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80" r:id="rId4"/>
    <p:sldId id="259" r:id="rId5"/>
    <p:sldId id="269" r:id="rId6"/>
    <p:sldId id="281" r:id="rId7"/>
    <p:sldId id="271" r:id="rId8"/>
    <p:sldId id="282" r:id="rId9"/>
    <p:sldId id="273" r:id="rId10"/>
    <p:sldId id="283" r:id="rId11"/>
    <p:sldId id="270" r:id="rId12"/>
    <p:sldId id="276" r:id="rId13"/>
    <p:sldId id="274" r:id="rId14"/>
    <p:sldId id="27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83818" autoAdjust="0"/>
  </p:normalViewPr>
  <p:slideViewPr>
    <p:cSldViewPr snapToGrid="0">
      <p:cViewPr>
        <p:scale>
          <a:sx n="66" d="100"/>
          <a:sy n="66" d="100"/>
        </p:scale>
        <p:origin x="6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V443975.CVN.001\Downloads\MR_Control_List20220613_05591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QPAE16-2022\OnePAE\Strategy%20board\Data%20strategy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cqv-filesv\DATA\LBP%20Engineering%20Div\LBP-PAE\05.Activity\05.Action%20plan\Year%202022\Action%20Plan\MP%20team\2022%20LBP-PAE%20MP's%20Target-Ver01-2021012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cqv-filesv\DATA\LBP%20Engineering%20Div\LBP-PAE\05.Activity\05.Action%20plan\Year%202022\Action%20Plan\MP%20team\2022%20LBP-PAE%20MP's%20Target-Ver01-2021012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cqv-filesv\DATA\LBP%20Engineering%20Div\LBP-PAE\05.Activity\05.Action%20plan\Year%202022\Action%20Plan\MP%20team\2022%20LBP-PAE%20MP's%20Target-Ver01-2021012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cqv-filesv\DATA\LBP%20Engineering%20Div\LBP-PAE\05.Activity\05.Action%20plan\Year%202022\Action%20Plan\MP%20team\2022%20LBP-PAE%20MP's%20Target-Ver01-2021012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</a:rPr>
              <a:t>[Fix] Die Cost for MP phase</a:t>
            </a:r>
            <a:endParaRPr lang="en-US" dirty="0" smtClean="0">
              <a:effectLst/>
            </a:endParaRPr>
          </a:p>
        </c:rich>
      </c:tx>
      <c:layout>
        <c:manualLayout>
          <c:xMode val="edge"/>
          <c:yMode val="edge"/>
          <c:x val="0.32239798608030468"/>
          <c:y val="1.4297758263176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770521367270871"/>
          <c:y val="0.12925158110400486"/>
          <c:w val="0.76642690076632947"/>
          <c:h val="0.7405549839709073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Sheet1!$B$20</c:f>
              <c:strCache>
                <c:ptCount val="1"/>
                <c:pt idx="0">
                  <c:v>X1-Additional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Sheet1!$A$21:$A$23</c:f>
              <c:strCach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strCache>
            </c:strRef>
          </c:cat>
          <c:val>
            <c:numRef>
              <c:f>Sheet1!$B$21:$B$23</c:f>
              <c:numCache>
                <c:formatCode>General</c:formatCode>
                <c:ptCount val="3"/>
                <c:pt idx="0">
                  <c:v>1210908.5</c:v>
                </c:pt>
                <c:pt idx="1">
                  <c:v>5204386.6999999993</c:v>
                </c:pt>
                <c:pt idx="2">
                  <c:v>1495117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5E-4A5D-89BB-42F0FEB1EB20}"/>
            </c:ext>
          </c:extLst>
        </c:ser>
        <c:ser>
          <c:idx val="1"/>
          <c:order val="1"/>
          <c:tx>
            <c:strRef>
              <c:f>Sheet1!$C$20</c:f>
              <c:strCache>
                <c:ptCount val="1"/>
                <c:pt idx="0">
                  <c:v>X4-Renewal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Sheet1!$A$21:$A$23</c:f>
              <c:strCach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strCache>
            </c:strRef>
          </c:cat>
          <c:val>
            <c:numRef>
              <c:f>Sheet1!$C$21:$C$23</c:f>
              <c:numCache>
                <c:formatCode>General</c:formatCode>
                <c:ptCount val="3"/>
                <c:pt idx="0">
                  <c:v>1181530.913044</c:v>
                </c:pt>
                <c:pt idx="1">
                  <c:v>958051.1</c:v>
                </c:pt>
                <c:pt idx="2">
                  <c:v>303005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5E-4A5D-89BB-42F0FEB1EB20}"/>
            </c:ext>
          </c:extLst>
        </c:ser>
        <c:ser>
          <c:idx val="2"/>
          <c:order val="2"/>
          <c:tx>
            <c:strRef>
              <c:f>Sheet1!$D$20</c:f>
              <c:strCache>
                <c:ptCount val="1"/>
                <c:pt idx="0">
                  <c:v>X5-ModifyECN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Sheet1!$A$21:$A$23</c:f>
              <c:strCach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strCache>
            </c:strRef>
          </c:cat>
          <c:val>
            <c:numRef>
              <c:f>Sheet1!$D$21:$D$23</c:f>
              <c:numCache>
                <c:formatCode>General</c:formatCode>
                <c:ptCount val="3"/>
                <c:pt idx="0">
                  <c:v>1140470.8</c:v>
                </c:pt>
                <c:pt idx="1">
                  <c:v>448956.40000000014</c:v>
                </c:pt>
                <c:pt idx="2">
                  <c:v>260277.88000000009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5E-4A5D-89BB-42F0FEB1EB20}"/>
            </c:ext>
          </c:extLst>
        </c:ser>
        <c:ser>
          <c:idx val="3"/>
          <c:order val="3"/>
          <c:tx>
            <c:strRef>
              <c:f>Sheet1!$E$20</c:f>
              <c:strCache>
                <c:ptCount val="1"/>
                <c:pt idx="0">
                  <c:v>X6-Modify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Sheet1!$A$21:$A$23</c:f>
              <c:strCach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strCache>
            </c:strRef>
          </c:cat>
          <c:val>
            <c:numRef>
              <c:f>Sheet1!$E$21:$E$23</c:f>
              <c:numCache>
                <c:formatCode>General</c:formatCode>
                <c:ptCount val="3"/>
                <c:pt idx="0">
                  <c:v>495235.00000000006</c:v>
                </c:pt>
                <c:pt idx="1">
                  <c:v>215376.99</c:v>
                </c:pt>
                <c:pt idx="2">
                  <c:v>157178.65000000002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5E-4A5D-89BB-42F0FEB1EB20}"/>
            </c:ext>
          </c:extLst>
        </c:ser>
        <c:ser>
          <c:idx val="4"/>
          <c:order val="4"/>
          <c:tx>
            <c:strRef>
              <c:f>Sheet1!$F$20</c:f>
              <c:strCache>
                <c:ptCount val="1"/>
                <c:pt idx="0">
                  <c:v>X7-Repair</c:v>
                </c:pt>
              </c:strCache>
            </c:strRef>
          </c:tx>
          <c:spPr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Sheet1!$A$21:$A$23</c:f>
              <c:strCach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strCache>
            </c:strRef>
          </c:cat>
          <c:val>
            <c:numRef>
              <c:f>Sheet1!$F$21:$F$23</c:f>
              <c:numCache>
                <c:formatCode>General</c:formatCode>
                <c:ptCount val="3"/>
                <c:pt idx="0">
                  <c:v>297941.90000000002</c:v>
                </c:pt>
                <c:pt idx="1">
                  <c:v>294931.64999999997</c:v>
                </c:pt>
                <c:pt idx="2">
                  <c:v>117921.87999999999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5E-4A5D-89BB-42F0FEB1E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58775664"/>
        <c:axId val="1369820688"/>
      </c:barChart>
      <c:lineChart>
        <c:grouping val="standard"/>
        <c:varyColors val="0"/>
        <c:ser>
          <c:idx val="5"/>
          <c:order val="5"/>
          <c:tx>
            <c:strRef>
              <c:f>Sheet1!$G$20</c:f>
              <c:strCache>
                <c:ptCount val="1"/>
                <c:pt idx="0">
                  <c:v>CD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tint val="50000"/>
                </a:schemeClr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2"/>
              <c:layout>
                <c:manualLayout>
                  <c:x val="-0.16289694259522983"/>
                  <c:y val="-0.1036182764381333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600" dirty="0" smtClean="0">
                        <a:solidFill>
                          <a:srgbClr val="C00000"/>
                        </a:solidFill>
                      </a:rPr>
                      <a:t>2022 Target</a:t>
                    </a:r>
                    <a:r>
                      <a:rPr lang="en-US" sz="1600" baseline="0" dirty="0" smtClean="0">
                        <a:solidFill>
                          <a:srgbClr val="C00000"/>
                        </a:solidFill>
                      </a:rPr>
                      <a:t> </a:t>
                    </a:r>
                    <a:fld id="{90AFBD41-C9EE-458A-85D6-8D7E920B6620}" type="VALUE">
                      <a:rPr lang="en-US" sz="1600" smtClean="0">
                        <a:solidFill>
                          <a:srgbClr val="C00000"/>
                        </a:solidFill>
                      </a:rPr>
                      <a:pPr>
                        <a:defRPr sz="1600" b="1">
                          <a:solidFill>
                            <a:srgbClr val="C00000"/>
                          </a:solidFill>
                        </a:defRPr>
                      </a:pPr>
                      <a:t>[VALUE]</a:t>
                    </a:fld>
                    <a:r>
                      <a:rPr lang="en-US" sz="1600" dirty="0" smtClean="0">
                        <a:solidFill>
                          <a:srgbClr val="C00000"/>
                        </a:solidFill>
                      </a:rPr>
                      <a:t>~410K$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6-E05E-4A5D-89BB-42F0FEB1EB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Sheet1!$A$21:$A$23</c:f>
              <c:strCach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strCache>
            </c:strRef>
          </c:cat>
          <c:val>
            <c:numRef>
              <c:f>Sheet1!$G$21:$G$23</c:f>
              <c:numCache>
                <c:formatCode>0%</c:formatCode>
                <c:ptCount val="3"/>
                <c:pt idx="0">
                  <c:v>8.5527635096477261E-2</c:v>
                </c:pt>
                <c:pt idx="1">
                  <c:v>2.8785250466867276E-2</c:v>
                </c:pt>
                <c:pt idx="2">
                  <c:v>5.7570500933734552E-2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05E-4A5D-89BB-42F0FEB1EB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0414592"/>
        <c:axId val="1820395456"/>
      </c:lineChart>
      <c:catAx>
        <c:axId val="12587756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69820688"/>
        <c:crosses val="autoZero"/>
        <c:auto val="1"/>
        <c:lblAlgn val="ctr"/>
        <c:lblOffset val="100"/>
        <c:noMultiLvlLbl val="0"/>
      </c:catAx>
      <c:valAx>
        <c:axId val="136982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8775664"/>
        <c:crosses val="autoZero"/>
        <c:crossBetween val="between"/>
        <c:dispUnits>
          <c:builtInUnit val="millions"/>
          <c:dispUnitsLbl>
            <c:layout/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6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US" sz="1600" dirty="0" smtClean="0"/>
                    <a:t>Millions [$]</a:t>
                  </a:r>
                  <a:endParaRPr lang="en-US" sz="1600" dirty="0"/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valAx>
        <c:axId val="1820395456"/>
        <c:scaling>
          <c:orientation val="minMax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414592"/>
        <c:crosses val="max"/>
        <c:crossBetween val="between"/>
      </c:valAx>
      <c:catAx>
        <c:axId val="1820414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203954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 dirty="0" smtClean="0">
                <a:solidFill>
                  <a:schemeClr val="tx1"/>
                </a:solidFill>
              </a:rPr>
              <a:t>[</a:t>
            </a:r>
            <a:r>
              <a:rPr lang="en-US" sz="1800" b="1" i="0" u="none" strike="noStrike" kern="1200" spc="0" baseline="0" dirty="0" smtClean="0">
                <a:solidFill>
                  <a:prstClr val="black">
                    <a:lumMod val="65000"/>
                    <a:lumOff val="35000"/>
                  </a:prstClr>
                </a:solidFill>
                <a:effectLst/>
                <a:latin typeface="+mn-lt"/>
                <a:ea typeface="+mn-ea"/>
                <a:cs typeface="+mn-cs"/>
              </a:rPr>
              <a:t>Variable]Part CD</a:t>
            </a:r>
            <a:endParaRPr lang="en-US" sz="1800" b="1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effectLst/>
              <a:latin typeface="+mn-lt"/>
              <a:ea typeface="+mn-ea"/>
              <a:cs typeface="+mn-cs"/>
            </a:endParaRPr>
          </a:p>
        </c:rich>
      </c:tx>
      <c:layout>
        <c:manualLayout>
          <c:xMode val="edge"/>
          <c:yMode val="edge"/>
          <c:x val="0.32594032183824129"/>
          <c:y val="3.59581514706204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746539419852963"/>
          <c:y val="0.16954642159980698"/>
          <c:w val="0.71838317850441424"/>
          <c:h val="0.723767902967560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'Target (2)'!$C$28</c:f>
              <c:strCache>
                <c:ptCount val="1"/>
                <c:pt idx="0">
                  <c:v>LBP-Variable (M$)</c:v>
                </c:pt>
              </c:strCache>
            </c:strRef>
          </c:tx>
          <c:spPr>
            <a:solidFill>
              <a:schemeClr val="accent4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'Target (2)'!$D$27:$I$27</c:f>
              <c:strCache>
                <c:ptCount val="6"/>
                <c:pt idx="0">
                  <c:v>Y2020</c:v>
                </c:pt>
                <c:pt idx="1">
                  <c:v>Y2021</c:v>
                </c:pt>
                <c:pt idx="2">
                  <c:v>Y2022</c:v>
                </c:pt>
                <c:pt idx="3">
                  <c:v>Y2023</c:v>
                </c:pt>
                <c:pt idx="4">
                  <c:v>Y2024</c:v>
                </c:pt>
                <c:pt idx="5">
                  <c:v>Y2025</c:v>
                </c:pt>
              </c:strCache>
            </c:strRef>
          </c:cat>
          <c:val>
            <c:numRef>
              <c:f>'Target (2)'!$D$28:$I$28</c:f>
              <c:numCache>
                <c:formatCode>#,##0</c:formatCode>
                <c:ptCount val="6"/>
                <c:pt idx="0">
                  <c:v>351</c:v>
                </c:pt>
                <c:pt idx="1">
                  <c:v>425</c:v>
                </c:pt>
                <c:pt idx="2">
                  <c:v>654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7F-48DC-8996-2A38CA9BD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592280864"/>
        <c:axId val="592278240"/>
      </c:barChart>
      <c:lineChart>
        <c:grouping val="standard"/>
        <c:varyColors val="0"/>
        <c:ser>
          <c:idx val="2"/>
          <c:order val="1"/>
          <c:tx>
            <c:strRef>
              <c:f>'Target (2)'!$C$30</c:f>
              <c:strCache>
                <c:ptCount val="1"/>
                <c:pt idx="0">
                  <c:v>CD Ratio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747F-48DC-8996-2A38CA9BD7C5}"/>
                </c:ext>
              </c:extLst>
            </c:dLbl>
            <c:dLbl>
              <c:idx val="1"/>
              <c:layout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747F-48DC-8996-2A38CA9BD7C5}"/>
                </c:ext>
              </c:extLst>
            </c:dLbl>
            <c:dLbl>
              <c:idx val="2"/>
              <c:layout>
                <c:manualLayout>
                  <c:x val="-0.31084076211427114"/>
                  <c:y val="-0.13820345228434189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600" b="1" i="0" u="none" strike="noStrike" kern="1200" baseline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600" b="1" dirty="0" smtClean="0">
                        <a:solidFill>
                          <a:srgbClr val="C00000"/>
                        </a:solidFill>
                      </a:rPr>
                      <a:t>2022</a:t>
                    </a:r>
                    <a:r>
                      <a:rPr lang="en-US" sz="1600" b="1" baseline="0" dirty="0" smtClean="0">
                        <a:solidFill>
                          <a:srgbClr val="C00000"/>
                        </a:solidFill>
                      </a:rPr>
                      <a:t> Target:</a:t>
                    </a:r>
                    <a:endParaRPr lang="en-US" sz="1600" b="1" dirty="0" smtClean="0">
                      <a:solidFill>
                        <a:srgbClr val="C00000"/>
                      </a:solidFill>
                    </a:endParaRPr>
                  </a:p>
                  <a:p>
                    <a:pPr>
                      <a:defRPr sz="1600" b="1">
                        <a:solidFill>
                          <a:srgbClr val="C00000"/>
                        </a:solidFill>
                      </a:defRPr>
                    </a:pPr>
                    <a:fld id="{47D21261-B088-4E47-B66C-27DE371A4FFC}" type="VALUE">
                      <a:rPr lang="en-US" sz="1600" b="1" smtClean="0">
                        <a:solidFill>
                          <a:srgbClr val="C00000"/>
                        </a:solidFill>
                      </a:rPr>
                      <a:pPr>
                        <a:defRPr sz="1600" b="1">
                          <a:solidFill>
                            <a:srgbClr val="C00000"/>
                          </a:solidFill>
                        </a:defRPr>
                      </a:pPr>
                      <a:t>[VALUE]</a:t>
                    </a:fld>
                    <a:r>
                      <a:rPr lang="en-US" sz="1600" b="1" dirty="0" smtClean="0">
                        <a:solidFill>
                          <a:srgbClr val="C00000"/>
                        </a:solidFill>
                      </a:rPr>
                      <a:t> ~ 590K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rgbClr val="C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23342001139642"/>
                      <c:h val="0.18623955431754874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747F-48DC-8996-2A38CA9BD7C5}"/>
                </c:ext>
              </c:extLst>
            </c:dLbl>
            <c:dLbl>
              <c:idx val="5"/>
              <c:layout>
                <c:manualLayout>
                  <c:x val="-9.0231495814933713E-2"/>
                  <c:y val="-4.2511861628324377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="1" dirty="0" smtClean="0">
                        <a:solidFill>
                          <a:schemeClr val="tx1"/>
                        </a:solidFill>
                      </a:rPr>
                      <a:t>Goal </a:t>
                    </a:r>
                    <a:fld id="{D8512D93-BADF-4E4F-B1E9-6A03DE7666A0}" type="VALUE">
                      <a:rPr lang="en-US" sz="1400" b="1" smtClean="0">
                        <a:solidFill>
                          <a:schemeClr val="tx1"/>
                        </a:solidFill>
                      </a:rPr>
                      <a:pPr>
                        <a:defRPr sz="1400" b="1">
                          <a:solidFill>
                            <a:schemeClr val="tx1"/>
                          </a:solidFill>
                        </a:defRPr>
                      </a:pPr>
                      <a:t>[VALUE]</a:t>
                    </a:fld>
                    <a:endParaRPr lang="en-US" sz="1400" b="1" dirty="0" smtClean="0">
                      <a:solidFill>
                        <a:schemeClr val="tx1"/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747F-48DC-8996-2A38CA9BD7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'Target (2)'!$D$27:$I$27</c:f>
              <c:strCache>
                <c:ptCount val="6"/>
                <c:pt idx="0">
                  <c:v>Y2020</c:v>
                </c:pt>
                <c:pt idx="1">
                  <c:v>Y2021</c:v>
                </c:pt>
                <c:pt idx="2">
                  <c:v>Y2022</c:v>
                </c:pt>
                <c:pt idx="3">
                  <c:v>Y2023</c:v>
                </c:pt>
                <c:pt idx="4">
                  <c:v>Y2024</c:v>
                </c:pt>
                <c:pt idx="5">
                  <c:v>Y2025</c:v>
                </c:pt>
              </c:strCache>
            </c:strRef>
          </c:cat>
          <c:val>
            <c:numRef>
              <c:f>'Target (2)'!$D$30:$I$30</c:f>
              <c:numCache>
                <c:formatCode>0.000%</c:formatCode>
                <c:ptCount val="6"/>
                <c:pt idx="0">
                  <c:v>2.1880341880341881E-4</c:v>
                </c:pt>
                <c:pt idx="1">
                  <c:v>1.6117647058823528E-4</c:v>
                </c:pt>
                <c:pt idx="2">
                  <c:v>9.0214067278287461E-4</c:v>
                </c:pt>
                <c:pt idx="3">
                  <c:v>9.5E-4</c:v>
                </c:pt>
                <c:pt idx="4">
                  <c:v>9.7999999999999997E-4</c:v>
                </c:pt>
                <c:pt idx="5">
                  <c:v>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747F-48DC-8996-2A38CA9BD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0770832"/>
        <c:axId val="560769848"/>
      </c:lineChart>
      <c:catAx>
        <c:axId val="5922808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278240"/>
        <c:crosses val="autoZero"/>
        <c:auto val="1"/>
        <c:lblAlgn val="ctr"/>
        <c:lblOffset val="100"/>
        <c:noMultiLvlLbl val="0"/>
      </c:catAx>
      <c:valAx>
        <c:axId val="59227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2280864"/>
        <c:crosses val="autoZero"/>
        <c:crossBetween val="between"/>
      </c:valAx>
      <c:valAx>
        <c:axId val="560769848"/>
        <c:scaling>
          <c:orientation val="minMax"/>
        </c:scaling>
        <c:delete val="0"/>
        <c:axPos val="r"/>
        <c:numFmt formatCode="0.0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770832"/>
        <c:crosses val="max"/>
        <c:crossBetween val="between"/>
      </c:valAx>
      <c:catAx>
        <c:axId val="5607708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6076984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6320717948272142E-2"/>
          <c:y val="0.95880875623100026"/>
          <c:w val="0.76825695570343777"/>
          <c:h val="3.14208969255334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85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Target</a:t>
            </a:r>
            <a:r>
              <a:rPr lang="en-US" b="1" baseline="0" dirty="0" smtClean="0"/>
              <a:t> Die CD &amp; Part CD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Die CD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Sheet1!$B$2:$B$3</c:f>
              <c:numCache>
                <c:formatCode>_("$"* #,##0.0_);_("$"* \(#,##0.0\);_("$"* "-"??_);_(@_)</c:formatCode>
                <c:ptCount val="2"/>
                <c:pt idx="0">
                  <c:v>205</c:v>
                </c:pt>
                <c:pt idx="1">
                  <c:v>410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CC-4D2D-A22E-B7BC2D40E0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 CD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Sheet1!$C$2:$C$3</c:f>
              <c:numCache>
                <c:formatCode>_("$"* #,##0.0_);_("$"* \(#,##0.0\);_("$"* "-"??_);_(@_)</c:formatCode>
                <c:ptCount val="2"/>
                <c:pt idx="0">
                  <c:v>68.5</c:v>
                </c:pt>
                <c:pt idx="1">
                  <c:v>590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CC-4D2D-A22E-B7BC2D40E0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Pending</c:v>
                </c:pt>
              </c:strCache>
            </c:strRef>
          </c:tx>
          <c:spPr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Sheet1!$D$2:$D$3</c:f>
              <c:numCache>
                <c:formatCode>_("$"* #,##0.0_);_("$"* \(#,##0.0\);_("$"* "-"??_);_(@_)</c:formatCode>
                <c:ptCount val="2"/>
                <c:pt idx="0">
                  <c:v>326.5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CC-4D2D-A22E-B7BC2D40E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2044045472"/>
        <c:axId val="2044042560"/>
      </c:barChart>
      <c:lineChart>
        <c:grouping val="stacke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TLL</c:v>
                </c:pt>
              </c:strCache>
            </c:strRef>
          </c:tx>
          <c:spPr>
            <a:ln w="28575" cap="rnd">
              <a:noFill/>
              <a:round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  <a:softEdge rad="0"/>
            </a:effectLst>
          </c:spPr>
          <c:marker>
            <c:symbol val="circle"/>
            <c:size val="5"/>
            <c:spPr>
              <a:solidFill>
                <a:schemeClr val="tx1"/>
              </a:solidFill>
              <a:ln w="9525" cap="sq">
                <a:solidFill>
                  <a:schemeClr val="bg1">
                    <a:lumMod val="75000"/>
                  </a:schemeClr>
                </a:solidFill>
              </a:ln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</c:marker>
          <c:dLbls>
            <c:dLbl>
              <c:idx val="0"/>
              <c:layout>
                <c:manualLayout>
                  <c:x val="-2.9245513170708021E-2"/>
                  <c:y val="-7.64834147564812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C4CC-4D2D-A22E-B7BC2D40E002}"/>
                </c:ext>
              </c:extLst>
            </c:dLbl>
            <c:dLbl>
              <c:idx val="1"/>
              <c:layout>
                <c:manualLayout>
                  <c:x val="-1.7203243041592972E-3"/>
                  <c:y val="-7.37518642294640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4CC-4D2D-A22E-B7BC2D40E0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2021</c:v>
                </c:pt>
                <c:pt idx="1">
                  <c:v>2022</c:v>
                </c:pt>
              </c:numCache>
            </c:numRef>
          </c:cat>
          <c:val>
            <c:numRef>
              <c:f>Sheet1!$E$2:$E$3</c:f>
              <c:numCache>
                <c:formatCode>_("$"* #,##0_);_("$"* \(#,##0\);_("$"* "-"??_);_(@_)</c:formatCode>
                <c:ptCount val="2"/>
                <c:pt idx="0">
                  <c:v>600</c:v>
                </c:pt>
                <c:pt idx="1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CC-4D2D-A22E-B7BC2D40E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6980544"/>
        <c:axId val="2056969728"/>
      </c:lineChart>
      <c:catAx>
        <c:axId val="204404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042560"/>
        <c:crosses val="autoZero"/>
        <c:auto val="1"/>
        <c:lblAlgn val="ctr"/>
        <c:lblOffset val="100"/>
        <c:noMultiLvlLbl val="0"/>
      </c:catAx>
      <c:valAx>
        <c:axId val="2044042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4045472"/>
        <c:crosses val="autoZero"/>
        <c:crossBetween val="between"/>
      </c:valAx>
      <c:valAx>
        <c:axId val="2056969728"/>
        <c:scaling>
          <c:orientation val="minMax"/>
        </c:scaling>
        <c:delete val="1"/>
        <c:axPos val="r"/>
        <c:numFmt formatCode="_(&quot;$&quot;* #,##0_);_(&quot;$&quot;* \(#,##0\);_(&quot;$&quot;* &quot;-&quot;??_);_(@_)" sourceLinked="1"/>
        <c:majorTickMark val="out"/>
        <c:minorTickMark val="none"/>
        <c:tickLblPos val="nextTo"/>
        <c:crossAx val="2056980544"/>
        <c:crosses val="max"/>
        <c:crossBetween val="between"/>
      </c:valAx>
      <c:catAx>
        <c:axId val="2056980544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2056969728"/>
        <c:crosses val="max"/>
        <c:auto val="1"/>
        <c:lblAlgn val="ctr"/>
        <c:lblOffset val="100"/>
        <c:tickMarkSkip val="1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 smtClean="0">
                <a:solidFill>
                  <a:schemeClr val="tx1"/>
                </a:solidFill>
              </a:rPr>
              <a:t>Y2022 ~Jun Result</a:t>
            </a:r>
            <a:r>
              <a:rPr lang="en-US" sz="1800" b="1" baseline="0" dirty="0" smtClean="0">
                <a:solidFill>
                  <a:schemeClr val="tx1"/>
                </a:solidFill>
              </a:rPr>
              <a:t> for Each Activity</a:t>
            </a:r>
            <a:endParaRPr lang="en-US" sz="18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'Result Chart'!$D$72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 Chart'!$B$73:$B$77</c:f>
              <c:strCache>
                <c:ptCount val="5"/>
                <c:pt idx="0">
                  <c:v>RD&amp;AD Optimize</c:v>
                </c:pt>
                <c:pt idx="1">
                  <c:v>Runner-Less</c:v>
                </c:pt>
                <c:pt idx="2">
                  <c:v>Overhaul</c:v>
                </c:pt>
                <c:pt idx="3">
                  <c:v>Mo Condition mangement</c:v>
                </c:pt>
                <c:pt idx="4">
                  <c:v>Others</c:v>
                </c:pt>
              </c:strCache>
            </c:strRef>
          </c:cat>
          <c:val>
            <c:numRef>
              <c:f>'Result Chart'!$D$73:$D$77</c:f>
              <c:numCache>
                <c:formatCode>_("$"* #,##0.00_);_("$"* \(#,##0.00\);_("$"* "-"??_);_(@_)</c:formatCode>
                <c:ptCount val="5"/>
                <c:pt idx="0">
                  <c:v>103.7714472</c:v>
                </c:pt>
                <c:pt idx="1">
                  <c:v>36.800797099999997</c:v>
                </c:pt>
                <c:pt idx="2">
                  <c:v>165.55</c:v>
                </c:pt>
                <c:pt idx="3">
                  <c:v>64.900000000000006</c:v>
                </c:pt>
                <c:pt idx="4">
                  <c:v>21.170438999999998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90-4125-8952-8163542DCA90}"/>
            </c:ext>
          </c:extLst>
        </c:ser>
        <c:ser>
          <c:idx val="2"/>
          <c:order val="2"/>
          <c:tx>
            <c:strRef>
              <c:f>'Result Chart'!$E$72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 Chart'!$B$73:$B$77</c:f>
              <c:strCache>
                <c:ptCount val="5"/>
                <c:pt idx="0">
                  <c:v>RD&amp;AD Optimize</c:v>
                </c:pt>
                <c:pt idx="1">
                  <c:v>Runner-Less</c:v>
                </c:pt>
                <c:pt idx="2">
                  <c:v>Overhaul</c:v>
                </c:pt>
                <c:pt idx="3">
                  <c:v>Mo Condition mangement</c:v>
                </c:pt>
                <c:pt idx="4">
                  <c:v>Others</c:v>
                </c:pt>
              </c:strCache>
            </c:strRef>
          </c:cat>
          <c:val>
            <c:numRef>
              <c:f>'Result Chart'!$E$73:$E$77</c:f>
              <c:numCache>
                <c:formatCode>_("$"* #,##0.00_);_("$"* \(#,##0.00\);_("$"* "-"??_);_(@_)</c:formatCode>
                <c:ptCount val="5"/>
                <c:pt idx="0">
                  <c:v>380.17134511999996</c:v>
                </c:pt>
                <c:pt idx="1">
                  <c:v>49.700053112000006</c:v>
                </c:pt>
                <c:pt idx="2">
                  <c:v>0</c:v>
                </c:pt>
                <c:pt idx="3">
                  <c:v>19.21043328</c:v>
                </c:pt>
                <c:pt idx="4">
                  <c:v>1.0464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90-4125-8952-8163542DCA90}"/>
            </c:ext>
          </c:extLst>
        </c:ser>
        <c:ser>
          <c:idx val="3"/>
          <c:order val="3"/>
          <c:tx>
            <c:strRef>
              <c:f>'Result Chart'!$F$72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'Result Chart'!$B$73:$B$77</c:f>
              <c:strCache>
                <c:ptCount val="5"/>
                <c:pt idx="0">
                  <c:v>RD&amp;AD Optimize</c:v>
                </c:pt>
                <c:pt idx="1">
                  <c:v>Runner-Less</c:v>
                </c:pt>
                <c:pt idx="2">
                  <c:v>Overhaul</c:v>
                </c:pt>
                <c:pt idx="3">
                  <c:v>Mo Condition mangement</c:v>
                </c:pt>
                <c:pt idx="4">
                  <c:v>Others</c:v>
                </c:pt>
              </c:strCache>
            </c:strRef>
          </c:cat>
          <c:val>
            <c:numRef>
              <c:f>'Result Chart'!$F$73:$F$77</c:f>
              <c:numCache>
                <c:formatCode>_("$"* #,##0.00_);_("$"* \(#,##0.00\);_("$"* "-"??_);_(@_)</c:formatCode>
                <c:ptCount val="5"/>
                <c:pt idx="0">
                  <c:v>27.86167166666667</c:v>
                </c:pt>
                <c:pt idx="1">
                  <c:v>18.526405999999998</c:v>
                </c:pt>
                <c:pt idx="2">
                  <c:v>64.888999999999996</c:v>
                </c:pt>
                <c:pt idx="3">
                  <c:v>145.03977499999999</c:v>
                </c:pt>
                <c:pt idx="4">
                  <c:v>38.4375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490-4125-8952-8163542DCA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43389263"/>
        <c:axId val="243395503"/>
      </c:barChart>
      <c:lineChart>
        <c:grouping val="standard"/>
        <c:varyColors val="0"/>
        <c:ser>
          <c:idx val="0"/>
          <c:order val="0"/>
          <c:tx>
            <c:strRef>
              <c:f>'Result Chart'!$C$72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 Chart'!$B$73:$B$77</c:f>
              <c:strCache>
                <c:ptCount val="5"/>
                <c:pt idx="0">
                  <c:v>RD&amp;AD Optimize</c:v>
                </c:pt>
                <c:pt idx="1">
                  <c:v>Runner-Less</c:v>
                </c:pt>
                <c:pt idx="2">
                  <c:v>Overhaul</c:v>
                </c:pt>
                <c:pt idx="3">
                  <c:v>Mo Condition mangement</c:v>
                </c:pt>
                <c:pt idx="4">
                  <c:v>Others</c:v>
                </c:pt>
              </c:strCache>
            </c:strRef>
          </c:cat>
          <c:val>
            <c:numRef>
              <c:f>'Result Chart'!$C$73:$C$77</c:f>
              <c:numCache>
                <c:formatCode>_("$"* #,##0_);_("$"* \(#,##0\);_("$"* "-"??_);_(@_)</c:formatCode>
                <c:ptCount val="5"/>
                <c:pt idx="0">
                  <c:v>300</c:v>
                </c:pt>
                <c:pt idx="1">
                  <c:v>90</c:v>
                </c:pt>
                <c:pt idx="2">
                  <c:v>270</c:v>
                </c:pt>
                <c:pt idx="3">
                  <c:v>300</c:v>
                </c:pt>
                <c:pt idx="4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490-4125-8952-8163542DCA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3389263"/>
        <c:axId val="243395503"/>
      </c:lineChart>
      <c:catAx>
        <c:axId val="243389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395503"/>
        <c:crosses val="autoZero"/>
        <c:auto val="1"/>
        <c:lblAlgn val="ctr"/>
        <c:lblOffset val="100"/>
        <c:noMultiLvlLbl val="0"/>
      </c:catAx>
      <c:valAx>
        <c:axId val="2433955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3389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65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 smtClean="0">
                <a:solidFill>
                  <a:schemeClr val="tx1"/>
                </a:solidFill>
              </a:rPr>
              <a:t>Y2022 Result</a:t>
            </a:r>
            <a:r>
              <a:rPr lang="en-US" sz="1800" b="1" baseline="0" dirty="0" smtClean="0">
                <a:solidFill>
                  <a:schemeClr val="tx1"/>
                </a:solidFill>
              </a:rPr>
              <a:t> &amp; Progress</a:t>
            </a:r>
            <a:endParaRPr lang="en-US" sz="18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'Result Chart'!$B$56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F8C6-4BAF-BE84-C8CD3F1EC32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5-F8C6-4BAF-BE84-C8CD3F1EC32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8C6-4BAF-BE84-C8CD3F1EC32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8C6-4BAF-BE84-C8CD3F1EC32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8C6-4BAF-BE84-C8CD3F1EC32F}"/>
                </c:ext>
              </c:extLst>
            </c:dLbl>
            <c:dLbl>
              <c:idx val="5"/>
              <c:layout>
                <c:manualLayout>
                  <c:x val="7.7834048003791595E-2"/>
                  <c:y val="-3.5794183445190156E-2"/>
                </c:manualLayout>
              </c:layout>
              <c:spPr>
                <a:solidFill>
                  <a:srgbClr val="FFFF0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6-F8C6-4BAF-BE84-C8CD3F1EC3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 Chart'!$C$54:$N$54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'Result Chart'!$C$56:$N$56</c:f>
              <c:numCache>
                <c:formatCode>_("$"* #,##0_);_("$"* \(#,##0\);_("$"* "-"??_);_(@_)</c:formatCode>
                <c:ptCount val="12"/>
                <c:pt idx="0">
                  <c:v>9.9870000000000001</c:v>
                </c:pt>
                <c:pt idx="1">
                  <c:v>29.221</c:v>
                </c:pt>
                <c:pt idx="2">
                  <c:v>195.37100000000001</c:v>
                </c:pt>
                <c:pt idx="3">
                  <c:v>213.67699999999999</c:v>
                </c:pt>
                <c:pt idx="4">
                  <c:v>323.738</c:v>
                </c:pt>
                <c:pt idx="5">
                  <c:v>392.49268330000001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C6-4BAF-BE84-C8CD3F1EC32F}"/>
            </c:ext>
          </c:extLst>
        </c:ser>
        <c:ser>
          <c:idx val="2"/>
          <c:order val="2"/>
          <c:tx>
            <c:strRef>
              <c:f>'Result Chart'!$B$57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3-F8C6-4BAF-BE84-C8CD3F1EC32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8C6-4BAF-BE84-C8CD3F1EC32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F8C6-4BAF-BE84-C8CD3F1EC32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F8C6-4BAF-BE84-C8CD3F1EC32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8C6-4BAF-BE84-C8CD3F1EC32F}"/>
                </c:ext>
              </c:extLst>
            </c:dLbl>
            <c:dLbl>
              <c:idx val="5"/>
              <c:layout>
                <c:manualLayout>
                  <c:x val="6.6041010427459537E-2"/>
                  <c:y val="-4.474272930648769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B-F8C6-4BAF-BE84-C8CD3F1EC32F}"/>
                </c:ext>
              </c:extLst>
            </c:dLbl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 Chart'!$C$54:$N$54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'Result Chart'!$C$57:$N$57</c:f>
              <c:numCache>
                <c:formatCode>_("$"* #,##0_);_("$"* \(#,##0\);_("$"* "-"??_);_(@_)</c:formatCode>
                <c:ptCount val="12"/>
                <c:pt idx="0">
                  <c:v>109.35899999999999</c:v>
                </c:pt>
                <c:pt idx="1">
                  <c:v>109.79900000000001</c:v>
                </c:pt>
                <c:pt idx="2">
                  <c:v>146.559</c:v>
                </c:pt>
                <c:pt idx="3">
                  <c:v>256.93099999999998</c:v>
                </c:pt>
                <c:pt idx="4">
                  <c:v>467.74900000000002</c:v>
                </c:pt>
                <c:pt idx="5">
                  <c:v>450.12823151199996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8C6-4BAF-BE84-C8CD3F1EC32F}"/>
            </c:ext>
          </c:extLst>
        </c:ser>
        <c:ser>
          <c:idx val="3"/>
          <c:order val="3"/>
          <c:tx>
            <c:strRef>
              <c:f>'Result Chart'!$B$58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F8C6-4BAF-BE84-C8CD3F1EC32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F8C6-4BAF-BE84-C8CD3F1EC32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A-F8C6-4BAF-BE84-C8CD3F1EC32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9-F8C6-4BAF-BE84-C8CD3F1EC32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8-F8C6-4BAF-BE84-C8CD3F1EC32F}"/>
                </c:ext>
              </c:extLst>
            </c:dLbl>
            <c:dLbl>
              <c:idx val="5"/>
              <c:layout>
                <c:manualLayout>
                  <c:x val="6.1323795396926714E-2"/>
                  <c:y val="-5.1454138702460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17-F8C6-4BAF-BE84-C8CD3F1EC32F}"/>
                </c:ext>
              </c:extLst>
            </c:dLbl>
            <c:spPr>
              <a:solidFill>
                <a:srgbClr val="FFFF00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 Chart'!$C$54:$N$54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'Result Chart'!$C$58:$N$58</c:f>
              <c:numCache>
                <c:formatCode>_("$"* #,##0_);_("$"* \(#,##0\);_("$"* "-"??_);_(@_)</c:formatCode>
                <c:ptCount val="12"/>
                <c:pt idx="0">
                  <c:v>19.975999999999999</c:v>
                </c:pt>
                <c:pt idx="1">
                  <c:v>21.797000000000001</c:v>
                </c:pt>
                <c:pt idx="2">
                  <c:v>156.34</c:v>
                </c:pt>
                <c:pt idx="3">
                  <c:v>117.261</c:v>
                </c:pt>
                <c:pt idx="4">
                  <c:v>120.678</c:v>
                </c:pt>
                <c:pt idx="5">
                  <c:v>294.75435266666659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8C6-4BAF-BE84-C8CD3F1EC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7703343"/>
        <c:axId val="477703759"/>
      </c:barChart>
      <c:lineChart>
        <c:grouping val="standard"/>
        <c:varyColors val="0"/>
        <c:ser>
          <c:idx val="0"/>
          <c:order val="0"/>
          <c:tx>
            <c:strRef>
              <c:f>'Result Chart'!$B$55</c:f>
              <c:strCache>
                <c:ptCount val="1"/>
                <c:pt idx="0">
                  <c:v>Target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8C6-4BAF-BE84-C8CD3F1EC32F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8C6-4BAF-BE84-C8CD3F1EC32F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8C6-4BAF-BE84-C8CD3F1EC32F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8C6-4BAF-BE84-C8CD3F1EC32F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8C6-4BAF-BE84-C8CD3F1EC32F}"/>
                </c:ext>
              </c:extLst>
            </c:dLbl>
            <c:dLbl>
              <c:idx val="11"/>
              <c:layout>
                <c:manualLayout>
                  <c:x val="-7.3116832973258772E-2"/>
                  <c:y val="-2.460850111856825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 smtClean="0">
                        <a:solidFill>
                          <a:srgbClr val="FF0000"/>
                        </a:solidFill>
                      </a:rPr>
                      <a:t>Target</a:t>
                    </a:r>
                    <a:r>
                      <a:rPr lang="en-US" baseline="0" dirty="0" smtClean="0">
                        <a:solidFill>
                          <a:srgbClr val="FF0000"/>
                        </a:solidFill>
                      </a:rPr>
                      <a:t> </a:t>
                    </a:r>
                    <a:fld id="{5C959C15-C414-487B-9D25-54B70F8AEAA1}" type="VALUE">
                      <a:rPr lang="en-US" smtClean="0">
                        <a:solidFill>
                          <a:srgbClr val="FF0000"/>
                        </a:solidFill>
                      </a:rPr>
                      <a:pPr>
                        <a:defRPr sz="1200" b="1">
                          <a:solidFill>
                            <a:srgbClr val="FF0000"/>
                          </a:solidFill>
                        </a:defRPr>
                      </a:pPr>
                      <a:t>[VALUE]</a:t>
                    </a:fld>
                    <a:endParaRPr lang="en-US" baseline="0" dirty="0" smtClean="0">
                      <a:solidFill>
                        <a:srgbClr val="FF0000"/>
                      </a:solidFill>
                    </a:endParaRPr>
                  </a:p>
                </c:rich>
              </c:tx>
              <c:spPr>
                <a:solidFill>
                  <a:srgbClr val="FFFF0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1C-F8C6-4BAF-BE84-C8CD3F1EC32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 Chart'!$C$54:$N$54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'Result Chart'!$C$55:$N$55</c:f>
              <c:numCache>
                <c:formatCode>_("$"* #,##0_);_("$"* \(#,##0\);_("$"* "-"??_);_(@_)</c:formatCode>
                <c:ptCount val="12"/>
                <c:pt idx="0">
                  <c:v>77.083333333333329</c:v>
                </c:pt>
                <c:pt idx="1">
                  <c:v>127.16666666666666</c:v>
                </c:pt>
                <c:pt idx="2">
                  <c:v>144.25</c:v>
                </c:pt>
                <c:pt idx="3">
                  <c:v>176.33333333333334</c:v>
                </c:pt>
                <c:pt idx="4">
                  <c:v>343.41666666666669</c:v>
                </c:pt>
                <c:pt idx="5">
                  <c:v>389.5</c:v>
                </c:pt>
                <c:pt idx="6">
                  <c:v>471.58333333333337</c:v>
                </c:pt>
                <c:pt idx="7">
                  <c:v>571.66666666666674</c:v>
                </c:pt>
                <c:pt idx="8">
                  <c:v>663.75</c:v>
                </c:pt>
                <c:pt idx="9">
                  <c:v>780.83333333333337</c:v>
                </c:pt>
                <c:pt idx="10">
                  <c:v>877.91666666666674</c:v>
                </c:pt>
                <c:pt idx="11">
                  <c:v>1000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8C6-4BAF-BE84-C8CD3F1EC32F}"/>
            </c:ext>
          </c:extLst>
        </c:ser>
        <c:ser>
          <c:idx val="4"/>
          <c:order val="4"/>
          <c:tx>
            <c:strRef>
              <c:f>'Result Chart'!$B$62</c:f>
              <c:strCache>
                <c:ptCount val="1"/>
                <c:pt idx="0">
                  <c:v>Est Achive</c:v>
                </c:pt>
              </c:strCache>
            </c:strRef>
          </c:tx>
          <c:spPr>
            <a:ln w="28575" cap="rnd">
              <a:solidFill>
                <a:srgbClr val="00B050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rgbClr val="00B050"/>
                </a:solidFill>
                <a:prstDash val="sysDash"/>
              </a:ln>
              <a:effectLst/>
            </c:spPr>
          </c:marker>
          <c:cat>
            <c:strRef>
              <c:f>'Result Chart'!$C$54:$N$54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'Result Chart'!$C$62:$N$62</c:f>
              <c:numCache>
                <c:formatCode>General</c:formatCode>
                <c:ptCount val="12"/>
                <c:pt idx="5" formatCode="_(&quot;$&quot;* #,##0_);_(&quot;$&quot;* \(#,##0\);_(&quot;$&quot;* &quot;-&quot;??_);_(@_)">
                  <c:v>392.49268330000001</c:v>
                </c:pt>
                <c:pt idx="6" formatCode="_(&quot;$&quot;* #,##0_);_(&quot;$&quot;* \(#,##0\);_(&quot;$&quot;* &quot;-&quot;??_);_(@_)">
                  <c:v>738</c:v>
                </c:pt>
                <c:pt idx="7" formatCode="_(&quot;$&quot;* #,##0_);_(&quot;$&quot;* \(#,##0\);_(&quot;$&quot;* &quot;-&quot;??_);_(@_)">
                  <c:v>775</c:v>
                </c:pt>
                <c:pt idx="8" formatCode="_(&quot;$&quot;* #,##0_);_(&quot;$&quot;* \(#,##0\);_(&quot;$&quot;* &quot;-&quot;??_);_(@_)">
                  <c:v>826</c:v>
                </c:pt>
                <c:pt idx="9" formatCode="_(&quot;$&quot;* #,##0_);_(&quot;$&quot;* \(#,##0\);_(&quot;$&quot;* &quot;-&quot;??_);_(@_)">
                  <c:v>1048</c:v>
                </c:pt>
                <c:pt idx="10" formatCode="_(&quot;$&quot;* #,##0_);_(&quot;$&quot;* \(#,##0\);_(&quot;$&quot;* &quot;-&quot;??_);_(@_)">
                  <c:v>1099</c:v>
                </c:pt>
                <c:pt idx="11" formatCode="_(&quot;$&quot;* #,##0_);_(&quot;$&quot;* \(#,##0\);_(&quot;$&quot;* &quot;-&quot;??_);_(@_)">
                  <c:v>1101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8C6-4BAF-BE84-C8CD3F1EC3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7703343"/>
        <c:axId val="477703759"/>
      </c:lineChart>
      <c:catAx>
        <c:axId val="477703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703759"/>
        <c:crosses val="autoZero"/>
        <c:auto val="1"/>
        <c:lblAlgn val="ctr"/>
        <c:lblOffset val="100"/>
        <c:noMultiLvlLbl val="0"/>
      </c:catAx>
      <c:valAx>
        <c:axId val="477703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703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 smtClean="0">
                <a:solidFill>
                  <a:schemeClr val="tx1"/>
                </a:solidFill>
              </a:rPr>
              <a:t>Renew</a:t>
            </a:r>
            <a:r>
              <a:rPr lang="en-US" sz="1800" b="1" baseline="0" dirty="0" smtClean="0">
                <a:solidFill>
                  <a:schemeClr val="tx1"/>
                </a:solidFill>
              </a:rPr>
              <a:t> &amp; Additional Die Fee</a:t>
            </a:r>
            <a:endParaRPr lang="en-US" sz="1800" b="1" dirty="0">
              <a:solidFill>
                <a:schemeClr val="tx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Renewal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Sheet1!$B$2:$B$4</c:f>
              <c:numCache>
                <c:formatCode>_("$"* #,##0_);_("$"* \(#,##0\);_("$"* "-"??_);_(@_)</c:formatCode>
                <c:ptCount val="3"/>
                <c:pt idx="0">
                  <c:v>1240</c:v>
                </c:pt>
                <c:pt idx="1">
                  <c:v>936</c:v>
                </c:pt>
                <c:pt idx="2">
                  <c:v>1973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D4-4ED1-A23D-BC90A6ABE6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Additional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Sheet1!$C$2:$C$4</c:f>
              <c:numCache>
                <c:formatCode>_("$"* #,##0_);_("$"* \(#,##0\);_("$"* "-"??_);_(@_)</c:formatCode>
                <c:ptCount val="3"/>
                <c:pt idx="0">
                  <c:v>1205</c:v>
                </c:pt>
                <c:pt idx="1">
                  <c:v>5154</c:v>
                </c:pt>
                <c:pt idx="2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D4-4ED1-A23D-BC90A6ABE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56956832"/>
        <c:axId val="205694684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TLL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3.480112663264847E-2"/>
                  <c:y val="-4.69631593185768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3D4-4ED1-A23D-BC90A6ABE6C8}"/>
                </c:ext>
              </c:extLst>
            </c:dLbl>
            <c:dLbl>
              <c:idx val="1"/>
              <c:layout>
                <c:manualLayout>
                  <c:x val="-3.9772716151598247E-2"/>
                  <c:y val="-4.696315931857686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73D4-4ED1-A23D-BC90A6ABE6C8}"/>
                </c:ext>
              </c:extLst>
            </c:dLbl>
            <c:dLbl>
              <c:idx val="2"/>
              <c:layout>
                <c:manualLayout>
                  <c:x val="-4.7230100430023014E-2"/>
                  <c:y val="-5.190664977316385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3D4-4ED1-A23D-BC90A6ABE6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Sheet1!$D$2:$D$4</c:f>
              <c:numCache>
                <c:formatCode>_("$"* #,##0_);_("$"* \(#,##0\);_("$"* "-"??_);_(@_)</c:formatCode>
                <c:ptCount val="3"/>
                <c:pt idx="0">
                  <c:v>2445</c:v>
                </c:pt>
                <c:pt idx="1">
                  <c:v>6090</c:v>
                </c:pt>
                <c:pt idx="2">
                  <c:v>6973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3D4-4ED1-A23D-BC90A6ABE6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6956832"/>
        <c:axId val="2056946848"/>
      </c:lineChart>
      <c:catAx>
        <c:axId val="20569568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946848"/>
        <c:crosses val="autoZero"/>
        <c:auto val="1"/>
        <c:lblAlgn val="ctr"/>
        <c:lblOffset val="100"/>
        <c:noMultiLvlLbl val="0"/>
      </c:catAx>
      <c:valAx>
        <c:axId val="2056946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6956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smtClean="0"/>
              <a:t>Y2022 Result ~Jun</a:t>
            </a:r>
            <a:r>
              <a:rPr lang="en-US" sz="2000" b="1" baseline="0" dirty="0" smtClean="0"/>
              <a:t> </a:t>
            </a:r>
            <a:endParaRPr lang="en-US" sz="2000" b="1" dirty="0"/>
          </a:p>
        </c:rich>
      </c:tx>
      <c:layout>
        <c:manualLayout>
          <c:xMode val="edge"/>
          <c:yMode val="edge"/>
          <c:x val="1.71117965416842E-2"/>
          <c:y val="8.2184423139768526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269574534610934"/>
          <c:y val="0.36502243893600295"/>
          <c:w val="0.82596872218404205"/>
          <c:h val="0.4854161476213433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'Result Chart'!$C$65</c:f>
              <c:strCache>
                <c:ptCount val="1"/>
                <c:pt idx="0">
                  <c:v>A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3.1151708531975374E-2"/>
                  <c:y val="-8.21844231397686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E959-4C4B-98A6-6BDCC7D19FD4}"/>
                </c:ext>
              </c:extLst>
            </c:dLbl>
            <c:dLbl>
              <c:idx val="1"/>
              <c:layout>
                <c:manualLayout>
                  <c:x val="0.44345373321988474"/>
                  <c:y val="-0.106839750081699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E959-4C4B-98A6-6BDCC7D19F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00206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 Chart'!$B$66:$B$67</c:f>
              <c:strCache>
                <c:ptCount val="2"/>
                <c:pt idx="0">
                  <c:v>Result</c:v>
                </c:pt>
                <c:pt idx="1">
                  <c:v>Target</c:v>
                </c:pt>
              </c:strCache>
            </c:strRef>
          </c:cat>
          <c:val>
            <c:numRef>
              <c:f>'Result Chart'!$C$66:$C$67</c:f>
              <c:numCache>
                <c:formatCode>_("$"* #,##0_);_("$"* \(#,##0\);_("$"* "-"??_);_(@_)</c:formatCode>
                <c:ptCount val="2"/>
                <c:pt idx="0">
                  <c:v>392.49268330000001</c:v>
                </c:pt>
                <c:pt idx="1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59-4C4B-98A6-6BDCC7D19FD4}"/>
            </c:ext>
          </c:extLst>
        </c:ser>
        <c:ser>
          <c:idx val="1"/>
          <c:order val="1"/>
          <c:tx>
            <c:strRef>
              <c:f>'Result Chart'!$D$65</c:f>
              <c:strCache>
                <c:ptCount val="1"/>
                <c:pt idx="0">
                  <c:v>B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2.0156987873631124E-2"/>
                  <c:y val="-7.396598082579167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959-4C4B-98A6-6BDCC7D19F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 Chart'!$B$66:$B$67</c:f>
              <c:strCache>
                <c:ptCount val="2"/>
                <c:pt idx="0">
                  <c:v>Result</c:v>
                </c:pt>
                <c:pt idx="1">
                  <c:v>Target</c:v>
                </c:pt>
              </c:strCache>
            </c:strRef>
          </c:cat>
          <c:val>
            <c:numRef>
              <c:f>'Result Chart'!$D$66:$D$67</c:f>
              <c:numCache>
                <c:formatCode>General</c:formatCode>
                <c:ptCount val="2"/>
                <c:pt idx="0" formatCode="_(&quot;$&quot;* #,##0_);_(&quot;$&quot;* \(#,##0\);_(&quot;$&quot;* &quot;-&quot;??_);_(@_)">
                  <c:v>450.12823151199996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959-4C4B-98A6-6BDCC7D19FD4}"/>
            </c:ext>
          </c:extLst>
        </c:ser>
        <c:ser>
          <c:idx val="2"/>
          <c:order val="2"/>
          <c:tx>
            <c:strRef>
              <c:f>'Result Chart'!$E$65</c:f>
              <c:strCache>
                <c:ptCount val="1"/>
                <c:pt idx="0">
                  <c:v>C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1622672152868751E-3"/>
                  <c:y val="-7.396598082579174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959-4C4B-98A6-6BDCC7D19F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 Chart'!$B$66:$B$67</c:f>
              <c:strCache>
                <c:ptCount val="2"/>
                <c:pt idx="0">
                  <c:v>Result</c:v>
                </c:pt>
                <c:pt idx="1">
                  <c:v>Target</c:v>
                </c:pt>
              </c:strCache>
            </c:strRef>
          </c:cat>
          <c:val>
            <c:numRef>
              <c:f>'Result Chart'!$E$66:$E$67</c:f>
              <c:numCache>
                <c:formatCode>General</c:formatCode>
                <c:ptCount val="2"/>
                <c:pt idx="0" formatCode="_(&quot;$&quot;* #,##0_);_(&quot;$&quot;* \(#,##0\);_(&quot;$&quot;* &quot;-&quot;??_);_(@_)">
                  <c:v>294.75435266666659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59-4C4B-98A6-6BDCC7D19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07986240"/>
        <c:axId val="1807988320"/>
      </c:barChart>
      <c:catAx>
        <c:axId val="18079862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988320"/>
        <c:crosses val="autoZero"/>
        <c:auto val="1"/>
        <c:lblAlgn val="ctr"/>
        <c:lblOffset val="100"/>
        <c:noMultiLvlLbl val="0"/>
      </c:catAx>
      <c:valAx>
        <c:axId val="18079883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986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0257370250392501"/>
          <c:y val="0.12987144932553768"/>
          <c:w val="0.29956501595316654"/>
          <c:h val="0.179779396300406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3"/>
          <c:order val="1"/>
          <c:tx>
            <c:strRef>
              <c:f>'Result Chart'!$B$61</c:f>
              <c:strCache>
                <c:ptCount val="1"/>
                <c:pt idx="0">
                  <c:v>A value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00B05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 Chart'!$C$54:$N$54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'Result Chart'!$C$61:$N$61</c:f>
              <c:numCache>
                <c:formatCode>_("$"* #,##0_);_("$"* \(#,##0\);_("$"* "-"??_);_(@_)</c:formatCode>
                <c:ptCount val="12"/>
                <c:pt idx="0">
                  <c:v>9.9870000000000001</c:v>
                </c:pt>
                <c:pt idx="1">
                  <c:v>19.234000000000002</c:v>
                </c:pt>
                <c:pt idx="2">
                  <c:v>166.15</c:v>
                </c:pt>
                <c:pt idx="3">
                  <c:v>18.305999999999983</c:v>
                </c:pt>
                <c:pt idx="4">
                  <c:v>110.06100000000001</c:v>
                </c:pt>
                <c:pt idx="5">
                  <c:v>68.754683300000011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27F-4A66-B4DC-BD6F82C976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07985824"/>
        <c:axId val="1807987072"/>
      </c:barChart>
      <c:lineChart>
        <c:grouping val="standard"/>
        <c:varyColors val="0"/>
        <c:ser>
          <c:idx val="0"/>
          <c:order val="0"/>
          <c:tx>
            <c:strRef>
              <c:f>'Result Chart'!$B$60</c:f>
              <c:strCache>
                <c:ptCount val="1"/>
                <c:pt idx="0">
                  <c:v>Monthy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FF0000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rgbClr val="FF0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'Result Chart'!$C$54:$N$54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'Result Chart'!$C$60:$N$60</c:f>
              <c:numCache>
                <c:formatCode>#,##0.0</c:formatCode>
                <c:ptCount val="12"/>
                <c:pt idx="0">
                  <c:v>77.083333333333329</c:v>
                </c:pt>
                <c:pt idx="1">
                  <c:v>50.083333333333329</c:v>
                </c:pt>
                <c:pt idx="2">
                  <c:v>17.083333333333343</c:v>
                </c:pt>
                <c:pt idx="3">
                  <c:v>32.083333333333343</c:v>
                </c:pt>
                <c:pt idx="4">
                  <c:v>167.08333333333334</c:v>
                </c:pt>
                <c:pt idx="5">
                  <c:v>46.083333333333314</c:v>
                </c:pt>
                <c:pt idx="6">
                  <c:v>82.083333333333371</c:v>
                </c:pt>
                <c:pt idx="7">
                  <c:v>100.08333333333337</c:v>
                </c:pt>
                <c:pt idx="8">
                  <c:v>92.083333333333258</c:v>
                </c:pt>
                <c:pt idx="9">
                  <c:v>117.08333333333337</c:v>
                </c:pt>
                <c:pt idx="10">
                  <c:v>97.083333333333371</c:v>
                </c:pt>
                <c:pt idx="11">
                  <c:v>122.08333333333326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7F-4A66-B4DC-BD6F82C976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7985824"/>
        <c:axId val="1807987072"/>
      </c:lineChart>
      <c:catAx>
        <c:axId val="1807985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987072"/>
        <c:crosses val="autoZero"/>
        <c:auto val="1"/>
        <c:lblAlgn val="ctr"/>
        <c:lblOffset val="100"/>
        <c:noMultiLvlLbl val="0"/>
      </c:catAx>
      <c:valAx>
        <c:axId val="1807987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7985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bg1">
          <a:lumMod val="75000"/>
        </a:schemeClr>
      </a:solidFill>
    </a:ln>
    <a:effectLst>
      <a:outerShdw blurRad="50800" dist="38100" dir="2700000" algn="tl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776467-22CA-4910-B95C-CF982DD7416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17F2177-9F06-4868-AE01-5E9251AEB676}">
      <dgm:prSet phldrT="[Text]" custT="1"/>
      <dgm:spPr/>
      <dgm:t>
        <a:bodyPr anchor="t"/>
        <a:lstStyle/>
        <a:p>
          <a:pPr algn="l"/>
          <a:r>
            <a:rPr lang="en-US" sz="1800" b="1" dirty="0" smtClean="0">
              <a:latin typeface="Meiryo UI" panose="020B0604030504040204" pitchFamily="50" charset="-128"/>
              <a:ea typeface="Meiryo UI" panose="020B0604030504040204" pitchFamily="50" charset="-128"/>
            </a:rPr>
            <a:t>[Fix]-Die Cost</a:t>
          </a:r>
        </a:p>
      </dgm:t>
    </dgm:pt>
    <dgm:pt modelId="{900BB3EB-855B-4FB9-A71B-2AF5C040C226}" type="parTrans" cxnId="{CF08053E-C1DD-4116-8A3C-7EA939A7DFE6}">
      <dgm:prSet/>
      <dgm:spPr/>
      <dgm:t>
        <a:bodyPr/>
        <a:lstStyle/>
        <a:p>
          <a:pPr algn="l"/>
          <a:endParaRPr lang="en-US" sz="1800"/>
        </a:p>
      </dgm:t>
    </dgm:pt>
    <dgm:pt modelId="{A9E5493A-9D9A-4BF6-87AB-F4089C1C50AB}" type="sibTrans" cxnId="{CF08053E-C1DD-4116-8A3C-7EA939A7DFE6}">
      <dgm:prSet/>
      <dgm:spPr/>
      <dgm:t>
        <a:bodyPr/>
        <a:lstStyle/>
        <a:p>
          <a:pPr algn="l"/>
          <a:endParaRPr lang="en-US" sz="1800"/>
        </a:p>
      </dgm:t>
    </dgm:pt>
    <dgm:pt modelId="{90ABE594-A3A7-4A0F-A411-2DABACE1B7FA}">
      <dgm:prSet phldrT="[Text]" custT="1"/>
      <dgm:spPr/>
      <dgm:t>
        <a:bodyPr anchor="t"/>
        <a:lstStyle/>
        <a:p>
          <a:pPr algn="l"/>
          <a:r>
            <a:rPr lang="en-US" sz="1800" b="1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rPr>
            <a:t>[</a:t>
          </a:r>
          <a:r>
            <a:rPr lang="en-US" sz="1800" b="1" dirty="0" err="1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rPr>
            <a:t>Var</a:t>
          </a:r>
          <a:r>
            <a:rPr lang="en-US" sz="1800" b="1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rPr>
            <a:t>]-Part Cost</a:t>
          </a:r>
        </a:p>
      </dgm:t>
    </dgm:pt>
    <dgm:pt modelId="{95847775-AED5-46C6-B78C-75EE2CCD01EB}" type="parTrans" cxnId="{00C1A4E6-003A-4945-BA65-3FEB6D50421D}">
      <dgm:prSet/>
      <dgm:spPr/>
      <dgm:t>
        <a:bodyPr/>
        <a:lstStyle/>
        <a:p>
          <a:pPr algn="l"/>
          <a:endParaRPr lang="en-US" sz="1800"/>
        </a:p>
      </dgm:t>
    </dgm:pt>
    <dgm:pt modelId="{1BFD926D-FEC8-46BF-BA27-0F3B828F1D9E}" type="sibTrans" cxnId="{00C1A4E6-003A-4945-BA65-3FEB6D50421D}">
      <dgm:prSet/>
      <dgm:spPr/>
      <dgm:t>
        <a:bodyPr/>
        <a:lstStyle/>
        <a:p>
          <a:pPr algn="l"/>
          <a:endParaRPr lang="en-US" sz="1800"/>
        </a:p>
      </dgm:t>
    </dgm:pt>
    <dgm:pt modelId="{F0DB9A62-3D97-413B-8FAF-25C88D88A8CA}">
      <dgm:prSet custT="1"/>
      <dgm:spPr/>
      <dgm:t>
        <a:bodyPr anchor="t"/>
        <a:lstStyle/>
        <a:p>
          <a:pPr algn="l"/>
          <a:r>
            <a:rPr lang="en-US" sz="1800" dirty="0" smtClean="0"/>
            <a:t>Overhaul</a:t>
          </a:r>
          <a:endParaRPr lang="en-US" sz="1800" dirty="0"/>
        </a:p>
      </dgm:t>
    </dgm:pt>
    <dgm:pt modelId="{A2BF20A3-FBC0-4482-A188-4C4275603684}" type="parTrans" cxnId="{05B7F854-C707-4A7A-85DC-F53F5A5EC819}">
      <dgm:prSet/>
      <dgm:spPr/>
      <dgm:t>
        <a:bodyPr/>
        <a:lstStyle/>
        <a:p>
          <a:pPr algn="l"/>
          <a:endParaRPr lang="en-US" sz="1800"/>
        </a:p>
      </dgm:t>
    </dgm:pt>
    <dgm:pt modelId="{89B99548-BD16-43D9-83AD-B82737CEAFCA}" type="sibTrans" cxnId="{05B7F854-C707-4A7A-85DC-F53F5A5EC819}">
      <dgm:prSet/>
      <dgm:spPr/>
      <dgm:t>
        <a:bodyPr/>
        <a:lstStyle/>
        <a:p>
          <a:pPr algn="l"/>
          <a:endParaRPr lang="en-US" sz="1800"/>
        </a:p>
      </dgm:t>
    </dgm:pt>
    <dgm:pt modelId="{E106AB44-7CDE-4C3C-8F62-6D2E3D3D01F7}">
      <dgm:prSet custT="1"/>
      <dgm:spPr>
        <a:solidFill>
          <a:srgbClr val="FFFF00"/>
        </a:solidFill>
      </dgm:spPr>
      <dgm:t>
        <a:bodyPr anchor="t"/>
        <a:lstStyle/>
        <a:p>
          <a:pPr algn="l"/>
          <a:r>
            <a:rPr lang="en-US" sz="1800" dirty="0" smtClean="0"/>
            <a:t>Runner-Less</a:t>
          </a:r>
          <a:endParaRPr lang="en-US" sz="1400" dirty="0"/>
        </a:p>
      </dgm:t>
    </dgm:pt>
    <dgm:pt modelId="{332522D2-7348-4E76-9202-C054407F41A4}" type="parTrans" cxnId="{E391E35E-25D5-4545-921E-952E52896713}">
      <dgm:prSet/>
      <dgm:spPr/>
      <dgm:t>
        <a:bodyPr/>
        <a:lstStyle/>
        <a:p>
          <a:pPr algn="l"/>
          <a:endParaRPr lang="en-US" sz="1800"/>
        </a:p>
      </dgm:t>
    </dgm:pt>
    <dgm:pt modelId="{E2D39E93-787A-429D-9EC1-50689C78105C}" type="sibTrans" cxnId="{E391E35E-25D5-4545-921E-952E52896713}">
      <dgm:prSet/>
      <dgm:spPr/>
      <dgm:t>
        <a:bodyPr/>
        <a:lstStyle/>
        <a:p>
          <a:pPr algn="l"/>
          <a:endParaRPr lang="en-US" sz="1800"/>
        </a:p>
      </dgm:t>
    </dgm:pt>
    <dgm:pt modelId="{BD790C5E-C3CF-4FAB-AA8D-77160D522A35}">
      <dgm:prSet custT="1"/>
      <dgm:spPr/>
      <dgm:t>
        <a:bodyPr anchor="t"/>
        <a:lstStyle/>
        <a:p>
          <a:pPr algn="l"/>
          <a:r>
            <a:rPr lang="en-US" sz="1600" dirty="0" smtClean="0"/>
            <a:t>Mo Condition Management</a:t>
          </a:r>
          <a:endParaRPr lang="en-US" sz="1600" dirty="0"/>
        </a:p>
      </dgm:t>
    </dgm:pt>
    <dgm:pt modelId="{ABF33612-CC54-4024-BA3B-F7DAD943D7D3}" type="parTrans" cxnId="{7AD5EED6-916C-4AC4-8485-D4D55EACBB28}">
      <dgm:prSet/>
      <dgm:spPr/>
      <dgm:t>
        <a:bodyPr/>
        <a:lstStyle/>
        <a:p>
          <a:pPr algn="l"/>
          <a:endParaRPr lang="en-US" sz="1800"/>
        </a:p>
      </dgm:t>
    </dgm:pt>
    <dgm:pt modelId="{67D6F001-2EE5-4091-A77A-DAC626C93CD9}" type="sibTrans" cxnId="{7AD5EED6-916C-4AC4-8485-D4D55EACBB28}">
      <dgm:prSet/>
      <dgm:spPr/>
      <dgm:t>
        <a:bodyPr/>
        <a:lstStyle/>
        <a:p>
          <a:pPr algn="l"/>
          <a:endParaRPr lang="en-US" sz="1800"/>
        </a:p>
      </dgm:t>
    </dgm:pt>
    <dgm:pt modelId="{50FA649E-57CA-4653-A20D-EAD46516BDF3}">
      <dgm:prSet custT="1"/>
      <dgm:spPr/>
      <dgm:t>
        <a:bodyPr anchor="t"/>
        <a:lstStyle/>
        <a:p>
          <a:pPr algn="l"/>
          <a:r>
            <a:rPr lang="en-US" sz="1800" b="1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rPr>
            <a:t> Others</a:t>
          </a:r>
        </a:p>
      </dgm:t>
    </dgm:pt>
    <dgm:pt modelId="{5457345B-ECFC-45D9-9812-10D3DC921593}" type="parTrans" cxnId="{9BBF4B69-DA02-4AA8-92FF-18D1DF45B39A}">
      <dgm:prSet/>
      <dgm:spPr/>
      <dgm:t>
        <a:bodyPr/>
        <a:lstStyle/>
        <a:p>
          <a:pPr algn="l"/>
          <a:endParaRPr lang="en-US" sz="1800"/>
        </a:p>
      </dgm:t>
    </dgm:pt>
    <dgm:pt modelId="{90325B98-22AF-43C5-8FF6-09329469EA34}" type="sibTrans" cxnId="{9BBF4B69-DA02-4AA8-92FF-18D1DF45B39A}">
      <dgm:prSet/>
      <dgm:spPr/>
      <dgm:t>
        <a:bodyPr/>
        <a:lstStyle/>
        <a:p>
          <a:pPr algn="l"/>
          <a:endParaRPr lang="en-US" sz="1800"/>
        </a:p>
      </dgm:t>
    </dgm:pt>
    <dgm:pt modelId="{974A3146-33B1-4F23-AFD6-45E708394D7B}">
      <dgm:prSet custT="1"/>
      <dgm:spPr/>
      <dgm:t>
        <a:bodyPr/>
        <a:lstStyle/>
        <a:p>
          <a:pPr algn="l"/>
          <a:r>
            <a:rPr lang="en-US" sz="1800" dirty="0" smtClean="0"/>
            <a:t>Process kaizen.</a:t>
          </a:r>
        </a:p>
        <a:p>
          <a:pPr algn="l"/>
          <a:r>
            <a:rPr lang="en-US" sz="1800" dirty="0" smtClean="0"/>
            <a:t>Workflow, DMS</a:t>
          </a:r>
          <a:endParaRPr lang="en-US" sz="1800" dirty="0"/>
        </a:p>
      </dgm:t>
    </dgm:pt>
    <dgm:pt modelId="{E270CCF5-4E03-4414-811F-6FCD109C2737}" type="parTrans" cxnId="{BD2DBF7F-C243-4C70-8076-5828DACBD40E}">
      <dgm:prSet/>
      <dgm:spPr/>
      <dgm:t>
        <a:bodyPr/>
        <a:lstStyle/>
        <a:p>
          <a:pPr algn="l"/>
          <a:endParaRPr lang="en-US" sz="1800"/>
        </a:p>
      </dgm:t>
    </dgm:pt>
    <dgm:pt modelId="{D7462B56-F0BC-4653-97C3-9F0908C61A9D}" type="sibTrans" cxnId="{BD2DBF7F-C243-4C70-8076-5828DACBD40E}">
      <dgm:prSet/>
      <dgm:spPr/>
      <dgm:t>
        <a:bodyPr/>
        <a:lstStyle/>
        <a:p>
          <a:pPr algn="l"/>
          <a:endParaRPr lang="en-US" sz="1800"/>
        </a:p>
      </dgm:t>
    </dgm:pt>
    <dgm:pt modelId="{06AE036A-29E5-45F3-B69E-91CE1B9D6059}">
      <dgm:prSet phldrT="[Text]" custT="1"/>
      <dgm:spPr/>
      <dgm:t>
        <a:bodyPr anchor="ctr"/>
        <a:lstStyle/>
        <a:p>
          <a:pPr algn="ctr"/>
          <a:r>
            <a:rPr lang="en-US" sz="2800" dirty="0" smtClean="0"/>
            <a:t>CD Target: </a:t>
          </a:r>
          <a:r>
            <a:rPr lang="en-US" sz="2800" b="1" dirty="0" smtClean="0">
              <a:solidFill>
                <a:srgbClr val="FF0000"/>
              </a:solidFill>
            </a:rPr>
            <a:t>1M$</a:t>
          </a:r>
        </a:p>
      </dgm:t>
    </dgm:pt>
    <dgm:pt modelId="{D3217BCF-17F5-4D15-AA7C-753CFCB4D91A}" type="sibTrans" cxnId="{3BB0D2B0-5599-40A6-96FD-AD6867DBA66C}">
      <dgm:prSet/>
      <dgm:spPr/>
      <dgm:t>
        <a:bodyPr/>
        <a:lstStyle/>
        <a:p>
          <a:pPr algn="l"/>
          <a:endParaRPr lang="en-US" sz="1800"/>
        </a:p>
      </dgm:t>
    </dgm:pt>
    <dgm:pt modelId="{ABEFB0F0-26B5-400C-9D04-EF9083744F95}" type="parTrans" cxnId="{3BB0D2B0-5599-40A6-96FD-AD6867DBA66C}">
      <dgm:prSet/>
      <dgm:spPr/>
      <dgm:t>
        <a:bodyPr/>
        <a:lstStyle/>
        <a:p>
          <a:pPr algn="l"/>
          <a:endParaRPr lang="en-US" sz="1800"/>
        </a:p>
      </dgm:t>
    </dgm:pt>
    <dgm:pt modelId="{E294E733-E437-457C-9CDC-53A5BFA34DDB}">
      <dgm:prSet custT="1"/>
      <dgm:spPr/>
      <dgm:t>
        <a:bodyPr anchor="t"/>
        <a:lstStyle/>
        <a:p>
          <a:pPr algn="l"/>
          <a:r>
            <a:rPr lang="en-US" sz="1800" dirty="0" smtClean="0"/>
            <a:t>Estimate, ECN &amp;Others</a:t>
          </a:r>
        </a:p>
      </dgm:t>
    </dgm:pt>
    <dgm:pt modelId="{EB26ED6E-5CA0-4536-A54B-BD656F75F8A3}" type="parTrans" cxnId="{F8B86637-2F06-46B4-8AA8-DFF49D84BE82}">
      <dgm:prSet/>
      <dgm:spPr/>
      <dgm:t>
        <a:bodyPr/>
        <a:lstStyle/>
        <a:p>
          <a:endParaRPr lang="en-US"/>
        </a:p>
      </dgm:t>
    </dgm:pt>
    <dgm:pt modelId="{C6CDE454-DD33-435F-BB51-7D1E99674552}" type="sibTrans" cxnId="{F8B86637-2F06-46B4-8AA8-DFF49D84BE82}">
      <dgm:prSet/>
      <dgm:spPr/>
      <dgm:t>
        <a:bodyPr/>
        <a:lstStyle/>
        <a:p>
          <a:endParaRPr lang="en-US"/>
        </a:p>
      </dgm:t>
    </dgm:pt>
    <dgm:pt modelId="{5EA308DB-AAD5-4D8E-A6E5-CBE04A0471F5}">
      <dgm:prSet custT="1"/>
      <dgm:spPr>
        <a:solidFill>
          <a:srgbClr val="FFFF00"/>
        </a:solidFill>
      </dgm:spPr>
      <dgm:t>
        <a:bodyPr anchor="t"/>
        <a:lstStyle/>
        <a:p>
          <a:pPr algn="l"/>
          <a:r>
            <a:rPr lang="en-US" sz="1600" dirty="0" smtClean="0"/>
            <a:t>RN&amp;AD Optimize</a:t>
          </a:r>
          <a:endParaRPr lang="en-US" sz="1600" dirty="0"/>
        </a:p>
      </dgm:t>
    </dgm:pt>
    <dgm:pt modelId="{F9F9C15F-FA93-4349-B726-D07ADA0AD90F}" type="parTrans" cxnId="{68E8403A-5845-482D-BD04-0A6C951ACCC4}">
      <dgm:prSet/>
      <dgm:spPr/>
      <dgm:t>
        <a:bodyPr/>
        <a:lstStyle/>
        <a:p>
          <a:endParaRPr lang="en-US"/>
        </a:p>
      </dgm:t>
    </dgm:pt>
    <dgm:pt modelId="{B4DFEB58-92CF-465F-8703-11677B6F79D9}" type="sibTrans" cxnId="{68E8403A-5845-482D-BD04-0A6C951ACCC4}">
      <dgm:prSet/>
      <dgm:spPr/>
      <dgm:t>
        <a:bodyPr/>
        <a:lstStyle/>
        <a:p>
          <a:endParaRPr lang="en-US"/>
        </a:p>
      </dgm:t>
    </dgm:pt>
    <dgm:pt modelId="{B07C7E85-A3B2-478D-97DA-CFC3E2C5CE4E}" type="pres">
      <dgm:prSet presAssocID="{21776467-22CA-4910-B95C-CF982DD7416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3D22B74-A97B-43DA-AB57-52B36DAC50E2}" type="pres">
      <dgm:prSet presAssocID="{06AE036A-29E5-45F3-B69E-91CE1B9D6059}" presName="root1" presStyleCnt="0"/>
      <dgm:spPr/>
      <dgm:t>
        <a:bodyPr/>
        <a:lstStyle/>
        <a:p>
          <a:endParaRPr lang="en-US"/>
        </a:p>
      </dgm:t>
    </dgm:pt>
    <dgm:pt modelId="{77761B3A-3E3E-4EC8-9B6C-4FE3C6DB74C8}" type="pres">
      <dgm:prSet presAssocID="{06AE036A-29E5-45F3-B69E-91CE1B9D6059}" presName="LevelOneTextNode" presStyleLbl="node0" presStyleIdx="0" presStyleCnt="1" custLinFactX="-1691" custLinFactNeighborX="-100000" custLinFactNeighborY="-307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C03B91D-D6F1-49CC-8454-BE4ECD0DE230}" type="pres">
      <dgm:prSet presAssocID="{06AE036A-29E5-45F3-B69E-91CE1B9D6059}" presName="level2hierChild" presStyleCnt="0"/>
      <dgm:spPr/>
      <dgm:t>
        <a:bodyPr/>
        <a:lstStyle/>
        <a:p>
          <a:endParaRPr lang="en-US"/>
        </a:p>
      </dgm:t>
    </dgm:pt>
    <dgm:pt modelId="{DDCC06A0-A020-49A3-B576-208FE0B6F1E1}" type="pres">
      <dgm:prSet presAssocID="{900BB3EB-855B-4FB9-A71B-2AF5C040C226}" presName="conn2-1" presStyleLbl="parChTrans1D2" presStyleIdx="0" presStyleCnt="3"/>
      <dgm:spPr/>
      <dgm:t>
        <a:bodyPr/>
        <a:lstStyle/>
        <a:p>
          <a:endParaRPr lang="en-US"/>
        </a:p>
      </dgm:t>
    </dgm:pt>
    <dgm:pt modelId="{0AE995E9-8D60-4995-B619-84425A3FD294}" type="pres">
      <dgm:prSet presAssocID="{900BB3EB-855B-4FB9-A71B-2AF5C040C226}" presName="connTx" presStyleLbl="parChTrans1D2" presStyleIdx="0" presStyleCnt="3"/>
      <dgm:spPr/>
      <dgm:t>
        <a:bodyPr/>
        <a:lstStyle/>
        <a:p>
          <a:endParaRPr lang="en-US"/>
        </a:p>
      </dgm:t>
    </dgm:pt>
    <dgm:pt modelId="{B1A5DCEB-B9EE-4603-A9C9-64C99D1748D9}" type="pres">
      <dgm:prSet presAssocID="{617F2177-9F06-4868-AE01-5E9251AEB676}" presName="root2" presStyleCnt="0"/>
      <dgm:spPr/>
      <dgm:t>
        <a:bodyPr/>
        <a:lstStyle/>
        <a:p>
          <a:endParaRPr lang="en-US"/>
        </a:p>
      </dgm:t>
    </dgm:pt>
    <dgm:pt modelId="{9D1E787C-5C98-4424-A739-50777C3CD118}" type="pres">
      <dgm:prSet presAssocID="{617F2177-9F06-4868-AE01-5E9251AEB676}" presName="LevelTwoTextNode" presStyleLbl="node2" presStyleIdx="0" presStyleCnt="3" custLinFactY="-3010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A81347-61AE-4EC4-9AB6-0EECD47DCECE}" type="pres">
      <dgm:prSet presAssocID="{617F2177-9F06-4868-AE01-5E9251AEB676}" presName="level3hierChild" presStyleCnt="0"/>
      <dgm:spPr/>
      <dgm:t>
        <a:bodyPr/>
        <a:lstStyle/>
        <a:p>
          <a:endParaRPr lang="en-US"/>
        </a:p>
      </dgm:t>
    </dgm:pt>
    <dgm:pt modelId="{21A4CEA6-D8D0-47C2-BA6C-850DA005EFAC}" type="pres">
      <dgm:prSet presAssocID="{A2BF20A3-FBC0-4482-A188-4C4275603684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5FEF2EBA-32DF-486B-9585-DDB3C122947C}" type="pres">
      <dgm:prSet presAssocID="{A2BF20A3-FBC0-4482-A188-4C4275603684}" presName="connTx" presStyleLbl="parChTrans1D3" presStyleIdx="0" presStyleCnt="6"/>
      <dgm:spPr/>
      <dgm:t>
        <a:bodyPr/>
        <a:lstStyle/>
        <a:p>
          <a:endParaRPr lang="en-US"/>
        </a:p>
      </dgm:t>
    </dgm:pt>
    <dgm:pt modelId="{42070B9B-B9C4-4E58-B84C-1E28FABEFA6E}" type="pres">
      <dgm:prSet presAssocID="{F0DB9A62-3D97-413B-8FAF-25C88D88A8CA}" presName="root2" presStyleCnt="0"/>
      <dgm:spPr/>
      <dgm:t>
        <a:bodyPr/>
        <a:lstStyle/>
        <a:p>
          <a:endParaRPr lang="en-US"/>
        </a:p>
      </dgm:t>
    </dgm:pt>
    <dgm:pt modelId="{978DCF74-EEFA-46A6-999D-02AA5F373158}" type="pres">
      <dgm:prSet presAssocID="{F0DB9A62-3D97-413B-8FAF-25C88D88A8CA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EFE59E4-B6B4-414D-9140-B9958267347C}" type="pres">
      <dgm:prSet presAssocID="{F0DB9A62-3D97-413B-8FAF-25C88D88A8CA}" presName="level3hierChild" presStyleCnt="0"/>
      <dgm:spPr/>
      <dgm:t>
        <a:bodyPr/>
        <a:lstStyle/>
        <a:p>
          <a:endParaRPr lang="en-US"/>
        </a:p>
      </dgm:t>
    </dgm:pt>
    <dgm:pt modelId="{51547E2F-2CE3-4026-B403-13875436C68C}" type="pres">
      <dgm:prSet presAssocID="{EB26ED6E-5CA0-4536-A54B-BD656F75F8A3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81618C1F-4339-4EBF-8371-E868239DD820}" type="pres">
      <dgm:prSet presAssocID="{EB26ED6E-5CA0-4536-A54B-BD656F75F8A3}" presName="connTx" presStyleLbl="parChTrans1D3" presStyleIdx="1" presStyleCnt="6"/>
      <dgm:spPr/>
      <dgm:t>
        <a:bodyPr/>
        <a:lstStyle/>
        <a:p>
          <a:endParaRPr lang="en-US"/>
        </a:p>
      </dgm:t>
    </dgm:pt>
    <dgm:pt modelId="{3FBC31D3-7950-4F52-95B5-5771DB88BDE9}" type="pres">
      <dgm:prSet presAssocID="{E294E733-E437-457C-9CDC-53A5BFA34DDB}" presName="root2" presStyleCnt="0"/>
      <dgm:spPr/>
      <dgm:t>
        <a:bodyPr/>
        <a:lstStyle/>
        <a:p>
          <a:endParaRPr lang="en-US"/>
        </a:p>
      </dgm:t>
    </dgm:pt>
    <dgm:pt modelId="{D6CBEE09-7EF4-4FB5-8068-A45C13B9A127}" type="pres">
      <dgm:prSet presAssocID="{E294E733-E437-457C-9CDC-53A5BFA34DDB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C8996E6-2668-42F0-AAA8-38940130E27F}" type="pres">
      <dgm:prSet presAssocID="{E294E733-E437-457C-9CDC-53A5BFA34DDB}" presName="level3hierChild" presStyleCnt="0"/>
      <dgm:spPr/>
      <dgm:t>
        <a:bodyPr/>
        <a:lstStyle/>
        <a:p>
          <a:endParaRPr lang="en-US"/>
        </a:p>
      </dgm:t>
    </dgm:pt>
    <dgm:pt modelId="{FCCD1284-DB65-476C-BD76-111DB68C1851}" type="pres">
      <dgm:prSet presAssocID="{F9F9C15F-FA93-4349-B726-D07ADA0AD90F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D5DE3F8D-1166-47A4-878C-D208AA97A535}" type="pres">
      <dgm:prSet presAssocID="{F9F9C15F-FA93-4349-B726-D07ADA0AD90F}" presName="connTx" presStyleLbl="parChTrans1D3" presStyleIdx="2" presStyleCnt="6"/>
      <dgm:spPr/>
      <dgm:t>
        <a:bodyPr/>
        <a:lstStyle/>
        <a:p>
          <a:endParaRPr lang="en-US"/>
        </a:p>
      </dgm:t>
    </dgm:pt>
    <dgm:pt modelId="{26D19E54-85DB-465B-845E-1A94546F97B5}" type="pres">
      <dgm:prSet presAssocID="{5EA308DB-AAD5-4D8E-A6E5-CBE04A0471F5}" presName="root2" presStyleCnt="0"/>
      <dgm:spPr/>
      <dgm:t>
        <a:bodyPr/>
        <a:lstStyle/>
        <a:p>
          <a:endParaRPr lang="en-US"/>
        </a:p>
      </dgm:t>
    </dgm:pt>
    <dgm:pt modelId="{3855EE7E-798F-4B3F-A1A3-52E51A17C8D2}" type="pres">
      <dgm:prSet presAssocID="{5EA308DB-AAD5-4D8E-A6E5-CBE04A0471F5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5F87A4-4619-4E18-8F59-D408C98E2510}" type="pres">
      <dgm:prSet presAssocID="{5EA308DB-AAD5-4D8E-A6E5-CBE04A0471F5}" presName="level3hierChild" presStyleCnt="0"/>
      <dgm:spPr/>
      <dgm:t>
        <a:bodyPr/>
        <a:lstStyle/>
        <a:p>
          <a:endParaRPr lang="en-US"/>
        </a:p>
      </dgm:t>
    </dgm:pt>
    <dgm:pt modelId="{4C4F3E7D-294D-4C9C-A63F-CBDD388CACA1}" type="pres">
      <dgm:prSet presAssocID="{95847775-AED5-46C6-B78C-75EE2CCD01EB}" presName="conn2-1" presStyleLbl="parChTrans1D2" presStyleIdx="1" presStyleCnt="3"/>
      <dgm:spPr/>
      <dgm:t>
        <a:bodyPr/>
        <a:lstStyle/>
        <a:p>
          <a:endParaRPr lang="en-US"/>
        </a:p>
      </dgm:t>
    </dgm:pt>
    <dgm:pt modelId="{7C365EFA-0286-417B-AF7E-4527B969C397}" type="pres">
      <dgm:prSet presAssocID="{95847775-AED5-46C6-B78C-75EE2CCD01EB}" presName="connTx" presStyleLbl="parChTrans1D2" presStyleIdx="1" presStyleCnt="3"/>
      <dgm:spPr/>
      <dgm:t>
        <a:bodyPr/>
        <a:lstStyle/>
        <a:p>
          <a:endParaRPr lang="en-US"/>
        </a:p>
      </dgm:t>
    </dgm:pt>
    <dgm:pt modelId="{7AA0713C-94A3-41D9-BB35-A7427510192B}" type="pres">
      <dgm:prSet presAssocID="{90ABE594-A3A7-4A0F-A411-2DABACE1B7FA}" presName="root2" presStyleCnt="0"/>
      <dgm:spPr/>
      <dgm:t>
        <a:bodyPr/>
        <a:lstStyle/>
        <a:p>
          <a:endParaRPr lang="en-US"/>
        </a:p>
      </dgm:t>
    </dgm:pt>
    <dgm:pt modelId="{B3690CFB-3FB2-45A8-87F7-9D855DB8AED2}" type="pres">
      <dgm:prSet presAssocID="{90ABE594-A3A7-4A0F-A411-2DABACE1B7FA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F8522B8-2D1D-4B97-A60A-4AF5C0843CAB}" type="pres">
      <dgm:prSet presAssocID="{90ABE594-A3A7-4A0F-A411-2DABACE1B7FA}" presName="level3hierChild" presStyleCnt="0"/>
      <dgm:spPr/>
      <dgm:t>
        <a:bodyPr/>
        <a:lstStyle/>
        <a:p>
          <a:endParaRPr lang="en-US"/>
        </a:p>
      </dgm:t>
    </dgm:pt>
    <dgm:pt modelId="{55CEC14C-A173-4F42-8D09-FFE8BAAA307B}" type="pres">
      <dgm:prSet presAssocID="{332522D2-7348-4E76-9202-C054407F41A4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0764BBE2-E096-437F-A2EA-4FA169A1388C}" type="pres">
      <dgm:prSet presAssocID="{332522D2-7348-4E76-9202-C054407F41A4}" presName="connTx" presStyleLbl="parChTrans1D3" presStyleIdx="3" presStyleCnt="6"/>
      <dgm:spPr/>
      <dgm:t>
        <a:bodyPr/>
        <a:lstStyle/>
        <a:p>
          <a:endParaRPr lang="en-US"/>
        </a:p>
      </dgm:t>
    </dgm:pt>
    <dgm:pt modelId="{CB7F7BF2-8397-465B-A9F0-652C1D7216EB}" type="pres">
      <dgm:prSet presAssocID="{E106AB44-7CDE-4C3C-8F62-6D2E3D3D01F7}" presName="root2" presStyleCnt="0"/>
      <dgm:spPr/>
      <dgm:t>
        <a:bodyPr/>
        <a:lstStyle/>
        <a:p>
          <a:endParaRPr lang="en-US"/>
        </a:p>
      </dgm:t>
    </dgm:pt>
    <dgm:pt modelId="{750AA31A-62EA-439E-BB0F-237ED1FF2CE7}" type="pres">
      <dgm:prSet presAssocID="{E106AB44-7CDE-4C3C-8F62-6D2E3D3D01F7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0DAA03-19F5-4A23-B48B-3D0932331291}" type="pres">
      <dgm:prSet presAssocID="{E106AB44-7CDE-4C3C-8F62-6D2E3D3D01F7}" presName="level3hierChild" presStyleCnt="0"/>
      <dgm:spPr/>
      <dgm:t>
        <a:bodyPr/>
        <a:lstStyle/>
        <a:p>
          <a:endParaRPr lang="en-US"/>
        </a:p>
      </dgm:t>
    </dgm:pt>
    <dgm:pt modelId="{D1F6510A-786C-4531-9A90-74D288D401D8}" type="pres">
      <dgm:prSet presAssocID="{ABF33612-CC54-4024-BA3B-F7DAD943D7D3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B62846A1-C806-40FA-B653-E2F793196137}" type="pres">
      <dgm:prSet presAssocID="{ABF33612-CC54-4024-BA3B-F7DAD943D7D3}" presName="connTx" presStyleLbl="parChTrans1D3" presStyleIdx="4" presStyleCnt="6"/>
      <dgm:spPr/>
      <dgm:t>
        <a:bodyPr/>
        <a:lstStyle/>
        <a:p>
          <a:endParaRPr lang="en-US"/>
        </a:p>
      </dgm:t>
    </dgm:pt>
    <dgm:pt modelId="{2BFEF27A-B8F0-43FE-BBE5-10B09B3514F4}" type="pres">
      <dgm:prSet presAssocID="{BD790C5E-C3CF-4FAB-AA8D-77160D522A35}" presName="root2" presStyleCnt="0"/>
      <dgm:spPr/>
      <dgm:t>
        <a:bodyPr/>
        <a:lstStyle/>
        <a:p>
          <a:endParaRPr lang="en-US"/>
        </a:p>
      </dgm:t>
    </dgm:pt>
    <dgm:pt modelId="{B8EDBCA9-8AAD-4C01-88BE-309F4999051B}" type="pres">
      <dgm:prSet presAssocID="{BD790C5E-C3CF-4FAB-AA8D-77160D522A35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4DA43E-65A7-4449-885A-4E8729A201AC}" type="pres">
      <dgm:prSet presAssocID="{BD790C5E-C3CF-4FAB-AA8D-77160D522A35}" presName="level3hierChild" presStyleCnt="0"/>
      <dgm:spPr/>
      <dgm:t>
        <a:bodyPr/>
        <a:lstStyle/>
        <a:p>
          <a:endParaRPr lang="en-US"/>
        </a:p>
      </dgm:t>
    </dgm:pt>
    <dgm:pt modelId="{038085A1-C30F-4CFF-9208-D595A912DEA5}" type="pres">
      <dgm:prSet presAssocID="{5457345B-ECFC-45D9-9812-10D3DC921593}" presName="conn2-1" presStyleLbl="parChTrans1D2" presStyleIdx="2" presStyleCnt="3"/>
      <dgm:spPr/>
      <dgm:t>
        <a:bodyPr/>
        <a:lstStyle/>
        <a:p>
          <a:endParaRPr lang="en-US"/>
        </a:p>
      </dgm:t>
    </dgm:pt>
    <dgm:pt modelId="{810FFCBE-AB31-463E-B651-08E5145DC5E8}" type="pres">
      <dgm:prSet presAssocID="{5457345B-ECFC-45D9-9812-10D3DC921593}" presName="connTx" presStyleLbl="parChTrans1D2" presStyleIdx="2" presStyleCnt="3"/>
      <dgm:spPr/>
      <dgm:t>
        <a:bodyPr/>
        <a:lstStyle/>
        <a:p>
          <a:endParaRPr lang="en-US"/>
        </a:p>
      </dgm:t>
    </dgm:pt>
    <dgm:pt modelId="{7B11A2B8-733B-44E0-8A13-80D3D6EE47FA}" type="pres">
      <dgm:prSet presAssocID="{50FA649E-57CA-4653-A20D-EAD46516BDF3}" presName="root2" presStyleCnt="0"/>
      <dgm:spPr/>
      <dgm:t>
        <a:bodyPr/>
        <a:lstStyle/>
        <a:p>
          <a:endParaRPr lang="en-US"/>
        </a:p>
      </dgm:t>
    </dgm:pt>
    <dgm:pt modelId="{7112160F-4E3E-49B8-8C24-63DCB756FBA2}" type="pres">
      <dgm:prSet presAssocID="{50FA649E-57CA-4653-A20D-EAD46516BDF3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5732A1-5366-4CA2-B975-FDDFCF103CF6}" type="pres">
      <dgm:prSet presAssocID="{50FA649E-57CA-4653-A20D-EAD46516BDF3}" presName="level3hierChild" presStyleCnt="0"/>
      <dgm:spPr/>
      <dgm:t>
        <a:bodyPr/>
        <a:lstStyle/>
        <a:p>
          <a:endParaRPr lang="en-US"/>
        </a:p>
      </dgm:t>
    </dgm:pt>
    <dgm:pt modelId="{6D0937D2-B6FF-4AB5-B7CC-1F87FA82800E}" type="pres">
      <dgm:prSet presAssocID="{E270CCF5-4E03-4414-811F-6FCD109C2737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9E9F0528-2125-4A98-8CBC-2C31300F01AA}" type="pres">
      <dgm:prSet presAssocID="{E270CCF5-4E03-4414-811F-6FCD109C2737}" presName="connTx" presStyleLbl="parChTrans1D3" presStyleIdx="5" presStyleCnt="6"/>
      <dgm:spPr/>
      <dgm:t>
        <a:bodyPr/>
        <a:lstStyle/>
        <a:p>
          <a:endParaRPr lang="en-US"/>
        </a:p>
      </dgm:t>
    </dgm:pt>
    <dgm:pt modelId="{11FB99B8-32A3-489A-8745-22D1E940FEE2}" type="pres">
      <dgm:prSet presAssocID="{974A3146-33B1-4F23-AFD6-45E708394D7B}" presName="root2" presStyleCnt="0"/>
      <dgm:spPr/>
      <dgm:t>
        <a:bodyPr/>
        <a:lstStyle/>
        <a:p>
          <a:endParaRPr lang="en-US"/>
        </a:p>
      </dgm:t>
    </dgm:pt>
    <dgm:pt modelId="{ECDB9CC9-6B6F-4EAC-8EC6-004879850A4F}" type="pres">
      <dgm:prSet presAssocID="{974A3146-33B1-4F23-AFD6-45E708394D7B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C4D426-E4AA-4F30-9E4C-D3475EB36760}" type="pres">
      <dgm:prSet presAssocID="{974A3146-33B1-4F23-AFD6-45E708394D7B}" presName="level3hierChild" presStyleCnt="0"/>
      <dgm:spPr/>
      <dgm:t>
        <a:bodyPr/>
        <a:lstStyle/>
        <a:p>
          <a:endParaRPr lang="en-US"/>
        </a:p>
      </dgm:t>
    </dgm:pt>
  </dgm:ptLst>
  <dgm:cxnLst>
    <dgm:cxn modelId="{929C9548-6A90-4B4A-A72C-66A987D65A85}" type="presOf" srcId="{5457345B-ECFC-45D9-9812-10D3DC921593}" destId="{038085A1-C30F-4CFF-9208-D595A912DEA5}" srcOrd="0" destOrd="0" presId="urn:microsoft.com/office/officeart/2008/layout/HorizontalMultiLevelHierarchy"/>
    <dgm:cxn modelId="{127B8B8D-DBA1-4621-9DEB-C6777B00BCE9}" type="presOf" srcId="{E106AB44-7CDE-4C3C-8F62-6D2E3D3D01F7}" destId="{750AA31A-62EA-439E-BB0F-237ED1FF2CE7}" srcOrd="0" destOrd="0" presId="urn:microsoft.com/office/officeart/2008/layout/HorizontalMultiLevelHierarchy"/>
    <dgm:cxn modelId="{AC5C8457-3823-47FE-9EDD-17A373C89E08}" type="presOf" srcId="{F9F9C15F-FA93-4349-B726-D07ADA0AD90F}" destId="{D5DE3F8D-1166-47A4-878C-D208AA97A535}" srcOrd="1" destOrd="0" presId="urn:microsoft.com/office/officeart/2008/layout/HorizontalMultiLevelHierarchy"/>
    <dgm:cxn modelId="{7AD5EED6-916C-4AC4-8485-D4D55EACBB28}" srcId="{90ABE594-A3A7-4A0F-A411-2DABACE1B7FA}" destId="{BD790C5E-C3CF-4FAB-AA8D-77160D522A35}" srcOrd="1" destOrd="0" parTransId="{ABF33612-CC54-4024-BA3B-F7DAD943D7D3}" sibTransId="{67D6F001-2EE5-4091-A77A-DAC626C93CD9}"/>
    <dgm:cxn modelId="{05B7F854-C707-4A7A-85DC-F53F5A5EC819}" srcId="{617F2177-9F06-4868-AE01-5E9251AEB676}" destId="{F0DB9A62-3D97-413B-8FAF-25C88D88A8CA}" srcOrd="0" destOrd="0" parTransId="{A2BF20A3-FBC0-4482-A188-4C4275603684}" sibTransId="{89B99548-BD16-43D9-83AD-B82737CEAFCA}"/>
    <dgm:cxn modelId="{68E8403A-5845-482D-BD04-0A6C951ACCC4}" srcId="{617F2177-9F06-4868-AE01-5E9251AEB676}" destId="{5EA308DB-AAD5-4D8E-A6E5-CBE04A0471F5}" srcOrd="2" destOrd="0" parTransId="{F9F9C15F-FA93-4349-B726-D07ADA0AD90F}" sibTransId="{B4DFEB58-92CF-465F-8703-11677B6F79D9}"/>
    <dgm:cxn modelId="{DD072957-B22D-4F4F-BDA0-BD652B9A8A18}" type="presOf" srcId="{50FA649E-57CA-4653-A20D-EAD46516BDF3}" destId="{7112160F-4E3E-49B8-8C24-63DCB756FBA2}" srcOrd="0" destOrd="0" presId="urn:microsoft.com/office/officeart/2008/layout/HorizontalMultiLevelHierarchy"/>
    <dgm:cxn modelId="{7A8C82D2-18CA-425F-B6C1-E6F9FBB8FEA9}" type="presOf" srcId="{5457345B-ECFC-45D9-9812-10D3DC921593}" destId="{810FFCBE-AB31-463E-B651-08E5145DC5E8}" srcOrd="1" destOrd="0" presId="urn:microsoft.com/office/officeart/2008/layout/HorizontalMultiLevelHierarchy"/>
    <dgm:cxn modelId="{14E0BF7B-AF9F-4413-A1EB-E288454DD317}" type="presOf" srcId="{900BB3EB-855B-4FB9-A71B-2AF5C040C226}" destId="{DDCC06A0-A020-49A3-B576-208FE0B6F1E1}" srcOrd="0" destOrd="0" presId="urn:microsoft.com/office/officeart/2008/layout/HorizontalMultiLevelHierarchy"/>
    <dgm:cxn modelId="{1CA9B4D2-7809-4F0D-BE9E-99CB4BB4E101}" type="presOf" srcId="{06AE036A-29E5-45F3-B69E-91CE1B9D6059}" destId="{77761B3A-3E3E-4EC8-9B6C-4FE3C6DB74C8}" srcOrd="0" destOrd="0" presId="urn:microsoft.com/office/officeart/2008/layout/HorizontalMultiLevelHierarchy"/>
    <dgm:cxn modelId="{30B7ECD3-399E-4415-B096-8E3A5531DCC2}" type="presOf" srcId="{EB26ED6E-5CA0-4536-A54B-BD656F75F8A3}" destId="{81618C1F-4339-4EBF-8371-E868239DD820}" srcOrd="1" destOrd="0" presId="urn:microsoft.com/office/officeart/2008/layout/HorizontalMultiLevelHierarchy"/>
    <dgm:cxn modelId="{00C1A4E6-003A-4945-BA65-3FEB6D50421D}" srcId="{06AE036A-29E5-45F3-B69E-91CE1B9D6059}" destId="{90ABE594-A3A7-4A0F-A411-2DABACE1B7FA}" srcOrd="1" destOrd="0" parTransId="{95847775-AED5-46C6-B78C-75EE2CCD01EB}" sibTransId="{1BFD926D-FEC8-46BF-BA27-0F3B828F1D9E}"/>
    <dgm:cxn modelId="{08A74FC8-569E-4919-B0F9-316485E4543E}" type="presOf" srcId="{90ABE594-A3A7-4A0F-A411-2DABACE1B7FA}" destId="{B3690CFB-3FB2-45A8-87F7-9D855DB8AED2}" srcOrd="0" destOrd="0" presId="urn:microsoft.com/office/officeart/2008/layout/HorizontalMultiLevelHierarchy"/>
    <dgm:cxn modelId="{95D7075A-4CC1-4EA7-A6B3-A599ACF2421B}" type="presOf" srcId="{617F2177-9F06-4868-AE01-5E9251AEB676}" destId="{9D1E787C-5C98-4424-A739-50777C3CD118}" srcOrd="0" destOrd="0" presId="urn:microsoft.com/office/officeart/2008/layout/HorizontalMultiLevelHierarchy"/>
    <dgm:cxn modelId="{7DD638DA-4EAF-4152-844F-4F5115A43AC8}" type="presOf" srcId="{F0DB9A62-3D97-413B-8FAF-25C88D88A8CA}" destId="{978DCF74-EEFA-46A6-999D-02AA5F373158}" srcOrd="0" destOrd="0" presId="urn:microsoft.com/office/officeart/2008/layout/HorizontalMultiLevelHierarchy"/>
    <dgm:cxn modelId="{1EF8D217-A6F2-489A-BB5F-3CEC4D661AC4}" type="presOf" srcId="{A2BF20A3-FBC0-4482-A188-4C4275603684}" destId="{5FEF2EBA-32DF-486B-9585-DDB3C122947C}" srcOrd="1" destOrd="0" presId="urn:microsoft.com/office/officeart/2008/layout/HorizontalMultiLevelHierarchy"/>
    <dgm:cxn modelId="{6A8DD416-BFE0-4940-B4C7-527DA218C1AA}" type="presOf" srcId="{974A3146-33B1-4F23-AFD6-45E708394D7B}" destId="{ECDB9CC9-6B6F-4EAC-8EC6-004879850A4F}" srcOrd="0" destOrd="0" presId="urn:microsoft.com/office/officeart/2008/layout/HorizontalMultiLevelHierarchy"/>
    <dgm:cxn modelId="{DA10B6B4-12DE-4A98-AE01-585F89688F23}" type="presOf" srcId="{900BB3EB-855B-4FB9-A71B-2AF5C040C226}" destId="{0AE995E9-8D60-4995-B619-84425A3FD294}" srcOrd="1" destOrd="0" presId="urn:microsoft.com/office/officeart/2008/layout/HorizontalMultiLevelHierarchy"/>
    <dgm:cxn modelId="{CF08053E-C1DD-4116-8A3C-7EA939A7DFE6}" srcId="{06AE036A-29E5-45F3-B69E-91CE1B9D6059}" destId="{617F2177-9F06-4868-AE01-5E9251AEB676}" srcOrd="0" destOrd="0" parTransId="{900BB3EB-855B-4FB9-A71B-2AF5C040C226}" sibTransId="{A9E5493A-9D9A-4BF6-87AB-F4089C1C50AB}"/>
    <dgm:cxn modelId="{07BEF369-A82A-42F7-8D46-1F819E41D60B}" type="presOf" srcId="{21776467-22CA-4910-B95C-CF982DD74169}" destId="{B07C7E85-A3B2-478D-97DA-CFC3E2C5CE4E}" srcOrd="0" destOrd="0" presId="urn:microsoft.com/office/officeart/2008/layout/HorizontalMultiLevelHierarchy"/>
    <dgm:cxn modelId="{101E76E3-5EAD-418C-B145-495F8F2F2D24}" type="presOf" srcId="{E294E733-E437-457C-9CDC-53A5BFA34DDB}" destId="{D6CBEE09-7EF4-4FB5-8068-A45C13B9A127}" srcOrd="0" destOrd="0" presId="urn:microsoft.com/office/officeart/2008/layout/HorizontalMultiLevelHierarchy"/>
    <dgm:cxn modelId="{FA55B9C8-CB64-43AB-8D4F-728BC2A00231}" type="presOf" srcId="{332522D2-7348-4E76-9202-C054407F41A4}" destId="{55CEC14C-A173-4F42-8D09-FFE8BAAA307B}" srcOrd="0" destOrd="0" presId="urn:microsoft.com/office/officeart/2008/layout/HorizontalMultiLevelHierarchy"/>
    <dgm:cxn modelId="{F0BED63D-D50E-4DFC-A55C-B2869FC17E3B}" type="presOf" srcId="{F9F9C15F-FA93-4349-B726-D07ADA0AD90F}" destId="{FCCD1284-DB65-476C-BD76-111DB68C1851}" srcOrd="0" destOrd="0" presId="urn:microsoft.com/office/officeart/2008/layout/HorizontalMultiLevelHierarchy"/>
    <dgm:cxn modelId="{86791607-BE35-48F0-B4AA-89889FEDBD4C}" type="presOf" srcId="{ABF33612-CC54-4024-BA3B-F7DAD943D7D3}" destId="{D1F6510A-786C-4531-9A90-74D288D401D8}" srcOrd="0" destOrd="0" presId="urn:microsoft.com/office/officeart/2008/layout/HorizontalMultiLevelHierarchy"/>
    <dgm:cxn modelId="{2CC4199B-A0CD-4B65-A3C4-895B11192297}" type="presOf" srcId="{95847775-AED5-46C6-B78C-75EE2CCD01EB}" destId="{4C4F3E7D-294D-4C9C-A63F-CBDD388CACA1}" srcOrd="0" destOrd="0" presId="urn:microsoft.com/office/officeart/2008/layout/HorizontalMultiLevelHierarchy"/>
    <dgm:cxn modelId="{4346E511-DA08-4B29-9CBD-A6B4005B9F22}" type="presOf" srcId="{EB26ED6E-5CA0-4536-A54B-BD656F75F8A3}" destId="{51547E2F-2CE3-4026-B403-13875436C68C}" srcOrd="0" destOrd="0" presId="urn:microsoft.com/office/officeart/2008/layout/HorizontalMultiLevelHierarchy"/>
    <dgm:cxn modelId="{C4A34052-4853-42EF-8818-D1CB8C820A50}" type="presOf" srcId="{95847775-AED5-46C6-B78C-75EE2CCD01EB}" destId="{7C365EFA-0286-417B-AF7E-4527B969C397}" srcOrd="1" destOrd="0" presId="urn:microsoft.com/office/officeart/2008/layout/HorizontalMultiLevelHierarchy"/>
    <dgm:cxn modelId="{BD2DBF7F-C243-4C70-8076-5828DACBD40E}" srcId="{50FA649E-57CA-4653-A20D-EAD46516BDF3}" destId="{974A3146-33B1-4F23-AFD6-45E708394D7B}" srcOrd="0" destOrd="0" parTransId="{E270CCF5-4E03-4414-811F-6FCD109C2737}" sibTransId="{D7462B56-F0BC-4653-97C3-9F0908C61A9D}"/>
    <dgm:cxn modelId="{5BEEB75B-9C97-4207-91ED-C9DA401CE308}" type="presOf" srcId="{A2BF20A3-FBC0-4482-A188-4C4275603684}" destId="{21A4CEA6-D8D0-47C2-BA6C-850DA005EFAC}" srcOrd="0" destOrd="0" presId="urn:microsoft.com/office/officeart/2008/layout/HorizontalMultiLevelHierarchy"/>
    <dgm:cxn modelId="{4D55BE85-D258-450E-A82F-0711D8B41DAA}" type="presOf" srcId="{5EA308DB-AAD5-4D8E-A6E5-CBE04A0471F5}" destId="{3855EE7E-798F-4B3F-A1A3-52E51A17C8D2}" srcOrd="0" destOrd="0" presId="urn:microsoft.com/office/officeart/2008/layout/HorizontalMultiLevelHierarchy"/>
    <dgm:cxn modelId="{DA285EC2-0D9A-4A79-84BE-B35D7C731E83}" type="presOf" srcId="{E270CCF5-4E03-4414-811F-6FCD109C2737}" destId="{6D0937D2-B6FF-4AB5-B7CC-1F87FA82800E}" srcOrd="0" destOrd="0" presId="urn:microsoft.com/office/officeart/2008/layout/HorizontalMultiLevelHierarchy"/>
    <dgm:cxn modelId="{E391E35E-25D5-4545-921E-952E52896713}" srcId="{90ABE594-A3A7-4A0F-A411-2DABACE1B7FA}" destId="{E106AB44-7CDE-4C3C-8F62-6D2E3D3D01F7}" srcOrd="0" destOrd="0" parTransId="{332522D2-7348-4E76-9202-C054407F41A4}" sibTransId="{E2D39E93-787A-429D-9EC1-50689C78105C}"/>
    <dgm:cxn modelId="{6BBA0ECD-CD37-46EF-AB50-3D13725F80AC}" type="presOf" srcId="{332522D2-7348-4E76-9202-C054407F41A4}" destId="{0764BBE2-E096-437F-A2EA-4FA169A1388C}" srcOrd="1" destOrd="0" presId="urn:microsoft.com/office/officeart/2008/layout/HorizontalMultiLevelHierarchy"/>
    <dgm:cxn modelId="{EB5508BC-F157-4D46-9CDC-57F0DCFFB571}" type="presOf" srcId="{ABF33612-CC54-4024-BA3B-F7DAD943D7D3}" destId="{B62846A1-C806-40FA-B653-E2F793196137}" srcOrd="1" destOrd="0" presId="urn:microsoft.com/office/officeart/2008/layout/HorizontalMultiLevelHierarchy"/>
    <dgm:cxn modelId="{3BB0D2B0-5599-40A6-96FD-AD6867DBA66C}" srcId="{21776467-22CA-4910-B95C-CF982DD74169}" destId="{06AE036A-29E5-45F3-B69E-91CE1B9D6059}" srcOrd="0" destOrd="0" parTransId="{ABEFB0F0-26B5-400C-9D04-EF9083744F95}" sibTransId="{D3217BCF-17F5-4D15-AA7C-753CFCB4D91A}"/>
    <dgm:cxn modelId="{F8B86637-2F06-46B4-8AA8-DFF49D84BE82}" srcId="{617F2177-9F06-4868-AE01-5E9251AEB676}" destId="{E294E733-E437-457C-9CDC-53A5BFA34DDB}" srcOrd="1" destOrd="0" parTransId="{EB26ED6E-5CA0-4536-A54B-BD656F75F8A3}" sibTransId="{C6CDE454-DD33-435F-BB51-7D1E99674552}"/>
    <dgm:cxn modelId="{1961EE0D-197E-4FB1-9670-2AA779C9C9B4}" type="presOf" srcId="{BD790C5E-C3CF-4FAB-AA8D-77160D522A35}" destId="{B8EDBCA9-8AAD-4C01-88BE-309F4999051B}" srcOrd="0" destOrd="0" presId="urn:microsoft.com/office/officeart/2008/layout/HorizontalMultiLevelHierarchy"/>
    <dgm:cxn modelId="{9BBF4B69-DA02-4AA8-92FF-18D1DF45B39A}" srcId="{06AE036A-29E5-45F3-B69E-91CE1B9D6059}" destId="{50FA649E-57CA-4653-A20D-EAD46516BDF3}" srcOrd="2" destOrd="0" parTransId="{5457345B-ECFC-45D9-9812-10D3DC921593}" sibTransId="{90325B98-22AF-43C5-8FF6-09329469EA34}"/>
    <dgm:cxn modelId="{050BCF24-06B2-4524-B88A-8EA53D57A0BB}" type="presOf" srcId="{E270CCF5-4E03-4414-811F-6FCD109C2737}" destId="{9E9F0528-2125-4A98-8CBC-2C31300F01AA}" srcOrd="1" destOrd="0" presId="urn:microsoft.com/office/officeart/2008/layout/HorizontalMultiLevelHierarchy"/>
    <dgm:cxn modelId="{2C85D2E2-FBEB-44DA-A9A5-EFD5868FEB58}" type="presParOf" srcId="{B07C7E85-A3B2-478D-97DA-CFC3E2C5CE4E}" destId="{33D22B74-A97B-43DA-AB57-52B36DAC50E2}" srcOrd="0" destOrd="0" presId="urn:microsoft.com/office/officeart/2008/layout/HorizontalMultiLevelHierarchy"/>
    <dgm:cxn modelId="{18B18723-9D5F-465A-8435-C0350EA324D2}" type="presParOf" srcId="{33D22B74-A97B-43DA-AB57-52B36DAC50E2}" destId="{77761B3A-3E3E-4EC8-9B6C-4FE3C6DB74C8}" srcOrd="0" destOrd="0" presId="urn:microsoft.com/office/officeart/2008/layout/HorizontalMultiLevelHierarchy"/>
    <dgm:cxn modelId="{9C23EC23-0732-459F-8369-61873FB57493}" type="presParOf" srcId="{33D22B74-A97B-43DA-AB57-52B36DAC50E2}" destId="{6C03B91D-D6F1-49CC-8454-BE4ECD0DE230}" srcOrd="1" destOrd="0" presId="urn:microsoft.com/office/officeart/2008/layout/HorizontalMultiLevelHierarchy"/>
    <dgm:cxn modelId="{327B1B53-D926-49EB-BF95-84C3ECD04C01}" type="presParOf" srcId="{6C03B91D-D6F1-49CC-8454-BE4ECD0DE230}" destId="{DDCC06A0-A020-49A3-B576-208FE0B6F1E1}" srcOrd="0" destOrd="0" presId="urn:microsoft.com/office/officeart/2008/layout/HorizontalMultiLevelHierarchy"/>
    <dgm:cxn modelId="{B0D6DE3A-7BD8-4D09-A868-A1D9409351CD}" type="presParOf" srcId="{DDCC06A0-A020-49A3-B576-208FE0B6F1E1}" destId="{0AE995E9-8D60-4995-B619-84425A3FD294}" srcOrd="0" destOrd="0" presId="urn:microsoft.com/office/officeart/2008/layout/HorizontalMultiLevelHierarchy"/>
    <dgm:cxn modelId="{0170894C-2EFF-4ED8-98D0-451DC6A19375}" type="presParOf" srcId="{6C03B91D-D6F1-49CC-8454-BE4ECD0DE230}" destId="{B1A5DCEB-B9EE-4603-A9C9-64C99D1748D9}" srcOrd="1" destOrd="0" presId="urn:microsoft.com/office/officeart/2008/layout/HorizontalMultiLevelHierarchy"/>
    <dgm:cxn modelId="{BF4DD41E-BDC3-477C-BD48-336E103FD35F}" type="presParOf" srcId="{B1A5DCEB-B9EE-4603-A9C9-64C99D1748D9}" destId="{9D1E787C-5C98-4424-A739-50777C3CD118}" srcOrd="0" destOrd="0" presId="urn:microsoft.com/office/officeart/2008/layout/HorizontalMultiLevelHierarchy"/>
    <dgm:cxn modelId="{AE559F82-E22E-4008-89CE-9E91FAFA2B3E}" type="presParOf" srcId="{B1A5DCEB-B9EE-4603-A9C9-64C99D1748D9}" destId="{D0A81347-61AE-4EC4-9AB6-0EECD47DCECE}" srcOrd="1" destOrd="0" presId="urn:microsoft.com/office/officeart/2008/layout/HorizontalMultiLevelHierarchy"/>
    <dgm:cxn modelId="{171BECF4-CD3E-43B4-AB10-84DB3E3500A2}" type="presParOf" srcId="{D0A81347-61AE-4EC4-9AB6-0EECD47DCECE}" destId="{21A4CEA6-D8D0-47C2-BA6C-850DA005EFAC}" srcOrd="0" destOrd="0" presId="urn:microsoft.com/office/officeart/2008/layout/HorizontalMultiLevelHierarchy"/>
    <dgm:cxn modelId="{8BF14654-4F58-4006-85CA-178422CA7593}" type="presParOf" srcId="{21A4CEA6-D8D0-47C2-BA6C-850DA005EFAC}" destId="{5FEF2EBA-32DF-486B-9585-DDB3C122947C}" srcOrd="0" destOrd="0" presId="urn:microsoft.com/office/officeart/2008/layout/HorizontalMultiLevelHierarchy"/>
    <dgm:cxn modelId="{FDECCF1D-695D-42E2-9EE1-E32C93EE28B5}" type="presParOf" srcId="{D0A81347-61AE-4EC4-9AB6-0EECD47DCECE}" destId="{42070B9B-B9C4-4E58-B84C-1E28FABEFA6E}" srcOrd="1" destOrd="0" presId="urn:microsoft.com/office/officeart/2008/layout/HorizontalMultiLevelHierarchy"/>
    <dgm:cxn modelId="{592092B4-EDE3-4CEC-A4A9-175D6E89FDA3}" type="presParOf" srcId="{42070B9B-B9C4-4E58-B84C-1E28FABEFA6E}" destId="{978DCF74-EEFA-46A6-999D-02AA5F373158}" srcOrd="0" destOrd="0" presId="urn:microsoft.com/office/officeart/2008/layout/HorizontalMultiLevelHierarchy"/>
    <dgm:cxn modelId="{C63610A5-509D-42E0-9FBC-5ED18D4DD2AE}" type="presParOf" srcId="{42070B9B-B9C4-4E58-B84C-1E28FABEFA6E}" destId="{4EFE59E4-B6B4-414D-9140-B9958267347C}" srcOrd="1" destOrd="0" presId="urn:microsoft.com/office/officeart/2008/layout/HorizontalMultiLevelHierarchy"/>
    <dgm:cxn modelId="{8CDC7A2D-2033-44E5-ADFB-A097AF59EE85}" type="presParOf" srcId="{D0A81347-61AE-4EC4-9AB6-0EECD47DCECE}" destId="{51547E2F-2CE3-4026-B403-13875436C68C}" srcOrd="2" destOrd="0" presId="urn:microsoft.com/office/officeart/2008/layout/HorizontalMultiLevelHierarchy"/>
    <dgm:cxn modelId="{FC74FC47-B30F-4024-8A4E-CC3425EBA205}" type="presParOf" srcId="{51547E2F-2CE3-4026-B403-13875436C68C}" destId="{81618C1F-4339-4EBF-8371-E868239DD820}" srcOrd="0" destOrd="0" presId="urn:microsoft.com/office/officeart/2008/layout/HorizontalMultiLevelHierarchy"/>
    <dgm:cxn modelId="{8DF99BFE-9F44-44D1-83AB-ED8E8B1A196E}" type="presParOf" srcId="{D0A81347-61AE-4EC4-9AB6-0EECD47DCECE}" destId="{3FBC31D3-7950-4F52-95B5-5771DB88BDE9}" srcOrd="3" destOrd="0" presId="urn:microsoft.com/office/officeart/2008/layout/HorizontalMultiLevelHierarchy"/>
    <dgm:cxn modelId="{2046D961-61D8-41A9-AB59-25BB041050E4}" type="presParOf" srcId="{3FBC31D3-7950-4F52-95B5-5771DB88BDE9}" destId="{D6CBEE09-7EF4-4FB5-8068-A45C13B9A127}" srcOrd="0" destOrd="0" presId="urn:microsoft.com/office/officeart/2008/layout/HorizontalMultiLevelHierarchy"/>
    <dgm:cxn modelId="{B5A78F38-6A16-473B-9C1A-E2425FBD819A}" type="presParOf" srcId="{3FBC31D3-7950-4F52-95B5-5771DB88BDE9}" destId="{2C8996E6-2668-42F0-AAA8-38940130E27F}" srcOrd="1" destOrd="0" presId="urn:microsoft.com/office/officeart/2008/layout/HorizontalMultiLevelHierarchy"/>
    <dgm:cxn modelId="{A4BCDC9E-7080-437C-B25A-125BA3B2C6B2}" type="presParOf" srcId="{D0A81347-61AE-4EC4-9AB6-0EECD47DCECE}" destId="{FCCD1284-DB65-476C-BD76-111DB68C1851}" srcOrd="4" destOrd="0" presId="urn:microsoft.com/office/officeart/2008/layout/HorizontalMultiLevelHierarchy"/>
    <dgm:cxn modelId="{F275BC73-3C55-4ACC-9DDF-A6134B49C087}" type="presParOf" srcId="{FCCD1284-DB65-476C-BD76-111DB68C1851}" destId="{D5DE3F8D-1166-47A4-878C-D208AA97A535}" srcOrd="0" destOrd="0" presId="urn:microsoft.com/office/officeart/2008/layout/HorizontalMultiLevelHierarchy"/>
    <dgm:cxn modelId="{DB97A282-189E-4291-87EE-122E4C9EB593}" type="presParOf" srcId="{D0A81347-61AE-4EC4-9AB6-0EECD47DCECE}" destId="{26D19E54-85DB-465B-845E-1A94546F97B5}" srcOrd="5" destOrd="0" presId="urn:microsoft.com/office/officeart/2008/layout/HorizontalMultiLevelHierarchy"/>
    <dgm:cxn modelId="{12D60D42-1058-4539-B4AE-22B1D90A9AE8}" type="presParOf" srcId="{26D19E54-85DB-465B-845E-1A94546F97B5}" destId="{3855EE7E-798F-4B3F-A1A3-52E51A17C8D2}" srcOrd="0" destOrd="0" presId="urn:microsoft.com/office/officeart/2008/layout/HorizontalMultiLevelHierarchy"/>
    <dgm:cxn modelId="{82D2E812-2309-4FF8-82DE-72A1E5D1D5DE}" type="presParOf" srcId="{26D19E54-85DB-465B-845E-1A94546F97B5}" destId="{4B5F87A4-4619-4E18-8F59-D408C98E2510}" srcOrd="1" destOrd="0" presId="urn:microsoft.com/office/officeart/2008/layout/HorizontalMultiLevelHierarchy"/>
    <dgm:cxn modelId="{4B202B37-094E-496C-8D4A-8527B6032BD8}" type="presParOf" srcId="{6C03B91D-D6F1-49CC-8454-BE4ECD0DE230}" destId="{4C4F3E7D-294D-4C9C-A63F-CBDD388CACA1}" srcOrd="2" destOrd="0" presId="urn:microsoft.com/office/officeart/2008/layout/HorizontalMultiLevelHierarchy"/>
    <dgm:cxn modelId="{2D081301-AB45-4D32-A708-EE1ECEAF63EB}" type="presParOf" srcId="{4C4F3E7D-294D-4C9C-A63F-CBDD388CACA1}" destId="{7C365EFA-0286-417B-AF7E-4527B969C397}" srcOrd="0" destOrd="0" presId="urn:microsoft.com/office/officeart/2008/layout/HorizontalMultiLevelHierarchy"/>
    <dgm:cxn modelId="{E60913ED-C2FD-4E1C-A5F9-D6A93A59AE42}" type="presParOf" srcId="{6C03B91D-D6F1-49CC-8454-BE4ECD0DE230}" destId="{7AA0713C-94A3-41D9-BB35-A7427510192B}" srcOrd="3" destOrd="0" presId="urn:microsoft.com/office/officeart/2008/layout/HorizontalMultiLevelHierarchy"/>
    <dgm:cxn modelId="{22F41A21-0D65-495C-A035-718609E011CD}" type="presParOf" srcId="{7AA0713C-94A3-41D9-BB35-A7427510192B}" destId="{B3690CFB-3FB2-45A8-87F7-9D855DB8AED2}" srcOrd="0" destOrd="0" presId="urn:microsoft.com/office/officeart/2008/layout/HorizontalMultiLevelHierarchy"/>
    <dgm:cxn modelId="{789C33AB-968F-48AD-AF33-A2423090E399}" type="presParOf" srcId="{7AA0713C-94A3-41D9-BB35-A7427510192B}" destId="{CF8522B8-2D1D-4B97-A60A-4AF5C0843CAB}" srcOrd="1" destOrd="0" presId="urn:microsoft.com/office/officeart/2008/layout/HorizontalMultiLevelHierarchy"/>
    <dgm:cxn modelId="{65D8181F-6903-4860-9313-54A78D720833}" type="presParOf" srcId="{CF8522B8-2D1D-4B97-A60A-4AF5C0843CAB}" destId="{55CEC14C-A173-4F42-8D09-FFE8BAAA307B}" srcOrd="0" destOrd="0" presId="urn:microsoft.com/office/officeart/2008/layout/HorizontalMultiLevelHierarchy"/>
    <dgm:cxn modelId="{5970F442-44F5-412C-ACB1-F19C52779D48}" type="presParOf" srcId="{55CEC14C-A173-4F42-8D09-FFE8BAAA307B}" destId="{0764BBE2-E096-437F-A2EA-4FA169A1388C}" srcOrd="0" destOrd="0" presId="urn:microsoft.com/office/officeart/2008/layout/HorizontalMultiLevelHierarchy"/>
    <dgm:cxn modelId="{C4E70328-0B34-4B4F-8E81-82405BA06006}" type="presParOf" srcId="{CF8522B8-2D1D-4B97-A60A-4AF5C0843CAB}" destId="{CB7F7BF2-8397-465B-A9F0-652C1D7216EB}" srcOrd="1" destOrd="0" presId="urn:microsoft.com/office/officeart/2008/layout/HorizontalMultiLevelHierarchy"/>
    <dgm:cxn modelId="{3F4E4A8C-B2CF-4011-93E7-C752F9DBE118}" type="presParOf" srcId="{CB7F7BF2-8397-465B-A9F0-652C1D7216EB}" destId="{750AA31A-62EA-439E-BB0F-237ED1FF2CE7}" srcOrd="0" destOrd="0" presId="urn:microsoft.com/office/officeart/2008/layout/HorizontalMultiLevelHierarchy"/>
    <dgm:cxn modelId="{79A79A77-FC31-4DB6-821D-99685FE4A4F2}" type="presParOf" srcId="{CB7F7BF2-8397-465B-A9F0-652C1D7216EB}" destId="{280DAA03-19F5-4A23-B48B-3D0932331291}" srcOrd="1" destOrd="0" presId="urn:microsoft.com/office/officeart/2008/layout/HorizontalMultiLevelHierarchy"/>
    <dgm:cxn modelId="{FD713378-F60D-409D-A662-DD7CA9D3E2CC}" type="presParOf" srcId="{CF8522B8-2D1D-4B97-A60A-4AF5C0843CAB}" destId="{D1F6510A-786C-4531-9A90-74D288D401D8}" srcOrd="2" destOrd="0" presId="urn:microsoft.com/office/officeart/2008/layout/HorizontalMultiLevelHierarchy"/>
    <dgm:cxn modelId="{5FD68BF4-B374-4751-AC9F-0DB00FC1BB90}" type="presParOf" srcId="{D1F6510A-786C-4531-9A90-74D288D401D8}" destId="{B62846A1-C806-40FA-B653-E2F793196137}" srcOrd="0" destOrd="0" presId="urn:microsoft.com/office/officeart/2008/layout/HorizontalMultiLevelHierarchy"/>
    <dgm:cxn modelId="{CC11A9BB-2D69-436B-924A-C620D7C69798}" type="presParOf" srcId="{CF8522B8-2D1D-4B97-A60A-4AF5C0843CAB}" destId="{2BFEF27A-B8F0-43FE-BBE5-10B09B3514F4}" srcOrd="3" destOrd="0" presId="urn:microsoft.com/office/officeart/2008/layout/HorizontalMultiLevelHierarchy"/>
    <dgm:cxn modelId="{28A61CEE-3FD5-403F-B618-00E2F6059316}" type="presParOf" srcId="{2BFEF27A-B8F0-43FE-BBE5-10B09B3514F4}" destId="{B8EDBCA9-8AAD-4C01-88BE-309F4999051B}" srcOrd="0" destOrd="0" presId="urn:microsoft.com/office/officeart/2008/layout/HorizontalMultiLevelHierarchy"/>
    <dgm:cxn modelId="{078F9299-9FA8-4F9C-B989-C36E54474F2B}" type="presParOf" srcId="{2BFEF27A-B8F0-43FE-BBE5-10B09B3514F4}" destId="{9A4DA43E-65A7-4449-885A-4E8729A201AC}" srcOrd="1" destOrd="0" presId="urn:microsoft.com/office/officeart/2008/layout/HorizontalMultiLevelHierarchy"/>
    <dgm:cxn modelId="{6F9AA413-F5FE-4012-9A5C-90A3728222FF}" type="presParOf" srcId="{6C03B91D-D6F1-49CC-8454-BE4ECD0DE230}" destId="{038085A1-C30F-4CFF-9208-D595A912DEA5}" srcOrd="4" destOrd="0" presId="urn:microsoft.com/office/officeart/2008/layout/HorizontalMultiLevelHierarchy"/>
    <dgm:cxn modelId="{CEB58BC6-3D9D-4ABF-887D-9B827303AC81}" type="presParOf" srcId="{038085A1-C30F-4CFF-9208-D595A912DEA5}" destId="{810FFCBE-AB31-463E-B651-08E5145DC5E8}" srcOrd="0" destOrd="0" presId="urn:microsoft.com/office/officeart/2008/layout/HorizontalMultiLevelHierarchy"/>
    <dgm:cxn modelId="{15C19EDD-93FD-4FD7-8528-5D8CBD389710}" type="presParOf" srcId="{6C03B91D-D6F1-49CC-8454-BE4ECD0DE230}" destId="{7B11A2B8-733B-44E0-8A13-80D3D6EE47FA}" srcOrd="5" destOrd="0" presId="urn:microsoft.com/office/officeart/2008/layout/HorizontalMultiLevelHierarchy"/>
    <dgm:cxn modelId="{16DB9CBD-7B41-4D4C-8A06-B16C3725CB16}" type="presParOf" srcId="{7B11A2B8-733B-44E0-8A13-80D3D6EE47FA}" destId="{7112160F-4E3E-49B8-8C24-63DCB756FBA2}" srcOrd="0" destOrd="0" presId="urn:microsoft.com/office/officeart/2008/layout/HorizontalMultiLevelHierarchy"/>
    <dgm:cxn modelId="{713A7F00-CBE1-440A-8D61-F6EC1AC0670A}" type="presParOf" srcId="{7B11A2B8-733B-44E0-8A13-80D3D6EE47FA}" destId="{065732A1-5366-4CA2-B975-FDDFCF103CF6}" srcOrd="1" destOrd="0" presId="urn:microsoft.com/office/officeart/2008/layout/HorizontalMultiLevelHierarchy"/>
    <dgm:cxn modelId="{3CD71C8B-48EB-4159-A19E-4DD10E8A0FA0}" type="presParOf" srcId="{065732A1-5366-4CA2-B975-FDDFCF103CF6}" destId="{6D0937D2-B6FF-4AB5-B7CC-1F87FA82800E}" srcOrd="0" destOrd="0" presId="urn:microsoft.com/office/officeart/2008/layout/HorizontalMultiLevelHierarchy"/>
    <dgm:cxn modelId="{E0D02F11-5B27-44B8-87D1-294A409D4257}" type="presParOf" srcId="{6D0937D2-B6FF-4AB5-B7CC-1F87FA82800E}" destId="{9E9F0528-2125-4A98-8CBC-2C31300F01AA}" srcOrd="0" destOrd="0" presId="urn:microsoft.com/office/officeart/2008/layout/HorizontalMultiLevelHierarchy"/>
    <dgm:cxn modelId="{FE7043B8-4A1E-4298-8D70-C2D8D0B4A5E6}" type="presParOf" srcId="{065732A1-5366-4CA2-B975-FDDFCF103CF6}" destId="{11FB99B8-32A3-489A-8745-22D1E940FEE2}" srcOrd="1" destOrd="0" presId="urn:microsoft.com/office/officeart/2008/layout/HorizontalMultiLevelHierarchy"/>
    <dgm:cxn modelId="{9BF8B22F-BD94-4282-8396-A755182510E1}" type="presParOf" srcId="{11FB99B8-32A3-489A-8745-22D1E940FEE2}" destId="{ECDB9CC9-6B6F-4EAC-8EC6-004879850A4F}" srcOrd="0" destOrd="0" presId="urn:microsoft.com/office/officeart/2008/layout/HorizontalMultiLevelHierarchy"/>
    <dgm:cxn modelId="{40139772-0782-43B3-893C-7AF61BFD78AF}" type="presParOf" srcId="{11FB99B8-32A3-489A-8745-22D1E940FEE2}" destId="{A2C4D426-E4AA-4F30-9E4C-D3475EB36760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937D2-B6FF-4AB5-B7CC-1F87FA82800E}">
      <dsp:nvSpPr>
        <dsp:cNvPr id="0" name=""/>
        <dsp:cNvSpPr/>
      </dsp:nvSpPr>
      <dsp:spPr>
        <a:xfrm>
          <a:off x="4055047" y="4940553"/>
          <a:ext cx="4844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460" y="457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5165" y="4974161"/>
        <a:ext cx="24223" cy="24223"/>
      </dsp:txXfrm>
    </dsp:sp>
    <dsp:sp modelId="{038085A1-C30F-4CFF-9208-D595A912DEA5}">
      <dsp:nvSpPr>
        <dsp:cNvPr id="0" name=""/>
        <dsp:cNvSpPr/>
      </dsp:nvSpPr>
      <dsp:spPr>
        <a:xfrm>
          <a:off x="738506" y="1943438"/>
          <a:ext cx="894239" cy="3042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119" y="0"/>
              </a:lnTo>
              <a:lnTo>
                <a:pt x="447119" y="3042834"/>
              </a:lnTo>
              <a:lnTo>
                <a:pt x="894239" y="30428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100" kern="1200"/>
        </a:p>
      </dsp:txBody>
      <dsp:txXfrm>
        <a:off x="1106338" y="3385567"/>
        <a:ext cx="158575" cy="158575"/>
      </dsp:txXfrm>
    </dsp:sp>
    <dsp:sp modelId="{D1F6510A-786C-4531-9A90-74D288D401D8}">
      <dsp:nvSpPr>
        <dsp:cNvPr id="0" name=""/>
        <dsp:cNvSpPr/>
      </dsp:nvSpPr>
      <dsp:spPr>
        <a:xfrm>
          <a:off x="4055047" y="3601573"/>
          <a:ext cx="484460" cy="4615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2230" y="0"/>
              </a:lnTo>
              <a:lnTo>
                <a:pt x="242230" y="461566"/>
              </a:lnTo>
              <a:lnTo>
                <a:pt x="484460" y="46156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0549" y="3815628"/>
        <a:ext cx="33456" cy="33456"/>
      </dsp:txXfrm>
    </dsp:sp>
    <dsp:sp modelId="{55CEC14C-A173-4F42-8D09-FFE8BAAA307B}">
      <dsp:nvSpPr>
        <dsp:cNvPr id="0" name=""/>
        <dsp:cNvSpPr/>
      </dsp:nvSpPr>
      <dsp:spPr>
        <a:xfrm>
          <a:off x="4055047" y="3140006"/>
          <a:ext cx="484460" cy="461566"/>
        </a:xfrm>
        <a:custGeom>
          <a:avLst/>
          <a:gdLst/>
          <a:ahLst/>
          <a:cxnLst/>
          <a:rect l="0" t="0" r="0" b="0"/>
          <a:pathLst>
            <a:path>
              <a:moveTo>
                <a:pt x="0" y="461566"/>
              </a:moveTo>
              <a:lnTo>
                <a:pt x="242230" y="461566"/>
              </a:lnTo>
              <a:lnTo>
                <a:pt x="242230" y="0"/>
              </a:lnTo>
              <a:lnTo>
                <a:pt x="484460" y="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0549" y="3354061"/>
        <a:ext cx="33456" cy="33456"/>
      </dsp:txXfrm>
    </dsp:sp>
    <dsp:sp modelId="{4C4F3E7D-294D-4C9C-A63F-CBDD388CACA1}">
      <dsp:nvSpPr>
        <dsp:cNvPr id="0" name=""/>
        <dsp:cNvSpPr/>
      </dsp:nvSpPr>
      <dsp:spPr>
        <a:xfrm>
          <a:off x="738506" y="1943438"/>
          <a:ext cx="894239" cy="16581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47119" y="0"/>
              </a:lnTo>
              <a:lnTo>
                <a:pt x="447119" y="1658134"/>
              </a:lnTo>
              <a:lnTo>
                <a:pt x="894239" y="1658134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38528" y="2725408"/>
        <a:ext cx="94194" cy="94194"/>
      </dsp:txXfrm>
    </dsp:sp>
    <dsp:sp modelId="{FCCD1284-DB65-476C-BD76-111DB68C1851}">
      <dsp:nvSpPr>
        <dsp:cNvPr id="0" name=""/>
        <dsp:cNvSpPr/>
      </dsp:nvSpPr>
      <dsp:spPr>
        <a:xfrm>
          <a:off x="4055047" y="369253"/>
          <a:ext cx="484460" cy="18476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2230" y="0"/>
              </a:lnTo>
              <a:lnTo>
                <a:pt x="242230" y="1847620"/>
              </a:lnTo>
              <a:lnTo>
                <a:pt x="484460" y="1847620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4249525" y="1245311"/>
        <a:ext cx="95503" cy="95503"/>
      </dsp:txXfrm>
    </dsp:sp>
    <dsp:sp modelId="{51547E2F-2CE3-4026-B403-13875436C68C}">
      <dsp:nvSpPr>
        <dsp:cNvPr id="0" name=""/>
        <dsp:cNvSpPr/>
      </dsp:nvSpPr>
      <dsp:spPr>
        <a:xfrm>
          <a:off x="4055047" y="369253"/>
          <a:ext cx="484460" cy="9244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2230" y="0"/>
              </a:lnTo>
              <a:lnTo>
                <a:pt x="242230" y="924486"/>
              </a:lnTo>
              <a:lnTo>
                <a:pt x="484460" y="924486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71184" y="805403"/>
        <a:ext cx="52186" cy="52186"/>
      </dsp:txXfrm>
    </dsp:sp>
    <dsp:sp modelId="{21A4CEA6-D8D0-47C2-BA6C-850DA005EFAC}">
      <dsp:nvSpPr>
        <dsp:cNvPr id="0" name=""/>
        <dsp:cNvSpPr/>
      </dsp:nvSpPr>
      <dsp:spPr>
        <a:xfrm>
          <a:off x="4055047" y="323533"/>
          <a:ext cx="4844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2230" y="45720"/>
              </a:lnTo>
              <a:lnTo>
                <a:pt x="242230" y="47073"/>
              </a:lnTo>
              <a:lnTo>
                <a:pt x="484460" y="47073"/>
              </a:lnTo>
            </a:path>
          </a:pathLst>
        </a:custGeom>
        <a:noFill/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4285165" y="357141"/>
        <a:ext cx="24223" cy="24223"/>
      </dsp:txXfrm>
    </dsp:sp>
    <dsp:sp modelId="{DDCC06A0-A020-49A3-B576-208FE0B6F1E1}">
      <dsp:nvSpPr>
        <dsp:cNvPr id="0" name=""/>
        <dsp:cNvSpPr/>
      </dsp:nvSpPr>
      <dsp:spPr>
        <a:xfrm>
          <a:off x="738506" y="369253"/>
          <a:ext cx="894239" cy="1574185"/>
        </a:xfrm>
        <a:custGeom>
          <a:avLst/>
          <a:gdLst/>
          <a:ahLst/>
          <a:cxnLst/>
          <a:rect l="0" t="0" r="0" b="0"/>
          <a:pathLst>
            <a:path>
              <a:moveTo>
                <a:pt x="0" y="1574185"/>
              </a:moveTo>
              <a:lnTo>
                <a:pt x="447119" y="1574185"/>
              </a:lnTo>
              <a:lnTo>
                <a:pt x="447119" y="0"/>
              </a:lnTo>
              <a:lnTo>
                <a:pt x="894239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l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140364" y="1111084"/>
        <a:ext cx="90522" cy="90522"/>
      </dsp:txXfrm>
    </dsp:sp>
    <dsp:sp modelId="{77761B3A-3E3E-4EC8-9B6C-4FE3C6DB74C8}">
      <dsp:nvSpPr>
        <dsp:cNvPr id="0" name=""/>
        <dsp:cNvSpPr/>
      </dsp:nvSpPr>
      <dsp:spPr>
        <a:xfrm rot="16200000">
          <a:off x="-1574185" y="1574185"/>
          <a:ext cx="3886876" cy="738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CD Target: </a:t>
          </a:r>
          <a:r>
            <a:rPr lang="en-US" sz="2800" b="1" kern="1200" dirty="0" smtClean="0">
              <a:solidFill>
                <a:srgbClr val="FF0000"/>
              </a:solidFill>
            </a:rPr>
            <a:t>1M$</a:t>
          </a:r>
        </a:p>
      </dsp:txBody>
      <dsp:txXfrm>
        <a:off x="-1574185" y="1574185"/>
        <a:ext cx="3886876" cy="738506"/>
      </dsp:txXfrm>
    </dsp:sp>
    <dsp:sp modelId="{9D1E787C-5C98-4424-A739-50777C3CD118}">
      <dsp:nvSpPr>
        <dsp:cNvPr id="0" name=""/>
        <dsp:cNvSpPr/>
      </dsp:nvSpPr>
      <dsp:spPr>
        <a:xfrm>
          <a:off x="1632745" y="0"/>
          <a:ext cx="2422301" cy="738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Meiryo UI" panose="020B0604030504040204" pitchFamily="50" charset="-128"/>
              <a:ea typeface="Meiryo UI" panose="020B0604030504040204" pitchFamily="50" charset="-128"/>
            </a:rPr>
            <a:t>[Fix]-Die Cost</a:t>
          </a:r>
        </a:p>
      </dsp:txBody>
      <dsp:txXfrm>
        <a:off x="1632745" y="0"/>
        <a:ext cx="2422301" cy="738506"/>
      </dsp:txXfrm>
    </dsp:sp>
    <dsp:sp modelId="{978DCF74-EEFA-46A6-999D-02AA5F373158}">
      <dsp:nvSpPr>
        <dsp:cNvPr id="0" name=""/>
        <dsp:cNvSpPr/>
      </dsp:nvSpPr>
      <dsp:spPr>
        <a:xfrm>
          <a:off x="4539507" y="1353"/>
          <a:ext cx="2422301" cy="738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Overhaul</a:t>
          </a:r>
          <a:endParaRPr lang="en-US" sz="1800" kern="1200" dirty="0"/>
        </a:p>
      </dsp:txBody>
      <dsp:txXfrm>
        <a:off x="4539507" y="1353"/>
        <a:ext cx="2422301" cy="738506"/>
      </dsp:txXfrm>
    </dsp:sp>
    <dsp:sp modelId="{D6CBEE09-7EF4-4FB5-8068-A45C13B9A127}">
      <dsp:nvSpPr>
        <dsp:cNvPr id="0" name=""/>
        <dsp:cNvSpPr/>
      </dsp:nvSpPr>
      <dsp:spPr>
        <a:xfrm>
          <a:off x="4539507" y="924486"/>
          <a:ext cx="2422301" cy="738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Estimate, ECN &amp;Others</a:t>
          </a:r>
        </a:p>
      </dsp:txBody>
      <dsp:txXfrm>
        <a:off x="4539507" y="924486"/>
        <a:ext cx="2422301" cy="738506"/>
      </dsp:txXfrm>
    </dsp:sp>
    <dsp:sp modelId="{3855EE7E-798F-4B3F-A1A3-52E51A17C8D2}">
      <dsp:nvSpPr>
        <dsp:cNvPr id="0" name=""/>
        <dsp:cNvSpPr/>
      </dsp:nvSpPr>
      <dsp:spPr>
        <a:xfrm>
          <a:off x="4539507" y="1847620"/>
          <a:ext cx="2422301" cy="738506"/>
        </a:xfrm>
        <a:prstGeom prst="rect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RN&amp;AD Optimize</a:t>
          </a:r>
          <a:endParaRPr lang="en-US" sz="1600" kern="1200" dirty="0"/>
        </a:p>
      </dsp:txBody>
      <dsp:txXfrm>
        <a:off x="4539507" y="1847620"/>
        <a:ext cx="2422301" cy="738506"/>
      </dsp:txXfrm>
    </dsp:sp>
    <dsp:sp modelId="{B3690CFB-3FB2-45A8-87F7-9D855DB8AED2}">
      <dsp:nvSpPr>
        <dsp:cNvPr id="0" name=""/>
        <dsp:cNvSpPr/>
      </dsp:nvSpPr>
      <dsp:spPr>
        <a:xfrm>
          <a:off x="1632745" y="3232319"/>
          <a:ext cx="2422301" cy="738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rPr>
            <a:t>[</a:t>
          </a:r>
          <a:r>
            <a:rPr lang="en-US" sz="1800" b="1" kern="1200" dirty="0" err="1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rPr>
            <a:t>Var</a:t>
          </a:r>
          <a:r>
            <a:rPr lang="en-US" sz="1800" b="1" kern="1200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rPr>
            <a:t>]-Part Cost</a:t>
          </a:r>
        </a:p>
      </dsp:txBody>
      <dsp:txXfrm>
        <a:off x="1632745" y="3232319"/>
        <a:ext cx="2422301" cy="738506"/>
      </dsp:txXfrm>
    </dsp:sp>
    <dsp:sp modelId="{750AA31A-62EA-439E-BB0F-237ED1FF2CE7}">
      <dsp:nvSpPr>
        <dsp:cNvPr id="0" name=""/>
        <dsp:cNvSpPr/>
      </dsp:nvSpPr>
      <dsp:spPr>
        <a:xfrm>
          <a:off x="4539507" y="2770753"/>
          <a:ext cx="2422301" cy="738506"/>
        </a:xfrm>
        <a:prstGeom prst="rect">
          <a:avLst/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Runner-Less</a:t>
          </a:r>
          <a:endParaRPr lang="en-US" sz="1400" kern="1200" dirty="0"/>
        </a:p>
      </dsp:txBody>
      <dsp:txXfrm>
        <a:off x="4539507" y="2770753"/>
        <a:ext cx="2422301" cy="738506"/>
      </dsp:txXfrm>
    </dsp:sp>
    <dsp:sp modelId="{B8EDBCA9-8AAD-4C01-88BE-309F4999051B}">
      <dsp:nvSpPr>
        <dsp:cNvPr id="0" name=""/>
        <dsp:cNvSpPr/>
      </dsp:nvSpPr>
      <dsp:spPr>
        <a:xfrm>
          <a:off x="4539507" y="3693886"/>
          <a:ext cx="2422301" cy="738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 Condition Management</a:t>
          </a:r>
          <a:endParaRPr lang="en-US" sz="1600" kern="1200" dirty="0"/>
        </a:p>
      </dsp:txBody>
      <dsp:txXfrm>
        <a:off x="4539507" y="3693886"/>
        <a:ext cx="2422301" cy="738506"/>
      </dsp:txXfrm>
    </dsp:sp>
    <dsp:sp modelId="{7112160F-4E3E-49B8-8C24-63DCB756FBA2}">
      <dsp:nvSpPr>
        <dsp:cNvPr id="0" name=""/>
        <dsp:cNvSpPr/>
      </dsp:nvSpPr>
      <dsp:spPr>
        <a:xfrm>
          <a:off x="1632745" y="4617019"/>
          <a:ext cx="2422301" cy="738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Meiryo UI" panose="020B0604030504040204" pitchFamily="34" charset="-128"/>
              <a:ea typeface="Meiryo UI" panose="020B0604030504040204" pitchFamily="34" charset="-128"/>
              <a:cs typeface="Meiryo UI" panose="020B0604030504040204" pitchFamily="34" charset="-128"/>
            </a:rPr>
            <a:t> Others</a:t>
          </a:r>
        </a:p>
      </dsp:txBody>
      <dsp:txXfrm>
        <a:off x="1632745" y="4617019"/>
        <a:ext cx="2422301" cy="738506"/>
      </dsp:txXfrm>
    </dsp:sp>
    <dsp:sp modelId="{ECDB9CC9-6B6F-4EAC-8EC6-004879850A4F}">
      <dsp:nvSpPr>
        <dsp:cNvPr id="0" name=""/>
        <dsp:cNvSpPr/>
      </dsp:nvSpPr>
      <dsp:spPr>
        <a:xfrm>
          <a:off x="4539507" y="4617019"/>
          <a:ext cx="2422301" cy="73850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Process kaizen.</a:t>
          </a:r>
        </a:p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Workflow, DMS</a:t>
          </a:r>
          <a:endParaRPr lang="en-US" sz="1800" kern="1200" dirty="0"/>
        </a:p>
      </dsp:txBody>
      <dsp:txXfrm>
        <a:off x="4539507" y="4617019"/>
        <a:ext cx="2422301" cy="738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0.32595</cdr:x>
      <cdr:y>0.40066</cdr:y>
    </cdr:from>
    <cdr:to>
      <cdr:x>0.38685</cdr:x>
      <cdr:y>0.77281</cdr:y>
    </cdr:to>
    <cdr:sp macro="" textlink="">
      <cdr:nvSpPr>
        <cdr:cNvPr id="2" name="Right Brace 1"/>
        <cdr:cNvSpPr/>
      </cdr:nvSpPr>
      <cdr:spPr>
        <a:xfrm xmlns:a="http://schemas.openxmlformats.org/drawingml/2006/main">
          <a:off x="1871056" y="1826722"/>
          <a:ext cx="349597" cy="1696740"/>
        </a:xfrm>
        <a:prstGeom xmlns:a="http://schemas.openxmlformats.org/drawingml/2006/main" prst="rightBrace">
          <a:avLst/>
        </a:prstGeom>
        <a:ln xmlns:a="http://schemas.openxmlformats.org/drawingml/2006/main" w="19050"/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  <cdr:relSizeAnchor xmlns:cdr="http://schemas.openxmlformats.org/drawingml/2006/chartDrawing">
    <cdr:from>
      <cdr:x>0.39401</cdr:x>
      <cdr:y>0.55016</cdr:y>
    </cdr:from>
    <cdr:to>
      <cdr:x>0.73866</cdr:x>
      <cdr:y>0.6395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2261754" y="2508365"/>
          <a:ext cx="1978429" cy="40732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 smtClean="0"/>
            <a:t>350K Reduce CT 2021 </a:t>
          </a:r>
          <a:r>
            <a:rPr lang="en-US" sz="1100" dirty="0" err="1" smtClean="0"/>
            <a:t>pospone</a:t>
          </a:r>
          <a:endParaRPr lang="en-US" sz="1100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0.40039</cdr:x>
      <cdr:y>0.48635</cdr:y>
    </cdr:from>
    <cdr:to>
      <cdr:x>0.42201</cdr:x>
      <cdr:y>0.69238</cdr:y>
    </cdr:to>
    <cdr:sp macro="" textlink="">
      <cdr:nvSpPr>
        <cdr:cNvPr id="4" name="Right Brace 3"/>
        <cdr:cNvSpPr/>
      </cdr:nvSpPr>
      <cdr:spPr>
        <a:xfrm xmlns:a="http://schemas.openxmlformats.org/drawingml/2006/main">
          <a:off x="2955793" y="2261213"/>
          <a:ext cx="159656" cy="957943"/>
        </a:xfrm>
        <a:prstGeom xmlns:a="http://schemas.openxmlformats.org/drawingml/2006/main" prst="rightBrace">
          <a:avLst/>
        </a:prstGeom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A60288-D66A-4B91-9EF3-7E1A6E2CD6CF}" type="datetimeFigureOut">
              <a:rPr lang="en-US" smtClean="0"/>
              <a:t>6/19/2022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2A750-1864-4E9D-AB58-B67C7630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Xin chao.</a:t>
            </a:r>
            <a:r>
              <a:rPr lang="en-US" baseline="0" dirty="0" smtClean="0"/>
              <a:t> My name is Quy from PAE.</a:t>
            </a:r>
          </a:p>
          <a:p>
            <a:r>
              <a:rPr lang="en-US" baseline="0" dirty="0" smtClean="0"/>
              <a:t>Today, I am glad to be here to report to you about PAE Cost reduction activity in 2022.</a:t>
            </a:r>
          </a:p>
          <a:p>
            <a:r>
              <a:rPr lang="en-US" baseline="0" dirty="0" smtClean="0"/>
              <a:t>My report have 3 parts.</a:t>
            </a:r>
          </a:p>
          <a:p>
            <a:r>
              <a:rPr lang="en-US" dirty="0" smtClean="0"/>
              <a:t>Number1: 2022 cost</a:t>
            </a:r>
            <a:r>
              <a:rPr lang="en-US" baseline="0" dirty="0" smtClean="0"/>
              <a:t> reduction progress untill now,</a:t>
            </a:r>
          </a:p>
          <a:p>
            <a:r>
              <a:rPr lang="en-US" baseline="0" dirty="0" smtClean="0"/>
              <a:t>Number2. We want to show you 1 typical activity.</a:t>
            </a:r>
          </a:p>
          <a:p>
            <a:r>
              <a:rPr lang="en-US" baseline="0" dirty="0" smtClean="0"/>
              <a:t>And Nunber3. Our next action in next a half year,</a:t>
            </a:r>
          </a:p>
          <a:p>
            <a:r>
              <a:rPr lang="en-US" baseline="0" dirty="0" smtClean="0"/>
              <a:t>Move to Number1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2A750-1864-4E9D-AB58-B67C763097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51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PAE</a:t>
            </a:r>
            <a:r>
              <a:rPr lang="en-US" baseline="0" dirty="0" smtClean="0"/>
              <a:t> department. With mission “make a good die to create milions good part with cheapest price”. Cheapest here not only for die but also for part cost.</a:t>
            </a:r>
          </a:p>
          <a:p>
            <a:r>
              <a:rPr lang="en-US" baseline="0" dirty="0" smtClean="0"/>
              <a:t>And lock back in last year. We set up target 600K$ for cost down and the actual we archive not to good just 45%. And 1 our activity “High Cycle” was pending due to covid.</a:t>
            </a:r>
          </a:p>
          <a:p>
            <a:r>
              <a:rPr lang="en-US" baseline="0" dirty="0" smtClean="0"/>
              <a:t>And we not stop it. And this year 2022, we challenge to setup CD 1M$USD. 410K for die CD &amp; 590K for Part CD. So what we do to achive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2A750-1864-4E9D-AB58-B67C763097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Form this Cost tre</a:t>
            </a:r>
            <a:r>
              <a:rPr lang="en-US" baseline="0" dirty="0" smtClean="0"/>
              <a:t>e, You can see that, We have main 5 activites and we was setup target for each as red color and blue is current achived.</a:t>
            </a:r>
          </a:p>
          <a:p>
            <a:r>
              <a:rPr lang="en-US" baseline="0" dirty="0" smtClean="0"/>
              <a:t>In genaral, we average achived 40%.</a:t>
            </a:r>
          </a:p>
          <a:p>
            <a:r>
              <a:rPr lang="en-US" baseline="0" dirty="0" smtClean="0"/>
              <a:t>So next i would like to show you detial PAE Result and progress until now.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2A750-1864-4E9D-AB58-B67C763097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27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chart show you our accumulate achivement each month and conpare with target as red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2A750-1864-4E9D-AB58-B67C763097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16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DACE-27B0-426A-8CED-0377DF8F13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650-42A6-48A0-97AA-46977992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DACE-27B0-426A-8CED-0377DF8F13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650-42A6-48A0-97AA-46977992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8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DACE-27B0-426A-8CED-0377DF8F13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650-42A6-48A0-97AA-46977992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6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DACE-27B0-426A-8CED-0377DF8F13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650-42A6-48A0-97AA-46977992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0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DACE-27B0-426A-8CED-0377DF8F13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650-42A6-48A0-97AA-46977992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6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DACE-27B0-426A-8CED-0377DF8F13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650-42A6-48A0-97AA-46977992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0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DACE-27B0-426A-8CED-0377DF8F13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650-42A6-48A0-97AA-46977992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72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DACE-27B0-426A-8CED-0377DF8F13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650-42A6-48A0-97AA-46977992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1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DACE-27B0-426A-8CED-0377DF8F13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650-42A6-48A0-97AA-46977992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3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DACE-27B0-426A-8CED-0377DF8F13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650-42A6-48A0-97AA-46977992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81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BDACE-27B0-426A-8CED-0377DF8F13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74650-42A6-48A0-97AA-46977992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2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BDACE-27B0-426A-8CED-0377DF8F1341}" type="datetimeFigureOut">
              <a:rPr lang="en-US" smtClean="0"/>
              <a:t>6/18/2022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74650-42A6-48A0-97AA-4697799229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982200" y="4949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chemeClr val="bg1">
                    <a:lumMod val="50000"/>
                  </a:schemeClr>
                </a:solidFill>
              </a:rPr>
              <a:t>LBP-PAE _ Cost</a:t>
            </a:r>
            <a:r>
              <a:rPr lang="en-US" b="1" i="1" baseline="0" dirty="0" smtClean="0">
                <a:solidFill>
                  <a:schemeClr val="bg1">
                    <a:lumMod val="50000"/>
                  </a:schemeClr>
                </a:solidFill>
              </a:rPr>
              <a:t> Down</a:t>
            </a:r>
            <a:endParaRPr lang="en-US" b="1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0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400563" y="491285"/>
            <a:ext cx="7708637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COST DOWN ACTIVITY</a:t>
            </a:r>
          </a:p>
        </p:txBody>
      </p:sp>
      <p:sp>
        <p:nvSpPr>
          <p:cNvPr id="4" name="Rectangle 3"/>
          <p:cNvSpPr/>
          <p:nvPr/>
        </p:nvSpPr>
        <p:spPr>
          <a:xfrm>
            <a:off x="5317445" y="1362211"/>
            <a:ext cx="187487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LBP-PAE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000" y="2699722"/>
            <a:ext cx="7988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en-US" sz="4000" dirty="0" smtClean="0"/>
              <a:t>2022 Cost Down Progress</a:t>
            </a:r>
          </a:p>
          <a:p>
            <a:pPr marL="857250" indent="-857250">
              <a:buFont typeface="+mj-lt"/>
              <a:buAutoNum type="romanUcPeriod"/>
            </a:pPr>
            <a:r>
              <a:rPr lang="en-US" sz="4000" dirty="0" smtClean="0"/>
              <a:t>Typical </a:t>
            </a:r>
            <a:r>
              <a:rPr lang="en-US" sz="4000" dirty="0" smtClean="0"/>
              <a:t>Activity</a:t>
            </a:r>
            <a:endParaRPr lang="en-US" sz="4000" dirty="0" smtClean="0"/>
          </a:p>
          <a:p>
            <a:pPr marL="857250" indent="-857250">
              <a:buFont typeface="+mj-lt"/>
              <a:buAutoNum type="romanUcPeriod"/>
            </a:pPr>
            <a:r>
              <a:rPr lang="en-US" sz="4000" dirty="0" smtClean="0"/>
              <a:t>Next Action</a:t>
            </a:r>
            <a:endParaRPr lang="en-US" sz="4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7732"/>
              </p:ext>
            </p:extLst>
          </p:nvPr>
        </p:nvGraphicFramePr>
        <p:xfrm>
          <a:off x="3860800" y="5495335"/>
          <a:ext cx="8127999" cy="96896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3719348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35122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34108223"/>
                    </a:ext>
                  </a:extLst>
                </a:gridCol>
              </a:tblGrid>
              <a:tr h="4844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Reporter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Checked</a:t>
                      </a:r>
                      <a:r>
                        <a:rPr lang="en-US" sz="20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By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Approved</a:t>
                      </a:r>
                      <a:r>
                        <a:rPr lang="en-US" sz="20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By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9789386"/>
                  </a:ext>
                </a:extLst>
              </a:tr>
              <a:tr h="48448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Nguyen</a:t>
                      </a:r>
                      <a:r>
                        <a:rPr lang="en-US" sz="2000" baseline="0" dirty="0" smtClean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 Van Quy</a:t>
                      </a:r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203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0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-1" y="0"/>
            <a:ext cx="4949371" cy="41910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II. Typical Activity: Optimize RN&amp;AD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7156" y="976423"/>
            <a:ext cx="388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Problem &amp; Kaizen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35394" y="458040"/>
            <a:ext cx="7739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</a:rPr>
              <a:t>Idea: </a:t>
            </a: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</a:rPr>
              <a:t>Cavity Up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589607" y="3918856"/>
            <a:ext cx="1145177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89607" y="1987165"/>
            <a:ext cx="2168071" cy="17208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Production Increase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13066" y="1979426"/>
            <a:ext cx="2184400" cy="17285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PUR/PDC</a:t>
            </a:r>
          </a:p>
          <a:p>
            <a:pPr algn="ctr"/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Candidate additional die </a:t>
            </a:r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52854" y="1961130"/>
            <a:ext cx="1846412" cy="17468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Toride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Approve Additional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49475" y="1961130"/>
            <a:ext cx="3827024" cy="1746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Die making &lt;-&gt; Using</a:t>
            </a:r>
            <a:endParaRPr lang="en-US" sz="2400" b="1" dirty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3-5 months</a:t>
            </a: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Do not enough time for investigate/ confirm CD</a:t>
            </a: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Just Follow Current Die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9607" y="1542897"/>
            <a:ext cx="1050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</a:t>
            </a:r>
            <a:endParaRPr lang="en-US" dirty="0"/>
          </a:p>
        </p:txBody>
      </p:sp>
      <p:pic>
        <p:nvPicPr>
          <p:cNvPr id="1026" name="Picture 2" descr="Free Icon | Increasing stocks graphic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54" y="2373898"/>
            <a:ext cx="1304826" cy="130482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2830072" y="2526530"/>
            <a:ext cx="282994" cy="63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5333663" y="2517065"/>
            <a:ext cx="282994" cy="63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7564491" y="2517065"/>
            <a:ext cx="282994" cy="634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87847" y="4242324"/>
            <a:ext cx="4787313" cy="223434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Y2022</a:t>
            </a:r>
          </a:p>
          <a:p>
            <a:r>
              <a:rPr lang="en-US" sz="2400" b="1" dirty="0" smtClean="0">
                <a:solidFill>
                  <a:schemeClr val="tx1"/>
                </a:solidFill>
              </a:rPr>
              <a:t>Before </a:t>
            </a:r>
            <a:r>
              <a:rPr lang="en-US" sz="2400" b="1" dirty="0">
                <a:solidFill>
                  <a:schemeClr val="tx1"/>
                </a:solidFill>
              </a:rPr>
              <a:t>JP approved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Candidate sooner from PUR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Investigate idea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Meeting Supplier and discuss technical 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Get support from PUS survey cost if apply Ideas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431781" y="1912229"/>
            <a:ext cx="5184876" cy="4619200"/>
          </a:xfrm>
          <a:custGeom>
            <a:avLst/>
            <a:gdLst>
              <a:gd name="connsiteX0" fmla="*/ 2659602 w 5184876"/>
              <a:gd name="connsiteY0" fmla="*/ 0 h 4487074"/>
              <a:gd name="connsiteX1" fmla="*/ 5163193 w 5184876"/>
              <a:gd name="connsiteY1" fmla="*/ 0 h 4487074"/>
              <a:gd name="connsiteX2" fmla="*/ 5163193 w 5184876"/>
              <a:gd name="connsiteY2" fmla="*/ 2182519 h 4487074"/>
              <a:gd name="connsiteX3" fmla="*/ 5184876 w 5184876"/>
              <a:gd name="connsiteY3" fmla="*/ 2182519 h 4487074"/>
              <a:gd name="connsiteX4" fmla="*/ 5184876 w 5184876"/>
              <a:gd name="connsiteY4" fmla="*/ 4487074 h 4487074"/>
              <a:gd name="connsiteX5" fmla="*/ 0 w 5184876"/>
              <a:gd name="connsiteY5" fmla="*/ 4487074 h 4487074"/>
              <a:gd name="connsiteX6" fmla="*/ 0 w 5184876"/>
              <a:gd name="connsiteY6" fmla="*/ 2182519 h 4487074"/>
              <a:gd name="connsiteX7" fmla="*/ 2659602 w 5184876"/>
              <a:gd name="connsiteY7" fmla="*/ 2182519 h 4487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84876" h="4487074">
                <a:moveTo>
                  <a:pt x="2659602" y="0"/>
                </a:moveTo>
                <a:lnTo>
                  <a:pt x="5163193" y="0"/>
                </a:lnTo>
                <a:lnTo>
                  <a:pt x="5163193" y="2182519"/>
                </a:lnTo>
                <a:lnTo>
                  <a:pt x="5184876" y="2182519"/>
                </a:lnTo>
                <a:lnTo>
                  <a:pt x="5184876" y="4487074"/>
                </a:lnTo>
                <a:lnTo>
                  <a:pt x="0" y="4487074"/>
                </a:lnTo>
                <a:lnTo>
                  <a:pt x="0" y="2182519"/>
                </a:lnTo>
                <a:lnTo>
                  <a:pt x="2659602" y="2182519"/>
                </a:lnTo>
                <a:close/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985281" y="4253073"/>
            <a:ext cx="3791218" cy="21266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Y2022</a:t>
            </a:r>
            <a:endParaRPr lang="en-US" sz="2400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Apply ideas after JP approval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1" name="Elbow Connector 30"/>
          <p:cNvCxnSpPr>
            <a:stCxn id="13" idx="2"/>
            <a:endCxn id="30" idx="1"/>
          </p:cNvCxnSpPr>
          <p:nvPr/>
        </p:nvCxnSpPr>
        <p:spPr>
          <a:xfrm rot="16200000" flipH="1">
            <a:off x="6476487" y="3807587"/>
            <a:ext cx="1608366" cy="1409221"/>
          </a:xfrm>
          <a:prstGeom prst="bentConnector2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383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>
            <a:off x="0" y="0"/>
            <a:ext cx="4800600" cy="41910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II. Typical Ideas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508000"/>
            <a:ext cx="3400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</a:rPr>
              <a:t>Runner-Less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90113" y="2347436"/>
            <a:ext cx="11557494" cy="3665279"/>
            <a:chOff x="1183717" y="2263683"/>
            <a:chExt cx="10346389" cy="328119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6"/>
            <a:stretch/>
          </p:blipFill>
          <p:spPr>
            <a:xfrm>
              <a:off x="1183717" y="2263683"/>
              <a:ext cx="4838574" cy="326185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TextBox 6"/>
            <p:cNvSpPr txBox="1"/>
            <p:nvPr/>
          </p:nvSpPr>
          <p:spPr>
            <a:xfrm>
              <a:off x="1320800" y="2296080"/>
              <a:ext cx="1112623" cy="37436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Runner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081677" y="5052023"/>
              <a:ext cx="1112623" cy="374360"/>
            </a:xfrm>
            <a:prstGeom prst="rect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Part</a:t>
              </a:r>
              <a:endParaRPr lang="en-US" dirty="0"/>
            </a:p>
          </p:txBody>
        </p:sp>
        <p:cxnSp>
          <p:nvCxnSpPr>
            <p:cNvPr id="9" name="Straight Arrow Connector 8"/>
            <p:cNvCxnSpPr>
              <a:stCxn id="7" idx="2"/>
            </p:cNvCxnSpPr>
            <p:nvPr/>
          </p:nvCxnSpPr>
          <p:spPr>
            <a:xfrm flipH="1">
              <a:off x="1708032" y="2670440"/>
              <a:ext cx="169080" cy="86806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0"/>
            </p:cNvCxnSpPr>
            <p:nvPr/>
          </p:nvCxnSpPr>
          <p:spPr>
            <a:xfrm flipH="1" flipV="1">
              <a:off x="3783288" y="4953000"/>
              <a:ext cx="854701" cy="99023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</p:cNvCxnSpPr>
            <p:nvPr/>
          </p:nvCxnSpPr>
          <p:spPr>
            <a:xfrm>
              <a:off x="1877112" y="2670440"/>
              <a:ext cx="708026" cy="74482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46"/>
            <a:stretch/>
          </p:blipFill>
          <p:spPr>
            <a:xfrm>
              <a:off x="6691532" y="2283023"/>
              <a:ext cx="4838574" cy="3261856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762635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9471" y="2294235"/>
            <a:ext cx="7018461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  <a:endParaRPr lang="en-US" sz="115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756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>
            <a:off x="0" y="0"/>
            <a:ext cx="4800600" cy="41910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II. Typical Ideas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508000"/>
            <a:ext cx="3400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</a:rPr>
              <a:t>CD Monthly progress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6985984"/>
              </p:ext>
            </p:extLst>
          </p:nvPr>
        </p:nvGraphicFramePr>
        <p:xfrm>
          <a:off x="341452" y="1137129"/>
          <a:ext cx="6930599" cy="1545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636205"/>
              </p:ext>
            </p:extLst>
          </p:nvPr>
        </p:nvGraphicFramePr>
        <p:xfrm>
          <a:off x="341452" y="2880675"/>
          <a:ext cx="6930599" cy="3679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656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>
            <a:off x="0" y="0"/>
            <a:ext cx="4800600" cy="41910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II. Typical Ideas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7000" y="508000"/>
            <a:ext cx="34002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</a:rPr>
              <a:t>Runner-Less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86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0" y="0"/>
            <a:ext cx="4800600" cy="41910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I. 2022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Cost Down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Progress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98292" y="409596"/>
            <a:ext cx="2324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</a:rPr>
              <a:t>Background.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350" y="747287"/>
            <a:ext cx="1082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Mission: Make a </a:t>
            </a:r>
            <a:r>
              <a:rPr lang="en-US" sz="2400" b="1" dirty="0" smtClean="0"/>
              <a:t>good die</a:t>
            </a:r>
            <a:r>
              <a:rPr lang="en-US" sz="2400" dirty="0" smtClean="0"/>
              <a:t> to create millions </a:t>
            </a:r>
            <a:r>
              <a:rPr lang="en-US" sz="2400" b="1" dirty="0" smtClean="0"/>
              <a:t>good part </a:t>
            </a:r>
            <a:r>
              <a:rPr lang="en-US" sz="2400" dirty="0" smtClean="0"/>
              <a:t>with </a:t>
            </a:r>
            <a:r>
              <a:rPr lang="en-US" sz="2400" b="1" dirty="0" smtClean="0"/>
              <a:t>cheapest</a:t>
            </a:r>
            <a:r>
              <a:rPr lang="en-US" sz="2400" dirty="0" smtClean="0"/>
              <a:t> price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51795" y="9709272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$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7" name="Chart 2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2677683"/>
              </p:ext>
            </p:extLst>
          </p:nvPr>
        </p:nvGraphicFramePr>
        <p:xfrm>
          <a:off x="266181" y="1714500"/>
          <a:ext cx="5385319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473275" y="366991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4.3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009640" y="2501516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7.1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4127500" y="2820048"/>
            <a:ext cx="558800" cy="194861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140200" y="2488800"/>
            <a:ext cx="495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7.1</a:t>
            </a:r>
            <a:endParaRPr lang="en-US" b="1" dirty="0"/>
          </a:p>
        </p:txBody>
      </p:sp>
      <p:graphicFrame>
        <p:nvGraphicFramePr>
          <p:cNvPr id="38" name="Char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1921641"/>
              </p:ext>
            </p:extLst>
          </p:nvPr>
        </p:nvGraphicFramePr>
        <p:xfrm>
          <a:off x="6134100" y="1714500"/>
          <a:ext cx="5740399" cy="455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266181" y="6254962"/>
            <a:ext cx="499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>
                    <a:lumMod val="65000"/>
                  </a:schemeClr>
                </a:solidFill>
              </a:rPr>
              <a:t>Data from DMS –MR Issue &amp; CD report 2020/2021</a:t>
            </a:r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5689592" y="2656039"/>
            <a:ext cx="11176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6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Millions [$]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6561" y="5237962"/>
            <a:ext cx="558494" cy="41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360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88463" y="5411585"/>
            <a:ext cx="558494" cy="3002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630365" y="4959562"/>
            <a:ext cx="558494" cy="752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410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7897091" y="3316778"/>
            <a:ext cx="731520" cy="22444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0509" y="3250276"/>
            <a:ext cx="681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0.08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01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0" y="0"/>
            <a:ext cx="4800600" cy="41910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I. 2022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Cost Down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Progress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98292" y="409596"/>
            <a:ext cx="2324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</a:rPr>
              <a:t>Background.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3350" y="747287"/>
            <a:ext cx="1082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Mission: Make a </a:t>
            </a:r>
            <a:r>
              <a:rPr lang="en-US" sz="2400" b="1" dirty="0" smtClean="0"/>
              <a:t>good die</a:t>
            </a:r>
            <a:r>
              <a:rPr lang="en-US" sz="2400" dirty="0" smtClean="0"/>
              <a:t> to create millions </a:t>
            </a:r>
            <a:r>
              <a:rPr lang="en-US" sz="2400" b="1" dirty="0" smtClean="0"/>
              <a:t>good </a:t>
            </a:r>
            <a:r>
              <a:rPr lang="en-US" sz="2400" b="1" dirty="0" smtClean="0"/>
              <a:t>parts </a:t>
            </a:r>
            <a:r>
              <a:rPr lang="en-US" sz="2400" dirty="0" smtClean="0"/>
              <a:t>with </a:t>
            </a:r>
            <a:r>
              <a:rPr lang="en-US" sz="2400" b="1" dirty="0" smtClean="0"/>
              <a:t>cheapest</a:t>
            </a:r>
            <a:r>
              <a:rPr lang="en-US" sz="2400" dirty="0" smtClean="0"/>
              <a:t> price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6451795" y="9709272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$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9" name="Chart 18"/>
          <p:cNvGraphicFramePr/>
          <p:nvPr>
            <p:extLst>
              <p:ext uri="{D42A27DB-BD31-4B8C-83A1-F6EECF244321}">
                <p14:modId xmlns:p14="http://schemas.microsoft.com/office/powerpoint/2010/main" val="4187293394"/>
              </p:ext>
            </p:extLst>
          </p:nvPr>
        </p:nvGraphicFramePr>
        <p:xfrm>
          <a:off x="325663" y="1734268"/>
          <a:ext cx="7382329" cy="4649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33350" y="1112574"/>
            <a:ext cx="6569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Target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0000"/>
                </a:solidFill>
              </a:rPr>
              <a:t>1M$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29838" y="4058955"/>
            <a:ext cx="68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High </a:t>
            </a:r>
            <a:r>
              <a:rPr lang="en-US" dirty="0" smtClean="0"/>
              <a:t>Cycle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964906" y="1734268"/>
            <a:ext cx="413886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Problem:</a:t>
            </a:r>
          </a:p>
          <a:p>
            <a:r>
              <a:rPr lang="en-US" dirty="0" smtClean="0"/>
              <a:t>2021: </a:t>
            </a: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Achieved </a:t>
            </a:r>
            <a:r>
              <a:rPr lang="en-US" sz="2000" b="1" dirty="0" smtClean="0"/>
              <a:t>273.5K/600K (</a:t>
            </a:r>
            <a:r>
              <a:rPr lang="en-US" sz="2000" b="1" dirty="0" smtClean="0">
                <a:solidFill>
                  <a:srgbClr val="FF0000"/>
                </a:solidFill>
              </a:rPr>
              <a:t>45%</a:t>
            </a:r>
            <a:r>
              <a:rPr lang="en-US" sz="2000" b="1" dirty="0" smtClean="0"/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Did not action </a:t>
            </a:r>
            <a:r>
              <a:rPr lang="en-US" b="1" dirty="0" smtClean="0"/>
              <a:t>High cycle</a:t>
            </a:r>
            <a:r>
              <a:rPr lang="en-US" dirty="0" smtClean="0"/>
              <a:t> activity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989280" y="3412624"/>
            <a:ext cx="264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Challenge for 2022:</a:t>
            </a:r>
          </a:p>
          <a:p>
            <a:r>
              <a:rPr lang="en-US" dirty="0" smtClean="0"/>
              <a:t>Target Die CD: </a:t>
            </a:r>
            <a:r>
              <a:rPr lang="en-US" dirty="0" smtClean="0">
                <a:solidFill>
                  <a:srgbClr val="FF0000"/>
                </a:solidFill>
              </a:rPr>
              <a:t>410K$</a:t>
            </a:r>
          </a:p>
          <a:p>
            <a:r>
              <a:rPr lang="en-US" dirty="0" smtClean="0"/>
              <a:t>Target Part CD: </a:t>
            </a:r>
            <a:r>
              <a:rPr lang="en-US" dirty="0" smtClean="0">
                <a:solidFill>
                  <a:srgbClr val="FF0000"/>
                </a:solidFill>
              </a:rPr>
              <a:t>590K$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6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>
            <a:off x="0" y="0"/>
            <a:ext cx="4800600" cy="41910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I. 2022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Cost Down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Progress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8242046" y="742593"/>
            <a:ext cx="3746753" cy="5975250"/>
          </a:xfrm>
          <a:prstGeom prst="roundRect">
            <a:avLst>
              <a:gd name="adj" fmla="val 1025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441893" y="705033"/>
            <a:ext cx="227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 smtClean="0"/>
              <a:t>Action/Ideas</a:t>
            </a:r>
            <a:endParaRPr lang="en-US" sz="2400" b="1" u="sng" dirty="0"/>
          </a:p>
        </p:txBody>
      </p:sp>
      <p:sp>
        <p:nvSpPr>
          <p:cNvPr id="22" name="Rectangle 21"/>
          <p:cNvSpPr/>
          <p:nvPr/>
        </p:nvSpPr>
        <p:spPr>
          <a:xfrm>
            <a:off x="8426657" y="2094756"/>
            <a:ext cx="3377530" cy="7544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Investigate, Find abnormal processing that can get CD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414882" y="1202135"/>
            <a:ext cx="3377530" cy="7473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Check die &amp; adjust die PX Overhaul instead of make renewal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8414541" y="2994414"/>
            <a:ext cx="3377530" cy="797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Up cavity</a:t>
            </a:r>
            <a:r>
              <a:rPr lang="en-US" dirty="0" smtClean="0">
                <a:solidFill>
                  <a:schemeClr val="tx1"/>
                </a:solidFill>
              </a:rPr>
              <a:t>, Use cheaper die material, Reduce die component…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426657" y="3952639"/>
            <a:ext cx="3377530" cy="72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Ideas to </a:t>
            </a:r>
            <a:r>
              <a:rPr lang="en-US" dirty="0" smtClean="0">
                <a:solidFill>
                  <a:srgbClr val="FF0000"/>
                </a:solidFill>
              </a:rPr>
              <a:t>reduce runner weight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8455341" y="4831216"/>
            <a:ext cx="3377530" cy="8237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Reduce cycle time, Second process as cutting burr,…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404786" y="5773869"/>
            <a:ext cx="3377530" cy="779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Kaizen flow, build system to reduce mu-da time, paper, printing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07442" y="673099"/>
            <a:ext cx="7371588" cy="6023669"/>
            <a:chOff x="1095902" y="673099"/>
            <a:chExt cx="7371588" cy="6023669"/>
          </a:xfrm>
        </p:grpSpPr>
        <p:grpSp>
          <p:nvGrpSpPr>
            <p:cNvPr id="23" name="Group 22"/>
            <p:cNvGrpSpPr/>
            <p:nvPr/>
          </p:nvGrpSpPr>
          <p:grpSpPr>
            <a:xfrm>
              <a:off x="2428259" y="673100"/>
              <a:ext cx="2795276" cy="6023668"/>
              <a:chOff x="1481201" y="673100"/>
              <a:chExt cx="2795276" cy="6023668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1481201" y="721518"/>
                <a:ext cx="2795276" cy="5975250"/>
              </a:xfrm>
              <a:prstGeom prst="roundRect">
                <a:avLst>
                  <a:gd name="adj" fmla="val 1025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2335882" y="673100"/>
                <a:ext cx="14915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 smtClean="0"/>
                  <a:t>KPI</a:t>
                </a:r>
                <a:endParaRPr lang="en-US" sz="2400" b="1" u="sng" dirty="0"/>
              </a:p>
            </p:txBody>
          </p:sp>
        </p:grpSp>
        <p:sp>
          <p:nvSpPr>
            <p:cNvPr id="6" name="Rounded Rectangle 5"/>
            <p:cNvSpPr/>
            <p:nvPr/>
          </p:nvSpPr>
          <p:spPr>
            <a:xfrm>
              <a:off x="5351266" y="700732"/>
              <a:ext cx="2972757" cy="5975250"/>
            </a:xfrm>
            <a:prstGeom prst="roundRect">
              <a:avLst>
                <a:gd name="adj" fmla="val 1025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4067402826"/>
                </p:ext>
              </p:extLst>
            </p:nvPr>
          </p:nvGraphicFramePr>
          <p:xfrm>
            <a:off x="1095902" y="1196320"/>
            <a:ext cx="7371588" cy="535688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3646601" y="1580178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Target: </a:t>
              </a:r>
              <a:r>
                <a:rPr lang="en-US" b="1" dirty="0" smtClean="0">
                  <a:solidFill>
                    <a:srgbClr val="FF0000"/>
                  </a:solidFill>
                </a:rPr>
                <a:t>410</a:t>
              </a:r>
              <a:r>
                <a:rPr lang="en-US" dirty="0" smtClean="0"/>
                <a:t>K$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65158" y="673099"/>
              <a:ext cx="1525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 smtClean="0"/>
                <a:t>Activities</a:t>
              </a:r>
              <a:endParaRPr lang="en-US" sz="2400" b="1" u="sng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620783" y="4780037"/>
              <a:ext cx="152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Target: </a:t>
              </a:r>
              <a:r>
                <a:rPr lang="en-US" b="1" dirty="0" smtClean="0">
                  <a:solidFill>
                    <a:srgbClr val="FF0000"/>
                  </a:solidFill>
                </a:rPr>
                <a:t>590</a:t>
              </a:r>
              <a:r>
                <a:rPr lang="en-US" dirty="0" smtClean="0"/>
                <a:t>K$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42234" y="2523453"/>
              <a:ext cx="208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Target: </a:t>
              </a:r>
              <a:r>
                <a:rPr lang="en-US" b="1" dirty="0" smtClean="0">
                  <a:solidFill>
                    <a:srgbClr val="FF0000"/>
                  </a:solidFill>
                </a:rPr>
                <a:t>40</a:t>
              </a:r>
              <a:r>
                <a:rPr lang="en-US" dirty="0" smtClean="0"/>
                <a:t>K$[</a:t>
              </a:r>
              <a:r>
                <a:rPr lang="en-US" dirty="0" smtClean="0">
                  <a:solidFill>
                    <a:srgbClr val="0070C0"/>
                  </a:solidFill>
                </a:rPr>
                <a:t>A:53%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65158" y="4384373"/>
              <a:ext cx="20804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Target: </a:t>
              </a:r>
              <a:r>
                <a:rPr lang="en-US" b="1" dirty="0" smtClean="0">
                  <a:solidFill>
                    <a:srgbClr val="FF0000"/>
                  </a:solidFill>
                </a:rPr>
                <a:t>90</a:t>
              </a:r>
              <a:r>
                <a:rPr lang="en-US" dirty="0" smtClean="0"/>
                <a:t>K$[</a:t>
              </a:r>
              <a:r>
                <a:rPr lang="en-US" dirty="0" smtClean="0">
                  <a:solidFill>
                    <a:srgbClr val="0070C0"/>
                  </a:solidFill>
                </a:rPr>
                <a:t>A:41%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52261" y="5285609"/>
              <a:ext cx="2270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Target: </a:t>
              </a:r>
              <a:r>
                <a:rPr lang="en-US" b="1" dirty="0" smtClean="0">
                  <a:solidFill>
                    <a:srgbClr val="FF0000"/>
                  </a:solidFill>
                </a:rPr>
                <a:t>300</a:t>
              </a:r>
              <a:r>
                <a:rPr lang="en-US" dirty="0" smtClean="0"/>
                <a:t>K$[</a:t>
              </a:r>
              <a:r>
                <a:rPr lang="en-US" dirty="0" smtClean="0">
                  <a:solidFill>
                    <a:srgbClr val="0070C0"/>
                  </a:solidFill>
                </a:rPr>
                <a:t>A:22%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5412762" y="3559526"/>
              <a:ext cx="179638" cy="803775"/>
            </a:xfrm>
            <a:custGeom>
              <a:avLst/>
              <a:gdLst>
                <a:gd name="connsiteX0" fmla="*/ 0 w 215900"/>
                <a:gd name="connsiteY0" fmla="*/ 571500 h 571500"/>
                <a:gd name="connsiteX1" fmla="*/ 0 w 215900"/>
                <a:gd name="connsiteY1" fmla="*/ 0 h 571500"/>
                <a:gd name="connsiteX2" fmla="*/ 215900 w 215900"/>
                <a:gd name="connsiteY2" fmla="*/ 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5900" h="571500">
                  <a:moveTo>
                    <a:pt x="0" y="571500"/>
                  </a:moveTo>
                  <a:lnTo>
                    <a:pt x="0" y="0"/>
                  </a:lnTo>
                  <a:lnTo>
                    <a:pt x="215900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05489" y="3422487"/>
              <a:ext cx="22172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Target: </a:t>
              </a:r>
              <a:r>
                <a:rPr lang="en-US" b="1" dirty="0" smtClean="0">
                  <a:solidFill>
                    <a:srgbClr val="FF0000"/>
                  </a:solidFill>
                </a:rPr>
                <a:t>300</a:t>
              </a:r>
              <a:r>
                <a:rPr lang="en-US" dirty="0" smtClean="0"/>
                <a:t>K$[</a:t>
              </a:r>
              <a:r>
                <a:rPr lang="en-US" dirty="0" smtClean="0">
                  <a:solidFill>
                    <a:srgbClr val="0070C0"/>
                  </a:solidFill>
                </a:rPr>
                <a:t>A:35%</a:t>
              </a:r>
              <a:r>
                <a:rPr lang="en-US" dirty="0" smtClean="0"/>
                <a:t>]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00308" y="1591892"/>
              <a:ext cx="24455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Target: </a:t>
              </a:r>
              <a:r>
                <a:rPr lang="en-US" b="1" dirty="0" smtClean="0">
                  <a:solidFill>
                    <a:srgbClr val="FF0000"/>
                  </a:solidFill>
                </a:rPr>
                <a:t>270</a:t>
              </a:r>
              <a:r>
                <a:rPr lang="en-US" dirty="0" smtClean="0"/>
                <a:t>K$[</a:t>
              </a:r>
              <a:r>
                <a:rPr lang="en-US" dirty="0" smtClean="0">
                  <a:solidFill>
                    <a:srgbClr val="0070C0"/>
                  </a:solidFill>
                </a:rPr>
                <a:t>A:35%</a:t>
              </a:r>
              <a:r>
                <a:rPr lang="en-US" dirty="0" smtClean="0"/>
                <a:t>]</a:t>
              </a:r>
              <a:endParaRPr lang="en-US" dirty="0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-63436" y="443608"/>
            <a:ext cx="23241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</a:rPr>
              <a:t>PAE Cost tree.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9069" y="-62318"/>
            <a:ext cx="2730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Short word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RN&amp;AD: Renew and Additional Die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9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entagon 2"/>
          <p:cNvSpPr/>
          <p:nvPr/>
        </p:nvSpPr>
        <p:spPr>
          <a:xfrm>
            <a:off x="0" y="0"/>
            <a:ext cx="4800600" cy="41910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I. 2022 </a:t>
            </a:r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Cost Down 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Progress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67148" y="4962741"/>
            <a:ext cx="231140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A: Applied ;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B:W-PO/FirstLot;</a:t>
            </a:r>
          </a:p>
          <a:p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C: Under Investigate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51699" y="2294837"/>
            <a:ext cx="1279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New Activities: get good result</a:t>
            </a:r>
            <a:endParaRPr lang="en-US" sz="1400" dirty="0">
              <a:solidFill>
                <a:srgbClr val="00B050"/>
              </a:solidFill>
            </a:endParaRPr>
          </a:p>
        </p:txBody>
      </p:sp>
      <p:graphicFrame>
        <p:nvGraphicFramePr>
          <p:cNvPr id="66" name="Chart 6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8004776"/>
              </p:ext>
            </p:extLst>
          </p:nvPr>
        </p:nvGraphicFramePr>
        <p:xfrm>
          <a:off x="5912650" y="990600"/>
          <a:ext cx="5936450" cy="56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0438394"/>
              </p:ext>
            </p:extLst>
          </p:nvPr>
        </p:nvGraphicFramePr>
        <p:xfrm>
          <a:off x="311417" y="990600"/>
          <a:ext cx="5384533" cy="56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-63436" y="443608"/>
            <a:ext cx="2768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</a:rPr>
              <a:t>Result &amp; Progress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8789200" y="1809748"/>
            <a:ext cx="1814286" cy="4460423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880875" y="2247784"/>
            <a:ext cx="157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B050"/>
                </a:solidFill>
              </a:rPr>
              <a:t>Current Activities: Strength in Q3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546592" y="1809750"/>
            <a:ext cx="2025908" cy="4460422"/>
          </a:xfrm>
          <a:prstGeom prst="round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7049069" y="-62318"/>
            <a:ext cx="2730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Short word</a:t>
            </a:r>
          </a:p>
          <a:p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RN&amp;AD: Renew and Additional Die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29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-1" y="0"/>
            <a:ext cx="4949371" cy="41910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II. Typical Activity: Optimize RN&amp;AD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6999" y="508000"/>
            <a:ext cx="7739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</a:rPr>
              <a:t>Why need optimize?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817923174"/>
              </p:ext>
            </p:extLst>
          </p:nvPr>
        </p:nvGraphicFramePr>
        <p:xfrm>
          <a:off x="493483" y="1190159"/>
          <a:ext cx="5573487" cy="5138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545943" y="1200496"/>
            <a:ext cx="54138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+ Y2021: 192 dies RN&amp;AD making (~6M$)</a:t>
            </a:r>
          </a:p>
          <a:p>
            <a:r>
              <a:rPr lang="en-US" sz="2000" dirty="0" smtClean="0"/>
              <a:t>   And from 2021, PAE start control Renew budge</a:t>
            </a:r>
          </a:p>
          <a:p>
            <a:r>
              <a:rPr lang="en-US" sz="2000" dirty="0" smtClean="0"/>
              <a:t>+ Y2022 </a:t>
            </a:r>
            <a:r>
              <a:rPr lang="en-US" sz="2000" dirty="0" err="1" smtClean="0"/>
              <a:t>est.over</a:t>
            </a:r>
            <a:r>
              <a:rPr lang="en-US" sz="2000" dirty="0" smtClean="0"/>
              <a:t> 200 dies RN&amp;AD (~7M$)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720114" y="2677787"/>
            <a:ext cx="5065486" cy="2708433"/>
            <a:chOff x="6720114" y="3359959"/>
            <a:chExt cx="5065486" cy="2708433"/>
          </a:xfrm>
        </p:grpSpPr>
        <p:sp>
          <p:nvSpPr>
            <p:cNvPr id="12" name="TextBox 11"/>
            <p:cNvSpPr txBox="1"/>
            <p:nvPr/>
          </p:nvSpPr>
          <p:spPr>
            <a:xfrm>
              <a:off x="6720114" y="3359959"/>
              <a:ext cx="506548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en-US" sz="2000" dirty="0" smtClean="0">
                  <a:sym typeface="Wingdings" panose="05000000000000000000" pitchFamily="2" charset="2"/>
                </a:rPr>
                <a:t>How to </a:t>
              </a:r>
              <a:r>
                <a:rPr lang="en-US" sz="2400" b="1" dirty="0" smtClean="0">
                  <a:solidFill>
                    <a:srgbClr val="0000FF"/>
                  </a:solidFill>
                  <a:sym typeface="Wingdings" panose="05000000000000000000" pitchFamily="2" charset="2"/>
                </a:rPr>
                <a:t>optimize die &amp; part cost</a:t>
              </a:r>
            </a:p>
            <a:p>
              <a:r>
                <a:rPr lang="en-US" sz="2000" dirty="0" smtClean="0">
                  <a:sym typeface="Wingdings" panose="05000000000000000000" pitchFamily="2" charset="2"/>
                </a:rPr>
                <a:t>for renew &amp; additional die ?</a:t>
              </a:r>
              <a:endParaRPr lang="en-US" sz="20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20114" y="4129400"/>
              <a:ext cx="367211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 smtClean="0">
                  <a:solidFill>
                    <a:srgbClr val="FF0000"/>
                  </a:solidFill>
                </a:rPr>
                <a:t>Cavity-Up.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DPS die making</a:t>
              </a:r>
              <a:r>
                <a:rPr lang="en-US" sz="2000" dirty="0" smtClean="0"/>
                <a:t>.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Change Die material cheaper</a:t>
              </a:r>
              <a:r>
                <a:rPr lang="en-US" sz="2000" dirty="0" smtClean="0"/>
                <a:t>.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/>
                <a:t>Make common/Family die</a:t>
              </a:r>
              <a:r>
                <a:rPr lang="en-US" sz="2000" dirty="0" smtClean="0"/>
                <a:t>.</a:t>
              </a:r>
              <a:endParaRPr lang="en-US" sz="2000" dirty="0" smtClean="0">
                <a:solidFill>
                  <a:srgbClr val="FF0000"/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 smtClean="0"/>
                <a:t>Reduce part material.</a:t>
              </a:r>
            </a:p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sz="2000" dirty="0" smtClean="0"/>
                <a:t>Others</a:t>
              </a:r>
              <a:endParaRPr lang="en-US" sz="20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68520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6999" y="508000"/>
            <a:ext cx="7739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</a:rPr>
              <a:t>Idea: </a:t>
            </a: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</a:rPr>
              <a:t>Cavity Up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8521" y="1399330"/>
            <a:ext cx="100892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Cavity Amount: How many pieces(part) that 1 die can make for 1 cycle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So Up Cavity Amount: </a:t>
            </a:r>
            <a:r>
              <a:rPr lang="en-US" sz="2000" b="1" dirty="0" smtClean="0"/>
              <a:t>Increase pieces (part) that 1 die can make for 1 cycle</a:t>
            </a:r>
            <a:r>
              <a:rPr lang="en-US" sz="2000" dirty="0" smtClean="0"/>
              <a:t>  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77156" y="976423"/>
            <a:ext cx="226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What is ideas?</a:t>
            </a:r>
            <a:endParaRPr lang="en-US" sz="2000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277256" y="4761025"/>
            <a:ext cx="3367315" cy="1973943"/>
            <a:chOff x="1277256" y="4595925"/>
            <a:chExt cx="3367315" cy="1973943"/>
          </a:xfrm>
        </p:grpSpPr>
        <p:grpSp>
          <p:nvGrpSpPr>
            <p:cNvPr id="10" name="Group 9"/>
            <p:cNvGrpSpPr/>
            <p:nvPr/>
          </p:nvGrpSpPr>
          <p:grpSpPr>
            <a:xfrm>
              <a:off x="1277256" y="4595925"/>
              <a:ext cx="3367315" cy="1973943"/>
              <a:chOff x="1433285" y="2670628"/>
              <a:chExt cx="3367315" cy="1973943"/>
            </a:xfrm>
          </p:grpSpPr>
          <p:sp>
            <p:nvSpPr>
              <p:cNvPr id="7" name="Cube 6"/>
              <p:cNvSpPr/>
              <p:nvPr/>
            </p:nvSpPr>
            <p:spPr>
              <a:xfrm>
                <a:off x="1433285" y="2670628"/>
                <a:ext cx="3367315" cy="1973943"/>
              </a:xfrm>
              <a:prstGeom prst="cube">
                <a:avLst>
                  <a:gd name="adj" fmla="val 1470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867150" y="3041525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Die</a:t>
                </a:r>
                <a:endParaRPr lang="en-US" dirty="0"/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2119087" y="5336153"/>
              <a:ext cx="1519464" cy="7421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solidFill>
                    <a:schemeClr val="tx1"/>
                  </a:solidFill>
                </a:rPr>
                <a:t>Part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452508" y="4174212"/>
            <a:ext cx="3529692" cy="2560755"/>
            <a:chOff x="1433285" y="2670628"/>
            <a:chExt cx="3367315" cy="1973943"/>
          </a:xfrm>
        </p:grpSpPr>
        <p:sp>
          <p:nvSpPr>
            <p:cNvPr id="24" name="Cube 23"/>
            <p:cNvSpPr/>
            <p:nvPr/>
          </p:nvSpPr>
          <p:spPr>
            <a:xfrm>
              <a:off x="1433285" y="2670628"/>
              <a:ext cx="3367315" cy="1973943"/>
            </a:xfrm>
            <a:prstGeom prst="cube">
              <a:avLst>
                <a:gd name="adj" fmla="val 147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867150" y="304152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Die</a:t>
              </a:r>
              <a:endParaRPr lang="en-US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7327338" y="5554003"/>
            <a:ext cx="1519464" cy="742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327338" y="4677705"/>
            <a:ext cx="1519464" cy="742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Part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5233307" y="5350315"/>
            <a:ext cx="667657" cy="8930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4477" y="2059827"/>
            <a:ext cx="65132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What cost down?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1. Reduce </a:t>
            </a:r>
            <a:r>
              <a:rPr lang="en-US" sz="2000" dirty="0" smtClean="0"/>
              <a:t>die cost</a:t>
            </a:r>
            <a:r>
              <a:rPr lang="en-US" sz="2000" dirty="0"/>
              <a:t>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by reduce No of die making.</a:t>
            </a:r>
            <a:endParaRPr lang="en-US" sz="20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2. Reduce </a:t>
            </a:r>
            <a:r>
              <a:rPr lang="en-US" sz="2000" dirty="0" smtClean="0"/>
              <a:t>part cost 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by 1 cycle can make more part.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4476" y="2943176"/>
            <a:ext cx="65132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Notice</a:t>
            </a:r>
          </a:p>
          <a:p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	Need confirm </a:t>
            </a:r>
            <a:r>
              <a:rPr lang="en-US" sz="2000" dirty="0" smtClean="0"/>
              <a:t>Machine size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up or not? =&gt; if Up 	effect to how effect to part cost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dirty="0" smtClean="0"/>
              <a:t>Layout die</a:t>
            </a:r>
            <a:r>
              <a:rPr lang="en-US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(Slider/Lifter…)</a:t>
            </a:r>
          </a:p>
          <a:p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	</a:t>
            </a:r>
            <a:r>
              <a:rPr lang="en-US" sz="2000" dirty="0" smtClean="0"/>
              <a:t>Accuracy </a:t>
            </a:r>
            <a:endParaRPr lang="en-US" sz="2000" dirty="0"/>
          </a:p>
        </p:txBody>
      </p:sp>
      <p:sp>
        <p:nvSpPr>
          <p:cNvPr id="19" name="Pentagon 18"/>
          <p:cNvSpPr/>
          <p:nvPr/>
        </p:nvSpPr>
        <p:spPr>
          <a:xfrm>
            <a:off x="-1" y="0"/>
            <a:ext cx="4949371" cy="41910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II. Typical Activity: Optimize RN&amp;AD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5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999" y="508000"/>
            <a:ext cx="7739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</a:rPr>
              <a:t>Idea: </a:t>
            </a: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</a:rPr>
              <a:t>Cavity Up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-1" y="0"/>
            <a:ext cx="4949371" cy="41910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II. Typical Activity: Optimize RN&amp;AD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156" y="976423"/>
            <a:ext cx="2266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How to apply?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6486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7156" y="976423"/>
            <a:ext cx="388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Example FE8-3253 Bac Viet</a:t>
            </a:r>
            <a:endParaRPr lang="en-US" sz="20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299523"/>
              </p:ext>
            </p:extLst>
          </p:nvPr>
        </p:nvGraphicFramePr>
        <p:xfrm>
          <a:off x="2783661" y="7118183"/>
          <a:ext cx="11029946" cy="4420037"/>
        </p:xfrm>
        <a:graphic>
          <a:graphicData uri="http://schemas.openxmlformats.org/drawingml/2006/table">
            <a:tbl>
              <a:tblPr/>
              <a:tblGrid>
                <a:gridCol w="1236178">
                  <a:extLst>
                    <a:ext uri="{9D8B030D-6E8A-4147-A177-3AD203B41FA5}">
                      <a16:colId xmlns:a16="http://schemas.microsoft.com/office/drawing/2014/main" val="617057491"/>
                    </a:ext>
                  </a:extLst>
                </a:gridCol>
                <a:gridCol w="706387">
                  <a:extLst>
                    <a:ext uri="{9D8B030D-6E8A-4147-A177-3AD203B41FA5}">
                      <a16:colId xmlns:a16="http://schemas.microsoft.com/office/drawing/2014/main" val="3146159008"/>
                    </a:ext>
                  </a:extLst>
                </a:gridCol>
                <a:gridCol w="706387">
                  <a:extLst>
                    <a:ext uri="{9D8B030D-6E8A-4147-A177-3AD203B41FA5}">
                      <a16:colId xmlns:a16="http://schemas.microsoft.com/office/drawing/2014/main" val="243989197"/>
                    </a:ext>
                  </a:extLst>
                </a:gridCol>
                <a:gridCol w="706387">
                  <a:extLst>
                    <a:ext uri="{9D8B030D-6E8A-4147-A177-3AD203B41FA5}">
                      <a16:colId xmlns:a16="http://schemas.microsoft.com/office/drawing/2014/main" val="2283478490"/>
                    </a:ext>
                  </a:extLst>
                </a:gridCol>
                <a:gridCol w="706387">
                  <a:extLst>
                    <a:ext uri="{9D8B030D-6E8A-4147-A177-3AD203B41FA5}">
                      <a16:colId xmlns:a16="http://schemas.microsoft.com/office/drawing/2014/main" val="3878899997"/>
                    </a:ext>
                  </a:extLst>
                </a:gridCol>
                <a:gridCol w="985999">
                  <a:extLst>
                    <a:ext uri="{9D8B030D-6E8A-4147-A177-3AD203B41FA5}">
                      <a16:colId xmlns:a16="http://schemas.microsoft.com/office/drawing/2014/main" val="2739277615"/>
                    </a:ext>
                  </a:extLst>
                </a:gridCol>
                <a:gridCol w="927622">
                  <a:extLst>
                    <a:ext uri="{9D8B030D-6E8A-4147-A177-3AD203B41FA5}">
                      <a16:colId xmlns:a16="http://schemas.microsoft.com/office/drawing/2014/main" val="196514637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33868038"/>
                    </a:ext>
                  </a:extLst>
                </a:gridCol>
                <a:gridCol w="1167483">
                  <a:extLst>
                    <a:ext uri="{9D8B030D-6E8A-4147-A177-3AD203B41FA5}">
                      <a16:colId xmlns:a16="http://schemas.microsoft.com/office/drawing/2014/main" val="1023586444"/>
                    </a:ext>
                  </a:extLst>
                </a:gridCol>
                <a:gridCol w="1059582">
                  <a:extLst>
                    <a:ext uri="{9D8B030D-6E8A-4147-A177-3AD203B41FA5}">
                      <a16:colId xmlns:a16="http://schemas.microsoft.com/office/drawing/2014/main" val="2786230721"/>
                    </a:ext>
                  </a:extLst>
                </a:gridCol>
                <a:gridCol w="1913134">
                  <a:extLst>
                    <a:ext uri="{9D8B030D-6E8A-4147-A177-3AD203B41FA5}">
                      <a16:colId xmlns:a16="http://schemas.microsoft.com/office/drawing/2014/main" val="2120515326"/>
                    </a:ext>
                  </a:extLst>
                </a:gridCol>
              </a:tblGrid>
              <a:tr h="32464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 No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Target die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MP die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Up-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cav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price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CD die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Part CD </a:t>
                      </a:r>
                      <a:r>
                        <a:rPr lang="en-US" sz="1400" b="1" i="0" u="none" strike="noStrike" dirty="0" err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ttl</a:t>
                      </a:r>
                      <a:endParaRPr lang="en-US" sz="1400" b="1" i="0" u="none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CD/pcs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F0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591895"/>
                  </a:ext>
                </a:extLst>
              </a:tr>
              <a:tr h="49797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RC4-3911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4=&gt; 8Cav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$7,000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$13,000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$1,000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$912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$0.000150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6,080,000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835218"/>
                  </a:ext>
                </a:extLst>
              </a:tr>
              <a:tr h="49797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RC4-3719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8=&gt;16Cav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$13,460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$18,500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$8,420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$9,041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$0.000740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12,217,680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116439"/>
                  </a:ext>
                </a:extLst>
              </a:tr>
              <a:tr h="49797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RU9-0097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=&gt; 4Cav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$12,892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$22,350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$3,434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$5,958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$0.006480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919,500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Waiting first lot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409475"/>
                  </a:ext>
                </a:extLst>
              </a:tr>
              <a:tr h="49797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RC4-5423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4=&gt;8Cav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$8,800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$12,500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$5,100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$481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$0.000180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2,670,000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Waiting first lot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363660"/>
                  </a:ext>
                </a:extLst>
              </a:tr>
              <a:tr h="49797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FE8-3253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1=&gt;2Cav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$10,727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$15,560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$5,894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$14,750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$0.008210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1,796,625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Waiting first lot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512338"/>
                  </a:ext>
                </a:extLst>
              </a:tr>
              <a:tr h="49797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FE8-3132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1=&gt;2Cav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$29,800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$41,700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$17,900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$26,399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$0.089810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293,940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Waiting first lot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592543"/>
                  </a:ext>
                </a:extLst>
              </a:tr>
              <a:tr h="49797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RU9-0088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 =&gt; 4Cav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$15,000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$30,400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($400)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$14,274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$0.007320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1,950,000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Waiting first lot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751631"/>
                  </a:ext>
                </a:extLst>
              </a:tr>
              <a:tr h="497974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RC4-3800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4=&gt;8Cav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$9,800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$16,000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$3,600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1" i="0" u="none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$55,833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$0.005030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11,100,000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Wait PO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623379"/>
                  </a:ext>
                </a:extLst>
              </a:tr>
            </a:tbl>
          </a:graphicData>
        </a:graphic>
      </p:graphicFrame>
      <p:sp>
        <p:nvSpPr>
          <p:cNvPr id="8" name="Pentagon 7"/>
          <p:cNvSpPr/>
          <p:nvPr/>
        </p:nvSpPr>
        <p:spPr>
          <a:xfrm>
            <a:off x="-1" y="0"/>
            <a:ext cx="4949371" cy="419100"/>
          </a:xfrm>
          <a:prstGeom prst="homePlate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</a:rPr>
              <a:t>II. Typical Activity: Optimize RN&amp;AD</a:t>
            </a:r>
            <a:endParaRPr lang="en-US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3273" y="545254"/>
            <a:ext cx="7739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</a:rPr>
              <a:t>Idea: </a:t>
            </a:r>
            <a:r>
              <a:rPr lang="en-US" sz="2200" b="1" dirty="0" smtClean="0">
                <a:solidFill>
                  <a:schemeClr val="bg2">
                    <a:lumMod val="10000"/>
                  </a:schemeClr>
                </a:solidFill>
              </a:rPr>
              <a:t>Cavity Up</a:t>
            </a:r>
            <a:endParaRPr lang="en-US" sz="2200" b="1" dirty="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027434" y="4258717"/>
            <a:ext cx="3802741" cy="2089926"/>
            <a:chOff x="1041948" y="1776774"/>
            <a:chExt cx="3802741" cy="2089926"/>
          </a:xfrm>
        </p:grpSpPr>
        <p:sp>
          <p:nvSpPr>
            <p:cNvPr id="2" name="Rectangle 1"/>
            <p:cNvSpPr/>
            <p:nvPr/>
          </p:nvSpPr>
          <p:spPr>
            <a:xfrm>
              <a:off x="1041948" y="1776774"/>
              <a:ext cx="3802741" cy="20899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1948" y="1915757"/>
              <a:ext cx="12803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PUR/PDC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027434" y="1757040"/>
            <a:ext cx="3802741" cy="2089926"/>
            <a:chOff x="1041948" y="1776774"/>
            <a:chExt cx="3802741" cy="2089926"/>
          </a:xfrm>
        </p:grpSpPr>
        <p:sp>
          <p:nvSpPr>
            <p:cNvPr id="15" name="Rectangle 14"/>
            <p:cNvSpPr/>
            <p:nvPr/>
          </p:nvSpPr>
          <p:spPr>
            <a:xfrm>
              <a:off x="1041948" y="1776774"/>
              <a:ext cx="3802741" cy="20899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Die status: =&gt; PAE Quyết định renewal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41948" y="1915757"/>
              <a:ext cx="84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PAE</a:t>
              </a:r>
              <a:endParaRPr lang="en-US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291771" y="4905829"/>
            <a:ext cx="3323772" cy="4934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Demand =&gt; Quyết định Addition</a:t>
            </a:r>
            <a:endParaRPr lang="en-US" dirty="0"/>
          </a:p>
        </p:txBody>
      </p:sp>
      <p:sp>
        <p:nvSpPr>
          <p:cNvPr id="17" name="Right Brace 16"/>
          <p:cNvSpPr/>
          <p:nvPr/>
        </p:nvSpPr>
        <p:spPr>
          <a:xfrm>
            <a:off x="8029485" y="1757040"/>
            <a:ext cx="538298" cy="43861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850269" y="2465693"/>
            <a:ext cx="2405743" cy="2089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Die : 100T</a:t>
            </a:r>
          </a:p>
          <a:p>
            <a:pPr algn="ctr"/>
            <a:r>
              <a:rPr lang="en-US" dirty="0" smtClean="0"/>
              <a:t>Cavity: 1</a:t>
            </a:r>
          </a:p>
          <a:p>
            <a:pPr algn="ctr"/>
            <a:r>
              <a:rPr lang="en-US" dirty="0" smtClean="0"/>
              <a:t>Die Cost: ? $</a:t>
            </a:r>
          </a:p>
          <a:p>
            <a:pPr algn="ctr"/>
            <a:r>
              <a:rPr lang="en-US" dirty="0" smtClean="0"/>
              <a:t>Part cost: ?$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341256" y="4247358"/>
            <a:ext cx="2405743" cy="2089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Die : 100T</a:t>
            </a:r>
          </a:p>
          <a:p>
            <a:pPr algn="ctr"/>
            <a:r>
              <a:rPr lang="en-US" dirty="0" smtClean="0"/>
              <a:t>Cavity: 1</a:t>
            </a:r>
          </a:p>
          <a:p>
            <a:pPr algn="ctr"/>
            <a:r>
              <a:rPr lang="en-US" dirty="0" smtClean="0"/>
              <a:t>Die Cost: ? $</a:t>
            </a:r>
          </a:p>
          <a:p>
            <a:pPr algn="ctr"/>
            <a:r>
              <a:rPr lang="en-US" dirty="0" smtClean="0"/>
              <a:t>Part cost: ?$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257483" y="1757040"/>
            <a:ext cx="2405743" cy="2089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Die : 100T</a:t>
            </a:r>
          </a:p>
          <a:p>
            <a:pPr algn="ctr"/>
            <a:r>
              <a:rPr lang="en-US" dirty="0" smtClean="0"/>
              <a:t>Cavity: 1</a:t>
            </a:r>
          </a:p>
          <a:p>
            <a:pPr algn="ctr"/>
            <a:r>
              <a:rPr lang="en-US" dirty="0" smtClean="0"/>
              <a:t>Die Cost: ? $</a:t>
            </a:r>
          </a:p>
          <a:p>
            <a:pPr algn="ctr"/>
            <a:r>
              <a:rPr lang="en-US" dirty="0" smtClean="0"/>
              <a:t>Part cost: ?$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850269" y="4905829"/>
            <a:ext cx="313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Apply 8 item </a:t>
            </a:r>
          </a:p>
          <a:p>
            <a:r>
              <a:rPr lang="en-US" dirty="0" smtClean="0"/>
              <a:t>CD: ?$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48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4234</TotalTime>
  <Words>1147</Words>
  <Application>Microsoft Office PowerPoint</Application>
  <PresentationFormat>Widescreen</PresentationFormat>
  <Paragraphs>306</Paragraphs>
  <Slides>14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Meiryo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Van Quy</dc:creator>
  <cp:lastModifiedBy>Admin</cp:lastModifiedBy>
  <cp:revision>234</cp:revision>
  <dcterms:created xsi:type="dcterms:W3CDTF">2022-06-07T10:48:05Z</dcterms:created>
  <dcterms:modified xsi:type="dcterms:W3CDTF">2022-06-19T15:56:08Z</dcterms:modified>
</cp:coreProperties>
</file>