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13" r:id="rId4"/>
  </p:sldMasterIdLst>
  <p:notesMasterIdLst>
    <p:notesMasterId r:id="rId25"/>
  </p:notesMasterIdLst>
  <p:sldIdLst>
    <p:sldId id="256" r:id="rId5"/>
    <p:sldId id="258" r:id="rId6"/>
    <p:sldId id="259" r:id="rId7"/>
    <p:sldId id="260" r:id="rId8"/>
    <p:sldId id="261" r:id="rId9"/>
    <p:sldId id="266" r:id="rId10"/>
    <p:sldId id="265" r:id="rId11"/>
    <p:sldId id="262" r:id="rId12"/>
    <p:sldId id="276" r:id="rId13"/>
    <p:sldId id="267" r:id="rId14"/>
    <p:sldId id="269" r:id="rId15"/>
    <p:sldId id="270" r:id="rId16"/>
    <p:sldId id="271" r:id="rId17"/>
    <p:sldId id="277" r:id="rId18"/>
    <p:sldId id="278" r:id="rId19"/>
    <p:sldId id="279" r:id="rId20"/>
    <p:sldId id="272" r:id="rId21"/>
    <p:sldId id="273" r:id="rId22"/>
    <p:sldId id="274" r:id="rId23"/>
    <p:sldId id="275"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Microsoft YaHei" panose="020B0503020204020204" pitchFamily="34" charset="-122"/>
      <p:regular r:id="rId34"/>
      <p:bold r:id="rId35"/>
    </p:embeddedFont>
    <p:embeddedFont>
      <p:font typeface="Oi" panose="020B0604020202020204" charset="0"/>
      <p:regular r:id="rId36"/>
    </p:embeddedFont>
    <p:embeddedFont>
      <p:font typeface="Wingdings 3" panose="05040102010807070707" pitchFamily="18" charset="2"/>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6DCZPBZwCvH5cz8moYAxARzkf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DDD27D-11B9-461E-8642-93EAF92C5026}">
  <a:tblStyle styleId="{00DDD27D-11B9-461E-8642-93EAF92C502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a:tcStyle>
        <a:tcBdr/>
        <a:fill>
          <a:solidFill>
            <a:srgbClr val="FFCCCC"/>
          </a:solidFill>
        </a:fill>
      </a:tcStyle>
    </a:band1H>
    <a:band2H>
      <a:tcTxStyle/>
      <a:tcStyle>
        <a:tcBdr/>
      </a:tcStyle>
    </a:band2H>
    <a:band1V>
      <a:tcTxStyle/>
      <a:tcStyle>
        <a:tcBdr/>
        <a:fill>
          <a:solidFill>
            <a:srgbClr val="FFCC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88" name="Google Shape;788;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10</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21" name="Google Shape;821;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11</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7" name="Google Shape;827;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28" name="Google Shape;828;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12</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5" name="Google Shape;835;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36" name="Google Shape;836;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13</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60" name="Google Shape;860;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17</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18: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83" name="Google Shape;883;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19: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01" name="Google Shape;901;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4" name="Google Shape;944;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45" name="Google Shape;945;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20</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9" name="Google Shape;489;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47" name="Google Shape;547;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3</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71" name="Google Shape;571;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9" name="Google Shape;589;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1" name="Google Shape;741;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42" name="Google Shape;742;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6</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7" name="Google Shape;717;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8" name="Google Shape;718;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7</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spcBef>
                <a:spcPts val="0"/>
              </a:spcBef>
              <a:spcAft>
                <a:spcPts val="0"/>
              </a:spcAft>
              <a:buClr>
                <a:schemeClr val="dk1"/>
              </a:buClr>
              <a:buSzPts val="1200"/>
              <a:buFont typeface="Arial"/>
              <a:buAutoNum type="arabicPeriod"/>
            </a:pPr>
            <a:r>
              <a:rPr lang="en-US"/>
              <a:t>Mvc</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Cơ chế hoạt động</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a:t>Microsoft sql server</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spcBef>
                <a:spcPts val="0"/>
              </a:spcBef>
              <a:spcAft>
                <a:spcPts val="0"/>
              </a:spcAft>
              <a:buClr>
                <a:schemeClr val="dk1"/>
              </a:buClr>
              <a:buSzPts val="1200"/>
              <a:buFont typeface="Arial"/>
              <a:buNone/>
            </a:pPr>
            <a:endParaRPr/>
          </a:p>
        </p:txBody>
      </p:sp>
      <p:sp>
        <p:nvSpPr>
          <p:cNvPr id="623" name="Google Shape;623;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8</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spcBef>
                <a:spcPts val="0"/>
              </a:spcBef>
              <a:spcAft>
                <a:spcPts val="0"/>
              </a:spcAft>
              <a:buClr>
                <a:schemeClr val="dk1"/>
              </a:buClr>
              <a:buSzPts val="1200"/>
              <a:buFont typeface="Arial"/>
              <a:buAutoNum type="arabicPeriod"/>
            </a:pPr>
            <a:r>
              <a:rPr lang="en-US"/>
              <a:t>Mvc</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Cơ chế hoạt động</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a:t>Microsoft sql server</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spcBef>
                <a:spcPts val="0"/>
              </a:spcBef>
              <a:spcAft>
                <a:spcPts val="0"/>
              </a:spcAft>
              <a:buClr>
                <a:schemeClr val="dk1"/>
              </a:buClr>
              <a:buSzPts val="1200"/>
              <a:buFont typeface="Arial"/>
              <a:buNone/>
            </a:pPr>
            <a:endParaRPr/>
          </a:p>
        </p:txBody>
      </p:sp>
      <p:sp>
        <p:nvSpPr>
          <p:cNvPr id="623" name="Google Shape;623;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9</a:t>
            </a:fld>
            <a:endParaRPr sz="14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42504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2740984" y="1672150"/>
            <a:ext cx="731963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dirty="0">
                <a:solidFill>
                  <a:srgbClr val="ED1C2A"/>
                </a:solidFill>
                <a:latin typeface="Arial"/>
                <a:ea typeface="Arial"/>
                <a:cs typeface="Arial"/>
                <a:sym typeface="Arial"/>
              </a:rPr>
              <a:t>ĐỒ ÁN TỐT NGHIỆP</a:t>
            </a:r>
            <a:endParaRPr sz="5400" b="1" dirty="0">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Khoa công nghệ thông tin</a:t>
            </a:r>
            <a:endParaRPr sz="1800">
              <a:solidFill>
                <a:schemeClr val="dk1"/>
              </a:solidFill>
              <a:latin typeface="Arial"/>
              <a:ea typeface="Arial"/>
              <a:cs typeface="Arial"/>
              <a:sym typeface="Arial"/>
            </a:endParaRPr>
          </a:p>
        </p:txBody>
      </p:sp>
      <p:sp>
        <p:nvSpPr>
          <p:cNvPr id="466" name="Google Shape;466;p1"/>
          <p:cNvSpPr txBox="1"/>
          <p:nvPr/>
        </p:nvSpPr>
        <p:spPr>
          <a:xfrm>
            <a:off x="2165301" y="4972621"/>
            <a:ext cx="84989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err="1">
                <a:solidFill>
                  <a:schemeClr val="dk1"/>
                </a:solidFill>
                <a:latin typeface="Arial"/>
                <a:ea typeface="Arial"/>
                <a:cs typeface="Arial"/>
                <a:sym typeface="Arial"/>
              </a:rPr>
              <a:t>Sinh</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viên</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thực</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hiện</a:t>
            </a:r>
            <a:r>
              <a:rPr lang="en-US" sz="2800" b="1" dirty="0">
                <a:solidFill>
                  <a:schemeClr val="dk1"/>
                </a:solidFill>
                <a:latin typeface="Arial"/>
                <a:ea typeface="Arial"/>
                <a:cs typeface="Arial"/>
                <a:sym typeface="Arial"/>
              </a:rPr>
              <a:t>: </a:t>
            </a:r>
            <a:r>
              <a:rPr lang="vi-VN" sz="2800" b="1" dirty="0">
                <a:solidFill>
                  <a:schemeClr val="dk1"/>
                </a:solidFill>
                <a:latin typeface="Arial"/>
                <a:ea typeface="Arial"/>
                <a:cs typeface="Arial"/>
                <a:sym typeface="Arial"/>
              </a:rPr>
              <a:t> </a:t>
            </a:r>
            <a:r>
              <a:rPr lang="vi-VN" sz="2800" b="1" dirty="0">
                <a:solidFill>
                  <a:schemeClr val="dk1"/>
                </a:solidFill>
              </a:rPr>
              <a:t>Vương Thị Quyến</a:t>
            </a:r>
            <a:endParaRPr sz="2800" b="1" dirty="0">
              <a:solidFill>
                <a:schemeClr val="dk1"/>
              </a:solidFill>
              <a:latin typeface="Arial"/>
              <a:ea typeface="Arial"/>
              <a:cs typeface="Arial"/>
              <a:sym typeface="Arial"/>
            </a:endParaRPr>
          </a:p>
        </p:txBody>
      </p:sp>
      <p:sp>
        <p:nvSpPr>
          <p:cNvPr id="467" name="Google Shape;467;p1"/>
          <p:cNvSpPr txBox="1"/>
          <p:nvPr/>
        </p:nvSpPr>
        <p:spPr>
          <a:xfrm>
            <a:off x="2145176" y="5537205"/>
            <a:ext cx="85112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err="1">
                <a:solidFill>
                  <a:schemeClr val="dk1"/>
                </a:solidFill>
                <a:latin typeface="Arial"/>
                <a:ea typeface="Arial"/>
                <a:cs typeface="Arial"/>
                <a:sym typeface="Arial"/>
              </a:rPr>
              <a:t>Mã</a:t>
            </a:r>
            <a:r>
              <a:rPr lang="en-US" sz="2800" b="1" dirty="0">
                <a:solidFill>
                  <a:schemeClr val="dk1"/>
                </a:solidFill>
                <a:latin typeface="Arial"/>
                <a:ea typeface="Arial"/>
                <a:cs typeface="Arial"/>
                <a:sym typeface="Arial"/>
              </a:rPr>
              <a:t> SV: </a:t>
            </a:r>
            <a:r>
              <a:rPr lang="vi-VN" sz="2800" b="1">
                <a:solidFill>
                  <a:schemeClr val="dk1"/>
                </a:solidFill>
                <a:latin typeface="Arial"/>
                <a:ea typeface="Arial"/>
                <a:cs typeface="Arial"/>
                <a:sym typeface="Arial"/>
              </a:rPr>
              <a:t>			1851161989</a:t>
            </a:r>
            <a:r>
              <a:rPr lang="en-US" sz="2800" b="1" dirty="0">
                <a:solidFill>
                  <a:schemeClr val="dk1"/>
                </a:solidFill>
                <a:latin typeface="Arial"/>
                <a:ea typeface="Arial"/>
                <a:cs typeface="Arial"/>
                <a:sym typeface="Arial"/>
              </a:rPr>
              <a:t> </a:t>
            </a:r>
            <a:endParaRPr sz="2800" b="1" dirty="0">
              <a:solidFill>
                <a:schemeClr val="dk1"/>
              </a:solidFill>
              <a:latin typeface="Arial"/>
              <a:ea typeface="Arial"/>
              <a:cs typeface="Arial"/>
              <a:sym typeface="Arial"/>
            </a:endParaRPr>
          </a:p>
        </p:txBody>
      </p:sp>
      <p:sp>
        <p:nvSpPr>
          <p:cNvPr id="468" name="Google Shape;468;p1"/>
          <p:cNvSpPr txBox="1"/>
          <p:nvPr/>
        </p:nvSpPr>
        <p:spPr>
          <a:xfrm>
            <a:off x="2151865" y="4408077"/>
            <a:ext cx="8497869" cy="523180"/>
          </a:xfrm>
          <a:prstGeom prst="rect">
            <a:avLst/>
          </a:prstGeom>
          <a:noFill/>
          <a:ln>
            <a:noFill/>
          </a:ln>
        </p:spPr>
        <p:txBody>
          <a:bodyPr spcFirstLastPara="1" wrap="square" lIns="91425" tIns="45700" rIns="91425" bIns="45700" anchor="t" anchorCtr="0">
            <a:spAutoFit/>
          </a:bodyPr>
          <a:lstStyle/>
          <a:p>
            <a:r>
              <a:rPr lang="en-US" sz="2800" b="1" dirty="0">
                <a:solidFill>
                  <a:schemeClr val="dk1"/>
                </a:solidFill>
                <a:latin typeface="Arial"/>
                <a:ea typeface="Arial"/>
                <a:cs typeface="Arial"/>
                <a:sym typeface="Arial"/>
              </a:rPr>
              <a:t>GVHD: </a:t>
            </a:r>
            <a:r>
              <a:rPr lang="vi-VN" sz="2800" b="1" dirty="0">
                <a:solidFill>
                  <a:schemeClr val="dk1"/>
                </a:solidFill>
                <a:latin typeface="Arial"/>
                <a:ea typeface="Arial"/>
                <a:cs typeface="Arial"/>
                <a:sym typeface="Arial"/>
              </a:rPr>
              <a:t>			</a:t>
            </a:r>
            <a:r>
              <a:rPr lang="vi-VN" sz="2800" b="1" dirty="0" err="1">
                <a:solidFill>
                  <a:schemeClr val="dk1"/>
                </a:solidFill>
                <a:latin typeface="Arial"/>
                <a:ea typeface="Arial"/>
                <a:cs typeface="Arial"/>
                <a:sym typeface="Arial"/>
              </a:rPr>
              <a:t>ThS</a:t>
            </a:r>
            <a:r>
              <a:rPr lang="en-US" sz="2800" b="1" dirty="0">
                <a:solidFill>
                  <a:schemeClr val="dk1"/>
                </a:solidFill>
                <a:latin typeface="Arial"/>
                <a:ea typeface="Arial"/>
                <a:cs typeface="Arial"/>
                <a:sym typeface="Arial"/>
              </a:rPr>
              <a:t>. </a:t>
            </a:r>
            <a:r>
              <a:rPr lang="vi-VN" sz="2800" b="1" dirty="0">
                <a:solidFill>
                  <a:schemeClr val="dk1"/>
                </a:solidFill>
                <a:latin typeface="Arial"/>
                <a:ea typeface="Arial"/>
                <a:cs typeface="Arial"/>
                <a:sym typeface="Arial"/>
              </a:rPr>
              <a:t>Kiều Tuấn Dũng</a:t>
            </a:r>
            <a:endParaRPr sz="2800" b="1" dirty="0">
              <a:solidFill>
                <a:schemeClr val="dk1"/>
              </a:solidFill>
              <a:latin typeface="Arial"/>
              <a:ea typeface="Arial"/>
              <a:cs typeface="Arial"/>
              <a:sym typeface="Arial"/>
            </a:endParaRPr>
          </a:p>
        </p:txBody>
      </p:sp>
      <p:sp>
        <p:nvSpPr>
          <p:cNvPr id="469" name="Google Shape;469;p1"/>
          <p:cNvSpPr txBox="1"/>
          <p:nvPr/>
        </p:nvSpPr>
        <p:spPr>
          <a:xfrm>
            <a:off x="4267200" y="6271924"/>
            <a:ext cx="3657600" cy="36929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rgbClr val="595959"/>
                </a:solidFill>
                <a:latin typeface="Times New Roman" panose="02020603050405020304" pitchFamily="18" charset="0"/>
                <a:ea typeface="Oi"/>
                <a:cs typeface="Times New Roman" panose="02020603050405020304" pitchFamily="18" charset="0"/>
                <a:sym typeface="Oi"/>
              </a:rPr>
              <a:t>Hà Nội, ngày … tháng 12 năm 2022</a:t>
            </a:r>
            <a:endParaRPr>
              <a:latin typeface="Times New Roman" panose="02020603050405020304" pitchFamily="18" charset="0"/>
              <a:cs typeface="Times New Roman" panose="02020603050405020304" pitchFamily="18" charset="0"/>
            </a:endParaRPr>
          </a:p>
        </p:txBody>
      </p:sp>
      <p:sp>
        <p:nvSpPr>
          <p:cNvPr id="470" name="Google Shape;470;p1"/>
          <p:cNvSpPr/>
          <p:nvPr/>
        </p:nvSpPr>
        <p:spPr>
          <a:xfrm>
            <a:off x="681891" y="342182"/>
            <a:ext cx="11437818"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70C0"/>
                </a:solidFill>
                <a:latin typeface="Arial"/>
                <a:ea typeface="Arial"/>
                <a:cs typeface="Arial"/>
                <a:sym typeface="Arial"/>
              </a:rPr>
              <a:t>TRƯỜNG ĐẠI HỌC THỦY LỢI</a:t>
            </a:r>
            <a:endParaRPr sz="2800" b="1" cap="none">
              <a:solidFill>
                <a:srgbClr val="0070C0"/>
              </a:solidFill>
              <a:latin typeface="Arial"/>
              <a:ea typeface="Arial"/>
              <a:cs typeface="Arial"/>
              <a:sym typeface="Arial"/>
            </a:endParaRPr>
          </a:p>
        </p:txBody>
      </p:sp>
      <p:sp>
        <p:nvSpPr>
          <p:cNvPr id="471" name="Google Shape;471;p1"/>
          <p:cNvSpPr/>
          <p:nvPr/>
        </p:nvSpPr>
        <p:spPr>
          <a:xfrm>
            <a:off x="3418252" y="947176"/>
            <a:ext cx="59650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dirty="0">
                <a:solidFill>
                  <a:schemeClr val="accent4"/>
                </a:solidFill>
                <a:latin typeface="Arial"/>
                <a:ea typeface="Arial"/>
                <a:cs typeface="Arial"/>
                <a:sym typeface="Arial"/>
              </a:rPr>
              <a:t>KHOA CÔNG NGHỆ THÔNG TIN</a:t>
            </a:r>
            <a:endParaRPr sz="2800" b="1" cap="none" dirty="0">
              <a:solidFill>
                <a:schemeClr val="accent4"/>
              </a:solidFill>
              <a:latin typeface="Arial"/>
              <a:ea typeface="Arial"/>
              <a:cs typeface="Arial"/>
              <a:sym typeface="Arial"/>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1026" name="Picture 2" descr="Trường Đại học Thủy lợi – Wikipedia tiếng Việt">
            <a:extLst>
              <a:ext uri="{FF2B5EF4-FFF2-40B4-BE49-F238E27FC236}">
                <a16:creationId xmlns:a16="http://schemas.microsoft.com/office/drawing/2014/main" id="{6B8EDBB1-D037-E06F-EA9B-1EF8DFD39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2430"/>
            <a:ext cx="1953187" cy="162073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485;p2">
            <a:extLst>
              <a:ext uri="{FF2B5EF4-FFF2-40B4-BE49-F238E27FC236}">
                <a16:creationId xmlns:a16="http://schemas.microsoft.com/office/drawing/2014/main" id="{845760B0-BA24-60D9-8426-777152DA2654}"/>
              </a:ext>
            </a:extLst>
          </p:cNvPr>
          <p:cNvSpPr txBox="1"/>
          <p:nvPr/>
        </p:nvSpPr>
        <p:spPr>
          <a:xfrm>
            <a:off x="609600" y="2794978"/>
            <a:ext cx="115824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rgbClr val="ED1C2A"/>
                </a:solidFill>
                <a:latin typeface="Calibri"/>
                <a:ea typeface="Calibri"/>
                <a:cs typeface="Calibri"/>
                <a:sym typeface="Calibri"/>
              </a:rPr>
              <a:t>ĐỀ TÀI:</a:t>
            </a:r>
            <a:r>
              <a:rPr lang="vi-VN" sz="3600" b="1" dirty="0">
                <a:solidFill>
                  <a:srgbClr val="ED1C2A"/>
                </a:solidFill>
                <a:latin typeface="Calibri"/>
                <a:ea typeface="Calibri"/>
                <a:cs typeface="Calibri"/>
                <a:sym typeface="Calibri"/>
              </a:rPr>
              <a:t>XÂY DỰNG HỆ THỐNG ĐĂNG KÝ VÀ QUẢN LÝ SINH VIÊN THỰC TẬP</a:t>
            </a:r>
            <a:endParaRPr sz="3600" b="1" dirty="0">
              <a:solidFill>
                <a:srgbClr val="ED1C2A"/>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12"/>
          <p:cNvGrpSpPr/>
          <p:nvPr/>
        </p:nvGrpSpPr>
        <p:grpSpPr>
          <a:xfrm>
            <a:off x="2386080" y="0"/>
            <a:ext cx="3314880" cy="6857640"/>
            <a:chOff x="2386080" y="0"/>
            <a:chExt cx="3314880" cy="6857640"/>
          </a:xfrm>
        </p:grpSpPr>
        <p:sp>
          <p:nvSpPr>
            <p:cNvPr id="791" name="Google Shape;791;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03 :</a:t>
            </a:r>
            <a:endParaRPr sz="4800" b="0" strike="noStrike">
              <a:solidFill>
                <a:schemeClr val="dk1"/>
              </a:solidFill>
              <a:latin typeface="Arial"/>
              <a:ea typeface="Arial"/>
              <a:cs typeface="Arial"/>
              <a:sym typeface="Arial"/>
            </a:endParaRPr>
          </a:p>
        </p:txBody>
      </p:sp>
      <p:grpSp>
        <p:nvGrpSpPr>
          <p:cNvPr id="804" name="Google Shape;804;p12"/>
          <p:cNvGrpSpPr/>
          <p:nvPr/>
        </p:nvGrpSpPr>
        <p:grpSpPr>
          <a:xfrm>
            <a:off x="5699159" y="1966578"/>
            <a:ext cx="5486399" cy="3425515"/>
            <a:chOff x="5716521" y="1770480"/>
            <a:chExt cx="5259520" cy="364680"/>
          </a:xfrm>
        </p:grpSpPr>
        <p:sp>
          <p:nvSpPr>
            <p:cNvPr id="805" name="Google Shape;805;p12"/>
            <p:cNvSpPr/>
            <p:nvPr/>
          </p:nvSpPr>
          <p:spPr>
            <a:xfrm>
              <a:off x="5716521" y="1773387"/>
              <a:ext cx="5259520" cy="30456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0" strike="noStrike" dirty="0">
                  <a:solidFill>
                    <a:schemeClr val="dk1"/>
                  </a:solidFill>
                  <a:latin typeface="Arial"/>
                  <a:ea typeface="Arial"/>
                  <a:cs typeface="Arial"/>
                  <a:sym typeface="Arial"/>
                </a:rPr>
                <a:t>THIẾT KẾ</a:t>
              </a:r>
              <a:r>
                <a:rPr lang="vi-VN" sz="6000" b="0" strike="noStrike" dirty="0">
                  <a:solidFill>
                    <a:schemeClr val="dk1"/>
                  </a:solidFill>
                  <a:latin typeface="Arial"/>
                  <a:ea typeface="Arial"/>
                  <a:cs typeface="Arial"/>
                  <a:sym typeface="Arial"/>
                </a:rPr>
                <a:t> CHI TIẾT</a:t>
              </a:r>
              <a:r>
                <a:rPr lang="en-US" sz="6000" b="0" strike="noStrike" dirty="0">
                  <a:solidFill>
                    <a:schemeClr val="dk1"/>
                  </a:solidFill>
                  <a:latin typeface="Arial"/>
                  <a:ea typeface="Arial"/>
                  <a:cs typeface="Arial"/>
                  <a:sym typeface="Arial"/>
                </a:rPr>
                <a:t> </a:t>
              </a:r>
              <a:endParaRPr dirty="0"/>
            </a:p>
            <a:p>
              <a:pPr marL="0" marR="0" lvl="0" indent="0" algn="ctr" rtl="0">
                <a:lnSpc>
                  <a:spcPct val="100000"/>
                </a:lnSpc>
                <a:spcBef>
                  <a:spcPts val="0"/>
                </a:spcBef>
                <a:spcAft>
                  <a:spcPts val="0"/>
                </a:spcAft>
                <a:buNone/>
              </a:pPr>
              <a:r>
                <a:rPr lang="en-US" sz="6000" b="0" strike="noStrike" dirty="0">
                  <a:solidFill>
                    <a:schemeClr val="dk1"/>
                  </a:solidFill>
                  <a:latin typeface="Arial"/>
                  <a:ea typeface="Arial"/>
                  <a:cs typeface="Arial"/>
                  <a:sym typeface="Arial"/>
                </a:rPr>
                <a:t>HỆ THỐNG</a:t>
              </a:r>
              <a:endParaRPr sz="6000" b="0" strike="noStrike" dirty="0">
                <a:solidFill>
                  <a:schemeClr val="dk1"/>
                </a:solidFill>
                <a:latin typeface="Arial"/>
                <a:ea typeface="Arial"/>
                <a:cs typeface="Arial"/>
                <a:sym typeface="Arial"/>
              </a:endParaRPr>
            </a:p>
          </p:txBody>
        </p:sp>
        <p:sp>
          <p:nvSpPr>
            <p:cNvPr id="806" name="Google Shape;806;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07" name="Google Shape;807;p12"/>
          <p:cNvSpPr/>
          <p:nvPr/>
        </p:nvSpPr>
        <p:spPr>
          <a:xfrm>
            <a:off x="11393572" y="274679"/>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SƠ ĐỒ USECASE TỔNG QUÁT</a:t>
            </a:r>
            <a:endParaRPr sz="2400" b="0" strike="noStrike">
              <a:solidFill>
                <a:schemeClr val="dk1"/>
              </a:solidFill>
              <a:latin typeface="Arial"/>
              <a:ea typeface="Arial"/>
              <a:cs typeface="Arial"/>
              <a:sym typeface="Arial"/>
            </a:endParaRPr>
          </a:p>
        </p:txBody>
      </p:sp>
      <p:sp>
        <p:nvSpPr>
          <p:cNvPr id="3" name="Google Shape;567;p4">
            <a:extLst>
              <a:ext uri="{FF2B5EF4-FFF2-40B4-BE49-F238E27FC236}">
                <a16:creationId xmlns:a16="http://schemas.microsoft.com/office/drawing/2014/main" id="{7084F403-0426-7AB1-68B9-06FA64EA5F93}"/>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pic>
        <p:nvPicPr>
          <p:cNvPr id="4" name="Picture 66">
            <a:extLst>
              <a:ext uri="{FF2B5EF4-FFF2-40B4-BE49-F238E27FC236}">
                <a16:creationId xmlns:a16="http://schemas.microsoft.com/office/drawing/2014/main" id="{0521B368-D574-32CD-A3F0-4F076FF0A957}"/>
              </a:ext>
            </a:extLst>
          </p:cNvPr>
          <p:cNvPicPr>
            <a:picLocks noChangeAspect="1"/>
          </p:cNvPicPr>
          <p:nvPr/>
        </p:nvPicPr>
        <p:blipFill>
          <a:blip r:embed="rId3"/>
          <a:stretch>
            <a:fillRect/>
          </a:stretch>
        </p:blipFill>
        <p:spPr>
          <a:xfrm>
            <a:off x="1440526" y="1002656"/>
            <a:ext cx="8608822" cy="51108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E80000"/>
                </a:solidFill>
                <a:latin typeface="Calibri"/>
                <a:ea typeface="Calibri"/>
                <a:cs typeface="Calibri"/>
                <a:sym typeface="Calibri"/>
              </a:rPr>
              <a:t>CƠ SỞ DỮ LIỆU</a:t>
            </a:r>
            <a:endParaRPr sz="2400" b="0" strike="noStrike">
              <a:solidFill>
                <a:srgbClr val="E80000"/>
              </a:solidFill>
              <a:latin typeface="Arial"/>
              <a:ea typeface="Arial"/>
              <a:cs typeface="Arial"/>
              <a:sym typeface="Arial"/>
            </a:endParaRPr>
          </a:p>
        </p:txBody>
      </p:sp>
      <p:sp>
        <p:nvSpPr>
          <p:cNvPr id="3" name="Google Shape;567;p4">
            <a:extLst>
              <a:ext uri="{FF2B5EF4-FFF2-40B4-BE49-F238E27FC236}">
                <a16:creationId xmlns:a16="http://schemas.microsoft.com/office/drawing/2014/main" id="{F4E664FA-F56B-1BF6-8AFA-EDB9E18365D2}"/>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pic>
        <p:nvPicPr>
          <p:cNvPr id="4" name="Picture 12">
            <a:extLst>
              <a:ext uri="{FF2B5EF4-FFF2-40B4-BE49-F238E27FC236}">
                <a16:creationId xmlns:a16="http://schemas.microsoft.com/office/drawing/2014/main" id="{254D2EB7-281F-BACE-43D4-9F7A35E85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385" y="993681"/>
            <a:ext cx="7499006" cy="51668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grpSp>
        <p:nvGrpSpPr>
          <p:cNvPr id="838" name="Google Shape;838;p16"/>
          <p:cNvGrpSpPr/>
          <p:nvPr/>
        </p:nvGrpSpPr>
        <p:grpSpPr>
          <a:xfrm>
            <a:off x="2386080" y="0"/>
            <a:ext cx="3314880" cy="6857640"/>
            <a:chOff x="2386080" y="0"/>
            <a:chExt cx="3314880" cy="6857640"/>
          </a:xfrm>
        </p:grpSpPr>
        <p:sp>
          <p:nvSpPr>
            <p:cNvPr id="839" name="Google Shape;839;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04 :</a:t>
            </a:r>
            <a:endParaRPr sz="4800" b="0" strike="noStrike">
              <a:solidFill>
                <a:schemeClr val="dk1"/>
              </a:solidFill>
              <a:latin typeface="Arial"/>
              <a:ea typeface="Arial"/>
              <a:cs typeface="Arial"/>
              <a:sym typeface="Arial"/>
            </a:endParaRPr>
          </a:p>
        </p:txBody>
      </p:sp>
      <p:sp>
        <p:nvSpPr>
          <p:cNvPr id="853" name="Google Shape;853;p16"/>
          <p:cNvSpPr/>
          <p:nvPr/>
        </p:nvSpPr>
        <p:spPr>
          <a:xfrm>
            <a:off x="5804828" y="1993884"/>
            <a:ext cx="4937098" cy="286086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vi-VN" sz="6000" b="0" strike="noStrike" dirty="0">
                <a:solidFill>
                  <a:schemeClr val="dk1"/>
                </a:solidFill>
                <a:latin typeface="Arial"/>
                <a:ea typeface="Arial"/>
                <a:cs typeface="Arial"/>
                <a:sym typeface="Arial"/>
              </a:rPr>
              <a:t>XÂY DỰNG VÀ CÀI ĐẶT HỆ THỐNG</a:t>
            </a:r>
            <a:endParaRPr sz="6000" b="0" strike="noStrike" dirty="0">
              <a:solidFill>
                <a:schemeClr val="dk1"/>
              </a:solidFill>
              <a:latin typeface="Arial"/>
              <a:ea typeface="Arial"/>
              <a:cs typeface="Arial"/>
              <a:sym typeface="Arial"/>
            </a:endParaRPr>
          </a:p>
        </p:txBody>
      </p:sp>
      <p:sp>
        <p:nvSpPr>
          <p:cNvPr id="855" name="Google Shape;855;p16"/>
          <p:cNvSpPr/>
          <p:nvPr/>
        </p:nvSpPr>
        <p:spPr>
          <a:xfrm>
            <a:off x="11402840" y="274679"/>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62B8679-182B-BE87-0D18-552AB2EDB178}"/>
              </a:ext>
            </a:extLst>
          </p:cNvPr>
          <p:cNvSpPr>
            <a:spLocks noGrp="1"/>
          </p:cNvSpPr>
          <p:nvPr>
            <p:ph type="title"/>
          </p:nvPr>
        </p:nvSpPr>
        <p:spPr>
          <a:xfrm>
            <a:off x="2012767" y="83477"/>
            <a:ext cx="10972440" cy="1144800"/>
          </a:xfrm>
        </p:spPr>
        <p:txBody>
          <a:bodyPr/>
          <a:lstStyle/>
          <a:p>
            <a:r>
              <a:rPr lang="vi-VN" sz="2400" b="1" dirty="0">
                <a:solidFill>
                  <a:schemeClr val="accent1"/>
                </a:solidFill>
              </a:rPr>
              <a:t>Trang xử lý công việc trên hệ thống</a:t>
            </a:r>
            <a:endParaRPr lang="en-US" sz="2400" b="1" dirty="0">
              <a:solidFill>
                <a:schemeClr val="accent1"/>
              </a:solidFill>
            </a:endParaRPr>
          </a:p>
        </p:txBody>
      </p:sp>
      <p:pic>
        <p:nvPicPr>
          <p:cNvPr id="4" name="image3.png">
            <a:extLst>
              <a:ext uri="{FF2B5EF4-FFF2-40B4-BE49-F238E27FC236}">
                <a16:creationId xmlns:a16="http://schemas.microsoft.com/office/drawing/2014/main" id="{ED45FDD5-EB49-C2DA-67EA-216A545AC782}"/>
              </a:ext>
            </a:extLst>
          </p:cNvPr>
          <p:cNvPicPr/>
          <p:nvPr/>
        </p:nvPicPr>
        <p:blipFill>
          <a:blip r:embed="rId2"/>
          <a:srcRect/>
          <a:stretch>
            <a:fillRect/>
          </a:stretch>
        </p:blipFill>
        <p:spPr>
          <a:xfrm>
            <a:off x="627588" y="1228277"/>
            <a:ext cx="10064555" cy="4592182"/>
          </a:xfrm>
          <a:prstGeom prst="rect">
            <a:avLst/>
          </a:prstGeom>
          <a:ln/>
        </p:spPr>
      </p:pic>
      <p:sp>
        <p:nvSpPr>
          <p:cNvPr id="5" name="Google Shape;880;p17">
            <a:extLst>
              <a:ext uri="{FF2B5EF4-FFF2-40B4-BE49-F238E27FC236}">
                <a16:creationId xmlns:a16="http://schemas.microsoft.com/office/drawing/2014/main" id="{71E635D8-ED1B-CB8C-F213-83A5A4F91E7B}"/>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Arial"/>
                <a:ea typeface="Arial"/>
                <a:cs typeface="Arial"/>
                <a:sym typeface="Arial"/>
              </a:rPr>
              <a:t>Đồ</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án</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tốt</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nghiệp</a:t>
            </a: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37630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F57640-B653-D7AF-6261-264CFDEED3B2}"/>
              </a:ext>
            </a:extLst>
          </p:cNvPr>
          <p:cNvSpPr>
            <a:spLocks noGrp="1"/>
          </p:cNvSpPr>
          <p:nvPr>
            <p:ph type="title"/>
          </p:nvPr>
        </p:nvSpPr>
        <p:spPr>
          <a:xfrm>
            <a:off x="1967501" y="72428"/>
            <a:ext cx="10972440" cy="1144800"/>
          </a:xfrm>
        </p:spPr>
        <p:txBody>
          <a:bodyPr/>
          <a:lstStyle/>
          <a:p>
            <a:r>
              <a:rPr lang="vi-VN" sz="2400" dirty="0">
                <a:solidFill>
                  <a:schemeClr val="accent1"/>
                </a:solidFill>
              </a:rPr>
              <a:t>Trang giao công việc trên hệ thống</a:t>
            </a:r>
            <a:endParaRPr lang="en-US" sz="2400" dirty="0">
              <a:solidFill>
                <a:schemeClr val="accent1"/>
              </a:solidFill>
            </a:endParaRPr>
          </a:p>
        </p:txBody>
      </p:sp>
      <p:sp>
        <p:nvSpPr>
          <p:cNvPr id="4" name="Google Shape;880;p17">
            <a:extLst>
              <a:ext uri="{FF2B5EF4-FFF2-40B4-BE49-F238E27FC236}">
                <a16:creationId xmlns:a16="http://schemas.microsoft.com/office/drawing/2014/main" id="{033961E8-4A6F-D9F2-3D12-317F49293801}"/>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Arial"/>
                <a:ea typeface="Arial"/>
                <a:cs typeface="Arial"/>
                <a:sym typeface="Arial"/>
              </a:rPr>
              <a:t>Đồ</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án</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tốt</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nghiệp</a:t>
            </a:r>
            <a:endParaRPr sz="1800" dirty="0">
              <a:solidFill>
                <a:schemeClr val="dk1"/>
              </a:solidFill>
              <a:latin typeface="Arial"/>
              <a:ea typeface="Arial"/>
              <a:cs typeface="Arial"/>
              <a:sym typeface="Arial"/>
            </a:endParaRPr>
          </a:p>
        </p:txBody>
      </p:sp>
      <p:pic>
        <p:nvPicPr>
          <p:cNvPr id="5" name="image33.png">
            <a:extLst>
              <a:ext uri="{FF2B5EF4-FFF2-40B4-BE49-F238E27FC236}">
                <a16:creationId xmlns:a16="http://schemas.microsoft.com/office/drawing/2014/main" id="{C0E802F8-19E7-68CD-4DB9-8B86FA48012A}"/>
              </a:ext>
            </a:extLst>
          </p:cNvPr>
          <p:cNvPicPr/>
          <p:nvPr/>
        </p:nvPicPr>
        <p:blipFill>
          <a:blip r:embed="rId2"/>
          <a:srcRect/>
          <a:stretch>
            <a:fillRect/>
          </a:stretch>
        </p:blipFill>
        <p:spPr>
          <a:xfrm>
            <a:off x="443620" y="1363364"/>
            <a:ext cx="9931652" cy="4593816"/>
          </a:xfrm>
          <a:prstGeom prst="rect">
            <a:avLst/>
          </a:prstGeom>
          <a:ln/>
        </p:spPr>
      </p:pic>
    </p:spTree>
    <p:extLst>
      <p:ext uri="{BB962C8B-B14F-4D97-AF65-F5344CB8AC3E}">
        <p14:creationId xmlns:p14="http://schemas.microsoft.com/office/powerpoint/2010/main" val="17170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A9BDB9-CEC1-7DA0-1211-9F040214930C}"/>
              </a:ext>
            </a:extLst>
          </p:cNvPr>
          <p:cNvSpPr>
            <a:spLocks noGrp="1"/>
          </p:cNvSpPr>
          <p:nvPr>
            <p:ph type="title"/>
          </p:nvPr>
        </p:nvSpPr>
        <p:spPr>
          <a:xfrm>
            <a:off x="1958447" y="92531"/>
            <a:ext cx="10972440" cy="1144800"/>
          </a:xfrm>
        </p:spPr>
        <p:txBody>
          <a:bodyPr/>
          <a:lstStyle/>
          <a:p>
            <a:r>
              <a:rPr lang="vi-VN" sz="2400" dirty="0">
                <a:solidFill>
                  <a:schemeClr val="accent1"/>
                </a:solidFill>
              </a:rPr>
              <a:t>Trang nhận công việc và hoàn thành công việc trên hệ thống</a:t>
            </a:r>
            <a:endParaRPr lang="en-US" sz="2400" dirty="0">
              <a:solidFill>
                <a:schemeClr val="accent1"/>
              </a:solidFill>
            </a:endParaRPr>
          </a:p>
        </p:txBody>
      </p:sp>
      <p:sp>
        <p:nvSpPr>
          <p:cNvPr id="4" name="Google Shape;880;p17">
            <a:extLst>
              <a:ext uri="{FF2B5EF4-FFF2-40B4-BE49-F238E27FC236}">
                <a16:creationId xmlns:a16="http://schemas.microsoft.com/office/drawing/2014/main" id="{2776CE5E-DE77-34E1-79CB-4ADCB4A9ED54}"/>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Arial"/>
                <a:ea typeface="Arial"/>
                <a:cs typeface="Arial"/>
                <a:sym typeface="Arial"/>
              </a:rPr>
              <a:t>Đồ</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án</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tốt</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nghiệp</a:t>
            </a:r>
            <a:endParaRPr sz="1800" dirty="0">
              <a:solidFill>
                <a:schemeClr val="dk1"/>
              </a:solidFill>
              <a:latin typeface="Arial"/>
              <a:ea typeface="Arial"/>
              <a:cs typeface="Arial"/>
              <a:sym typeface="Arial"/>
            </a:endParaRPr>
          </a:p>
        </p:txBody>
      </p:sp>
      <p:pic>
        <p:nvPicPr>
          <p:cNvPr id="5" name="image13.png">
            <a:extLst>
              <a:ext uri="{FF2B5EF4-FFF2-40B4-BE49-F238E27FC236}">
                <a16:creationId xmlns:a16="http://schemas.microsoft.com/office/drawing/2014/main" id="{A3ACB2A8-5502-098C-B2DF-2443FF067660}"/>
              </a:ext>
            </a:extLst>
          </p:cNvPr>
          <p:cNvPicPr/>
          <p:nvPr/>
        </p:nvPicPr>
        <p:blipFill>
          <a:blip r:embed="rId2"/>
          <a:srcRect/>
          <a:stretch>
            <a:fillRect/>
          </a:stretch>
        </p:blipFill>
        <p:spPr>
          <a:xfrm>
            <a:off x="555248" y="1335701"/>
            <a:ext cx="9992039" cy="4630534"/>
          </a:xfrm>
          <a:prstGeom prst="rect">
            <a:avLst/>
          </a:prstGeom>
          <a:ln/>
        </p:spPr>
      </p:pic>
    </p:spTree>
    <p:extLst>
      <p:ext uri="{BB962C8B-B14F-4D97-AF65-F5344CB8AC3E}">
        <p14:creationId xmlns:p14="http://schemas.microsoft.com/office/powerpoint/2010/main" val="4030518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17"/>
          <p:cNvGrpSpPr/>
          <p:nvPr/>
        </p:nvGrpSpPr>
        <p:grpSpPr>
          <a:xfrm>
            <a:off x="2386080" y="0"/>
            <a:ext cx="3314880" cy="6857640"/>
            <a:chOff x="2386080" y="0"/>
            <a:chExt cx="3314880" cy="6857640"/>
          </a:xfrm>
        </p:grpSpPr>
        <p:sp>
          <p:nvSpPr>
            <p:cNvPr id="863" name="Google Shape;863;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05 :</a:t>
            </a:r>
            <a:endParaRPr sz="4800" b="0" strike="noStrike">
              <a:solidFill>
                <a:schemeClr val="dk1"/>
              </a:solidFill>
              <a:latin typeface="Arial"/>
              <a:ea typeface="Arial"/>
              <a:cs typeface="Arial"/>
              <a:sym typeface="Arial"/>
            </a:endParaRPr>
          </a:p>
        </p:txBody>
      </p:sp>
      <p:grpSp>
        <p:nvGrpSpPr>
          <p:cNvPr id="876" name="Google Shape;876;p17"/>
          <p:cNvGrpSpPr/>
          <p:nvPr/>
        </p:nvGrpSpPr>
        <p:grpSpPr>
          <a:xfrm>
            <a:off x="5672521" y="967827"/>
            <a:ext cx="6400799" cy="3979257"/>
            <a:chOff x="5870165" y="1770480"/>
            <a:chExt cx="5259520" cy="498355"/>
          </a:xfrm>
        </p:grpSpPr>
        <p:sp>
          <p:nvSpPr>
            <p:cNvPr id="877" name="Google Shape;877;p17"/>
            <p:cNvSpPr/>
            <p:nvPr/>
          </p:nvSpPr>
          <p:spPr>
            <a:xfrm>
              <a:off x="5870165"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800" b="0" strike="noStrike" dirty="0">
                  <a:solidFill>
                    <a:schemeClr val="dk1"/>
                  </a:solidFill>
                  <a:latin typeface="Arial"/>
                  <a:ea typeface="Arial"/>
                  <a:cs typeface="Arial"/>
                  <a:sym typeface="Arial"/>
                </a:rPr>
                <a:t>KẾT LUẬN</a:t>
              </a:r>
              <a:endParaRPr lang="en-US" dirty="0"/>
            </a:p>
            <a:p>
              <a:pPr marL="0" marR="0" lvl="0" indent="0" algn="ctr" rtl="0">
                <a:lnSpc>
                  <a:spcPct val="100000"/>
                </a:lnSpc>
                <a:spcBef>
                  <a:spcPts val="0"/>
                </a:spcBef>
                <a:spcAft>
                  <a:spcPts val="0"/>
                </a:spcAft>
                <a:buNone/>
              </a:pPr>
              <a:r>
                <a:rPr lang="en-US" sz="4800" dirty="0">
                  <a:solidFill>
                    <a:schemeClr val="dk1"/>
                  </a:solidFill>
                  <a:latin typeface="Arial"/>
                  <a:ea typeface="Arial"/>
                  <a:cs typeface="Arial"/>
                  <a:sym typeface="Arial"/>
                </a:rPr>
                <a:t>&amp;</a:t>
              </a:r>
              <a:endParaRPr sz="4800"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4800" dirty="0">
                  <a:solidFill>
                    <a:schemeClr val="dk1"/>
                  </a:solidFill>
                  <a:latin typeface="Arial"/>
                  <a:ea typeface="Arial"/>
                  <a:cs typeface="Arial"/>
                  <a:sym typeface="Arial"/>
                </a:rPr>
                <a:t>HƯỚNG PHÁT TRIỂN</a:t>
              </a:r>
              <a:endParaRPr dirty="0"/>
            </a:p>
            <a:p>
              <a:pPr marL="0" marR="0" lvl="0" indent="0" algn="ctr" rtl="0">
                <a:lnSpc>
                  <a:spcPct val="100000"/>
                </a:lnSpc>
                <a:spcBef>
                  <a:spcPts val="0"/>
                </a:spcBef>
                <a:spcAft>
                  <a:spcPts val="0"/>
                </a:spcAft>
                <a:buNone/>
              </a:pPr>
              <a:r>
                <a:rPr lang="en-US" sz="4800" dirty="0">
                  <a:solidFill>
                    <a:schemeClr val="dk1"/>
                  </a:solidFill>
                  <a:latin typeface="Arial"/>
                  <a:ea typeface="Arial"/>
                  <a:cs typeface="Arial"/>
                  <a:sym typeface="Arial"/>
                </a:rPr>
                <a:t>ĐỀ TÀI</a:t>
              </a:r>
              <a:endParaRPr sz="4800" b="0" strike="noStrike" dirty="0">
                <a:solidFill>
                  <a:schemeClr val="dk1"/>
                </a:solidFill>
                <a:latin typeface="Arial"/>
                <a:ea typeface="Arial"/>
                <a:cs typeface="Arial"/>
                <a:sym typeface="Arial"/>
              </a:endParaRPr>
            </a:p>
          </p:txBody>
        </p:sp>
        <p:sp>
          <p:nvSpPr>
            <p:cNvPr id="878" name="Google Shape;878;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79" name="Google Shape;879;p17"/>
          <p:cNvSpPr/>
          <p:nvPr/>
        </p:nvSpPr>
        <p:spPr>
          <a:xfrm>
            <a:off x="11430000" y="274679"/>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Arial"/>
                <a:ea typeface="Arial"/>
                <a:cs typeface="Arial"/>
                <a:sym typeface="Arial"/>
              </a:rPr>
              <a:t>Đồ</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án</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tốt</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nghiệp</a:t>
            </a:r>
            <a:endParaRPr sz="180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KẾT LUẬN</a:t>
            </a:r>
            <a:endParaRPr lang="en-US" sz="2400" b="0" strike="noStrike">
              <a:solidFill>
                <a:schemeClr val="dk1"/>
              </a:solidFill>
              <a:latin typeface="Arial"/>
              <a:ea typeface="Arial"/>
              <a:cs typeface="Arial"/>
              <a:sym typeface="Arial"/>
            </a:endParaRPr>
          </a:p>
        </p:txBody>
      </p:sp>
      <p:grpSp>
        <p:nvGrpSpPr>
          <p:cNvPr id="886" name="Google Shape;886;p18"/>
          <p:cNvGrpSpPr/>
          <p:nvPr/>
        </p:nvGrpSpPr>
        <p:grpSpPr>
          <a:xfrm>
            <a:off x="2273541" y="3734160"/>
            <a:ext cx="2400222" cy="2153392"/>
            <a:chOff x="3216730" y="4110749"/>
            <a:chExt cx="2400222" cy="2153392"/>
          </a:xfrm>
        </p:grpSpPr>
        <p:sp>
          <p:nvSpPr>
            <p:cNvPr id="887" name="Google Shape;887;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7F7F7F"/>
                </a:solidFill>
                <a:latin typeface="Arial"/>
                <a:ea typeface="Arial"/>
                <a:cs typeface="Arial"/>
                <a:sym typeface="Arial"/>
              </a:endParaRPr>
            </a:p>
          </p:txBody>
        </p:sp>
        <p:sp>
          <p:nvSpPr>
            <p:cNvPr id="888" name="Google Shape;888;p18"/>
            <p:cNvSpPr/>
            <p:nvPr/>
          </p:nvSpPr>
          <p:spPr>
            <a:xfrm>
              <a:off x="3299517" y="4350807"/>
              <a:ext cx="200841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Arial"/>
                  <a:ea typeface="Arial"/>
                  <a:cs typeface="Arial"/>
                  <a:sym typeface="Arial"/>
                </a:rPr>
                <a:t>Chưa có chức năng sao lưu, và hồi phục dữ liệu cho bên nào?</a:t>
              </a:r>
              <a:endParaRPr sz="1800">
                <a:solidFill>
                  <a:srgbClr val="FF0000"/>
                </a:solidFill>
                <a:latin typeface="Arial"/>
                <a:ea typeface="Arial"/>
                <a:cs typeface="Arial"/>
                <a:sym typeface="Arial"/>
              </a:endParaRPr>
            </a:p>
          </p:txBody>
        </p:sp>
      </p:grpSp>
      <p:grpSp>
        <p:nvGrpSpPr>
          <p:cNvPr id="889" name="Google Shape;889;p18"/>
          <p:cNvGrpSpPr/>
          <p:nvPr/>
        </p:nvGrpSpPr>
        <p:grpSpPr>
          <a:xfrm>
            <a:off x="2286000" y="1371600"/>
            <a:ext cx="7620000" cy="2153392"/>
            <a:chOff x="3229189" y="1748189"/>
            <a:chExt cx="2400222" cy="2153392"/>
          </a:xfrm>
        </p:grpSpPr>
        <p:sp>
          <p:nvSpPr>
            <p:cNvPr id="890" name="Google Shape;890;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7F7F7F"/>
                </a:solidFill>
                <a:latin typeface="Arial"/>
                <a:ea typeface="Arial"/>
                <a:cs typeface="Arial"/>
                <a:sym typeface="Arial"/>
              </a:endParaRPr>
            </a:p>
          </p:txBody>
        </p:sp>
        <p:sp>
          <p:nvSpPr>
            <p:cNvPr id="891" name="Google Shape;891;p18"/>
            <p:cNvSpPr/>
            <p:nvPr/>
          </p:nvSpPr>
          <p:spPr>
            <a:xfrm>
              <a:off x="3325152" y="2021615"/>
              <a:ext cx="199223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Phần mềm vẫn còn thiếu chức năng, chưa hoàn thiện như: Quản lý các thông tin chung giúp việc thêm các tin tuyển dụng cũng như cập nhật các thông tin được nhanh chóng, chính xác và thuận tiện hơn.</a:t>
              </a:r>
              <a:endParaRPr/>
            </a:p>
          </p:txBody>
        </p:sp>
      </p:grpSp>
      <p:grpSp>
        <p:nvGrpSpPr>
          <p:cNvPr id="892" name="Google Shape;892;p18"/>
          <p:cNvGrpSpPr/>
          <p:nvPr/>
        </p:nvGrpSpPr>
        <p:grpSpPr>
          <a:xfrm>
            <a:off x="7752821" y="3678358"/>
            <a:ext cx="2205506" cy="2153392"/>
            <a:chOff x="6541160" y="4110749"/>
            <a:chExt cx="2205506" cy="2153392"/>
          </a:xfrm>
        </p:grpSpPr>
        <p:sp>
          <p:nvSpPr>
            <p:cNvPr id="893" name="Google Shape;893;p18"/>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7F7F7F"/>
                </a:solidFill>
                <a:latin typeface="Arial"/>
                <a:ea typeface="Arial"/>
                <a:cs typeface="Arial"/>
                <a:sym typeface="Arial"/>
              </a:endParaRPr>
            </a:p>
          </p:txBody>
        </p:sp>
        <p:sp>
          <p:nvSpPr>
            <p:cNvPr id="894" name="Google Shape;894;p18"/>
            <p:cNvSpPr/>
            <p:nvPr/>
          </p:nvSpPr>
          <p:spPr>
            <a:xfrm>
              <a:off x="6585851" y="4350807"/>
              <a:ext cx="2160815"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Liên kết tài khoản với bên thứ 3 như google, facebook…</a:t>
              </a:r>
              <a:endParaRPr sz="1800">
                <a:solidFill>
                  <a:schemeClr val="dk1"/>
                </a:solidFill>
                <a:latin typeface="Arial"/>
                <a:ea typeface="Arial"/>
                <a:cs typeface="Arial"/>
                <a:sym typeface="Arial"/>
              </a:endParaRPr>
            </a:p>
          </p:txBody>
        </p:sp>
      </p:grpSp>
      <p:sp>
        <p:nvSpPr>
          <p:cNvPr id="895" name="Google Shape;895;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rgbClr val="426687"/>
                </a:solidFill>
                <a:latin typeface="Arial"/>
                <a:ea typeface="Arial"/>
                <a:cs typeface="Arial"/>
                <a:sym typeface="Arial"/>
              </a:rPr>
              <a:t>1</a:t>
            </a:r>
            <a:endParaRPr sz="5400">
              <a:solidFill>
                <a:srgbClr val="426687"/>
              </a:solidFill>
              <a:latin typeface="Arial"/>
              <a:ea typeface="Arial"/>
              <a:cs typeface="Arial"/>
              <a:sym typeface="Arial"/>
            </a:endParaRPr>
          </a:p>
        </p:txBody>
      </p:sp>
      <p:sp>
        <p:nvSpPr>
          <p:cNvPr id="896" name="Google Shape;896;p18"/>
          <p:cNvSpPr/>
          <p:nvPr/>
        </p:nvSpPr>
        <p:spPr>
          <a:xfrm>
            <a:off x="3171535"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rgbClr val="426687"/>
                </a:solidFill>
                <a:latin typeface="Arial"/>
                <a:ea typeface="Arial"/>
                <a:cs typeface="Arial"/>
                <a:sym typeface="Arial"/>
              </a:rPr>
              <a:t>2</a:t>
            </a:r>
            <a:endParaRPr sz="5400">
              <a:solidFill>
                <a:srgbClr val="426687"/>
              </a:solidFill>
              <a:latin typeface="Arial"/>
              <a:ea typeface="Arial"/>
              <a:cs typeface="Arial"/>
              <a:sym typeface="Arial"/>
            </a:endParaRPr>
          </a:p>
        </p:txBody>
      </p:sp>
      <p:sp>
        <p:nvSpPr>
          <p:cNvPr id="897" name="Google Shape;897;p18"/>
          <p:cNvSpPr/>
          <p:nvPr/>
        </p:nvSpPr>
        <p:spPr>
          <a:xfrm>
            <a:off x="8378619"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rgbClr val="426687"/>
                </a:solidFill>
                <a:latin typeface="Arial"/>
                <a:ea typeface="Arial"/>
                <a:cs typeface="Arial"/>
                <a:sym typeface="Arial"/>
              </a:rPr>
              <a:t>3</a:t>
            </a:r>
            <a:endParaRPr sz="5400">
              <a:solidFill>
                <a:srgbClr val="426687"/>
              </a:solidFill>
              <a:latin typeface="Arial"/>
              <a:ea typeface="Arial"/>
              <a:cs typeface="Arial"/>
              <a:sym typeface="Arial"/>
            </a:endParaRPr>
          </a:p>
        </p:txBody>
      </p:sp>
      <p:sp>
        <p:nvSpPr>
          <p:cNvPr id="898" name="Google Shape;898;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9"/>
                                        </p:tgtEl>
                                        <p:attrNameLst>
                                          <p:attrName>style.visibility</p:attrName>
                                        </p:attrNameLst>
                                      </p:cBhvr>
                                      <p:to>
                                        <p:strVal val="visible"/>
                                      </p:to>
                                    </p:set>
                                    <p:animEffect transition="in" filter="fade">
                                      <p:cBhvr>
                                        <p:cTn id="7" dur="500"/>
                                        <p:tgtEl>
                                          <p:spTgt spid="88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5"/>
                                        </p:tgtEl>
                                        <p:attrNameLst>
                                          <p:attrName>style.visibility</p:attrName>
                                        </p:attrNameLst>
                                      </p:cBhvr>
                                      <p:to>
                                        <p:strVal val="visible"/>
                                      </p:to>
                                    </p:set>
                                    <p:animEffect transition="in" filter="fade">
                                      <p:cBhvr>
                                        <p:cTn id="11" dur="500"/>
                                        <p:tgtEl>
                                          <p:spTgt spid="89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6"/>
                                        </p:tgtEl>
                                        <p:attrNameLst>
                                          <p:attrName>style.visibility</p:attrName>
                                        </p:attrNameLst>
                                      </p:cBhvr>
                                      <p:to>
                                        <p:strVal val="visible"/>
                                      </p:to>
                                    </p:set>
                                    <p:animEffect transition="in" filter="fade">
                                      <p:cBhvr>
                                        <p:cTn id="16" dur="500"/>
                                        <p:tgtEl>
                                          <p:spTgt spid="88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96"/>
                                        </p:tgtEl>
                                        <p:attrNameLst>
                                          <p:attrName>style.visibility</p:attrName>
                                        </p:attrNameLst>
                                      </p:cBhvr>
                                      <p:to>
                                        <p:strVal val="visible"/>
                                      </p:to>
                                    </p:set>
                                    <p:animEffect transition="in" filter="fade">
                                      <p:cBhvr>
                                        <p:cTn id="20" dur="500"/>
                                        <p:tgtEl>
                                          <p:spTgt spid="8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92"/>
                                        </p:tgtEl>
                                        <p:attrNameLst>
                                          <p:attrName>style.visibility</p:attrName>
                                        </p:attrNameLst>
                                      </p:cBhvr>
                                      <p:to>
                                        <p:strVal val="visible"/>
                                      </p:to>
                                    </p:set>
                                    <p:animEffect transition="in" filter="fade">
                                      <p:cBhvr>
                                        <p:cTn id="25" dur="500"/>
                                        <p:tgtEl>
                                          <p:spTgt spid="89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97"/>
                                        </p:tgtEl>
                                        <p:attrNameLst>
                                          <p:attrName>style.visibility</p:attrName>
                                        </p:attrNameLst>
                                      </p:cBhvr>
                                      <p:to>
                                        <p:strVal val="visible"/>
                                      </p:to>
                                    </p:set>
                                    <p:animEffect transition="in" filter="fade">
                                      <p:cBhvr>
                                        <p:cTn id="29" dur="5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Hướng phát triển đề tài</a:t>
            </a:r>
            <a:endParaRPr sz="2400" b="0" strike="noStrike">
              <a:solidFill>
                <a:schemeClr val="dk1"/>
              </a:solidFill>
              <a:latin typeface="Arial"/>
              <a:ea typeface="Arial"/>
              <a:cs typeface="Arial"/>
              <a:sym typeface="Arial"/>
            </a:endParaRPr>
          </a:p>
        </p:txBody>
      </p:sp>
      <p:pic>
        <p:nvPicPr>
          <p:cNvPr id="904" name="Google Shape;904;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5" name="Google Shape;905;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6" name="Google Shape;906;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7" name="Google Shape;907;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8" name="Google Shape;908;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9" name="Google Shape;909;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0" name="Google Shape;910;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1" name="Google Shape;911;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2" name="Google Shape;912;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3" name="Google Shape;913;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4" name="Google Shape;914;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5" name="Google Shape;915;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6" name="Google Shape;916;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917" name="Google Shape;917;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8" name="Google Shape;918;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19" name="Google Shape;919;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0" name="Google Shape;920;p19"/>
          <p:cNvGrpSpPr/>
          <p:nvPr/>
        </p:nvGrpSpPr>
        <p:grpSpPr>
          <a:xfrm>
            <a:off x="3352800" y="1447800"/>
            <a:ext cx="8305799" cy="1144588"/>
            <a:chOff x="3697288" y="1778000"/>
            <a:chExt cx="8305799" cy="1144588"/>
          </a:xfrm>
        </p:grpSpPr>
        <p:sp>
          <p:nvSpPr>
            <p:cNvPr id="921" name="Google Shape;921;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2" name="Google Shape;922;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3" name="Google Shape;923;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4" name="Google Shape;924;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5" name="Google Shape;925;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6" name="Google Shape;926;p19"/>
            <p:cNvSpPr txBox="1"/>
            <p:nvPr/>
          </p:nvSpPr>
          <p:spPr>
            <a:xfrm>
              <a:off x="7050088" y="1805066"/>
              <a:ext cx="4648200" cy="61551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dirty="0" err="1">
                  <a:solidFill>
                    <a:schemeClr val="lt1"/>
                  </a:solidFill>
                  <a:latin typeface="Arial"/>
                  <a:ea typeface="Arial"/>
                  <a:cs typeface="Arial"/>
                  <a:sym typeface="Arial"/>
                </a:rPr>
                <a:t>Phát</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triển</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thêm</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nhiều</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chức</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năng</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của</a:t>
              </a:r>
              <a:r>
                <a:rPr lang="en-US" sz="1600" dirty="0">
                  <a:solidFill>
                    <a:schemeClr val="lt1"/>
                  </a:solidFill>
                  <a:latin typeface="Arial"/>
                  <a:ea typeface="Arial"/>
                  <a:cs typeface="Arial"/>
                  <a:sym typeface="Arial"/>
                </a:rPr>
                <a:t> website </a:t>
              </a:r>
              <a:r>
                <a:rPr lang="en-US" sz="1600" dirty="0" err="1">
                  <a:solidFill>
                    <a:schemeClr val="lt1"/>
                  </a:solidFill>
                  <a:latin typeface="Arial"/>
                  <a:ea typeface="Arial"/>
                  <a:cs typeface="Arial"/>
                  <a:sym typeface="Arial"/>
                </a:rPr>
                <a:t>như</a:t>
              </a:r>
              <a:r>
                <a:rPr lang="en-US" sz="1600" dirty="0">
                  <a:solidFill>
                    <a:schemeClr val="lt1"/>
                  </a:solidFill>
                  <a:latin typeface="Arial"/>
                  <a:ea typeface="Arial"/>
                  <a:cs typeface="Arial"/>
                  <a:sym typeface="Arial"/>
                </a:rPr>
                <a:t>: </a:t>
              </a:r>
              <a:r>
                <a:rPr lang="vi-VN" sz="1600" dirty="0">
                  <a:solidFill>
                    <a:schemeClr val="lt1"/>
                  </a:solidFill>
                </a:rPr>
                <a:t>trò chuyện</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đánh</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giá</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của</a:t>
              </a:r>
              <a:r>
                <a:rPr lang="vi-VN" sz="1600" dirty="0">
                  <a:solidFill>
                    <a:schemeClr val="lt1"/>
                  </a:solidFill>
                </a:rPr>
                <a:t> doanh nghiệp…</a:t>
              </a:r>
              <a:r>
                <a:rPr lang="en-US" sz="1800" dirty="0">
                  <a:solidFill>
                    <a:schemeClr val="lt1"/>
                  </a:solidFill>
                  <a:latin typeface="Arial"/>
                  <a:ea typeface="Arial"/>
                  <a:cs typeface="Arial"/>
                  <a:sym typeface="Arial"/>
                </a:rPr>
                <a:t>.</a:t>
              </a:r>
              <a:endParaRPr sz="1800" dirty="0">
                <a:solidFill>
                  <a:schemeClr val="lt1"/>
                </a:solidFill>
                <a:latin typeface="Oi"/>
                <a:ea typeface="Oi"/>
                <a:cs typeface="Oi"/>
                <a:sym typeface="Oi"/>
              </a:endParaRPr>
            </a:p>
          </p:txBody>
        </p:sp>
      </p:grpSp>
      <p:grpSp>
        <p:nvGrpSpPr>
          <p:cNvPr id="927" name="Google Shape;927;p19"/>
          <p:cNvGrpSpPr/>
          <p:nvPr/>
        </p:nvGrpSpPr>
        <p:grpSpPr>
          <a:xfrm>
            <a:off x="3335337" y="2868613"/>
            <a:ext cx="8323262" cy="1228724"/>
            <a:chOff x="3679825" y="3198813"/>
            <a:chExt cx="8323262" cy="952500"/>
          </a:xfrm>
        </p:grpSpPr>
        <p:sp>
          <p:nvSpPr>
            <p:cNvPr id="928" name="Google Shape;928;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9" name="Google Shape;929;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1" name="Google Shape;931;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2" name="Google Shape;932;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933" name="Google Shape;933;p19"/>
          <p:cNvGrpSpPr/>
          <p:nvPr/>
        </p:nvGrpSpPr>
        <p:grpSpPr>
          <a:xfrm>
            <a:off x="3370262" y="4106863"/>
            <a:ext cx="8288337" cy="1135063"/>
            <a:chOff x="3714750" y="4437063"/>
            <a:chExt cx="8288337" cy="1135063"/>
          </a:xfrm>
        </p:grpSpPr>
        <p:sp>
          <p:nvSpPr>
            <p:cNvPr id="934" name="Google Shape;934;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5" name="Google Shape;935;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6" name="Google Shape;936;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8" name="Google Shape;938;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39" name="Google Shape;939;p19"/>
          <p:cNvSpPr txBox="1"/>
          <p:nvPr/>
        </p:nvSpPr>
        <p:spPr>
          <a:xfrm>
            <a:off x="6774864" y="4392720"/>
            <a:ext cx="4648200" cy="6462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err="1">
                <a:solidFill>
                  <a:schemeClr val="lt1"/>
                </a:solidFill>
                <a:ea typeface="Oi"/>
              </a:rPr>
              <a:t>Thay</a:t>
            </a:r>
            <a:r>
              <a:rPr lang="en-US" sz="1800" dirty="0">
                <a:solidFill>
                  <a:schemeClr val="lt1"/>
                </a:solidFill>
                <a:ea typeface="Oi"/>
              </a:rPr>
              <a:t> </a:t>
            </a:r>
            <a:r>
              <a:rPr lang="en-US" sz="1800" dirty="0" err="1">
                <a:solidFill>
                  <a:schemeClr val="lt1"/>
                </a:solidFill>
                <a:ea typeface="Oi"/>
              </a:rPr>
              <a:t>đổi</a:t>
            </a:r>
            <a:r>
              <a:rPr lang="en-US" sz="1800" dirty="0">
                <a:solidFill>
                  <a:schemeClr val="lt1"/>
                </a:solidFill>
                <a:ea typeface="Oi"/>
              </a:rPr>
              <a:t> </a:t>
            </a:r>
            <a:r>
              <a:rPr lang="en-US" sz="1800" dirty="0" err="1">
                <a:solidFill>
                  <a:schemeClr val="lt1"/>
                </a:solidFill>
                <a:ea typeface="Oi"/>
              </a:rPr>
              <a:t>giao</a:t>
            </a:r>
            <a:r>
              <a:rPr lang="en-US" sz="1800" dirty="0">
                <a:solidFill>
                  <a:schemeClr val="lt1"/>
                </a:solidFill>
                <a:ea typeface="Oi"/>
              </a:rPr>
              <a:t> </a:t>
            </a:r>
            <a:r>
              <a:rPr lang="en-US" sz="1800" dirty="0" err="1">
                <a:solidFill>
                  <a:schemeClr val="lt1"/>
                </a:solidFill>
                <a:ea typeface="Oi"/>
              </a:rPr>
              <a:t>diện</a:t>
            </a:r>
            <a:r>
              <a:rPr lang="en-US" sz="1800" dirty="0">
                <a:solidFill>
                  <a:schemeClr val="lt1"/>
                </a:solidFill>
                <a:ea typeface="Oi"/>
              </a:rPr>
              <a:t> </a:t>
            </a:r>
            <a:r>
              <a:rPr lang="en-US" sz="1800" dirty="0" err="1">
                <a:solidFill>
                  <a:schemeClr val="lt1"/>
                </a:solidFill>
                <a:ea typeface="Oi"/>
              </a:rPr>
              <a:t>cho</a:t>
            </a:r>
            <a:r>
              <a:rPr lang="en-US" sz="1800" dirty="0">
                <a:solidFill>
                  <a:schemeClr val="lt1"/>
                </a:solidFill>
                <a:ea typeface="Oi"/>
              </a:rPr>
              <a:t> website </a:t>
            </a:r>
            <a:r>
              <a:rPr lang="en-US" sz="1800" dirty="0" err="1">
                <a:solidFill>
                  <a:schemeClr val="lt1"/>
                </a:solidFill>
                <a:ea typeface="Oi"/>
              </a:rPr>
              <a:t>theo</a:t>
            </a:r>
            <a:r>
              <a:rPr lang="en-US" sz="1800" dirty="0">
                <a:solidFill>
                  <a:schemeClr val="lt1"/>
                </a:solidFill>
                <a:ea typeface="Oi"/>
              </a:rPr>
              <a:t> </a:t>
            </a:r>
            <a:r>
              <a:rPr lang="en-US" sz="1800" dirty="0" err="1">
                <a:solidFill>
                  <a:schemeClr val="lt1"/>
                </a:solidFill>
                <a:ea typeface="Oi"/>
              </a:rPr>
              <a:t>các</a:t>
            </a:r>
            <a:r>
              <a:rPr lang="en-US" sz="1800" dirty="0">
                <a:solidFill>
                  <a:schemeClr val="lt1"/>
                </a:solidFill>
                <a:ea typeface="Oi"/>
              </a:rPr>
              <a:t> </a:t>
            </a:r>
            <a:r>
              <a:rPr lang="en-US" sz="1800" dirty="0" err="1">
                <a:solidFill>
                  <a:schemeClr val="lt1"/>
                </a:solidFill>
                <a:ea typeface="Oi"/>
              </a:rPr>
              <a:t>sự</a:t>
            </a:r>
            <a:r>
              <a:rPr lang="en-US" sz="1800" dirty="0">
                <a:solidFill>
                  <a:schemeClr val="lt1"/>
                </a:solidFill>
                <a:ea typeface="Oi"/>
              </a:rPr>
              <a:t> </a:t>
            </a:r>
            <a:r>
              <a:rPr lang="en-US" sz="1800" dirty="0" err="1">
                <a:solidFill>
                  <a:schemeClr val="lt1"/>
                </a:solidFill>
                <a:ea typeface="Oi"/>
              </a:rPr>
              <a:t>kiện</a:t>
            </a:r>
            <a:endParaRPr sz="1800" dirty="0">
              <a:solidFill>
                <a:schemeClr val="lt1"/>
              </a:solidFill>
              <a:latin typeface="Oi"/>
              <a:ea typeface="Oi"/>
              <a:cs typeface="Oi"/>
              <a:sym typeface="Oi"/>
            </a:endParaRPr>
          </a:p>
        </p:txBody>
      </p:sp>
      <p:sp>
        <p:nvSpPr>
          <p:cNvPr id="940" name="Google Shape;940;p19"/>
          <p:cNvSpPr txBox="1"/>
          <p:nvPr/>
        </p:nvSpPr>
        <p:spPr>
          <a:xfrm>
            <a:off x="6629400" y="2906534"/>
            <a:ext cx="4648200"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err="1">
                <a:solidFill>
                  <a:schemeClr val="lt1"/>
                </a:solidFill>
                <a:latin typeface="Arial"/>
                <a:ea typeface="Arial"/>
                <a:cs typeface="Arial"/>
                <a:sym typeface="Arial"/>
              </a:rPr>
              <a:t>Thay</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đổi</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giao</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diện</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cho</a:t>
            </a:r>
            <a:r>
              <a:rPr lang="en-US" sz="1800" dirty="0">
                <a:solidFill>
                  <a:schemeClr val="lt1"/>
                </a:solidFill>
                <a:latin typeface="Arial"/>
                <a:ea typeface="Arial"/>
                <a:cs typeface="Arial"/>
                <a:sym typeface="Arial"/>
              </a:rPr>
              <a:t> </a:t>
            </a:r>
            <a:r>
              <a:rPr lang="vi-VN" sz="1800" dirty="0" err="1">
                <a:solidFill>
                  <a:schemeClr val="lt1"/>
                </a:solidFill>
              </a:rPr>
              <a:t>website</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theo</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các</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sự</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kiện</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và</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thêm</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chức</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năng</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tăng</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khả</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năng</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bảo</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mật</a:t>
            </a:r>
            <a:r>
              <a:rPr lang="en-US" sz="1800" dirty="0">
                <a:solidFill>
                  <a:schemeClr val="lt1"/>
                </a:solidFill>
                <a:latin typeface="Arial"/>
                <a:ea typeface="Arial"/>
                <a:cs typeface="Arial"/>
                <a:sym typeface="Arial"/>
              </a:rPr>
              <a:t>.</a:t>
            </a:r>
            <a:endParaRPr sz="1800" dirty="0">
              <a:solidFill>
                <a:schemeClr val="lt1"/>
              </a:solidFill>
              <a:latin typeface="Oi"/>
              <a:ea typeface="Oi"/>
              <a:cs typeface="Oi"/>
              <a:sym typeface="Oi"/>
            </a:endParaRPr>
          </a:p>
        </p:txBody>
      </p:sp>
      <p:sp>
        <p:nvSpPr>
          <p:cNvPr id="941" name="Google Shape;941;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0"/>
                                        </p:tgtEl>
                                        <p:attrNameLst>
                                          <p:attrName>style.visibility</p:attrName>
                                        </p:attrNameLst>
                                      </p:cBhvr>
                                      <p:to>
                                        <p:strVal val="visible"/>
                                      </p:to>
                                    </p:set>
                                    <p:anim calcmode="lin" valueType="num">
                                      <p:cBhvr additive="base">
                                        <p:cTn id="7" dur="1000"/>
                                        <p:tgtEl>
                                          <p:spTgt spid="9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7"/>
                                        </p:tgtEl>
                                        <p:attrNameLst>
                                          <p:attrName>style.visibility</p:attrName>
                                        </p:attrNameLst>
                                      </p:cBhvr>
                                      <p:to>
                                        <p:strVal val="visible"/>
                                      </p:to>
                                    </p:set>
                                    <p:anim calcmode="lin" valueType="num">
                                      <p:cBhvr additive="base">
                                        <p:cTn id="12" dur="1000"/>
                                        <p:tgtEl>
                                          <p:spTgt spid="92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3"/>
                                        </p:tgtEl>
                                        <p:attrNameLst>
                                          <p:attrName>style.visibility</p:attrName>
                                        </p:attrNameLst>
                                      </p:cBhvr>
                                      <p:to>
                                        <p:strVal val="visible"/>
                                      </p:to>
                                    </p:set>
                                    <p:anim calcmode="lin" valueType="num">
                                      <p:cBhvr additive="base">
                                        <p:cTn id="17" dur="1000"/>
                                        <p:tgtEl>
                                          <p:spTgt spid="933"/>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39"/>
                                        </p:tgtEl>
                                        <p:attrNameLst>
                                          <p:attrName>style.visibility</p:attrName>
                                        </p:attrNameLst>
                                      </p:cBhvr>
                                      <p:to>
                                        <p:strVal val="visible"/>
                                      </p:to>
                                    </p:set>
                                    <p:anim calcmode="lin" valueType="num">
                                      <p:cBhvr additive="base">
                                        <p:cTn id="21" dur="500"/>
                                        <p:tgtEl>
                                          <p:spTgt spid="9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
          <p:cNvSpPr/>
          <p:nvPr/>
        </p:nvSpPr>
        <p:spPr>
          <a:xfrm>
            <a:off x="6624478" y="-24183"/>
            <a:ext cx="5567522" cy="6858000"/>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92" name="Google Shape;492;p3"/>
          <p:cNvGrpSpPr/>
          <p:nvPr/>
        </p:nvGrpSpPr>
        <p:grpSpPr>
          <a:xfrm>
            <a:off x="4626380" y="224992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Arial"/>
                  <a:ea typeface="Arial"/>
                  <a:cs typeface="Arial"/>
                  <a:sym typeface="Arial"/>
                </a:rPr>
                <a:t>NỘI DUNG</a:t>
              </a:r>
              <a:endParaRPr/>
            </a:p>
          </p:txBody>
        </p:sp>
        <p:sp>
          <p:nvSpPr>
            <p:cNvPr id="494" name="Google Shape;494;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Arial"/>
                  <a:ea typeface="Arial"/>
                  <a:cs typeface="Arial"/>
                  <a:sym typeface="Arial"/>
                </a:rPr>
                <a:t>CHÍNH</a:t>
              </a:r>
              <a:endParaRPr sz="4400">
                <a:solidFill>
                  <a:schemeClr val="lt1"/>
                </a:solidFill>
                <a:latin typeface="Arial"/>
                <a:ea typeface="Arial"/>
                <a:cs typeface="Arial"/>
                <a:sym typeface="Arial"/>
              </a:endParaRPr>
            </a:p>
          </p:txBody>
        </p:sp>
      </p:grpSp>
      <p:sp>
        <p:nvSpPr>
          <p:cNvPr id="495" name="Google Shape;495;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96" name="Google Shape;496;p3"/>
          <p:cNvGrpSpPr/>
          <p:nvPr/>
        </p:nvGrpSpPr>
        <p:grpSpPr>
          <a:xfrm>
            <a:off x="6080207" y="1118203"/>
            <a:ext cx="880712" cy="810164"/>
            <a:chOff x="5908413" y="847857"/>
            <a:chExt cx="938013" cy="939583"/>
          </a:xfrm>
        </p:grpSpPr>
        <p:sp>
          <p:nvSpPr>
            <p:cNvPr id="497" name="Google Shape;497;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8" name="Google Shape;498;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1</a:t>
              </a:r>
              <a:endParaRPr/>
            </a:p>
          </p:txBody>
        </p:sp>
      </p:grpSp>
      <p:sp>
        <p:nvSpPr>
          <p:cNvPr id="499" name="Google Shape;499;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3F3F3F"/>
                </a:solidFill>
                <a:latin typeface="Times New Roman"/>
                <a:ea typeface="Times New Roman"/>
                <a:cs typeface="Times New Roman"/>
                <a:sym typeface="Times New Roman"/>
              </a:rPr>
              <a:t>Tổng quan về đề tài</a:t>
            </a:r>
            <a:endParaRPr sz="2400">
              <a:solidFill>
                <a:srgbClr val="3F3F3F"/>
              </a:solidFill>
              <a:latin typeface="Times New Roman"/>
              <a:ea typeface="Times New Roman"/>
              <a:cs typeface="Times New Roman"/>
              <a:sym typeface="Times New Roman"/>
            </a:endParaRPr>
          </a:p>
        </p:txBody>
      </p:sp>
      <p:grpSp>
        <p:nvGrpSpPr>
          <p:cNvPr id="500" name="Google Shape;500;p3"/>
          <p:cNvGrpSpPr/>
          <p:nvPr/>
        </p:nvGrpSpPr>
        <p:grpSpPr>
          <a:xfrm rot="-5400000">
            <a:off x="5060705" y="921408"/>
            <a:ext cx="18288" cy="822960"/>
            <a:chOff x="5839691" y="2713589"/>
            <a:chExt cx="1406625" cy="1430822"/>
          </a:xfrm>
        </p:grpSpPr>
        <p:sp>
          <p:nvSpPr>
            <p:cNvPr id="501" name="Google Shape;501;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2" name="Google Shape;502;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03" name="Google Shape;503;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4" name="Google Shape;504;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5" name="Google Shape;505;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6" name="Google Shape;506;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7" name="Google Shape;507;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8" name="Google Shape;508;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9" name="Google Shape;509;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F2F2F2"/>
                </a:solidFill>
                <a:latin typeface="Arial"/>
                <a:ea typeface="Arial"/>
                <a:cs typeface="Arial"/>
                <a:sym typeface="Arial"/>
              </a:rPr>
              <a:t>1</a:t>
            </a:r>
            <a:endParaRPr/>
          </a:p>
        </p:txBody>
      </p:sp>
      <p:sp>
        <p:nvSpPr>
          <p:cNvPr id="510" name="Google Shape;510;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1" name="Google Shape;511;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12" name="Google Shape;512;p3"/>
          <p:cNvGrpSpPr/>
          <p:nvPr/>
        </p:nvGrpSpPr>
        <p:grpSpPr>
          <a:xfrm>
            <a:off x="6103978" y="2253126"/>
            <a:ext cx="880712" cy="810164"/>
            <a:chOff x="5915473" y="787140"/>
            <a:chExt cx="938013" cy="939583"/>
          </a:xfrm>
        </p:grpSpPr>
        <p:sp>
          <p:nvSpPr>
            <p:cNvPr id="513" name="Google Shape;513;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4" name="Google Shape;514;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2</a:t>
              </a:r>
              <a:endParaRPr/>
            </a:p>
          </p:txBody>
        </p:sp>
      </p:grpSp>
      <p:grpSp>
        <p:nvGrpSpPr>
          <p:cNvPr id="515" name="Google Shape;515;p3"/>
          <p:cNvGrpSpPr/>
          <p:nvPr/>
        </p:nvGrpSpPr>
        <p:grpSpPr>
          <a:xfrm rot="-5400000">
            <a:off x="5084476" y="2049931"/>
            <a:ext cx="18288" cy="822960"/>
            <a:chOff x="5839691" y="2713589"/>
            <a:chExt cx="1406625" cy="1430822"/>
          </a:xfrm>
        </p:grpSpPr>
        <p:sp>
          <p:nvSpPr>
            <p:cNvPr id="516" name="Google Shape;516;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7" name="Google Shape;517;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18" name="Google Shape;518;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19" name="Google Shape;519;p3"/>
          <p:cNvGrpSpPr/>
          <p:nvPr/>
        </p:nvGrpSpPr>
        <p:grpSpPr>
          <a:xfrm>
            <a:off x="6130611" y="3359718"/>
            <a:ext cx="880712" cy="810164"/>
            <a:chOff x="5930214" y="819319"/>
            <a:chExt cx="938013" cy="939583"/>
          </a:xfrm>
        </p:grpSpPr>
        <p:sp>
          <p:nvSpPr>
            <p:cNvPr id="520" name="Google Shape;520;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1" name="Google Shape;521;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3</a:t>
              </a:r>
              <a:endParaRPr/>
            </a:p>
          </p:txBody>
        </p:sp>
      </p:grpSp>
      <p:grpSp>
        <p:nvGrpSpPr>
          <p:cNvPr id="522" name="Google Shape;522;p3"/>
          <p:cNvGrpSpPr/>
          <p:nvPr/>
        </p:nvGrpSpPr>
        <p:grpSpPr>
          <a:xfrm rot="-5400000">
            <a:off x="5090640" y="3187530"/>
            <a:ext cx="18288" cy="822960"/>
            <a:chOff x="5839691" y="2713589"/>
            <a:chExt cx="1406625" cy="1430822"/>
          </a:xfrm>
        </p:grpSpPr>
        <p:sp>
          <p:nvSpPr>
            <p:cNvPr id="523" name="Google Shape;523;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4" name="Google Shape;524;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25" name="Google Shape;525;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26" name="Google Shape;526;p3"/>
          <p:cNvGrpSpPr/>
          <p:nvPr/>
        </p:nvGrpSpPr>
        <p:grpSpPr>
          <a:xfrm>
            <a:off x="6125375" y="4414451"/>
            <a:ext cx="880712" cy="810164"/>
            <a:chOff x="5917531" y="813457"/>
            <a:chExt cx="938013" cy="939583"/>
          </a:xfrm>
        </p:grpSpPr>
        <p:sp>
          <p:nvSpPr>
            <p:cNvPr id="527" name="Google Shape;527;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4</a:t>
              </a:r>
              <a:endParaRPr/>
            </a:p>
          </p:txBody>
        </p:sp>
      </p:grpSp>
      <p:sp>
        <p:nvSpPr>
          <p:cNvPr id="529" name="Google Shape;529;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3F3F3F"/>
                </a:solidFill>
                <a:latin typeface="Times New Roman"/>
                <a:ea typeface="Times New Roman"/>
                <a:cs typeface="Times New Roman"/>
                <a:sym typeface="Times New Roman"/>
              </a:rPr>
              <a:t>Xây</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dựng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và</a:t>
            </a:r>
            <a:r>
              <a:rPr lang="en-US" sz="2400" dirty="0">
                <a:solidFill>
                  <a:srgbClr val="3F3F3F"/>
                </a:solidFill>
                <a:latin typeface="Times New Roman"/>
                <a:ea typeface="Times New Roman"/>
                <a:cs typeface="Times New Roman"/>
                <a:sym typeface="Times New Roman"/>
              </a:rPr>
              <a:t> </a:t>
            </a:r>
            <a:r>
              <a:rPr lang="vi-VN" sz="2400" dirty="0">
                <a:solidFill>
                  <a:srgbClr val="3F3F3F"/>
                </a:solidFill>
                <a:latin typeface="Times New Roman"/>
                <a:ea typeface="Times New Roman"/>
                <a:cs typeface="Times New Roman"/>
                <a:sym typeface="Times New Roman"/>
              </a:rPr>
              <a:t>cài đặt hệ thống</a:t>
            </a:r>
            <a:endParaRPr sz="2400" dirty="0">
              <a:solidFill>
                <a:srgbClr val="3F3F3F"/>
              </a:solidFill>
              <a:latin typeface="Times New Roman"/>
              <a:ea typeface="Times New Roman"/>
              <a:cs typeface="Times New Roman"/>
              <a:sym typeface="Times New Roman"/>
            </a:endParaRPr>
          </a:p>
        </p:txBody>
      </p:sp>
      <p:grpSp>
        <p:nvGrpSpPr>
          <p:cNvPr id="530" name="Google Shape;530;p3"/>
          <p:cNvGrpSpPr/>
          <p:nvPr/>
        </p:nvGrpSpPr>
        <p:grpSpPr>
          <a:xfrm rot="-5400000">
            <a:off x="5097312" y="4247317"/>
            <a:ext cx="18288" cy="822960"/>
            <a:chOff x="5839691" y="2713589"/>
            <a:chExt cx="1406625" cy="1430822"/>
          </a:xfrm>
        </p:grpSpPr>
        <p:sp>
          <p:nvSpPr>
            <p:cNvPr id="531" name="Google Shape;531;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2" name="Google Shape;532;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33" name="Google Shape;533;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34" name="Google Shape;534;p3"/>
          <p:cNvGrpSpPr/>
          <p:nvPr/>
        </p:nvGrpSpPr>
        <p:grpSpPr>
          <a:xfrm>
            <a:off x="6164014" y="5495003"/>
            <a:ext cx="880712" cy="810164"/>
            <a:chOff x="5914998" y="810429"/>
            <a:chExt cx="938013" cy="939583"/>
          </a:xfrm>
        </p:grpSpPr>
        <p:sp>
          <p:nvSpPr>
            <p:cNvPr id="535" name="Google Shape;535;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6" name="Google Shape;536;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5</a:t>
              </a:r>
              <a:endParaRPr/>
            </a:p>
          </p:txBody>
        </p:sp>
      </p:grpSp>
      <p:sp>
        <p:nvSpPr>
          <p:cNvPr id="537" name="Google Shape;537;p3"/>
          <p:cNvSpPr/>
          <p:nvPr/>
        </p:nvSpPr>
        <p:spPr>
          <a:xfrm>
            <a:off x="813248" y="5719529"/>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3F3F3F"/>
                </a:solidFill>
                <a:latin typeface="Times New Roman"/>
                <a:ea typeface="Times New Roman"/>
                <a:cs typeface="Times New Roman"/>
                <a:sym typeface="Times New Roman"/>
              </a:rPr>
              <a:t>Kết luận và hướng phát triển</a:t>
            </a:r>
            <a:endParaRPr sz="2400">
              <a:solidFill>
                <a:srgbClr val="3F3F3F"/>
              </a:solidFill>
              <a:latin typeface="Times New Roman"/>
              <a:ea typeface="Times New Roman"/>
              <a:cs typeface="Times New Roman"/>
              <a:sym typeface="Times New Roman"/>
            </a:endParaRPr>
          </a:p>
        </p:txBody>
      </p:sp>
      <p:grpSp>
        <p:nvGrpSpPr>
          <p:cNvPr id="538" name="Google Shape;538;p3"/>
          <p:cNvGrpSpPr/>
          <p:nvPr/>
        </p:nvGrpSpPr>
        <p:grpSpPr>
          <a:xfrm rot="-5400000">
            <a:off x="5138329" y="5330481"/>
            <a:ext cx="18288" cy="822960"/>
            <a:chOff x="5839691" y="2713589"/>
            <a:chExt cx="1406625" cy="1430822"/>
          </a:xfrm>
        </p:grpSpPr>
        <p:sp>
          <p:nvSpPr>
            <p:cNvPr id="539" name="Google Shape;539;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0" name="Google Shape;540;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41" name="Google Shape;541;p3"/>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2" name="Google Shape;542;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400" dirty="0">
                <a:solidFill>
                  <a:srgbClr val="3F3F3F"/>
                </a:solidFill>
                <a:latin typeface="Times New Roman"/>
                <a:ea typeface="Times New Roman"/>
                <a:cs typeface="Times New Roman"/>
                <a:sym typeface="Times New Roman"/>
              </a:rPr>
              <a:t>T</a:t>
            </a:r>
            <a:r>
              <a:rPr lang="en-US" sz="2400" dirty="0" err="1">
                <a:solidFill>
                  <a:srgbClr val="3F3F3F"/>
                </a:solidFill>
                <a:latin typeface="Times New Roman"/>
                <a:ea typeface="Times New Roman"/>
                <a:cs typeface="Times New Roman"/>
                <a:sym typeface="Times New Roman"/>
              </a:rPr>
              <a:t>hiết</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kế</a:t>
            </a:r>
            <a:r>
              <a:rPr lang="vi-VN" sz="2400" dirty="0">
                <a:solidFill>
                  <a:srgbClr val="3F3F3F"/>
                </a:solidFill>
                <a:latin typeface="Times New Roman"/>
                <a:ea typeface="Times New Roman"/>
                <a:cs typeface="Times New Roman"/>
                <a:sym typeface="Times New Roman"/>
              </a:rPr>
              <a:t> chi tiết</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hệ</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thống</a:t>
            </a:r>
            <a:endParaRPr sz="2400" dirty="0">
              <a:solidFill>
                <a:srgbClr val="3F3F3F"/>
              </a:solidFill>
              <a:latin typeface="Times New Roman"/>
              <a:ea typeface="Times New Roman"/>
              <a:cs typeface="Times New Roman"/>
              <a:sym typeface="Times New Roman"/>
            </a:endParaRPr>
          </a:p>
        </p:txBody>
      </p:sp>
      <p:sp>
        <p:nvSpPr>
          <p:cNvPr id="543" name="Google Shape;543;p3"/>
          <p:cNvSpPr/>
          <p:nvPr/>
        </p:nvSpPr>
        <p:spPr>
          <a:xfrm>
            <a:off x="884289" y="2390978"/>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400" dirty="0">
                <a:solidFill>
                  <a:srgbClr val="3F3F3F"/>
                </a:solidFill>
                <a:latin typeface="Times New Roman"/>
                <a:ea typeface="Times New Roman"/>
                <a:cs typeface="Times New Roman"/>
                <a:sym typeface="Times New Roman"/>
              </a:rPr>
              <a:t>Phân tích</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và</a:t>
            </a:r>
            <a:r>
              <a:rPr lang="en-US" sz="2400" dirty="0">
                <a:solidFill>
                  <a:srgbClr val="3F3F3F"/>
                </a:solidFill>
                <a:latin typeface="Times New Roman"/>
                <a:ea typeface="Times New Roman"/>
                <a:cs typeface="Times New Roman"/>
                <a:sym typeface="Times New Roman"/>
              </a:rPr>
              <a:t> </a:t>
            </a:r>
            <a:r>
              <a:rPr lang="vi-VN" sz="2400" dirty="0">
                <a:solidFill>
                  <a:srgbClr val="3F3F3F"/>
                </a:solidFill>
                <a:latin typeface="Times New Roman"/>
                <a:ea typeface="Times New Roman"/>
                <a:cs typeface="Times New Roman"/>
                <a:sym typeface="Times New Roman"/>
              </a:rPr>
              <a:t>thiết kế hệ thống</a:t>
            </a:r>
            <a:endParaRPr sz="2400" dirty="0">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500"/>
                                        <p:tgtEl>
                                          <p:spTgt spid="4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9"/>
                                        </p:tgtEl>
                                        <p:attrNameLst>
                                          <p:attrName>style.visibility</p:attrName>
                                        </p:attrNameLst>
                                      </p:cBhvr>
                                      <p:to>
                                        <p:strVal val="visible"/>
                                      </p:to>
                                    </p:set>
                                    <p:animEffect transition="in" filter="fade">
                                      <p:cBhvr>
                                        <p:cTn id="11" dur="500"/>
                                        <p:tgtEl>
                                          <p:spTgt spid="49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2"/>
                                        </p:tgtEl>
                                        <p:attrNameLst>
                                          <p:attrName>style.visibility</p:attrName>
                                        </p:attrNameLst>
                                      </p:cBhvr>
                                      <p:to>
                                        <p:strVal val="visible"/>
                                      </p:to>
                                    </p:set>
                                    <p:animEffect transition="in" filter="fade">
                                      <p:cBhvr>
                                        <p:cTn id="16" dur="500"/>
                                        <p:tgtEl>
                                          <p:spTgt spid="51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3"/>
                                        </p:tgtEl>
                                        <p:attrNameLst>
                                          <p:attrName>style.visibility</p:attrName>
                                        </p:attrNameLst>
                                      </p:cBhvr>
                                      <p:to>
                                        <p:strVal val="visible"/>
                                      </p:to>
                                    </p:set>
                                    <p:animEffect transition="in" filter="fade">
                                      <p:cBhvr>
                                        <p:cTn id="20" dur="500"/>
                                        <p:tgtEl>
                                          <p:spTgt spid="5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9"/>
                                        </p:tgtEl>
                                        <p:attrNameLst>
                                          <p:attrName>style.visibility</p:attrName>
                                        </p:attrNameLst>
                                      </p:cBhvr>
                                      <p:to>
                                        <p:strVal val="visible"/>
                                      </p:to>
                                    </p:set>
                                    <p:animEffect transition="in" filter="fade">
                                      <p:cBhvr>
                                        <p:cTn id="25" dur="500"/>
                                        <p:tgtEl>
                                          <p:spTgt spid="5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fade">
                                      <p:cBhvr>
                                        <p:cTn id="29" dur="500"/>
                                        <p:tgtEl>
                                          <p:spTgt spid="5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6"/>
                                        </p:tgtEl>
                                        <p:attrNameLst>
                                          <p:attrName>style.visibility</p:attrName>
                                        </p:attrNameLst>
                                      </p:cBhvr>
                                      <p:to>
                                        <p:strVal val="visible"/>
                                      </p:to>
                                    </p:set>
                                    <p:animEffect transition="in" filter="fade">
                                      <p:cBhvr>
                                        <p:cTn id="34" dur="500"/>
                                        <p:tgtEl>
                                          <p:spTgt spid="52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9"/>
                                        </p:tgtEl>
                                        <p:attrNameLst>
                                          <p:attrName>style.visibility</p:attrName>
                                        </p:attrNameLst>
                                      </p:cBhvr>
                                      <p:to>
                                        <p:strVal val="visible"/>
                                      </p:to>
                                    </p:set>
                                    <p:animEffect transition="in" filter="fade">
                                      <p:cBhvr>
                                        <p:cTn id="38" dur="500"/>
                                        <p:tgtEl>
                                          <p:spTgt spid="5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4"/>
                                        </p:tgtEl>
                                        <p:attrNameLst>
                                          <p:attrName>style.visibility</p:attrName>
                                        </p:attrNameLst>
                                      </p:cBhvr>
                                      <p:to>
                                        <p:strVal val="visible"/>
                                      </p:to>
                                    </p:set>
                                    <p:animEffect transition="in" filter="fade">
                                      <p:cBhvr>
                                        <p:cTn id="43" dur="500"/>
                                        <p:tgtEl>
                                          <p:spTgt spid="534"/>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37"/>
                                        </p:tgtEl>
                                        <p:attrNameLst>
                                          <p:attrName>style.visibility</p:attrName>
                                        </p:attrNameLst>
                                      </p:cBhvr>
                                      <p:to>
                                        <p:strVal val="visible"/>
                                      </p:to>
                                    </p:set>
                                    <p:animEffect transition="in" filter="fade">
                                      <p:cBhvr>
                                        <p:cTn id="47" dur="500"/>
                                        <p:tgtEl>
                                          <p:spTgt spid="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pic>
        <p:nvPicPr>
          <p:cNvPr id="947" name="Google Shape;947;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8" name="Google Shape;948;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400" b="1" strike="noStrike">
                <a:solidFill>
                  <a:srgbClr val="404040"/>
                </a:solidFill>
                <a:latin typeface="Calibri"/>
                <a:ea typeface="Calibri"/>
                <a:cs typeface="Calibri"/>
                <a:sym typeface="Calibri"/>
              </a:rPr>
              <a:t>THANK YOU </a:t>
            </a:r>
            <a:endParaRPr sz="44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4400" b="1" strike="noStrike">
                <a:solidFill>
                  <a:srgbClr val="FF3737"/>
                </a:solidFill>
                <a:latin typeface="Calibri"/>
                <a:ea typeface="Calibri"/>
                <a:cs typeface="Calibri"/>
                <a:sym typeface="Calibri"/>
              </a:rPr>
              <a:t>FOR WATCHING</a:t>
            </a:r>
            <a:endParaRPr sz="4400" b="0" strike="noStrike">
              <a:solidFill>
                <a:schemeClr val="dk1"/>
              </a:solidFill>
              <a:latin typeface="Arial"/>
              <a:ea typeface="Arial"/>
              <a:cs typeface="Arial"/>
              <a:sym typeface="Arial"/>
            </a:endParaRPr>
          </a:p>
        </p:txBody>
      </p:sp>
      <p:sp>
        <p:nvSpPr>
          <p:cNvPr id="952" name="Google Shape;952;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2400" b="0" strike="noStrike">
                <a:solidFill>
                  <a:srgbClr val="595959"/>
                </a:solidFill>
                <a:latin typeface="Calibri"/>
                <a:ea typeface="Calibri"/>
                <a:cs typeface="Calibri"/>
                <a:sym typeface="Calibri"/>
              </a:rPr>
              <a:t>Em xin chân thành cảm ơn hội đồng thầy cô đã lắng nghe và theo dõi bài thuyết trình của </a:t>
            </a:r>
            <a:r>
              <a:rPr lang="en-US" sz="2400">
                <a:solidFill>
                  <a:srgbClr val="595959"/>
                </a:solidFill>
                <a:latin typeface="Calibri"/>
                <a:ea typeface="Calibri"/>
                <a:cs typeface="Calibri"/>
                <a:sym typeface="Calibri"/>
              </a:rPr>
              <a:t>em.</a:t>
            </a:r>
            <a:endParaRPr sz="2400" b="0" strike="noStrike">
              <a:solidFill>
                <a:schemeClr val="dk1"/>
              </a:solidFill>
              <a:latin typeface="Arial"/>
              <a:ea typeface="Arial"/>
              <a:cs typeface="Arial"/>
              <a:sym typeface="Arial"/>
            </a:endParaRPr>
          </a:p>
        </p:txBody>
      </p:sp>
      <p:sp>
        <p:nvSpPr>
          <p:cNvPr id="953" name="Google Shape;953;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grpSp>
        <p:nvGrpSpPr>
          <p:cNvPr id="549" name="Google Shape;549;p4"/>
          <p:cNvGrpSpPr/>
          <p:nvPr/>
        </p:nvGrpSpPr>
        <p:grpSpPr>
          <a:xfrm>
            <a:off x="2386080" y="0"/>
            <a:ext cx="3314880" cy="6857640"/>
            <a:chOff x="2386080" y="0"/>
            <a:chExt cx="3314880" cy="6857640"/>
          </a:xfrm>
        </p:grpSpPr>
        <p:sp>
          <p:nvSpPr>
            <p:cNvPr id="550" name="Google Shape;550;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01 :</a:t>
            </a:r>
            <a:endParaRPr sz="4800" b="0" strike="noStrike">
              <a:solidFill>
                <a:schemeClr val="dk1"/>
              </a:solidFill>
              <a:latin typeface="Arial"/>
              <a:ea typeface="Arial"/>
              <a:cs typeface="Arial"/>
              <a:sym typeface="Arial"/>
            </a:endParaRPr>
          </a:p>
        </p:txBody>
      </p:sp>
      <p:grpSp>
        <p:nvGrpSpPr>
          <p:cNvPr id="563" name="Google Shape;563;p4"/>
          <p:cNvGrpSpPr/>
          <p:nvPr/>
        </p:nvGrpSpPr>
        <p:grpSpPr>
          <a:xfrm>
            <a:off x="5867401" y="2495347"/>
            <a:ext cx="4937098" cy="2914853"/>
            <a:chOff x="5894486" y="1770109"/>
            <a:chExt cx="5259520" cy="365051"/>
          </a:xfrm>
        </p:grpSpPr>
        <p:sp>
          <p:nvSpPr>
            <p:cNvPr id="564" name="Google Shape;564;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1" strike="noStrike">
                  <a:solidFill>
                    <a:srgbClr val="414141"/>
                  </a:solidFill>
                  <a:latin typeface="Calibri"/>
                  <a:ea typeface="Calibri"/>
                  <a:cs typeface="Calibri"/>
                  <a:sym typeface="Calibri"/>
                </a:rPr>
                <a:t>TỔNG QUAN </a:t>
              </a:r>
              <a:endParaRPr/>
            </a:p>
            <a:p>
              <a:pPr marL="0" marR="0" lvl="0" indent="0" algn="ctr" rtl="0">
                <a:lnSpc>
                  <a:spcPct val="100000"/>
                </a:lnSpc>
                <a:spcBef>
                  <a:spcPts val="0"/>
                </a:spcBef>
                <a:spcAft>
                  <a:spcPts val="0"/>
                </a:spcAft>
                <a:buNone/>
              </a:pPr>
              <a:r>
                <a:rPr lang="en-US" sz="6000" b="1" strike="noStrike">
                  <a:solidFill>
                    <a:srgbClr val="414141"/>
                  </a:solidFill>
                  <a:latin typeface="Calibri"/>
                  <a:ea typeface="Calibri"/>
                  <a:cs typeface="Calibri"/>
                  <a:sym typeface="Calibri"/>
                </a:rPr>
                <a:t>VỀ ĐỀ TÀI</a:t>
              </a:r>
              <a:endParaRPr sz="6000" b="0" strike="noStrike">
                <a:solidFill>
                  <a:schemeClr val="dk1"/>
                </a:solidFill>
                <a:latin typeface="Arial"/>
                <a:ea typeface="Arial"/>
                <a:cs typeface="Arial"/>
                <a:sym typeface="Arial"/>
              </a:endParaRPr>
            </a:p>
          </p:txBody>
        </p:sp>
        <p:sp>
          <p:nvSpPr>
            <p:cNvPr id="565" name="Google Shape;565;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566" name="Google Shape;566;p4"/>
          <p:cNvSpPr/>
          <p:nvPr/>
        </p:nvSpPr>
        <p:spPr>
          <a:xfrm>
            <a:off x="11391665" y="274679"/>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200" b="0" strike="noStrike">
                <a:solidFill>
                  <a:srgbClr val="FFFFFF"/>
                </a:solidFill>
                <a:latin typeface="Arial"/>
                <a:ea typeface="Arial"/>
                <a:cs typeface="Arial"/>
                <a:sym typeface="Arial"/>
              </a:rPr>
              <a:t>click to add your text here click to add your text here click to add your text here.</a:t>
            </a:r>
            <a:endParaRPr sz="1200" b="0" strike="noStrike">
              <a:solidFill>
                <a:schemeClr val="dk1"/>
              </a:solidFill>
              <a:latin typeface="Arial"/>
              <a:ea typeface="Arial"/>
              <a:cs typeface="Arial"/>
              <a:sym typeface="Arial"/>
            </a:endParaRPr>
          </a:p>
        </p:txBody>
      </p:sp>
      <p:grpSp>
        <p:nvGrpSpPr>
          <p:cNvPr id="578" name="Google Shape;578;p5"/>
          <p:cNvGrpSpPr/>
          <p:nvPr/>
        </p:nvGrpSpPr>
        <p:grpSpPr>
          <a:xfrm>
            <a:off x="127773" y="4677021"/>
            <a:ext cx="11920859" cy="1452835"/>
            <a:chOff x="5472720" y="1306800"/>
            <a:chExt cx="6033600" cy="2094120"/>
          </a:xfrm>
        </p:grpSpPr>
        <p:sp>
          <p:nvSpPr>
            <p:cNvPr id="579" name="Google Shape;579;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5566635" y="1550711"/>
              <a:ext cx="5864657" cy="1728061"/>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vi-VN" sz="2000" b="0" i="0" u="none" strike="noStrike" dirty="0">
                  <a:solidFill>
                    <a:schemeClr val="tx2">
                      <a:lumMod val="90000"/>
                    </a:schemeClr>
                  </a:solidFill>
                  <a:effectLst/>
                  <a:latin typeface="Public Sans"/>
                </a:rPr>
                <a:t>Nhận thấy, so với việc gửi tài liệu từ nhà trường đến các doanh nghiệp thực tập thì việc xây dựng một </a:t>
              </a:r>
              <a:r>
                <a:rPr lang="vi-VN" sz="2000" b="0" i="0" u="none" strike="noStrike" dirty="0" err="1">
                  <a:solidFill>
                    <a:schemeClr val="tx2">
                      <a:lumMod val="90000"/>
                    </a:schemeClr>
                  </a:solidFill>
                  <a:effectLst/>
                  <a:latin typeface="Public Sans"/>
                </a:rPr>
                <a:t>website</a:t>
              </a:r>
              <a:r>
                <a:rPr lang="vi-VN" sz="2000" b="0" i="0" u="none" strike="noStrike" dirty="0">
                  <a:solidFill>
                    <a:schemeClr val="tx2">
                      <a:lumMod val="90000"/>
                    </a:schemeClr>
                  </a:solidFill>
                  <a:effectLst/>
                  <a:latin typeface="Public Sans"/>
                </a:rPr>
                <a:t> hệ thống quản lý việc thực tập của sinh viên giữa nhà trường, doanh nghiệp và sinh viên thực tập sẽ đơn giản hơn.</a:t>
              </a:r>
              <a:endParaRPr lang="vi-VN" sz="2000" b="0" strike="noStrike" dirty="0">
                <a:solidFill>
                  <a:schemeClr val="tx2">
                    <a:lumMod val="90000"/>
                  </a:schemeClr>
                </a:solidFill>
                <a:latin typeface="Arial"/>
                <a:ea typeface="Arial"/>
                <a:cs typeface="Arial"/>
                <a:sym typeface="Arial"/>
              </a:endParaRPr>
            </a:p>
          </p:txBody>
        </p:sp>
      </p:grpSp>
      <p:sp>
        <p:nvSpPr>
          <p:cNvPr id="581" name="Google Shape;581;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1. TỔNG QUAN VỀ ĐỀ TÀI</a:t>
            </a:r>
            <a:endParaRPr sz="2400" b="0" strike="noStrike">
              <a:solidFill>
                <a:schemeClr val="dk1"/>
              </a:solidFill>
              <a:latin typeface="Arial"/>
              <a:ea typeface="Arial"/>
              <a:cs typeface="Arial"/>
              <a:sym typeface="Arial"/>
            </a:endParaRPr>
          </a:p>
        </p:txBody>
      </p:sp>
      <p:sp>
        <p:nvSpPr>
          <p:cNvPr id="2" name="Google Shape;567;p4">
            <a:extLst>
              <a:ext uri="{FF2B5EF4-FFF2-40B4-BE49-F238E27FC236}">
                <a16:creationId xmlns:a16="http://schemas.microsoft.com/office/drawing/2014/main" id="{5E89C472-96BE-DF96-8DDD-6029E70D7303}"/>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Arial"/>
                <a:ea typeface="Arial"/>
                <a:cs typeface="Arial"/>
                <a:sym typeface="Arial"/>
              </a:rPr>
              <a:t>Đồ</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án</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tốt</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nghiệp</a:t>
            </a:r>
            <a:endParaRPr sz="1800" dirty="0">
              <a:solidFill>
                <a:schemeClr val="dk1"/>
              </a:solidFill>
              <a:latin typeface="Arial"/>
              <a:ea typeface="Arial"/>
              <a:cs typeface="Arial"/>
              <a:sym typeface="Arial"/>
            </a:endParaRPr>
          </a:p>
        </p:txBody>
      </p:sp>
      <p:pic>
        <p:nvPicPr>
          <p:cNvPr id="1026" name="Picture 2">
            <a:extLst>
              <a:ext uri="{FF2B5EF4-FFF2-40B4-BE49-F238E27FC236}">
                <a16:creationId xmlns:a16="http://schemas.microsoft.com/office/drawing/2014/main" id="{57C78976-1D72-7113-665B-8B8F52D37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69" y="1003900"/>
            <a:ext cx="4663356" cy="35155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53283B4-B8E4-413B-8186-A418F08A0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389" y="1138747"/>
            <a:ext cx="5729162" cy="3222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8"/>
                                        </p:tgtEl>
                                        <p:attrNameLst>
                                          <p:attrName>style.visibility</p:attrName>
                                        </p:attrNameLst>
                                      </p:cBhvr>
                                      <p:to>
                                        <p:strVal val="visible"/>
                                      </p:to>
                                    </p:set>
                                    <p:animEffect transition="in" filter="fade">
                                      <p:cBhvr>
                                        <p:cTn id="7" dur="5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dirty="0">
                <a:solidFill>
                  <a:schemeClr val="accent1"/>
                </a:solidFill>
                <a:latin typeface="Calibri"/>
                <a:ea typeface="Calibri"/>
                <a:cs typeface="Calibri"/>
                <a:sym typeface="Calibri"/>
              </a:rPr>
              <a:t>LÝ DO CHỌN ĐỀ TÀI</a:t>
            </a:r>
            <a:endParaRPr sz="2400" b="0" strike="noStrike" dirty="0">
              <a:solidFill>
                <a:schemeClr val="accent1"/>
              </a:solidFill>
              <a:latin typeface="Arial"/>
              <a:ea typeface="Arial"/>
              <a:cs typeface="Arial"/>
              <a:sym typeface="Arial"/>
            </a:endParaRPr>
          </a:p>
        </p:txBody>
      </p:sp>
      <p:grpSp>
        <p:nvGrpSpPr>
          <p:cNvPr id="592" name="Google Shape;592;p6"/>
          <p:cNvGrpSpPr/>
          <p:nvPr/>
        </p:nvGrpSpPr>
        <p:grpSpPr>
          <a:xfrm>
            <a:off x="4171161" y="963955"/>
            <a:ext cx="3353532" cy="3703296"/>
            <a:chOff x="4543425" y="2277493"/>
            <a:chExt cx="3105150" cy="3379338"/>
          </a:xfrm>
        </p:grpSpPr>
        <p:sp>
          <p:nvSpPr>
            <p:cNvPr id="593" name="Google Shape;593;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4" name="Google Shape;594;p6"/>
            <p:cNvSpPr txBox="1"/>
            <p:nvPr/>
          </p:nvSpPr>
          <p:spPr>
            <a:xfrm>
              <a:off x="4759485" y="3498423"/>
              <a:ext cx="2689700" cy="14884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2000" b="1" dirty="0">
                  <a:solidFill>
                    <a:schemeClr val="dk1"/>
                  </a:solidFill>
                  <a:latin typeface="Times New Roman"/>
                  <a:ea typeface="Times New Roman"/>
                  <a:cs typeface="Times New Roman"/>
                  <a:sym typeface="Times New Roman"/>
                </a:rPr>
                <a:t>Doanh nghiệp nhận thông tin, giao nhiệm vụ và đánh giá năng lực của sinh viên thực tập một cách đơn giản.</a:t>
              </a:r>
              <a:endParaRPr lang="en-US" sz="2000" b="1" dirty="0">
                <a:solidFill>
                  <a:schemeClr val="dk1"/>
                </a:solidFill>
                <a:latin typeface="Times New Roman"/>
                <a:ea typeface="Times New Roman"/>
                <a:cs typeface="Times New Roman"/>
                <a:sym typeface="Times New Roman"/>
              </a:endParaRPr>
            </a:p>
          </p:txBody>
        </p:sp>
        <p:cxnSp>
          <p:nvCxnSpPr>
            <p:cNvPr id="595" name="Google Shape;595;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6" name="Google Shape;596;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599" name="Google Shape;599;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00" name="Google Shape;600;p6"/>
          <p:cNvGrpSpPr/>
          <p:nvPr/>
        </p:nvGrpSpPr>
        <p:grpSpPr>
          <a:xfrm>
            <a:off x="273231" y="968913"/>
            <a:ext cx="3439786" cy="3703297"/>
            <a:chOff x="7971474" y="2277493"/>
            <a:chExt cx="3150058" cy="3379338"/>
          </a:xfrm>
        </p:grpSpPr>
        <p:sp>
          <p:nvSpPr>
            <p:cNvPr id="601" name="Google Shape;601;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2" name="Google Shape;602;p6"/>
            <p:cNvSpPr txBox="1"/>
            <p:nvPr/>
          </p:nvSpPr>
          <p:spPr>
            <a:xfrm>
              <a:off x="8194256" y="3612393"/>
              <a:ext cx="2689700" cy="14884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2000" b="1" dirty="0">
                  <a:solidFill>
                    <a:schemeClr val="dk1"/>
                  </a:solidFill>
                  <a:latin typeface="Times New Roman"/>
                  <a:ea typeface="Times New Roman"/>
                  <a:cs typeface="Times New Roman"/>
                  <a:sym typeface="Times New Roman"/>
                </a:rPr>
                <a:t>Nhà trường dễ dàng chuyển giao  thông tin sinh viên và theo dõi khi sinh viên thực tập tại doanh nghiệp </a:t>
              </a:r>
              <a:endParaRPr sz="2000" b="1" dirty="0">
                <a:solidFill>
                  <a:schemeClr val="dk1"/>
                </a:solidFill>
                <a:latin typeface="Times New Roman"/>
                <a:ea typeface="Times New Roman"/>
                <a:cs typeface="Times New Roman"/>
                <a:sym typeface="Times New Roman"/>
              </a:endParaRPr>
            </a:p>
          </p:txBody>
        </p:sp>
        <p:cxnSp>
          <p:nvCxnSpPr>
            <p:cNvPr id="603" name="Google Shape;603;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4" name="Google Shape;604;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7" name="Google Shape;607;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08" name="Google Shape;608;p6"/>
          <p:cNvGrpSpPr/>
          <p:nvPr/>
        </p:nvGrpSpPr>
        <p:grpSpPr>
          <a:xfrm>
            <a:off x="873892" y="4725093"/>
            <a:ext cx="9743804" cy="1015622"/>
            <a:chOff x="1061986" y="4966692"/>
            <a:chExt cx="9743804" cy="1015622"/>
          </a:xfrm>
        </p:grpSpPr>
        <p:sp>
          <p:nvSpPr>
            <p:cNvPr id="609" name="Google Shape;609;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0" name="Google Shape;610;p6"/>
            <p:cNvSpPr txBox="1"/>
            <p:nvPr/>
          </p:nvSpPr>
          <p:spPr>
            <a:xfrm>
              <a:off x="2274483" y="4966692"/>
              <a:ext cx="8531307"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a:t>
              </a:r>
              <a:r>
                <a:rPr lang="en-US" sz="2000" dirty="0" err="1">
                  <a:solidFill>
                    <a:schemeClr val="dk1"/>
                  </a:solidFill>
                  <a:latin typeface="Times New Roman"/>
                  <a:ea typeface="Times New Roman"/>
                  <a:cs typeface="Times New Roman"/>
                  <a:sym typeface="Times New Roman"/>
                </a:rPr>
                <a:t>Xây</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dựng</a:t>
              </a:r>
              <a:r>
                <a:rPr lang="en-US" sz="2000" dirty="0">
                  <a:solidFill>
                    <a:schemeClr val="dk1"/>
                  </a:solidFill>
                  <a:latin typeface="Times New Roman"/>
                  <a:ea typeface="Times New Roman"/>
                  <a:cs typeface="Times New Roman"/>
                  <a:sym typeface="Times New Roman"/>
                </a:rPr>
                <a:t> </a:t>
              </a:r>
              <a:r>
                <a:rPr lang="vi-VN" sz="2000" dirty="0">
                  <a:solidFill>
                    <a:schemeClr val="dk1"/>
                  </a:solidFill>
                  <a:latin typeface="Times New Roman"/>
                  <a:ea typeface="Times New Roman"/>
                  <a:cs typeface="Times New Roman"/>
                  <a:sym typeface="Times New Roman"/>
                </a:rPr>
                <a:t>hệ thống đăng ký và quản lý sinh viên thực tập</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là</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việc</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cần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thiết</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để</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tạo</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điều</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kiện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thuận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lợi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cho</a:t>
              </a:r>
              <a:r>
                <a:rPr lang="vi-VN" sz="2000" dirty="0">
                  <a:solidFill>
                    <a:schemeClr val="dk1"/>
                  </a:solidFill>
                  <a:latin typeface="Times New Roman"/>
                  <a:ea typeface="Times New Roman"/>
                  <a:cs typeface="Times New Roman"/>
                  <a:sym typeface="Times New Roman"/>
                </a:rPr>
                <a:t> trường, doanh nghiệp và sinh viên trong những </a:t>
              </a:r>
              <a:r>
                <a:rPr lang="vi-VN" sz="2000" dirty="0" err="1">
                  <a:solidFill>
                    <a:schemeClr val="dk1"/>
                  </a:solidFill>
                  <a:latin typeface="Times New Roman"/>
                  <a:ea typeface="Times New Roman"/>
                  <a:cs typeface="Times New Roman"/>
                  <a:sym typeface="Times New Roman"/>
                </a:rPr>
                <a:t>đợt</a:t>
              </a:r>
              <a:r>
                <a:rPr lang="vi-VN" sz="2000" dirty="0">
                  <a:solidFill>
                    <a:schemeClr val="dk1"/>
                  </a:solidFill>
                  <a:latin typeface="Times New Roman"/>
                  <a:ea typeface="Times New Roman"/>
                  <a:cs typeface="Times New Roman"/>
                  <a:sym typeface="Times New Roman"/>
                </a:rPr>
                <a:t> thực tập.</a:t>
              </a:r>
              <a:endParaRPr sz="2000" dirty="0">
                <a:solidFill>
                  <a:schemeClr val="dk1"/>
                </a:solidFill>
                <a:latin typeface="Times New Roman"/>
                <a:ea typeface="Times New Roman"/>
                <a:cs typeface="Times New Roman"/>
                <a:sym typeface="Times New Roman"/>
              </a:endParaRPr>
            </a:p>
          </p:txBody>
        </p:sp>
      </p:grpSp>
      <p:grpSp>
        <p:nvGrpSpPr>
          <p:cNvPr id="611" name="Google Shape;611;p6"/>
          <p:cNvGrpSpPr/>
          <p:nvPr/>
        </p:nvGrpSpPr>
        <p:grpSpPr>
          <a:xfrm>
            <a:off x="8082738" y="1573206"/>
            <a:ext cx="3341540" cy="2455941"/>
            <a:chOff x="1015001" y="1430874"/>
            <a:chExt cx="3121971" cy="2294164"/>
          </a:xfrm>
        </p:grpSpPr>
        <p:grpSp>
          <p:nvGrpSpPr>
            <p:cNvPr id="612" name="Google Shape;612;p6"/>
            <p:cNvGrpSpPr/>
            <p:nvPr/>
          </p:nvGrpSpPr>
          <p:grpSpPr>
            <a:xfrm>
              <a:off x="1015001" y="1430874"/>
              <a:ext cx="3113486" cy="2294164"/>
              <a:chOff x="1121329" y="2828924"/>
              <a:chExt cx="3113486" cy="2294164"/>
            </a:xfrm>
          </p:grpSpPr>
          <p:sp>
            <p:nvSpPr>
              <p:cNvPr id="613" name="Google Shape;613;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14" name="Google Shape;614;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5" name="Google Shape;615;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8" name="Google Shape;618;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9" name="Google Shape;619;p6"/>
            <p:cNvSpPr txBox="1"/>
            <p:nvPr/>
          </p:nvSpPr>
          <p:spPr>
            <a:xfrm>
              <a:off x="1145940" y="2206761"/>
              <a:ext cx="2991032" cy="12362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2000" b="1" dirty="0">
                  <a:solidFill>
                    <a:schemeClr val="dk1"/>
                  </a:solidFill>
                  <a:latin typeface="Times New Roman"/>
                  <a:ea typeface="Times New Roman"/>
                  <a:cs typeface="Times New Roman"/>
                  <a:sym typeface="Times New Roman"/>
                </a:rPr>
                <a:t>Sinh viên thuận tiện nhận nhiệm vụ và bàn giao sau khi hoàn thành từ doanh nghiệp</a:t>
              </a:r>
              <a:r>
                <a:rPr lang="en-US" sz="2000" b="1" dirty="0">
                  <a:solidFill>
                    <a:schemeClr val="dk1"/>
                  </a:solidFill>
                  <a:latin typeface="Times New Roman"/>
                  <a:ea typeface="Times New Roman"/>
                  <a:cs typeface="Times New Roman"/>
                  <a:sym typeface="Times New Roman"/>
                </a:rPr>
                <a:t>. </a:t>
              </a:r>
              <a:endParaRPr sz="2000" b="1" dirty="0">
                <a:solidFill>
                  <a:schemeClr val="dk1"/>
                </a:solidFill>
                <a:latin typeface="Times New Roman"/>
                <a:ea typeface="Times New Roman"/>
                <a:cs typeface="Times New Roman"/>
                <a:sym typeface="Times New Roman"/>
              </a:endParaRPr>
            </a:p>
          </p:txBody>
        </p:sp>
      </p:grpSp>
      <p:sp>
        <p:nvSpPr>
          <p:cNvPr id="2" name="Google Shape;567;p4">
            <a:extLst>
              <a:ext uri="{FF2B5EF4-FFF2-40B4-BE49-F238E27FC236}">
                <a16:creationId xmlns:a16="http://schemas.microsoft.com/office/drawing/2014/main" id="{3B59E8A8-A23D-CAAF-716E-31AB0DA210D3}"/>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par>
                                <p:cTn id="8" presetID="10" presetClass="entr" presetSubtype="0" fill="hold" nodeType="withEffect">
                                  <p:stCondLst>
                                    <p:cond delay="0"/>
                                  </p:stCondLst>
                                  <p:childTnLst>
                                    <p:set>
                                      <p:cBhvr>
                                        <p:cTn id="9" dur="1" fill="hold">
                                          <p:stCondLst>
                                            <p:cond delay="0"/>
                                          </p:stCondLst>
                                        </p:cTn>
                                        <p:tgtEl>
                                          <p:spTgt spid="592"/>
                                        </p:tgtEl>
                                        <p:attrNameLst>
                                          <p:attrName>style.visibility</p:attrName>
                                        </p:attrNameLst>
                                      </p:cBhvr>
                                      <p:to>
                                        <p:strVal val="visible"/>
                                      </p:to>
                                    </p:set>
                                    <p:animEffect transition="in" filter="fade">
                                      <p:cBhvr>
                                        <p:cTn id="10" dur="500"/>
                                        <p:tgtEl>
                                          <p:spTgt spid="592"/>
                                        </p:tgtEl>
                                      </p:cBhvr>
                                    </p:animEffect>
                                  </p:childTnLst>
                                </p:cTn>
                              </p:par>
                              <p:par>
                                <p:cTn id="11" presetID="10" presetClass="entr" presetSubtype="0" fill="hold" nodeType="withEffect">
                                  <p:stCondLst>
                                    <p:cond delay="0"/>
                                  </p:stCondLst>
                                  <p:childTnLst>
                                    <p:set>
                                      <p:cBhvr>
                                        <p:cTn id="12" dur="1" fill="hold">
                                          <p:stCondLst>
                                            <p:cond delay="0"/>
                                          </p:stCondLst>
                                        </p:cTn>
                                        <p:tgtEl>
                                          <p:spTgt spid="600"/>
                                        </p:tgtEl>
                                        <p:attrNameLst>
                                          <p:attrName>style.visibility</p:attrName>
                                        </p:attrNameLst>
                                      </p:cBhvr>
                                      <p:to>
                                        <p:strVal val="visible"/>
                                      </p:to>
                                    </p:set>
                                    <p:animEffect transition="in" filter="fade">
                                      <p:cBhvr>
                                        <p:cTn id="13" dur="500"/>
                                        <p:tgtEl>
                                          <p:spTgt spid="60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8"/>
                                        </p:tgtEl>
                                        <p:attrNameLst>
                                          <p:attrName>style.visibility</p:attrName>
                                        </p:attrNameLst>
                                      </p:cBhvr>
                                      <p:to>
                                        <p:strVal val="visible"/>
                                      </p:to>
                                    </p:set>
                                    <p:animEffect transition="in" filter="fade">
                                      <p:cBhvr>
                                        <p:cTn id="18"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11"/>
          <p:cNvGrpSpPr/>
          <p:nvPr/>
        </p:nvGrpSpPr>
        <p:grpSpPr>
          <a:xfrm>
            <a:off x="1447489" y="1909742"/>
            <a:ext cx="3004031" cy="2711475"/>
            <a:chOff x="1132443" y="1646005"/>
            <a:chExt cx="4613157" cy="4662275"/>
          </a:xfrm>
        </p:grpSpPr>
        <p:sp>
          <p:nvSpPr>
            <p:cNvPr id="745" name="Google Shape;745;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11"/>
            <p:cNvGrpSpPr/>
            <p:nvPr/>
          </p:nvGrpSpPr>
          <p:grpSpPr>
            <a:xfrm>
              <a:off x="1132443" y="1646005"/>
              <a:ext cx="2387981" cy="2449707"/>
              <a:chOff x="1132443" y="1646005"/>
              <a:chExt cx="2387981" cy="2449707"/>
            </a:xfrm>
          </p:grpSpPr>
          <p:sp>
            <p:nvSpPr>
              <p:cNvPr id="755" name="Google Shape;755;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11"/>
          <p:cNvGrpSpPr/>
          <p:nvPr/>
        </p:nvGrpSpPr>
        <p:grpSpPr>
          <a:xfrm>
            <a:off x="6476059" y="4769083"/>
            <a:ext cx="524880" cy="492840"/>
            <a:chOff x="6517080" y="5463720"/>
            <a:chExt cx="524880" cy="492840"/>
          </a:xfrm>
        </p:grpSpPr>
        <p:sp>
          <p:nvSpPr>
            <p:cNvPr id="761" name="Google Shape;761;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11"/>
          <p:cNvGrpSpPr/>
          <p:nvPr/>
        </p:nvGrpSpPr>
        <p:grpSpPr>
          <a:xfrm>
            <a:off x="7189219" y="2639228"/>
            <a:ext cx="3785400" cy="1330075"/>
            <a:chOff x="7299000" y="3587400"/>
            <a:chExt cx="3785400" cy="1330075"/>
          </a:xfrm>
        </p:grpSpPr>
        <p:sp>
          <p:nvSpPr>
            <p:cNvPr id="764" name="Google Shape;764;p11"/>
            <p:cNvSpPr/>
            <p:nvPr/>
          </p:nvSpPr>
          <p:spPr>
            <a:xfrm>
              <a:off x="7299000" y="394020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vi-VN" sz="1600" b="0" strike="noStrike" dirty="0">
                  <a:solidFill>
                    <a:srgbClr val="404040"/>
                  </a:solidFill>
                  <a:latin typeface="Calibri"/>
                  <a:ea typeface="Calibri"/>
                  <a:cs typeface="Calibri"/>
                  <a:sym typeface="Calibri"/>
                </a:rPr>
                <a:t>Doanh nghiệp thuận tiện trong việc giao nhiệm vụ cho sinh viên và đánh giá sinh viên.</a:t>
              </a:r>
              <a:endParaRPr sz="1600" b="0" strike="noStrike" dirty="0">
                <a:solidFill>
                  <a:schemeClr val="dk1"/>
                </a:solidFill>
                <a:latin typeface="Arial"/>
                <a:ea typeface="Arial"/>
                <a:cs typeface="Arial"/>
                <a:sym typeface="Arial"/>
              </a:endParaRPr>
            </a:p>
          </p:txBody>
        </p:sp>
        <p:sp>
          <p:nvSpPr>
            <p:cNvPr id="765" name="Google Shape;765;p11"/>
            <p:cNvSpPr/>
            <p:nvPr/>
          </p:nvSpPr>
          <p:spPr>
            <a:xfrm>
              <a:off x="7299000" y="3587400"/>
              <a:ext cx="358992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vi-VN" sz="1600" b="1" dirty="0">
                  <a:solidFill>
                    <a:srgbClr val="262626"/>
                  </a:solidFill>
                  <a:latin typeface="Calibri"/>
                  <a:ea typeface="Calibri"/>
                  <a:cs typeface="Calibri"/>
                  <a:sym typeface="Calibri"/>
                </a:rPr>
                <a:t>D</a:t>
              </a:r>
              <a:r>
                <a:rPr lang="vi-VN" sz="1600" b="1" strike="noStrike" dirty="0">
                  <a:solidFill>
                    <a:srgbClr val="262626"/>
                  </a:solidFill>
                  <a:latin typeface="Calibri"/>
                  <a:ea typeface="Calibri"/>
                  <a:cs typeface="Calibri"/>
                  <a:sym typeface="Calibri"/>
                </a:rPr>
                <a:t>oanh nghiệp</a:t>
              </a:r>
              <a:endParaRPr sz="1600" b="0" strike="noStrike" dirty="0">
                <a:solidFill>
                  <a:schemeClr val="dk1"/>
                </a:solidFill>
                <a:latin typeface="Arial"/>
                <a:ea typeface="Arial"/>
                <a:cs typeface="Arial"/>
                <a:sym typeface="Arial"/>
              </a:endParaRPr>
            </a:p>
          </p:txBody>
        </p:sp>
      </p:grpSp>
      <p:grpSp>
        <p:nvGrpSpPr>
          <p:cNvPr id="766" name="Google Shape;766;p11"/>
          <p:cNvGrpSpPr/>
          <p:nvPr/>
        </p:nvGrpSpPr>
        <p:grpSpPr>
          <a:xfrm>
            <a:off x="7179499" y="4416643"/>
            <a:ext cx="3785400" cy="1034250"/>
            <a:chOff x="7308720" y="5272920"/>
            <a:chExt cx="3785400" cy="1034250"/>
          </a:xfrm>
        </p:grpSpPr>
        <p:sp>
          <p:nvSpPr>
            <p:cNvPr id="767" name="Google Shape;767;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vi-VN" sz="1600" b="0" strike="noStrike" dirty="0">
                  <a:solidFill>
                    <a:schemeClr val="tx1">
                      <a:lumMod val="65000"/>
                      <a:lumOff val="35000"/>
                    </a:schemeClr>
                  </a:solidFill>
                  <a:latin typeface="Arial"/>
                  <a:ea typeface="Arial"/>
                  <a:cs typeface="Arial"/>
                  <a:sym typeface="Arial"/>
                </a:rPr>
                <a:t>Sinh viên nhận thông tin doanh nghiệp, nhiệm vụ và hoàn thành nhiệm vụ.</a:t>
              </a:r>
              <a:endParaRPr sz="1600" b="0" strike="noStrike" dirty="0">
                <a:solidFill>
                  <a:schemeClr val="tx1">
                    <a:lumMod val="65000"/>
                    <a:lumOff val="35000"/>
                  </a:schemeClr>
                </a:solidFill>
                <a:latin typeface="Arial"/>
                <a:ea typeface="Arial"/>
                <a:cs typeface="Arial"/>
                <a:sym typeface="Arial"/>
              </a:endParaRPr>
            </a:p>
          </p:txBody>
        </p:sp>
        <p:sp>
          <p:nvSpPr>
            <p:cNvPr id="768" name="Google Shape;768;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vi-VN" sz="1600" b="0" strike="noStrike" dirty="0">
                  <a:solidFill>
                    <a:schemeClr val="dk1"/>
                  </a:solidFill>
                  <a:latin typeface="Arial"/>
                  <a:ea typeface="Arial"/>
                  <a:cs typeface="Arial"/>
                  <a:sym typeface="Arial"/>
                </a:rPr>
                <a:t>Sinh Viên</a:t>
              </a:r>
              <a:endParaRPr sz="1600" b="0" strike="noStrike" dirty="0">
                <a:solidFill>
                  <a:schemeClr val="dk1"/>
                </a:solidFill>
                <a:latin typeface="Arial"/>
                <a:ea typeface="Arial"/>
                <a:cs typeface="Arial"/>
                <a:sym typeface="Arial"/>
              </a:endParaRPr>
            </a:p>
          </p:txBody>
        </p:sp>
      </p:grpSp>
      <p:sp>
        <p:nvSpPr>
          <p:cNvPr id="769" name="Google Shape;769;p11"/>
          <p:cNvSpPr/>
          <p:nvPr/>
        </p:nvSpPr>
        <p:spPr>
          <a:xfrm>
            <a:off x="1986746" y="375906"/>
            <a:ext cx="386244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dirty="0">
                <a:solidFill>
                  <a:schemeClr val="accent1"/>
                </a:solidFill>
                <a:latin typeface="Calibri"/>
                <a:ea typeface="Calibri"/>
                <a:cs typeface="Calibri"/>
                <a:sym typeface="Calibri"/>
              </a:rPr>
              <a:t>MỤC TIÊU ĐỀ TÀI</a:t>
            </a:r>
            <a:endParaRPr sz="2400" b="1" strike="noStrike" dirty="0">
              <a:solidFill>
                <a:schemeClr val="accent1"/>
              </a:solidFill>
              <a:latin typeface="Arial"/>
              <a:ea typeface="Arial"/>
              <a:cs typeface="Arial"/>
              <a:sym typeface="Arial"/>
            </a:endParaRPr>
          </a:p>
        </p:txBody>
      </p:sp>
      <p:sp>
        <p:nvSpPr>
          <p:cNvPr id="770" name="Google Shape;770;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grpSp>
        <p:nvGrpSpPr>
          <p:cNvPr id="771" name="Google Shape;771;p11"/>
          <p:cNvGrpSpPr/>
          <p:nvPr/>
        </p:nvGrpSpPr>
        <p:grpSpPr>
          <a:xfrm>
            <a:off x="6392894" y="2755747"/>
            <a:ext cx="507960" cy="509760"/>
            <a:chOff x="6516000" y="3775320"/>
            <a:chExt cx="507960" cy="509760"/>
          </a:xfrm>
        </p:grpSpPr>
        <p:sp>
          <p:nvSpPr>
            <p:cNvPr id="772" name="Google Shape;772;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11"/>
          <p:cNvGrpSpPr/>
          <p:nvPr/>
        </p:nvGrpSpPr>
        <p:grpSpPr>
          <a:xfrm>
            <a:off x="6476059" y="722170"/>
            <a:ext cx="348840" cy="507960"/>
            <a:chOff x="6595560" y="1087200"/>
            <a:chExt cx="348840" cy="507960"/>
          </a:xfrm>
        </p:grpSpPr>
        <p:sp>
          <p:nvSpPr>
            <p:cNvPr id="777" name="Google Shape;777;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11"/>
          <p:cNvGrpSpPr/>
          <p:nvPr/>
        </p:nvGrpSpPr>
        <p:grpSpPr>
          <a:xfrm>
            <a:off x="7179499" y="538930"/>
            <a:ext cx="3785400" cy="1329715"/>
            <a:chOff x="7299000" y="903960"/>
            <a:chExt cx="3785400" cy="1329715"/>
          </a:xfrm>
        </p:grpSpPr>
        <p:sp>
          <p:nvSpPr>
            <p:cNvPr id="780" name="Google Shape;780;p11"/>
            <p:cNvSpPr/>
            <p:nvPr/>
          </p:nvSpPr>
          <p:spPr>
            <a:xfrm>
              <a:off x="7299000" y="125640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vi-VN" sz="1600" dirty="0">
                  <a:solidFill>
                    <a:srgbClr val="404040"/>
                  </a:solidFill>
                  <a:latin typeface="Calibri"/>
                  <a:ea typeface="Calibri"/>
                  <a:cs typeface="Calibri"/>
                  <a:sym typeface="Calibri"/>
                </a:rPr>
                <a:t>Nhà trường thông qua hệ thống có thể quan sát và đánh giá năng lực của sinh viên một cách sát sao</a:t>
              </a:r>
              <a:r>
                <a:rPr lang="en-US" sz="1600" dirty="0">
                  <a:solidFill>
                    <a:srgbClr val="404040"/>
                  </a:solidFill>
                  <a:latin typeface="Calibri"/>
                  <a:ea typeface="Calibri"/>
                  <a:cs typeface="Calibri"/>
                  <a:sym typeface="Calibri"/>
                </a:rPr>
                <a:t>.</a:t>
              </a:r>
              <a:endParaRPr sz="1600" b="0" strike="noStrike" dirty="0">
                <a:solidFill>
                  <a:schemeClr val="dk1"/>
                </a:solidFill>
                <a:latin typeface="Arial"/>
                <a:ea typeface="Arial"/>
                <a:cs typeface="Arial"/>
                <a:sym typeface="Arial"/>
              </a:endParaRPr>
            </a:p>
          </p:txBody>
        </p:sp>
        <p:sp>
          <p:nvSpPr>
            <p:cNvPr id="781" name="Google Shape;781;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vi-VN" sz="1800" b="1" dirty="0">
                  <a:solidFill>
                    <a:srgbClr val="262626"/>
                  </a:solidFill>
                  <a:latin typeface="Calibri"/>
                  <a:ea typeface="Calibri"/>
                  <a:cs typeface="Calibri"/>
                  <a:sym typeface="Calibri"/>
                </a:rPr>
                <a:t>Nhà</a:t>
              </a:r>
              <a:r>
                <a:rPr lang="vi-VN" sz="1800" b="1" strike="noStrike" dirty="0">
                  <a:solidFill>
                    <a:srgbClr val="262626"/>
                  </a:solidFill>
                  <a:latin typeface="Calibri"/>
                  <a:ea typeface="Calibri"/>
                  <a:cs typeface="Calibri"/>
                  <a:sym typeface="Calibri"/>
                </a:rPr>
                <a:t> trường</a:t>
              </a:r>
              <a:endParaRPr sz="1800" b="0" strike="noStrike" dirty="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1"/>
                                        </p:tgtEl>
                                        <p:attrNameLst>
                                          <p:attrName>style.visibility</p:attrName>
                                        </p:attrNameLst>
                                      </p:cBhvr>
                                      <p:to>
                                        <p:strVal val="visible"/>
                                      </p:to>
                                    </p:set>
                                    <p:animEffect transition="in" filter="fade">
                                      <p:cBhvr>
                                        <p:cTn id="7" dur="500"/>
                                        <p:tgtEl>
                                          <p:spTgt spid="771"/>
                                        </p:tgtEl>
                                      </p:cBhvr>
                                    </p:animEffect>
                                  </p:childTnLst>
                                </p:cTn>
                              </p:par>
                              <p:par>
                                <p:cTn id="8" presetID="10" presetClass="entr" presetSubtype="0" fill="hold" nodeType="withEffect">
                                  <p:stCondLst>
                                    <p:cond delay="0"/>
                                  </p:stCondLst>
                                  <p:childTnLst>
                                    <p:set>
                                      <p:cBhvr>
                                        <p:cTn id="9" dur="1" fill="hold">
                                          <p:stCondLst>
                                            <p:cond delay="0"/>
                                          </p:stCondLst>
                                        </p:cTn>
                                        <p:tgtEl>
                                          <p:spTgt spid="776"/>
                                        </p:tgtEl>
                                        <p:attrNameLst>
                                          <p:attrName>style.visibility</p:attrName>
                                        </p:attrNameLst>
                                      </p:cBhvr>
                                      <p:to>
                                        <p:strVal val="visible"/>
                                      </p:to>
                                    </p:set>
                                    <p:animEffect transition="in" filter="fade">
                                      <p:cBhvr>
                                        <p:cTn id="10" dur="500"/>
                                        <p:tgtEl>
                                          <p:spTgt spid="776"/>
                                        </p:tgtEl>
                                      </p:cBhvr>
                                    </p:animEffect>
                                  </p:childTnLst>
                                </p:cTn>
                              </p:par>
                              <p:par>
                                <p:cTn id="11" presetID="10" presetClass="entr" presetSubtype="0" fill="hold" nodeType="withEffect">
                                  <p:stCondLst>
                                    <p:cond delay="0"/>
                                  </p:stCondLst>
                                  <p:childTnLst>
                                    <p:set>
                                      <p:cBhvr>
                                        <p:cTn id="12" dur="1" fill="hold">
                                          <p:stCondLst>
                                            <p:cond delay="0"/>
                                          </p:stCondLst>
                                        </p:cTn>
                                        <p:tgtEl>
                                          <p:spTgt spid="779"/>
                                        </p:tgtEl>
                                        <p:attrNameLst>
                                          <p:attrName>style.visibility</p:attrName>
                                        </p:attrNameLst>
                                      </p:cBhvr>
                                      <p:to>
                                        <p:strVal val="visible"/>
                                      </p:to>
                                    </p:set>
                                    <p:animEffect transition="in" filter="fade">
                                      <p:cBhvr>
                                        <p:cTn id="13" dur="500"/>
                                        <p:tgtEl>
                                          <p:spTgt spid="779"/>
                                        </p:tgtEl>
                                      </p:cBhvr>
                                    </p:animEffect>
                                  </p:childTnLst>
                                </p:cTn>
                              </p:par>
                              <p:par>
                                <p:cTn id="14" presetID="10" presetClass="entr" presetSubtype="0" fill="hold" nodeType="withEffect">
                                  <p:stCondLst>
                                    <p:cond delay="0"/>
                                  </p:stCondLst>
                                  <p:childTnLst>
                                    <p:set>
                                      <p:cBhvr>
                                        <p:cTn id="15" dur="1" fill="hold">
                                          <p:stCondLst>
                                            <p:cond delay="0"/>
                                          </p:stCondLst>
                                        </p:cTn>
                                        <p:tgtEl>
                                          <p:spTgt spid="763"/>
                                        </p:tgtEl>
                                        <p:attrNameLst>
                                          <p:attrName>style.visibility</p:attrName>
                                        </p:attrNameLst>
                                      </p:cBhvr>
                                      <p:to>
                                        <p:strVal val="visible"/>
                                      </p:to>
                                    </p:set>
                                    <p:animEffect transition="in" filter="fade">
                                      <p:cBhvr>
                                        <p:cTn id="16" dur="500"/>
                                        <p:tgtEl>
                                          <p:spTgt spid="763"/>
                                        </p:tgtEl>
                                      </p:cBhvr>
                                    </p:animEffect>
                                  </p:childTnLst>
                                </p:cTn>
                              </p:par>
                              <p:par>
                                <p:cTn id="17" presetID="10" presetClass="entr" presetSubtype="0" fill="hold" nodeType="withEffect">
                                  <p:stCondLst>
                                    <p:cond delay="0"/>
                                  </p:stCondLst>
                                  <p:childTnLst>
                                    <p:set>
                                      <p:cBhvr>
                                        <p:cTn id="18" dur="1" fill="hold">
                                          <p:stCondLst>
                                            <p:cond delay="0"/>
                                          </p:stCondLst>
                                        </p:cTn>
                                        <p:tgtEl>
                                          <p:spTgt spid="766"/>
                                        </p:tgtEl>
                                        <p:attrNameLst>
                                          <p:attrName>style.visibility</p:attrName>
                                        </p:attrNameLst>
                                      </p:cBhvr>
                                      <p:to>
                                        <p:strVal val="visible"/>
                                      </p:to>
                                    </p:set>
                                    <p:animEffect transition="in" filter="fade">
                                      <p:cBhvr>
                                        <p:cTn id="19" dur="500"/>
                                        <p:tgtEl>
                                          <p:spTgt spid="766"/>
                                        </p:tgtEl>
                                      </p:cBhvr>
                                    </p:animEffect>
                                  </p:childTnLst>
                                </p:cTn>
                              </p:par>
                              <p:par>
                                <p:cTn id="20" presetID="10" presetClass="entr" presetSubtype="0" fill="hold" nodeType="withEffect">
                                  <p:stCondLst>
                                    <p:cond delay="0"/>
                                  </p:stCondLst>
                                  <p:childTnLst>
                                    <p:set>
                                      <p:cBhvr>
                                        <p:cTn id="21" dur="1" fill="hold">
                                          <p:stCondLst>
                                            <p:cond delay="0"/>
                                          </p:stCondLst>
                                        </p:cTn>
                                        <p:tgtEl>
                                          <p:spTgt spid="760"/>
                                        </p:tgtEl>
                                        <p:attrNameLst>
                                          <p:attrName>style.visibility</p:attrName>
                                        </p:attrNameLst>
                                      </p:cBhvr>
                                      <p:to>
                                        <p:strVal val="visible"/>
                                      </p:to>
                                    </p:set>
                                    <p:animEffect transition="in" filter="fade">
                                      <p:cBhvr>
                                        <p:cTn id="22"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grpSp>
        <p:nvGrpSpPr>
          <p:cNvPr id="720" name="Google Shape;720;p10"/>
          <p:cNvGrpSpPr/>
          <p:nvPr/>
        </p:nvGrpSpPr>
        <p:grpSpPr>
          <a:xfrm>
            <a:off x="2386080" y="0"/>
            <a:ext cx="3314880" cy="6857640"/>
            <a:chOff x="2386080" y="0"/>
            <a:chExt cx="3314880" cy="6857640"/>
          </a:xfrm>
        </p:grpSpPr>
        <p:sp>
          <p:nvSpPr>
            <p:cNvPr id="721" name="Google Shape;721;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02 :</a:t>
            </a:r>
            <a:endParaRPr sz="4800" b="0" strike="noStrike">
              <a:solidFill>
                <a:schemeClr val="dk1"/>
              </a:solidFill>
              <a:latin typeface="Arial"/>
              <a:ea typeface="Arial"/>
              <a:cs typeface="Arial"/>
              <a:sym typeface="Arial"/>
            </a:endParaRPr>
          </a:p>
        </p:txBody>
      </p:sp>
      <p:grpSp>
        <p:nvGrpSpPr>
          <p:cNvPr id="734" name="Google Shape;734;p10"/>
          <p:cNvGrpSpPr/>
          <p:nvPr/>
        </p:nvGrpSpPr>
        <p:grpSpPr>
          <a:xfrm>
            <a:off x="5034240" y="1713963"/>
            <a:ext cx="5998422" cy="3784196"/>
            <a:chOff x="5006915" y="1672250"/>
            <a:chExt cx="6390155" cy="473926"/>
          </a:xfrm>
        </p:grpSpPr>
        <p:sp>
          <p:nvSpPr>
            <p:cNvPr id="735" name="Google Shape;735;p10"/>
            <p:cNvSpPr/>
            <p:nvPr/>
          </p:nvSpPr>
          <p:spPr>
            <a:xfrm>
              <a:off x="5006915" y="1672250"/>
              <a:ext cx="6390155" cy="47392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vi-VN" sz="6000" b="1" dirty="0">
                  <a:solidFill>
                    <a:schemeClr val="dk1"/>
                  </a:solidFill>
                  <a:latin typeface="Calibri" panose="020F0502020204030204" pitchFamily="34" charset="0"/>
                  <a:cs typeface="Calibri" panose="020F0502020204030204" pitchFamily="34" charset="0"/>
                </a:rPr>
                <a:t>PHÂN TÍCH</a:t>
              </a:r>
            </a:p>
            <a:p>
              <a:pPr marL="0" marR="0" lvl="0" indent="0" algn="ctr" rtl="0">
                <a:lnSpc>
                  <a:spcPct val="100000"/>
                </a:lnSpc>
                <a:spcBef>
                  <a:spcPts val="0"/>
                </a:spcBef>
                <a:spcAft>
                  <a:spcPts val="0"/>
                </a:spcAft>
                <a:buNone/>
              </a:pPr>
              <a:r>
                <a:rPr lang="vi-VN" sz="6000" b="1" strike="noStrike" dirty="0">
                  <a:solidFill>
                    <a:schemeClr val="dk1"/>
                  </a:solidFill>
                  <a:latin typeface="Calibri" panose="020F0502020204030204" pitchFamily="34" charset="0"/>
                  <a:cs typeface="Calibri" panose="020F0502020204030204" pitchFamily="34" charset="0"/>
                  <a:sym typeface="Arial"/>
                </a:rPr>
                <a:t>&amp;</a:t>
              </a:r>
            </a:p>
            <a:p>
              <a:pPr marL="0" marR="0" lvl="0" indent="0" algn="ctr" rtl="0">
                <a:lnSpc>
                  <a:spcPct val="100000"/>
                </a:lnSpc>
                <a:spcBef>
                  <a:spcPts val="0"/>
                </a:spcBef>
                <a:spcAft>
                  <a:spcPts val="0"/>
                </a:spcAft>
                <a:buNone/>
              </a:pPr>
              <a:r>
                <a:rPr lang="vi-VN" sz="6000" b="1" dirty="0">
                  <a:solidFill>
                    <a:schemeClr val="dk1"/>
                  </a:solidFill>
                  <a:latin typeface="Calibri" panose="020F0502020204030204" pitchFamily="34" charset="0"/>
                  <a:cs typeface="Calibri" panose="020F0502020204030204" pitchFamily="34" charset="0"/>
                </a:rPr>
                <a:t>THIẾT KẾ HỆ THỐNG</a:t>
              </a:r>
              <a:endParaRPr sz="6000" b="1" strike="noStrike" dirty="0">
                <a:solidFill>
                  <a:schemeClr val="dk1"/>
                </a:solidFill>
                <a:latin typeface="Calibri" panose="020F0502020204030204" pitchFamily="34" charset="0"/>
                <a:cs typeface="Calibri" panose="020F0502020204030204" pitchFamily="34" charset="0"/>
                <a:sym typeface="Arial"/>
              </a:endParaRPr>
            </a:p>
          </p:txBody>
        </p:sp>
        <p:sp>
          <p:nvSpPr>
            <p:cNvPr id="736" name="Google Shape;736;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737" name="Google Shape;737;p10"/>
          <p:cNvSpPr/>
          <p:nvPr/>
        </p:nvSpPr>
        <p:spPr>
          <a:xfrm>
            <a:off x="11365290" y="274679"/>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dirty="0" err="1">
                <a:solidFill>
                  <a:schemeClr val="accent1"/>
                </a:solidFill>
                <a:latin typeface="Calibri"/>
                <a:ea typeface="Calibri"/>
                <a:cs typeface="Calibri"/>
                <a:sym typeface="Calibri"/>
              </a:rPr>
              <a:t>Kiến</a:t>
            </a:r>
            <a:r>
              <a:rPr lang="en-US" sz="2400" b="1" dirty="0">
                <a:solidFill>
                  <a:schemeClr val="accent1"/>
                </a:solidFill>
                <a:latin typeface="Calibri"/>
                <a:ea typeface="Calibri"/>
                <a:cs typeface="Calibri"/>
                <a:sym typeface="Calibri"/>
              </a:rPr>
              <a:t> </a:t>
            </a:r>
            <a:r>
              <a:rPr lang="en-US" sz="2400" b="1" dirty="0" err="1">
                <a:solidFill>
                  <a:schemeClr val="accent1"/>
                </a:solidFill>
                <a:latin typeface="Calibri"/>
                <a:ea typeface="Calibri"/>
                <a:cs typeface="Calibri"/>
                <a:sym typeface="Calibri"/>
              </a:rPr>
              <a:t>trúc</a:t>
            </a:r>
            <a:r>
              <a:rPr lang="en-US" sz="2400" b="1" dirty="0">
                <a:solidFill>
                  <a:schemeClr val="accent1"/>
                </a:solidFill>
                <a:latin typeface="Calibri"/>
                <a:ea typeface="Calibri"/>
                <a:cs typeface="Calibri"/>
                <a:sym typeface="Calibri"/>
              </a:rPr>
              <a:t> </a:t>
            </a:r>
            <a:r>
              <a:rPr lang="en-US" sz="2400" b="1" dirty="0" err="1">
                <a:solidFill>
                  <a:schemeClr val="accent1"/>
                </a:solidFill>
                <a:latin typeface="Calibri"/>
                <a:ea typeface="Calibri"/>
                <a:cs typeface="Calibri"/>
                <a:sym typeface="Calibri"/>
              </a:rPr>
              <a:t>phần</a:t>
            </a:r>
            <a:r>
              <a:rPr lang="en-US" sz="2400" b="1" dirty="0">
                <a:solidFill>
                  <a:schemeClr val="accent1"/>
                </a:solidFill>
                <a:latin typeface="Calibri"/>
                <a:ea typeface="Calibri"/>
                <a:cs typeface="Calibri"/>
                <a:sym typeface="Calibri"/>
              </a:rPr>
              <a:t> </a:t>
            </a:r>
            <a:r>
              <a:rPr lang="en-US" sz="2400" b="1" dirty="0" err="1">
                <a:solidFill>
                  <a:schemeClr val="accent1"/>
                </a:solidFill>
                <a:latin typeface="Calibri"/>
                <a:ea typeface="Calibri"/>
                <a:cs typeface="Calibri"/>
                <a:sym typeface="Calibri"/>
              </a:rPr>
              <a:t>mềm</a:t>
            </a:r>
            <a:endParaRPr sz="2400" b="0" strike="noStrike" dirty="0">
              <a:solidFill>
                <a:schemeClr val="accent1"/>
              </a:solidFill>
              <a:latin typeface="Arial"/>
              <a:ea typeface="Arial"/>
              <a:cs typeface="Arial"/>
              <a:sym typeface="Arial"/>
            </a:endParaRPr>
          </a:p>
        </p:txBody>
      </p:sp>
      <p:sp>
        <p:nvSpPr>
          <p:cNvPr id="629" name="Google Shape;629;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pic>
        <p:nvPicPr>
          <p:cNvPr id="9" name="Picture 8">
            <a:extLst>
              <a:ext uri="{FF2B5EF4-FFF2-40B4-BE49-F238E27FC236}">
                <a16:creationId xmlns:a16="http://schemas.microsoft.com/office/drawing/2014/main" id="{30EF6DDF-EA3B-D1AF-9FE2-9BA1C9077E66}"/>
              </a:ext>
            </a:extLst>
          </p:cNvPr>
          <p:cNvPicPr>
            <a:picLocks noChangeAspect="1"/>
          </p:cNvPicPr>
          <p:nvPr/>
        </p:nvPicPr>
        <p:blipFill>
          <a:blip r:embed="rId3"/>
          <a:stretch>
            <a:fillRect/>
          </a:stretch>
        </p:blipFill>
        <p:spPr>
          <a:xfrm>
            <a:off x="870764" y="2878200"/>
            <a:ext cx="4822354" cy="2621507"/>
          </a:xfrm>
          <a:prstGeom prst="rect">
            <a:avLst/>
          </a:prstGeom>
        </p:spPr>
      </p:pic>
      <p:pic>
        <p:nvPicPr>
          <p:cNvPr id="10" name="Picture 9">
            <a:extLst>
              <a:ext uri="{FF2B5EF4-FFF2-40B4-BE49-F238E27FC236}">
                <a16:creationId xmlns:a16="http://schemas.microsoft.com/office/drawing/2014/main" id="{AAA0C32F-9BA7-CD66-CF37-335EB76CCD4F}"/>
              </a:ext>
            </a:extLst>
          </p:cNvPr>
          <p:cNvPicPr>
            <a:picLocks noChangeAspect="1"/>
          </p:cNvPicPr>
          <p:nvPr/>
        </p:nvPicPr>
        <p:blipFill>
          <a:blip r:embed="rId4"/>
          <a:stretch>
            <a:fillRect/>
          </a:stretch>
        </p:blipFill>
        <p:spPr>
          <a:xfrm>
            <a:off x="6232090" y="2878200"/>
            <a:ext cx="5651482" cy="2712955"/>
          </a:xfrm>
          <a:prstGeom prst="rect">
            <a:avLst/>
          </a:prstGeom>
        </p:spPr>
      </p:pic>
      <p:sp>
        <p:nvSpPr>
          <p:cNvPr id="11" name="Content Placeholder 2">
            <a:extLst>
              <a:ext uri="{FF2B5EF4-FFF2-40B4-BE49-F238E27FC236}">
                <a16:creationId xmlns:a16="http://schemas.microsoft.com/office/drawing/2014/main" id="{BAF7E041-4134-A51B-7277-4C14B35CD14F}"/>
              </a:ext>
            </a:extLst>
          </p:cNvPr>
          <p:cNvSpPr txBox="1">
            <a:spLocks/>
          </p:cNvSpPr>
          <p:nvPr/>
        </p:nvSpPr>
        <p:spPr>
          <a:xfrm>
            <a:off x="6232090" y="1851162"/>
            <a:ext cx="4640247" cy="448056"/>
          </a:xfrm>
          <a:prstGeom prst="rect">
            <a:avLst/>
          </a:prstGeom>
        </p:spPr>
        <p:txBody>
          <a:bodyPr vert="horz" lIns="91440" tIns="45720" rIns="91440" bIns="45720" numCol="1" rtlCol="0">
            <a:normAutofit fontScale="2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kumimoji="0" lang="en-US" sz="720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2. </a:t>
            </a:r>
            <a:r>
              <a:rPr kumimoji="0" lang="en-US" sz="720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Luồng</a:t>
            </a:r>
            <a:r>
              <a:rPr kumimoji="0" lang="en-US" sz="720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 </a:t>
            </a:r>
            <a:r>
              <a:rPr kumimoji="0" lang="en-US" sz="720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hoạt</a:t>
            </a:r>
            <a:r>
              <a:rPr kumimoji="0" lang="en-US" sz="720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 </a:t>
            </a:r>
            <a:r>
              <a:rPr kumimoji="0" lang="en-US" sz="720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động</a:t>
            </a:r>
            <a:r>
              <a:rPr kumimoji="0" lang="en-US" sz="720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 </a:t>
            </a:r>
            <a:r>
              <a:rPr kumimoji="0" lang="en-US" sz="720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của</a:t>
            </a:r>
            <a:r>
              <a:rPr kumimoji="0" lang="en-US" sz="720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 </a:t>
            </a:r>
            <a:r>
              <a:rPr kumimoji="0" lang="en-US" sz="720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mô</a:t>
            </a:r>
            <a:r>
              <a:rPr kumimoji="0" lang="en-US" sz="720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 </a:t>
            </a:r>
            <a:r>
              <a:rPr kumimoji="0" lang="en-US" sz="720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hình</a:t>
            </a:r>
            <a:r>
              <a:rPr kumimoji="0" lang="en-US" sz="720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 MVC</a:t>
            </a:r>
            <a:r>
              <a:rPr kumimoji="0" lang="en-US" sz="550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a:t>
            </a:r>
            <a:endParaRPr lang="en-US" sz="5500" dirty="0">
              <a:latin typeface="Times New Roman" panose="02020603050405020304" pitchFamily="18" charset="0"/>
              <a:ea typeface="MS Mincho" panose="02020609040205080304" pitchFamily="49" charset="-128"/>
            </a:endParaRPr>
          </a:p>
        </p:txBody>
      </p:sp>
      <p:sp>
        <p:nvSpPr>
          <p:cNvPr id="12" name="Content Placeholder 2">
            <a:extLst>
              <a:ext uri="{FF2B5EF4-FFF2-40B4-BE49-F238E27FC236}">
                <a16:creationId xmlns:a16="http://schemas.microsoft.com/office/drawing/2014/main" id="{100A0EE9-9609-D893-F29C-89FAE9FDAFFC}"/>
              </a:ext>
            </a:extLst>
          </p:cNvPr>
          <p:cNvSpPr txBox="1">
            <a:spLocks/>
          </p:cNvSpPr>
          <p:nvPr/>
        </p:nvSpPr>
        <p:spPr>
          <a:xfrm>
            <a:off x="870764" y="1851162"/>
            <a:ext cx="4640247" cy="448056"/>
          </a:xfrm>
          <a:prstGeom prst="rect">
            <a:avLst/>
          </a:prstGeom>
        </p:spPr>
        <p:txBody>
          <a:bodyPr vert="horz" lIns="91440" tIns="45720" rIns="91440" bIns="45720" numCol="1"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kumimoji="0" lang="en-US"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1. </a:t>
            </a:r>
            <a:r>
              <a:rPr kumimoji="0" lang="en-US"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Mô</a:t>
            </a:r>
            <a:r>
              <a:rPr kumimoji="0" lang="en-US"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 </a:t>
            </a:r>
            <a:r>
              <a:rPr kumimoji="0" lang="en-US"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hình</a:t>
            </a:r>
            <a:r>
              <a:rPr kumimoji="0" lang="en-US"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S Mincho" panose="02020609040205080304" pitchFamily="49" charset="-128"/>
                <a:cs typeface="+mn-cs"/>
              </a:rPr>
              <a:t> MVC:</a:t>
            </a:r>
            <a:endParaRPr lang="en-US" dirty="0">
              <a:latin typeface="Times New Roman" panose="02020603050405020304" pitchFamily="18" charset="0"/>
              <a:ea typeface="MS Mincho" panose="02020609040205080304" pitchFamily="49"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dirty="0">
                <a:solidFill>
                  <a:schemeClr val="accent1"/>
                </a:solidFill>
                <a:latin typeface="Calibri"/>
                <a:ea typeface="Calibri"/>
                <a:cs typeface="Calibri"/>
                <a:sym typeface="Calibri"/>
              </a:rPr>
              <a:t>CÔNG NGHỆ VÀ NGÔN NGỮ SỬ DỤNG</a:t>
            </a:r>
            <a:endParaRPr sz="2400" b="0" strike="noStrike" dirty="0">
              <a:solidFill>
                <a:schemeClr val="accent1"/>
              </a:solidFill>
              <a:latin typeface="Arial"/>
              <a:ea typeface="Arial"/>
              <a:cs typeface="Arial"/>
              <a:sym typeface="Arial"/>
            </a:endParaRPr>
          </a:p>
        </p:txBody>
      </p:sp>
      <p:sp>
        <p:nvSpPr>
          <p:cNvPr id="629" name="Google Shape;629;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pic>
        <p:nvPicPr>
          <p:cNvPr id="2050" name="Picture 2">
            <a:extLst>
              <a:ext uri="{FF2B5EF4-FFF2-40B4-BE49-F238E27FC236}">
                <a16:creationId xmlns:a16="http://schemas.microsoft.com/office/drawing/2014/main" id="{31064610-B5C4-5FAF-64A1-107A95B36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242" y="1345949"/>
            <a:ext cx="3070393" cy="20432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736E3E4-FE58-613A-0613-3C8632746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589" y="1281419"/>
            <a:ext cx="2959907"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9211E1A-67D1-8CC9-8F35-6CD6F916B5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6599" y="3687682"/>
            <a:ext cx="2897979" cy="15359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8C72C71-3868-0E8B-1042-0EBBED2F96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726" y="3746203"/>
            <a:ext cx="1444147" cy="11927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1EF0977-681A-FD9B-AAC9-964D0A754A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20344" y="3571813"/>
            <a:ext cx="1767665" cy="176766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92CEF617-9B03-F810-258F-43D0D86650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542472"/>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6A8C59CA-7AEA-3205-6C16-2815DDEE6D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6450" y="1433819"/>
            <a:ext cx="351472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6881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1537</Words>
  <Application>Microsoft Office PowerPoint</Application>
  <PresentationFormat>Màn hình rộng</PresentationFormat>
  <Paragraphs>165</Paragraphs>
  <Slides>20</Slides>
  <Notes>17</Notes>
  <HiddenSlides>0</HiddenSlides>
  <MMClips>0</MMClips>
  <ScaleCrop>false</ScaleCrop>
  <HeadingPairs>
    <vt:vector size="6" baseType="variant">
      <vt:variant>
        <vt:lpstr>Phông được Dùng</vt:lpstr>
      </vt:variant>
      <vt:variant>
        <vt:i4>8</vt:i4>
      </vt:variant>
      <vt:variant>
        <vt:lpstr>Chủ đề</vt:lpstr>
      </vt:variant>
      <vt:variant>
        <vt:i4>4</vt:i4>
      </vt:variant>
      <vt:variant>
        <vt:lpstr>Tiêu đề Bản chiếu</vt:lpstr>
      </vt:variant>
      <vt:variant>
        <vt:i4>20</vt:i4>
      </vt:variant>
    </vt:vector>
  </HeadingPairs>
  <TitlesOfParts>
    <vt:vector size="32" baseType="lpstr">
      <vt:lpstr>Arial</vt:lpstr>
      <vt:lpstr>Oi</vt:lpstr>
      <vt:lpstr>Times New Roman</vt:lpstr>
      <vt:lpstr>Calibri</vt:lpstr>
      <vt:lpstr>Public Sans</vt:lpstr>
      <vt:lpstr>Wingdings 3</vt:lpstr>
      <vt:lpstr>Microsoft YaHei</vt:lpstr>
      <vt:lpstr>Century Gothic</vt:lpstr>
      <vt:lpstr>Office Theme</vt:lpstr>
      <vt:lpstr>Office Theme</vt:lpstr>
      <vt:lpstr>Office Theme</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Trang xử lý công việc trên hệ thống</vt:lpstr>
      <vt:lpstr>Trang giao công việc trên hệ thống</vt:lpstr>
      <vt:lpstr>Trang nhận công việc và hoàn thành công việc trên hệ thống</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hoàng hoàng</cp:lastModifiedBy>
  <cp:revision>9</cp:revision>
  <dcterms:created xsi:type="dcterms:W3CDTF">2017-11-02T08:38:29Z</dcterms:created>
  <dcterms:modified xsi:type="dcterms:W3CDTF">2023-01-04T08:06:12Z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