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imes New Roman Bold" charset="1" panose="02030802070405020303"/>
      <p:regular r:id="rId14"/>
    </p:embeddedFont>
    <p:embeddedFont>
      <p:font typeface="Times New Roman" charset="1" panose="020305020704050203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315243" y="3563510"/>
            <a:ext cx="11657514" cy="1905570"/>
          </a:xfrm>
          <a:prstGeom prst="rect">
            <a:avLst/>
          </a:prstGeom>
        </p:spPr>
        <p:txBody>
          <a:bodyPr anchor="t" rtlCol="false" tIns="0" lIns="0" bIns="0" rIns="0">
            <a:spAutoFit/>
          </a:bodyPr>
          <a:lstStyle/>
          <a:p>
            <a:pPr algn="ctr">
              <a:lnSpc>
                <a:spcPts val="12218"/>
              </a:lnSpc>
            </a:pPr>
            <a:r>
              <a:rPr lang="en-US" sz="12998">
                <a:solidFill>
                  <a:srgbClr val="000000"/>
                </a:solidFill>
                <a:latin typeface="Times New Roman Bold"/>
              </a:rPr>
              <a:t>Báo cáo dự án</a:t>
            </a:r>
          </a:p>
        </p:txBody>
      </p:sp>
      <p:sp>
        <p:nvSpPr>
          <p:cNvPr name="TextBox 18" id="18"/>
          <p:cNvSpPr txBox="true"/>
          <p:nvPr/>
        </p:nvSpPr>
        <p:spPr>
          <a:xfrm rot="0">
            <a:off x="4914102" y="6538308"/>
            <a:ext cx="8459795" cy="663751"/>
          </a:xfrm>
          <a:prstGeom prst="rect">
            <a:avLst/>
          </a:prstGeom>
        </p:spPr>
        <p:txBody>
          <a:bodyPr anchor="t" rtlCol="false" tIns="0" lIns="0" bIns="0" rIns="0">
            <a:spAutoFit/>
          </a:bodyPr>
          <a:lstStyle/>
          <a:p>
            <a:pPr algn="ctr">
              <a:lnSpc>
                <a:spcPts val="4381"/>
              </a:lnSpc>
            </a:pPr>
            <a:r>
              <a:rPr lang="en-US" sz="4381" spc="-87">
                <a:solidFill>
                  <a:srgbClr val="000000"/>
                </a:solidFill>
                <a:latin typeface="Times New Roman Bold"/>
              </a:rPr>
              <a:t>Xây dựng web e-commerce</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180975"/>
              <a:ext cx="431800" cy="4413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180975"/>
              <a:ext cx="431800" cy="4413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180975"/>
              <a:ext cx="431800" cy="4413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180975"/>
              <a:ext cx="431800" cy="4413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288439"/>
            <a:ext cx="8822997" cy="134874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Times New Roman Bold"/>
              </a:rPr>
              <a:t>Bố cục</a:t>
            </a:r>
          </a:p>
        </p:txBody>
      </p:sp>
      <p:sp>
        <p:nvSpPr>
          <p:cNvPr name="TextBox 17" id="17"/>
          <p:cNvSpPr txBox="true"/>
          <p:nvPr/>
        </p:nvSpPr>
        <p:spPr>
          <a:xfrm rot="0">
            <a:off x="2227066" y="5520791"/>
            <a:ext cx="2197323" cy="774701"/>
          </a:xfrm>
          <a:prstGeom prst="rect">
            <a:avLst/>
          </a:prstGeom>
        </p:spPr>
        <p:txBody>
          <a:bodyPr anchor="t" rtlCol="false" tIns="0" lIns="0" bIns="0" rIns="0">
            <a:spAutoFit/>
          </a:bodyPr>
          <a:lstStyle/>
          <a:p>
            <a:pPr algn="l">
              <a:lnSpc>
                <a:spcPts val="5150"/>
              </a:lnSpc>
            </a:pPr>
            <a:r>
              <a:rPr lang="en-US" sz="5000">
                <a:solidFill>
                  <a:srgbClr val="000000"/>
                </a:solidFill>
                <a:latin typeface="Times New Roman Bold"/>
              </a:rPr>
              <a:t>01</a:t>
            </a:r>
          </a:p>
        </p:txBody>
      </p:sp>
      <p:sp>
        <p:nvSpPr>
          <p:cNvPr name="TextBox 18" id="18"/>
          <p:cNvSpPr txBox="true"/>
          <p:nvPr/>
        </p:nvSpPr>
        <p:spPr>
          <a:xfrm rot="0">
            <a:off x="5948468" y="5520791"/>
            <a:ext cx="2197323" cy="774701"/>
          </a:xfrm>
          <a:prstGeom prst="rect">
            <a:avLst/>
          </a:prstGeom>
        </p:spPr>
        <p:txBody>
          <a:bodyPr anchor="t" rtlCol="false" tIns="0" lIns="0" bIns="0" rIns="0">
            <a:spAutoFit/>
          </a:bodyPr>
          <a:lstStyle/>
          <a:p>
            <a:pPr algn="l">
              <a:lnSpc>
                <a:spcPts val="5150"/>
              </a:lnSpc>
            </a:pPr>
            <a:r>
              <a:rPr lang="en-US" sz="5000">
                <a:solidFill>
                  <a:srgbClr val="000000"/>
                </a:solidFill>
                <a:latin typeface="Times New Roman Bold"/>
              </a:rPr>
              <a:t>02</a:t>
            </a:r>
          </a:p>
        </p:txBody>
      </p:sp>
      <p:sp>
        <p:nvSpPr>
          <p:cNvPr name="TextBox 19" id="19"/>
          <p:cNvSpPr txBox="true"/>
          <p:nvPr/>
        </p:nvSpPr>
        <p:spPr>
          <a:xfrm rot="0">
            <a:off x="2227066" y="6343116"/>
            <a:ext cx="2646492" cy="615315"/>
          </a:xfrm>
          <a:prstGeom prst="rect">
            <a:avLst/>
          </a:prstGeom>
        </p:spPr>
        <p:txBody>
          <a:bodyPr anchor="t" rtlCol="false" tIns="0" lIns="0" bIns="0" rIns="0">
            <a:spAutoFit/>
          </a:bodyPr>
          <a:lstStyle/>
          <a:p>
            <a:pPr algn="l">
              <a:lnSpc>
                <a:spcPts val="4680"/>
              </a:lnSpc>
            </a:pPr>
            <a:r>
              <a:rPr lang="en-US" sz="3000">
                <a:solidFill>
                  <a:srgbClr val="000000"/>
                </a:solidFill>
                <a:latin typeface="Times New Roman"/>
              </a:rPr>
              <a:t>Đặt vấn đề</a:t>
            </a:r>
          </a:p>
        </p:txBody>
      </p:sp>
      <p:sp>
        <p:nvSpPr>
          <p:cNvPr name="TextBox 20" id="20"/>
          <p:cNvSpPr txBox="true"/>
          <p:nvPr/>
        </p:nvSpPr>
        <p:spPr>
          <a:xfrm rot="0">
            <a:off x="5948468" y="6343116"/>
            <a:ext cx="2732862" cy="1205865"/>
          </a:xfrm>
          <a:prstGeom prst="rect">
            <a:avLst/>
          </a:prstGeom>
        </p:spPr>
        <p:txBody>
          <a:bodyPr anchor="t" rtlCol="false" tIns="0" lIns="0" bIns="0" rIns="0">
            <a:spAutoFit/>
          </a:bodyPr>
          <a:lstStyle/>
          <a:p>
            <a:pPr algn="l">
              <a:lnSpc>
                <a:spcPts val="4680"/>
              </a:lnSpc>
            </a:pPr>
            <a:r>
              <a:rPr lang="en-US" sz="3000">
                <a:solidFill>
                  <a:srgbClr val="000000"/>
                </a:solidFill>
                <a:latin typeface="Times New Roman"/>
              </a:rPr>
              <a:t>Giải quyết vấn đề</a:t>
            </a:r>
          </a:p>
        </p:txBody>
      </p:sp>
      <p:sp>
        <p:nvSpPr>
          <p:cNvPr name="TextBox 21" id="21"/>
          <p:cNvSpPr txBox="true"/>
          <p:nvPr/>
        </p:nvSpPr>
        <p:spPr>
          <a:xfrm rot="0">
            <a:off x="9671930" y="5520791"/>
            <a:ext cx="2197323" cy="774701"/>
          </a:xfrm>
          <a:prstGeom prst="rect">
            <a:avLst/>
          </a:prstGeom>
        </p:spPr>
        <p:txBody>
          <a:bodyPr anchor="t" rtlCol="false" tIns="0" lIns="0" bIns="0" rIns="0">
            <a:spAutoFit/>
          </a:bodyPr>
          <a:lstStyle/>
          <a:p>
            <a:pPr algn="l">
              <a:lnSpc>
                <a:spcPts val="5150"/>
              </a:lnSpc>
            </a:pPr>
            <a:r>
              <a:rPr lang="en-US" sz="5000">
                <a:solidFill>
                  <a:srgbClr val="000000"/>
                </a:solidFill>
                <a:latin typeface="Times New Roman Bold"/>
              </a:rPr>
              <a:t>03</a:t>
            </a:r>
          </a:p>
        </p:txBody>
      </p:sp>
      <p:sp>
        <p:nvSpPr>
          <p:cNvPr name="TextBox 22" id="22"/>
          <p:cNvSpPr txBox="true"/>
          <p:nvPr/>
        </p:nvSpPr>
        <p:spPr>
          <a:xfrm rot="0">
            <a:off x="9671930" y="6343116"/>
            <a:ext cx="2747991" cy="615315"/>
          </a:xfrm>
          <a:prstGeom prst="rect">
            <a:avLst/>
          </a:prstGeom>
        </p:spPr>
        <p:txBody>
          <a:bodyPr anchor="t" rtlCol="false" tIns="0" lIns="0" bIns="0" rIns="0">
            <a:spAutoFit/>
          </a:bodyPr>
          <a:lstStyle/>
          <a:p>
            <a:pPr algn="l">
              <a:lnSpc>
                <a:spcPts val="4680"/>
              </a:lnSpc>
            </a:pPr>
            <a:r>
              <a:rPr lang="en-US" sz="3000">
                <a:solidFill>
                  <a:srgbClr val="000000"/>
                </a:solidFill>
                <a:latin typeface="Times New Roman"/>
              </a:rPr>
              <a:t>Kết quả</a:t>
            </a:r>
          </a:p>
        </p:txBody>
      </p:sp>
      <p:sp>
        <p:nvSpPr>
          <p:cNvPr name="TextBox 23" id="23"/>
          <p:cNvSpPr txBox="true"/>
          <p:nvPr/>
        </p:nvSpPr>
        <p:spPr>
          <a:xfrm rot="0">
            <a:off x="13414442" y="5520791"/>
            <a:ext cx="2197323" cy="774701"/>
          </a:xfrm>
          <a:prstGeom prst="rect">
            <a:avLst/>
          </a:prstGeom>
        </p:spPr>
        <p:txBody>
          <a:bodyPr anchor="t" rtlCol="false" tIns="0" lIns="0" bIns="0" rIns="0">
            <a:spAutoFit/>
          </a:bodyPr>
          <a:lstStyle/>
          <a:p>
            <a:pPr algn="l">
              <a:lnSpc>
                <a:spcPts val="5150"/>
              </a:lnSpc>
            </a:pPr>
            <a:r>
              <a:rPr lang="en-US" sz="5000">
                <a:solidFill>
                  <a:srgbClr val="000000"/>
                </a:solidFill>
                <a:latin typeface="Times New Roman Bold"/>
              </a:rPr>
              <a:t>04</a:t>
            </a:r>
          </a:p>
        </p:txBody>
      </p:sp>
      <p:sp>
        <p:nvSpPr>
          <p:cNvPr name="TextBox 24" id="24"/>
          <p:cNvSpPr txBox="true"/>
          <p:nvPr/>
        </p:nvSpPr>
        <p:spPr>
          <a:xfrm rot="0">
            <a:off x="13414442" y="6343116"/>
            <a:ext cx="2646492" cy="1796415"/>
          </a:xfrm>
          <a:prstGeom prst="rect">
            <a:avLst/>
          </a:prstGeom>
        </p:spPr>
        <p:txBody>
          <a:bodyPr anchor="t" rtlCol="false" tIns="0" lIns="0" bIns="0" rIns="0">
            <a:spAutoFit/>
          </a:bodyPr>
          <a:lstStyle/>
          <a:p>
            <a:pPr algn="l">
              <a:lnSpc>
                <a:spcPts val="4680"/>
              </a:lnSpc>
            </a:pPr>
            <a:r>
              <a:rPr lang="en-US" sz="3000">
                <a:solidFill>
                  <a:srgbClr val="000000"/>
                </a:solidFill>
                <a:latin typeface="Times New Roman"/>
              </a:rPr>
              <a:t>Hướng phát triển trong thương lai</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726718"/>
            <a:ext cx="7848753" cy="1348740"/>
          </a:xfrm>
          <a:prstGeom prst="rect">
            <a:avLst/>
          </a:prstGeom>
        </p:spPr>
        <p:txBody>
          <a:bodyPr anchor="t" rtlCol="false" tIns="0" lIns="0" bIns="0" rIns="0">
            <a:spAutoFit/>
          </a:bodyPr>
          <a:lstStyle/>
          <a:p>
            <a:pPr algn="l">
              <a:lnSpc>
                <a:spcPts val="8730"/>
              </a:lnSpc>
            </a:pPr>
            <a:r>
              <a:rPr lang="en-US" sz="9000">
                <a:solidFill>
                  <a:srgbClr val="000000"/>
                </a:solidFill>
                <a:latin typeface="Times New Roman"/>
              </a:rPr>
              <a:t>Đặt vấn đề</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436429" y="4685058"/>
            <a:ext cx="7707571" cy="2619375"/>
          </a:xfrm>
          <a:prstGeom prst="rect">
            <a:avLst/>
          </a:prstGeom>
        </p:spPr>
        <p:txBody>
          <a:bodyPr anchor="t" rtlCol="false" tIns="0" lIns="0" bIns="0" rIns="0">
            <a:spAutoFit/>
          </a:bodyPr>
          <a:lstStyle/>
          <a:p>
            <a:pPr algn="l" marL="0" indent="0" lvl="0">
              <a:lnSpc>
                <a:spcPts val="4050"/>
              </a:lnSpc>
              <a:spcBef>
                <a:spcPct val="0"/>
              </a:spcBef>
            </a:pPr>
            <a:r>
              <a:rPr lang="en-US" sz="3000" spc="179">
                <a:solidFill>
                  <a:srgbClr val="000000"/>
                </a:solidFill>
                <a:latin typeface="Times New Roman"/>
              </a:rPr>
              <a:t>Sự gia tăng mạnh mẽ của mua sắm trực tuyến, đặc biệt là trong lĩnh vực decor nội thất, khi người tiêu dùng ngày càng ưa chuộng việc mua sắm từ xa và tiện lợi hơn.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726718"/>
            <a:ext cx="9263587" cy="1348740"/>
          </a:xfrm>
          <a:prstGeom prst="rect">
            <a:avLst/>
          </a:prstGeom>
        </p:spPr>
        <p:txBody>
          <a:bodyPr anchor="t" rtlCol="false" tIns="0" lIns="0" bIns="0" rIns="0">
            <a:spAutoFit/>
          </a:bodyPr>
          <a:lstStyle/>
          <a:p>
            <a:pPr algn="l">
              <a:lnSpc>
                <a:spcPts val="8730"/>
              </a:lnSpc>
            </a:pPr>
            <a:r>
              <a:rPr lang="en-US" sz="9000">
                <a:solidFill>
                  <a:srgbClr val="000000"/>
                </a:solidFill>
                <a:latin typeface="Times New Roman"/>
              </a:rPr>
              <a:t>Giải quyết vấn đề</a:t>
            </a:r>
          </a:p>
        </p:txBody>
      </p:sp>
      <p:sp>
        <p:nvSpPr>
          <p:cNvPr name="TextBox 5" id="5"/>
          <p:cNvSpPr txBox="true"/>
          <p:nvPr/>
        </p:nvSpPr>
        <p:spPr>
          <a:xfrm rot="0">
            <a:off x="1436429" y="4685058"/>
            <a:ext cx="7707571" cy="3133725"/>
          </a:xfrm>
          <a:prstGeom prst="rect">
            <a:avLst/>
          </a:prstGeom>
        </p:spPr>
        <p:txBody>
          <a:bodyPr anchor="t" rtlCol="false" tIns="0" lIns="0" bIns="0" rIns="0">
            <a:spAutoFit/>
          </a:bodyPr>
          <a:lstStyle/>
          <a:p>
            <a:pPr algn="l" marL="0" indent="0" lvl="0">
              <a:lnSpc>
                <a:spcPts val="4050"/>
              </a:lnSpc>
              <a:spcBef>
                <a:spcPct val="0"/>
              </a:spcBef>
            </a:pPr>
            <a:r>
              <a:rPr lang="en-US" sz="3000" spc="179">
                <a:solidFill>
                  <a:srgbClr val="000000"/>
                </a:solidFill>
                <a:latin typeface="Times New Roman"/>
              </a:rPr>
              <a:t>Việc xây dựng một website ecommerce chuyên về decor trang trí nhà cửa là một bước quan trọng để giới thiệu và phân phối các sản phẩm trang trí nội thất đến người tiêu dùng một cách hiệu quả và thuận tiện.</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748756" y="2062040"/>
            <a:ext cx="7163355" cy="827821"/>
          </a:xfrm>
          <a:prstGeom prst="rect">
            <a:avLst/>
          </a:prstGeom>
        </p:spPr>
        <p:txBody>
          <a:bodyPr anchor="t" rtlCol="false" tIns="0" lIns="0" bIns="0" rIns="0">
            <a:spAutoFit/>
          </a:bodyPr>
          <a:lstStyle/>
          <a:p>
            <a:pPr algn="l">
              <a:lnSpc>
                <a:spcPts val="5348"/>
              </a:lnSpc>
            </a:pPr>
            <a:r>
              <a:rPr lang="en-US" sz="5514">
                <a:solidFill>
                  <a:srgbClr val="000000"/>
                </a:solidFill>
                <a:latin typeface="Times New Roman"/>
              </a:rPr>
              <a:t>Công nghệ sử dụng</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47625"/>
              <a:ext cx="2342659" cy="8098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1871901"/>
            <a:ext cx="1578952" cy="1186823"/>
          </a:xfrm>
          <a:prstGeom prst="rect">
            <a:avLst/>
          </a:prstGeom>
        </p:spPr>
        <p:txBody>
          <a:bodyPr anchor="t" rtlCol="false" tIns="0" lIns="0" bIns="0" rIns="0">
            <a:spAutoFit/>
          </a:bodyPr>
          <a:lstStyle/>
          <a:p>
            <a:pPr algn="l">
              <a:lnSpc>
                <a:spcPts val="7680"/>
              </a:lnSpc>
            </a:pPr>
            <a:r>
              <a:rPr lang="en-US" sz="8000" spc="-656">
                <a:solidFill>
                  <a:srgbClr val="000000"/>
                </a:solidFill>
                <a:latin typeface="Times New Roman"/>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47625"/>
              <a:ext cx="2342659" cy="8098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47625"/>
              <a:ext cx="2342659" cy="8098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565383"/>
            <a:ext cx="1578952" cy="1186823"/>
          </a:xfrm>
          <a:prstGeom prst="rect">
            <a:avLst/>
          </a:prstGeom>
        </p:spPr>
        <p:txBody>
          <a:bodyPr anchor="t" rtlCol="false" tIns="0" lIns="0" bIns="0" rIns="0">
            <a:spAutoFit/>
          </a:bodyPr>
          <a:lstStyle/>
          <a:p>
            <a:pPr algn="l">
              <a:lnSpc>
                <a:spcPts val="7680"/>
              </a:lnSpc>
            </a:pPr>
            <a:r>
              <a:rPr lang="en-US" sz="8000" spc="-656">
                <a:solidFill>
                  <a:srgbClr val="000000"/>
                </a:solidFill>
                <a:latin typeface="Times New Roman"/>
              </a:rPr>
              <a:t>02.</a:t>
            </a:r>
          </a:p>
        </p:txBody>
      </p:sp>
      <p:sp>
        <p:nvSpPr>
          <p:cNvPr name="TextBox 15" id="15"/>
          <p:cNvSpPr txBox="true"/>
          <p:nvPr/>
        </p:nvSpPr>
        <p:spPr>
          <a:xfrm rot="0">
            <a:off x="10491672" y="7258866"/>
            <a:ext cx="1578952" cy="1186823"/>
          </a:xfrm>
          <a:prstGeom prst="rect">
            <a:avLst/>
          </a:prstGeom>
        </p:spPr>
        <p:txBody>
          <a:bodyPr anchor="t" rtlCol="false" tIns="0" lIns="0" bIns="0" rIns="0">
            <a:spAutoFit/>
          </a:bodyPr>
          <a:lstStyle/>
          <a:p>
            <a:pPr algn="l">
              <a:lnSpc>
                <a:spcPts val="7680"/>
              </a:lnSpc>
            </a:pPr>
            <a:r>
              <a:rPr lang="en-US" sz="8000" spc="-656">
                <a:solidFill>
                  <a:srgbClr val="000000"/>
                </a:solidFill>
                <a:latin typeface="Times New Roman"/>
              </a:rPr>
              <a:t>03.</a:t>
            </a:r>
          </a:p>
        </p:txBody>
      </p:sp>
      <p:sp>
        <p:nvSpPr>
          <p:cNvPr name="TextBox 16" id="16"/>
          <p:cNvSpPr txBox="true"/>
          <p:nvPr/>
        </p:nvSpPr>
        <p:spPr>
          <a:xfrm rot="0">
            <a:off x="12070625" y="1880721"/>
            <a:ext cx="4132127" cy="933450"/>
          </a:xfrm>
          <a:prstGeom prst="rect">
            <a:avLst/>
          </a:prstGeom>
        </p:spPr>
        <p:txBody>
          <a:bodyPr anchor="t" rtlCol="false" tIns="0" lIns="0" bIns="0" rIns="0">
            <a:spAutoFit/>
          </a:bodyPr>
          <a:lstStyle/>
          <a:p>
            <a:pPr algn="just" marL="0" indent="0" lvl="0">
              <a:lnSpc>
                <a:spcPts val="6750"/>
              </a:lnSpc>
              <a:spcBef>
                <a:spcPct val="0"/>
              </a:spcBef>
            </a:pPr>
            <a:r>
              <a:rPr lang="en-US" sz="5000" spc="80">
                <a:solidFill>
                  <a:srgbClr val="000000"/>
                </a:solidFill>
                <a:latin typeface="Times New Roman"/>
              </a:rPr>
              <a:t>HTML</a:t>
            </a:r>
          </a:p>
        </p:txBody>
      </p:sp>
      <p:sp>
        <p:nvSpPr>
          <p:cNvPr name="Freeform 17" id="17"/>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9" id="1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0" id="20"/>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1" id="21"/>
          <p:cNvSpPr txBox="true"/>
          <p:nvPr/>
        </p:nvSpPr>
        <p:spPr>
          <a:xfrm rot="0">
            <a:off x="12070625" y="4590662"/>
            <a:ext cx="4132127" cy="933450"/>
          </a:xfrm>
          <a:prstGeom prst="rect">
            <a:avLst/>
          </a:prstGeom>
        </p:spPr>
        <p:txBody>
          <a:bodyPr anchor="t" rtlCol="false" tIns="0" lIns="0" bIns="0" rIns="0">
            <a:spAutoFit/>
          </a:bodyPr>
          <a:lstStyle/>
          <a:p>
            <a:pPr algn="just" marL="0" indent="0" lvl="0">
              <a:lnSpc>
                <a:spcPts val="6750"/>
              </a:lnSpc>
              <a:spcBef>
                <a:spcPct val="0"/>
              </a:spcBef>
            </a:pPr>
            <a:r>
              <a:rPr lang="en-US" sz="5000" spc="80">
                <a:solidFill>
                  <a:srgbClr val="000000"/>
                </a:solidFill>
                <a:latin typeface="Times New Roman"/>
              </a:rPr>
              <a:t>CSS</a:t>
            </a:r>
          </a:p>
        </p:txBody>
      </p:sp>
      <p:sp>
        <p:nvSpPr>
          <p:cNvPr name="TextBox 22" id="22"/>
          <p:cNvSpPr txBox="true"/>
          <p:nvPr/>
        </p:nvSpPr>
        <p:spPr>
          <a:xfrm rot="0">
            <a:off x="12070625" y="7281126"/>
            <a:ext cx="4132127" cy="933450"/>
          </a:xfrm>
          <a:prstGeom prst="rect">
            <a:avLst/>
          </a:prstGeom>
        </p:spPr>
        <p:txBody>
          <a:bodyPr anchor="t" rtlCol="false" tIns="0" lIns="0" bIns="0" rIns="0">
            <a:spAutoFit/>
          </a:bodyPr>
          <a:lstStyle/>
          <a:p>
            <a:pPr algn="just" marL="0" indent="0" lvl="0">
              <a:lnSpc>
                <a:spcPts val="6750"/>
              </a:lnSpc>
              <a:spcBef>
                <a:spcPct val="0"/>
              </a:spcBef>
            </a:pPr>
            <a:r>
              <a:rPr lang="en-US" sz="5000" spc="80">
                <a:solidFill>
                  <a:srgbClr val="000000"/>
                </a:solidFill>
                <a:latin typeface="Times New Roman"/>
              </a:rPr>
              <a:t>JavaScript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287021"/>
            <a:ext cx="8092094" cy="1348740"/>
          </a:xfrm>
          <a:prstGeom prst="rect">
            <a:avLst/>
          </a:prstGeom>
        </p:spPr>
        <p:txBody>
          <a:bodyPr anchor="t" rtlCol="false" tIns="0" lIns="0" bIns="0" rIns="0">
            <a:spAutoFit/>
          </a:bodyPr>
          <a:lstStyle/>
          <a:p>
            <a:pPr algn="l">
              <a:lnSpc>
                <a:spcPts val="8730"/>
              </a:lnSpc>
            </a:pPr>
            <a:r>
              <a:rPr lang="en-US" sz="9000">
                <a:solidFill>
                  <a:srgbClr val="000000"/>
                </a:solidFill>
                <a:latin typeface="Times New Roman Bold"/>
              </a:rPr>
              <a:t>Kết quả</a:t>
            </a:r>
          </a:p>
        </p:txBody>
      </p:sp>
      <p:sp>
        <p:nvSpPr>
          <p:cNvPr name="TextBox 6" id="6"/>
          <p:cNvSpPr txBox="true"/>
          <p:nvPr/>
        </p:nvSpPr>
        <p:spPr>
          <a:xfrm rot="0">
            <a:off x="1504950" y="2991513"/>
            <a:ext cx="7707571" cy="561975"/>
          </a:xfrm>
          <a:prstGeom prst="rect">
            <a:avLst/>
          </a:prstGeom>
        </p:spPr>
        <p:txBody>
          <a:bodyPr anchor="t" rtlCol="false" tIns="0" lIns="0" bIns="0" rIns="0">
            <a:spAutoFit/>
          </a:bodyPr>
          <a:lstStyle/>
          <a:p>
            <a:pPr algn="l" marL="0" indent="0" lvl="0">
              <a:lnSpc>
                <a:spcPts val="4050"/>
              </a:lnSpc>
              <a:spcBef>
                <a:spcPct val="0"/>
              </a:spcBef>
            </a:pPr>
            <a:r>
              <a:rPr lang="en-US" sz="3000" spc="179">
                <a:solidFill>
                  <a:srgbClr val="000000"/>
                </a:solidFill>
                <a:latin typeface="Times New Roman"/>
              </a:rPr>
              <a:t>Demo sản phẩm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820269"/>
            <a:ext cx="9628985" cy="2453640"/>
          </a:xfrm>
          <a:prstGeom prst="rect">
            <a:avLst/>
          </a:prstGeom>
        </p:spPr>
        <p:txBody>
          <a:bodyPr anchor="t" rtlCol="false" tIns="0" lIns="0" bIns="0" rIns="0">
            <a:spAutoFit/>
          </a:bodyPr>
          <a:lstStyle/>
          <a:p>
            <a:pPr algn="l">
              <a:lnSpc>
                <a:spcPts val="8730"/>
              </a:lnSpc>
            </a:pPr>
            <a:r>
              <a:rPr lang="en-US" sz="9000">
                <a:solidFill>
                  <a:srgbClr val="000000"/>
                </a:solidFill>
                <a:latin typeface="Times New Roman Bold"/>
              </a:rPr>
              <a:t>Hướng phát triển trong tương lai</a:t>
            </a:r>
          </a:p>
        </p:txBody>
      </p:sp>
      <p:sp>
        <p:nvSpPr>
          <p:cNvPr name="TextBox 6" id="6"/>
          <p:cNvSpPr txBox="true"/>
          <p:nvPr/>
        </p:nvSpPr>
        <p:spPr>
          <a:xfrm rot="0">
            <a:off x="8659015" y="3777809"/>
            <a:ext cx="9628985" cy="5191125"/>
          </a:xfrm>
          <a:prstGeom prst="rect">
            <a:avLst/>
          </a:prstGeom>
        </p:spPr>
        <p:txBody>
          <a:bodyPr anchor="t" rtlCol="false" tIns="0" lIns="0" bIns="0" rIns="0">
            <a:spAutoFit/>
          </a:bodyPr>
          <a:lstStyle/>
          <a:p>
            <a:pPr algn="l" marL="647700" indent="-323850" lvl="1">
              <a:lnSpc>
                <a:spcPts val="4050"/>
              </a:lnSpc>
              <a:spcBef>
                <a:spcPct val="0"/>
              </a:spcBef>
              <a:buFont typeface="Arial"/>
              <a:buChar char="•"/>
            </a:pPr>
            <a:r>
              <a:rPr lang="en-US" sz="3000" spc="179">
                <a:solidFill>
                  <a:srgbClr val="000000"/>
                </a:solidFill>
                <a:latin typeface="Times New Roman"/>
              </a:rPr>
              <a:t>H</a:t>
            </a:r>
            <a:r>
              <a:rPr lang="en-US" sz="3000" spc="179" u="none">
                <a:solidFill>
                  <a:srgbClr val="000000"/>
                </a:solidFill>
                <a:latin typeface="Times New Roman"/>
              </a:rPr>
              <a:t>oàn thiện trang giới thiệu để giới thiệu rõ ràng về thương hiệu, sứ mệnh và giá trị mà chúng tôi mang đến cho khách hàng</a:t>
            </a:r>
          </a:p>
          <a:p>
            <a:pPr algn="l" marL="647700" indent="-323850" lvl="1">
              <a:lnSpc>
                <a:spcPts val="4050"/>
              </a:lnSpc>
              <a:spcBef>
                <a:spcPct val="0"/>
              </a:spcBef>
              <a:buFont typeface="Arial"/>
              <a:buChar char="•"/>
            </a:pPr>
            <a:r>
              <a:rPr lang="en-US" sz="3000" spc="179" u="none">
                <a:solidFill>
                  <a:srgbClr val="000000"/>
                </a:solidFill>
                <a:latin typeface="Times New Roman"/>
              </a:rPr>
              <a:t>Xây dựng trang tin tức với các bài viết review sản phẩm và chia sẻ những xu hướng mới nhất trong lĩnh vực decor.</a:t>
            </a:r>
          </a:p>
          <a:p>
            <a:pPr algn="l" marL="647700" indent="-323850" lvl="1">
              <a:lnSpc>
                <a:spcPts val="4050"/>
              </a:lnSpc>
              <a:spcBef>
                <a:spcPct val="0"/>
              </a:spcBef>
              <a:buFont typeface="Arial"/>
              <a:buChar char="•"/>
            </a:pPr>
            <a:r>
              <a:rPr lang="en-US" sz="3000" spc="179" u="none">
                <a:solidFill>
                  <a:srgbClr val="000000"/>
                </a:solidFill>
                <a:latin typeface="Times New Roman"/>
              </a:rPr>
              <a:t>Xây dựng và hoàn thiện chức năng thanh toán để trang web trở lên hoàn thiện đầy đủ chức năng của trang web e-commerce.</a:t>
            </a:r>
          </a:p>
          <a:p>
            <a:pPr algn="l" marL="0" indent="0" lvl="0">
              <a:lnSpc>
                <a:spcPts val="405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74527" y="2435311"/>
            <a:ext cx="10910396" cy="5259986"/>
          </a:xfrm>
          <a:prstGeom prst="rect">
            <a:avLst/>
          </a:prstGeom>
        </p:spPr>
        <p:txBody>
          <a:bodyPr anchor="t" rtlCol="false" tIns="0" lIns="0" bIns="0" rIns="0">
            <a:spAutoFit/>
          </a:bodyPr>
          <a:lstStyle/>
          <a:p>
            <a:pPr algn="ctr">
              <a:lnSpc>
                <a:spcPts val="12699"/>
              </a:lnSpc>
            </a:pPr>
            <a:r>
              <a:rPr lang="en-US" sz="14597">
                <a:solidFill>
                  <a:srgbClr val="000000"/>
                </a:solidFill>
                <a:latin typeface="Times New Roman Bold"/>
              </a:rPr>
              <a:t>Cảm ơn thầy và các bạn đã lắng nghe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DAGJQFPaFDA</dc:identifier>
  <dcterms:modified xsi:type="dcterms:W3CDTF">2011-08-01T06:04:30Z</dcterms:modified>
  <cp:revision>1</cp:revision>
  <dc:title>Báo cáo dự án</dc:title>
</cp:coreProperties>
</file>