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C37"/>
    <a:srgbClr val="54915C"/>
    <a:srgbClr val="579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97" d="100"/>
          <a:sy n="9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3B73B-BA5C-4BDA-9237-65A74C2E1C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B93B2-5DEF-4C1B-90B4-B519ECC90765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0" i="0" dirty="0">
              <a:latin typeface="Univers Condensed Light" panose="020B0306020202040204" pitchFamily="34" charset="0"/>
            </a:rPr>
            <a:t>Data Cleaning</a:t>
          </a:r>
          <a:endParaRPr lang="en-US" b="0" i="0" dirty="0">
            <a:latin typeface="Univers Condensed Light" panose="020B0306020202040204" pitchFamily="34" charset="0"/>
          </a:endParaRPr>
        </a:p>
      </dgm:t>
    </dgm:pt>
    <dgm:pt modelId="{6D3C31BD-6E88-46BA-A457-8670F0541986}" type="parTrans" cxnId="{BBDD5635-AE3C-4710-BF70-0CD9EB43A6DD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FB3828CD-96B8-40C2-B9C0-FF9573E93703}" type="sibTrans" cxnId="{BBDD5635-AE3C-4710-BF70-0CD9EB43A6DD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9D09CAA7-059F-45F6-968C-5CA7E7084D83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0" i="0">
              <a:latin typeface="Univers Condensed Light" panose="020B0306020202040204" pitchFamily="34" charset="0"/>
            </a:rPr>
            <a:t>KPI Calculation &amp; Chart Preparation</a:t>
          </a:r>
          <a:endParaRPr lang="en-US" b="0" i="0">
            <a:latin typeface="Univers Condensed Light" panose="020B0306020202040204" pitchFamily="34" charset="0"/>
          </a:endParaRPr>
        </a:p>
      </dgm:t>
    </dgm:pt>
    <dgm:pt modelId="{B0F8EB02-8332-4D7D-8F3F-7C104635C7BD}" type="parTrans" cxnId="{0DF5BE68-F22F-4164-9573-CF686F3DAE30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0932A097-22C5-4612-93CA-9CEBB8F6D0C2}" type="sibTrans" cxnId="{0DF5BE68-F22F-4164-9573-CF686F3DAE30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83741301-46C5-46E0-A499-C9F832D0D53D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0" i="0">
              <a:latin typeface="Univers Condensed Light" panose="020B0306020202040204" pitchFamily="34" charset="0"/>
            </a:rPr>
            <a:t>Dashboard Design</a:t>
          </a:r>
          <a:endParaRPr lang="en-US" b="0" i="0">
            <a:latin typeface="Univers Condensed Light" panose="020B0306020202040204" pitchFamily="34" charset="0"/>
          </a:endParaRPr>
        </a:p>
      </dgm:t>
    </dgm:pt>
    <dgm:pt modelId="{C9557A45-210E-4DDF-935C-3758D1E9B11D}" type="parTrans" cxnId="{11810D89-6E91-47E8-9B4D-64403C3353EF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B716FD39-13B2-4928-9224-3992C02C2DFD}" type="sibTrans" cxnId="{11810D89-6E91-47E8-9B4D-64403C3353EF}">
      <dgm:prSet/>
      <dgm:spPr/>
      <dgm:t>
        <a:bodyPr/>
        <a:lstStyle/>
        <a:p>
          <a:endParaRPr lang="en-US" b="0" i="0">
            <a:latin typeface="Univers Condensed Light" panose="020B0306020202040204" pitchFamily="34" charset="0"/>
          </a:endParaRPr>
        </a:p>
      </dgm:t>
    </dgm:pt>
    <dgm:pt modelId="{9B38320B-CD17-4DB8-8043-245B3B248352}" type="pres">
      <dgm:prSet presAssocID="{F763B73B-BA5C-4BDA-9237-65A74C2E1CAB}" presName="root" presStyleCnt="0">
        <dgm:presLayoutVars>
          <dgm:dir/>
          <dgm:resizeHandles val="exact"/>
        </dgm:presLayoutVars>
      </dgm:prSet>
      <dgm:spPr/>
    </dgm:pt>
    <dgm:pt modelId="{C6934313-D95A-4A90-A5F0-800C426F3B47}" type="pres">
      <dgm:prSet presAssocID="{6CDB93B2-5DEF-4C1B-90B4-B519ECC90765}" presName="compNode" presStyleCnt="0"/>
      <dgm:spPr/>
    </dgm:pt>
    <dgm:pt modelId="{6BD61C11-4D00-47FE-A16D-07036B68589D}" type="pres">
      <dgm:prSet presAssocID="{6CDB93B2-5DEF-4C1B-90B4-B519ECC90765}" presName="bgRect" presStyleLbl="bgShp" presStyleIdx="0" presStyleCnt="3"/>
      <dgm:spPr>
        <a:solidFill>
          <a:srgbClr val="57945E">
            <a:alpha val="41961"/>
          </a:srgbClr>
        </a:solidFill>
      </dgm:spPr>
    </dgm:pt>
    <dgm:pt modelId="{206B0D1E-3FF3-4CC8-8043-F710AB4A15AB}" type="pres">
      <dgm:prSet presAssocID="{6CDB93B2-5DEF-4C1B-90B4-B519ECC907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1EDCD6E-94B4-47D7-8D06-15F335731C2B}" type="pres">
      <dgm:prSet presAssocID="{6CDB93B2-5DEF-4C1B-90B4-B519ECC90765}" presName="spaceRect" presStyleCnt="0"/>
      <dgm:spPr/>
    </dgm:pt>
    <dgm:pt modelId="{DDD7AE82-4573-4EBD-84C3-97477A0D3C7A}" type="pres">
      <dgm:prSet presAssocID="{6CDB93B2-5DEF-4C1B-90B4-B519ECC90765}" presName="parTx" presStyleLbl="revTx" presStyleIdx="0" presStyleCnt="3">
        <dgm:presLayoutVars>
          <dgm:chMax val="0"/>
          <dgm:chPref val="0"/>
        </dgm:presLayoutVars>
      </dgm:prSet>
      <dgm:spPr/>
    </dgm:pt>
    <dgm:pt modelId="{DD07616C-5E75-4485-B9D2-AC671441B73F}" type="pres">
      <dgm:prSet presAssocID="{FB3828CD-96B8-40C2-B9C0-FF9573E93703}" presName="sibTrans" presStyleCnt="0"/>
      <dgm:spPr/>
    </dgm:pt>
    <dgm:pt modelId="{427E6618-9597-4F9A-B80E-C1CF1B4FAB17}" type="pres">
      <dgm:prSet presAssocID="{9D09CAA7-059F-45F6-968C-5CA7E7084D83}" presName="compNode" presStyleCnt="0"/>
      <dgm:spPr/>
    </dgm:pt>
    <dgm:pt modelId="{D1D0FA2C-01CE-4D8E-A505-CE563BA3F06B}" type="pres">
      <dgm:prSet presAssocID="{9D09CAA7-059F-45F6-968C-5CA7E7084D83}" presName="bgRect" presStyleLbl="bgShp" presStyleIdx="1" presStyleCnt="3"/>
      <dgm:spPr>
        <a:solidFill>
          <a:srgbClr val="57945E">
            <a:alpha val="41961"/>
          </a:srgbClr>
        </a:solidFill>
      </dgm:spPr>
    </dgm:pt>
    <dgm:pt modelId="{A35AC1E3-1B2B-401C-8991-F36FD92DCAC3}" type="pres">
      <dgm:prSet presAssocID="{9D09CAA7-059F-45F6-968C-5CA7E7084D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1FB0A3D-3869-447E-B634-18482B395C3D}" type="pres">
      <dgm:prSet presAssocID="{9D09CAA7-059F-45F6-968C-5CA7E7084D83}" presName="spaceRect" presStyleCnt="0"/>
      <dgm:spPr/>
    </dgm:pt>
    <dgm:pt modelId="{F0381FA0-73FA-47F9-966A-0DFF7CC8474A}" type="pres">
      <dgm:prSet presAssocID="{9D09CAA7-059F-45F6-968C-5CA7E7084D83}" presName="parTx" presStyleLbl="revTx" presStyleIdx="1" presStyleCnt="3">
        <dgm:presLayoutVars>
          <dgm:chMax val="0"/>
          <dgm:chPref val="0"/>
        </dgm:presLayoutVars>
      </dgm:prSet>
      <dgm:spPr/>
    </dgm:pt>
    <dgm:pt modelId="{A8FB0067-4D98-4172-B86C-CDEC0D43D1B8}" type="pres">
      <dgm:prSet presAssocID="{0932A097-22C5-4612-93CA-9CEBB8F6D0C2}" presName="sibTrans" presStyleCnt="0"/>
      <dgm:spPr/>
    </dgm:pt>
    <dgm:pt modelId="{543DA5D1-C7C8-4F2C-96FB-A8A24C6BA0C7}" type="pres">
      <dgm:prSet presAssocID="{83741301-46C5-46E0-A499-C9F832D0D53D}" presName="compNode" presStyleCnt="0"/>
      <dgm:spPr/>
    </dgm:pt>
    <dgm:pt modelId="{88C77F8F-DE33-40D5-AA6B-798FF9D0DD72}" type="pres">
      <dgm:prSet presAssocID="{83741301-46C5-46E0-A499-C9F832D0D53D}" presName="bgRect" presStyleLbl="bgShp" presStyleIdx="2" presStyleCnt="3"/>
      <dgm:spPr>
        <a:solidFill>
          <a:srgbClr val="57945E">
            <a:alpha val="41961"/>
          </a:srgbClr>
        </a:solidFill>
      </dgm:spPr>
    </dgm:pt>
    <dgm:pt modelId="{EFD15270-B0B8-4604-92FA-3510B681F3C4}" type="pres">
      <dgm:prSet presAssocID="{83741301-46C5-46E0-A499-C9F832D0D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987C8C-35D3-46A9-8683-9970698823E7}" type="pres">
      <dgm:prSet presAssocID="{83741301-46C5-46E0-A499-C9F832D0D53D}" presName="spaceRect" presStyleCnt="0"/>
      <dgm:spPr/>
    </dgm:pt>
    <dgm:pt modelId="{82C253A9-6DD0-4FDB-B52E-7F32162E5791}" type="pres">
      <dgm:prSet presAssocID="{83741301-46C5-46E0-A499-C9F832D0D5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DD5635-AE3C-4710-BF70-0CD9EB43A6DD}" srcId="{F763B73B-BA5C-4BDA-9237-65A74C2E1CAB}" destId="{6CDB93B2-5DEF-4C1B-90B4-B519ECC90765}" srcOrd="0" destOrd="0" parTransId="{6D3C31BD-6E88-46BA-A457-8670F0541986}" sibTransId="{FB3828CD-96B8-40C2-B9C0-FF9573E93703}"/>
    <dgm:cxn modelId="{B78D5D48-D640-4027-90C1-BCAAA8ADB16B}" type="presOf" srcId="{83741301-46C5-46E0-A499-C9F832D0D53D}" destId="{82C253A9-6DD0-4FDB-B52E-7F32162E5791}" srcOrd="0" destOrd="0" presId="urn:microsoft.com/office/officeart/2018/2/layout/IconVerticalSolidList"/>
    <dgm:cxn modelId="{48D0825C-D154-40B2-96E5-EB10582F77A5}" type="presOf" srcId="{F763B73B-BA5C-4BDA-9237-65A74C2E1CAB}" destId="{9B38320B-CD17-4DB8-8043-245B3B248352}" srcOrd="0" destOrd="0" presId="urn:microsoft.com/office/officeart/2018/2/layout/IconVerticalSolidList"/>
    <dgm:cxn modelId="{0DF5BE68-F22F-4164-9573-CF686F3DAE30}" srcId="{F763B73B-BA5C-4BDA-9237-65A74C2E1CAB}" destId="{9D09CAA7-059F-45F6-968C-5CA7E7084D83}" srcOrd="1" destOrd="0" parTransId="{B0F8EB02-8332-4D7D-8F3F-7C104635C7BD}" sibTransId="{0932A097-22C5-4612-93CA-9CEBB8F6D0C2}"/>
    <dgm:cxn modelId="{11810D89-6E91-47E8-9B4D-64403C3353EF}" srcId="{F763B73B-BA5C-4BDA-9237-65A74C2E1CAB}" destId="{83741301-46C5-46E0-A499-C9F832D0D53D}" srcOrd="2" destOrd="0" parTransId="{C9557A45-210E-4DDF-935C-3758D1E9B11D}" sibTransId="{B716FD39-13B2-4928-9224-3992C02C2DFD}"/>
    <dgm:cxn modelId="{BE203CB9-581D-4D0D-9BEC-4F8E4F60F199}" type="presOf" srcId="{6CDB93B2-5DEF-4C1B-90B4-B519ECC90765}" destId="{DDD7AE82-4573-4EBD-84C3-97477A0D3C7A}" srcOrd="0" destOrd="0" presId="urn:microsoft.com/office/officeart/2018/2/layout/IconVerticalSolidList"/>
    <dgm:cxn modelId="{31197CCB-A2F0-4A88-A774-FFD1063E2649}" type="presOf" srcId="{9D09CAA7-059F-45F6-968C-5CA7E7084D83}" destId="{F0381FA0-73FA-47F9-966A-0DFF7CC8474A}" srcOrd="0" destOrd="0" presId="urn:microsoft.com/office/officeart/2018/2/layout/IconVerticalSolidList"/>
    <dgm:cxn modelId="{9D3D0E37-70A5-4E28-B891-063AF05CEEA8}" type="presParOf" srcId="{9B38320B-CD17-4DB8-8043-245B3B248352}" destId="{C6934313-D95A-4A90-A5F0-800C426F3B47}" srcOrd="0" destOrd="0" presId="urn:microsoft.com/office/officeart/2018/2/layout/IconVerticalSolidList"/>
    <dgm:cxn modelId="{707E34FC-2BBA-4434-BAB1-3C51C3E5A922}" type="presParOf" srcId="{C6934313-D95A-4A90-A5F0-800C426F3B47}" destId="{6BD61C11-4D00-47FE-A16D-07036B68589D}" srcOrd="0" destOrd="0" presId="urn:microsoft.com/office/officeart/2018/2/layout/IconVerticalSolidList"/>
    <dgm:cxn modelId="{A6F88892-8119-4A70-9C5E-41A89C6D0768}" type="presParOf" srcId="{C6934313-D95A-4A90-A5F0-800C426F3B47}" destId="{206B0D1E-3FF3-4CC8-8043-F710AB4A15AB}" srcOrd="1" destOrd="0" presId="urn:microsoft.com/office/officeart/2018/2/layout/IconVerticalSolidList"/>
    <dgm:cxn modelId="{ECCCD4F5-2806-4C12-8DC6-B2B344D8B0B9}" type="presParOf" srcId="{C6934313-D95A-4A90-A5F0-800C426F3B47}" destId="{C1EDCD6E-94B4-47D7-8D06-15F335731C2B}" srcOrd="2" destOrd="0" presId="urn:microsoft.com/office/officeart/2018/2/layout/IconVerticalSolidList"/>
    <dgm:cxn modelId="{B276FD16-31CA-46D2-8208-DD7384299169}" type="presParOf" srcId="{C6934313-D95A-4A90-A5F0-800C426F3B47}" destId="{DDD7AE82-4573-4EBD-84C3-97477A0D3C7A}" srcOrd="3" destOrd="0" presId="urn:microsoft.com/office/officeart/2018/2/layout/IconVerticalSolidList"/>
    <dgm:cxn modelId="{D0E64A51-F90F-4EA5-8844-532396B38318}" type="presParOf" srcId="{9B38320B-CD17-4DB8-8043-245B3B248352}" destId="{DD07616C-5E75-4485-B9D2-AC671441B73F}" srcOrd="1" destOrd="0" presId="urn:microsoft.com/office/officeart/2018/2/layout/IconVerticalSolidList"/>
    <dgm:cxn modelId="{F2033965-252C-4FDF-AE76-2BBD422B62E0}" type="presParOf" srcId="{9B38320B-CD17-4DB8-8043-245B3B248352}" destId="{427E6618-9597-4F9A-B80E-C1CF1B4FAB17}" srcOrd="2" destOrd="0" presId="urn:microsoft.com/office/officeart/2018/2/layout/IconVerticalSolidList"/>
    <dgm:cxn modelId="{2A02990E-AB77-4D3C-A5E6-BC950426C5F4}" type="presParOf" srcId="{427E6618-9597-4F9A-B80E-C1CF1B4FAB17}" destId="{D1D0FA2C-01CE-4D8E-A505-CE563BA3F06B}" srcOrd="0" destOrd="0" presId="urn:microsoft.com/office/officeart/2018/2/layout/IconVerticalSolidList"/>
    <dgm:cxn modelId="{8AED3535-6080-49EE-82B2-4262EC3239D3}" type="presParOf" srcId="{427E6618-9597-4F9A-B80E-C1CF1B4FAB17}" destId="{A35AC1E3-1B2B-401C-8991-F36FD92DCAC3}" srcOrd="1" destOrd="0" presId="urn:microsoft.com/office/officeart/2018/2/layout/IconVerticalSolidList"/>
    <dgm:cxn modelId="{E0148C5A-1BE0-4A84-BA29-0DC59B75E893}" type="presParOf" srcId="{427E6618-9597-4F9A-B80E-C1CF1B4FAB17}" destId="{51FB0A3D-3869-447E-B634-18482B395C3D}" srcOrd="2" destOrd="0" presId="urn:microsoft.com/office/officeart/2018/2/layout/IconVerticalSolidList"/>
    <dgm:cxn modelId="{05EC34C9-1317-4F28-8E7D-914F2CF3EF4D}" type="presParOf" srcId="{427E6618-9597-4F9A-B80E-C1CF1B4FAB17}" destId="{F0381FA0-73FA-47F9-966A-0DFF7CC8474A}" srcOrd="3" destOrd="0" presId="urn:microsoft.com/office/officeart/2018/2/layout/IconVerticalSolidList"/>
    <dgm:cxn modelId="{2AE69028-8035-44DC-AAEA-008005E2E811}" type="presParOf" srcId="{9B38320B-CD17-4DB8-8043-245B3B248352}" destId="{A8FB0067-4D98-4172-B86C-CDEC0D43D1B8}" srcOrd="3" destOrd="0" presId="urn:microsoft.com/office/officeart/2018/2/layout/IconVerticalSolidList"/>
    <dgm:cxn modelId="{59EA26B2-F297-4EBE-BBAF-1155DB3EFD8A}" type="presParOf" srcId="{9B38320B-CD17-4DB8-8043-245B3B248352}" destId="{543DA5D1-C7C8-4F2C-96FB-A8A24C6BA0C7}" srcOrd="4" destOrd="0" presId="urn:microsoft.com/office/officeart/2018/2/layout/IconVerticalSolidList"/>
    <dgm:cxn modelId="{288F4697-9DAE-4C34-B235-7CEA89835405}" type="presParOf" srcId="{543DA5D1-C7C8-4F2C-96FB-A8A24C6BA0C7}" destId="{88C77F8F-DE33-40D5-AA6B-798FF9D0DD72}" srcOrd="0" destOrd="0" presId="urn:microsoft.com/office/officeart/2018/2/layout/IconVerticalSolidList"/>
    <dgm:cxn modelId="{314AEEE3-4FE0-43CB-A339-1FB287A3924A}" type="presParOf" srcId="{543DA5D1-C7C8-4F2C-96FB-A8A24C6BA0C7}" destId="{EFD15270-B0B8-4604-92FA-3510B681F3C4}" srcOrd="1" destOrd="0" presId="urn:microsoft.com/office/officeart/2018/2/layout/IconVerticalSolidList"/>
    <dgm:cxn modelId="{8209ECFD-ED3A-4A15-ABA8-AA88604EFAF3}" type="presParOf" srcId="{543DA5D1-C7C8-4F2C-96FB-A8A24C6BA0C7}" destId="{EF987C8C-35D3-46A9-8683-9970698823E7}" srcOrd="2" destOrd="0" presId="urn:microsoft.com/office/officeart/2018/2/layout/IconVerticalSolidList"/>
    <dgm:cxn modelId="{00E622AB-C0E3-4AD1-976F-6C2985056324}" type="presParOf" srcId="{543DA5D1-C7C8-4F2C-96FB-A8A24C6BA0C7}" destId="{82C253A9-6DD0-4FDB-B52E-7F32162E57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1C11-4D00-47FE-A16D-07036B68589D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rgbClr val="57945E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0D1E-3FF3-4CC8-8043-F710AB4A15AB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7AE82-4573-4EBD-84C3-97477A0D3C7A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b="0" i="0" kern="1200" dirty="0">
              <a:latin typeface="Univers Condensed Light" panose="020B0306020202040204" pitchFamily="34" charset="0"/>
            </a:rPr>
            <a:t>Data Cleaning</a:t>
          </a:r>
          <a:endParaRPr lang="en-US" sz="2500" b="0" i="0" kern="1200" dirty="0">
            <a:latin typeface="Univers Condensed Light" panose="020B0306020202040204" pitchFamily="34" charset="0"/>
          </a:endParaRPr>
        </a:p>
      </dsp:txBody>
      <dsp:txXfrm>
        <a:off x="1233864" y="456"/>
        <a:ext cx="9457400" cy="1068280"/>
      </dsp:txXfrm>
    </dsp:sp>
    <dsp:sp modelId="{D1D0FA2C-01CE-4D8E-A505-CE563BA3F06B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rgbClr val="57945E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AC1E3-1B2B-401C-8991-F36FD92DCAC3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81FA0-73FA-47F9-966A-0DFF7CC8474A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b="0" i="0" kern="1200">
              <a:latin typeface="Univers Condensed Light" panose="020B0306020202040204" pitchFamily="34" charset="0"/>
            </a:rPr>
            <a:t>KPI Calculation &amp; Chart Preparation</a:t>
          </a:r>
          <a:endParaRPr lang="en-US" sz="2500" b="0" i="0" kern="1200">
            <a:latin typeface="Univers Condensed Light" panose="020B0306020202040204" pitchFamily="34" charset="0"/>
          </a:endParaRPr>
        </a:p>
      </dsp:txBody>
      <dsp:txXfrm>
        <a:off x="1233864" y="1335807"/>
        <a:ext cx="9457400" cy="1068280"/>
      </dsp:txXfrm>
    </dsp:sp>
    <dsp:sp modelId="{88C77F8F-DE33-40D5-AA6B-798FF9D0DD72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rgbClr val="57945E">
            <a:alpha val="41961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15270-B0B8-4604-92FA-3510B681F3C4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253A9-6DD0-4FDB-B52E-7F32162E5791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b="0" i="0" kern="1200">
              <a:latin typeface="Univers Condensed Light" panose="020B0306020202040204" pitchFamily="34" charset="0"/>
            </a:rPr>
            <a:t>Dashboard Design</a:t>
          </a:r>
          <a:endParaRPr lang="en-US" sz="2500" b="0" i="0" kern="1200">
            <a:latin typeface="Univers Condensed Light" panose="020B0306020202040204" pitchFamily="34" charset="0"/>
          </a:endParaRPr>
        </a:p>
      </dsp:txBody>
      <dsp:txXfrm>
        <a:off x="1233864" y="2671158"/>
        <a:ext cx="9457400" cy="106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safari.com/colored-backgrounds-wallpape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.wikipedia.org/wiki/Microsoft_Office_Exc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66C3D-BD9B-0F11-B008-4CBA2CA72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DE" dirty="0"/>
              <a:t>Data visualization</a:t>
            </a:r>
            <a:br>
              <a:rPr lang="en-DE" dirty="0"/>
            </a:br>
            <a:r>
              <a:rPr lang="en-DE" dirty="0"/>
              <a:t>BlinkIT Grocery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2FF9-D135-12D4-56F3-DFC314ED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DE" dirty="0">
                <a:latin typeface="Univers Condensed Light" panose="020B0306020202040204" pitchFamily="34" charset="0"/>
              </a:rPr>
              <a:t>Pham Tieu Quyen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151E-544D-6AE2-F040-6D9789F35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937" r="618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2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700635" y="1765551"/>
            <a:ext cx="10591800" cy="203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by Item Types</a:t>
            </a: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 startAt="3"/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 startAt="3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BF206185-B043-51CB-A1D3-F43997D7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2332382"/>
            <a:ext cx="8918713" cy="361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82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700635" y="1765551"/>
            <a:ext cx="10591800" cy="362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by Outlet Establishment</a:t>
            </a: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4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4"/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4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4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by Outlet Size</a:t>
            </a: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 startAt="4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graph with white text&#10;&#10;Description automatically generated">
            <a:extLst>
              <a:ext uri="{FF2B5EF4-FFF2-40B4-BE49-F238E27FC236}">
                <a16:creationId xmlns:a16="http://schemas.microsoft.com/office/drawing/2014/main" id="{4E94BB6B-D9FB-ED2E-375E-786D2495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1" y="2304691"/>
            <a:ext cx="6917636" cy="152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6B3F99-AD28-CEA6-1503-0726C6FF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651" y="4548765"/>
            <a:ext cx="6917636" cy="1527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15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700635" y="1765551"/>
            <a:ext cx="10591800" cy="203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by Outlet Location</a:t>
            </a: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6"/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6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081A3E-F111-B802-DD51-6BDEC8B3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20" y="2556113"/>
            <a:ext cx="9532960" cy="249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40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700635" y="1765551"/>
            <a:ext cx="10591800" cy="15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7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Metrics by Outlet Type</a:t>
            </a: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Font typeface="+mj-lt"/>
              <a:buAutoNum type="arabicPeriod" startAt="7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23A28E2-D93D-31CE-88B9-A02C3AFF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18" y="914400"/>
            <a:ext cx="7123403" cy="5096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99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959C4-EFE8-569E-A1C5-9BCF72EA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DE" dirty="0"/>
              <a:t>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D178-964A-5CDD-795F-E9630B93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853764"/>
            <a:ext cx="5391912" cy="44018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DE" b="1" dirty="0">
                <a:latin typeface="Univers Condensed Light" panose="020B0306020202040204" pitchFamily="34" charset="0"/>
              </a:rPr>
              <a:t>Purpose: </a:t>
            </a:r>
            <a:r>
              <a:rPr lang="en-US" dirty="0">
                <a:latin typeface="Univers Condensed Light" panose="020B0306020202040204" pitchFamily="34" charset="0"/>
              </a:rPr>
              <a:t>Analyzed </a:t>
            </a:r>
            <a:r>
              <a:rPr lang="en-US" dirty="0" err="1">
                <a:latin typeface="Univers Condensed Light" panose="020B0306020202040204" pitchFamily="34" charset="0"/>
              </a:rPr>
              <a:t>BlinkIT’s</a:t>
            </a:r>
            <a:r>
              <a:rPr lang="en-US" dirty="0">
                <a:latin typeface="Univers Condensed Light" panose="020B0306020202040204" pitchFamily="34" charset="0"/>
              </a:rPr>
              <a:t> grocery sales to uncover insights on item performance, outlet types, and customer trends through an interactive dashboard—enabling data-driven decisions.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Tools: </a:t>
            </a:r>
            <a:r>
              <a:rPr lang="en-DE" kern="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</a:p>
          <a:p>
            <a:pPr marL="0" indent="0">
              <a:lnSpc>
                <a:spcPct val="100000"/>
              </a:lnSpc>
              <a:buNone/>
            </a:pPr>
            <a:endParaRPr lang="en-DE" kern="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Techniques Used:</a:t>
            </a:r>
            <a:endParaRPr lang="en-DE" kern="100" dirty="0">
              <a:effectLst/>
              <a:latin typeface="Univers Condensed Light" panose="020B0306020202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89000" lvl="0" indent="-523875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en-DE" kern="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 Tables</a:t>
            </a:r>
            <a:endParaRPr lang="en-DE" kern="100" dirty="0">
              <a:effectLst/>
              <a:latin typeface="Univers Condensed Light" panose="020B0306020202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89000" lvl="0" indent="-523875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en-DE" kern="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Charts and Graphs (Bar Chart, Donut Chart, Line Chart)</a:t>
            </a:r>
            <a:endParaRPr lang="en-DE" kern="100" dirty="0">
              <a:effectLst/>
              <a:latin typeface="Univers Condensed Light" panose="020B0306020202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89000" lvl="0" indent="-523875">
              <a:lnSpc>
                <a:spcPct val="100000"/>
              </a:lnSpc>
              <a:buSzPts val="1000"/>
              <a:tabLst>
                <a:tab pos="457200" algn="l"/>
              </a:tabLst>
            </a:pPr>
            <a:r>
              <a:rPr lang="en-DE" kern="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Slicers and Filters for interactivity</a:t>
            </a:r>
            <a:endParaRPr lang="en-DE" kern="100" dirty="0">
              <a:effectLst/>
              <a:latin typeface="Univers Condensed Light" panose="020B0306020202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DE" dirty="0">
              <a:latin typeface="Univers Condensed Light" panose="020B0306020202040204" pitchFamily="34" charset="0"/>
            </a:endParaRPr>
          </a:p>
        </p:txBody>
      </p:sp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9753341B-D647-8712-3102-BD6D9B2A6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1735" b="-3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9C4-EFE8-569E-A1C5-9BCF72E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Implementation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1A871-B806-942C-9FDF-571E85E2C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76071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72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cleaning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B7F869-4007-43D1-8751-BC22F4495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49" r="30158" b="8862"/>
          <a:stretch/>
        </p:blipFill>
        <p:spPr bwMode="auto">
          <a:xfrm>
            <a:off x="1959681" y="2835965"/>
            <a:ext cx="2785800" cy="31649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399C1C-51D7-710C-DA40-D7FC5EB44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1"/>
          <a:stretch/>
        </p:blipFill>
        <p:spPr>
          <a:xfrm>
            <a:off x="7446521" y="2835965"/>
            <a:ext cx="2785798" cy="3222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245952-9BC5-82A5-7749-C5BBAE5479F2}"/>
              </a:ext>
            </a:extLst>
          </p:cNvPr>
          <p:cNvSpPr/>
          <p:nvPr/>
        </p:nvSpPr>
        <p:spPr>
          <a:xfrm>
            <a:off x="5399315" y="4302920"/>
            <a:ext cx="1393371" cy="231059"/>
          </a:xfrm>
          <a:prstGeom prst="rightArrow">
            <a:avLst/>
          </a:prstGeom>
          <a:solidFill>
            <a:srgbClr val="54915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800100" y="1623094"/>
            <a:ext cx="10591800" cy="9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Standardized the fat content data:</a:t>
            </a:r>
            <a:r>
              <a:rPr lang="en-US" sz="2000" dirty="0"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54915C"/>
                </a:solidFill>
                <a:effectLst/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“LF” → “Low Fat”</a:t>
            </a:r>
            <a:r>
              <a:rPr lang="en-DE" sz="2000" b="1" dirty="0">
                <a:solidFill>
                  <a:srgbClr val="54915C"/>
                </a:solidFill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54915C"/>
                </a:solidFill>
                <a:effectLst/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“reg” → “Regular”</a:t>
            </a:r>
            <a:endParaRPr lang="en-DE" sz="2000" b="1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Used: Find &amp; Replace</a:t>
            </a:r>
            <a:endParaRPr lang="en-DE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KPI calculation &amp; Chart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838984" y="1754823"/>
            <a:ext cx="10591800" cy="454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Pivot Tables to calculate key metrics:</a:t>
            </a:r>
          </a:p>
        </p:txBody>
      </p:sp>
      <p:pic>
        <p:nvPicPr>
          <p:cNvPr id="7" name="Picture 6" descr="A close-up of a table&#10;&#10;Description automatically generated">
            <a:extLst>
              <a:ext uri="{FF2B5EF4-FFF2-40B4-BE49-F238E27FC236}">
                <a16:creationId xmlns:a16="http://schemas.microsoft.com/office/drawing/2014/main" id="{FF951AC4-276C-6EB1-8A3C-DC2C3F6F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84" y="3013352"/>
            <a:ext cx="10552916" cy="2423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22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KPI calculation &amp; Chart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838984" y="1754823"/>
            <a:ext cx="10591800" cy="15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Created charts for each analysis requirement: 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0A4BF6-54B9-0AD0-B1D1-10A04D5E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58063"/>
              </p:ext>
            </p:extLst>
          </p:nvPr>
        </p:nvGraphicFramePr>
        <p:xfrm>
          <a:off x="819542" y="2452321"/>
          <a:ext cx="10552916" cy="332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7639">
                  <a:extLst>
                    <a:ext uri="{9D8B030D-6E8A-4147-A177-3AD203B41FA5}">
                      <a16:colId xmlns:a16="http://schemas.microsoft.com/office/drawing/2014/main" val="4042858478"/>
                    </a:ext>
                  </a:extLst>
                </a:gridCol>
                <a:gridCol w="4946402">
                  <a:extLst>
                    <a:ext uri="{9D8B030D-6E8A-4147-A177-3AD203B41FA5}">
                      <a16:colId xmlns:a16="http://schemas.microsoft.com/office/drawing/2014/main" val="681871155"/>
                    </a:ext>
                  </a:extLst>
                </a:gridCol>
                <a:gridCol w="2088875">
                  <a:extLst>
                    <a:ext uri="{9D8B030D-6E8A-4147-A177-3AD203B41FA5}">
                      <a16:colId xmlns:a16="http://schemas.microsoft.com/office/drawing/2014/main" val="328651396"/>
                    </a:ext>
                  </a:extLst>
                </a:gridCol>
              </a:tblGrid>
              <a:tr h="478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Requirement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Objective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Chart Type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272452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1. Total Sales by Fat Content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Analyze the impact of fat content on total sales.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Donut Chart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36475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2. Total Sales by Item Type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Identify performance of different item categories.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Bar Chart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8843539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3. Fat Content by Outlet for Total Sales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Compare total sales across outlets by fat content.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Stacked Column Chart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52601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4. Total Sales by Outlet Establishment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Understand how outlet age/type affects sales.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Line Chart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770690"/>
                  </a:ext>
                </a:extLst>
              </a:tr>
              <a:tr h="538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5. Sales by Outlet Size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Explore the relationship between outlet size and sales.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Donut / Pie Chart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4556774"/>
                  </a:ext>
                </a:extLst>
              </a:tr>
              <a:tr h="3544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6. Sales by Outlet Location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Assess geographic distribution of sales.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>
                          <a:effectLst/>
                          <a:latin typeface="Univers Condensed Light" panose="020B0306020202040204" pitchFamily="34" charset="0"/>
                        </a:rPr>
                        <a:t>Funnel Map</a:t>
                      </a:r>
                      <a:endParaRPr lang="en-DE" sz="1600" b="0" i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8136630"/>
                  </a:ext>
                </a:extLst>
              </a:tr>
              <a:tr h="5389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7. All Metrics by Outlet Type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65C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Provide a comprehensive view of all KPIs by outlet type.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Univers Condensed Light" panose="020B0306020202040204" pitchFamily="34" charset="0"/>
                        </a:rPr>
                        <a:t>Matrix Card</a:t>
                      </a:r>
                      <a:endParaRPr lang="en-DE" sz="1600" b="0" i="0" dirty="0">
                        <a:effectLst/>
                        <a:latin typeface="Univers Condensed Light" panose="020B0306020202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39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0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Dashboard design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838985" y="1616676"/>
            <a:ext cx="2499302" cy="33681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Combined all visuals</a:t>
            </a:r>
          </a:p>
          <a:p>
            <a:pPr lvl="0">
              <a:lnSpc>
                <a:spcPct val="130000"/>
              </a:lnSpc>
            </a:pPr>
            <a:r>
              <a:rPr lang="en-US" sz="2000" dirty="0"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ncluded slicers for:</a:t>
            </a:r>
            <a:r>
              <a:rPr lang="en-DE" sz="2000" dirty="0"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Outlet Size</a:t>
            </a:r>
            <a:endParaRPr lang="en-DE" sz="2000" dirty="0"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Outlet Location Type</a:t>
            </a:r>
            <a:endParaRPr lang="en-DE" sz="2000" dirty="0"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Item Type</a:t>
            </a:r>
            <a:endParaRPr lang="en-DE" sz="2000" dirty="0"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-up of a chart&#10;&#10;Description automatically generated">
            <a:extLst>
              <a:ext uri="{FF2B5EF4-FFF2-40B4-BE49-F238E27FC236}">
                <a16:creationId xmlns:a16="http://schemas.microsoft.com/office/drawing/2014/main" id="{87F3CCC1-8F8D-AB0F-9D80-14210D1E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 b="653"/>
          <a:stretch/>
        </p:blipFill>
        <p:spPr>
          <a:xfrm>
            <a:off x="3578086" y="1754824"/>
            <a:ext cx="7852697" cy="428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18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Outcome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838984" y="1754823"/>
            <a:ext cx="10591800" cy="309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final dashboard offers clear, actionable insights into </a:t>
            </a:r>
            <a:r>
              <a:rPr lang="en-US" sz="2000" dirty="0" err="1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BlinkIT's</a:t>
            </a: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operations. It enables stakeholders to: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Understand customer preferences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Track sales performance by category and outlet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Make informed decisions regarding product stocking and outlet expansion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7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DD8C-D0AE-CE69-BE59-A3FD24B6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0CF8F-50BE-7652-4A37-5D962EEB23FE}"/>
              </a:ext>
            </a:extLst>
          </p:cNvPr>
          <p:cNvSpPr txBox="1"/>
          <p:nvPr/>
        </p:nvSpPr>
        <p:spPr>
          <a:xfrm>
            <a:off x="739519" y="1725794"/>
            <a:ext cx="10591800" cy="362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 by Fat </a:t>
            </a:r>
            <a:r>
              <a:rPr lang="en-US" sz="2000" dirty="0"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ontent</a:t>
            </a: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/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/>
            </a:pPr>
            <a:endParaRPr lang="en-US" sz="2000" dirty="0"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  <a:spcAft>
                <a:spcPts val="1000"/>
              </a:spcAft>
              <a:buAutoNum type="arabicPeriod"/>
            </a:pPr>
            <a:r>
              <a:rPr lang="en-US" sz="2000" dirty="0">
                <a:effectLst/>
                <a:latin typeface="Univers Condensed Light" panose="020B0306020202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 Content by Outlet for Total Sales</a:t>
            </a: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US" sz="2000" dirty="0">
              <a:effectLst/>
              <a:latin typeface="Univers Condensed Light" panose="020B0306020202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1000"/>
              </a:spcAft>
            </a:pPr>
            <a:endParaRPr lang="en-DE" sz="2000" dirty="0">
              <a:solidFill>
                <a:srgbClr val="54915C"/>
              </a:solidFill>
              <a:effectLst/>
              <a:latin typeface="Univers Condensed Light" panose="020B030602020204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92FA39C-E0D7-E4A0-74D7-7254C2E8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2244311"/>
            <a:ext cx="6713975" cy="1578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A126E162-AE11-50D0-5906-4EF99024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22"/>
          <a:stretch/>
        </p:blipFill>
        <p:spPr>
          <a:xfrm>
            <a:off x="2637183" y="4301257"/>
            <a:ext cx="6713975" cy="1642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02390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359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Univers Condensed</vt:lpstr>
      <vt:lpstr>Univers Condensed Light</vt:lpstr>
      <vt:lpstr>ChronicleVTI</vt:lpstr>
      <vt:lpstr>Data visualization BlinkIT Grocery Data</vt:lpstr>
      <vt:lpstr>oVERVIEW</vt:lpstr>
      <vt:lpstr>Implementation steps</vt:lpstr>
      <vt:lpstr>Data cleaning</vt:lpstr>
      <vt:lpstr>KPI calculation &amp; Chart Preparation</vt:lpstr>
      <vt:lpstr>KPI calculation &amp; Chart Preparation</vt:lpstr>
      <vt:lpstr>Dashboard design</vt:lpstr>
      <vt:lpstr>Outcome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Quyen Nguyen</dc:creator>
  <cp:lastModifiedBy>Quyen Nguyen</cp:lastModifiedBy>
  <cp:revision>2</cp:revision>
  <dcterms:created xsi:type="dcterms:W3CDTF">2025-04-13T14:00:30Z</dcterms:created>
  <dcterms:modified xsi:type="dcterms:W3CDTF">2025-04-13T19:42:50Z</dcterms:modified>
</cp:coreProperties>
</file>