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1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4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7112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6172071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71559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4098177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7761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178574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51826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7303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1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7333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8719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326941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42347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296634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91953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29333" y="1189033"/>
            <a:ext cx="9154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29333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498371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7767409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 latinLnBrk="1"/>
            <a:fld id="{00000000-1234-1234-1234-123412341234}" type="slidenum">
              <a:rPr lang="en" sz="2400" smtClean="0">
                <a:solidFill>
                  <a:prstClr val="black"/>
                </a:solidFill>
              </a:rPr>
              <a:pPr defTabSz="1219170" latinLnBrk="1"/>
              <a:t>‹#›</a:t>
            </a:fld>
            <a:endParaRPr lang="en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77353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99282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86736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11899010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9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7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3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7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7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3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7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398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75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E8B1-F098-4359-8C21-3A4FD0B14BC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2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 spd="slow">
    <p:push dir="u"/>
  </p:transition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87044"/>
            <a:ext cx="12192000" cy="16656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</a:t>
            </a:r>
            <a:b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SINH VIÊN</a:t>
            </a:r>
            <a:endParaRPr lang="en-US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91215"/>
            <a:ext cx="12192000" cy="49582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TẬP NHẬN THỨC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621" y="4729824"/>
            <a:ext cx="60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Chế Thị Nhã Quyên (Nhóm trưởng)</a:t>
            </a: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Trần Đỗ Hòa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16" y="5951519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: 45K14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5280" y="4729824"/>
            <a:ext cx="3582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</a:t>
            </a: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Hoàng Thị Thanh Hà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81267" y="254632"/>
            <a:ext cx="822960" cy="822960"/>
          </a:xfrm>
          <a:prstGeom prst="rect">
            <a:avLst/>
          </a:prstGeom>
          <a:ln/>
        </p:spPr>
      </p:pic>
      <p:sp>
        <p:nvSpPr>
          <p:cNvPr id="11" name="TextBox 10"/>
          <p:cNvSpPr txBox="1"/>
          <p:nvPr/>
        </p:nvSpPr>
        <p:spPr>
          <a:xfrm>
            <a:off x="0" y="25490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KINH TẾ – ĐẠI HỌC ĐÀ NẴNG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THỐNG KÊ – TIN 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4" y="2141226"/>
            <a:ext cx="3296258" cy="311672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2023" y="322226"/>
            <a:ext cx="37048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87583" y="613536"/>
            <a:ext cx="6790096" cy="5876259"/>
            <a:chOff x="4537706" y="148022"/>
            <a:chExt cx="6790096" cy="5876259"/>
          </a:xfrm>
        </p:grpSpPr>
        <p:grpSp>
          <p:nvGrpSpPr>
            <p:cNvPr id="62" name="Group 61"/>
            <p:cNvGrpSpPr/>
            <p:nvPr/>
          </p:nvGrpSpPr>
          <p:grpSpPr>
            <a:xfrm>
              <a:off x="4537709" y="1025586"/>
              <a:ext cx="6790093" cy="4998695"/>
              <a:chOff x="3707904" y="915566"/>
              <a:chExt cx="4960707" cy="450313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707904" y="915566"/>
                <a:ext cx="4960707" cy="3722786"/>
                <a:chOff x="3779911" y="214479"/>
                <a:chExt cx="5260944" cy="3722786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779911" y="214479"/>
                  <a:ext cx="5259168" cy="590151"/>
                  <a:chOff x="2984973" y="1131591"/>
                  <a:chExt cx="5611091" cy="576003"/>
                </a:xfrm>
              </p:grpSpPr>
              <p:sp>
                <p:nvSpPr>
                  <p:cNvPr id="54" name="Round Same Side Corner Rectangle 53"/>
                  <p:cNvSpPr/>
                  <p:nvPr/>
                </p:nvSpPr>
                <p:spPr>
                  <a:xfrm rot="5400000">
                    <a:off x="5694581" y="-1193888"/>
                    <a:ext cx="576002" cy="522696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1131591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988072" y="1239352"/>
                    <a:ext cx="569802" cy="360478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01</a:t>
                    </a: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 bwMode="auto">
                  <a:xfrm>
                    <a:off x="3667249" y="1186852"/>
                    <a:ext cx="4752528" cy="4505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lvl="0" indent="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2400" b="1" dirty="0" smtClean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PHẦN MỀM HỖ TRỢ</a:t>
                    </a:r>
                    <a:endParaRPr lang="en-US" altLang="ko-KR" sz="2400" b="1" dirty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Round Same Side Corner Rectangle 63"/>
                  <p:cNvSpPr/>
                  <p:nvPr/>
                </p:nvSpPr>
                <p:spPr>
                  <a:xfrm rot="5400000">
                    <a:off x="5694582" y="-1193888"/>
                    <a:ext cx="576002" cy="522696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4" y="1131591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2988073" y="1257220"/>
                    <a:ext cx="569802" cy="324740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02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 bwMode="auto">
                  <a:xfrm>
                    <a:off x="3667250" y="1186852"/>
                    <a:ext cx="4752528" cy="4505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lvl="0" indent="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2400" b="1" dirty="0" smtClean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PHẦN MỀM HỖ TRỢ</a:t>
                    </a:r>
                    <a:endParaRPr lang="en-US" altLang="ko-KR" sz="2400" b="1" dirty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3781689" y="1000446"/>
                  <a:ext cx="5259166" cy="590152"/>
                  <a:chOff x="2984973" y="2023433"/>
                  <a:chExt cx="5611089" cy="576004"/>
                </a:xfrm>
              </p:grpSpPr>
              <p:sp>
                <p:nvSpPr>
                  <p:cNvPr id="50" name="Round Same Side Corner Rectangle 49"/>
                  <p:cNvSpPr/>
                  <p:nvPr/>
                </p:nvSpPr>
                <p:spPr>
                  <a:xfrm rot="5400000">
                    <a:off x="5694581" y="-302045"/>
                    <a:ext cx="576002" cy="522696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2023433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88072" y="2149062"/>
                    <a:ext cx="569802" cy="324740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03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 bwMode="auto">
                  <a:xfrm>
                    <a:off x="3667249" y="2078694"/>
                    <a:ext cx="4752529" cy="4505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ko-KR" sz="2400" b="1" dirty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SƠ ĐỒ CHỨC NĂNG</a:t>
                    </a: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3779911" y="1658364"/>
                  <a:ext cx="5259166" cy="830997"/>
                  <a:chOff x="2984973" y="2790297"/>
                  <a:chExt cx="5611089" cy="811075"/>
                </a:xfrm>
              </p:grpSpPr>
              <p:sp>
                <p:nvSpPr>
                  <p:cNvPr id="46" name="Round Same Side Corner Rectangle 45"/>
                  <p:cNvSpPr/>
                  <p:nvPr/>
                </p:nvSpPr>
                <p:spPr>
                  <a:xfrm rot="5400000">
                    <a:off x="5694581" y="589797"/>
                    <a:ext cx="576003" cy="522695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2915275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988072" y="3040904"/>
                    <a:ext cx="569802" cy="324741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04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 bwMode="auto">
                  <a:xfrm>
                    <a:off x="3667249" y="2790297"/>
                    <a:ext cx="4752529" cy="811075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lvl="0" indent="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2400" b="1" dirty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MÔ HÌNH </a:t>
                    </a:r>
                    <a:r>
                      <a:rPr lang="en-US" altLang="ko-KR" sz="2400" b="1" dirty="0" smtClean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THỰC THỂ - MỐI QUAN HỆ</a:t>
                    </a:r>
                    <a:endParaRPr lang="en-US" altLang="ko-KR" sz="2400" b="1" dirty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779911" y="2566765"/>
                  <a:ext cx="5259166" cy="590151"/>
                  <a:chOff x="2984973" y="3807117"/>
                  <a:chExt cx="5611089" cy="576003"/>
                </a:xfrm>
              </p:grpSpPr>
              <p:sp>
                <p:nvSpPr>
                  <p:cNvPr id="42" name="Round Same Side Corner Rectangle 41"/>
                  <p:cNvSpPr/>
                  <p:nvPr/>
                </p:nvSpPr>
                <p:spPr>
                  <a:xfrm rot="5400000">
                    <a:off x="5694582" y="1481641"/>
                    <a:ext cx="576003" cy="5226956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3807117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88072" y="3932746"/>
                    <a:ext cx="569802" cy="324740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05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 bwMode="auto">
                  <a:xfrm>
                    <a:off x="3667249" y="3862378"/>
                    <a:ext cx="4752529" cy="4505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ko-KR" sz="2400" b="1" dirty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LƯỢC ĐỒ QUAN HỆ</a:t>
                    </a: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779911" y="3347116"/>
                  <a:ext cx="5259166" cy="590149"/>
                  <a:chOff x="2984973" y="3807117"/>
                  <a:chExt cx="5611089" cy="576001"/>
                </a:xfrm>
              </p:grpSpPr>
              <p:sp>
                <p:nvSpPr>
                  <p:cNvPr id="38" name="Round Same Side Corner Rectangle 37"/>
                  <p:cNvSpPr/>
                  <p:nvPr/>
                </p:nvSpPr>
                <p:spPr>
                  <a:xfrm rot="5400000">
                    <a:off x="5694441" y="1481496"/>
                    <a:ext cx="575998" cy="522724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3807117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988072" y="3932746"/>
                    <a:ext cx="569802" cy="324741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06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 bwMode="auto">
                  <a:xfrm>
                    <a:off x="3667249" y="3862379"/>
                    <a:ext cx="4752529" cy="4505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F497D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SƠ</a:t>
                    </a:r>
                    <a:r>
                      <a:rPr kumimoji="0" lang="en-US" altLang="ko-KR" sz="24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1F497D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ĐỒ CƠ SỞ DỮ LIỆU</a:t>
                    </a:r>
                    <a:endPara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8" name="Round Same Side Corner Rectangle 57"/>
              <p:cNvSpPr/>
              <p:nvPr/>
            </p:nvSpPr>
            <p:spPr>
              <a:xfrm rot="5400000">
                <a:off x="6061965" y="2813727"/>
                <a:ext cx="590146" cy="46197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85D8D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667362" y="4869090"/>
                <a:ext cx="590148" cy="509064"/>
              </a:xfrm>
              <a:prstGeom prst="ellipse">
                <a:avLst/>
              </a:prstGeom>
              <a:solidFill>
                <a:sysClr val="window" lastClr="FFFFFF"/>
              </a:solidFill>
              <a:ln w="50800" cap="flat" cmpd="sng" algn="ctr">
                <a:solidFill>
                  <a:srgbClr val="85D8DE"/>
                </a:solidFill>
                <a:prstDash val="solid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710643" y="4957263"/>
                <a:ext cx="503586" cy="332717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07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 bwMode="auto">
              <a:xfrm>
                <a:off x="4310893" y="4885167"/>
                <a:ext cx="4200242" cy="461665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DEMO HỆ</a:t>
                </a:r>
                <a:r>
                  <a:rPr kumimoji="0" lang="en-US" altLang="ko-KR" sz="24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THỐNG</a:t>
                </a: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Round Same Side Corner Rectangle 68"/>
            <p:cNvSpPr/>
            <p:nvPr/>
          </p:nvSpPr>
          <p:spPr>
            <a:xfrm rot="5400000">
              <a:off x="7836400" y="-2685987"/>
              <a:ext cx="655096" cy="6323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5D8D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4558556" y="127172"/>
              <a:ext cx="655094" cy="696794"/>
            </a:xfrm>
            <a:prstGeom prst="ellipse">
              <a:avLst/>
            </a:prstGeom>
            <a:solidFill>
              <a:sysClr val="window" lastClr="FFFFFF"/>
            </a:solidFill>
            <a:ln w="50800" cap="flat" cmpd="sng" algn="ctr">
              <a:solidFill>
                <a:srgbClr val="85D8DE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41455" y="290902"/>
              <a:ext cx="689296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 bwMode="auto">
            <a:xfrm>
              <a:off x="5363063" y="236274"/>
              <a:ext cx="5749188" cy="46166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 smtClean="0">
                  <a:solidFill>
                    <a:srgbClr val="1F497D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PHÂN CHIA CÔNG VIỆC</a:t>
              </a:r>
              <a:endParaRPr lang="en-US" altLang="ko-KR" sz="24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7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57"/>
          <p:cNvGrpSpPr>
            <a:grpSpLocks/>
          </p:cNvGrpSpPr>
          <p:nvPr/>
        </p:nvGrpSpPr>
        <p:grpSpPr bwMode="auto">
          <a:xfrm>
            <a:off x="2434265" y="4075182"/>
            <a:ext cx="4722993" cy="2194560"/>
            <a:chOff x="457200" y="1239996"/>
            <a:chExt cx="2177144" cy="2804886"/>
          </a:xfrm>
        </p:grpSpPr>
        <p:sp>
          <p:nvSpPr>
            <p:cNvPr id="37" name="Rectangle 36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Clr>
                  <a:schemeClr val="accent1"/>
                </a:buClr>
                <a:buFont typeface="Wingdings" panose="05000000000000000000" pitchFamily="2" charset="2"/>
                <a:buChar char="Ø"/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6535" y="1293862"/>
              <a:ext cx="2018474" cy="2694589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Clr>
                  <a:schemeClr val="accent1"/>
                </a:buClr>
                <a:buFont typeface="Wingdings" panose="05000000000000000000" pitchFamily="2" charset="2"/>
                <a:buChar char="Ø"/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CHIA CÔNG VIỆC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804661" y="1237181"/>
            <a:ext cx="4723302" cy="2194560"/>
            <a:chOff x="457200" y="1239996"/>
            <a:chExt cx="2177144" cy="2804886"/>
          </a:xfrm>
        </p:grpSpPr>
        <p:sp>
          <p:nvSpPr>
            <p:cNvPr id="16" name="Rectangle 15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Clr>
                  <a:schemeClr val="accent1"/>
                </a:buClr>
                <a:buFont typeface="Wingdings" panose="05000000000000000000" pitchFamily="2" charset="2"/>
                <a:buChar char="Ø"/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6535" y="1293862"/>
              <a:ext cx="2018474" cy="2694589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Clr>
                  <a:schemeClr val="accent1"/>
                </a:buClr>
                <a:buFont typeface="Wingdings" panose="05000000000000000000" pitchFamily="2" charset="2"/>
                <a:buChar char="Ø"/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60"/>
          <p:cNvGrpSpPr>
            <a:grpSpLocks/>
          </p:cNvGrpSpPr>
          <p:nvPr/>
        </p:nvGrpSpPr>
        <p:grpSpPr bwMode="auto">
          <a:xfrm flipV="1">
            <a:off x="760638" y="1363672"/>
            <a:ext cx="3952680" cy="579943"/>
            <a:chOff x="4782670" y="2429435"/>
            <a:chExt cx="2840865" cy="833718"/>
          </a:xfrm>
          <a:solidFill>
            <a:schemeClr val="accent2"/>
          </a:solidFill>
        </p:grpSpPr>
        <p:sp>
          <p:nvSpPr>
            <p:cNvPr id="20" name="Freeform 19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Pie 22"/>
            <p:cNvSpPr/>
            <p:nvPr/>
          </p:nvSpPr>
          <p:spPr bwMode="gray">
            <a:xfrm>
              <a:off x="4782670" y="3083987"/>
              <a:ext cx="304685" cy="179166"/>
            </a:xfrm>
            <a:prstGeom prst="pie">
              <a:avLst>
                <a:gd name="adj1" fmla="val 542992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34" y="1451180"/>
            <a:ext cx="3611137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vi-VN" sz="2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 Thị Nhã Quyên</a:t>
            </a:r>
            <a:endParaRPr lang="vi-VN" sz="2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844" y="2078182"/>
            <a:ext cx="4388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Cơ sở dữ liệu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Báo cáo thống kê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Viết báo cáo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C</a:t>
            </a:r>
            <a:r>
              <a:rPr lang="en-US" dirty="0" smtClean="0"/>
              <a:t>ode c</a:t>
            </a:r>
            <a:r>
              <a:rPr lang="vi-VN" dirty="0" smtClean="0"/>
              <a:t>ác chức năng cơ bản cho form</a:t>
            </a:r>
          </a:p>
        </p:txBody>
      </p:sp>
      <p:grpSp>
        <p:nvGrpSpPr>
          <p:cNvPr id="31" name="Group 60"/>
          <p:cNvGrpSpPr>
            <a:grpSpLocks/>
          </p:cNvGrpSpPr>
          <p:nvPr/>
        </p:nvGrpSpPr>
        <p:grpSpPr bwMode="auto">
          <a:xfrm flipV="1">
            <a:off x="2409328" y="4217708"/>
            <a:ext cx="3952680" cy="579943"/>
            <a:chOff x="4782670" y="2429435"/>
            <a:chExt cx="2840865" cy="833718"/>
          </a:xfrm>
          <a:solidFill>
            <a:schemeClr val="accent2"/>
          </a:solidFill>
        </p:grpSpPr>
        <p:sp>
          <p:nvSpPr>
            <p:cNvPr id="32" name="Freeform 31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Pie 32"/>
            <p:cNvSpPr/>
            <p:nvPr/>
          </p:nvSpPr>
          <p:spPr bwMode="gray">
            <a:xfrm>
              <a:off x="4782670" y="3083987"/>
              <a:ext cx="304685" cy="179166"/>
            </a:xfrm>
            <a:prstGeom prst="pie">
              <a:avLst>
                <a:gd name="adj1" fmla="val 542992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459924" y="4305216"/>
            <a:ext cx="3611137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vi-VN" sz="2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 Đỗ Hòa</a:t>
            </a:r>
            <a:endParaRPr lang="vi-VN" sz="2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7390" y="4932218"/>
            <a:ext cx="434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Form cơ bản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Code </a:t>
            </a:r>
            <a:r>
              <a:rPr lang="vi-VN" dirty="0" smtClean="0"/>
              <a:t>các chức năng cơ bản cho form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Viết báo cáo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Báo cáo thống kê</a:t>
            </a:r>
          </a:p>
        </p:txBody>
      </p:sp>
    </p:spTree>
    <p:extLst>
      <p:ext uri="{BB962C8B-B14F-4D97-AF65-F5344CB8AC3E}">
        <p14:creationId xmlns:p14="http://schemas.microsoft.com/office/powerpoint/2010/main" val="241318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HỖ TRỢ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92" y="874790"/>
            <a:ext cx="2925543" cy="29255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58" y="874790"/>
            <a:ext cx="4436974" cy="26489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85" y="1062615"/>
            <a:ext cx="2381250" cy="23812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40" y="3706610"/>
            <a:ext cx="2774409" cy="2774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4432888"/>
            <a:ext cx="7110858" cy="1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11" y="1066346"/>
            <a:ext cx="10058400" cy="52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E-R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65" y="940428"/>
            <a:ext cx="9198778" cy="57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QUAN HỆ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0184" y="1578138"/>
            <a:ext cx="6658983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SINHVIEN (</a:t>
            </a:r>
            <a:r>
              <a:rPr lang="vi-VN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MaSV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HoTen, NgaySinh, GioiTinh, DiaChi_PhuongXa, DiaChi_QuanHuyen, DiaChi_TinhThanhPho, DienThoai, </a:t>
            </a:r>
            <a:r>
              <a:rPr lang="vi-VN" sz="24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MaLop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KHOA (</a:t>
            </a:r>
            <a:r>
              <a:rPr lang="vi-VN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TenKhoa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DiaChi, DienThoai)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LOPSH (</a:t>
            </a:r>
            <a:r>
              <a:rPr lang="vi-VN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MaLop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TenLop, </a:t>
            </a:r>
            <a:r>
              <a:rPr lang="vi-VN" sz="24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TenKhoa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MONHOC (</a:t>
            </a:r>
            <a:r>
              <a:rPr lang="vi-VN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MaMH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TenMH, TinChi, </a:t>
            </a:r>
            <a:r>
              <a:rPr lang="vi-VN" sz="24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TenKhoa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vi-V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2" y="1759692"/>
            <a:ext cx="3706456" cy="37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35" y="0"/>
            <a:ext cx="6733986" cy="6858000"/>
          </a:xfrm>
          <a:prstGeom prst="rect">
            <a:avLst/>
          </a:prstGeom>
        </p:spPr>
      </p:pic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CƠ SỞ DỮ LIỆU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DEMO HỆ THỐNG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맑은 고딕</vt:lpstr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Contents Slide Master</vt:lpstr>
      <vt:lpstr>HỆ THỐNG QUẢN LÝ  THÔNG TIN SINH VIÊN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 THÔNG TIN SINH VIÊN</dc:title>
  <dc:creator>Admin</dc:creator>
  <cp:lastModifiedBy>Admin</cp:lastModifiedBy>
  <cp:revision>24</cp:revision>
  <dcterms:created xsi:type="dcterms:W3CDTF">2021-06-30T12:43:14Z</dcterms:created>
  <dcterms:modified xsi:type="dcterms:W3CDTF">2021-07-04T03:17:45Z</dcterms:modified>
</cp:coreProperties>
</file>