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8"/>
  </p:notesMasterIdLst>
  <p:sldIdLst>
    <p:sldId id="256" r:id="rId2"/>
    <p:sldId id="257" r:id="rId3"/>
    <p:sldId id="309" r:id="rId4"/>
    <p:sldId id="310" r:id="rId5"/>
    <p:sldId id="314" r:id="rId6"/>
    <p:sldId id="315" r:id="rId7"/>
    <p:sldId id="322" r:id="rId8"/>
    <p:sldId id="323" r:id="rId9"/>
    <p:sldId id="326" r:id="rId10"/>
    <p:sldId id="324" r:id="rId11"/>
    <p:sldId id="316" r:id="rId12"/>
    <p:sldId id="321" r:id="rId13"/>
    <p:sldId id="317" r:id="rId14"/>
    <p:sldId id="325" r:id="rId15"/>
    <p:sldId id="318" r:id="rId16"/>
    <p:sldId id="319" r:id="rId17"/>
  </p:sldIdLst>
  <p:sldSz cx="9144000" cy="5143500" type="screen16x9"/>
  <p:notesSz cx="6858000" cy="9144000"/>
  <p:embeddedFontLst>
    <p:embeddedFont>
      <p:font typeface="Open Sans" panose="020B0604020202020204" charset="0"/>
      <p:regular r:id="rId19"/>
      <p:bold r:id="rId20"/>
      <p:italic r:id="rId21"/>
      <p:boldItalic r:id="rId22"/>
    </p:embeddedFont>
    <p:embeddedFont>
      <p:font typeface="Barlow" panose="020B0604020202020204" charset="0"/>
      <p:regular r:id="rId23"/>
      <p:bold r:id="rId24"/>
      <p:italic r:id="rId25"/>
      <p:boldItalic r:id="rId26"/>
    </p:embeddedFont>
    <p:embeddedFont>
      <p:font typeface="Cambria Math" panose="02040503050406030204" pitchFamily="18" charset="0"/>
      <p:regular r:id="rId27"/>
    </p:embeddedFont>
    <p:embeddedFont>
      <p:font typeface="Montserrat"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Fira Sans Extra Condensed Medium"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0B2B37-A0FB-46D6-BD75-32CFF5046606}">
  <a:tblStyle styleId="{A80B2B37-A0FB-46D6-BD75-32CFF504660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850" autoAdjust="0"/>
  </p:normalViewPr>
  <p:slideViewPr>
    <p:cSldViewPr snapToGrid="0">
      <p:cViewPr varScale="1">
        <p:scale>
          <a:sx n="99" d="100"/>
          <a:sy n="99" d="100"/>
        </p:scale>
        <p:origin x="5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Tài liệu đầu vào phải thuộc loại pdf hoặc word</a:t>
            </a:r>
          </a:p>
          <a:p>
            <a:pPr marL="0" lvl="0" indent="0" algn="l" rtl="0">
              <a:spcBef>
                <a:spcPts val="0"/>
              </a:spcBef>
              <a:spcAft>
                <a:spcPts val="0"/>
              </a:spcAft>
              <a:buNone/>
            </a:pPr>
            <a:r>
              <a:rPr lang="vi-VN" dirty="0"/>
              <a:t>Làm sạch : loại bỏ html tag, </a:t>
            </a:r>
          </a:p>
          <a:p>
            <a:pPr marL="0" lvl="0" indent="0" algn="l" rtl="0">
              <a:spcBef>
                <a:spcPts val="0"/>
              </a:spcBef>
              <a:spcAft>
                <a:spcPts val="0"/>
              </a:spcAft>
              <a:buNone/>
            </a:pPr>
            <a:r>
              <a:rPr lang="vi-VN" dirty="0"/>
              <a:t>Dùng thư viện vnCoreNLP để tách văn bản thành từ , cụm từ</a:t>
            </a:r>
          </a:p>
        </p:txBody>
      </p:sp>
    </p:spTree>
    <p:extLst>
      <p:ext uri="{BB962C8B-B14F-4D97-AF65-F5344CB8AC3E}">
        <p14:creationId xmlns:p14="http://schemas.microsoft.com/office/powerpoint/2010/main" val="79091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Công thức tính jaccard = giao các từ trong bài viết cần kiểm tra và bài viết trong CSDL  chia cho hợp các từ trong 2 bài viết đó</a:t>
            </a:r>
          </a:p>
          <a:p>
            <a:pPr marL="0" lvl="0" indent="0" algn="l" rtl="0">
              <a:spcBef>
                <a:spcPts val="0"/>
              </a:spcBef>
              <a:spcAft>
                <a:spcPts val="0"/>
              </a:spcAft>
              <a:buNone/>
            </a:pPr>
            <a:r>
              <a:rPr lang="vi-VN" dirty="0"/>
              <a:t>Nếu kết quả lớn hơn 30 -&gt; bài viết dc cho là trùng lặp, </a:t>
            </a:r>
          </a:p>
          <a:p>
            <a:pPr marL="0" lvl="0" indent="0" algn="l" rtl="0">
              <a:spcBef>
                <a:spcPts val="0"/>
              </a:spcBef>
              <a:spcAft>
                <a:spcPts val="0"/>
              </a:spcAft>
              <a:buNone/>
            </a:pPr>
            <a:r>
              <a:rPr lang="vi-VN" dirty="0"/>
              <a:t>Nếu &lt;30 % thì lưu bài viết và csdl  và lặp chỉ mục cho bài viết đó</a:t>
            </a:r>
            <a:endParaRPr dirty="0"/>
          </a:p>
        </p:txBody>
      </p:sp>
    </p:spTree>
    <p:extLst>
      <p:ext uri="{BB962C8B-B14F-4D97-AF65-F5344CB8AC3E}">
        <p14:creationId xmlns:p14="http://schemas.microsoft.com/office/powerpoint/2010/main" val="2517341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Vector hóa là tính trọng số tf_idf của các từ trong chuỗi tìm kiếm của người dùng</a:t>
            </a:r>
          </a:p>
          <a:p>
            <a:pPr marL="0" lvl="0" indent="0" algn="l" rtl="0">
              <a:spcBef>
                <a:spcPts val="0"/>
              </a:spcBef>
              <a:spcAft>
                <a:spcPts val="0"/>
              </a:spcAft>
              <a:buNone/>
            </a:pPr>
            <a:r>
              <a:rPr lang="vi-VN" dirty="0"/>
              <a:t>Tính độ tương đồng cosine giữa 2 vector tf_idf của các từ trong chuỗi tìm kiếm và các từ trong chỉ mục được lưu trong csdl </a:t>
            </a:r>
          </a:p>
          <a:p>
            <a:pPr marL="0" lvl="0" indent="0" algn="l" rtl="0">
              <a:spcBef>
                <a:spcPts val="0"/>
              </a:spcBef>
              <a:spcAft>
                <a:spcPts val="0"/>
              </a:spcAft>
              <a:buNone/>
            </a:pPr>
            <a:r>
              <a:rPr lang="vi-VN" dirty="0"/>
              <a:t>Kết quả trả về là danh sách bài viết mà tiêu đề, nội dung, tài liệu chứa những từ mà người dùng tìm kiếm</a:t>
            </a:r>
            <a:endParaRPr dirty="0"/>
          </a:p>
        </p:txBody>
      </p:sp>
    </p:spTree>
    <p:extLst>
      <p:ext uri="{BB962C8B-B14F-4D97-AF65-F5344CB8AC3E}">
        <p14:creationId xmlns:p14="http://schemas.microsoft.com/office/powerpoint/2010/main" val="442804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4011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679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044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9fa940987_3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9fa940987_3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5413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7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Tf là tần số từ đó xuất hiện trong 1 văn bản</a:t>
            </a:r>
          </a:p>
          <a:p>
            <a:pPr marL="0" lvl="0" indent="0" algn="l" rtl="0">
              <a:spcBef>
                <a:spcPts val="0"/>
              </a:spcBef>
              <a:spcAft>
                <a:spcPts val="0"/>
              </a:spcAft>
              <a:buNone/>
            </a:pPr>
            <a:r>
              <a:rPr lang="vi-VN" dirty="0"/>
              <a:t>Idf </a:t>
            </a:r>
            <a:r>
              <a:rPr lang="vi-VN" b="0" i="0" dirty="0">
                <a:solidFill>
                  <a:srgbClr val="1B1B1B"/>
                </a:solidFill>
                <a:effectLst/>
                <a:latin typeface="Open Sans" panose="020B0606030504020204" pitchFamily="34" charset="0"/>
              </a:rPr>
              <a:t>dùng để ước lượng mức độ quan trọng của từ đó như thế nào, điểm idf cao là từ đó ít xuất hiện trong tài liệu và nó quan trọng</a:t>
            </a:r>
          </a:p>
          <a:p>
            <a:pPr marL="0" lvl="0" indent="0" algn="l" rtl="0">
              <a:spcBef>
                <a:spcPts val="0"/>
              </a:spcBef>
              <a:spcAft>
                <a:spcPts val="0"/>
              </a:spcAft>
              <a:buNone/>
            </a:pPr>
            <a:r>
              <a:rPr lang="vi-VN" b="0" i="0" dirty="0">
                <a:solidFill>
                  <a:srgbClr val="202122"/>
                </a:solidFill>
                <a:effectLst/>
                <a:latin typeface="Arial" panose="020B0604020202020204" pitchFamily="34" charset="0"/>
              </a:rPr>
              <a:t>Những từ có giá trị TF-IDF cao là những từ xuất hiện nhiều trong văn bản này, và xuất hiện ít trong các văn bản khác</a:t>
            </a:r>
            <a:endParaRPr dirty="0"/>
          </a:p>
        </p:txBody>
      </p:sp>
    </p:spTree>
    <p:extLst>
      <p:ext uri="{BB962C8B-B14F-4D97-AF65-F5344CB8AC3E}">
        <p14:creationId xmlns:p14="http://schemas.microsoft.com/office/powerpoint/2010/main" val="141707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6140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968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726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179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0"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3" name="TextBox 2">
            <a:extLst>
              <a:ext uri="{FF2B5EF4-FFF2-40B4-BE49-F238E27FC236}">
                <a16:creationId xmlns:a16="http://schemas.microsoft.com/office/drawing/2014/main" id="{5B05C4E9-9D95-3040-3159-0D37B0C189ED}"/>
              </a:ext>
            </a:extLst>
          </p:cNvPr>
          <p:cNvSpPr txBox="1"/>
          <p:nvPr/>
        </p:nvSpPr>
        <p:spPr>
          <a:xfrm>
            <a:off x="0" y="258452"/>
            <a:ext cx="9144000" cy="1292662"/>
          </a:xfrm>
          <a:prstGeom prst="rect">
            <a:avLst/>
          </a:prstGeom>
          <a:noFill/>
        </p:spPr>
        <p:txBody>
          <a:bodyPr wrap="square">
            <a:spAutoFit/>
          </a:bodyPr>
          <a:lstStyle/>
          <a:p>
            <a:pPr marL="0" marR="0" lvl="0" indent="0" algn="ctr" rtl="0">
              <a:spcBef>
                <a:spcPts val="0"/>
              </a:spcBef>
              <a:spcAft>
                <a:spcPts val="0"/>
              </a:spcAft>
              <a:buNone/>
            </a:pPr>
            <a:r>
              <a:rPr lang="vi-VN" sz="1400" i="0" u="none" strike="noStrike" cap="none" dirty="0">
                <a:solidFill>
                  <a:srgbClr val="3F3F3F"/>
                </a:solidFill>
                <a:latin typeface="Montserrat" panose="00000500000000000000" pitchFamily="50" charset="0"/>
                <a:ea typeface="Times New Roman"/>
                <a:cs typeface="Times New Roman"/>
                <a:sym typeface="Times New Roman"/>
              </a:rPr>
              <a:t>TRƯỜNG ĐẠI HỌC CẦN THƠ</a:t>
            </a:r>
          </a:p>
          <a:p>
            <a:pPr marL="0" marR="0" lvl="0" indent="0" algn="ctr" rtl="0">
              <a:spcBef>
                <a:spcPts val="0"/>
              </a:spcBef>
              <a:spcAft>
                <a:spcPts val="0"/>
              </a:spcAft>
              <a:buNone/>
            </a:pPr>
            <a:r>
              <a:rPr lang="vi-VN" dirty="0">
                <a:solidFill>
                  <a:srgbClr val="3F3F3F"/>
                </a:solidFill>
                <a:latin typeface="Montserrat" panose="00000500000000000000" pitchFamily="50" charset="0"/>
                <a:ea typeface="Times New Roman"/>
                <a:cs typeface="Times New Roman"/>
                <a:sym typeface="Times New Roman"/>
              </a:rPr>
              <a:t>TRƯỜNG</a:t>
            </a:r>
            <a:r>
              <a:rPr lang="vi-VN" sz="1400" i="0" u="none" strike="noStrike" cap="none" dirty="0">
                <a:solidFill>
                  <a:srgbClr val="3F3F3F"/>
                </a:solidFill>
                <a:latin typeface="Montserrat" panose="00000500000000000000" pitchFamily="50" charset="0"/>
                <a:ea typeface="Times New Roman"/>
                <a:cs typeface="Times New Roman"/>
                <a:sym typeface="Times New Roman"/>
              </a:rPr>
              <a:t> CÔNG NGHỆ THÔNG TIN VÀ TRUYỀN THÔNG</a:t>
            </a:r>
          </a:p>
          <a:p>
            <a:pPr marL="0" marR="0" lvl="0" indent="0" algn="ctr" rtl="0">
              <a:spcBef>
                <a:spcPts val="0"/>
              </a:spcBef>
              <a:spcAft>
                <a:spcPts val="0"/>
              </a:spcAft>
              <a:buNone/>
            </a:pPr>
            <a:endParaRPr lang="vi-VN" sz="1400" b="1" i="0" u="none" strike="noStrike" cap="none" dirty="0">
              <a:solidFill>
                <a:schemeClr val="dk1"/>
              </a:solidFill>
              <a:latin typeface="Montserrat" panose="00000500000000000000" pitchFamily="50" charset="0"/>
              <a:ea typeface="Times New Roman"/>
              <a:cs typeface="Times New Roman"/>
              <a:sym typeface="Times New Roman"/>
            </a:endParaRPr>
          </a:p>
          <a:p>
            <a:pPr marL="0" marR="0" lvl="0" indent="0" algn="ctr" rtl="0">
              <a:spcBef>
                <a:spcPts val="0"/>
              </a:spcBef>
              <a:spcAft>
                <a:spcPts val="0"/>
              </a:spcAft>
              <a:buNone/>
            </a:pPr>
            <a:r>
              <a:rPr lang="vi-VN" sz="1800" b="1" dirty="0">
                <a:solidFill>
                  <a:srgbClr val="3F3F3F"/>
                </a:solidFill>
                <a:latin typeface="Montserrat" panose="00000500000000000000" pitchFamily="50" charset="0"/>
                <a:ea typeface="Times New Roman"/>
                <a:cs typeface="Times New Roman"/>
                <a:sym typeface="Times New Roman"/>
              </a:rPr>
              <a:t>LUẬN VĂN TỐT NGHIỆP </a:t>
            </a:r>
          </a:p>
          <a:p>
            <a:pPr marL="0" marR="0" lvl="0" indent="0" algn="ctr" rtl="0">
              <a:spcBef>
                <a:spcPts val="0"/>
              </a:spcBef>
              <a:spcAft>
                <a:spcPts val="0"/>
              </a:spcAft>
              <a:buNone/>
            </a:pPr>
            <a:r>
              <a:rPr lang="vi-VN" sz="1800" b="1" dirty="0">
                <a:solidFill>
                  <a:srgbClr val="3F3F3F"/>
                </a:solidFill>
                <a:latin typeface="Montserrat" panose="00000500000000000000" pitchFamily="50" charset="0"/>
                <a:ea typeface="Times New Roman"/>
                <a:cs typeface="Times New Roman"/>
                <a:sym typeface="Times New Roman"/>
              </a:rPr>
              <a:t>KHOA HỆ THỐNG THÔNG TIN</a:t>
            </a:r>
            <a:endParaRPr lang="vi-VN" sz="1800" dirty="0">
              <a:latin typeface="Montserrat" panose="00000500000000000000" pitchFamily="50" charset="0"/>
            </a:endParaRPr>
          </a:p>
        </p:txBody>
      </p:sp>
      <p:sp>
        <p:nvSpPr>
          <p:cNvPr id="21" name="TextBox 20">
            <a:extLst>
              <a:ext uri="{FF2B5EF4-FFF2-40B4-BE49-F238E27FC236}">
                <a16:creationId xmlns:a16="http://schemas.microsoft.com/office/drawing/2014/main" id="{F5EC939F-48A1-FDDC-0DF8-ACDFEC96DAD7}"/>
              </a:ext>
            </a:extLst>
          </p:cNvPr>
          <p:cNvSpPr txBox="1"/>
          <p:nvPr/>
        </p:nvSpPr>
        <p:spPr>
          <a:xfrm>
            <a:off x="0" y="1853908"/>
            <a:ext cx="9144000" cy="1077218"/>
          </a:xfrm>
          <a:prstGeom prst="rect">
            <a:avLst/>
          </a:prstGeom>
          <a:noFill/>
        </p:spPr>
        <p:txBody>
          <a:bodyPr wrap="square">
            <a:spAutoFit/>
          </a:bodyPr>
          <a:lstStyle/>
          <a:p>
            <a:pPr algn="ctr"/>
            <a:r>
              <a:rPr lang="en-US" sz="3200" b="1" dirty="0">
                <a:solidFill>
                  <a:schemeClr val="accent1"/>
                </a:solidFill>
                <a:latin typeface="Montserrat" panose="00000500000000000000" pitchFamily="50" charset="0"/>
              </a:rPr>
              <a:t>XÂY DỰNG HỆ THỐNG </a:t>
            </a:r>
          </a:p>
          <a:p>
            <a:pPr algn="ctr"/>
            <a:r>
              <a:rPr lang="en-US" sz="3200" b="1" dirty="0">
                <a:solidFill>
                  <a:schemeClr val="accent1"/>
                </a:solidFill>
                <a:latin typeface="Montserrat" panose="00000500000000000000" pitchFamily="50" charset="0"/>
              </a:rPr>
              <a:t>CHIA SẺ TÀI NGUYÊN HỌC TẬP</a:t>
            </a:r>
            <a:endParaRPr lang="vi-VN" sz="3200" b="1" dirty="0">
              <a:solidFill>
                <a:schemeClr val="accent1"/>
              </a:solidFill>
              <a:latin typeface="Montserrat" panose="00000500000000000000" pitchFamily="50" charset="0"/>
            </a:endParaRPr>
          </a:p>
        </p:txBody>
      </p:sp>
      <p:sp>
        <p:nvSpPr>
          <p:cNvPr id="2" name="TextBox 1">
            <a:extLst>
              <a:ext uri="{FF2B5EF4-FFF2-40B4-BE49-F238E27FC236}">
                <a16:creationId xmlns:a16="http://schemas.microsoft.com/office/drawing/2014/main" id="{1639714C-89F7-B213-138A-315700E194CD}"/>
              </a:ext>
            </a:extLst>
          </p:cNvPr>
          <p:cNvSpPr txBox="1"/>
          <p:nvPr/>
        </p:nvSpPr>
        <p:spPr>
          <a:xfrm>
            <a:off x="697423" y="3323290"/>
            <a:ext cx="3196709" cy="338554"/>
          </a:xfrm>
          <a:prstGeom prst="rect">
            <a:avLst/>
          </a:prstGeom>
          <a:noFill/>
        </p:spPr>
        <p:txBody>
          <a:bodyPr wrap="none" rtlCol="0">
            <a:spAutoFit/>
          </a:bodyPr>
          <a:lstStyle/>
          <a:p>
            <a:r>
              <a:rPr lang="vi-VN" sz="1600" b="1" dirty="0">
                <a:latin typeface="Montserrat" panose="00000500000000000000" pitchFamily="50" charset="0"/>
              </a:rPr>
              <a:t>GVHD: </a:t>
            </a:r>
            <a:r>
              <a:rPr lang="vi-VN" sz="1600" dirty="0">
                <a:latin typeface="Montserrat" panose="00000500000000000000" pitchFamily="50" charset="0"/>
              </a:rPr>
              <a:t>TS. Trương Quốc Định</a:t>
            </a:r>
          </a:p>
        </p:txBody>
      </p:sp>
      <p:sp>
        <p:nvSpPr>
          <p:cNvPr id="4" name="TextBox 3">
            <a:extLst>
              <a:ext uri="{FF2B5EF4-FFF2-40B4-BE49-F238E27FC236}">
                <a16:creationId xmlns:a16="http://schemas.microsoft.com/office/drawing/2014/main" id="{873EFB67-1622-57FB-4B36-612790C0E994}"/>
              </a:ext>
            </a:extLst>
          </p:cNvPr>
          <p:cNvSpPr txBox="1"/>
          <p:nvPr/>
        </p:nvSpPr>
        <p:spPr>
          <a:xfrm>
            <a:off x="4874080" y="3323290"/>
            <a:ext cx="3713190" cy="1323439"/>
          </a:xfrm>
          <a:prstGeom prst="rect">
            <a:avLst/>
          </a:prstGeom>
          <a:noFill/>
        </p:spPr>
        <p:txBody>
          <a:bodyPr wrap="square" rtlCol="0">
            <a:spAutoFit/>
          </a:bodyPr>
          <a:lstStyle/>
          <a:p>
            <a:r>
              <a:rPr lang="vi-VN" sz="1600" b="1" dirty="0">
                <a:latin typeface="Montserrat" panose="00000500000000000000" pitchFamily="50" charset="0"/>
              </a:rPr>
              <a:t>Sinh Viên Thực Hiện:</a:t>
            </a:r>
          </a:p>
          <a:p>
            <a:pPr lvl="2"/>
            <a:r>
              <a:rPr lang="vi-VN" sz="1600" dirty="0">
                <a:latin typeface="Montserrat" panose="00000500000000000000" pitchFamily="50" charset="0"/>
              </a:rPr>
              <a:t>Trần Thị Trúc Quyên B1906340</a:t>
            </a:r>
          </a:p>
          <a:p>
            <a:pPr lvl="2"/>
            <a:r>
              <a:rPr lang="vi-VN" sz="1600" dirty="0">
                <a:latin typeface="Montserrat" panose="00000500000000000000" pitchFamily="50" charset="0"/>
              </a:rPr>
              <a:t>Nguyễn Thị Huỳnh Nga B1906327</a:t>
            </a:r>
          </a:p>
          <a:p>
            <a:r>
              <a:rPr lang="vi-VN" sz="1600" b="1" dirty="0">
                <a:latin typeface="Montserrat" panose="00000500000000000000" pitchFamily="50" charset="0"/>
              </a:rPr>
              <a:t>Lớp</a:t>
            </a:r>
            <a:r>
              <a:rPr lang="vi-VN" sz="1600" dirty="0">
                <a:latin typeface="Montserrat" panose="00000500000000000000" pitchFamily="50" charset="0"/>
              </a:rPr>
              <a:t>: DI1995A1</a:t>
            </a:r>
          </a:p>
          <a:p>
            <a:endParaRPr lang="vi-VN" sz="1600" dirty="0">
              <a:latin typeface="Montserrat" panose="00000500000000000000" pitchFamily="50"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4. Phân tích và thiết kế</a:t>
            </a:r>
            <a:endParaRPr dirty="0"/>
          </a:p>
        </p:txBody>
      </p:sp>
      <p:sp>
        <p:nvSpPr>
          <p:cNvPr id="4" name="Google Shape;191;p31">
            <a:extLst>
              <a:ext uri="{FF2B5EF4-FFF2-40B4-BE49-F238E27FC236}">
                <a16:creationId xmlns:a16="http://schemas.microsoft.com/office/drawing/2014/main" id="{A036C922-14FC-AE71-F135-AC1D83DA38FD}"/>
              </a:ext>
            </a:extLst>
          </p:cNvPr>
          <p:cNvSpPr txBox="1">
            <a:spLocks/>
          </p:cNvSpPr>
          <p:nvPr/>
        </p:nvSpPr>
        <p:spPr>
          <a:xfrm>
            <a:off x="232513" y="910498"/>
            <a:ext cx="243720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800" dirty="0">
                <a:solidFill>
                  <a:schemeClr val="accent3">
                    <a:lumMod val="75000"/>
                  </a:schemeClr>
                </a:solidFill>
              </a:rPr>
              <a:t>Tiền xử lý văn bản</a:t>
            </a:r>
          </a:p>
        </p:txBody>
      </p:sp>
      <p:grpSp>
        <p:nvGrpSpPr>
          <p:cNvPr id="3" name="Group 2">
            <a:extLst>
              <a:ext uri="{FF2B5EF4-FFF2-40B4-BE49-F238E27FC236}">
                <a16:creationId xmlns:a16="http://schemas.microsoft.com/office/drawing/2014/main" id="{78CD02C4-7783-4D9C-A83C-D60C8E557E7D}"/>
              </a:ext>
            </a:extLst>
          </p:cNvPr>
          <p:cNvGrpSpPr/>
          <p:nvPr/>
        </p:nvGrpSpPr>
        <p:grpSpPr>
          <a:xfrm>
            <a:off x="3069773" y="931089"/>
            <a:ext cx="5561963" cy="3435287"/>
            <a:chOff x="2612573" y="966587"/>
            <a:chExt cx="5561963" cy="3435287"/>
          </a:xfrm>
        </p:grpSpPr>
        <p:sp>
          <p:nvSpPr>
            <p:cNvPr id="5" name="Flowchart: Multidocument 4">
              <a:extLst>
                <a:ext uri="{FF2B5EF4-FFF2-40B4-BE49-F238E27FC236}">
                  <a16:creationId xmlns:a16="http://schemas.microsoft.com/office/drawing/2014/main" id="{DEA8FFD7-7624-076A-A2B3-2AD3FB04E0D1}"/>
                </a:ext>
              </a:extLst>
            </p:cNvPr>
            <p:cNvSpPr/>
            <p:nvPr/>
          </p:nvSpPr>
          <p:spPr>
            <a:xfrm>
              <a:off x="2612573" y="966587"/>
              <a:ext cx="2610828" cy="976511"/>
            </a:xfrm>
            <a:prstGeom prst="flowChartMultidocumen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ysClr val="windowText" lastClr="000000"/>
                  </a:solidFill>
                </a:rPr>
                <a:t>Tập dữ liệu văn bản</a:t>
              </a:r>
            </a:p>
            <a:p>
              <a:pPr algn="ctr"/>
              <a:r>
                <a:rPr lang="vi-VN" dirty="0">
                  <a:solidFill>
                    <a:sysClr val="windowText" lastClr="000000"/>
                  </a:solidFill>
                </a:rPr>
                <a:t>(tiêu đề, nội dung bài viết)</a:t>
              </a:r>
            </a:p>
          </p:txBody>
        </p:sp>
        <p:sp>
          <p:nvSpPr>
            <p:cNvPr id="6" name="Rectangle 5">
              <a:extLst>
                <a:ext uri="{FF2B5EF4-FFF2-40B4-BE49-F238E27FC236}">
                  <a16:creationId xmlns:a16="http://schemas.microsoft.com/office/drawing/2014/main" id="{82F35CC4-F332-527A-4D96-539281F7A525}"/>
                </a:ext>
              </a:extLst>
            </p:cNvPr>
            <p:cNvSpPr/>
            <p:nvPr/>
          </p:nvSpPr>
          <p:spPr>
            <a:xfrm>
              <a:off x="6095181" y="1094212"/>
              <a:ext cx="1999282" cy="70517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ysClr val="windowText" lastClr="000000"/>
                  </a:solidFill>
                </a:rPr>
                <a:t>Làm sạch dữ liệu</a:t>
              </a:r>
            </a:p>
            <a:p>
              <a:pPr algn="ctr"/>
              <a:r>
                <a:rPr lang="vi-VN" dirty="0">
                  <a:solidFill>
                    <a:sysClr val="windowText" lastClr="000000"/>
                  </a:solidFill>
                </a:rPr>
                <a:t>(Loại bỏ ký tự đặt biệt)</a:t>
              </a:r>
            </a:p>
          </p:txBody>
        </p:sp>
        <p:sp>
          <p:nvSpPr>
            <p:cNvPr id="7" name="Rectangle 6">
              <a:extLst>
                <a:ext uri="{FF2B5EF4-FFF2-40B4-BE49-F238E27FC236}">
                  <a16:creationId xmlns:a16="http://schemas.microsoft.com/office/drawing/2014/main" id="{ECA37CD9-1BF2-FFD5-F2F6-1DCE020F439E}"/>
                </a:ext>
              </a:extLst>
            </p:cNvPr>
            <p:cNvSpPr/>
            <p:nvPr/>
          </p:nvSpPr>
          <p:spPr>
            <a:xfrm>
              <a:off x="6357361" y="2366859"/>
              <a:ext cx="1474921" cy="70517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ysClr val="windowText" lastClr="000000"/>
                  </a:solidFill>
                </a:rPr>
                <a:t>Tách từ </a:t>
              </a:r>
            </a:p>
            <a:p>
              <a:pPr algn="ctr"/>
              <a:r>
                <a:rPr lang="vi-VN" dirty="0">
                  <a:solidFill>
                    <a:sysClr val="windowText" lastClr="000000"/>
                  </a:solidFill>
                </a:rPr>
                <a:t>(vnCoreNLP)</a:t>
              </a:r>
            </a:p>
          </p:txBody>
        </p:sp>
        <p:sp>
          <p:nvSpPr>
            <p:cNvPr id="8" name="Rectangle 7">
              <a:extLst>
                <a:ext uri="{FF2B5EF4-FFF2-40B4-BE49-F238E27FC236}">
                  <a16:creationId xmlns:a16="http://schemas.microsoft.com/office/drawing/2014/main" id="{BD60EC2D-4511-1C31-ED4B-02C8959E17F8}"/>
                </a:ext>
              </a:extLst>
            </p:cNvPr>
            <p:cNvSpPr/>
            <p:nvPr/>
          </p:nvSpPr>
          <p:spPr>
            <a:xfrm>
              <a:off x="6015106" y="3696701"/>
              <a:ext cx="2159430" cy="70517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solidFill>
                    <a:sysClr val="windowText" lastClr="000000"/>
                  </a:solidFill>
                </a:rPr>
                <a:t>Lập chỉ mục nghịch đảo</a:t>
              </a:r>
            </a:p>
          </p:txBody>
        </p:sp>
        <p:cxnSp>
          <p:nvCxnSpPr>
            <p:cNvPr id="10" name="Straight Arrow Connector 9">
              <a:extLst>
                <a:ext uri="{FF2B5EF4-FFF2-40B4-BE49-F238E27FC236}">
                  <a16:creationId xmlns:a16="http://schemas.microsoft.com/office/drawing/2014/main" id="{DD412F6E-9B88-25A0-FC3A-1D2CA8BF6D07}"/>
                </a:ext>
              </a:extLst>
            </p:cNvPr>
            <p:cNvCxnSpPr>
              <a:cxnSpLocks/>
              <a:stCxn id="5" idx="3"/>
              <a:endCxn id="6" idx="1"/>
            </p:cNvCxnSpPr>
            <p:nvPr/>
          </p:nvCxnSpPr>
          <p:spPr>
            <a:xfrm flipV="1">
              <a:off x="5223401" y="1446799"/>
              <a:ext cx="871780" cy="80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A2245CF-3965-C1B2-2A5C-E3767C5B2A32}"/>
                </a:ext>
              </a:extLst>
            </p:cNvPr>
            <p:cNvCxnSpPr>
              <a:stCxn id="6" idx="2"/>
              <a:endCxn id="7" idx="0"/>
            </p:cNvCxnSpPr>
            <p:nvPr/>
          </p:nvCxnSpPr>
          <p:spPr>
            <a:xfrm>
              <a:off x="7094822" y="1799385"/>
              <a:ext cx="0" cy="5674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D2B9961-82C1-80F1-4D91-0B250ADFA4F5}"/>
                </a:ext>
              </a:extLst>
            </p:cNvPr>
            <p:cNvCxnSpPr>
              <a:stCxn id="7" idx="2"/>
              <a:endCxn id="8" idx="0"/>
            </p:cNvCxnSpPr>
            <p:nvPr/>
          </p:nvCxnSpPr>
          <p:spPr>
            <a:xfrm flipH="1">
              <a:off x="7094821" y="3072032"/>
              <a:ext cx="1" cy="624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03528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5. Chức năng chính</a:t>
            </a:r>
            <a:endParaRPr dirty="0"/>
          </a:p>
        </p:txBody>
      </p:sp>
      <p:sp>
        <p:nvSpPr>
          <p:cNvPr id="3" name="Google Shape;191;p31">
            <a:extLst>
              <a:ext uri="{FF2B5EF4-FFF2-40B4-BE49-F238E27FC236}">
                <a16:creationId xmlns:a16="http://schemas.microsoft.com/office/drawing/2014/main" id="{01BF197D-9422-5E79-6740-B0F033745A26}"/>
              </a:ext>
            </a:extLst>
          </p:cNvPr>
          <p:cNvSpPr txBox="1">
            <a:spLocks/>
          </p:cNvSpPr>
          <p:nvPr/>
        </p:nvSpPr>
        <p:spPr>
          <a:xfrm>
            <a:off x="452853" y="1037895"/>
            <a:ext cx="24918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600" dirty="0">
                <a:solidFill>
                  <a:schemeClr val="tx1"/>
                </a:solidFill>
              </a:rPr>
              <a:t>Chức năng kiểm tra trùng lặp</a:t>
            </a:r>
          </a:p>
        </p:txBody>
      </p:sp>
      <p:pic>
        <p:nvPicPr>
          <p:cNvPr id="5" name="Picture 4">
            <a:extLst>
              <a:ext uri="{FF2B5EF4-FFF2-40B4-BE49-F238E27FC236}">
                <a16:creationId xmlns:a16="http://schemas.microsoft.com/office/drawing/2014/main" id="{29D20915-A65A-AEE3-887B-E09C65F94A96}"/>
              </a:ext>
            </a:extLst>
          </p:cNvPr>
          <p:cNvPicPr>
            <a:picLocks noChangeAspect="1"/>
          </p:cNvPicPr>
          <p:nvPr/>
        </p:nvPicPr>
        <p:blipFill>
          <a:blip r:embed="rId3"/>
          <a:stretch>
            <a:fillRect/>
          </a:stretch>
        </p:blipFill>
        <p:spPr>
          <a:xfrm>
            <a:off x="2766364" y="793691"/>
            <a:ext cx="6085050" cy="382065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04FC2B-9C56-FCEC-FE56-16035A1F836A}"/>
                  </a:ext>
                </a:extLst>
              </p:cNvPr>
              <p:cNvSpPr txBox="1"/>
              <p:nvPr/>
            </p:nvSpPr>
            <p:spPr>
              <a:xfrm>
                <a:off x="274539" y="2450267"/>
                <a:ext cx="2491825" cy="6126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vi-VN" sz="1800" i="1" smtClean="0">
                          <a:latin typeface="Cambria Math" panose="02040503050406030204" pitchFamily="18" charset="0"/>
                        </a:rPr>
                        <m:t>𝑆𝑖𝑚</m:t>
                      </m:r>
                      <m:d>
                        <m:dPr>
                          <m:ctrlPr>
                            <a:rPr lang="vi-VN" sz="1800" i="1">
                              <a:solidFill>
                                <a:srgbClr val="836967"/>
                              </a:solidFill>
                              <a:latin typeface="Cambria Math" panose="02040503050406030204" pitchFamily="18" charset="0"/>
                            </a:rPr>
                          </m:ctrlPr>
                        </m:dPr>
                        <m:e>
                          <m:r>
                            <a:rPr lang="vi-VN" sz="1800" i="1">
                              <a:latin typeface="Cambria Math" panose="02040503050406030204" pitchFamily="18" charset="0"/>
                            </a:rPr>
                            <m:t>𝐴</m:t>
                          </m:r>
                          <m:r>
                            <a:rPr lang="vi-VN" sz="1800" i="0">
                              <a:latin typeface="Cambria Math" panose="02040503050406030204" pitchFamily="18" charset="0"/>
                            </a:rPr>
                            <m:t>,</m:t>
                          </m:r>
                          <m:r>
                            <a:rPr lang="vi-VN" sz="1800" i="1">
                              <a:latin typeface="Cambria Math" panose="02040503050406030204" pitchFamily="18" charset="0"/>
                            </a:rPr>
                            <m:t>𝐵</m:t>
                          </m:r>
                        </m:e>
                      </m:d>
                      <m:r>
                        <a:rPr lang="vi-VN" sz="1800" i="0">
                          <a:latin typeface="Cambria Math" panose="02040503050406030204" pitchFamily="18" charset="0"/>
                        </a:rPr>
                        <m:t>=</m:t>
                      </m:r>
                      <m:f>
                        <m:fPr>
                          <m:ctrlPr>
                            <a:rPr lang="vi-VN" sz="1800" i="1">
                              <a:solidFill>
                                <a:srgbClr val="836967"/>
                              </a:solidFill>
                              <a:latin typeface="Cambria Math" panose="02040503050406030204" pitchFamily="18" charset="0"/>
                            </a:rPr>
                          </m:ctrlPr>
                        </m:fPr>
                        <m:num>
                          <m:r>
                            <a:rPr lang="vi-VN" sz="1800" i="1">
                              <a:latin typeface="Cambria Math" panose="02040503050406030204" pitchFamily="18" charset="0"/>
                            </a:rPr>
                            <m:t>𝐴</m:t>
                          </m:r>
                          <m:r>
                            <a:rPr lang="vi-VN" sz="1800" i="0">
                              <a:latin typeface="Cambria Math" panose="02040503050406030204" pitchFamily="18" charset="0"/>
                            </a:rPr>
                            <m:t>∩</m:t>
                          </m:r>
                          <m:r>
                            <a:rPr lang="vi-VN" sz="1800" i="1">
                              <a:latin typeface="Cambria Math" panose="02040503050406030204" pitchFamily="18" charset="0"/>
                            </a:rPr>
                            <m:t>𝐵</m:t>
                          </m:r>
                        </m:num>
                        <m:den>
                          <m:r>
                            <a:rPr lang="vi-VN" sz="1800" i="1">
                              <a:latin typeface="Cambria Math" panose="02040503050406030204" pitchFamily="18" charset="0"/>
                            </a:rPr>
                            <m:t>𝐴</m:t>
                          </m:r>
                          <m:r>
                            <a:rPr lang="vi-VN" sz="1800" i="0">
                              <a:latin typeface="Cambria Math" panose="02040503050406030204" pitchFamily="18" charset="0"/>
                            </a:rPr>
                            <m:t>∪</m:t>
                          </m:r>
                          <m:r>
                            <a:rPr lang="vi-VN" sz="1800" i="1">
                              <a:latin typeface="Cambria Math" panose="02040503050406030204" pitchFamily="18" charset="0"/>
                            </a:rPr>
                            <m:t>𝐵</m:t>
                          </m:r>
                        </m:den>
                      </m:f>
                    </m:oMath>
                  </m:oMathPara>
                </a14:m>
                <a:endParaRPr lang="vi-VN" sz="1800" dirty="0"/>
              </a:p>
            </p:txBody>
          </p:sp>
        </mc:Choice>
        <mc:Fallback xmlns="">
          <p:sp>
            <p:nvSpPr>
              <p:cNvPr id="4" name="TextBox 3">
                <a:extLst>
                  <a:ext uri="{FF2B5EF4-FFF2-40B4-BE49-F238E27FC236}">
                    <a16:creationId xmlns:a16="http://schemas.microsoft.com/office/drawing/2014/main" id="{D904FC2B-9C56-FCEC-FE56-16035A1F836A}"/>
                  </a:ext>
                </a:extLst>
              </p:cNvPr>
              <p:cNvSpPr txBox="1">
                <a:spLocks noRot="1" noChangeAspect="1" noMove="1" noResize="1" noEditPoints="1" noAdjustHandles="1" noChangeArrowheads="1" noChangeShapeType="1" noTextEdit="1"/>
              </p:cNvSpPr>
              <p:nvPr/>
            </p:nvSpPr>
            <p:spPr>
              <a:xfrm>
                <a:off x="274539" y="2450267"/>
                <a:ext cx="2491825" cy="612604"/>
              </a:xfrm>
              <a:prstGeom prst="rect">
                <a:avLst/>
              </a:prstGeom>
              <a:blipFill>
                <a:blip r:embed="rId4"/>
                <a:stretch>
                  <a:fillRect/>
                </a:stretch>
              </a:blipFill>
            </p:spPr>
            <p:txBody>
              <a:bodyPr/>
              <a:lstStyle/>
              <a:p>
                <a:r>
                  <a:rPr lang="vi-VN">
                    <a:noFill/>
                  </a:rPr>
                  <a:t> </a:t>
                </a:r>
              </a:p>
            </p:txBody>
          </p:sp>
        </mc:Fallback>
      </mc:AlternateContent>
      <p:sp>
        <p:nvSpPr>
          <p:cNvPr id="6" name="TextBox 5">
            <a:extLst>
              <a:ext uri="{FF2B5EF4-FFF2-40B4-BE49-F238E27FC236}">
                <a16:creationId xmlns:a16="http://schemas.microsoft.com/office/drawing/2014/main" id="{86E35418-91C9-74E3-F0A1-A710AE118E99}"/>
              </a:ext>
            </a:extLst>
          </p:cNvPr>
          <p:cNvSpPr txBox="1"/>
          <p:nvPr/>
        </p:nvSpPr>
        <p:spPr>
          <a:xfrm>
            <a:off x="395534" y="3240894"/>
            <a:ext cx="3724096" cy="461665"/>
          </a:xfrm>
          <a:prstGeom prst="rect">
            <a:avLst/>
          </a:prstGeom>
          <a:noFill/>
        </p:spPr>
        <p:txBody>
          <a:bodyPr wrap="none" rtlCol="0">
            <a:spAutoFit/>
          </a:bodyPr>
          <a:lstStyle/>
          <a:p>
            <a:r>
              <a:rPr lang="vi-VN" sz="1200" dirty="0">
                <a:latin typeface="Montserrat" panose="00000500000000000000" pitchFamily="50" charset="0"/>
              </a:rPr>
              <a:t>Với A là các từ trong bài viết cần kiểm tra</a:t>
            </a:r>
          </a:p>
          <a:p>
            <a:r>
              <a:rPr lang="vi-VN" sz="1200" dirty="0">
                <a:latin typeface="Montserrat" panose="00000500000000000000" pitchFamily="50" charset="0"/>
              </a:rPr>
              <a:t>       B là các từ trong bài viết đã có trong CSDL</a:t>
            </a:r>
          </a:p>
        </p:txBody>
      </p:sp>
    </p:spTree>
    <p:extLst>
      <p:ext uri="{BB962C8B-B14F-4D97-AF65-F5344CB8AC3E}">
        <p14:creationId xmlns:p14="http://schemas.microsoft.com/office/powerpoint/2010/main" val="396492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5. Chức năng chính</a:t>
            </a:r>
            <a:endParaRPr dirty="0"/>
          </a:p>
        </p:txBody>
      </p:sp>
      <p:pic>
        <p:nvPicPr>
          <p:cNvPr id="2" name="Picture 1" descr="A screenshot of a computer&#10;&#10;Description automatically generated">
            <a:extLst>
              <a:ext uri="{FF2B5EF4-FFF2-40B4-BE49-F238E27FC236}">
                <a16:creationId xmlns:a16="http://schemas.microsoft.com/office/drawing/2014/main" id="{27C603FC-C2E8-E5F0-18DD-0B17F1F93964}"/>
              </a:ext>
            </a:extLst>
          </p:cNvPr>
          <p:cNvPicPr>
            <a:picLocks noChangeAspect="1"/>
          </p:cNvPicPr>
          <p:nvPr/>
        </p:nvPicPr>
        <p:blipFill>
          <a:blip r:embed="rId3"/>
          <a:stretch>
            <a:fillRect/>
          </a:stretch>
        </p:blipFill>
        <p:spPr>
          <a:xfrm>
            <a:off x="3456982" y="929407"/>
            <a:ext cx="5067946" cy="3706752"/>
          </a:xfrm>
          <a:prstGeom prst="rect">
            <a:avLst/>
          </a:prstGeom>
        </p:spPr>
      </p:pic>
      <p:sp>
        <p:nvSpPr>
          <p:cNvPr id="3" name="Google Shape;191;p31">
            <a:extLst>
              <a:ext uri="{FF2B5EF4-FFF2-40B4-BE49-F238E27FC236}">
                <a16:creationId xmlns:a16="http://schemas.microsoft.com/office/drawing/2014/main" id="{01BF197D-9422-5E79-6740-B0F033745A26}"/>
              </a:ext>
            </a:extLst>
          </p:cNvPr>
          <p:cNvSpPr txBox="1">
            <a:spLocks/>
          </p:cNvSpPr>
          <p:nvPr/>
        </p:nvSpPr>
        <p:spPr>
          <a:xfrm>
            <a:off x="452853" y="1037895"/>
            <a:ext cx="24918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600" dirty="0">
                <a:solidFill>
                  <a:schemeClr val="tx1"/>
                </a:solidFill>
              </a:rPr>
              <a:t>Chức năng tìm kiếm</a:t>
            </a:r>
          </a:p>
        </p:txBody>
      </p:sp>
    </p:spTree>
    <p:extLst>
      <p:ext uri="{BB962C8B-B14F-4D97-AF65-F5344CB8AC3E}">
        <p14:creationId xmlns:p14="http://schemas.microsoft.com/office/powerpoint/2010/main" val="3664290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6942913" cy="572700"/>
          </a:xfrm>
          <a:prstGeom prst="rect">
            <a:avLst/>
          </a:prstGeom>
        </p:spPr>
        <p:txBody>
          <a:bodyPr spcFirstLastPara="1" wrap="square" lIns="91425" tIns="91425" rIns="91425" bIns="91425" anchor="t" anchorCtr="0">
            <a:noAutofit/>
          </a:bodyPr>
          <a:lstStyle/>
          <a:p>
            <a:pPr algn="l"/>
            <a:r>
              <a:rPr lang="vi-VN" dirty="0">
                <a:latin typeface="Montserrat" panose="00000500000000000000" pitchFamily="50" charset="0"/>
              </a:rPr>
              <a:t>6. Kết luận và hướng phát triển</a:t>
            </a:r>
            <a:r>
              <a:rPr lang="vi-VN" sz="2800" dirty="0">
                <a:latin typeface="Montserrat" panose="00000500000000000000" pitchFamily="50" charset="0"/>
              </a:rPr>
              <a:t/>
            </a:r>
            <a:br>
              <a:rPr lang="vi-VN" sz="2800" dirty="0">
                <a:latin typeface="Montserrat" panose="00000500000000000000" pitchFamily="50" charset="0"/>
              </a:rPr>
            </a:br>
            <a:endParaRPr dirty="0"/>
          </a:p>
        </p:txBody>
      </p:sp>
      <p:sp>
        <p:nvSpPr>
          <p:cNvPr id="3" name="Google Shape;191;p31">
            <a:extLst>
              <a:ext uri="{FF2B5EF4-FFF2-40B4-BE49-F238E27FC236}">
                <a16:creationId xmlns:a16="http://schemas.microsoft.com/office/drawing/2014/main" id="{01BF197D-9422-5E79-6740-B0F033745A26}"/>
              </a:ext>
            </a:extLst>
          </p:cNvPr>
          <p:cNvSpPr txBox="1">
            <a:spLocks/>
          </p:cNvSpPr>
          <p:nvPr/>
        </p:nvSpPr>
        <p:spPr>
          <a:xfrm>
            <a:off x="452853" y="1037895"/>
            <a:ext cx="51807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800" dirty="0">
                <a:solidFill>
                  <a:schemeClr val="tx1"/>
                </a:solidFill>
              </a:rPr>
              <a:t>6.1. Kết luận</a:t>
            </a:r>
          </a:p>
        </p:txBody>
      </p:sp>
      <p:sp>
        <p:nvSpPr>
          <p:cNvPr id="5" name="TextBox 4">
            <a:extLst>
              <a:ext uri="{FF2B5EF4-FFF2-40B4-BE49-F238E27FC236}">
                <a16:creationId xmlns:a16="http://schemas.microsoft.com/office/drawing/2014/main" id="{FB85A054-1DE3-864D-3343-A24FED98E9E0}"/>
              </a:ext>
            </a:extLst>
          </p:cNvPr>
          <p:cNvSpPr txBox="1"/>
          <p:nvPr/>
        </p:nvSpPr>
        <p:spPr>
          <a:xfrm>
            <a:off x="452853" y="1492982"/>
            <a:ext cx="7792245" cy="1470018"/>
          </a:xfrm>
          <a:prstGeom prst="rect">
            <a:avLst/>
          </a:prstGeom>
          <a:noFill/>
        </p:spPr>
        <p:txBody>
          <a:bodyPr wrap="square">
            <a:spAutoFit/>
          </a:bodyPr>
          <a:lstStyle/>
          <a:p>
            <a:pPr algn="just">
              <a:lnSpc>
                <a:spcPct val="120000"/>
              </a:lnSpc>
              <a:spcBef>
                <a:spcPts val="600"/>
              </a:spcBef>
            </a:pP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Xây</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dựng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được</a:t>
            </a:r>
            <a:r>
              <a:rPr lang="en-US" sz="1800" dirty="0">
                <a:effectLst/>
                <a:latin typeface="Montserrat" panose="00000500000000000000" pitchFamily="50" charset="0"/>
                <a:ea typeface="Times New Roman" panose="02020603050405020304" pitchFamily="18" charset="0"/>
              </a:rPr>
              <a:t> website </a:t>
            </a:r>
            <a:r>
              <a:rPr lang="en-US" sz="1800" dirty="0" err="1">
                <a:effectLst/>
                <a:latin typeface="Montserrat" panose="00000500000000000000" pitchFamily="50" charset="0"/>
                <a:ea typeface="Times New Roman" panose="02020603050405020304" pitchFamily="18" charset="0"/>
              </a:rPr>
              <a:t>giúp</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người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dùng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tìm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kiếm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bình</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luận</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đánh</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giá</a:t>
            </a:r>
            <a:r>
              <a:rPr lang="en-US" sz="1800" dirty="0">
                <a:latin typeface="Montserrat" panose="00000500000000000000" pitchFamily="50" charset="0"/>
                <a:ea typeface="Times New Roman" panose="02020603050405020304" pitchFamily="18" charset="0"/>
              </a:rPr>
              <a:t>,</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đăng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bài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viết</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quản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lý</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tài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khoản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cá</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nhân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quản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lý</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bài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viết</a:t>
            </a:r>
            <a:r>
              <a:rPr lang="en-US" sz="1800" dirty="0">
                <a:effectLst/>
                <a:latin typeface="Montserrat" panose="00000500000000000000" pitchFamily="50" charset="0"/>
                <a:ea typeface="Times New Roman" panose="02020603050405020304" pitchFamily="18" charset="0"/>
              </a:rPr>
              <a:t>. </a:t>
            </a:r>
          </a:p>
          <a:p>
            <a:pPr algn="just">
              <a:lnSpc>
                <a:spcPct val="120000"/>
              </a:lnSpc>
              <a:spcBef>
                <a:spcPts val="600"/>
              </a:spcBef>
            </a:pP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Quản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trị</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viên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quản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lý</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diễn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đàn</a:t>
            </a:r>
            <a:r>
              <a:rPr lang="en-US" sz="1800" dirty="0">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phân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quyền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người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dùng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kiểm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tra</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độ</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trùng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lặp</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của</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văn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bản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thống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kê</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dữ</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liệu</a:t>
            </a:r>
            <a:r>
              <a:rPr lang="en-US" sz="1800" dirty="0">
                <a:effectLst/>
                <a:latin typeface="Montserrat" panose="00000500000000000000" pitchFamily="50" charset="0"/>
                <a:ea typeface="Times New Roman" panose="02020603050405020304" pitchFamily="18" charset="0"/>
              </a:rPr>
              <a:t>. </a:t>
            </a:r>
            <a:endParaRPr lang="vi-VN" sz="1800" dirty="0">
              <a:effectLst/>
              <a:latin typeface="Montserrat"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3709197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6942913" cy="572700"/>
          </a:xfrm>
          <a:prstGeom prst="rect">
            <a:avLst/>
          </a:prstGeom>
        </p:spPr>
        <p:txBody>
          <a:bodyPr spcFirstLastPara="1" wrap="square" lIns="91425" tIns="91425" rIns="91425" bIns="91425" anchor="t" anchorCtr="0">
            <a:noAutofit/>
          </a:bodyPr>
          <a:lstStyle/>
          <a:p>
            <a:pPr algn="l"/>
            <a:r>
              <a:rPr lang="vi-VN" dirty="0">
                <a:latin typeface="Montserrat" panose="00000500000000000000" pitchFamily="50" charset="0"/>
              </a:rPr>
              <a:t>6. Kết luận và hướng phát triển</a:t>
            </a:r>
            <a:r>
              <a:rPr lang="vi-VN" sz="2800" dirty="0">
                <a:latin typeface="Montserrat" panose="00000500000000000000" pitchFamily="50" charset="0"/>
              </a:rPr>
              <a:t/>
            </a:r>
            <a:br>
              <a:rPr lang="vi-VN" sz="2800" dirty="0">
                <a:latin typeface="Montserrat" panose="00000500000000000000" pitchFamily="50" charset="0"/>
              </a:rPr>
            </a:br>
            <a:endParaRPr dirty="0"/>
          </a:p>
        </p:txBody>
      </p:sp>
      <p:sp>
        <p:nvSpPr>
          <p:cNvPr id="3" name="Google Shape;191;p31">
            <a:extLst>
              <a:ext uri="{FF2B5EF4-FFF2-40B4-BE49-F238E27FC236}">
                <a16:creationId xmlns:a16="http://schemas.microsoft.com/office/drawing/2014/main" id="{01BF197D-9422-5E79-6740-B0F033745A26}"/>
              </a:ext>
            </a:extLst>
          </p:cNvPr>
          <p:cNvSpPr txBox="1">
            <a:spLocks/>
          </p:cNvSpPr>
          <p:nvPr/>
        </p:nvSpPr>
        <p:spPr>
          <a:xfrm>
            <a:off x="452853" y="1037895"/>
            <a:ext cx="51807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800" dirty="0">
                <a:solidFill>
                  <a:schemeClr val="tx1"/>
                </a:solidFill>
              </a:rPr>
              <a:t>6.2. Hạn chế</a:t>
            </a:r>
          </a:p>
        </p:txBody>
      </p:sp>
      <p:sp>
        <p:nvSpPr>
          <p:cNvPr id="5" name="TextBox 4">
            <a:extLst>
              <a:ext uri="{FF2B5EF4-FFF2-40B4-BE49-F238E27FC236}">
                <a16:creationId xmlns:a16="http://schemas.microsoft.com/office/drawing/2014/main" id="{FB85A054-1DE3-864D-3343-A24FED98E9E0}"/>
              </a:ext>
            </a:extLst>
          </p:cNvPr>
          <p:cNvSpPr txBox="1"/>
          <p:nvPr/>
        </p:nvSpPr>
        <p:spPr>
          <a:xfrm>
            <a:off x="619932" y="1492982"/>
            <a:ext cx="7625166" cy="1137619"/>
          </a:xfrm>
          <a:prstGeom prst="rect">
            <a:avLst/>
          </a:prstGeom>
          <a:noFill/>
        </p:spPr>
        <p:txBody>
          <a:bodyPr wrap="square">
            <a:spAutoFit/>
          </a:bodyPr>
          <a:lstStyle/>
          <a:p>
            <a:pPr algn="just">
              <a:lnSpc>
                <a:spcPct val="120000"/>
              </a:lnSpc>
              <a:spcBef>
                <a:spcPts val="600"/>
              </a:spcBef>
            </a:pPr>
            <a:r>
              <a:rPr lang="vi-VN" sz="1800" dirty="0">
                <a:latin typeface="Montserrat" panose="00000500000000000000" pitchFamily="50" charset="0"/>
              </a:rPr>
              <a:t>- Chưa tìm được từ khoá không dấu, từ đồng nghĩa</a:t>
            </a:r>
          </a:p>
          <a:p>
            <a:pPr algn="just">
              <a:lnSpc>
                <a:spcPct val="120000"/>
              </a:lnSpc>
              <a:spcBef>
                <a:spcPts val="600"/>
              </a:spcBef>
            </a:pPr>
            <a:r>
              <a:rPr lang="vi-VN" sz="1800" dirty="0">
                <a:latin typeface="Montserrat" panose="00000500000000000000" pitchFamily="50" charset="0"/>
              </a:rPr>
              <a:t>- Chưa có các chức năng tạo lớp học online, tạo bài thi trắc nghiệm, chat trực tuyến.</a:t>
            </a:r>
            <a:endParaRPr lang="vi-VN" dirty="0">
              <a:effectLst/>
              <a:latin typeface="Montserrat"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2603935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6942913" cy="572700"/>
          </a:xfrm>
          <a:prstGeom prst="rect">
            <a:avLst/>
          </a:prstGeom>
        </p:spPr>
        <p:txBody>
          <a:bodyPr spcFirstLastPara="1" wrap="square" lIns="91425" tIns="91425" rIns="91425" bIns="91425" anchor="t" anchorCtr="0">
            <a:noAutofit/>
          </a:bodyPr>
          <a:lstStyle/>
          <a:p>
            <a:pPr algn="l"/>
            <a:r>
              <a:rPr lang="vi-VN" dirty="0">
                <a:latin typeface="Montserrat" panose="00000500000000000000" pitchFamily="50" charset="0"/>
              </a:rPr>
              <a:t>6. Kết luận và hướng phát triển</a:t>
            </a:r>
            <a:r>
              <a:rPr lang="vi-VN" sz="2800" dirty="0">
                <a:latin typeface="Montserrat" panose="00000500000000000000" pitchFamily="50" charset="0"/>
              </a:rPr>
              <a:t/>
            </a:r>
            <a:br>
              <a:rPr lang="vi-VN" sz="2800" dirty="0">
                <a:latin typeface="Montserrat" panose="00000500000000000000" pitchFamily="50" charset="0"/>
              </a:rPr>
            </a:br>
            <a:endParaRPr dirty="0"/>
          </a:p>
        </p:txBody>
      </p:sp>
      <p:sp>
        <p:nvSpPr>
          <p:cNvPr id="3" name="Google Shape;191;p31">
            <a:extLst>
              <a:ext uri="{FF2B5EF4-FFF2-40B4-BE49-F238E27FC236}">
                <a16:creationId xmlns:a16="http://schemas.microsoft.com/office/drawing/2014/main" id="{01BF197D-9422-5E79-6740-B0F033745A26}"/>
              </a:ext>
            </a:extLst>
          </p:cNvPr>
          <p:cNvSpPr txBox="1">
            <a:spLocks/>
          </p:cNvSpPr>
          <p:nvPr/>
        </p:nvSpPr>
        <p:spPr>
          <a:xfrm>
            <a:off x="452853" y="1037895"/>
            <a:ext cx="51807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800" dirty="0">
                <a:solidFill>
                  <a:schemeClr val="tx1"/>
                </a:solidFill>
              </a:rPr>
              <a:t>6.3. Hướng phát triển</a:t>
            </a:r>
          </a:p>
        </p:txBody>
      </p:sp>
      <p:sp>
        <p:nvSpPr>
          <p:cNvPr id="5" name="TextBox 4">
            <a:extLst>
              <a:ext uri="{FF2B5EF4-FFF2-40B4-BE49-F238E27FC236}">
                <a16:creationId xmlns:a16="http://schemas.microsoft.com/office/drawing/2014/main" id="{FB85A054-1DE3-864D-3343-A24FED98E9E0}"/>
              </a:ext>
            </a:extLst>
          </p:cNvPr>
          <p:cNvSpPr txBox="1"/>
          <p:nvPr/>
        </p:nvSpPr>
        <p:spPr>
          <a:xfrm>
            <a:off x="452853" y="1492982"/>
            <a:ext cx="8605906" cy="1623906"/>
          </a:xfrm>
          <a:prstGeom prst="rect">
            <a:avLst/>
          </a:prstGeom>
          <a:noFill/>
        </p:spPr>
        <p:txBody>
          <a:bodyPr wrap="square">
            <a:spAutoFit/>
          </a:bodyPr>
          <a:lstStyle/>
          <a:p>
            <a:pPr algn="just">
              <a:lnSpc>
                <a:spcPct val="120000"/>
              </a:lnSpc>
              <a:spcBef>
                <a:spcPts val="600"/>
              </a:spcBef>
            </a:pP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a:t>
            </a:r>
            <a:r>
              <a:rPr lang="en-US" sz="1800" dirty="0" err="1">
                <a:effectLst/>
                <a:latin typeface="Montserrat" panose="00000500000000000000" pitchFamily="50" charset="0"/>
                <a:ea typeface="Times New Roman" panose="02020603050405020304" pitchFamily="18" charset="0"/>
              </a:rPr>
              <a:t>hêm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chức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năng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tạo</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lớp</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học</a:t>
            </a:r>
            <a:r>
              <a:rPr lang="en-US" sz="1800" dirty="0">
                <a:effectLst/>
                <a:latin typeface="Montserrat" panose="00000500000000000000" pitchFamily="50" charset="0"/>
                <a:ea typeface="Times New Roman" panose="02020603050405020304" pitchFamily="18" charset="0"/>
              </a:rPr>
              <a:t> online, </a:t>
            </a:r>
            <a:r>
              <a:rPr lang="en-US" sz="1800" dirty="0" err="1">
                <a:effectLst/>
                <a:latin typeface="Montserrat" panose="00000500000000000000" pitchFamily="50" charset="0"/>
                <a:ea typeface="Times New Roman" panose="02020603050405020304" pitchFamily="18" charset="0"/>
              </a:rPr>
              <a:t>tạo</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bài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thi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trắc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nghiệm</a:t>
            </a:r>
            <a:r>
              <a:rPr lang="en-US" sz="1800" dirty="0">
                <a:effectLst/>
                <a:latin typeface="Montserrat" panose="00000500000000000000" pitchFamily="50" charset="0"/>
                <a:ea typeface="Times New Roman" panose="02020603050405020304" pitchFamily="18" charset="0"/>
              </a:rPr>
              <a:t>. </a:t>
            </a:r>
          </a:p>
          <a:p>
            <a:pPr algn="just">
              <a:lnSpc>
                <a:spcPct val="120000"/>
              </a:lnSpc>
              <a:spcBef>
                <a:spcPts val="600"/>
              </a:spcBef>
            </a:pP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a:t>
            </a:r>
            <a:r>
              <a:rPr lang="en-US" sz="1800" dirty="0" err="1">
                <a:effectLst/>
                <a:latin typeface="Montserrat" panose="00000500000000000000" pitchFamily="50" charset="0"/>
                <a:ea typeface="Times New Roman" panose="02020603050405020304" pitchFamily="18" charset="0"/>
              </a:rPr>
              <a:t>hêm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chức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năng</a:t>
            </a:r>
            <a:r>
              <a:rPr lang="en-US" sz="1800" dirty="0">
                <a:effectLst/>
                <a:latin typeface="Montserrat" panose="00000500000000000000" pitchFamily="50" charset="0"/>
                <a:ea typeface="Times New Roman" panose="02020603050405020304" pitchFamily="18" charset="0"/>
              </a:rPr>
              <a:t> chat </a:t>
            </a:r>
            <a:r>
              <a:rPr lang="en-US" sz="1800" dirty="0" err="1">
                <a:effectLst/>
                <a:latin typeface="Montserrat" panose="00000500000000000000" pitchFamily="50" charset="0"/>
                <a:ea typeface="Times New Roman" panose="02020603050405020304" pitchFamily="18" charset="0"/>
              </a:rPr>
              <a:t>trực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tuyến</a:t>
            </a:r>
            <a:r>
              <a:rPr lang="en-US" sz="1800" dirty="0">
                <a:effectLst/>
                <a:latin typeface="Montserrat" panose="00000500000000000000" pitchFamily="50" charset="0"/>
                <a:ea typeface="Times New Roman" panose="02020603050405020304" pitchFamily="18" charset="0"/>
              </a:rPr>
              <a:t>.</a:t>
            </a:r>
          </a:p>
          <a:p>
            <a:pPr algn="just">
              <a:lnSpc>
                <a:spcPct val="120000"/>
              </a:lnSpc>
              <a:spcBef>
                <a:spcPts val="600"/>
              </a:spcBef>
            </a:pP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a:t>
            </a:r>
            <a:r>
              <a:rPr lang="en-US" sz="1800" dirty="0" err="1">
                <a:latin typeface="Montserrat" panose="00000500000000000000" pitchFamily="50" charset="0"/>
                <a:ea typeface="Times New Roman" panose="02020603050405020304" pitchFamily="18" charset="0"/>
              </a:rPr>
              <a:t>ải</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tiến</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tìm</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kiếm</a:t>
            </a:r>
            <a:r>
              <a:rPr lang="en-US" sz="1800" dirty="0">
                <a:latin typeface="Montserrat" panose="00000500000000000000" pitchFamily="50" charset="0"/>
                <a:ea typeface="Times New Roman" panose="02020603050405020304" pitchFamily="18" charset="0"/>
              </a:rPr>
              <a:t> : </a:t>
            </a:r>
            <a:r>
              <a:rPr lang="en-US" sz="1800" dirty="0" err="1">
                <a:latin typeface="Montserrat" panose="00000500000000000000" pitchFamily="50" charset="0"/>
                <a:ea typeface="Times New Roman" panose="02020603050405020304" pitchFamily="18" charset="0"/>
              </a:rPr>
              <a:t>có</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thể</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tìm</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kiếm</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không</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dấu</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từ</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đồng</a:t>
            </a: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nghĩa</a:t>
            </a:r>
            <a:endParaRPr lang="en-US" sz="1800" dirty="0">
              <a:effectLst/>
              <a:latin typeface="Montserrat" panose="00000500000000000000" pitchFamily="50" charset="0"/>
              <a:ea typeface="Times New Roman" panose="02020603050405020304" pitchFamily="18" charset="0"/>
            </a:endParaRPr>
          </a:p>
          <a:p>
            <a:pPr algn="just">
              <a:lnSpc>
                <a:spcPct val="120000"/>
              </a:lnSpc>
              <a:spcBef>
                <a:spcPts val="600"/>
              </a:spcBef>
            </a:pP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Phát</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triển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ứng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dụng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trên</a:t>
            </a:r>
            <a:r>
              <a:rPr lang="en-US" sz="1800" dirty="0">
                <a:effectLst/>
                <a:latin typeface="Montserrat" panose="00000500000000000000" pitchFamily="50" charset="0"/>
                <a:ea typeface="Times New Roman" panose="02020603050405020304" pitchFamily="18" charset="0"/>
              </a:rPr>
              <a:t> mobile. </a:t>
            </a:r>
          </a:p>
        </p:txBody>
      </p:sp>
    </p:spTree>
    <p:extLst>
      <p:ext uri="{BB962C8B-B14F-4D97-AF65-F5344CB8AC3E}">
        <p14:creationId xmlns:p14="http://schemas.microsoft.com/office/powerpoint/2010/main" val="1551726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19CB05-58C8-9A77-B4CB-42B3384AD213}"/>
              </a:ext>
            </a:extLst>
          </p:cNvPr>
          <p:cNvSpPr>
            <a:spLocks noGrp="1"/>
          </p:cNvSpPr>
          <p:nvPr>
            <p:ph type="ctrTitle"/>
          </p:nvPr>
        </p:nvSpPr>
        <p:spPr>
          <a:xfrm>
            <a:off x="1433593" y="2177511"/>
            <a:ext cx="7283182" cy="954323"/>
          </a:xfrm>
        </p:spPr>
        <p:txBody>
          <a:bodyPr/>
          <a:lstStyle/>
          <a:p>
            <a:pPr algn="ctr"/>
            <a:r>
              <a:rPr lang="en-US" sz="4000" dirty="0"/>
              <a:t>7. </a:t>
            </a:r>
            <a:r>
              <a:rPr lang="en-US" sz="4000" dirty="0" err="1"/>
              <a:t>Giới</a:t>
            </a:r>
            <a:r>
              <a:rPr lang="en-US" sz="4000" dirty="0"/>
              <a:t> </a:t>
            </a:r>
            <a:r>
              <a:rPr lang="en-US" sz="4000" dirty="0" err="1"/>
              <a:t>thiệu</a:t>
            </a:r>
            <a:r>
              <a:rPr lang="en-US" sz="4000" dirty="0"/>
              <a:t> </a:t>
            </a:r>
            <a:r>
              <a:rPr lang="en-US" sz="4000" dirty="0" err="1"/>
              <a:t>chương</a:t>
            </a:r>
            <a:r>
              <a:rPr lang="en-US" sz="4000" dirty="0"/>
              <a:t> </a:t>
            </a:r>
            <a:r>
              <a:rPr lang="en-US" sz="4000" dirty="0" err="1"/>
              <a:t>trình</a:t>
            </a:r>
            <a:endParaRPr lang="vi-VN" sz="4000" dirty="0"/>
          </a:p>
        </p:txBody>
      </p:sp>
    </p:spTree>
    <p:extLst>
      <p:ext uri="{BB962C8B-B14F-4D97-AF65-F5344CB8AC3E}">
        <p14:creationId xmlns:p14="http://schemas.microsoft.com/office/powerpoint/2010/main" val="4070618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1255691" y="355262"/>
            <a:ext cx="45949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Nội dung</a:t>
            </a:r>
            <a:endParaRPr dirty="0"/>
          </a:p>
        </p:txBody>
      </p:sp>
      <p:sp>
        <p:nvSpPr>
          <p:cNvPr id="192" name="Google Shape;192;p31"/>
          <p:cNvSpPr txBox="1">
            <a:spLocks noGrp="1"/>
          </p:cNvSpPr>
          <p:nvPr>
            <p:ph type="body" idx="1"/>
          </p:nvPr>
        </p:nvSpPr>
        <p:spPr>
          <a:xfrm>
            <a:off x="1255665" y="1175721"/>
            <a:ext cx="4594945" cy="3086311"/>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3600"/>
              <a:buNone/>
            </a:pPr>
            <a:r>
              <a:rPr lang="vi-VN" sz="2000" dirty="0">
                <a:solidFill>
                  <a:schemeClr val="dk1"/>
                </a:solidFill>
                <a:latin typeface="Montserrat" panose="00000500000000000000" pitchFamily="50" charset="0"/>
                <a:ea typeface="Times New Roman"/>
                <a:cs typeface="Times New Roman"/>
                <a:sym typeface="Times New Roman"/>
              </a:rPr>
              <a:t>1. Đặt vấn đề</a:t>
            </a:r>
            <a:endParaRPr lang="vi-VN" sz="2000" dirty="0">
              <a:latin typeface="Montserrat" panose="00000500000000000000" pitchFamily="50" charset="0"/>
            </a:endParaRPr>
          </a:p>
          <a:p>
            <a:pPr marL="0" lvl="0" indent="0" algn="l" rtl="0">
              <a:lnSpc>
                <a:spcPct val="90000"/>
              </a:lnSpc>
              <a:spcBef>
                <a:spcPts val="1000"/>
              </a:spcBef>
              <a:spcAft>
                <a:spcPts val="0"/>
              </a:spcAft>
              <a:buClr>
                <a:schemeClr val="dk1"/>
              </a:buClr>
              <a:buSzPts val="3600"/>
              <a:buNone/>
            </a:pPr>
            <a:r>
              <a:rPr lang="vi-VN" sz="2000" dirty="0">
                <a:solidFill>
                  <a:schemeClr val="dk1"/>
                </a:solidFill>
                <a:latin typeface="Montserrat" panose="00000500000000000000" pitchFamily="50" charset="0"/>
                <a:ea typeface="Times New Roman"/>
                <a:cs typeface="Times New Roman"/>
                <a:sym typeface="Times New Roman"/>
              </a:rPr>
              <a:t>2. Mục tiêu đề tài</a:t>
            </a:r>
            <a:endParaRPr lang="vi-VN" sz="2000" dirty="0">
              <a:latin typeface="Montserrat" panose="00000500000000000000" pitchFamily="50" charset="0"/>
            </a:endParaRPr>
          </a:p>
          <a:p>
            <a:pPr marL="0" indent="0">
              <a:lnSpc>
                <a:spcPct val="90000"/>
              </a:lnSpc>
              <a:spcBef>
                <a:spcPts val="1000"/>
              </a:spcBef>
              <a:buClr>
                <a:schemeClr val="dk1"/>
              </a:buClr>
              <a:buSzPts val="3600"/>
              <a:buNone/>
            </a:pPr>
            <a:r>
              <a:rPr lang="vi-VN" sz="2000" dirty="0">
                <a:solidFill>
                  <a:schemeClr val="dk1"/>
                </a:solidFill>
                <a:latin typeface="Montserrat" panose="00000500000000000000" pitchFamily="50" charset="0"/>
                <a:ea typeface="Times New Roman"/>
                <a:cs typeface="Times New Roman"/>
                <a:sym typeface="Times New Roman"/>
              </a:rPr>
              <a:t>3. Công nghệ sử dụng</a:t>
            </a:r>
          </a:p>
          <a:p>
            <a:pPr marL="0" indent="0">
              <a:lnSpc>
                <a:spcPct val="90000"/>
              </a:lnSpc>
              <a:spcBef>
                <a:spcPts val="1000"/>
              </a:spcBef>
              <a:buClr>
                <a:schemeClr val="dk1"/>
              </a:buClr>
              <a:buSzPts val="3600"/>
              <a:buNone/>
            </a:pPr>
            <a:r>
              <a:rPr lang="vi-VN" sz="2000" dirty="0">
                <a:solidFill>
                  <a:schemeClr val="dk1"/>
                </a:solidFill>
                <a:latin typeface="Montserrat" panose="00000500000000000000" pitchFamily="50" charset="0"/>
                <a:ea typeface="Times New Roman"/>
                <a:cs typeface="Times New Roman"/>
                <a:sym typeface="Times New Roman"/>
              </a:rPr>
              <a:t>4. Phân tích và thiết kế</a:t>
            </a:r>
          </a:p>
          <a:p>
            <a:pPr marL="0" lvl="0" indent="0" algn="l" rtl="0">
              <a:lnSpc>
                <a:spcPct val="90000"/>
              </a:lnSpc>
              <a:spcBef>
                <a:spcPts val="1000"/>
              </a:spcBef>
              <a:spcAft>
                <a:spcPts val="0"/>
              </a:spcAft>
              <a:buClr>
                <a:schemeClr val="dk1"/>
              </a:buClr>
              <a:buSzPts val="3600"/>
              <a:buNone/>
            </a:pPr>
            <a:r>
              <a:rPr lang="vi-VN" sz="2000" dirty="0">
                <a:solidFill>
                  <a:schemeClr val="tx1"/>
                </a:solidFill>
                <a:latin typeface="Montserrat" panose="00000500000000000000" pitchFamily="50" charset="0"/>
              </a:rPr>
              <a:t>5. Chức năng chính</a:t>
            </a:r>
          </a:p>
          <a:p>
            <a:pPr marL="0" lvl="0" indent="0" algn="l" rtl="0">
              <a:lnSpc>
                <a:spcPct val="90000"/>
              </a:lnSpc>
              <a:spcBef>
                <a:spcPts val="1000"/>
              </a:spcBef>
              <a:spcAft>
                <a:spcPts val="0"/>
              </a:spcAft>
              <a:buClr>
                <a:schemeClr val="dk1"/>
              </a:buClr>
              <a:buSzPts val="3600"/>
              <a:buNone/>
            </a:pPr>
            <a:r>
              <a:rPr lang="vi-VN" sz="2000" dirty="0">
                <a:solidFill>
                  <a:schemeClr val="dk1"/>
                </a:solidFill>
                <a:latin typeface="Montserrat" panose="00000500000000000000" pitchFamily="50" charset="0"/>
                <a:ea typeface="Times New Roman"/>
                <a:cs typeface="Times New Roman"/>
                <a:sym typeface="Times New Roman"/>
              </a:rPr>
              <a:t>6. Kết luận và hướng phát triển</a:t>
            </a:r>
            <a:endParaRPr lang="vi-VN" sz="2000" dirty="0">
              <a:latin typeface="Montserrat" panose="00000500000000000000" pitchFamily="50" charset="0"/>
            </a:endParaRPr>
          </a:p>
          <a:p>
            <a:pPr marL="0" lvl="0" indent="0" algn="l" rtl="0">
              <a:lnSpc>
                <a:spcPct val="90000"/>
              </a:lnSpc>
              <a:spcBef>
                <a:spcPts val="1000"/>
              </a:spcBef>
              <a:spcAft>
                <a:spcPts val="0"/>
              </a:spcAft>
              <a:buClr>
                <a:schemeClr val="dk1"/>
              </a:buClr>
              <a:buSzPts val="3600"/>
              <a:buNone/>
            </a:pPr>
            <a:r>
              <a:rPr lang="vi-VN" sz="2000" dirty="0">
                <a:solidFill>
                  <a:schemeClr val="dk1"/>
                </a:solidFill>
                <a:latin typeface="Montserrat" panose="00000500000000000000" pitchFamily="50" charset="0"/>
                <a:ea typeface="Times New Roman"/>
                <a:cs typeface="Times New Roman"/>
                <a:sym typeface="Times New Roman"/>
              </a:rPr>
              <a:t>7. Giới thiệu chương trình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1013098" y="410067"/>
            <a:ext cx="3528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1. Đặt vấn đề</a:t>
            </a:r>
            <a:endParaRPr dirty="0"/>
          </a:p>
        </p:txBody>
      </p:sp>
      <p:sp>
        <p:nvSpPr>
          <p:cNvPr id="4" name="TextBox 3">
            <a:extLst>
              <a:ext uri="{FF2B5EF4-FFF2-40B4-BE49-F238E27FC236}">
                <a16:creationId xmlns:a16="http://schemas.microsoft.com/office/drawing/2014/main" id="{793B332F-DCCC-BFA2-FB07-7FEF55D3B68F}"/>
              </a:ext>
            </a:extLst>
          </p:cNvPr>
          <p:cNvSpPr txBox="1"/>
          <p:nvPr/>
        </p:nvSpPr>
        <p:spPr>
          <a:xfrm>
            <a:off x="931220" y="1226090"/>
            <a:ext cx="7086108" cy="2876557"/>
          </a:xfrm>
          <a:prstGeom prst="rect">
            <a:avLst/>
          </a:prstGeom>
          <a:noFill/>
        </p:spPr>
        <p:txBody>
          <a:bodyPr wrap="square">
            <a:spAutoFit/>
          </a:bodyPr>
          <a:lstStyle/>
          <a:p>
            <a:pPr algn="just">
              <a:lnSpc>
                <a:spcPct val="120000"/>
              </a:lnSpc>
              <a:spcBef>
                <a:spcPts val="600"/>
              </a:spcBef>
            </a:pPr>
            <a:r>
              <a:rPr lang="vi-VN" sz="1800" dirty="0">
                <a:latin typeface="Montserrat" panose="00000500000000000000" pitchFamily="50" charset="0"/>
              </a:rPr>
              <a:t>Với sự bùng nổ của Internet, ngày càng có nhiều website học tập đa dạng, tuy nhiên việc tìm kiếm tài liệu phù hợp và đáng tin cậy vẫn là thách thức.</a:t>
            </a:r>
          </a:p>
          <a:p>
            <a:pPr algn="just">
              <a:lnSpc>
                <a:spcPct val="120000"/>
              </a:lnSpc>
              <a:spcBef>
                <a:spcPts val="600"/>
              </a:spcBef>
            </a:pPr>
            <a:endParaRPr lang="en-US" sz="1800" dirty="0">
              <a:latin typeface="Montserrat" panose="00000500000000000000" pitchFamily="50" charset="0"/>
              <a:ea typeface="Calibri" panose="020F0502020204030204" pitchFamily="34" charset="0"/>
            </a:endParaRPr>
          </a:p>
          <a:p>
            <a:pPr algn="just">
              <a:lnSpc>
                <a:spcPct val="120000"/>
              </a:lnSpc>
              <a:spcBef>
                <a:spcPts val="600"/>
              </a:spcBef>
            </a:pPr>
            <a:r>
              <a:rPr lang="en-US" sz="1800" dirty="0" err="1">
                <a:latin typeface="Montserrat" panose="00000500000000000000" pitchFamily="50" charset="0"/>
                <a:ea typeface="Calibri" panose="020F0502020204030204" pitchFamily="34" charset="0"/>
              </a:rPr>
              <a:t>Và</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diễn</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đàn</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học</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tập</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là</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nơi</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có</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nhiều</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người</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tham</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gia</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để</a:t>
            </a:r>
            <a:r>
              <a:rPr lang="en-US" sz="1800" dirty="0">
                <a:latin typeface="Montserrat" panose="00000500000000000000" pitchFamily="50" charset="0"/>
                <a:ea typeface="Calibri" panose="020F0502020204030204" pitchFamily="34" charset="0"/>
              </a:rPr>
              <a:t> chia </a:t>
            </a:r>
            <a:r>
              <a:rPr lang="en-US" sz="1800" dirty="0" err="1">
                <a:latin typeface="Montserrat" panose="00000500000000000000" pitchFamily="50" charset="0"/>
                <a:ea typeface="Calibri" panose="020F0502020204030204" pitchFamily="34" charset="0"/>
              </a:rPr>
              <a:t>sẻ</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tài</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nguyên</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nên</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sau</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một</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thời</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gian</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dài</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sử</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dụng</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thì</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các</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tài</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nguyên</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có</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thể</a:t>
            </a:r>
            <a:r>
              <a:rPr lang="en-US" sz="1800" dirty="0">
                <a:latin typeface="Montserrat" panose="00000500000000000000" pitchFamily="50" charset="0"/>
                <a:ea typeface="Calibri" panose="020F0502020204030204" pitchFamily="34" charset="0"/>
              </a:rPr>
              <a:t> </a:t>
            </a:r>
            <a:r>
              <a:rPr lang="en-US" sz="1800" dirty="0" err="1">
                <a:latin typeface="Montserrat" panose="00000500000000000000" pitchFamily="50" charset="0"/>
                <a:ea typeface="Calibri" panose="020F0502020204030204" pitchFamily="34" charset="0"/>
              </a:rPr>
              <a:t>bị</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trùng</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lặp</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với</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nhau</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làm</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cho</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chất</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lượng</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của</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tài</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nguyên</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học</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tập</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bị</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giảm</a:t>
            </a:r>
            <a:r>
              <a:rPr lang="en-US" sz="1800" dirty="0">
                <a:effectLst/>
                <a:latin typeface="Montserrat" panose="00000500000000000000" pitchFamily="50" charset="0"/>
                <a:ea typeface="Calibri" panose="020F0502020204030204" pitchFamily="34" charset="0"/>
              </a:rPr>
              <a:t> </a:t>
            </a:r>
            <a:r>
              <a:rPr lang="en-US" sz="1800" dirty="0" err="1">
                <a:effectLst/>
                <a:latin typeface="Montserrat" panose="00000500000000000000" pitchFamily="50" charset="0"/>
                <a:ea typeface="Calibri" panose="020F0502020204030204" pitchFamily="34" charset="0"/>
              </a:rPr>
              <a:t>sút</a:t>
            </a:r>
            <a:r>
              <a:rPr lang="en-US" sz="1800" dirty="0">
                <a:effectLst/>
                <a:latin typeface="Montserrat" panose="00000500000000000000" pitchFamily="50" charset="0"/>
                <a:ea typeface="Calibri" panose="020F0502020204030204" pitchFamily="34" charset="0"/>
              </a:rPr>
              <a:t>. </a:t>
            </a:r>
            <a:endParaRPr lang="vi-VN" sz="1800" dirty="0">
              <a:effectLst/>
              <a:latin typeface="Montserrat" panose="00000500000000000000" pitchFamily="50" charset="0"/>
              <a:ea typeface="Calibri" panose="020F0502020204030204" pitchFamily="34" charset="0"/>
            </a:endParaRPr>
          </a:p>
        </p:txBody>
      </p:sp>
      <p:sp>
        <p:nvSpPr>
          <p:cNvPr id="3" name="TextBox 2">
            <a:extLst>
              <a:ext uri="{FF2B5EF4-FFF2-40B4-BE49-F238E27FC236}">
                <a16:creationId xmlns:a16="http://schemas.microsoft.com/office/drawing/2014/main" id="{D2D51732-5A52-3867-C953-896731506374}"/>
              </a:ext>
            </a:extLst>
          </p:cNvPr>
          <p:cNvSpPr txBox="1"/>
          <p:nvPr/>
        </p:nvSpPr>
        <p:spPr>
          <a:xfrm>
            <a:off x="1028945" y="1312144"/>
            <a:ext cx="6988383" cy="369332"/>
          </a:xfrm>
          <a:prstGeom prst="rect">
            <a:avLst/>
          </a:prstGeom>
          <a:noFill/>
        </p:spPr>
        <p:txBody>
          <a:bodyPr wrap="square">
            <a:spAutoFit/>
          </a:bodyPr>
          <a:lstStyle/>
          <a:p>
            <a:endParaRPr lang="vi-VN" sz="1800" dirty="0">
              <a:latin typeface="Montserrat" panose="00000500000000000000" pitchFamily="50" charset="0"/>
            </a:endParaRPr>
          </a:p>
        </p:txBody>
      </p:sp>
    </p:spTree>
    <p:extLst>
      <p:ext uri="{BB962C8B-B14F-4D97-AF65-F5344CB8AC3E}">
        <p14:creationId xmlns:p14="http://schemas.microsoft.com/office/powerpoint/2010/main" val="720020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641380" y="364871"/>
            <a:ext cx="42772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2. Mục tiêu đề tài</a:t>
            </a:r>
            <a:endParaRPr dirty="0"/>
          </a:p>
        </p:txBody>
      </p:sp>
      <p:sp>
        <p:nvSpPr>
          <p:cNvPr id="3" name="TextBox 2">
            <a:extLst>
              <a:ext uri="{FF2B5EF4-FFF2-40B4-BE49-F238E27FC236}">
                <a16:creationId xmlns:a16="http://schemas.microsoft.com/office/drawing/2014/main" id="{79828395-8154-3947-0900-7C1D600B822D}"/>
              </a:ext>
            </a:extLst>
          </p:cNvPr>
          <p:cNvSpPr txBox="1"/>
          <p:nvPr/>
        </p:nvSpPr>
        <p:spPr>
          <a:xfrm>
            <a:off x="641380" y="1193731"/>
            <a:ext cx="6865749" cy="1879361"/>
          </a:xfrm>
          <a:prstGeom prst="rect">
            <a:avLst/>
          </a:prstGeom>
          <a:noFill/>
        </p:spPr>
        <p:txBody>
          <a:bodyPr wrap="square">
            <a:spAutoFit/>
          </a:bodyPr>
          <a:lstStyle/>
          <a:p>
            <a:pPr algn="just">
              <a:lnSpc>
                <a:spcPct val="120000"/>
              </a:lnSpc>
              <a:spcBef>
                <a:spcPts val="600"/>
              </a:spcBef>
            </a:pPr>
            <a:r>
              <a:rPr lang="en-US" sz="1800" dirty="0">
                <a:latin typeface="Montserrat" panose="00000500000000000000" pitchFamily="50" charset="0"/>
                <a:ea typeface="Times New Roman" panose="02020603050405020304" pitchFamily="18" charset="0"/>
              </a:rPr>
              <a:t>- </a:t>
            </a:r>
            <a:r>
              <a:rPr lang="en-US" sz="1800" dirty="0" err="1">
                <a:latin typeface="Montserrat" panose="00000500000000000000" pitchFamily="50" charset="0"/>
                <a:ea typeface="Times New Roman" panose="02020603050405020304" pitchFamily="18" charset="0"/>
              </a:rPr>
              <a:t>T</a:t>
            </a:r>
            <a:r>
              <a:rPr lang="en-US" sz="1800" dirty="0" err="1">
                <a:effectLst/>
                <a:latin typeface="Montserrat" panose="00000500000000000000" pitchFamily="50" charset="0"/>
                <a:ea typeface="Times New Roman" panose="02020603050405020304" pitchFamily="18" charset="0"/>
              </a:rPr>
              <a:t>ạo</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ra</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một</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nền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tảng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trực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tuyến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miễn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phí</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và</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đáng</a:t>
            </a:r>
            <a:r>
              <a:rPr lang="en-US" sz="1800" dirty="0">
                <a:effectLst/>
                <a:latin typeface="Montserrat" panose="00000500000000000000" pitchFamily="50" charset="0"/>
                <a:ea typeface="Times New Roman" panose="02020603050405020304" pitchFamily="18" charset="0"/>
              </a:rPr>
              <a:t> tin </a:t>
            </a:r>
            <a:r>
              <a:rPr lang="en-US" sz="1800" dirty="0" err="1">
                <a:effectLst/>
                <a:latin typeface="Montserrat" panose="00000500000000000000" pitchFamily="50" charset="0"/>
                <a:ea typeface="Times New Roman" panose="02020603050405020304" pitchFamily="18" charset="0"/>
              </a:rPr>
              <a:t>cậy</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cung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cấp</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tài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nguyên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học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tập</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đa</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dạng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và</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chất</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lượng</a:t>
            </a:r>
            <a:r>
              <a:rPr lang="en-US" sz="1800" dirty="0">
                <a:effectLst/>
                <a:latin typeface="Montserrat" panose="00000500000000000000" pitchFamily="50" charset="0"/>
                <a:ea typeface="Times New Roman" panose="02020603050405020304" pitchFamily="18" charset="0"/>
              </a:rPr>
              <a:t> </a:t>
            </a:r>
            <a:endParaRPr lang="en-US" sz="1800" dirty="0">
              <a:latin typeface="Montserrat" panose="00000500000000000000" pitchFamily="50" charset="0"/>
              <a:ea typeface="Times New Roman" panose="02020603050405020304" pitchFamily="18" charset="0"/>
            </a:endParaRPr>
          </a:p>
          <a:p>
            <a:pPr algn="just">
              <a:lnSpc>
                <a:spcPct val="120000"/>
              </a:lnSpc>
              <a:spcBef>
                <a:spcPts val="600"/>
              </a:spcBef>
            </a:pPr>
            <a:endParaRPr lang="en-US" sz="1800" dirty="0">
              <a:effectLst/>
              <a:latin typeface="Montserrat" panose="00000500000000000000" pitchFamily="50" charset="0"/>
              <a:ea typeface="Times New Roman" panose="02020603050405020304" pitchFamily="18" charset="0"/>
            </a:endParaRPr>
          </a:p>
          <a:p>
            <a:pPr algn="just">
              <a:lnSpc>
                <a:spcPct val="120000"/>
              </a:lnSpc>
              <a:spcBef>
                <a:spcPts val="600"/>
              </a:spcBef>
            </a:pPr>
            <a:r>
              <a:rPr lang="en-US" sz="1800" dirty="0">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Tối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ưu</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hóa</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quá</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trình</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tìm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kiếm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và</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kiểm</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tra</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sự</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trùng</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khớp</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của</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các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tài</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nguyên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học</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tập</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được</a:t>
            </a:r>
            <a:r>
              <a:rPr lang="en-US" sz="1800" dirty="0">
                <a:effectLst/>
                <a:latin typeface="Montserrat" panose="00000500000000000000" pitchFamily="50" charset="0"/>
                <a:ea typeface="Times New Roman" panose="02020603050405020304" pitchFamily="18" charset="0"/>
              </a:rPr>
              <a:t> chia </a:t>
            </a:r>
            <a:r>
              <a:rPr lang="en-US" sz="1800" dirty="0" err="1">
                <a:effectLst/>
                <a:latin typeface="Montserrat" panose="00000500000000000000" pitchFamily="50" charset="0"/>
                <a:ea typeface="Times New Roman" panose="02020603050405020304" pitchFamily="18" charset="0"/>
              </a:rPr>
              <a:t>sẻ</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trên</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hệ</a:t>
            </a:r>
            <a:r>
              <a:rPr lang="en-US" sz="1800" dirty="0">
                <a:effectLst/>
                <a:latin typeface="Montserrat" panose="00000500000000000000" pitchFamily="50" charset="0"/>
                <a:ea typeface="Times New Roman" panose="02020603050405020304" pitchFamily="18" charset="0"/>
              </a:rPr>
              <a:t> </a:t>
            </a:r>
            <a:r>
              <a:rPr lang="en-US" sz="1800" dirty="0" err="1">
                <a:effectLst/>
                <a:latin typeface="Montserrat" panose="00000500000000000000" pitchFamily="50" charset="0"/>
                <a:ea typeface="Times New Roman" panose="02020603050405020304" pitchFamily="18" charset="0"/>
              </a:rPr>
              <a:t>thống</a:t>
            </a:r>
            <a:r>
              <a:rPr lang="en-US" sz="1800" dirty="0">
                <a:effectLst/>
                <a:latin typeface="Montserrat" panose="00000500000000000000" pitchFamily="50" charset="0"/>
                <a:ea typeface="Times New Roman" panose="02020603050405020304" pitchFamily="18" charset="0"/>
              </a:rPr>
              <a:t>. </a:t>
            </a:r>
            <a:endParaRPr lang="vi-VN" sz="1800" dirty="0">
              <a:effectLst/>
              <a:latin typeface="Montserrat"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1496931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1364178" y="356707"/>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3. Công nghệ sử dụng</a:t>
            </a:r>
            <a:endParaRPr dirty="0"/>
          </a:p>
        </p:txBody>
      </p:sp>
      <p:sp>
        <p:nvSpPr>
          <p:cNvPr id="3" name="TextBox 2">
            <a:extLst>
              <a:ext uri="{FF2B5EF4-FFF2-40B4-BE49-F238E27FC236}">
                <a16:creationId xmlns:a16="http://schemas.microsoft.com/office/drawing/2014/main" id="{79828395-8154-3947-0900-7C1D600B822D}"/>
              </a:ext>
            </a:extLst>
          </p:cNvPr>
          <p:cNvSpPr txBox="1"/>
          <p:nvPr/>
        </p:nvSpPr>
        <p:spPr>
          <a:xfrm>
            <a:off x="1364178" y="1198989"/>
            <a:ext cx="7617417" cy="805220"/>
          </a:xfrm>
          <a:prstGeom prst="rect">
            <a:avLst/>
          </a:prstGeom>
          <a:noFill/>
        </p:spPr>
        <p:txBody>
          <a:bodyPr wrap="square">
            <a:spAutoFit/>
          </a:bodyPr>
          <a:lstStyle/>
          <a:p>
            <a:pPr algn="just">
              <a:lnSpc>
                <a:spcPct val="120000"/>
              </a:lnSpc>
              <a:spcBef>
                <a:spcPts val="600"/>
              </a:spcBef>
            </a:pPr>
            <a:r>
              <a:rPr lang="en-US" sz="1800" b="1" dirty="0" err="1">
                <a:latin typeface="Montserrat" panose="00000500000000000000" pitchFamily="50" charset="0"/>
                <a:ea typeface="Times New Roman" panose="02020603050405020304" pitchFamily="18" charset="0"/>
              </a:rPr>
              <a:t>Phân</a:t>
            </a:r>
            <a:r>
              <a:rPr lang="en-US" sz="1800" b="1" dirty="0">
                <a:latin typeface="Montserrat" panose="00000500000000000000" pitchFamily="50" charset="0"/>
                <a:ea typeface="Times New Roman" panose="02020603050405020304" pitchFamily="18" charset="0"/>
              </a:rPr>
              <a:t> </a:t>
            </a:r>
            <a:r>
              <a:rPr lang="en-US" sz="1800" b="1" dirty="0" err="1">
                <a:latin typeface="Montserrat" panose="00000500000000000000" pitchFamily="50" charset="0"/>
                <a:ea typeface="Times New Roman" panose="02020603050405020304" pitchFamily="18" charset="0"/>
              </a:rPr>
              <a:t>hệ</a:t>
            </a:r>
            <a:r>
              <a:rPr lang="en-US" sz="1800" b="1" dirty="0">
                <a:latin typeface="Montserrat" panose="00000500000000000000" pitchFamily="50" charset="0"/>
                <a:ea typeface="Times New Roman" panose="02020603050405020304" pitchFamily="18" charset="0"/>
              </a:rPr>
              <a:t> </a:t>
            </a:r>
            <a:r>
              <a:rPr lang="en-US" sz="1800" b="1" dirty="0" err="1">
                <a:latin typeface="Montserrat" panose="00000500000000000000" pitchFamily="50" charset="0"/>
                <a:ea typeface="Times New Roman" panose="02020603050405020304" pitchFamily="18" charset="0"/>
              </a:rPr>
              <a:t>quản</a:t>
            </a:r>
            <a:r>
              <a:rPr lang="en-US" sz="1800" b="1" dirty="0">
                <a:latin typeface="Montserrat" panose="00000500000000000000" pitchFamily="50" charset="0"/>
                <a:ea typeface="Times New Roman" panose="02020603050405020304" pitchFamily="18" charset="0"/>
              </a:rPr>
              <a:t> </a:t>
            </a:r>
            <a:r>
              <a:rPr lang="en-US" sz="1800" b="1" dirty="0" err="1">
                <a:latin typeface="Montserrat" panose="00000500000000000000" pitchFamily="50" charset="0"/>
                <a:ea typeface="Times New Roman" panose="02020603050405020304" pitchFamily="18" charset="0"/>
              </a:rPr>
              <a:t>lý</a:t>
            </a:r>
            <a:r>
              <a:rPr lang="en-US" sz="1800" b="1" dirty="0">
                <a:latin typeface="Montserrat" panose="00000500000000000000" pitchFamily="50" charset="0"/>
                <a:ea typeface="Times New Roman" panose="02020603050405020304" pitchFamily="18" charset="0"/>
              </a:rPr>
              <a:t> </a:t>
            </a:r>
            <a:r>
              <a:rPr lang="en-US" sz="1800" b="1" dirty="0" err="1">
                <a:latin typeface="Montserrat" panose="00000500000000000000" pitchFamily="50" charset="0"/>
                <a:ea typeface="Times New Roman" panose="02020603050405020304" pitchFamily="18" charset="0"/>
              </a:rPr>
              <a:t>diễn</a:t>
            </a:r>
            <a:r>
              <a:rPr lang="en-US" sz="1800" b="1" dirty="0">
                <a:latin typeface="Montserrat" panose="00000500000000000000" pitchFamily="50" charset="0"/>
                <a:ea typeface="Times New Roman" panose="02020603050405020304" pitchFamily="18" charset="0"/>
              </a:rPr>
              <a:t> </a:t>
            </a:r>
            <a:r>
              <a:rPr lang="en-US" sz="1800" b="1" dirty="0" err="1">
                <a:latin typeface="Montserrat" panose="00000500000000000000" pitchFamily="50" charset="0"/>
                <a:ea typeface="Times New Roman" panose="02020603050405020304" pitchFamily="18" charset="0"/>
              </a:rPr>
              <a:t>đàn</a:t>
            </a:r>
            <a:r>
              <a:rPr lang="en-US" sz="1800" dirty="0">
                <a:latin typeface="Montserrat" panose="00000500000000000000" pitchFamily="50" charset="0"/>
                <a:ea typeface="Times New Roman" panose="02020603050405020304" pitchFamily="18" charset="0"/>
              </a:rPr>
              <a:t>: </a:t>
            </a:r>
          </a:p>
          <a:p>
            <a:pPr algn="just">
              <a:lnSpc>
                <a:spcPct val="120000"/>
              </a:lnSpc>
              <a:spcBef>
                <a:spcPts val="600"/>
              </a:spcBef>
            </a:pPr>
            <a:r>
              <a:rPr lang="en-US" sz="1800" dirty="0">
                <a:effectLst/>
                <a:latin typeface="Montserrat" panose="00000500000000000000" pitchFamily="50" charset="0"/>
                <a:ea typeface="Times New Roman" panose="02020603050405020304" pitchFamily="18" charset="0"/>
              </a:rPr>
              <a:t>Python, PHP, HTML, CSS, Bootstrap, JavaScript, </a:t>
            </a:r>
            <a:r>
              <a:rPr lang="en-US" sz="1800" dirty="0" err="1">
                <a:effectLst/>
                <a:latin typeface="Montserrat" panose="00000500000000000000" pitchFamily="50" charset="0"/>
                <a:ea typeface="Times New Roman" panose="02020603050405020304" pitchFamily="18" charset="0"/>
              </a:rPr>
              <a:t>Jquery</a:t>
            </a:r>
            <a:r>
              <a:rPr lang="en-US" sz="1800" dirty="0">
                <a:effectLst/>
                <a:latin typeface="Montserrat" panose="00000500000000000000" pitchFamily="50" charset="0"/>
                <a:ea typeface="Times New Roman" panose="02020603050405020304" pitchFamily="18" charset="0"/>
              </a:rPr>
              <a:t>, Ajax</a:t>
            </a:r>
            <a:endParaRPr lang="vi-VN" sz="1400" dirty="0">
              <a:effectLst/>
              <a:latin typeface="Montserrat" panose="00000500000000000000" pitchFamily="50" charset="0"/>
              <a:ea typeface="Times New Roman" panose="02020603050405020304" pitchFamily="18" charset="0"/>
            </a:endParaRPr>
          </a:p>
        </p:txBody>
      </p:sp>
      <p:sp>
        <p:nvSpPr>
          <p:cNvPr id="6" name="TextBox 5">
            <a:extLst>
              <a:ext uri="{FF2B5EF4-FFF2-40B4-BE49-F238E27FC236}">
                <a16:creationId xmlns:a16="http://schemas.microsoft.com/office/drawing/2014/main" id="{FDFE1712-ACF8-E6CA-BFF5-595C295188CF}"/>
              </a:ext>
            </a:extLst>
          </p:cNvPr>
          <p:cNvSpPr txBox="1"/>
          <p:nvPr/>
        </p:nvSpPr>
        <p:spPr>
          <a:xfrm>
            <a:off x="434280" y="2311097"/>
            <a:ext cx="7873138" cy="1143903"/>
          </a:xfrm>
          <a:prstGeom prst="rect">
            <a:avLst/>
          </a:prstGeom>
          <a:noFill/>
        </p:spPr>
        <p:txBody>
          <a:bodyPr wrap="square">
            <a:spAutoFit/>
          </a:bodyPr>
          <a:lstStyle/>
          <a:p>
            <a:pPr marL="914400" lvl="2">
              <a:lnSpc>
                <a:spcPct val="120000"/>
              </a:lnSpc>
              <a:spcBef>
                <a:spcPts val="600"/>
              </a:spcBef>
            </a:pP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Phân</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hệ</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tìm</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kiếm</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và</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kiểm</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tra</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trùng</a:t>
            </a:r>
            <a:r>
              <a:rPr lang="en-US" sz="1800" b="1" dirty="0">
                <a:effectLst/>
                <a:latin typeface="Montserrat" panose="00000500000000000000" pitchFamily="50" charset="0"/>
                <a:ea typeface="Times New Roman" panose="02020603050405020304" pitchFamily="18" charset="0"/>
                <a:cs typeface="Arial" panose="020B0604020202020204" pitchFamily="34" charset="0"/>
              </a:rPr>
              <a:t> </a:t>
            </a:r>
            <a:r>
              <a:rPr lang="en-US" sz="1800" b="1" dirty="0" err="1">
                <a:effectLst/>
                <a:latin typeface="Montserrat" panose="00000500000000000000" pitchFamily="50" charset="0"/>
                <a:ea typeface="Times New Roman" panose="02020603050405020304" pitchFamily="18" charset="0"/>
                <a:cs typeface="Arial" panose="020B0604020202020204" pitchFamily="34" charset="0"/>
              </a:rPr>
              <a:t>lặp</a:t>
            </a:r>
            <a:r>
              <a:rPr lang="en-US" sz="1800" b="1" dirty="0">
                <a:latin typeface="Montserrat" panose="00000500000000000000" pitchFamily="50" charset="0"/>
                <a:ea typeface="Times New Roman" panose="02020603050405020304" pitchFamily="18" charset="0"/>
                <a:cs typeface="Arial" panose="020B0604020202020204" pitchFamily="34" charset="0"/>
              </a:rPr>
              <a:t>:</a:t>
            </a:r>
          </a:p>
          <a:p>
            <a:pPr marL="914400" lvl="2">
              <a:lnSpc>
                <a:spcPct val="120000"/>
              </a:lnSpc>
              <a:spcBef>
                <a:spcPts val="600"/>
              </a:spcBef>
            </a:pPr>
            <a:r>
              <a:rPr lang="en-US" sz="1600" dirty="0">
                <a:effectLst/>
                <a:latin typeface="Montserrat" panose="00000500000000000000" pitchFamily="50" charset="0"/>
                <a:ea typeface="Times New Roman" panose="02020603050405020304" pitchFamily="18" charset="0"/>
              </a:rPr>
              <a:t>CSDL MongoDB , </a:t>
            </a:r>
            <a:r>
              <a:rPr lang="en-US" sz="1600" dirty="0" err="1">
                <a:effectLst/>
                <a:latin typeface="Montserrat" panose="00000500000000000000" pitchFamily="50" charset="0"/>
                <a:ea typeface="Times New Roman" panose="02020603050405020304" pitchFamily="18" charset="0"/>
              </a:rPr>
              <a:t>thư</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viện</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tách</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từ</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tiếng</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Việt</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vnCoreNLP</a:t>
            </a:r>
            <a:endParaRPr lang="en-US" sz="1600" dirty="0">
              <a:effectLst/>
              <a:latin typeface="Montserrat" panose="00000500000000000000" pitchFamily="50" charset="0"/>
              <a:ea typeface="Times New Roman" panose="02020603050405020304" pitchFamily="18" charset="0"/>
            </a:endParaRPr>
          </a:p>
          <a:p>
            <a:pPr marL="914400" lvl="2">
              <a:lnSpc>
                <a:spcPct val="120000"/>
              </a:lnSpc>
              <a:spcBef>
                <a:spcPts val="600"/>
              </a:spcBef>
            </a:pPr>
            <a:r>
              <a:rPr lang="en-US" sz="1600" dirty="0" err="1">
                <a:latin typeface="Montserrat" panose="00000500000000000000" pitchFamily="50" charset="0"/>
                <a:ea typeface="Times New Roman" panose="02020603050405020304" pitchFamily="18" charset="0"/>
              </a:rPr>
              <a:t>G</a:t>
            </a:r>
            <a:r>
              <a:rPr lang="en-US" sz="1600" dirty="0" err="1">
                <a:effectLst/>
                <a:latin typeface="Montserrat" panose="00000500000000000000" pitchFamily="50" charset="0"/>
                <a:ea typeface="Times New Roman" panose="02020603050405020304" pitchFamily="18" charset="0"/>
              </a:rPr>
              <a:t>iải</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thuật</a:t>
            </a:r>
            <a:r>
              <a:rPr lang="en-US" sz="1600" dirty="0">
                <a:effectLst/>
                <a:latin typeface="Montserrat" panose="00000500000000000000" pitchFamily="50" charset="0"/>
                <a:ea typeface="Times New Roman" panose="02020603050405020304" pitchFamily="18" charset="0"/>
              </a:rPr>
              <a:t> Jaccard, </a:t>
            </a:r>
            <a:r>
              <a:rPr lang="en-US" sz="1600" dirty="0" err="1">
                <a:effectLst/>
                <a:latin typeface="Montserrat" panose="00000500000000000000" pitchFamily="50" charset="0"/>
                <a:ea typeface="Times New Roman" panose="02020603050405020304" pitchFamily="18" charset="0"/>
              </a:rPr>
              <a:t>trọng</a:t>
            </a:r>
            <a:r>
              <a:rPr lang="en-US" sz="1600" dirty="0">
                <a:effectLst/>
                <a:latin typeface="Montserrat" panose="00000500000000000000" pitchFamily="50" charset="0"/>
                <a:ea typeface="Times New Roman" panose="02020603050405020304" pitchFamily="18" charset="0"/>
              </a:rPr>
              <a:t> </a:t>
            </a:r>
            <a:r>
              <a:rPr lang="en-US" sz="1600" dirty="0" err="1">
                <a:effectLst/>
                <a:latin typeface="Montserrat" panose="00000500000000000000" pitchFamily="50" charset="0"/>
                <a:ea typeface="Times New Roman" panose="02020603050405020304" pitchFamily="18" charset="0"/>
              </a:rPr>
              <a:t>số</a:t>
            </a:r>
            <a:r>
              <a:rPr lang="en-US" sz="1600" dirty="0">
                <a:effectLst/>
                <a:latin typeface="Montserrat" panose="00000500000000000000" pitchFamily="50" charset="0"/>
                <a:ea typeface="Times New Roman" panose="02020603050405020304" pitchFamily="18" charset="0"/>
              </a:rPr>
              <a:t> TF_IDF </a:t>
            </a:r>
            <a:r>
              <a:rPr lang="en-US" sz="1600" dirty="0" err="1">
                <a:effectLst/>
                <a:latin typeface="Montserrat" panose="00000500000000000000" pitchFamily="50" charset="0"/>
                <a:ea typeface="Times New Roman" panose="02020603050405020304" pitchFamily="18" charset="0"/>
              </a:rPr>
              <a:t>và</a:t>
            </a:r>
            <a:r>
              <a:rPr lang="en-US" sz="1600" dirty="0">
                <a:effectLst/>
                <a:latin typeface="Montserrat" panose="00000500000000000000" pitchFamily="50" charset="0"/>
                <a:ea typeface="Times New Roman" panose="02020603050405020304" pitchFamily="18" charset="0"/>
              </a:rPr>
              <a:t> </a:t>
            </a:r>
            <a:r>
              <a:rPr lang="vi-VN" sz="1600" dirty="0">
                <a:effectLst/>
                <a:latin typeface="Montserrat" panose="00000500000000000000" pitchFamily="50" charset="0"/>
                <a:ea typeface="Times New Roman" panose="02020603050405020304" pitchFamily="18" charset="0"/>
              </a:rPr>
              <a:t>độ đo</a:t>
            </a:r>
            <a:r>
              <a:rPr lang="en-US" sz="1600" dirty="0">
                <a:effectLst/>
                <a:latin typeface="Montserrat" panose="00000500000000000000" pitchFamily="50" charset="0"/>
                <a:ea typeface="Times New Roman" panose="02020603050405020304" pitchFamily="18" charset="0"/>
              </a:rPr>
              <a:t> Cosine</a:t>
            </a:r>
            <a:endParaRPr lang="vi-VN" sz="1600" dirty="0">
              <a:effectLst/>
              <a:latin typeface="Montserrat"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4073198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4. Phân tích và thiết kế</a:t>
            </a:r>
            <a:endParaRPr dirty="0"/>
          </a:p>
        </p:txBody>
      </p:sp>
      <p:pic>
        <p:nvPicPr>
          <p:cNvPr id="5" name="Picture 4">
            <a:extLst>
              <a:ext uri="{FF2B5EF4-FFF2-40B4-BE49-F238E27FC236}">
                <a16:creationId xmlns:a16="http://schemas.microsoft.com/office/drawing/2014/main" id="{6F9BE3E7-2A39-EE34-D62E-82278A64E4F0}"/>
              </a:ext>
            </a:extLst>
          </p:cNvPr>
          <p:cNvPicPr>
            <a:picLocks noChangeAspect="1"/>
          </p:cNvPicPr>
          <p:nvPr/>
        </p:nvPicPr>
        <p:blipFill>
          <a:blip r:embed="rId3"/>
          <a:stretch>
            <a:fillRect/>
          </a:stretch>
        </p:blipFill>
        <p:spPr>
          <a:xfrm>
            <a:off x="1749910" y="793691"/>
            <a:ext cx="7196340" cy="3917794"/>
          </a:xfrm>
          <a:prstGeom prst="rect">
            <a:avLst/>
          </a:prstGeom>
        </p:spPr>
      </p:pic>
      <p:sp>
        <p:nvSpPr>
          <p:cNvPr id="4" name="Google Shape;191;p31">
            <a:extLst>
              <a:ext uri="{FF2B5EF4-FFF2-40B4-BE49-F238E27FC236}">
                <a16:creationId xmlns:a16="http://schemas.microsoft.com/office/drawing/2014/main" id="{A036C922-14FC-AE71-F135-AC1D83DA38FD}"/>
              </a:ext>
            </a:extLst>
          </p:cNvPr>
          <p:cNvSpPr txBox="1">
            <a:spLocks/>
          </p:cNvSpPr>
          <p:nvPr/>
        </p:nvSpPr>
        <p:spPr>
          <a:xfrm>
            <a:off x="457199" y="1037895"/>
            <a:ext cx="2487479"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600" dirty="0">
                <a:solidFill>
                  <a:schemeClr val="accent3">
                    <a:lumMod val="75000"/>
                  </a:schemeClr>
                </a:solidFill>
              </a:rPr>
              <a:t>Use Case SuperAdmin</a:t>
            </a:r>
          </a:p>
        </p:txBody>
      </p:sp>
    </p:spTree>
    <p:extLst>
      <p:ext uri="{BB962C8B-B14F-4D97-AF65-F5344CB8AC3E}">
        <p14:creationId xmlns:p14="http://schemas.microsoft.com/office/powerpoint/2010/main" val="413256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4. Phân tích và thiết kế</a:t>
            </a:r>
            <a:endParaRPr dirty="0"/>
          </a:p>
        </p:txBody>
      </p:sp>
      <p:pic>
        <p:nvPicPr>
          <p:cNvPr id="2" name="Picture 1">
            <a:extLst>
              <a:ext uri="{FF2B5EF4-FFF2-40B4-BE49-F238E27FC236}">
                <a16:creationId xmlns:a16="http://schemas.microsoft.com/office/drawing/2014/main" id="{4CE2B1E2-A50A-8574-0C0C-7C8E0A37035B}"/>
              </a:ext>
            </a:extLst>
          </p:cNvPr>
          <p:cNvPicPr>
            <a:picLocks noChangeAspect="1"/>
          </p:cNvPicPr>
          <p:nvPr/>
        </p:nvPicPr>
        <p:blipFill>
          <a:blip r:embed="rId3"/>
          <a:stretch>
            <a:fillRect/>
          </a:stretch>
        </p:blipFill>
        <p:spPr>
          <a:xfrm>
            <a:off x="1162373" y="981927"/>
            <a:ext cx="7772400" cy="3624074"/>
          </a:xfrm>
          <a:prstGeom prst="rect">
            <a:avLst/>
          </a:prstGeom>
        </p:spPr>
      </p:pic>
      <p:sp>
        <p:nvSpPr>
          <p:cNvPr id="4" name="Google Shape;191;p31">
            <a:extLst>
              <a:ext uri="{FF2B5EF4-FFF2-40B4-BE49-F238E27FC236}">
                <a16:creationId xmlns:a16="http://schemas.microsoft.com/office/drawing/2014/main" id="{A036C922-14FC-AE71-F135-AC1D83DA38FD}"/>
              </a:ext>
            </a:extLst>
          </p:cNvPr>
          <p:cNvSpPr txBox="1">
            <a:spLocks/>
          </p:cNvSpPr>
          <p:nvPr/>
        </p:nvSpPr>
        <p:spPr>
          <a:xfrm>
            <a:off x="447490" y="793691"/>
            <a:ext cx="24918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600" dirty="0">
                <a:solidFill>
                  <a:schemeClr val="accent3">
                    <a:lumMod val="75000"/>
                  </a:schemeClr>
                </a:solidFill>
              </a:rPr>
              <a:t>Use Case Admin</a:t>
            </a:r>
          </a:p>
        </p:txBody>
      </p:sp>
    </p:spTree>
    <p:extLst>
      <p:ext uri="{BB962C8B-B14F-4D97-AF65-F5344CB8AC3E}">
        <p14:creationId xmlns:p14="http://schemas.microsoft.com/office/powerpoint/2010/main" val="1807268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4. Phân tích và thiết kế</a:t>
            </a:r>
            <a:endParaRPr dirty="0"/>
          </a:p>
        </p:txBody>
      </p:sp>
      <p:pic>
        <p:nvPicPr>
          <p:cNvPr id="3" name="Picture 2">
            <a:extLst>
              <a:ext uri="{FF2B5EF4-FFF2-40B4-BE49-F238E27FC236}">
                <a16:creationId xmlns:a16="http://schemas.microsoft.com/office/drawing/2014/main" id="{516D55A3-2D6C-7213-05C6-24628B11602A}"/>
              </a:ext>
            </a:extLst>
          </p:cNvPr>
          <p:cNvPicPr>
            <a:picLocks noChangeAspect="1"/>
          </p:cNvPicPr>
          <p:nvPr/>
        </p:nvPicPr>
        <p:blipFill>
          <a:blip r:embed="rId3"/>
          <a:stretch>
            <a:fillRect/>
          </a:stretch>
        </p:blipFill>
        <p:spPr>
          <a:xfrm>
            <a:off x="2007030" y="824687"/>
            <a:ext cx="7007521" cy="3820241"/>
          </a:xfrm>
          <a:prstGeom prst="rect">
            <a:avLst/>
          </a:prstGeom>
        </p:spPr>
      </p:pic>
      <p:sp>
        <p:nvSpPr>
          <p:cNvPr id="4" name="Google Shape;191;p31">
            <a:extLst>
              <a:ext uri="{FF2B5EF4-FFF2-40B4-BE49-F238E27FC236}">
                <a16:creationId xmlns:a16="http://schemas.microsoft.com/office/drawing/2014/main" id="{A036C922-14FC-AE71-F135-AC1D83DA38FD}"/>
              </a:ext>
            </a:extLst>
          </p:cNvPr>
          <p:cNvSpPr txBox="1">
            <a:spLocks/>
          </p:cNvSpPr>
          <p:nvPr/>
        </p:nvSpPr>
        <p:spPr>
          <a:xfrm>
            <a:off x="197131" y="991400"/>
            <a:ext cx="33287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vi-VN" sz="1400" dirty="0">
                <a:solidFill>
                  <a:schemeClr val="accent3">
                    <a:lumMod val="75000"/>
                  </a:schemeClr>
                </a:solidFill>
              </a:rPr>
              <a:t>Use Case </a:t>
            </a:r>
          </a:p>
          <a:p>
            <a:pPr algn="l"/>
            <a:r>
              <a:rPr lang="vi-VN" sz="1400" dirty="0">
                <a:solidFill>
                  <a:schemeClr val="accent3">
                    <a:lumMod val="75000"/>
                  </a:schemeClr>
                </a:solidFill>
              </a:rPr>
              <a:t>Người dùng đã có tài khoản</a:t>
            </a:r>
          </a:p>
        </p:txBody>
      </p:sp>
    </p:spTree>
    <p:extLst>
      <p:ext uri="{BB962C8B-B14F-4D97-AF65-F5344CB8AC3E}">
        <p14:creationId xmlns:p14="http://schemas.microsoft.com/office/powerpoint/2010/main" val="33580483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0" name="Google Shape;191;p31">
            <a:extLst>
              <a:ext uri="{FF2B5EF4-FFF2-40B4-BE49-F238E27FC236}">
                <a16:creationId xmlns:a16="http://schemas.microsoft.com/office/drawing/2014/main" id="{BDE29788-B3BD-6204-51E8-258FEB8C77FA}"/>
              </a:ext>
            </a:extLst>
          </p:cNvPr>
          <p:cNvSpPr txBox="1">
            <a:spLocks noGrp="1"/>
          </p:cNvSpPr>
          <p:nvPr>
            <p:ph type="title"/>
          </p:nvPr>
        </p:nvSpPr>
        <p:spPr>
          <a:xfrm>
            <a:off x="395534" y="220991"/>
            <a:ext cx="55954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4. Phân tích và thiết kế</a:t>
            </a:r>
            <a:endParaRPr dirty="0"/>
          </a:p>
        </p:txBody>
      </p:sp>
      <p:sp>
        <p:nvSpPr>
          <p:cNvPr id="4" name="Google Shape;191;p31">
            <a:extLst>
              <a:ext uri="{FF2B5EF4-FFF2-40B4-BE49-F238E27FC236}">
                <a16:creationId xmlns:a16="http://schemas.microsoft.com/office/drawing/2014/main" id="{A036C922-14FC-AE71-F135-AC1D83DA38FD}"/>
              </a:ext>
            </a:extLst>
          </p:cNvPr>
          <p:cNvSpPr txBox="1">
            <a:spLocks/>
          </p:cNvSpPr>
          <p:nvPr/>
        </p:nvSpPr>
        <p:spPr>
          <a:xfrm>
            <a:off x="395534" y="974163"/>
            <a:ext cx="33287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ontserrat"/>
              <a:buNone/>
              <a:defRPr sz="2800" b="1" i="0" u="none" strike="noStrike" cap="none">
                <a:solidFill>
                  <a:schemeClr val="accent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9pPr>
          </a:lstStyle>
          <a:p>
            <a:pPr algn="l"/>
            <a:r>
              <a:rPr lang="en-US" sz="1400" dirty="0" smtClean="0">
                <a:solidFill>
                  <a:schemeClr val="accent3">
                    <a:lumMod val="75000"/>
                  </a:schemeClr>
                </a:solidFill>
              </a:rPr>
              <a:t>Mô hình </a:t>
            </a:r>
            <a:r>
              <a:rPr lang="en-US" sz="1400" dirty="0" err="1" smtClean="0">
                <a:solidFill>
                  <a:schemeClr val="accent3">
                    <a:lumMod val="75000"/>
                  </a:schemeClr>
                </a:solidFill>
              </a:rPr>
              <a:t>CDM</a:t>
            </a:r>
            <a:endParaRPr lang="vi-VN" sz="1400" dirty="0">
              <a:solidFill>
                <a:schemeClr val="accent3">
                  <a:lumMod val="75000"/>
                </a:schemeClr>
              </a:solidFill>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2752825" y="687813"/>
            <a:ext cx="6174755" cy="4095943"/>
          </a:xfrm>
          <a:prstGeom prst="rect">
            <a:avLst/>
          </a:prstGeom>
          <a:noFill/>
          <a:ln>
            <a:noFill/>
          </a:ln>
        </p:spPr>
      </p:pic>
    </p:spTree>
    <p:extLst>
      <p:ext uri="{BB962C8B-B14F-4D97-AF65-F5344CB8AC3E}">
        <p14:creationId xmlns:p14="http://schemas.microsoft.com/office/powerpoint/2010/main" val="2842251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1985</TotalTime>
  <Words>864</Words>
  <Application>Microsoft Office PowerPoint</Application>
  <PresentationFormat>On-screen Show (16:9)</PresentationFormat>
  <Paragraphs>86</Paragraphs>
  <Slides>16</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Open Sans</vt:lpstr>
      <vt:lpstr>Barlow</vt:lpstr>
      <vt:lpstr>Cambria Math</vt:lpstr>
      <vt:lpstr>Times New Roman</vt:lpstr>
      <vt:lpstr>Arial</vt:lpstr>
      <vt:lpstr>Montserrat</vt:lpstr>
      <vt:lpstr>Calibri</vt:lpstr>
      <vt:lpstr>Fira Sans Extra Condensed Medium</vt:lpstr>
      <vt:lpstr>Management Consulting Toolkit by Slidesgo</vt:lpstr>
      <vt:lpstr>PowerPoint Presentation</vt:lpstr>
      <vt:lpstr>Nội dung</vt:lpstr>
      <vt:lpstr>1. Đặt vấn đề</vt:lpstr>
      <vt:lpstr>2. Mục tiêu đề tài</vt:lpstr>
      <vt:lpstr>3. Công nghệ sử dụng</vt:lpstr>
      <vt:lpstr>4. Phân tích và thiết kế</vt:lpstr>
      <vt:lpstr>4. Phân tích và thiết kế</vt:lpstr>
      <vt:lpstr>4. Phân tích và thiết kế</vt:lpstr>
      <vt:lpstr>4. Phân tích và thiết kế</vt:lpstr>
      <vt:lpstr>4. Phân tích và thiết kế</vt:lpstr>
      <vt:lpstr>5. Chức năng chính</vt:lpstr>
      <vt:lpstr>5. Chức năng chính</vt:lpstr>
      <vt:lpstr>6. Kết luận và hướng phát triển </vt:lpstr>
      <vt:lpstr>6. Kết luận và hướng phát triển </vt:lpstr>
      <vt:lpstr>6. Kết luận và hướng phát triển </vt:lpstr>
      <vt:lpstr>7. Giới thiệu chương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 Ha</dc:creator>
  <cp:lastModifiedBy>TRUC-QUYEN</cp:lastModifiedBy>
  <cp:revision>8</cp:revision>
  <dcterms:modified xsi:type="dcterms:W3CDTF">2023-12-14T00:00:20Z</dcterms:modified>
</cp:coreProperties>
</file>