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84" r:id="rId4"/>
    <p:sldId id="288" r:id="rId5"/>
    <p:sldId id="307" r:id="rId6"/>
    <p:sldId id="289" r:id="rId7"/>
    <p:sldId id="290" r:id="rId8"/>
    <p:sldId id="278" r:id="rId9"/>
    <p:sldId id="308" r:id="rId10"/>
    <p:sldId id="279" r:id="rId11"/>
    <p:sldId id="292" r:id="rId12"/>
    <p:sldId id="298" r:id="rId13"/>
    <p:sldId id="283" r:id="rId14"/>
    <p:sldId id="299" r:id="rId15"/>
    <p:sldId id="300" r:id="rId16"/>
    <p:sldId id="315" r:id="rId17"/>
    <p:sldId id="301" r:id="rId18"/>
    <p:sldId id="302" r:id="rId19"/>
    <p:sldId id="311" r:id="rId20"/>
    <p:sldId id="310" r:id="rId21"/>
    <p:sldId id="303" r:id="rId22"/>
    <p:sldId id="304" r:id="rId23"/>
    <p:sldId id="312" r:id="rId24"/>
    <p:sldId id="313" r:id="rId25"/>
    <p:sldId id="314" r:id="rId26"/>
    <p:sldId id="305" r:id="rId27"/>
    <p:sldId id="306" r:id="rId28"/>
    <p:sldId id="309" r:id="rId29"/>
    <p:sldId id="274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062A-F6BE-7678-C817-AC2C90CAA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F9D8C-B635-0101-0823-2F686FA5E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FA19-0CEC-450B-57F9-42F7D8F4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CDF7-84A9-DA19-95D6-DFF92BB9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721A-091F-8082-1F93-8117B6A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A1AE-3CD7-57FA-2A8E-78181555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2ACE-D364-901B-AEEE-070E18A0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85F6-076D-0DEA-B3B1-AF7D96BE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CBBE-A92E-6A28-BCCC-D13C381E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B9CD-EA7A-E0D4-C347-F741C5AD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5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A6441-F5BD-1BA2-EC34-066186B2C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0F15A-D790-0C65-2CFF-5A965CD48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4868-FB40-4C85-04F9-F246D73C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8B7B-6EDD-E33F-F3E5-41A5D8FD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D93C-AD73-F1CF-3F87-B808CB09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9D8A-C013-F0D6-8D5A-CB653E6E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0CEC-0E74-AEFE-4EC7-F002785A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05A6-4BC0-31EB-4645-6C791C8B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5F01-AB18-DAD5-587A-A195027B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7EE3-36CB-66EE-69B5-33A14645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6F31-FE81-DE49-4CDF-A41E28C6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4D337-E949-AFBB-0793-35547FD41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69DD-E0C1-34F4-7667-46B25D14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3D24-48C4-6F2A-F4B0-63F04F3F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580D-C814-512C-598D-DD37C02D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DC91-826C-FF8E-0281-3ED1B51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5977-323F-786C-965A-A69C22D4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115DC-F832-F4ED-F3AA-53C9F559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8BF40-8065-03B4-DEC5-3A7DDD82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847D-2F41-036A-E157-CDB2C8BB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44546-585B-A24F-7EFC-65F63647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ACB2-EF8E-A795-CFAF-705BE445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B66F5-7BCE-B594-039D-7F860D27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5D474-0F59-82BE-8346-7E095704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653DF-99BF-F8C5-A09A-FE2D7FBDD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92690-E66E-CD28-4934-A2AD1F8A2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DFD45-DCC6-FC58-78DD-FD8D6535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2CA75-9196-1C1F-E986-0443BE0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14476-04F8-7BA6-8101-BBDA05BE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D80F-872A-60A1-788D-ECBF0273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C6DC8-1D17-4A3C-2546-80BCF224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E73F5-F3DE-F9C5-A58C-65ABCA88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F64DA-A379-43AB-4184-AD95AF85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903F9-1C50-D6A1-2200-F08F36BF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2FBE8-E6BD-AEF0-8089-313D5CBC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52D98-8B2B-1AF6-7E1E-C4146B19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B62F-1127-74AF-EDEC-A4183D3E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2E78-B184-1D1F-3BF7-907E63DC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79ADD-DB49-9761-DD2A-206CD29F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7B35-B70C-18FC-4002-06FD810A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BF98A-7A41-7D6B-264B-241E1636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D0D4-8335-AE7B-559B-5CF42D10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6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11BF-6E2F-E752-ACFD-4CB6C94C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73780-62DD-C2EB-1C73-0F01ECF1F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DBA62-A7BE-BF02-86C9-25F5224EC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BDBB9-A787-D92C-15C9-BD436811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4D55-F0B0-9904-9845-E79F9F85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80E12-CE94-2FA8-A3FA-87F47486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9E871-4499-2A8A-BA8A-223A436F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6E6E8-1658-A775-5BEE-28B419CC5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C518-F0C6-1DA7-F3D0-160E23937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A3C4-1D01-4C81-9E97-F1F0895A5A5D}" type="datetimeFigureOut">
              <a:rPr lang="en-US" smtClean="0"/>
              <a:t>20/9/2024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B415-2451-189F-B581-A1CD355EF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1DA03-A124-66EE-33A2-D25DFDD9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77CC-0C8C-4B38-B786-708E5A7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ọc phí đại học Công Nghiệp Hà Nội năm 2023 -2024 mới nhất">
            <a:extLst>
              <a:ext uri="{FF2B5EF4-FFF2-40B4-BE49-F238E27FC236}">
                <a16:creationId xmlns:a16="http://schemas.microsoft.com/office/drawing/2014/main" id="{8D8325AE-BB74-9207-5B37-2A4A1AAC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2" y="192570"/>
            <a:ext cx="11708296" cy="602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Date Placeholder 1047">
            <a:extLst>
              <a:ext uri="{FF2B5EF4-FFF2-40B4-BE49-F238E27FC236}">
                <a16:creationId xmlns:a16="http://schemas.microsoft.com/office/drawing/2014/main" id="{94CD1A03-7413-0766-0970-149644B9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0EEA098-922B-42EA-8C12-7A78FC62026B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6E41BB1-DBDF-FC61-3BD8-EABAAA74A552}"/>
              </a:ext>
            </a:extLst>
          </p:cNvPr>
          <p:cNvSpPr txBox="1"/>
          <p:nvPr/>
        </p:nvSpPr>
        <p:spPr>
          <a:xfrm>
            <a:off x="8176009" y="6220311"/>
            <a:ext cx="390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thực hiện: Hoàng Đình Quyết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25189-53BA-1F38-4983-AC05D7B99B2F}"/>
              </a:ext>
            </a:extLst>
          </p:cNvPr>
          <p:cNvSpPr txBox="1"/>
          <p:nvPr/>
        </p:nvSpPr>
        <p:spPr>
          <a:xfrm>
            <a:off x="3171864" y="415478"/>
            <a:ext cx="6102626" cy="86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TỐT NGHIỆP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0B8FB20-49BD-2B3A-ABEE-7966040C81AB}"/>
              </a:ext>
            </a:extLst>
          </p:cNvPr>
          <p:cNvSpPr txBox="1"/>
          <p:nvPr/>
        </p:nvSpPr>
        <p:spPr>
          <a:xfrm>
            <a:off x="1857599" y="2302129"/>
            <a:ext cx="8731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</a:t>
            </a:r>
          </a:p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1 Website giới thiệu và</a:t>
            </a:r>
          </a:p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thư viện LiNa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B409ACF-F4F5-78F0-9321-85DFD7CF50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9559636" y="299135"/>
            <a:ext cx="2274449" cy="1014281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0961E5F6-3C9A-2B7D-9A88-7D1A34EF0A5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75" y="1297711"/>
            <a:ext cx="1279449" cy="868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EDC40B-346B-BF8F-58B8-61776DFCB219}"/>
              </a:ext>
            </a:extLst>
          </p:cNvPr>
          <p:cNvSpPr txBox="1"/>
          <p:nvPr/>
        </p:nvSpPr>
        <p:spPr>
          <a:xfrm>
            <a:off x="2209800" y="4285386"/>
            <a:ext cx="7064690" cy="1414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GHVH: Ths. Trần Thanh Hùng</a:t>
            </a:r>
          </a:p>
          <a:p>
            <a:pPr lvl="5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SVTH: Hoàng Đình Quyết</a:t>
            </a:r>
          </a:p>
          <a:p>
            <a:pPr lvl="5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Lớp: CNTT 06</a:t>
            </a:r>
          </a:p>
        </p:txBody>
      </p:sp>
    </p:spTree>
    <p:extLst>
      <p:ext uri="{BB962C8B-B14F-4D97-AF65-F5344CB8AC3E}">
        <p14:creationId xmlns:p14="http://schemas.microsoft.com/office/powerpoint/2010/main" val="40835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10FF5-CF99-64BF-3498-8CA5E5D2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19ACA-0500-E815-D5BB-1EB7A87126BB}"/>
              </a:ext>
            </a:extLst>
          </p:cNvPr>
          <p:cNvSpPr txBox="1"/>
          <p:nvPr/>
        </p:nvSpPr>
        <p:spPr>
          <a:xfrm>
            <a:off x="258030" y="943030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Use Case tổng quát</a:t>
            </a:r>
            <a:endParaRPr lang="vi-VN" sz="2400" b="1" i="1" kern="10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A4EEFBE-C563-AF89-0AD7-A8546A60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D34F-E662-4139-80C0-79BC3AD515D4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20ECC-56BD-8C55-C74A-856F956A7C26}"/>
              </a:ext>
            </a:extLst>
          </p:cNvPr>
          <p:cNvSpPr txBox="1"/>
          <p:nvPr/>
        </p:nvSpPr>
        <p:spPr>
          <a:xfrm>
            <a:off x="2853812" y="194616"/>
            <a:ext cx="6026002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PHÂN TÍCH THIẾT KẾ</a:t>
            </a:r>
          </a:p>
          <a:p>
            <a:pPr algn="ctr"/>
            <a:endParaRPr lang="en-US" sz="3200" b="1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8BF5E-22C2-92C7-1922-84E7EEE8ABAA}"/>
              </a:ext>
            </a:extLst>
          </p:cNvPr>
          <p:cNvSpPr txBox="1"/>
          <p:nvPr/>
        </p:nvSpPr>
        <p:spPr>
          <a:xfrm>
            <a:off x="0" y="68815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Use Case tổng quát</a:t>
            </a:r>
            <a:endParaRPr lang="vi-VN" sz="2400" b="1" i="1" kern="10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54755-1809-EDF4-BD44-E9244BF5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09" y="530480"/>
            <a:ext cx="9097597" cy="61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43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FAF0-0CD3-2DE3-0022-2273F038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751-4F74-461D-94E6-30352F0D1620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19840-74CA-146D-A234-82BCEB392160}"/>
              </a:ext>
            </a:extLst>
          </p:cNvPr>
          <p:cNvSpPr txBox="1"/>
          <p:nvPr/>
        </p:nvSpPr>
        <p:spPr>
          <a:xfrm>
            <a:off x="341158" y="373014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Sơ đồ thực thể liên kết</a:t>
            </a:r>
            <a:endParaRPr lang="vi-VN" sz="2400" b="1" i="1" kern="10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12D5B-DEA4-DFB7-4181-CF5032F7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3" y="956603"/>
            <a:ext cx="10677378" cy="53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63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7E3BB-6992-7D1B-A0DA-2826E41A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234628-4B5F-BAD8-CBD0-7E2E43914425}"/>
              </a:ext>
            </a:extLst>
          </p:cNvPr>
          <p:cNvSpPr/>
          <p:nvPr/>
        </p:nvSpPr>
        <p:spPr>
          <a:xfrm>
            <a:off x="-1" y="5001977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8F4B2-DFAC-FC87-4AE1-94B4206C9BC4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A2FBB-B125-F54A-4779-195A54DA21B9}"/>
              </a:ext>
            </a:extLst>
          </p:cNvPr>
          <p:cNvSpPr/>
          <p:nvPr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B0FBD-CC3E-6266-44E0-ADF55FAF026D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5F34C-F64F-DC09-DA6A-CFBFBE353E55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8AE11-FD69-2711-B25A-66E49FFB4086}"/>
              </a:ext>
            </a:extLst>
          </p:cNvPr>
          <p:cNvSpPr txBox="1"/>
          <p:nvPr/>
        </p:nvSpPr>
        <p:spPr>
          <a:xfrm>
            <a:off x="641496" y="2366236"/>
            <a:ext cx="1090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KẾT QUẢ </a:t>
            </a:r>
          </a:p>
          <a:p>
            <a:pPr algn="ctr"/>
            <a:endParaRPr lang="en-US" sz="9600" b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172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4040E-B018-D964-7617-1C3EEF98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2FBB6-D668-AAF4-FA6D-4A8C0673E111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3415C-FAE1-4DDA-45F5-C714C46EED92}"/>
              </a:ext>
            </a:extLst>
          </p:cNvPr>
          <p:cNvSpPr txBox="1"/>
          <p:nvPr/>
        </p:nvSpPr>
        <p:spPr>
          <a:xfrm>
            <a:off x="3899971" y="5703136"/>
            <a:ext cx="478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đăng kí tài khoản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D99A6-78A9-77F1-83F4-2D7507B2BC02}"/>
              </a:ext>
            </a:extLst>
          </p:cNvPr>
          <p:cNvSpPr/>
          <p:nvPr/>
        </p:nvSpPr>
        <p:spPr>
          <a:xfrm>
            <a:off x="0" y="-423881"/>
            <a:ext cx="12192000" cy="3482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6B466-CA62-4076-4E10-9E21AA335D82}"/>
              </a:ext>
            </a:extLst>
          </p:cNvPr>
          <p:cNvSpPr/>
          <p:nvPr/>
        </p:nvSpPr>
        <p:spPr>
          <a:xfrm>
            <a:off x="0" y="7091514"/>
            <a:ext cx="12192000" cy="52322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399C4-D694-6D5A-CD73-2341707D93AF}"/>
              </a:ext>
            </a:extLst>
          </p:cNvPr>
          <p:cNvSpPr/>
          <p:nvPr/>
        </p:nvSpPr>
        <p:spPr>
          <a:xfrm>
            <a:off x="-6354304" y="288673"/>
            <a:ext cx="6095999" cy="245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1610-F735-3A8D-FACA-E61C8D67965D}"/>
              </a:ext>
            </a:extLst>
          </p:cNvPr>
          <p:cNvSpPr/>
          <p:nvPr/>
        </p:nvSpPr>
        <p:spPr>
          <a:xfrm>
            <a:off x="12910088" y="6254932"/>
            <a:ext cx="5434738" cy="295882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AE17C9-6B7C-09F8-E5C0-162A8BC4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60" y="847365"/>
            <a:ext cx="6605515" cy="48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4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4040E-B018-D964-7617-1C3EEF98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3415C-FAE1-4DDA-45F5-C714C46EED92}"/>
              </a:ext>
            </a:extLst>
          </p:cNvPr>
          <p:cNvSpPr txBox="1"/>
          <p:nvPr/>
        </p:nvSpPr>
        <p:spPr>
          <a:xfrm>
            <a:off x="4538948" y="5831382"/>
            <a:ext cx="478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trang chủ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93AAC-7D2D-7F8A-1CE0-1A9D222C7FBA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E8989-D02D-597A-4E99-ED3477AB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6" y="937425"/>
            <a:ext cx="9819861" cy="48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4040E-B018-D964-7617-1C3EEF98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3415C-FAE1-4DDA-45F5-C714C46EED92}"/>
              </a:ext>
            </a:extLst>
          </p:cNvPr>
          <p:cNvSpPr txBox="1"/>
          <p:nvPr/>
        </p:nvSpPr>
        <p:spPr>
          <a:xfrm>
            <a:off x="4538948" y="5831382"/>
            <a:ext cx="478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trang tủ sách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93AAC-7D2D-7F8A-1CE0-1A9D222C7FBA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55399-757B-8670-6635-B56E0E95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2" y="1093024"/>
            <a:ext cx="9448800" cy="41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BE6D1-4A20-EBF0-9DF6-8A264B0A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8E78-D3F2-7852-5E78-71EB755C7FF5}"/>
              </a:ext>
            </a:extLst>
          </p:cNvPr>
          <p:cNvSpPr txBox="1"/>
          <p:nvPr/>
        </p:nvSpPr>
        <p:spPr>
          <a:xfrm>
            <a:off x="3883444" y="5568614"/>
            <a:ext cx="442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chi tiết sách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5F4C2-EB53-597A-60E4-CB43FE9C3DDD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461AE-4AD7-447D-406A-C47886A6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94" y="885236"/>
            <a:ext cx="7212612" cy="44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7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C842B-56A0-38C4-C8E4-53A73A3A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751-4F74-461D-94E6-30352F0D1620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2F87E-0332-D88B-86FD-48B543D5741A}"/>
              </a:ext>
            </a:extLst>
          </p:cNvPr>
          <p:cNvSpPr txBox="1"/>
          <p:nvPr/>
        </p:nvSpPr>
        <p:spPr>
          <a:xfrm>
            <a:off x="4488721" y="5375832"/>
            <a:ext cx="406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thẻ đọc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0746A-FE73-45A6-C3E3-C24908CA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543339"/>
            <a:ext cx="8733591" cy="44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96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C842B-56A0-38C4-C8E4-53A73A3A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751-4F74-461D-94E6-30352F0D1620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2F87E-0332-D88B-86FD-48B543D5741A}"/>
              </a:ext>
            </a:extLst>
          </p:cNvPr>
          <p:cNvSpPr txBox="1"/>
          <p:nvPr/>
        </p:nvSpPr>
        <p:spPr>
          <a:xfrm>
            <a:off x="2912010" y="5531594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sản phẩm handmade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5315D-DBC5-7157-AB30-FBCCCA83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30" y="285893"/>
            <a:ext cx="794498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385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088645-18CB-5A15-A5C8-420408328EA0}"/>
              </a:ext>
            </a:extLst>
          </p:cNvPr>
          <p:cNvSpPr/>
          <p:nvPr/>
        </p:nvSpPr>
        <p:spPr>
          <a:xfrm>
            <a:off x="3128407" y="4060825"/>
            <a:ext cx="1573054" cy="147510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939E1E-EC55-9CCC-8692-C3B0E7791509}"/>
              </a:ext>
            </a:extLst>
          </p:cNvPr>
          <p:cNvSpPr/>
          <p:nvPr/>
        </p:nvSpPr>
        <p:spPr>
          <a:xfrm>
            <a:off x="1350010" y="1149349"/>
            <a:ext cx="3764915" cy="35464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468BF4-424F-900B-EB2E-68099A8BD543}"/>
              </a:ext>
            </a:extLst>
          </p:cNvPr>
          <p:cNvSpPr/>
          <p:nvPr/>
        </p:nvSpPr>
        <p:spPr>
          <a:xfrm>
            <a:off x="541734" y="1603055"/>
            <a:ext cx="1368346" cy="131953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7681B4-4F4F-81C3-6920-7C600C130818}"/>
              </a:ext>
            </a:extLst>
          </p:cNvPr>
          <p:cNvSpPr/>
          <p:nvPr/>
        </p:nvSpPr>
        <p:spPr>
          <a:xfrm>
            <a:off x="1628775" y="564708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F0C36C-CBB1-E07D-873D-6129CB94B8A7}"/>
              </a:ext>
            </a:extLst>
          </p:cNvPr>
          <p:cNvSpPr/>
          <p:nvPr/>
        </p:nvSpPr>
        <p:spPr>
          <a:xfrm>
            <a:off x="1022786" y="633684"/>
            <a:ext cx="649844" cy="58785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EC3685-8E08-19B9-0BFC-BBD8B703BB65}"/>
              </a:ext>
            </a:extLst>
          </p:cNvPr>
          <p:cNvSpPr/>
          <p:nvPr/>
        </p:nvSpPr>
        <p:spPr>
          <a:xfrm>
            <a:off x="615175" y="5142971"/>
            <a:ext cx="509271" cy="4640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B28FB4-85F8-9497-B8BF-093AE629EBE1}"/>
              </a:ext>
            </a:extLst>
          </p:cNvPr>
          <p:cNvSpPr/>
          <p:nvPr/>
        </p:nvSpPr>
        <p:spPr>
          <a:xfrm>
            <a:off x="932021" y="4185958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E3FF63-26F2-A645-5A60-4145A1F2E561}"/>
              </a:ext>
            </a:extLst>
          </p:cNvPr>
          <p:cNvSpPr/>
          <p:nvPr/>
        </p:nvSpPr>
        <p:spPr>
          <a:xfrm>
            <a:off x="1633711" y="5109232"/>
            <a:ext cx="719068" cy="6613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81EB0D-98AE-CE4E-2E49-8512C8FBDFC9}"/>
              </a:ext>
            </a:extLst>
          </p:cNvPr>
          <p:cNvGrpSpPr/>
          <p:nvPr/>
        </p:nvGrpSpPr>
        <p:grpSpPr>
          <a:xfrm>
            <a:off x="6252574" y="2231942"/>
            <a:ext cx="1329393" cy="1316672"/>
            <a:chOff x="6900206" y="1605914"/>
            <a:chExt cx="1329393" cy="13166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94FEF9-9701-CB19-2301-095A675C3DDC}"/>
                </a:ext>
              </a:extLst>
            </p:cNvPr>
            <p:cNvSpPr/>
            <p:nvPr/>
          </p:nvSpPr>
          <p:spPr>
            <a:xfrm>
              <a:off x="6900206" y="1605914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D3BC52-3EA7-1320-C42D-1A5195E7401A}"/>
                </a:ext>
              </a:extLst>
            </p:cNvPr>
            <p:cNvSpPr/>
            <p:nvPr/>
          </p:nvSpPr>
          <p:spPr>
            <a:xfrm>
              <a:off x="7050274" y="1759883"/>
              <a:ext cx="1029256" cy="1008735"/>
            </a:xfrm>
            <a:prstGeom prst="ellipse">
              <a:avLst/>
            </a:prstGeom>
            <a:solidFill>
              <a:srgbClr val="DAA6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BBF292-94A5-FCEB-EEF4-613239EC4DD2}"/>
                </a:ext>
              </a:extLst>
            </p:cNvPr>
            <p:cNvSpPr/>
            <p:nvPr/>
          </p:nvSpPr>
          <p:spPr>
            <a:xfrm>
              <a:off x="7268187" y="1802585"/>
              <a:ext cx="5934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E7ADF6-8D52-77CE-4AAA-B78E12515112}"/>
              </a:ext>
            </a:extLst>
          </p:cNvPr>
          <p:cNvGrpSpPr/>
          <p:nvPr/>
        </p:nvGrpSpPr>
        <p:grpSpPr>
          <a:xfrm>
            <a:off x="5610642" y="4150177"/>
            <a:ext cx="1329393" cy="1316672"/>
            <a:chOff x="6900207" y="3481706"/>
            <a:chExt cx="1329393" cy="131667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CFA28A-880C-F736-7148-4203DB611F8D}"/>
                </a:ext>
              </a:extLst>
            </p:cNvPr>
            <p:cNvSpPr/>
            <p:nvPr/>
          </p:nvSpPr>
          <p:spPr>
            <a:xfrm>
              <a:off x="6900207" y="348170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654DAA5A-FD84-4D4C-1874-584FF758DF1F}"/>
                </a:ext>
              </a:extLst>
            </p:cNvPr>
            <p:cNvSpPr/>
            <p:nvPr/>
          </p:nvSpPr>
          <p:spPr>
            <a:xfrm>
              <a:off x="7050275" y="3635675"/>
              <a:ext cx="1029256" cy="1008735"/>
            </a:xfrm>
            <a:prstGeom prst="ellipse">
              <a:avLst/>
            </a:prstGeom>
            <a:solidFill>
              <a:srgbClr val="009BD2"/>
            </a:solidFill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57544F-8DF5-C65E-C492-367FF23A69E8}"/>
                </a:ext>
              </a:extLst>
            </p:cNvPr>
            <p:cNvSpPr/>
            <p:nvPr/>
          </p:nvSpPr>
          <p:spPr>
            <a:xfrm>
              <a:off x="7272194" y="3678377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9AC885-73D6-7966-BA1E-C3810262D137}"/>
              </a:ext>
            </a:extLst>
          </p:cNvPr>
          <p:cNvGrpSpPr/>
          <p:nvPr/>
        </p:nvGrpSpPr>
        <p:grpSpPr>
          <a:xfrm>
            <a:off x="5255091" y="493080"/>
            <a:ext cx="1329393" cy="1316672"/>
            <a:chOff x="5546646" y="4584386"/>
            <a:chExt cx="1329393" cy="131667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E01227-7B12-5EA0-4E6C-033F533863D6}"/>
                </a:ext>
              </a:extLst>
            </p:cNvPr>
            <p:cNvSpPr/>
            <p:nvPr/>
          </p:nvSpPr>
          <p:spPr>
            <a:xfrm>
              <a:off x="5546646" y="458438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CD66A32-81B0-C386-2693-57D13FEA9CC4}"/>
                </a:ext>
              </a:extLst>
            </p:cNvPr>
            <p:cNvSpPr/>
            <p:nvPr/>
          </p:nvSpPr>
          <p:spPr>
            <a:xfrm>
              <a:off x="5696714" y="4738355"/>
              <a:ext cx="1029256" cy="1008735"/>
            </a:xfrm>
            <a:prstGeom prst="ellipse">
              <a:avLst/>
            </a:prstGeom>
            <a:solidFill>
              <a:srgbClr val="FF00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" action="ppaction://noaction"/>
              <a:extLst>
                <a:ext uri="{FF2B5EF4-FFF2-40B4-BE49-F238E27FC236}">
                  <a16:creationId xmlns:a16="http://schemas.microsoft.com/office/drawing/2014/main" id="{12E10028-B642-678B-27E6-AD697F925306}"/>
                </a:ext>
              </a:extLst>
            </p:cNvPr>
            <p:cNvSpPr/>
            <p:nvPr/>
          </p:nvSpPr>
          <p:spPr>
            <a:xfrm>
              <a:off x="5986759" y="4781057"/>
              <a:ext cx="4491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1</a:t>
              </a:r>
              <a:endParaRPr lang="en-US" sz="5400" b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1F26C3-9DC2-3E8E-77BF-6D62F329100B}"/>
              </a:ext>
            </a:extLst>
          </p:cNvPr>
          <p:cNvSpPr/>
          <p:nvPr/>
        </p:nvSpPr>
        <p:spPr>
          <a:xfrm>
            <a:off x="7619866" y="2356784"/>
            <a:ext cx="52178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400" b="1" cap="none" spc="0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</a:t>
            </a:r>
            <a:endParaRPr lang="en-US" sz="2400" b="1" cap="none" spc="0">
              <a:ln w="0"/>
              <a:solidFill>
                <a:srgbClr val="DAA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1C8407-D59D-7DDC-C63E-D7B344E84E4F}"/>
              </a:ext>
            </a:extLst>
          </p:cNvPr>
          <p:cNvCxnSpPr>
            <a:cxnSpLocks/>
          </p:cNvCxnSpPr>
          <p:nvPr/>
        </p:nvCxnSpPr>
        <p:spPr>
          <a:xfrm flipV="1">
            <a:off x="7752766" y="2836126"/>
            <a:ext cx="3771227" cy="14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63E1982-E66A-DA01-CFF0-794C373A4097}"/>
              </a:ext>
            </a:extLst>
          </p:cNvPr>
          <p:cNvSpPr/>
          <p:nvPr/>
        </p:nvSpPr>
        <p:spPr>
          <a:xfrm>
            <a:off x="7680824" y="2909641"/>
            <a:ext cx="41540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60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tác nhân của hệ thống, use case tổng quát và sơ đồ thực thể liên kết </a:t>
            </a:r>
            <a:endParaRPr lang="en-US" sz="1600" b="0" cap="none" spc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DCB332-1D5C-0EA3-BA1B-205C2F5349F4}"/>
              </a:ext>
            </a:extLst>
          </p:cNvPr>
          <p:cNvSpPr/>
          <p:nvPr/>
        </p:nvSpPr>
        <p:spPr>
          <a:xfrm>
            <a:off x="6964201" y="4307573"/>
            <a:ext cx="390014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>
                <a:ln w="0"/>
                <a:solidFill>
                  <a:srgbClr val="009B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26984B-BFD0-3E2E-CEC5-3ECF50FFF0DE}"/>
              </a:ext>
            </a:extLst>
          </p:cNvPr>
          <p:cNvCxnSpPr>
            <a:cxnSpLocks/>
          </p:cNvCxnSpPr>
          <p:nvPr/>
        </p:nvCxnSpPr>
        <p:spPr>
          <a:xfrm>
            <a:off x="7097102" y="4790589"/>
            <a:ext cx="3462434" cy="17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ED5F5B8-D8EA-43D2-B181-EC7173029D82}"/>
              </a:ext>
            </a:extLst>
          </p:cNvPr>
          <p:cNvSpPr/>
          <p:nvPr/>
        </p:nvSpPr>
        <p:spPr>
          <a:xfrm>
            <a:off x="6964202" y="4770494"/>
            <a:ext cx="456787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số hình ảnh về website và hướng phát triển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DD6E88-355D-8663-2F0B-306D7E620C4C}"/>
              </a:ext>
            </a:extLst>
          </p:cNvPr>
          <p:cNvSpPr/>
          <p:nvPr/>
        </p:nvSpPr>
        <p:spPr>
          <a:xfrm>
            <a:off x="6767931" y="660330"/>
            <a:ext cx="49321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ABD9EC-5417-9B66-BB2E-EAA5881DDE76}"/>
              </a:ext>
            </a:extLst>
          </p:cNvPr>
          <p:cNvCxnSpPr>
            <a:cxnSpLocks/>
          </p:cNvCxnSpPr>
          <p:nvPr/>
        </p:nvCxnSpPr>
        <p:spPr>
          <a:xfrm>
            <a:off x="6907993" y="1114328"/>
            <a:ext cx="4377344" cy="7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ECD44A-BCEC-B24E-E1BE-1F1858C5A701}"/>
              </a:ext>
            </a:extLst>
          </p:cNvPr>
          <p:cNvSpPr/>
          <p:nvPr/>
        </p:nvSpPr>
        <p:spPr>
          <a:xfrm>
            <a:off x="6772451" y="1105524"/>
            <a:ext cx="47596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chọn đề tài, Mục đích, Công nghệ đã sử dụng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BF23CF-F6DD-E46D-2A35-4755544B8AA4}"/>
              </a:ext>
            </a:extLst>
          </p:cNvPr>
          <p:cNvSpPr/>
          <p:nvPr/>
        </p:nvSpPr>
        <p:spPr>
          <a:xfrm>
            <a:off x="1663124" y="1391151"/>
            <a:ext cx="3220365" cy="3021109"/>
          </a:xfrm>
          <a:prstGeom prst="ellipse">
            <a:avLst/>
          </a:prstGeom>
          <a:solidFill>
            <a:srgbClr val="70AD47"/>
          </a:soli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63DC8-94BB-5C91-F151-57EB83B8A185}"/>
              </a:ext>
            </a:extLst>
          </p:cNvPr>
          <p:cNvSpPr txBox="1"/>
          <p:nvPr/>
        </p:nvSpPr>
        <p:spPr>
          <a:xfrm>
            <a:off x="-478306" y="2181944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</p:txBody>
      </p:sp>
      <p:sp>
        <p:nvSpPr>
          <p:cNvPr id="59" name="Date Placeholder 58">
            <a:extLst>
              <a:ext uri="{FF2B5EF4-FFF2-40B4-BE49-F238E27FC236}">
                <a16:creationId xmlns:a16="http://schemas.microsoft.com/office/drawing/2014/main" id="{263226FB-BABF-40CC-D244-BA8A1D87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2C9-5D0D-42B0-81B0-80606A4C96B8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354C1C-BEE1-D22E-A0A4-FC7273161F84}"/>
              </a:ext>
            </a:extLst>
          </p:cNvPr>
          <p:cNvSpPr txBox="1"/>
          <p:nvPr/>
        </p:nvSpPr>
        <p:spPr>
          <a:xfrm>
            <a:off x="-328237" y="2874621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0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quát</a:t>
            </a:r>
            <a:endParaRPr lang="en-US" sz="4000" b="1" i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D289E-B3B2-29F0-1B92-C065F6296CA8}"/>
              </a:ext>
            </a:extLst>
          </p:cNvPr>
          <p:cNvSpPr/>
          <p:nvPr/>
        </p:nvSpPr>
        <p:spPr>
          <a:xfrm>
            <a:off x="0" y="-1944851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1AF06-9AEE-91C4-2D32-AC60FB8D37DD}"/>
              </a:ext>
            </a:extLst>
          </p:cNvPr>
          <p:cNvSpPr/>
          <p:nvPr/>
        </p:nvSpPr>
        <p:spPr>
          <a:xfrm>
            <a:off x="-65309" y="7334793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7" name="Picture 26" descr="Diagram&#10;&#10;Description automatically generated with low confidence">
            <a:extLst>
              <a:ext uri="{FF2B5EF4-FFF2-40B4-BE49-F238E27FC236}">
                <a16:creationId xmlns:a16="http://schemas.microsoft.com/office/drawing/2014/main" id="{86C03E6B-10A2-C92E-4262-9FF9B4EA83C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16" y="5535931"/>
            <a:ext cx="568353" cy="5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C842B-56A0-38C4-C8E4-53A73A3A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751-4F74-461D-94E6-30352F0D1620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2F87E-0332-D88B-86FD-48B543D5741A}"/>
              </a:ext>
            </a:extLst>
          </p:cNvPr>
          <p:cNvSpPr txBox="1"/>
          <p:nvPr/>
        </p:nvSpPr>
        <p:spPr>
          <a:xfrm>
            <a:off x="4488721" y="5375832"/>
            <a:ext cx="406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giỏ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86706-A500-9FB7-F4EC-2FD5C289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2" y="809834"/>
            <a:ext cx="8812696" cy="43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11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BE6D1-4A20-EBF0-9DF6-8A264B0A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8E78-D3F2-7852-5E78-71EB755C7FF5}"/>
              </a:ext>
            </a:extLst>
          </p:cNvPr>
          <p:cNvSpPr txBox="1"/>
          <p:nvPr/>
        </p:nvSpPr>
        <p:spPr>
          <a:xfrm>
            <a:off x="3701668" y="5642514"/>
            <a:ext cx="460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đơn hàng của bạn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E313F-DC2E-ED67-6C2C-966A16F34871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9B6E3-1E7F-9713-E28D-5C34CC8C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8" y="1163298"/>
            <a:ext cx="10084904" cy="42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5237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68696-1A5B-3834-4C91-F46CD474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1C412-8C88-6FF5-B1BA-A29803F87C93}"/>
              </a:ext>
            </a:extLst>
          </p:cNvPr>
          <p:cNvSpPr txBox="1"/>
          <p:nvPr/>
        </p:nvSpPr>
        <p:spPr>
          <a:xfrm>
            <a:off x="3293868" y="5683179"/>
            <a:ext cx="560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chi tiết đơn hàng của bạn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5FCD2-268E-D0B8-F53E-2CBA82E96BEF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88891-132F-5A65-07B8-AAFF5EEB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70" y="1261760"/>
            <a:ext cx="770909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6988"/>
      </p:ext>
    </p:extLst>
  </p:cSld>
  <p:clrMapOvr>
    <a:masterClrMapping/>
  </p:clrMapOvr>
  <p:transition spd="slow">
    <p:push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68696-1A5B-3834-4C91-F46CD474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1C412-8C88-6FF5-B1BA-A29803F87C93}"/>
              </a:ext>
            </a:extLst>
          </p:cNvPr>
          <p:cNvSpPr txBox="1"/>
          <p:nvPr/>
        </p:nvSpPr>
        <p:spPr>
          <a:xfrm>
            <a:off x="4433555" y="5600451"/>
            <a:ext cx="560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quản lý sách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5FCD2-268E-D0B8-F53E-2CBA82E96BEF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CD708-A26C-C203-5566-2CA3F2B9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43" y="1026716"/>
            <a:ext cx="9402214" cy="416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1954"/>
      </p:ext>
    </p:extLst>
  </p:cSld>
  <p:clrMapOvr>
    <a:masterClrMapping/>
  </p:clrMapOvr>
  <p:transition spd="slow">
    <p:push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68696-1A5B-3834-4C91-F46CD474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1C412-8C88-6FF5-B1BA-A29803F87C93}"/>
              </a:ext>
            </a:extLst>
          </p:cNvPr>
          <p:cNvSpPr txBox="1"/>
          <p:nvPr/>
        </p:nvSpPr>
        <p:spPr>
          <a:xfrm>
            <a:off x="3293868" y="5683179"/>
            <a:ext cx="560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quản lý tiệm handmade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5FCD2-268E-D0B8-F53E-2CBA82E96BEF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E3F4E-7074-4DCE-2EA9-160F991D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57" y="1007290"/>
            <a:ext cx="9512963" cy="42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4474"/>
      </p:ext>
    </p:extLst>
  </p:cSld>
  <p:clrMapOvr>
    <a:masterClrMapping/>
  </p:clrMapOvr>
  <p:transition spd="slow">
    <p:push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68696-1A5B-3834-4C91-F46CD474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1C412-8C88-6FF5-B1BA-A29803F87C93}"/>
              </a:ext>
            </a:extLst>
          </p:cNvPr>
          <p:cNvSpPr txBox="1"/>
          <p:nvPr/>
        </p:nvSpPr>
        <p:spPr>
          <a:xfrm>
            <a:off x="4128755" y="5778352"/>
            <a:ext cx="560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quản lý tài khoản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5FCD2-268E-D0B8-F53E-2CBA82E96BEF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EC17A-F5B2-65B9-6AB7-D6DCD801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3" y="1102463"/>
            <a:ext cx="9250018" cy="43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264"/>
      </p:ext>
    </p:extLst>
  </p:cSld>
  <p:clrMapOvr>
    <a:masterClrMapping/>
  </p:clrMapOvr>
  <p:transition spd="slow">
    <p:push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BE6D1-4A20-EBF0-9DF6-8A264B0A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8E78-D3F2-7852-5E78-71EB755C7FF5}"/>
              </a:ext>
            </a:extLst>
          </p:cNvPr>
          <p:cNvSpPr txBox="1"/>
          <p:nvPr/>
        </p:nvSpPr>
        <p:spPr>
          <a:xfrm>
            <a:off x="3306839" y="5600550"/>
            <a:ext cx="654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chi tiết phiếu mượn phía 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F87A9-4FD0-6E24-0967-37649DEB99EF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C8B46-3C83-ECDA-3DBD-3BA23FF9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0" y="1328444"/>
            <a:ext cx="865366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67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BE6D1-4A20-EBF0-9DF6-8A264B0A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8E78-D3F2-7852-5E78-71EB755C7FF5}"/>
              </a:ext>
            </a:extLst>
          </p:cNvPr>
          <p:cNvSpPr txBox="1"/>
          <p:nvPr/>
        </p:nvSpPr>
        <p:spPr>
          <a:xfrm>
            <a:off x="4551358" y="5783082"/>
            <a:ext cx="308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thống kê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1D7BC-5558-5F53-F9A3-6AB4D5329BD4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GIAO DIỆN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58AC5-D779-9CC2-FF5F-893F44C5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89" y="1132499"/>
            <a:ext cx="9573819" cy="43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186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5FD84-34A1-B1D0-3EDD-66E0525F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043" y="6246710"/>
            <a:ext cx="2743200" cy="365125"/>
          </a:xfrm>
        </p:spPr>
        <p:txBody>
          <a:bodyPr/>
          <a:lstStyle/>
          <a:p>
            <a:fld id="{EEEFB7AF-1759-4B37-8443-D913712EF154}" type="datetime8">
              <a:rPr lang="en-US" smtClean="0"/>
              <a:t>20/9/2024 9:24 PM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90DA26-D2E4-BFFD-18D7-5A81434D7DA8}"/>
              </a:ext>
            </a:extLst>
          </p:cNvPr>
          <p:cNvGrpSpPr/>
          <p:nvPr/>
        </p:nvGrpSpPr>
        <p:grpSpPr>
          <a:xfrm>
            <a:off x="7067370" y="831760"/>
            <a:ext cx="4404256" cy="4890622"/>
            <a:chOff x="6991496" y="808386"/>
            <a:chExt cx="4306219" cy="4602409"/>
          </a:xfrm>
          <a:solidFill>
            <a:schemeClr val="accent1"/>
          </a:solidFill>
        </p:grpSpPr>
        <p:sp>
          <p:nvSpPr>
            <p:cNvPr id="5" name="Isosceles Triangle 1">
              <a:extLst>
                <a:ext uri="{FF2B5EF4-FFF2-40B4-BE49-F238E27FC236}">
                  <a16:creationId xmlns:a16="http://schemas.microsoft.com/office/drawing/2014/main" id="{A94499EF-CE2E-43A2-BD6B-0A520627BECD}"/>
                </a:ext>
              </a:extLst>
            </p:cNvPr>
            <p:cNvSpPr/>
            <p:nvPr/>
          </p:nvSpPr>
          <p:spPr>
            <a:xfrm rot="6575023" flipV="1">
              <a:off x="6910518" y="1023599"/>
              <a:ext cx="4602409" cy="4171984"/>
            </a:xfrm>
            <a:custGeom>
              <a:avLst/>
              <a:gdLst>
                <a:gd name="connsiteX0" fmla="*/ 0 w 3549445"/>
                <a:gd name="connsiteY0" fmla="*/ 3059866 h 3059866"/>
                <a:gd name="connsiteX1" fmla="*/ 1774723 w 3549445"/>
                <a:gd name="connsiteY1" fmla="*/ 0 h 3059866"/>
                <a:gd name="connsiteX2" fmla="*/ 3549445 w 3549445"/>
                <a:gd name="connsiteY2" fmla="*/ 3059866 h 3059866"/>
                <a:gd name="connsiteX3" fmla="*/ 0 w 3549445"/>
                <a:gd name="connsiteY3" fmla="*/ 3059866 h 3059866"/>
                <a:gd name="connsiteX0" fmla="*/ 0 w 3549445"/>
                <a:gd name="connsiteY0" fmla="*/ 3089363 h 3089363"/>
                <a:gd name="connsiteX1" fmla="*/ 2315497 w 3549445"/>
                <a:gd name="connsiteY1" fmla="*/ 0 h 3089363"/>
                <a:gd name="connsiteX2" fmla="*/ 3549445 w 3549445"/>
                <a:gd name="connsiteY2" fmla="*/ 3089363 h 3089363"/>
                <a:gd name="connsiteX3" fmla="*/ 0 w 3549445"/>
                <a:gd name="connsiteY3" fmla="*/ 3089363 h 3089363"/>
                <a:gd name="connsiteX0" fmla="*/ 0 w 3549445"/>
                <a:gd name="connsiteY0" fmla="*/ 3089365 h 3089365"/>
                <a:gd name="connsiteX1" fmla="*/ 2315497 w 3549445"/>
                <a:gd name="connsiteY1" fmla="*/ 2 h 3089365"/>
                <a:gd name="connsiteX2" fmla="*/ 3549445 w 3549445"/>
                <a:gd name="connsiteY2" fmla="*/ 3089365 h 3089365"/>
                <a:gd name="connsiteX3" fmla="*/ 0 w 3549445"/>
                <a:gd name="connsiteY3" fmla="*/ 3089365 h 3089365"/>
                <a:gd name="connsiteX0" fmla="*/ 100283 w 3649728"/>
                <a:gd name="connsiteY0" fmla="*/ 3089365 h 3425846"/>
                <a:gd name="connsiteX1" fmla="*/ 2415780 w 3649728"/>
                <a:gd name="connsiteY1" fmla="*/ 2 h 3425846"/>
                <a:gd name="connsiteX2" fmla="*/ 3649728 w 3649728"/>
                <a:gd name="connsiteY2" fmla="*/ 3089365 h 3425846"/>
                <a:gd name="connsiteX3" fmla="*/ 100283 w 3649728"/>
                <a:gd name="connsiteY3" fmla="*/ 3089365 h 3425846"/>
                <a:gd name="connsiteX0" fmla="*/ 100283 w 3799592"/>
                <a:gd name="connsiteY0" fmla="*/ 3089365 h 3555442"/>
                <a:gd name="connsiteX1" fmla="*/ 2415780 w 3799592"/>
                <a:gd name="connsiteY1" fmla="*/ 2 h 3555442"/>
                <a:gd name="connsiteX2" fmla="*/ 3649728 w 3799592"/>
                <a:gd name="connsiteY2" fmla="*/ 3089365 h 3555442"/>
                <a:gd name="connsiteX3" fmla="*/ 100283 w 3799592"/>
                <a:gd name="connsiteY3" fmla="*/ 3089365 h 355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9592" h="3555442">
                  <a:moveTo>
                    <a:pt x="100283" y="3089365"/>
                  </a:moveTo>
                  <a:cubicBezTo>
                    <a:pt x="-433936" y="2332281"/>
                    <a:pt x="1286710" y="2601"/>
                    <a:pt x="2415780" y="2"/>
                  </a:cubicBezTo>
                  <a:cubicBezTo>
                    <a:pt x="3544850" y="-2597"/>
                    <a:pt x="4083986" y="2620015"/>
                    <a:pt x="3649728" y="3089365"/>
                  </a:cubicBezTo>
                  <a:cubicBezTo>
                    <a:pt x="3215470" y="3558715"/>
                    <a:pt x="634502" y="3846449"/>
                    <a:pt x="100283" y="3089365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07D6A96-37E2-7A26-0ABA-270799BA465B}"/>
                </a:ext>
              </a:extLst>
            </p:cNvPr>
            <p:cNvCxnSpPr>
              <a:cxnSpLocks/>
            </p:cNvCxnSpPr>
            <p:nvPr/>
          </p:nvCxnSpPr>
          <p:spPr>
            <a:xfrm>
              <a:off x="9425048" y="1379717"/>
              <a:ext cx="415532" cy="66772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5AFCC9-FF86-CEF8-2482-1E848E05FD7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0" y="1996440"/>
              <a:ext cx="737824" cy="50663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5EDED7-C4E2-7DAD-0F8E-6BC5B3467163}"/>
                </a:ext>
              </a:extLst>
            </p:cNvPr>
            <p:cNvCxnSpPr>
              <a:cxnSpLocks/>
            </p:cNvCxnSpPr>
            <p:nvPr/>
          </p:nvCxnSpPr>
          <p:spPr>
            <a:xfrm>
              <a:off x="6991496" y="3356286"/>
              <a:ext cx="1080000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">
            <a:extLst>
              <a:ext uri="{FF2B5EF4-FFF2-40B4-BE49-F238E27FC236}">
                <a16:creationId xmlns:a16="http://schemas.microsoft.com/office/drawing/2014/main" id="{D13F0125-1E64-39A1-5C90-86CF5978B5C1}"/>
              </a:ext>
            </a:extLst>
          </p:cNvPr>
          <p:cNvSpPr/>
          <p:nvPr/>
        </p:nvSpPr>
        <p:spPr>
          <a:xfrm rot="6575023" flipV="1">
            <a:off x="7816420" y="1758283"/>
            <a:ext cx="3644213" cy="3303400"/>
          </a:xfrm>
          <a:custGeom>
            <a:avLst/>
            <a:gdLst>
              <a:gd name="connsiteX0" fmla="*/ 0 w 3549445"/>
              <a:gd name="connsiteY0" fmla="*/ 3059866 h 3059866"/>
              <a:gd name="connsiteX1" fmla="*/ 1774723 w 3549445"/>
              <a:gd name="connsiteY1" fmla="*/ 0 h 3059866"/>
              <a:gd name="connsiteX2" fmla="*/ 3549445 w 3549445"/>
              <a:gd name="connsiteY2" fmla="*/ 3059866 h 3059866"/>
              <a:gd name="connsiteX3" fmla="*/ 0 w 3549445"/>
              <a:gd name="connsiteY3" fmla="*/ 3059866 h 3059866"/>
              <a:gd name="connsiteX0" fmla="*/ 0 w 3549445"/>
              <a:gd name="connsiteY0" fmla="*/ 3089363 h 3089363"/>
              <a:gd name="connsiteX1" fmla="*/ 2315497 w 3549445"/>
              <a:gd name="connsiteY1" fmla="*/ 0 h 3089363"/>
              <a:gd name="connsiteX2" fmla="*/ 3549445 w 3549445"/>
              <a:gd name="connsiteY2" fmla="*/ 3089363 h 3089363"/>
              <a:gd name="connsiteX3" fmla="*/ 0 w 3549445"/>
              <a:gd name="connsiteY3" fmla="*/ 3089363 h 3089363"/>
              <a:gd name="connsiteX0" fmla="*/ 0 w 3549445"/>
              <a:gd name="connsiteY0" fmla="*/ 3089365 h 3089365"/>
              <a:gd name="connsiteX1" fmla="*/ 2315497 w 3549445"/>
              <a:gd name="connsiteY1" fmla="*/ 2 h 3089365"/>
              <a:gd name="connsiteX2" fmla="*/ 3549445 w 3549445"/>
              <a:gd name="connsiteY2" fmla="*/ 3089365 h 3089365"/>
              <a:gd name="connsiteX3" fmla="*/ 0 w 3549445"/>
              <a:gd name="connsiteY3" fmla="*/ 3089365 h 3089365"/>
              <a:gd name="connsiteX0" fmla="*/ 100283 w 3649728"/>
              <a:gd name="connsiteY0" fmla="*/ 3089365 h 3425846"/>
              <a:gd name="connsiteX1" fmla="*/ 2415780 w 3649728"/>
              <a:gd name="connsiteY1" fmla="*/ 2 h 3425846"/>
              <a:gd name="connsiteX2" fmla="*/ 3649728 w 3649728"/>
              <a:gd name="connsiteY2" fmla="*/ 3089365 h 3425846"/>
              <a:gd name="connsiteX3" fmla="*/ 100283 w 3649728"/>
              <a:gd name="connsiteY3" fmla="*/ 3089365 h 3425846"/>
              <a:gd name="connsiteX0" fmla="*/ 100283 w 3799592"/>
              <a:gd name="connsiteY0" fmla="*/ 3089365 h 3555442"/>
              <a:gd name="connsiteX1" fmla="*/ 2415780 w 3799592"/>
              <a:gd name="connsiteY1" fmla="*/ 2 h 3555442"/>
              <a:gd name="connsiteX2" fmla="*/ 3649728 w 3799592"/>
              <a:gd name="connsiteY2" fmla="*/ 3089365 h 3555442"/>
              <a:gd name="connsiteX3" fmla="*/ 100283 w 3799592"/>
              <a:gd name="connsiteY3" fmla="*/ 3089365 h 355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592" h="3555442">
                <a:moveTo>
                  <a:pt x="100283" y="3089365"/>
                </a:moveTo>
                <a:cubicBezTo>
                  <a:pt x="-433936" y="2332281"/>
                  <a:pt x="1286710" y="2601"/>
                  <a:pt x="2415780" y="2"/>
                </a:cubicBezTo>
                <a:cubicBezTo>
                  <a:pt x="3544850" y="-2597"/>
                  <a:pt x="4083986" y="2620015"/>
                  <a:pt x="3649728" y="3089365"/>
                </a:cubicBezTo>
                <a:cubicBezTo>
                  <a:pt x="3215470" y="3558715"/>
                  <a:pt x="634502" y="3846449"/>
                  <a:pt x="100283" y="30893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">
            <a:extLst>
              <a:ext uri="{FF2B5EF4-FFF2-40B4-BE49-F238E27FC236}">
                <a16:creationId xmlns:a16="http://schemas.microsoft.com/office/drawing/2014/main" id="{3E4F0A36-36C7-6346-724D-033BAE8B9BD1}"/>
              </a:ext>
            </a:extLst>
          </p:cNvPr>
          <p:cNvSpPr/>
          <p:nvPr/>
        </p:nvSpPr>
        <p:spPr>
          <a:xfrm rot="6575023" flipV="1">
            <a:off x="8019484" y="1929383"/>
            <a:ext cx="3348454" cy="3035302"/>
          </a:xfrm>
          <a:custGeom>
            <a:avLst/>
            <a:gdLst>
              <a:gd name="connsiteX0" fmla="*/ 0 w 3549445"/>
              <a:gd name="connsiteY0" fmla="*/ 3059866 h 3059866"/>
              <a:gd name="connsiteX1" fmla="*/ 1774723 w 3549445"/>
              <a:gd name="connsiteY1" fmla="*/ 0 h 3059866"/>
              <a:gd name="connsiteX2" fmla="*/ 3549445 w 3549445"/>
              <a:gd name="connsiteY2" fmla="*/ 3059866 h 3059866"/>
              <a:gd name="connsiteX3" fmla="*/ 0 w 3549445"/>
              <a:gd name="connsiteY3" fmla="*/ 3059866 h 3059866"/>
              <a:gd name="connsiteX0" fmla="*/ 0 w 3549445"/>
              <a:gd name="connsiteY0" fmla="*/ 3089363 h 3089363"/>
              <a:gd name="connsiteX1" fmla="*/ 2315497 w 3549445"/>
              <a:gd name="connsiteY1" fmla="*/ 0 h 3089363"/>
              <a:gd name="connsiteX2" fmla="*/ 3549445 w 3549445"/>
              <a:gd name="connsiteY2" fmla="*/ 3089363 h 3089363"/>
              <a:gd name="connsiteX3" fmla="*/ 0 w 3549445"/>
              <a:gd name="connsiteY3" fmla="*/ 3089363 h 3089363"/>
              <a:gd name="connsiteX0" fmla="*/ 0 w 3549445"/>
              <a:gd name="connsiteY0" fmla="*/ 3089365 h 3089365"/>
              <a:gd name="connsiteX1" fmla="*/ 2315497 w 3549445"/>
              <a:gd name="connsiteY1" fmla="*/ 2 h 3089365"/>
              <a:gd name="connsiteX2" fmla="*/ 3549445 w 3549445"/>
              <a:gd name="connsiteY2" fmla="*/ 3089365 h 3089365"/>
              <a:gd name="connsiteX3" fmla="*/ 0 w 3549445"/>
              <a:gd name="connsiteY3" fmla="*/ 3089365 h 3089365"/>
              <a:gd name="connsiteX0" fmla="*/ 100283 w 3649728"/>
              <a:gd name="connsiteY0" fmla="*/ 3089365 h 3425846"/>
              <a:gd name="connsiteX1" fmla="*/ 2415780 w 3649728"/>
              <a:gd name="connsiteY1" fmla="*/ 2 h 3425846"/>
              <a:gd name="connsiteX2" fmla="*/ 3649728 w 3649728"/>
              <a:gd name="connsiteY2" fmla="*/ 3089365 h 3425846"/>
              <a:gd name="connsiteX3" fmla="*/ 100283 w 3649728"/>
              <a:gd name="connsiteY3" fmla="*/ 3089365 h 3425846"/>
              <a:gd name="connsiteX0" fmla="*/ 100283 w 3799592"/>
              <a:gd name="connsiteY0" fmla="*/ 3089365 h 3555442"/>
              <a:gd name="connsiteX1" fmla="*/ 2415780 w 3799592"/>
              <a:gd name="connsiteY1" fmla="*/ 2 h 3555442"/>
              <a:gd name="connsiteX2" fmla="*/ 3649728 w 3799592"/>
              <a:gd name="connsiteY2" fmla="*/ 3089365 h 3555442"/>
              <a:gd name="connsiteX3" fmla="*/ 100283 w 3799592"/>
              <a:gd name="connsiteY3" fmla="*/ 3089365 h 355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592" h="3555442">
                <a:moveTo>
                  <a:pt x="100283" y="3089365"/>
                </a:moveTo>
                <a:cubicBezTo>
                  <a:pt x="-433936" y="2332281"/>
                  <a:pt x="1286710" y="2601"/>
                  <a:pt x="2415780" y="2"/>
                </a:cubicBezTo>
                <a:cubicBezTo>
                  <a:pt x="3544850" y="-2597"/>
                  <a:pt x="4083986" y="2620015"/>
                  <a:pt x="3649728" y="3089365"/>
                </a:cubicBezTo>
                <a:cubicBezTo>
                  <a:pt x="3215470" y="3558715"/>
                  <a:pt x="634502" y="3846449"/>
                  <a:pt x="100283" y="30893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495F9-F995-6C3E-8174-AF2BAFEC9846}"/>
              </a:ext>
            </a:extLst>
          </p:cNvPr>
          <p:cNvSpPr txBox="1"/>
          <p:nvPr/>
        </p:nvSpPr>
        <p:spPr>
          <a:xfrm>
            <a:off x="4728330" y="736432"/>
            <a:ext cx="5752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Tiếp tục phát triển và mở rộng tính năng để cải thiện trải nghiệm người dùng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A9652-74E5-AC03-88F2-25424D0B7EDF}"/>
              </a:ext>
            </a:extLst>
          </p:cNvPr>
          <p:cNvSpPr txBox="1"/>
          <p:nvPr/>
        </p:nvSpPr>
        <p:spPr>
          <a:xfrm>
            <a:off x="2462032" y="1773087"/>
            <a:ext cx="5719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 các lỗi và cải thiện tính bảo mật của website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392FB-61DB-A300-A7F7-2E9B24AA8A00}"/>
              </a:ext>
            </a:extLst>
          </p:cNvPr>
          <p:cNvSpPr txBox="1"/>
          <p:nvPr/>
        </p:nvSpPr>
        <p:spPr>
          <a:xfrm>
            <a:off x="1442144" y="3033715"/>
            <a:ext cx="56788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Tích hợp 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 hệ thống 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bằng </a:t>
            </a:r>
            <a:r>
              <a:rPr lang="vi-VN" sz="200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Facebook, Gmail để tăng tính tiện lợi cho người dùng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05D05F-DEB4-1F77-D0BD-C5BD738BF7E7}"/>
              </a:ext>
            </a:extLst>
          </p:cNvPr>
          <p:cNvSpPr txBox="1"/>
          <p:nvPr/>
        </p:nvSpPr>
        <p:spPr>
          <a:xfrm>
            <a:off x="1718041" y="4308187"/>
            <a:ext cx="5791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Tối ưu hóa mã nguồn và cơ sở dữ liệu để tăng hiệu suất và độ tin cậy của hệ thống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64C3F-6119-F995-7BB9-592E7EC80A03}"/>
              </a:ext>
            </a:extLst>
          </p:cNvPr>
          <p:cNvSpPr txBox="1"/>
          <p:nvPr/>
        </p:nvSpPr>
        <p:spPr>
          <a:xfrm>
            <a:off x="2893753" y="5398788"/>
            <a:ext cx="54492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nhiều phương thức thanh toán khác nhau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19FA4E-58AB-71EC-A1AA-8919AB752B67}"/>
              </a:ext>
            </a:extLst>
          </p:cNvPr>
          <p:cNvGrpSpPr/>
          <p:nvPr/>
        </p:nvGrpSpPr>
        <p:grpSpPr>
          <a:xfrm>
            <a:off x="4328161" y="185429"/>
            <a:ext cx="6167012" cy="1350827"/>
            <a:chOff x="5007009" y="170914"/>
            <a:chExt cx="5579603" cy="13508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E65D98-E5C0-7C3D-40B1-502A2047AE6F}"/>
                </a:ext>
              </a:extLst>
            </p:cNvPr>
            <p:cNvSpPr txBox="1"/>
            <p:nvPr/>
          </p:nvSpPr>
          <p:spPr>
            <a:xfrm>
              <a:off x="5007009" y="170914"/>
              <a:ext cx="1227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F87AC3-6AA1-2B53-4368-E23F3DCEA1C9}"/>
                </a:ext>
              </a:extLst>
            </p:cNvPr>
            <p:cNvGrpSpPr/>
            <p:nvPr/>
          </p:nvGrpSpPr>
          <p:grpSpPr>
            <a:xfrm>
              <a:off x="5740400" y="519127"/>
              <a:ext cx="4846212" cy="1002614"/>
              <a:chOff x="5740400" y="519127"/>
              <a:chExt cx="4846212" cy="100261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A2E4118-CB53-5417-710B-3A408A2FBB8F}"/>
                  </a:ext>
                </a:extLst>
              </p:cNvPr>
              <p:cNvSpPr/>
              <p:nvPr/>
            </p:nvSpPr>
            <p:spPr>
              <a:xfrm>
                <a:off x="5740400" y="519127"/>
                <a:ext cx="4775200" cy="923593"/>
              </a:xfrm>
              <a:custGeom>
                <a:avLst/>
                <a:gdLst>
                  <a:gd name="connsiteX0" fmla="*/ 4775200 w 4775200"/>
                  <a:gd name="connsiteY0" fmla="*/ 772160 h 772160"/>
                  <a:gd name="connsiteX1" fmla="*/ 4765040 w 4775200"/>
                  <a:gd name="connsiteY1" fmla="*/ 10160 h 772160"/>
                  <a:gd name="connsiteX2" fmla="*/ 0 w 4775200"/>
                  <a:gd name="connsiteY2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5200" h="772160">
                    <a:moveTo>
                      <a:pt x="4775200" y="772160"/>
                    </a:moveTo>
                    <a:lnTo>
                      <a:pt x="4765040" y="10160"/>
                    </a:lnTo>
                    <a:lnTo>
                      <a:pt x="0" y="0"/>
                    </a:lnTo>
                  </a:path>
                </a:pathLst>
              </a:cu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9B3C655-4807-5A69-332E-7BF9AF899BA8}"/>
                  </a:ext>
                </a:extLst>
              </p:cNvPr>
              <p:cNvSpPr/>
              <p:nvPr/>
            </p:nvSpPr>
            <p:spPr>
              <a:xfrm>
                <a:off x="10444588" y="1379717"/>
                <a:ext cx="142024" cy="142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E1A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626E6-9E27-09DB-1E6E-8725104FAF88}"/>
              </a:ext>
            </a:extLst>
          </p:cNvPr>
          <p:cNvGrpSpPr/>
          <p:nvPr/>
        </p:nvGrpSpPr>
        <p:grpSpPr>
          <a:xfrm>
            <a:off x="2097578" y="1222939"/>
            <a:ext cx="7173258" cy="725352"/>
            <a:chOff x="2829724" y="1208424"/>
            <a:chExt cx="6532552" cy="7253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06A1F1-4AC9-498B-9775-DB70D1047A1E}"/>
                </a:ext>
              </a:extLst>
            </p:cNvPr>
            <p:cNvGrpSpPr/>
            <p:nvPr/>
          </p:nvGrpSpPr>
          <p:grpSpPr>
            <a:xfrm>
              <a:off x="3566160" y="1626976"/>
              <a:ext cx="5796116" cy="306800"/>
              <a:chOff x="4790496" y="1214941"/>
              <a:chExt cx="5796116" cy="3068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5071D1-9F88-9A97-17CD-B7AFAEF30CEC}"/>
                  </a:ext>
                </a:extLst>
              </p:cNvPr>
              <p:cNvSpPr/>
              <p:nvPr/>
            </p:nvSpPr>
            <p:spPr>
              <a:xfrm>
                <a:off x="4790496" y="1214941"/>
                <a:ext cx="5725104" cy="227779"/>
              </a:xfrm>
              <a:custGeom>
                <a:avLst/>
                <a:gdLst>
                  <a:gd name="connsiteX0" fmla="*/ 4775200 w 4775200"/>
                  <a:gd name="connsiteY0" fmla="*/ 772160 h 772160"/>
                  <a:gd name="connsiteX1" fmla="*/ 4765040 w 4775200"/>
                  <a:gd name="connsiteY1" fmla="*/ 10160 h 772160"/>
                  <a:gd name="connsiteX2" fmla="*/ 0 w 4775200"/>
                  <a:gd name="connsiteY2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5200" h="772160">
                    <a:moveTo>
                      <a:pt x="4775200" y="772160"/>
                    </a:moveTo>
                    <a:lnTo>
                      <a:pt x="4765040" y="10160"/>
                    </a:lnTo>
                    <a:lnTo>
                      <a:pt x="0" y="0"/>
                    </a:lnTo>
                  </a:path>
                </a:pathLst>
              </a:cu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936DC2B-48F2-7D03-4B59-7921D33C22F9}"/>
                  </a:ext>
                </a:extLst>
              </p:cNvPr>
              <p:cNvSpPr/>
              <p:nvPr/>
            </p:nvSpPr>
            <p:spPr>
              <a:xfrm>
                <a:off x="10444588" y="1379717"/>
                <a:ext cx="142024" cy="142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E1A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F1CBDB-063F-75ED-287F-78F852FC83CC}"/>
                </a:ext>
              </a:extLst>
            </p:cNvPr>
            <p:cNvSpPr txBox="1"/>
            <p:nvPr/>
          </p:nvSpPr>
          <p:spPr>
            <a:xfrm>
              <a:off x="2829724" y="1208424"/>
              <a:ext cx="1227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73AC0A-85E1-027D-20E7-92E5B156C4F7}"/>
              </a:ext>
            </a:extLst>
          </p:cNvPr>
          <p:cNvGrpSpPr/>
          <p:nvPr/>
        </p:nvGrpSpPr>
        <p:grpSpPr>
          <a:xfrm>
            <a:off x="1528740" y="2358202"/>
            <a:ext cx="5827369" cy="646331"/>
            <a:chOff x="1778788" y="2579379"/>
            <a:chExt cx="5597497" cy="64633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8A3154-AA9A-F1B6-08CD-872EC89B187C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2509522" y="2999313"/>
              <a:ext cx="471639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CAFD3C-E094-7306-3942-EF0892DBCFDA}"/>
                </a:ext>
              </a:extLst>
            </p:cNvPr>
            <p:cNvSpPr txBox="1"/>
            <p:nvPr/>
          </p:nvSpPr>
          <p:spPr>
            <a:xfrm>
              <a:off x="1778788" y="2579379"/>
              <a:ext cx="9881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E24122B-7209-1659-911F-01E830561C40}"/>
                </a:ext>
              </a:extLst>
            </p:cNvPr>
            <p:cNvSpPr/>
            <p:nvPr/>
          </p:nvSpPr>
          <p:spPr>
            <a:xfrm>
              <a:off x="7225918" y="2924129"/>
              <a:ext cx="150367" cy="1503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1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74C271-89C9-BD56-8B58-2C665BC12A90}"/>
              </a:ext>
            </a:extLst>
          </p:cNvPr>
          <p:cNvGrpSpPr/>
          <p:nvPr/>
        </p:nvGrpSpPr>
        <p:grpSpPr>
          <a:xfrm>
            <a:off x="1504130" y="3774480"/>
            <a:ext cx="5597497" cy="646331"/>
            <a:chOff x="1778788" y="2579379"/>
            <a:chExt cx="5597497" cy="64633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A1419D-0781-579C-BB46-43BCE2A9120C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2509522" y="2999313"/>
              <a:ext cx="471639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5D09BE-B5A3-3646-3C06-7A70182CE63C}"/>
                </a:ext>
              </a:extLst>
            </p:cNvPr>
            <p:cNvSpPr txBox="1"/>
            <p:nvPr/>
          </p:nvSpPr>
          <p:spPr>
            <a:xfrm>
              <a:off x="1778788" y="2579379"/>
              <a:ext cx="9881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683B97-BE87-D177-8217-EFCDDB8E6A24}"/>
                </a:ext>
              </a:extLst>
            </p:cNvPr>
            <p:cNvSpPr/>
            <p:nvPr/>
          </p:nvSpPr>
          <p:spPr>
            <a:xfrm>
              <a:off x="7225918" y="2924129"/>
              <a:ext cx="150367" cy="1503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1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FD0F36-B96D-6FF7-60F2-8E9EE051BFFC}"/>
              </a:ext>
            </a:extLst>
          </p:cNvPr>
          <p:cNvGrpSpPr/>
          <p:nvPr/>
        </p:nvGrpSpPr>
        <p:grpSpPr>
          <a:xfrm>
            <a:off x="2617695" y="4838817"/>
            <a:ext cx="5601640" cy="646331"/>
            <a:chOff x="1881022" y="2579379"/>
            <a:chExt cx="5495263" cy="6463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1C11A3-7A4B-D021-E8BB-D931AB7741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2509522" y="2999313"/>
              <a:ext cx="471639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28DCF-7C0A-E540-F75C-5C5983513F84}"/>
                </a:ext>
              </a:extLst>
            </p:cNvPr>
            <p:cNvSpPr txBox="1"/>
            <p:nvPr/>
          </p:nvSpPr>
          <p:spPr>
            <a:xfrm>
              <a:off x="1881022" y="2579379"/>
              <a:ext cx="8859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1F05E1-61A6-972C-8FE6-21AA139C4A2F}"/>
                </a:ext>
              </a:extLst>
            </p:cNvPr>
            <p:cNvSpPr/>
            <p:nvPr/>
          </p:nvSpPr>
          <p:spPr>
            <a:xfrm>
              <a:off x="7225918" y="2924129"/>
              <a:ext cx="150367" cy="1503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1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5EA97C6-EE7D-2EBB-C8A2-A0F25ADF0BB0}"/>
              </a:ext>
            </a:extLst>
          </p:cNvPr>
          <p:cNvSpPr txBox="1"/>
          <p:nvPr/>
        </p:nvSpPr>
        <p:spPr>
          <a:xfrm>
            <a:off x="8231641" y="2770226"/>
            <a:ext cx="3014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HƯỚNG PHÁT TRIỂN ĐỀ TÀI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546369F-E2D3-6C68-684A-E29B3A59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124" y="1387999"/>
            <a:ext cx="481271" cy="48127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1DE8715-A7D1-01F1-A7AB-999115E5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11" y="1814679"/>
            <a:ext cx="485530" cy="4855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7B40F25-7689-5EDA-3A13-DEAC57CB2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438" y="2587618"/>
            <a:ext cx="509540" cy="5095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5FA16DC-09DE-4891-7103-E0AFEDCA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216" y="3764994"/>
            <a:ext cx="518160" cy="5181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8048920-D186-C567-6405-EE8C90FA6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0529" y="4696594"/>
            <a:ext cx="739652" cy="73965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2860E01-A303-4A7B-6070-CE63D8633E8E}"/>
              </a:ext>
            </a:extLst>
          </p:cNvPr>
          <p:cNvSpPr/>
          <p:nvPr/>
        </p:nvSpPr>
        <p:spPr>
          <a:xfrm>
            <a:off x="-46449" y="-510865"/>
            <a:ext cx="12192000" cy="213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9B9555-6BDD-C928-486F-84303EA31DA1}"/>
              </a:ext>
            </a:extLst>
          </p:cNvPr>
          <p:cNvSpPr/>
          <p:nvPr/>
        </p:nvSpPr>
        <p:spPr>
          <a:xfrm>
            <a:off x="-58931" y="-261059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1DDDAE-C3B3-41B2-CDE5-3B65EDE10236}"/>
              </a:ext>
            </a:extLst>
          </p:cNvPr>
          <p:cNvSpPr/>
          <p:nvPr/>
        </p:nvSpPr>
        <p:spPr>
          <a:xfrm>
            <a:off x="12483" y="7136157"/>
            <a:ext cx="12192000" cy="213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33ADC0-E533-945D-1884-F91CF7E93EC3}"/>
              </a:ext>
            </a:extLst>
          </p:cNvPr>
          <p:cNvSpPr/>
          <p:nvPr/>
        </p:nvSpPr>
        <p:spPr>
          <a:xfrm>
            <a:off x="1" y="7385963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78ADB-7D7C-8665-638C-2F09984490D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C10AB263-FE01-4F0B-9393-080325DDAB86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745A9-AFA0-1827-94FA-FE16104B895E}"/>
              </a:ext>
            </a:extLst>
          </p:cNvPr>
          <p:cNvSpPr/>
          <p:nvPr/>
        </p:nvSpPr>
        <p:spPr>
          <a:xfrm>
            <a:off x="-2" y="5017232"/>
            <a:ext cx="12192000" cy="18627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FD52D-2092-CC5A-1BE2-5DFE3BB6CFBE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5B909-0A53-2518-C66F-DC49904135FA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84337-4867-196A-EF68-38AF6E6E56A2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EB34-D221-FB33-4AFC-9CF32484A32E}"/>
              </a:ext>
            </a:extLst>
          </p:cNvPr>
          <p:cNvSpPr txBox="1"/>
          <p:nvPr/>
        </p:nvSpPr>
        <p:spPr>
          <a:xfrm>
            <a:off x="577244" y="2212773"/>
            <a:ext cx="10909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FOR 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8844D-8B04-4E97-1ABD-9D03BEC98121}"/>
              </a:ext>
            </a:extLst>
          </p:cNvPr>
          <p:cNvSpPr/>
          <p:nvPr/>
        </p:nvSpPr>
        <p:spPr>
          <a:xfrm>
            <a:off x="0" y="-3713018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0086D8-5FDA-99A2-45DB-09CC95788E0A}"/>
              </a:ext>
            </a:extLst>
          </p:cNvPr>
          <p:cNvSpPr/>
          <p:nvPr/>
        </p:nvSpPr>
        <p:spPr>
          <a:xfrm>
            <a:off x="-64254" y="6858000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BC7D9C1-F366-5218-482A-8CB6BB92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003" y="7649410"/>
            <a:ext cx="739652" cy="7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7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7F5F0-B543-10E3-4464-3FF5A5B2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4B4AD3-D9BB-0CFA-6720-B2520788E1F2}"/>
              </a:ext>
            </a:extLst>
          </p:cNvPr>
          <p:cNvSpPr/>
          <p:nvPr/>
        </p:nvSpPr>
        <p:spPr>
          <a:xfrm>
            <a:off x="-1" y="5001977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19940-81DB-AB5A-6F08-5FEAE8A62F91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32495-721C-C68B-1DE3-C3CFCCBF003E}"/>
              </a:ext>
            </a:extLst>
          </p:cNvPr>
          <p:cNvSpPr/>
          <p:nvPr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9C7DF-5E93-7B2F-7B4F-8F96E05C30E5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30C51-C9A2-E292-2C0F-F76676B87A41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69423-7209-0CD2-1D71-AF8012FA96F9}"/>
              </a:ext>
            </a:extLst>
          </p:cNvPr>
          <p:cNvSpPr txBox="1"/>
          <p:nvPr/>
        </p:nvSpPr>
        <p:spPr>
          <a:xfrm>
            <a:off x="641496" y="2405071"/>
            <a:ext cx="1090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TỔNG QUAN</a:t>
            </a:r>
          </a:p>
          <a:p>
            <a:pPr algn="ctr"/>
            <a:endParaRPr lang="en-US" sz="9600" b="1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F139017E-7EDA-FE13-4A89-C6E5F43C7E52}"/>
              </a:ext>
            </a:extLst>
          </p:cNvPr>
          <p:cNvSpPr txBox="1">
            <a:spLocks/>
          </p:cNvSpPr>
          <p:nvPr/>
        </p:nvSpPr>
        <p:spPr>
          <a:xfrm>
            <a:off x="-9153704" y="98746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49F30C-CFB1-43A5-BF12-B2E0047BC55C}" type="datetime8">
              <a:rPr lang="en-US" smtClean="0"/>
              <a:pPr/>
              <a:t>20/9/2024 9:24 PM</a:t>
            </a:fld>
            <a:endParaRPr lang="en-US"/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CDBB3CED-D0B3-9528-2E3F-3B974AA2B5FF}"/>
              </a:ext>
            </a:extLst>
          </p:cNvPr>
          <p:cNvSpPr txBox="1">
            <a:spLocks/>
          </p:cNvSpPr>
          <p:nvPr/>
        </p:nvSpPr>
        <p:spPr>
          <a:xfrm>
            <a:off x="-2573741" y="5924055"/>
            <a:ext cx="2573741" cy="36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0" kern="12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C9F085-F990-4342-AB4E-FD70972B7D15}" type="datetime8">
              <a:rPr lang="en-US" smtClean="0"/>
              <a:pPr/>
              <a:t>20/9/2024 9:24 PM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0D3F62-214E-3C70-3EFC-3B1721BA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598883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: Diagonal Corners Rounded 13">
            <a:extLst>
              <a:ext uri="{FF2B5EF4-FFF2-40B4-BE49-F238E27FC236}">
                <a16:creationId xmlns:a16="http://schemas.microsoft.com/office/drawing/2014/main" id="{E5492C35-5052-0D97-E0E8-BBCA133F74B9}"/>
              </a:ext>
            </a:extLst>
          </p:cNvPr>
          <p:cNvSpPr/>
          <p:nvPr/>
        </p:nvSpPr>
        <p:spPr>
          <a:xfrm>
            <a:off x="-19759" y="9652188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Lý do chọn đề tài</a:t>
            </a:r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2E5A143-0FAC-7CA9-FDE6-62B7C5986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85" y="-4466486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tangle: Diagonal Corners Rounded 13">
            <a:extLst>
              <a:ext uri="{FF2B5EF4-FFF2-40B4-BE49-F238E27FC236}">
                <a16:creationId xmlns:a16="http://schemas.microsoft.com/office/drawing/2014/main" id="{097D0C2D-6426-8299-190E-FBEA9D7D29B3}"/>
              </a:ext>
            </a:extLst>
          </p:cNvPr>
          <p:cNvSpPr/>
          <p:nvPr/>
        </p:nvSpPr>
        <p:spPr>
          <a:xfrm>
            <a:off x="3805428" y="-2413181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Mục đích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A0750DF-88AE-E285-C8F3-D4D14914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05" y="7624241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Rectangle: Diagonal Corners Rounded 13">
            <a:extLst>
              <a:ext uri="{FF2B5EF4-FFF2-40B4-BE49-F238E27FC236}">
                <a16:creationId xmlns:a16="http://schemas.microsoft.com/office/drawing/2014/main" id="{4B37B475-DC61-FEED-638E-994E7685274C}"/>
              </a:ext>
            </a:extLst>
          </p:cNvPr>
          <p:cNvSpPr/>
          <p:nvPr/>
        </p:nvSpPr>
        <p:spPr>
          <a:xfrm>
            <a:off x="7603848" y="9677546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Yêu cầu chức năng đối với quản trị viên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6563375-64DE-5038-F7BE-339D2F52F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338" y="1920279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Rectangle: Diagonal Corners Rounded 13">
            <a:extLst>
              <a:ext uri="{FF2B5EF4-FFF2-40B4-BE49-F238E27FC236}">
                <a16:creationId xmlns:a16="http://schemas.microsoft.com/office/drawing/2014/main" id="{0A93332A-D1C5-254E-ED90-8D7E9855C60E}"/>
              </a:ext>
            </a:extLst>
          </p:cNvPr>
          <p:cNvSpPr/>
          <p:nvPr/>
        </p:nvSpPr>
        <p:spPr>
          <a:xfrm>
            <a:off x="16841338" y="3973584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Yêu cầu chức năng đối với khách hang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C7BEF1-93EA-1678-49A5-E715CE7C47A5}"/>
              </a:ext>
            </a:extLst>
          </p:cNvPr>
          <p:cNvSpPr/>
          <p:nvPr/>
        </p:nvSpPr>
        <p:spPr>
          <a:xfrm>
            <a:off x="-2" y="11253917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452AA-D079-AB07-9BAD-DB89D1E3A798}"/>
              </a:ext>
            </a:extLst>
          </p:cNvPr>
          <p:cNvSpPr/>
          <p:nvPr/>
        </p:nvSpPr>
        <p:spPr>
          <a:xfrm>
            <a:off x="3825184" y="-798475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FEE830-3119-2950-D314-1C985525B703}"/>
              </a:ext>
            </a:extLst>
          </p:cNvPr>
          <p:cNvSpPr/>
          <p:nvPr/>
        </p:nvSpPr>
        <p:spPr>
          <a:xfrm>
            <a:off x="7603846" y="11427962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2C9E8D-E4FE-F5BD-4F5E-B575BE11F41E}"/>
              </a:ext>
            </a:extLst>
          </p:cNvPr>
          <p:cNvSpPr/>
          <p:nvPr/>
        </p:nvSpPr>
        <p:spPr>
          <a:xfrm>
            <a:off x="16841337" y="5614825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3D481A8-9D62-59A9-86D1-8A2D1FC4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3" y="7708536"/>
            <a:ext cx="1885562" cy="18855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6D0D570-52BE-70A2-753E-39E7F49A7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80" y="-4293123"/>
            <a:ext cx="1632144" cy="16321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8F9BC24-B739-6793-B3E7-C83D67B15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543" y="7734560"/>
            <a:ext cx="1920396" cy="192039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55B53E3-C37B-0658-013F-6AA1DCFBA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811" y="2127192"/>
            <a:ext cx="1753161" cy="1753161"/>
          </a:xfrm>
          <a:prstGeom prst="rect">
            <a:avLst/>
          </a:prstGeom>
        </p:spPr>
      </p:pic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CCEBAFF4-E0CD-9D15-2FF4-76C2C69BA49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11773106" y="4752892"/>
            <a:ext cx="196286" cy="8753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D2EF44B-9FAC-C579-B28E-51CAC227281C}"/>
              </a:ext>
            </a:extLst>
          </p:cNvPr>
          <p:cNvSpPr/>
          <p:nvPr/>
        </p:nvSpPr>
        <p:spPr>
          <a:xfrm>
            <a:off x="1280758" y="7344776"/>
            <a:ext cx="1573054" cy="147510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5336CB-8F10-00D3-6C3A-4F0292BA723C}"/>
              </a:ext>
            </a:extLst>
          </p:cNvPr>
          <p:cNvSpPr/>
          <p:nvPr/>
        </p:nvSpPr>
        <p:spPr>
          <a:xfrm>
            <a:off x="1280758" y="-4060073"/>
            <a:ext cx="3764915" cy="35464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DF99AE-6A32-090D-C8D1-C27EED45D726}"/>
              </a:ext>
            </a:extLst>
          </p:cNvPr>
          <p:cNvSpPr/>
          <p:nvPr/>
        </p:nvSpPr>
        <p:spPr>
          <a:xfrm>
            <a:off x="-3437416" y="-2713947"/>
            <a:ext cx="1368346" cy="131953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898A2E-C541-90C7-A4EC-A9AFD8BC0B67}"/>
              </a:ext>
            </a:extLst>
          </p:cNvPr>
          <p:cNvSpPr/>
          <p:nvPr/>
        </p:nvSpPr>
        <p:spPr>
          <a:xfrm>
            <a:off x="-1338318" y="-2286835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1978F-13E0-CA30-B77F-BF77FDF6AF56}"/>
              </a:ext>
            </a:extLst>
          </p:cNvPr>
          <p:cNvSpPr/>
          <p:nvPr/>
        </p:nvSpPr>
        <p:spPr>
          <a:xfrm>
            <a:off x="-2069070" y="-1537884"/>
            <a:ext cx="649844" cy="58785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53A1C9-1928-7030-AE8E-8B18A3461856}"/>
              </a:ext>
            </a:extLst>
          </p:cNvPr>
          <p:cNvSpPr/>
          <p:nvPr/>
        </p:nvSpPr>
        <p:spPr>
          <a:xfrm>
            <a:off x="-3652992" y="6585436"/>
            <a:ext cx="509271" cy="4640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B92DD9-285B-1E15-15DE-086011BD0C8C}"/>
              </a:ext>
            </a:extLst>
          </p:cNvPr>
          <p:cNvSpPr/>
          <p:nvPr/>
        </p:nvSpPr>
        <p:spPr>
          <a:xfrm>
            <a:off x="-1908255" y="5943896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AF41C-2713-212A-48CA-B450DA42F6A3}"/>
              </a:ext>
            </a:extLst>
          </p:cNvPr>
          <p:cNvSpPr/>
          <p:nvPr/>
        </p:nvSpPr>
        <p:spPr>
          <a:xfrm>
            <a:off x="-360259" y="8062220"/>
            <a:ext cx="719068" cy="6613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7306CE-CA3E-6F87-B9B0-212EAB351E23}"/>
              </a:ext>
            </a:extLst>
          </p:cNvPr>
          <p:cNvSpPr/>
          <p:nvPr/>
        </p:nvSpPr>
        <p:spPr>
          <a:xfrm>
            <a:off x="-4871026" y="560302"/>
            <a:ext cx="3220365" cy="3021109"/>
          </a:xfrm>
          <a:prstGeom prst="ellipse">
            <a:avLst/>
          </a:prstGeom>
          <a:solidFill>
            <a:srgbClr val="70AD47"/>
          </a:soli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3C913-2910-30B1-89BD-CB19C06E3AEC}"/>
              </a:ext>
            </a:extLst>
          </p:cNvPr>
          <p:cNvGrpSpPr/>
          <p:nvPr/>
        </p:nvGrpSpPr>
        <p:grpSpPr>
          <a:xfrm>
            <a:off x="15662014" y="-947278"/>
            <a:ext cx="1329393" cy="1316672"/>
            <a:chOff x="6900206" y="1605914"/>
            <a:chExt cx="1329393" cy="13166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7FF6615-B695-E313-FD2A-E3130F733447}"/>
                </a:ext>
              </a:extLst>
            </p:cNvPr>
            <p:cNvSpPr/>
            <p:nvPr/>
          </p:nvSpPr>
          <p:spPr>
            <a:xfrm>
              <a:off x="6900206" y="1605914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369107-4CC7-6901-DCFE-345B2418D5BD}"/>
                </a:ext>
              </a:extLst>
            </p:cNvPr>
            <p:cNvSpPr/>
            <p:nvPr/>
          </p:nvSpPr>
          <p:spPr>
            <a:xfrm>
              <a:off x="7050274" y="1759883"/>
              <a:ext cx="1029256" cy="1008735"/>
            </a:xfrm>
            <a:prstGeom prst="ellipse">
              <a:avLst/>
            </a:prstGeom>
            <a:solidFill>
              <a:srgbClr val="DAA6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2C0B38-982F-B527-A1F9-7ECA62FAB282}"/>
                </a:ext>
              </a:extLst>
            </p:cNvPr>
            <p:cNvSpPr/>
            <p:nvPr/>
          </p:nvSpPr>
          <p:spPr>
            <a:xfrm>
              <a:off x="7268187" y="1802585"/>
              <a:ext cx="5934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12FC16-3B0A-30AC-D719-BFCF651069F6}"/>
              </a:ext>
            </a:extLst>
          </p:cNvPr>
          <p:cNvGrpSpPr/>
          <p:nvPr/>
        </p:nvGrpSpPr>
        <p:grpSpPr>
          <a:xfrm>
            <a:off x="6897729" y="8214493"/>
            <a:ext cx="1329393" cy="1316672"/>
            <a:chOff x="6900207" y="3481706"/>
            <a:chExt cx="1329393" cy="131667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186E3D-400A-8B86-7C12-ADF68B7B1500}"/>
                </a:ext>
              </a:extLst>
            </p:cNvPr>
            <p:cNvSpPr/>
            <p:nvPr/>
          </p:nvSpPr>
          <p:spPr>
            <a:xfrm>
              <a:off x="6900207" y="348170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40B71A80-F3DF-30BE-E796-4E678A81E1AA}"/>
                </a:ext>
              </a:extLst>
            </p:cNvPr>
            <p:cNvSpPr/>
            <p:nvPr/>
          </p:nvSpPr>
          <p:spPr>
            <a:xfrm>
              <a:off x="7050275" y="3635675"/>
              <a:ext cx="1029256" cy="1008735"/>
            </a:xfrm>
            <a:prstGeom prst="ellipse">
              <a:avLst/>
            </a:prstGeom>
            <a:solidFill>
              <a:srgbClr val="009BD2"/>
            </a:solidFill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D50671-B20C-1757-1CDC-DAE427D5AE38}"/>
                </a:ext>
              </a:extLst>
            </p:cNvPr>
            <p:cNvSpPr/>
            <p:nvPr/>
          </p:nvSpPr>
          <p:spPr>
            <a:xfrm>
              <a:off x="7272194" y="3678377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E92105-7A00-6185-DB47-EE67553F25C9}"/>
              </a:ext>
            </a:extLst>
          </p:cNvPr>
          <p:cNvGrpSpPr/>
          <p:nvPr/>
        </p:nvGrpSpPr>
        <p:grpSpPr>
          <a:xfrm>
            <a:off x="7071964" y="-3616158"/>
            <a:ext cx="1329393" cy="1316672"/>
            <a:chOff x="5546646" y="4584386"/>
            <a:chExt cx="1329393" cy="131667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BB4801-A027-BB6B-80A0-78696D967CE9}"/>
                </a:ext>
              </a:extLst>
            </p:cNvPr>
            <p:cNvSpPr/>
            <p:nvPr/>
          </p:nvSpPr>
          <p:spPr>
            <a:xfrm>
              <a:off x="5546646" y="458438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2815BD2-9A33-A3A4-17D3-773595E232C5}"/>
                </a:ext>
              </a:extLst>
            </p:cNvPr>
            <p:cNvSpPr/>
            <p:nvPr/>
          </p:nvSpPr>
          <p:spPr>
            <a:xfrm>
              <a:off x="5696714" y="4738355"/>
              <a:ext cx="1029256" cy="1008735"/>
            </a:xfrm>
            <a:prstGeom prst="ellipse">
              <a:avLst/>
            </a:prstGeom>
            <a:solidFill>
              <a:srgbClr val="FF00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hlinkClick r:id="" action="ppaction://noaction"/>
              <a:extLst>
                <a:ext uri="{FF2B5EF4-FFF2-40B4-BE49-F238E27FC236}">
                  <a16:creationId xmlns:a16="http://schemas.microsoft.com/office/drawing/2014/main" id="{C3ABC7B8-0721-F5AE-5D6E-03CB06DB3C87}"/>
                </a:ext>
              </a:extLst>
            </p:cNvPr>
            <p:cNvSpPr/>
            <p:nvPr/>
          </p:nvSpPr>
          <p:spPr>
            <a:xfrm>
              <a:off x="5986759" y="4781057"/>
              <a:ext cx="4491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1</a:t>
              </a:r>
              <a:endParaRPr lang="en-US" sz="5400" b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B8690DF-9F58-A9A3-9B10-DA6D966273DE}"/>
              </a:ext>
            </a:extLst>
          </p:cNvPr>
          <p:cNvSpPr/>
          <p:nvPr/>
        </p:nvSpPr>
        <p:spPr>
          <a:xfrm>
            <a:off x="17029306" y="-822436"/>
            <a:ext cx="52178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400" b="1" cap="none" spc="0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</a:t>
            </a:r>
            <a:endParaRPr lang="en-US" sz="2400" b="1" cap="none" spc="0">
              <a:ln w="0"/>
              <a:solidFill>
                <a:srgbClr val="DAA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A9ED04-3B93-B640-1754-573EED11D58C}"/>
              </a:ext>
            </a:extLst>
          </p:cNvPr>
          <p:cNvCxnSpPr>
            <a:cxnSpLocks/>
          </p:cNvCxnSpPr>
          <p:nvPr/>
        </p:nvCxnSpPr>
        <p:spPr>
          <a:xfrm flipV="1">
            <a:off x="17162206" y="-343094"/>
            <a:ext cx="3771227" cy="14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BE7C41C-50A5-463B-DDC0-177639E4C29D}"/>
              </a:ext>
            </a:extLst>
          </p:cNvPr>
          <p:cNvSpPr/>
          <p:nvPr/>
        </p:nvSpPr>
        <p:spPr>
          <a:xfrm>
            <a:off x="17090264" y="-269579"/>
            <a:ext cx="41540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60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 hệ thống ứng website bán giày SmartMen</a:t>
            </a:r>
            <a:endParaRPr lang="en-US" sz="1600" b="0" cap="none" spc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02FF54-086A-9DC3-8B1A-072019FFD4F8}"/>
              </a:ext>
            </a:extLst>
          </p:cNvPr>
          <p:cNvSpPr/>
          <p:nvPr/>
        </p:nvSpPr>
        <p:spPr>
          <a:xfrm>
            <a:off x="8251288" y="8371889"/>
            <a:ext cx="390014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>
                <a:ln w="0"/>
                <a:solidFill>
                  <a:srgbClr val="009B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5C0D3B-3CF0-887E-522F-E9CADFDB9746}"/>
              </a:ext>
            </a:extLst>
          </p:cNvPr>
          <p:cNvCxnSpPr>
            <a:cxnSpLocks/>
          </p:cNvCxnSpPr>
          <p:nvPr/>
        </p:nvCxnSpPr>
        <p:spPr>
          <a:xfrm>
            <a:off x="8384189" y="8854905"/>
            <a:ext cx="3462434" cy="17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79AE753-CF00-8267-6D9F-DFC7DCB89C5C}"/>
              </a:ext>
            </a:extLst>
          </p:cNvPr>
          <p:cNvSpPr/>
          <p:nvPr/>
        </p:nvSpPr>
        <p:spPr>
          <a:xfrm>
            <a:off x="8251289" y="8834810"/>
            <a:ext cx="456787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giao diện, các chức năng hoàn thiện</a:t>
            </a:r>
            <a:endParaRPr lang="en-US" sz="1600" b="0" cap="none" spc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F3B235-BD9F-0404-8060-AEC3AC885FED}"/>
              </a:ext>
            </a:extLst>
          </p:cNvPr>
          <p:cNvSpPr/>
          <p:nvPr/>
        </p:nvSpPr>
        <p:spPr>
          <a:xfrm>
            <a:off x="9452363" y="-3407767"/>
            <a:ext cx="49321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DA539C-9ADD-0E64-C55F-0F273BDFECEF}"/>
              </a:ext>
            </a:extLst>
          </p:cNvPr>
          <p:cNvCxnSpPr>
            <a:cxnSpLocks/>
          </p:cNvCxnSpPr>
          <p:nvPr/>
        </p:nvCxnSpPr>
        <p:spPr>
          <a:xfrm>
            <a:off x="9910527" y="-2290682"/>
            <a:ext cx="4377344" cy="7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6C0D6BF-2CE2-C819-2E0E-D7B6A3632BD7}"/>
              </a:ext>
            </a:extLst>
          </p:cNvPr>
          <p:cNvSpPr/>
          <p:nvPr/>
        </p:nvSpPr>
        <p:spPr>
          <a:xfrm>
            <a:off x="9774985" y="-2299486"/>
            <a:ext cx="475962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về website bán giày SmartMen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0379BD-3D31-9C2F-916F-9CCEB73667EB}"/>
              </a:ext>
            </a:extLst>
          </p:cNvPr>
          <p:cNvSpPr txBox="1"/>
          <p:nvPr/>
        </p:nvSpPr>
        <p:spPr>
          <a:xfrm>
            <a:off x="-450886" y="-2130209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9E9DA-FEBA-CC34-7318-94CCE8C171E0}"/>
              </a:ext>
            </a:extLst>
          </p:cNvPr>
          <p:cNvSpPr txBox="1"/>
          <p:nvPr/>
        </p:nvSpPr>
        <p:spPr>
          <a:xfrm>
            <a:off x="-6757822" y="1920279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0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quát</a:t>
            </a:r>
            <a:endParaRPr lang="en-US" sz="4000" b="1" i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3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7166D-0CD6-D64A-8560-67AF79488FA1}"/>
              </a:ext>
            </a:extLst>
          </p:cNvPr>
          <p:cNvSpPr/>
          <p:nvPr/>
        </p:nvSpPr>
        <p:spPr>
          <a:xfrm>
            <a:off x="0" y="0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BD69C6-9A4E-3B56-231B-6B48ADCD1251}"/>
              </a:ext>
            </a:extLst>
          </p:cNvPr>
          <p:cNvSpPr/>
          <p:nvPr/>
        </p:nvSpPr>
        <p:spPr>
          <a:xfrm>
            <a:off x="0" y="3144982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35031-4394-A988-AE78-7A4FBB54883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28487865-8748-48A7-A364-82D96DCE237A}" type="datetime8">
              <a:rPr lang="en-US" smtClean="0"/>
              <a:t>20/9/2024 9:24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8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3045279" y="272534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LÝ DO CHỌN ĐỀ TÀI</a:t>
            </a:r>
            <a:endParaRPr lang="en-US" sz="2800" b="1" i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D8F4-78CE-AB5B-A186-582188F0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909" y="5411527"/>
            <a:ext cx="859584" cy="859584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23F51EF-9D2F-F2BE-DB81-80D6DE8CC9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10909688" y="336579"/>
            <a:ext cx="886047" cy="395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9D6680-34C7-4FCF-ECB9-95FCE57A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7123189">
            <a:off x="5686634" y="2896111"/>
            <a:ext cx="1307462" cy="7287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86E61-0C34-CBF8-5BF2-98067493D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4" y="1628273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80B46B-8E08-81E4-7EC1-E56BF056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44" y="1615296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: Diagonal Corners Rounded 13">
            <a:extLst>
              <a:ext uri="{FF2B5EF4-FFF2-40B4-BE49-F238E27FC236}">
                <a16:creationId xmlns:a16="http://schemas.microsoft.com/office/drawing/2014/main" id="{913800F0-34BC-DBE3-F9E6-BF40773E6F56}"/>
              </a:ext>
            </a:extLst>
          </p:cNvPr>
          <p:cNvSpPr/>
          <p:nvPr/>
        </p:nvSpPr>
        <p:spPr>
          <a:xfrm>
            <a:off x="3571187" y="4685333"/>
            <a:ext cx="2668772" cy="350176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A3579E-5E37-86E9-ABE8-6B74D9D0E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11" y="1602319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: Diagonal Corners Rounded 13">
            <a:extLst>
              <a:ext uri="{FF2B5EF4-FFF2-40B4-BE49-F238E27FC236}">
                <a16:creationId xmlns:a16="http://schemas.microsoft.com/office/drawing/2014/main" id="{43DA3E00-A08C-D2F3-B508-743E452CF497}"/>
              </a:ext>
            </a:extLst>
          </p:cNvPr>
          <p:cNvSpPr/>
          <p:nvPr/>
        </p:nvSpPr>
        <p:spPr>
          <a:xfrm>
            <a:off x="6358954" y="4672354"/>
            <a:ext cx="2668772" cy="350177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B60239-F7E5-008D-166A-16402CF3E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21" y="1589342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: Diagonal Corners Rounded 13">
            <a:extLst>
              <a:ext uri="{FF2B5EF4-FFF2-40B4-BE49-F238E27FC236}">
                <a16:creationId xmlns:a16="http://schemas.microsoft.com/office/drawing/2014/main" id="{D777F14C-A71B-C522-712A-FE8B8AB5655C}"/>
              </a:ext>
            </a:extLst>
          </p:cNvPr>
          <p:cNvSpPr/>
          <p:nvPr/>
        </p:nvSpPr>
        <p:spPr>
          <a:xfrm>
            <a:off x="9146721" y="4685333"/>
            <a:ext cx="2668772" cy="32422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297AB-3464-791B-90E8-ABCC90D3F5B9}"/>
              </a:ext>
            </a:extLst>
          </p:cNvPr>
          <p:cNvSpPr/>
          <p:nvPr/>
        </p:nvSpPr>
        <p:spPr>
          <a:xfrm>
            <a:off x="822934" y="5283307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AE3473-3A91-972B-4E68-70B65C314C27}"/>
              </a:ext>
            </a:extLst>
          </p:cNvPr>
          <p:cNvSpPr/>
          <p:nvPr/>
        </p:nvSpPr>
        <p:spPr>
          <a:xfrm>
            <a:off x="3590943" y="5283307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0E710-20EF-BE1B-8893-2FB64FB3EC02}"/>
              </a:ext>
            </a:extLst>
          </p:cNvPr>
          <p:cNvSpPr/>
          <p:nvPr/>
        </p:nvSpPr>
        <p:spPr>
          <a:xfrm>
            <a:off x="6358952" y="5285225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172D25-A290-7EAE-2322-08CFE3F75C52}"/>
              </a:ext>
            </a:extLst>
          </p:cNvPr>
          <p:cNvSpPr/>
          <p:nvPr/>
        </p:nvSpPr>
        <p:spPr>
          <a:xfrm>
            <a:off x="9146720" y="5283888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Diagonal Corners Rounded 13">
            <a:extLst>
              <a:ext uri="{FF2B5EF4-FFF2-40B4-BE49-F238E27FC236}">
                <a16:creationId xmlns:a16="http://schemas.microsoft.com/office/drawing/2014/main" id="{09F3712E-50A8-FF0D-90A2-25B3BA155440}"/>
              </a:ext>
            </a:extLst>
          </p:cNvPr>
          <p:cNvSpPr/>
          <p:nvPr/>
        </p:nvSpPr>
        <p:spPr>
          <a:xfrm>
            <a:off x="803177" y="4672354"/>
            <a:ext cx="2668772" cy="37613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79B054-B1F9-C6F3-9B87-0436BAA200C8}"/>
              </a:ext>
            </a:extLst>
          </p:cNvPr>
          <p:cNvSpPr/>
          <p:nvPr/>
        </p:nvSpPr>
        <p:spPr>
          <a:xfrm>
            <a:off x="0" y="-1944851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D7F239-8D28-2FF9-4D8B-1238CB917CDD}"/>
              </a:ext>
            </a:extLst>
          </p:cNvPr>
          <p:cNvSpPr/>
          <p:nvPr/>
        </p:nvSpPr>
        <p:spPr>
          <a:xfrm>
            <a:off x="12595861" y="805295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8DB327-B729-A81C-B8CF-AC9241CA2F78}"/>
              </a:ext>
            </a:extLst>
          </p:cNvPr>
          <p:cNvSpPr/>
          <p:nvPr/>
        </p:nvSpPr>
        <p:spPr>
          <a:xfrm>
            <a:off x="-65309" y="7334793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66CD0A-9A63-9130-8C07-D67B6B38EC03}"/>
              </a:ext>
            </a:extLst>
          </p:cNvPr>
          <p:cNvSpPr/>
          <p:nvPr/>
        </p:nvSpPr>
        <p:spPr>
          <a:xfrm>
            <a:off x="-12527384" y="6042511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1BE560A-6944-D143-CAB3-809ECAFEC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50623" y="272534"/>
            <a:ext cx="415238" cy="40640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E36FE7-04B5-4658-5EB0-791BE51F9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609" y="2294369"/>
            <a:ext cx="2049089" cy="20490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09A1639-3B89-B5E7-CCAA-90B3A4571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777" y="2197298"/>
            <a:ext cx="2197719" cy="219771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A79AA38-1556-DDAC-29A9-FBC935E2B2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320" y="2129052"/>
            <a:ext cx="2282633" cy="228263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20B2985-DCB4-0053-F95F-B429EE8285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0262" y="2358768"/>
            <a:ext cx="2292037" cy="21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3045279" y="272534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LÝ DO CHỌN ĐỀ TÀI</a:t>
            </a:r>
            <a:endParaRPr lang="en-US" sz="2800" b="1" i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D8F4-78CE-AB5B-A186-582188F0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27" y="264408"/>
            <a:ext cx="480889" cy="480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17D13-B48E-0790-350C-1A5F88AC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85" y="285778"/>
            <a:ext cx="447675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9D6680-34C7-4FCF-ECB9-95FCE57A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994563" y="285778"/>
            <a:ext cx="13869617" cy="114664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86E61-0C34-CBF8-5BF2-98067493D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4" y="1628273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: Diagonal Corners Rounded 13">
            <a:extLst>
              <a:ext uri="{FF2B5EF4-FFF2-40B4-BE49-F238E27FC236}">
                <a16:creationId xmlns:a16="http://schemas.microsoft.com/office/drawing/2014/main" id="{D0E3268A-8FF2-5AF7-D63C-88572F5E1341}"/>
              </a:ext>
            </a:extLst>
          </p:cNvPr>
          <p:cNvSpPr/>
          <p:nvPr/>
        </p:nvSpPr>
        <p:spPr>
          <a:xfrm>
            <a:off x="803177" y="3027567"/>
            <a:ext cx="2668772" cy="2020919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080B46B-8E08-81E4-7EC1-E56BF056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44" y="1615296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: Diagonal Corners Rounded 13">
            <a:extLst>
              <a:ext uri="{FF2B5EF4-FFF2-40B4-BE49-F238E27FC236}">
                <a16:creationId xmlns:a16="http://schemas.microsoft.com/office/drawing/2014/main" id="{913800F0-34BC-DBE3-F9E6-BF40773E6F56}"/>
              </a:ext>
            </a:extLst>
          </p:cNvPr>
          <p:cNvSpPr/>
          <p:nvPr/>
        </p:nvSpPr>
        <p:spPr>
          <a:xfrm>
            <a:off x="3571187" y="3027567"/>
            <a:ext cx="2668772" cy="200794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A3579E-5E37-86E9-ABE8-6B74D9D0E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11" y="1602319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: Diagonal Corners Rounded 13">
            <a:extLst>
              <a:ext uri="{FF2B5EF4-FFF2-40B4-BE49-F238E27FC236}">
                <a16:creationId xmlns:a16="http://schemas.microsoft.com/office/drawing/2014/main" id="{43DA3E00-A08C-D2F3-B508-743E452CF497}"/>
              </a:ext>
            </a:extLst>
          </p:cNvPr>
          <p:cNvSpPr/>
          <p:nvPr/>
        </p:nvSpPr>
        <p:spPr>
          <a:xfrm>
            <a:off x="6358954" y="3037492"/>
            <a:ext cx="2668772" cy="198504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B60239-F7E5-008D-166A-16402CF3E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21" y="1589342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: Diagonal Corners Rounded 13">
            <a:extLst>
              <a:ext uri="{FF2B5EF4-FFF2-40B4-BE49-F238E27FC236}">
                <a16:creationId xmlns:a16="http://schemas.microsoft.com/office/drawing/2014/main" id="{D777F14C-A71B-C522-712A-FE8B8AB5655C}"/>
              </a:ext>
            </a:extLst>
          </p:cNvPr>
          <p:cNvSpPr/>
          <p:nvPr/>
        </p:nvSpPr>
        <p:spPr>
          <a:xfrm>
            <a:off x="9146721" y="3037492"/>
            <a:ext cx="2668772" cy="1972063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297AB-3464-791B-90E8-ABCC90D3F5B9}"/>
              </a:ext>
            </a:extLst>
          </p:cNvPr>
          <p:cNvSpPr/>
          <p:nvPr/>
        </p:nvSpPr>
        <p:spPr>
          <a:xfrm>
            <a:off x="822934" y="5283307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AE3473-3A91-972B-4E68-70B65C314C27}"/>
              </a:ext>
            </a:extLst>
          </p:cNvPr>
          <p:cNvSpPr/>
          <p:nvPr/>
        </p:nvSpPr>
        <p:spPr>
          <a:xfrm>
            <a:off x="3590943" y="5283307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0E710-20EF-BE1B-8893-2FB64FB3EC02}"/>
              </a:ext>
            </a:extLst>
          </p:cNvPr>
          <p:cNvSpPr/>
          <p:nvPr/>
        </p:nvSpPr>
        <p:spPr>
          <a:xfrm>
            <a:off x="6358952" y="5285225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172D25-A290-7EAE-2322-08CFE3F75C52}"/>
              </a:ext>
            </a:extLst>
          </p:cNvPr>
          <p:cNvSpPr/>
          <p:nvPr/>
        </p:nvSpPr>
        <p:spPr>
          <a:xfrm>
            <a:off x="9146720" y="5283888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66761D11-4D5D-4C99-23FB-CD99D2020F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9603300" y="5343951"/>
            <a:ext cx="1965171" cy="876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5A9EB2-B360-F318-05CD-5F0B1B77F0C9}"/>
              </a:ext>
            </a:extLst>
          </p:cNvPr>
          <p:cNvSpPr txBox="1"/>
          <p:nvPr/>
        </p:nvSpPr>
        <p:spPr>
          <a:xfrm>
            <a:off x="763663" y="3219463"/>
            <a:ext cx="26687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 muốn đáp ứng được nhu cầu mượn sách trực tuyến qua trang web thư viện.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FC0B9-2659-F573-B8B8-A1ED745DCC0B}"/>
              </a:ext>
            </a:extLst>
          </p:cNvPr>
          <p:cNvSpPr txBox="1"/>
          <p:nvPr/>
        </p:nvSpPr>
        <p:spPr>
          <a:xfrm>
            <a:off x="3581910" y="3222418"/>
            <a:ext cx="25845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tối ưu hoá chi phí, nâng cao hiệu quả kinh doanh. Dễ dàng quản lý thư viện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E1AE5-FF8C-DCE8-8BD2-055D4904AF07}"/>
              </a:ext>
            </a:extLst>
          </p:cNvPr>
          <p:cNvSpPr txBox="1"/>
          <p:nvPr/>
        </p:nvSpPr>
        <p:spPr>
          <a:xfrm>
            <a:off x="6378710" y="3207915"/>
            <a:ext cx="26490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 bá được hình ảnh, nâng tầm thương hiệu và uy tín cho cửa hàng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A6C43-C6E5-F8F9-D171-58AACF2B3960}"/>
              </a:ext>
            </a:extLst>
          </p:cNvPr>
          <p:cNvSpPr txBox="1"/>
          <p:nvPr/>
        </p:nvSpPr>
        <p:spPr>
          <a:xfrm>
            <a:off x="9105237" y="3225590"/>
            <a:ext cx="2731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Giúp tối ưu hoá thời gian cho khách hàng trong cuộc sống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076E73-CA8F-089E-E813-DF0BA15BF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998" y="1631293"/>
            <a:ext cx="1383297" cy="13832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A70CB9-4AD4-F710-011D-E97378E73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9434" y="1628273"/>
            <a:ext cx="1346682" cy="13466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7E15E6-56C5-8054-7937-25E67C336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7793" y="1628273"/>
            <a:ext cx="1345355" cy="13453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7194C3-DE8D-B8A2-99D8-8604D4BA1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8015" y="1770615"/>
            <a:ext cx="1315740" cy="1230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6DBB8-DCE2-E257-786E-BD6AB5D2F43D}"/>
              </a:ext>
            </a:extLst>
          </p:cNvPr>
          <p:cNvSpPr txBox="1"/>
          <p:nvPr/>
        </p:nvSpPr>
        <p:spPr>
          <a:xfrm>
            <a:off x="327285" y="6970723"/>
            <a:ext cx="8172450" cy="866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800" i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ăng trải nghiệm cho người mua từ đó tăng doanh thu cho cửa hang</a:t>
            </a:r>
            <a:r>
              <a:rPr lang="en-US" sz="1800" i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đồng thời giúp quản lý cửa hàng một cách dễ dàng</a:t>
            </a:r>
            <a:endPara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9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3045279" y="272534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MỤC ĐÍCH</a:t>
            </a:r>
            <a:endParaRPr lang="en-US" sz="2800" b="1" i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9F482-98EB-8C2B-6FB0-359B33AD33D5}"/>
              </a:ext>
            </a:extLst>
          </p:cNvPr>
          <p:cNvSpPr txBox="1"/>
          <p:nvPr/>
        </p:nvSpPr>
        <p:spPr>
          <a:xfrm>
            <a:off x="406675" y="845903"/>
            <a:ext cx="7052817" cy="5556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 những  kiến  thức đã học về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một Website online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vi-VN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phục vụ khách hàng có nhu cầu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handmade</a:t>
            </a:r>
            <a:r>
              <a:rPr lang="vi-VN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một cách tiện lợi và nhanh chóng</a:t>
            </a:r>
            <a:endParaRPr lang="en-US" sz="2400" dirty="0">
              <a:solidFill>
                <a:srgbClr val="0D0D0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ăng trải nghiệm cho người m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ượn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vi-VN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từ đó tăng doanh thu cho cửa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trẻ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4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AAAC4-C8B4-3096-E492-D8BC7E8E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344" y="1343803"/>
            <a:ext cx="3877769" cy="3877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335CA2-E64A-5AF4-2A3C-6A7476293789}"/>
              </a:ext>
            </a:extLst>
          </p:cNvPr>
          <p:cNvSpPr txBox="1"/>
          <p:nvPr/>
        </p:nvSpPr>
        <p:spPr>
          <a:xfrm rot="16200000">
            <a:off x="-1657866" y="775168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 VÀ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1CFE1-332D-DA62-BEBD-829E4404CA0C}"/>
              </a:ext>
            </a:extLst>
          </p:cNvPr>
          <p:cNvSpPr txBox="1"/>
          <p:nvPr/>
        </p:nvSpPr>
        <p:spPr>
          <a:xfrm>
            <a:off x="5096636" y="-698032"/>
            <a:ext cx="199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 NGỮ 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D029-0C8C-1919-8F14-FAF9D271BD35}"/>
              </a:ext>
            </a:extLst>
          </p:cNvPr>
          <p:cNvSpPr txBox="1"/>
          <p:nvPr/>
        </p:nvSpPr>
        <p:spPr>
          <a:xfrm rot="5400000">
            <a:off x="11387910" y="843800"/>
            <a:ext cx="197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SỬ DỤNG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5E004-99B5-B503-3834-A4391A9C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8016" y="2770340"/>
            <a:ext cx="1803330" cy="1803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A9EBCC-07CA-285A-BC17-46683FBB8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9381" y="5213351"/>
            <a:ext cx="1736711" cy="17367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9B9DF6-3994-374F-8293-58B8F4CCB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7611" y="-367521"/>
            <a:ext cx="1803330" cy="1803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333032-7EA7-CFCF-338D-4952164B8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964206" y="434950"/>
            <a:ext cx="1695709" cy="16957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32F285-787D-CB86-D30E-D1EDA4146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97386" y="-2156611"/>
            <a:ext cx="1951880" cy="1951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867DF-C87C-A065-2752-A75409FC1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48881" y="1774048"/>
            <a:ext cx="2051770" cy="1992584"/>
          </a:xfrm>
          <a:prstGeom prst="rect">
            <a:avLst/>
          </a:prstGeom>
        </p:spPr>
      </p:pic>
      <p:pic>
        <p:nvPicPr>
          <p:cNvPr id="19" name="Picture 2" descr="Giải mã mô hình MVC và cách sử dụng và ứng dụng trong lập trình -  Fptshop.com.vn">
            <a:extLst>
              <a:ext uri="{FF2B5EF4-FFF2-40B4-BE49-F238E27FC236}">
                <a16:creationId xmlns:a16="http://schemas.microsoft.com/office/drawing/2014/main" id="{CD929718-AA46-B8EE-AD6B-7AEE292F9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8" r="15210"/>
          <a:stretch/>
        </p:blipFill>
        <p:spPr bwMode="auto">
          <a:xfrm>
            <a:off x="13070028" y="4388954"/>
            <a:ext cx="2027057" cy="20139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963A27-504D-9C5F-A351-87C584E6C4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1727" y="-189381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C9C76CEA-9138-1D05-DC81-B65D003CF9A4}"/>
              </a:ext>
            </a:extLst>
          </p:cNvPr>
          <p:cNvSpPr/>
          <p:nvPr/>
        </p:nvSpPr>
        <p:spPr>
          <a:xfrm>
            <a:off x="-10181484" y="1209913"/>
            <a:ext cx="2668772" cy="2020919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86ED88-CABE-2611-7274-E58C94D97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2" y="7558581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Diagonal Corners Rounded 13">
            <a:extLst>
              <a:ext uri="{FF2B5EF4-FFF2-40B4-BE49-F238E27FC236}">
                <a16:creationId xmlns:a16="http://schemas.microsoft.com/office/drawing/2014/main" id="{D65CA66A-4CC9-80AE-B11B-7DC2C51B16B9}"/>
              </a:ext>
            </a:extLst>
          </p:cNvPr>
          <p:cNvSpPr/>
          <p:nvPr/>
        </p:nvSpPr>
        <p:spPr>
          <a:xfrm>
            <a:off x="779680" y="8918240"/>
            <a:ext cx="2668772" cy="200794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9A0E6E-5954-83C4-BA49-4DEBDEADD9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07" y="-3997392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: Diagonal Corners Rounded 13">
            <a:extLst>
              <a:ext uri="{FF2B5EF4-FFF2-40B4-BE49-F238E27FC236}">
                <a16:creationId xmlns:a16="http://schemas.microsoft.com/office/drawing/2014/main" id="{522AE24B-1E39-13B2-20E9-50BD40394FCC}"/>
              </a:ext>
            </a:extLst>
          </p:cNvPr>
          <p:cNvSpPr/>
          <p:nvPr/>
        </p:nvSpPr>
        <p:spPr>
          <a:xfrm>
            <a:off x="6477950" y="-2562219"/>
            <a:ext cx="2668772" cy="198504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581DA5-6E9B-B761-0D0C-CD33C70CE4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852" y="1435378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: Diagonal Corners Rounded 13">
            <a:extLst>
              <a:ext uri="{FF2B5EF4-FFF2-40B4-BE49-F238E27FC236}">
                <a16:creationId xmlns:a16="http://schemas.microsoft.com/office/drawing/2014/main" id="{6F7FA979-72CB-D646-9F88-ED10C84D728A}"/>
              </a:ext>
            </a:extLst>
          </p:cNvPr>
          <p:cNvSpPr/>
          <p:nvPr/>
        </p:nvSpPr>
        <p:spPr>
          <a:xfrm>
            <a:off x="15889835" y="2900652"/>
            <a:ext cx="2668772" cy="1972063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10BA8-D448-98BE-001B-DEB336A1BE69}"/>
              </a:ext>
            </a:extLst>
          </p:cNvPr>
          <p:cNvSpPr/>
          <p:nvPr/>
        </p:nvSpPr>
        <p:spPr>
          <a:xfrm>
            <a:off x="-10161727" y="3465653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5011C-2096-8220-42AF-064147CC17FF}"/>
              </a:ext>
            </a:extLst>
          </p:cNvPr>
          <p:cNvSpPr/>
          <p:nvPr/>
        </p:nvSpPr>
        <p:spPr>
          <a:xfrm>
            <a:off x="830831" y="11226592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7E7C7-15E6-B9F4-827D-FF81DA7178A0}"/>
              </a:ext>
            </a:extLst>
          </p:cNvPr>
          <p:cNvSpPr/>
          <p:nvPr/>
        </p:nvSpPr>
        <p:spPr>
          <a:xfrm>
            <a:off x="6477948" y="-314486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381929-8264-2E7F-D406-FE1CE8A28619}"/>
              </a:ext>
            </a:extLst>
          </p:cNvPr>
          <p:cNvSpPr/>
          <p:nvPr/>
        </p:nvSpPr>
        <p:spPr>
          <a:xfrm>
            <a:off x="15888851" y="5129924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84222B-1630-292D-B144-BC0E686A6F7F}"/>
              </a:ext>
            </a:extLst>
          </p:cNvPr>
          <p:cNvSpPr txBox="1"/>
          <p:nvPr/>
        </p:nvSpPr>
        <p:spPr>
          <a:xfrm>
            <a:off x="-10220998" y="1401809"/>
            <a:ext cx="26687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 muốn đáp ứng được nhu cầu mua sắm trực tuyến trong lĩnh vực giày dép nam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ED13E5-6E73-CCA2-D9C6-4BD4D19670FA}"/>
              </a:ext>
            </a:extLst>
          </p:cNvPr>
          <p:cNvSpPr txBox="1"/>
          <p:nvPr/>
        </p:nvSpPr>
        <p:spPr>
          <a:xfrm>
            <a:off x="821798" y="9165703"/>
            <a:ext cx="25845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tối ưu hoá chi phí, nâng cao hiệu quả kinh doanh. Dễ dàng quản lý cửa hàng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41A64-49C4-90ED-E58A-08EC9E9453CF}"/>
              </a:ext>
            </a:extLst>
          </p:cNvPr>
          <p:cNvSpPr txBox="1"/>
          <p:nvPr/>
        </p:nvSpPr>
        <p:spPr>
          <a:xfrm>
            <a:off x="6497706" y="-2391796"/>
            <a:ext cx="26490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 bá được hình ảnh, nâng tầm thương hiệu và uy tín cho cửa hàng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B6140-0D8D-D35C-EB40-D7116EDA2FAD}"/>
              </a:ext>
            </a:extLst>
          </p:cNvPr>
          <p:cNvSpPr txBox="1"/>
          <p:nvPr/>
        </p:nvSpPr>
        <p:spPr>
          <a:xfrm>
            <a:off x="15847368" y="3071626"/>
            <a:ext cx="2731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Giúp tối ưu hoá thời gian cho khách hàng trong cuộc sống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B6947D-660C-8E41-490B-C9B2F06F83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9468663" y="-186361"/>
            <a:ext cx="1383297" cy="13832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83569D-10AE-A57F-847C-A6CF7D2B4C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9322" y="7571558"/>
            <a:ext cx="1346682" cy="13466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A729C31-ABEF-2238-207C-BC621E9DE6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6789" y="-3971438"/>
            <a:ext cx="1345355" cy="13453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19C52C-F601-F094-733D-A781B9D602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70146" y="1616651"/>
            <a:ext cx="1315740" cy="12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20/9/2024 9:24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1392011" y="272564"/>
            <a:ext cx="940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 VÀ NGÔN NGỮ ĐÃ SỬ DỤNG</a:t>
            </a:r>
            <a:endParaRPr lang="en-US" sz="2800" b="1" i="1">
              <a:solidFill>
                <a:schemeClr val="accent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4FC1D-AD60-72FE-6297-1CA49B7C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44" y="3457506"/>
            <a:ext cx="1736711" cy="1736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896FD0-D647-CCDA-F9AA-7986DDF0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030" y="1351604"/>
            <a:ext cx="1695709" cy="1695709"/>
          </a:xfrm>
          <a:prstGeom prst="rect">
            <a:avLst/>
          </a:prstGeom>
        </p:spPr>
      </p:pic>
      <p:pic>
        <p:nvPicPr>
          <p:cNvPr id="1026" name="Picture 2" descr="Giải mã mô hình MVC và cách sử dụng và ứng dụng trong lập trình -  Fptshop.com.vn">
            <a:extLst>
              <a:ext uri="{FF2B5EF4-FFF2-40B4-BE49-F238E27FC236}">
                <a16:creationId xmlns:a16="http://schemas.microsoft.com/office/drawing/2014/main" id="{8A97D746-BA69-6264-0465-7966DBE3E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8" r="15210"/>
          <a:stretch/>
        </p:blipFill>
        <p:spPr bwMode="auto">
          <a:xfrm>
            <a:off x="6278013" y="3429000"/>
            <a:ext cx="2027057" cy="20139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ọc lập trình web HTML: Cơ bản đến nâng cao - Aptech Việt Nam">
            <a:extLst>
              <a:ext uri="{FF2B5EF4-FFF2-40B4-BE49-F238E27FC236}">
                <a16:creationId xmlns:a16="http://schemas.microsoft.com/office/drawing/2014/main" id="{8102EF89-8A27-1B59-B7FA-C09602EC1B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9" y="1332813"/>
            <a:ext cx="234952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AC061-7273-C65C-5170-21947F2EA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10" y="1409011"/>
            <a:ext cx="2240704" cy="171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C2AA7-CAC1-C5A8-091E-28A7D255AE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37" y="1409011"/>
            <a:ext cx="2578735" cy="171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D3E74C-71BA-CF90-F53D-7625B4FDF0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99" y="3478006"/>
            <a:ext cx="2051770" cy="1695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07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D9CA9-F83F-7806-F8AF-0C6F5C4CB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8198C5-7920-3696-37AB-286971240447}"/>
              </a:ext>
            </a:extLst>
          </p:cNvPr>
          <p:cNvSpPr/>
          <p:nvPr/>
        </p:nvSpPr>
        <p:spPr>
          <a:xfrm>
            <a:off x="-1" y="5001977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82945-A4CF-6199-E60B-29ED457D3F40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66A5C-FCDE-CC84-DF97-E20836F1A90E}"/>
              </a:ext>
            </a:extLst>
          </p:cNvPr>
          <p:cNvSpPr/>
          <p:nvPr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FD813-A18E-38F1-D89A-B1B49E5E620B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841621-505A-2561-BE00-6B2074166A48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61E84-4D59-9569-88C3-1781F66716B7}"/>
              </a:ext>
            </a:extLst>
          </p:cNvPr>
          <p:cNvSpPr txBox="1"/>
          <p:nvPr/>
        </p:nvSpPr>
        <p:spPr>
          <a:xfrm>
            <a:off x="641498" y="2025518"/>
            <a:ext cx="1090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PHÂN TÍCH THIẾT KẾ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5EBF2-1C78-954D-60F5-89379945009E}"/>
              </a:ext>
            </a:extLst>
          </p:cNvPr>
          <p:cNvSpPr txBox="1"/>
          <p:nvPr/>
        </p:nvSpPr>
        <p:spPr>
          <a:xfrm rot="20136890">
            <a:off x="-4313970" y="-179185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Xác định Actor của hệ thống</a:t>
            </a:r>
            <a:endParaRPr lang="vi-VN" sz="2400" b="1" i="1" kern="10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8DD9-0149-98C7-29F0-49C5DC65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6160" y="3071520"/>
            <a:ext cx="3209762" cy="3153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D2B44-61D0-2591-7897-7D193BF1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396" y="2025518"/>
            <a:ext cx="3398898" cy="329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729FB-96AB-6E84-3EEC-F165FE83CF95}"/>
              </a:ext>
            </a:extLst>
          </p:cNvPr>
          <p:cNvSpPr txBox="1"/>
          <p:nvPr/>
        </p:nvSpPr>
        <p:spPr>
          <a:xfrm>
            <a:off x="-3265504" y="6201087"/>
            <a:ext cx="195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Quản trị viên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3B0A2-090F-E9CC-564B-A51E4BD1149A}"/>
              </a:ext>
            </a:extLst>
          </p:cNvPr>
          <p:cNvSpPr txBox="1"/>
          <p:nvPr/>
        </p:nvSpPr>
        <p:spPr>
          <a:xfrm>
            <a:off x="14115942" y="5300234"/>
            <a:ext cx="195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Khách hàng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95977-4FA1-D90C-E956-0BC0E39A4267}"/>
              </a:ext>
            </a:extLst>
          </p:cNvPr>
          <p:cNvSpPr txBox="1"/>
          <p:nvPr/>
        </p:nvSpPr>
        <p:spPr>
          <a:xfrm>
            <a:off x="-9894627" y="1678903"/>
            <a:ext cx="107305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Các tác nhân chính của hệ thống website “Website Giới Thiệu Và Quản Lý </a:t>
            </a:r>
          </a:p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Thư Viện LiNa” gồm có: Quản trị viên, Khách hàng.</a:t>
            </a:r>
          </a:p>
        </p:txBody>
      </p:sp>
    </p:spTree>
    <p:extLst>
      <p:ext uri="{BB962C8B-B14F-4D97-AF65-F5344CB8AC3E}">
        <p14:creationId xmlns:p14="http://schemas.microsoft.com/office/powerpoint/2010/main" val="2938292803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10FF5-CF99-64BF-3498-8CA5E5D2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19ACA-0500-E815-D5BB-1EB7A87126BB}"/>
              </a:ext>
            </a:extLst>
          </p:cNvPr>
          <p:cNvSpPr txBox="1"/>
          <p:nvPr/>
        </p:nvSpPr>
        <p:spPr>
          <a:xfrm>
            <a:off x="840952" y="1041001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Xác định Actor của hệ thống</a:t>
            </a:r>
            <a:endParaRPr lang="vi-VN" sz="2400" b="1" i="1" kern="10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A4EEFBE-C563-AF89-0AD7-A8546A60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E80E30-BBF1-4CEF-BF48-D2044DB5BC6F}" type="datetime8">
              <a:rPr lang="en-US" smtClean="0"/>
              <a:pPr/>
              <a:t>20/9/2024 9:24 PM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20ECC-56BD-8C55-C74A-856F956A7C26}"/>
              </a:ext>
            </a:extLst>
          </p:cNvPr>
          <p:cNvSpPr txBox="1"/>
          <p:nvPr/>
        </p:nvSpPr>
        <p:spPr>
          <a:xfrm>
            <a:off x="2853812" y="194616"/>
            <a:ext cx="6026002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PHÂN TÍCH THIẾT KẾ</a:t>
            </a:r>
          </a:p>
          <a:p>
            <a:pPr algn="ctr"/>
            <a:endParaRPr lang="en-US" sz="3200" b="1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C7CFE-BA0B-8B7A-380C-8297788E4AA3}"/>
              </a:ext>
            </a:extLst>
          </p:cNvPr>
          <p:cNvSpPr txBox="1"/>
          <p:nvPr/>
        </p:nvSpPr>
        <p:spPr>
          <a:xfrm>
            <a:off x="840952" y="1625602"/>
            <a:ext cx="10522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Các tác nhân chính của hệ thống website “Website Giới Thiệu Và Quản Lý Thư Viện LiNa” gồm có: Quản trị viên, Khách hàng.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B8F47B-4750-69C9-CBB0-B0FCFC9B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86" y="2663673"/>
            <a:ext cx="3209762" cy="3153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545CEA-72DC-A4D5-B25F-99530320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705" y="2518523"/>
            <a:ext cx="3398898" cy="329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4EF973-A63F-506A-9628-731966BCD707}"/>
              </a:ext>
            </a:extLst>
          </p:cNvPr>
          <p:cNvSpPr txBox="1"/>
          <p:nvPr/>
        </p:nvSpPr>
        <p:spPr>
          <a:xfrm>
            <a:off x="2674942" y="5793240"/>
            <a:ext cx="195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Quản trị viên</a:t>
            </a:r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BE14B2-E2D0-CC28-B04B-57A89C6E32AE}"/>
              </a:ext>
            </a:extLst>
          </p:cNvPr>
          <p:cNvSpPr txBox="1"/>
          <p:nvPr/>
        </p:nvSpPr>
        <p:spPr>
          <a:xfrm>
            <a:off x="7675251" y="5793239"/>
            <a:ext cx="195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Khách hàng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7362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805</Words>
  <Application>Microsoft Office PowerPoint</Application>
  <PresentationFormat>Widescreen</PresentationFormat>
  <Paragraphs>134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Monoagneto</vt:lpstr>
      <vt:lpstr>Montserrat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Quyet</dc:creator>
  <cp:lastModifiedBy>phạm văn quyết</cp:lastModifiedBy>
  <cp:revision>16</cp:revision>
  <dcterms:created xsi:type="dcterms:W3CDTF">2024-09-18T09:50:48Z</dcterms:created>
  <dcterms:modified xsi:type="dcterms:W3CDTF">2024-09-20T14:30:39Z</dcterms:modified>
</cp:coreProperties>
</file>