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86" r:id="rId2"/>
    <p:sldId id="287" r:id="rId3"/>
    <p:sldId id="288" r:id="rId4"/>
    <p:sldId id="289" r:id="rId5"/>
    <p:sldId id="275" r:id="rId6"/>
    <p:sldId id="290" r:id="rId7"/>
    <p:sldId id="292" r:id="rId8"/>
    <p:sldId id="291" r:id="rId9"/>
    <p:sldId id="256" r:id="rId10"/>
    <p:sldId id="257" r:id="rId11"/>
    <p:sldId id="273" r:id="rId12"/>
    <p:sldId id="274" r:id="rId13"/>
    <p:sldId id="276" r:id="rId14"/>
    <p:sldId id="277" r:id="rId15"/>
    <p:sldId id="279" r:id="rId16"/>
    <p:sldId id="294" r:id="rId17"/>
    <p:sldId id="280" r:id="rId18"/>
    <p:sldId id="293" r:id="rId19"/>
    <p:sldId id="295" r:id="rId20"/>
    <p:sldId id="282" r:id="rId21"/>
    <p:sldId id="283" r:id="rId22"/>
    <p:sldId id="296" r:id="rId23"/>
    <p:sldId id="284" r:id="rId24"/>
    <p:sldId id="298" r:id="rId25"/>
    <p:sldId id="297" r:id="rId26"/>
    <p:sldId id="299" r:id="rId27"/>
    <p:sldId id="285" r:id="rId28"/>
    <p:sldId id="300" r:id="rId29"/>
    <p:sldId id="301" r:id="rId30"/>
    <p:sldId id="302" r:id="rId31"/>
    <p:sldId id="303" r:id="rId32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ancing Script Bold" panose="020B0604020202020204" charset="0"/>
      <p:regular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Nguyễn" initials="TN" lastIdx="1" clrIdx="0">
    <p:extLst>
      <p:ext uri="{19B8F6BF-5375-455C-9EA6-DF929625EA0E}">
        <p15:presenceInfo xmlns:p15="http://schemas.microsoft.com/office/powerpoint/2012/main" userId="939970e69385c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8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38200" y="1638300"/>
            <a:ext cx="11167538" cy="7975971"/>
            <a:chOff x="-584088" y="0"/>
            <a:chExt cx="14890051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584088" y="721758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OOP (Object-Oriented Programming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2441714" y="4102379"/>
            <a:ext cx="98264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4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chất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trừu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Inheritance(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Polymorphism(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hình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Encapsulation(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gói</a:t>
            </a:r>
            <a:r>
              <a:rPr lang="en-US" sz="30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59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16383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800"/>
              <a:ext cx="14305963" cy="1213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Attribute(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Thuộc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3005814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nghĩa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nói</a:t>
            </a:r>
            <a:r>
              <a:rPr lang="en-US" sz="2400" dirty="0">
                <a:solidFill>
                  <a:schemeClr val="bg1"/>
                </a:solidFill>
              </a:rPr>
              <a:t> attribute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class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1B494-C5C4-C5BB-1A0A-D196AD2E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75474"/>
            <a:ext cx="7374093" cy="5038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27137" y="1638300"/>
            <a:ext cx="10878601" cy="7975971"/>
            <a:chOff x="-198839" y="0"/>
            <a:chExt cx="14504802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98839" y="334832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Class Method: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578630" y="3050862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mô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động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95B81-336C-3523-0861-92996874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528190"/>
            <a:ext cx="7641614" cy="5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955" y="1388248"/>
            <a:ext cx="11047783" cy="8226023"/>
            <a:chOff x="-424415" y="-333403"/>
            <a:chExt cx="14730378" cy="109680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24415" y="-333403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Constructor: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12361" y="2558640"/>
            <a:ext cx="10481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Xây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dựng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tượng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mới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dung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thiết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lập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ban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đầu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object.</a:t>
            </a:r>
            <a:endParaRPr lang="en-US" sz="3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8AF9A-0B77-876A-DD82-8DECC75C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1" y="3995462"/>
            <a:ext cx="8361649" cy="58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4379" y="-266700"/>
            <a:ext cx="10729472" cy="7975971"/>
            <a:chOff x="0" y="0"/>
            <a:chExt cx="14305963" cy="10634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14156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Inner: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74379" y="2077261"/>
            <a:ext cx="98264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điểm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bao </a:t>
            </a:r>
            <a:r>
              <a:rPr lang="en-US" sz="2400" dirty="0" err="1">
                <a:solidFill>
                  <a:schemeClr val="bg1"/>
                </a:solidFill>
              </a:rPr>
              <a:t>gồm</a:t>
            </a:r>
            <a:r>
              <a:rPr lang="en-US" sz="2400" dirty="0">
                <a:solidFill>
                  <a:schemeClr val="bg1"/>
                </a:solidFill>
              </a:rPr>
              <a:t>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interface 1 </a:t>
            </a:r>
            <a:r>
              <a:rPr lang="en-US" sz="2400" dirty="0" err="1">
                <a:solidFill>
                  <a:schemeClr val="bg1"/>
                </a:solidFill>
              </a:rPr>
              <a:t>cách</a:t>
            </a:r>
            <a:r>
              <a:rPr lang="en-US" sz="2400" dirty="0">
                <a:solidFill>
                  <a:schemeClr val="bg1"/>
                </a:solidFill>
              </a:rPr>
              <a:t> logic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nơi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tiết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kiệm</a:t>
            </a:r>
            <a:r>
              <a:rPr lang="en-US" sz="2400" dirty="0">
                <a:solidFill>
                  <a:schemeClr val="bg1"/>
                </a:solidFill>
              </a:rPr>
              <a:t> code </a:t>
            </a:r>
            <a:r>
              <a:rPr lang="en-US" sz="2400" dirty="0" err="1">
                <a:solidFill>
                  <a:schemeClr val="bg1"/>
                </a:solidFill>
              </a:rPr>
              <a:t>hơn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5760C-3CD7-BEFB-6021-607F59AA3CA9}"/>
              </a:ext>
            </a:extLst>
          </p:cNvPr>
          <p:cNvSpPr txBox="1"/>
          <p:nvPr/>
        </p:nvSpPr>
        <p:spPr>
          <a:xfrm>
            <a:off x="956236" y="5031616"/>
            <a:ext cx="1115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kiểu</a:t>
            </a:r>
            <a:r>
              <a:rPr lang="en-US" sz="2400" dirty="0">
                <a:solidFill>
                  <a:schemeClr val="bg1"/>
                </a:solidFill>
              </a:rPr>
              <a:t> Inner: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Member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ngoài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Annomynous</a:t>
            </a:r>
            <a:r>
              <a:rPr lang="en-US" sz="2400" dirty="0">
                <a:solidFill>
                  <a:schemeClr val="bg1"/>
                </a:solidFill>
              </a:rPr>
              <a:t> Inner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implement interface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extends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Local Inner Class: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Static Nested Class: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static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Nested interface: 1 interface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hoặc</a:t>
            </a:r>
            <a:r>
              <a:rPr lang="en-US" sz="2400" dirty="0">
                <a:solidFill>
                  <a:schemeClr val="bg1"/>
                </a:solidFill>
              </a:rPr>
              <a:t> 1 interface.</a:t>
            </a:r>
          </a:p>
        </p:txBody>
      </p:sp>
    </p:spTree>
    <p:extLst>
      <p:ext uri="{BB962C8B-B14F-4D97-AF65-F5344CB8AC3E}">
        <p14:creationId xmlns:p14="http://schemas.microsoft.com/office/powerpoint/2010/main" val="136507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78008" y="963280"/>
            <a:ext cx="11027730" cy="8650991"/>
            <a:chOff x="-397677" y="-900027"/>
            <a:chExt cx="14703640" cy="1153465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97677" y="-90002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Interface: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727759" y="2260462"/>
            <a:ext cx="9826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trừu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truy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bởi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lớp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implements.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9854D3-5647-E413-FDEE-B4BAAB6C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940144"/>
            <a:ext cx="7641615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62000" y="353994"/>
            <a:ext cx="11243738" cy="9260277"/>
            <a:chOff x="-685687" y="-1712408"/>
            <a:chExt cx="14991650" cy="1234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85687" y="-1712408"/>
              <a:ext cx="9562556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có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thể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thay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đổi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kích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thước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494573" y="2138576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biệt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giữa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sẵn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( </a:t>
            </a: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muốn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7205001"/>
            <a:ext cx="98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Add(), get(), remove(), clear().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C6DF8-2C39-3314-F447-60ED6AF171A0}"/>
              </a:ext>
            </a:extLst>
          </p:cNvPr>
          <p:cNvSpPr txBox="1"/>
          <p:nvPr/>
        </p:nvSpPr>
        <p:spPr>
          <a:xfrm>
            <a:off x="1400472" y="7679204"/>
            <a:ext cx="9826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. Khi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them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Nếu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sẽ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9CC34-1D81-B007-FCAA-0EC1D8C8C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25" y="3307392"/>
            <a:ext cx="5791200" cy="3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600" y="3768435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42447" y="213647"/>
            <a:ext cx="11563291" cy="9400624"/>
            <a:chOff x="-1111758" y="-1899537"/>
            <a:chExt cx="15417721" cy="125341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11758" y="-1899537"/>
              <a:ext cx="9562556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61027" y="-679281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30882" y="1433324"/>
            <a:ext cx="98264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ArrayList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932866" y="7737013"/>
            <a:ext cx="28348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0AFFA-76F4-3B4A-0552-7ABC4D17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56" y="2696010"/>
            <a:ext cx="5089721" cy="4440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6220C-DEA2-585F-C085-96FBFF5B1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41" y="2696011"/>
            <a:ext cx="5089721" cy="4440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9D525-20BD-9039-2BBD-F34E051F25AF}"/>
              </a:ext>
            </a:extLst>
          </p:cNvPr>
          <p:cNvSpPr txBox="1"/>
          <p:nvPr/>
        </p:nvSpPr>
        <p:spPr>
          <a:xfrm>
            <a:off x="7756034" y="7737013"/>
            <a:ext cx="36272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Thay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đổi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7214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413994"/>
            <a:ext cx="11184185" cy="9200277"/>
            <a:chOff x="-606283" y="-1632408"/>
            <a:chExt cx="14912246" cy="1226703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632408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Gần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giống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ArrayList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369020" y="2477540"/>
            <a:ext cx="98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tập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hợp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đối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tượng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loại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giống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vì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cả</a:t>
            </a:r>
            <a:r>
              <a:rPr lang="en-US" sz="2400" dirty="0">
                <a:solidFill>
                  <a:schemeClr val="bg1"/>
                </a:solidFill>
              </a:rPr>
              <a:t> 2 </a:t>
            </a:r>
            <a:r>
              <a:rPr lang="en-US" sz="2400" dirty="0" err="1">
                <a:solidFill>
                  <a:schemeClr val="bg1"/>
                </a:solidFill>
              </a:rPr>
              <a:t>đều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triển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list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AE299-1FD3-0754-2ED3-9B5EBD53A57B}"/>
              </a:ext>
            </a:extLst>
          </p:cNvPr>
          <p:cNvSpPr txBox="1"/>
          <p:nvPr/>
        </p:nvSpPr>
        <p:spPr>
          <a:xfrm>
            <a:off x="1369020" y="6798476"/>
            <a:ext cx="13337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AddFirst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AddLast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getLast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r>
              <a:rPr lang="en-US" sz="2400" dirty="0" err="1">
                <a:solidFill>
                  <a:schemeClr val="bg1"/>
                </a:solidFill>
              </a:rPr>
              <a:t>removeFirst</a:t>
            </a:r>
            <a:r>
              <a:rPr lang="en-US" sz="2400" dirty="0">
                <a:solidFill>
                  <a:schemeClr val="bg1"/>
                </a:solidFill>
              </a:rPr>
              <a:t>(), </a:t>
            </a:r>
            <a:r>
              <a:rPr lang="en-US" sz="2400" dirty="0" err="1">
                <a:solidFill>
                  <a:schemeClr val="bg1"/>
                </a:solidFill>
              </a:rPr>
              <a:t>removeLast</a:t>
            </a:r>
            <a:r>
              <a:rPr lang="en-US" sz="2400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4922B-1822-698E-4925-87FA1D754F77}"/>
              </a:ext>
            </a:extLst>
          </p:cNvPr>
          <p:cNvSpPr txBox="1"/>
          <p:nvPr/>
        </p:nvSpPr>
        <p:spPr>
          <a:xfrm>
            <a:off x="1369336" y="7176053"/>
            <a:ext cx="98261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Linklist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nào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Lưu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mặt</a:t>
            </a:r>
            <a:r>
              <a:rPr lang="en-US" sz="2400" dirty="0">
                <a:solidFill>
                  <a:schemeClr val="bg1"/>
                </a:solidFill>
              </a:rPr>
              <a:t> hang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đến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tiếp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VD: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thêm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phần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đặt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vùng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3A5DE2-E674-BAEC-D024-4E857900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64" y="3587606"/>
            <a:ext cx="6019035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384" y="-49530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39198"/>
            <a:ext cx="11472338" cy="9075073"/>
            <a:chOff x="-990487" y="-1465469"/>
            <a:chExt cx="15296450" cy="1210009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465469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LinkList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1719252"/>
            <a:ext cx="98264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addFist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addLast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getLast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Lấy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removeFirst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đầu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removeLast</a:t>
            </a:r>
            <a:r>
              <a:rPr lang="en-US" sz="3000" dirty="0">
                <a:solidFill>
                  <a:schemeClr val="bg1"/>
                </a:solidFill>
              </a:rPr>
              <a:t>():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mục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cuối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D4C68-1228-DE95-9930-77A50219C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143500"/>
            <a:ext cx="5181600" cy="495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3AA11-24F5-04F4-7B34-BAC2CFE8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865" y="5143500"/>
            <a:ext cx="5181600" cy="495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9E069C-B21C-FDCA-3751-34A9A779B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330" y="5043238"/>
            <a:ext cx="5372270" cy="50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Lưu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trữ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cặp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“key/values”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bằng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khác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(String).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0A081-6F8E-B405-092F-C37E7CA1D782}"/>
              </a:ext>
            </a:extLst>
          </p:cNvPr>
          <p:cNvSpPr txBox="1"/>
          <p:nvPr/>
        </p:nvSpPr>
        <p:spPr>
          <a:xfrm>
            <a:off x="1276265" y="6696337"/>
            <a:ext cx="982648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HashMap():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Put(): them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Get():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qua HashMap: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vòng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lặp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for-each: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keySet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value()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muốn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586CC-2B1F-DEC6-F2F1-C00D6572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96" y="4246669"/>
            <a:ext cx="6715704" cy="17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những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cần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đến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qua abstract classed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non-access modifier,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B2322-867F-93C7-0274-3FD15334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647" y="4657491"/>
            <a:ext cx="8423337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240318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21553" y="316873"/>
            <a:ext cx="11184185" cy="9297398"/>
            <a:chOff x="-606283" y="-1761903"/>
            <a:chExt cx="14912246" cy="1239653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606283" y="-1761903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4400" y="1409700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A6647-FC39-7097-2B24-560D1290A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80" y="2881643"/>
            <a:ext cx="5540220" cy="4684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B65032-A143-111A-EA7C-00DC9A2A593A}"/>
              </a:ext>
            </a:extLst>
          </p:cNvPr>
          <p:cNvSpPr txBox="1"/>
          <p:nvPr/>
        </p:nvSpPr>
        <p:spPr>
          <a:xfrm>
            <a:off x="2057400" y="7867317"/>
            <a:ext cx="3063472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77CA3D-CD0E-2EB7-0A6E-3319DF11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60" y="2881643"/>
            <a:ext cx="6844340" cy="4684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C726E5-6E82-45D3-9786-157027DA1C90}"/>
              </a:ext>
            </a:extLst>
          </p:cNvPr>
          <p:cNvSpPr txBox="1"/>
          <p:nvPr/>
        </p:nvSpPr>
        <p:spPr>
          <a:xfrm>
            <a:off x="7086600" y="7752786"/>
            <a:ext cx="8354373" cy="140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HashMap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gọi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people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khóa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String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7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5" y="1698767"/>
            <a:ext cx="9826486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hợp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mọi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BB7F5-0F99-B303-D55A-D7ADE97C2877}"/>
              </a:ext>
            </a:extLst>
          </p:cNvPr>
          <p:cNvSpPr txBox="1"/>
          <p:nvPr/>
        </p:nvSpPr>
        <p:spPr>
          <a:xfrm>
            <a:off x="1081314" y="6063315"/>
            <a:ext cx="982648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HashSet: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Add():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Contains():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HashSet hay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Remove():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Clear():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xóa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Size():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kích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thước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467AA-979B-5D54-1A36-97E5EA64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25" y="2790759"/>
            <a:ext cx="7978551" cy="28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73000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59804" y="431830"/>
            <a:ext cx="11345934" cy="9182441"/>
            <a:chOff x="-821948" y="-1608626"/>
            <a:chExt cx="15127911" cy="1224325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21948" y="-1608626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HashSet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801758" y="1747721"/>
            <a:ext cx="9826486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phương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HashSet:</a:t>
            </a:r>
          </a:p>
          <a:p>
            <a:pPr>
              <a:lnSpc>
                <a:spcPct val="150000"/>
              </a:lnSpc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89F83-6835-E075-D5B9-F0D6B6AC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" y="2902304"/>
            <a:ext cx="5646522" cy="5440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778E37-0B45-6137-93A0-162CE588DE85}"/>
              </a:ext>
            </a:extLst>
          </p:cNvPr>
          <p:cNvSpPr txBox="1"/>
          <p:nvPr/>
        </p:nvSpPr>
        <p:spPr>
          <a:xfrm>
            <a:off x="381000" y="8392415"/>
            <a:ext cx="6843879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giá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trị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tồn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hay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610B4-B71F-A997-B23E-541F5D72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78" y="2903519"/>
            <a:ext cx="5348121" cy="54396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7051FA-8850-2A8B-54BF-B3797C3ED6B9}"/>
              </a:ext>
            </a:extLst>
          </p:cNvPr>
          <p:cNvSpPr txBox="1"/>
          <p:nvPr/>
        </p:nvSpPr>
        <p:spPr>
          <a:xfrm>
            <a:off x="7212846" y="8417014"/>
            <a:ext cx="5562599" cy="73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Lưu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trữ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đối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tượng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Integer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2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Exceptions(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Ngoại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lệ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1276264" y="1698767"/>
            <a:ext cx="1072947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Try: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kiểm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Catch: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nếu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xảy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khối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thử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Finally: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bất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kể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Through: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bạn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lỗi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tùy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ngoại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lệ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ArithmeicException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</a:rPr>
              <a:t>FileNotFoundException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</a:rPr>
              <a:t>VD: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4D913-E16B-CBED-9A75-41C87F662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83" y="5143500"/>
            <a:ext cx="6725451" cy="4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6430" y="141174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501429"/>
            <a:ext cx="11472338" cy="9112842"/>
            <a:chOff x="-990487" y="-1515828"/>
            <a:chExt cx="15296450" cy="121504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5158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140438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316833" y="2095500"/>
            <a:ext cx="10046368" cy="625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1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3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java.util.regex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Matcher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Pattern 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PatternSyntaxException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Matcher: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implements interface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MatchResult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lý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biểu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thức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chính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quy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thao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choỗi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tự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9234-D75E-CE80-1D0F-DA190A6E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803" y="5417903"/>
            <a:ext cx="7452364" cy="45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1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0729473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Pattern: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để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xác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định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mẫu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bộ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máy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regex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B78F49-67E1-7214-2B16-9893792E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533676"/>
            <a:ext cx="9372599" cy="60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1467" y="279857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1184" y="676206"/>
            <a:ext cx="11554554" cy="8938065"/>
            <a:chOff x="-1100108" y="-1282792"/>
            <a:chExt cx="15406071" cy="1191742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00108" y="-1282792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RegEx</a:t>
              </a:r>
              <a:endParaRPr lang="en-US" sz="5799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8175" y="-688245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609600" y="1790951"/>
            <a:ext cx="12039599" cy="14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Ví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dụ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Tìm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xem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xuất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nào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từ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“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Đại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học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”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câu</a:t>
            </a:r>
            <a:r>
              <a:rPr lang="en-US" sz="30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6030504020204" pitchFamily="34" charset="0"/>
              </a:rPr>
              <a:t>không</a:t>
            </a:r>
            <a:endParaRPr lang="en-US" sz="3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C05EA-EFD0-2F8A-9751-94A403FB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726056"/>
            <a:ext cx="9742413" cy="5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8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314" y="527339"/>
            <a:ext cx="10924424" cy="9086932"/>
            <a:chOff x="-259935" y="-1481281"/>
            <a:chExt cx="14565898" cy="1211590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59935" y="-1481281"/>
              <a:ext cx="10523061" cy="2461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Java File &amp;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thao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tác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799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917526" y="2552700"/>
            <a:ext cx="1072947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phương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lấy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canRead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đọc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canWrite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CreateNewFile</a:t>
            </a:r>
            <a:r>
              <a:rPr lang="en-US" sz="2400" dirty="0">
                <a:solidFill>
                  <a:schemeClr val="bg1"/>
                </a:solidFill>
              </a:rPr>
              <a:t>(): </a:t>
            </a:r>
            <a:r>
              <a:rPr lang="en-US" sz="2400" dirty="0" err="1">
                <a:solidFill>
                  <a:schemeClr val="bg1"/>
                </a:solidFill>
              </a:rPr>
              <a:t>Tạo</a:t>
            </a:r>
            <a:r>
              <a:rPr lang="en-US" sz="2400" dirty="0">
                <a:solidFill>
                  <a:schemeClr val="bg1"/>
                </a:solidFill>
              </a:rPr>
              <a:t> 1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trống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Delete():</a:t>
            </a:r>
            <a:r>
              <a:rPr lang="en-US" sz="2400" dirty="0" err="1">
                <a:solidFill>
                  <a:schemeClr val="bg1"/>
                </a:solidFill>
              </a:rPr>
              <a:t>Xóa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Exists():</a:t>
            </a:r>
            <a:r>
              <a:rPr lang="en-US" sz="2400" dirty="0" err="1">
                <a:solidFill>
                  <a:schemeClr val="bg1"/>
                </a:solidFill>
              </a:rPr>
              <a:t>Kiểm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tồn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tại</a:t>
            </a:r>
            <a:r>
              <a:rPr lang="en-US" sz="2400" dirty="0">
                <a:solidFill>
                  <a:schemeClr val="bg1"/>
                </a:solidFill>
              </a:rPr>
              <a:t> hay </a:t>
            </a:r>
            <a:r>
              <a:rPr lang="en-US" sz="2400" dirty="0" err="1">
                <a:solidFill>
                  <a:schemeClr val="bg1"/>
                </a:solidFill>
              </a:rPr>
              <a:t>không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getName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getAbsolutePath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Length():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kích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thước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bytes.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List():</a:t>
            </a:r>
            <a:r>
              <a:rPr lang="en-US" sz="2400" dirty="0" err="1">
                <a:solidFill>
                  <a:schemeClr val="bg1"/>
                </a:solidFill>
              </a:rPr>
              <a:t>Trả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mảng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tệp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mục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():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Tạo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thư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mục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0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33792" y="-85691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62306" y="-881364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62000" y="1866900"/>
            <a:ext cx="10729473" cy="209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createNewFile</a:t>
            </a:r>
            <a:r>
              <a:rPr lang="en-US" sz="3000" dirty="0">
                <a:solidFill>
                  <a:schemeClr val="bg1"/>
                </a:solidFill>
              </a:rPr>
              <a:t>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sẽ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Boolean: true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false </a:t>
            </a:r>
            <a:r>
              <a:rPr lang="en-US" sz="3000" dirty="0" err="1">
                <a:solidFill>
                  <a:schemeClr val="bg1"/>
                </a:solidFill>
              </a:rPr>
              <a:t>nếu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tồn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E5FA6-3B76-BFB9-F122-287D212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6" y="4211399"/>
            <a:ext cx="6186991" cy="5420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645B6-14FE-23F2-63FC-63B77AE98046}"/>
              </a:ext>
            </a:extLst>
          </p:cNvPr>
          <p:cNvSpPr txBox="1"/>
          <p:nvPr/>
        </p:nvSpPr>
        <p:spPr>
          <a:xfrm>
            <a:off x="6932949" y="3987218"/>
            <a:ext cx="10729473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hãy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dẫn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A53218-CBF6-ED0A-40C2-AE1BE8C12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26" y="4938008"/>
            <a:ext cx="7842255" cy="46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55598" y="3778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672729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Create and Write To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45133" y="-683691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29916" y="2293173"/>
            <a:ext cx="14401801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FileWriter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write()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đóng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bằng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close():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D8AE7-685F-D912-0A0D-C1933536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406" y="4409072"/>
            <a:ext cx="8647994" cy="50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8600" y="199530"/>
            <a:ext cx="11777138" cy="9414741"/>
            <a:chOff x="-1396888" y="-1918360"/>
            <a:chExt cx="15702851" cy="12552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96888" y="-1918360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Abstraction(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trừu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tượng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64569" y="1250242"/>
            <a:ext cx="1127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Ngoài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còn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cách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abstraction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dung interface.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AE00-E615-E750-D963-D2D1D6A1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71" y="2309157"/>
            <a:ext cx="7509698" cy="5585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9B3EC-75FE-B127-88FB-8F8E0C65F18A}"/>
              </a:ext>
            </a:extLst>
          </p:cNvPr>
          <p:cNvSpPr txBox="1"/>
          <p:nvPr/>
        </p:nvSpPr>
        <p:spPr>
          <a:xfrm>
            <a:off x="364569" y="8136944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sao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abstraction: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mật</a:t>
            </a:r>
            <a:r>
              <a:rPr lang="en-US" sz="3000" dirty="0">
                <a:solidFill>
                  <a:schemeClr val="bg1"/>
                </a:solidFill>
              </a:rPr>
              <a:t> -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định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chi </a:t>
            </a:r>
            <a:r>
              <a:rPr lang="en-US" sz="3000" dirty="0" err="1">
                <a:solidFill>
                  <a:schemeClr val="bg1"/>
                </a:solidFill>
              </a:rPr>
              <a:t>tiết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trọng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tượng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5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Read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485" y="1971096"/>
            <a:ext cx="8686800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thêm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thông</a:t>
            </a:r>
            <a:r>
              <a:rPr lang="en-US" sz="3000" dirty="0">
                <a:solidFill>
                  <a:schemeClr val="bg1"/>
                </a:solidFill>
              </a:rPr>
              <a:t> tin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, ta dung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File():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0FD14-F075-7428-3162-AD110A8D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" y="2918593"/>
            <a:ext cx="6141761" cy="4971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Scanner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nội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văn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mà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đã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ở </a:t>
            </a:r>
            <a:r>
              <a:rPr lang="en-US" sz="3000" dirty="0" err="1">
                <a:solidFill>
                  <a:schemeClr val="bg1"/>
                </a:solidFill>
              </a:rPr>
              <a:t>trên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6BC08-8DEE-F0E8-5627-27658ED6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882" y="3623275"/>
            <a:ext cx="6107310" cy="44024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CFB234-F0DA-C99C-73C8-17C6E1E1FF5B}"/>
              </a:ext>
            </a:extLst>
          </p:cNvPr>
          <p:cNvSpPr txBox="1"/>
          <p:nvPr/>
        </p:nvSpPr>
        <p:spPr>
          <a:xfrm>
            <a:off x="1630068" y="7992587"/>
            <a:ext cx="15027863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lớp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API Java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đọc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BufferedReader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Files, Scanner,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FileInputStream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BufferedWriter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, 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+mj-lt"/>
              </a:rPr>
              <a:t>FileOutputStream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+mj-lt"/>
              </a:rPr>
              <a:t>…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97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7192" y="3308537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67586" y="212831"/>
            <a:ext cx="11472338" cy="8941542"/>
            <a:chOff x="-990487" y="-1287428"/>
            <a:chExt cx="15296450" cy="1192205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990487" y="-1287428"/>
              <a:ext cx="10523061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Delete Files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4600" y="-2314162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74CDC-A9C4-183D-1727-A88B46A78C8D}"/>
              </a:ext>
            </a:extLst>
          </p:cNvPr>
          <p:cNvSpPr txBox="1"/>
          <p:nvPr/>
        </p:nvSpPr>
        <p:spPr>
          <a:xfrm>
            <a:off x="7304392" y="2944838"/>
            <a:ext cx="8686800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Bạn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thư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mực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trống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E2E9B-2928-2BB1-00DA-EA047CA30E1C}"/>
              </a:ext>
            </a:extLst>
          </p:cNvPr>
          <p:cNvSpPr txBox="1"/>
          <p:nvPr/>
        </p:nvSpPr>
        <p:spPr>
          <a:xfrm>
            <a:off x="918411" y="1074729"/>
            <a:ext cx="10729474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delete()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xóa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tệp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2461C-1F0C-B453-9128-E451D62B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6" y="2154716"/>
            <a:ext cx="6542814" cy="5469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CF354-5A36-5D58-6CCC-B55613AC1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60" y="4447200"/>
            <a:ext cx="6324600" cy="43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5532" y="87086"/>
            <a:ext cx="11548538" cy="9587057"/>
            <a:chOff x="-1092088" y="-2148114"/>
            <a:chExt cx="15398051" cy="1278274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92088" y="-2148114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Encapsulation(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đóng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gói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381000" y="1171124"/>
            <a:ext cx="1242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Đảm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ẩn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người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dùng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này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thì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mình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phải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private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variable/attribute.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Khai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báo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get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set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private variable/attribute.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Get: </a:t>
            </a:r>
            <a:r>
              <a:rPr lang="en-US" sz="3000" dirty="0" err="1">
                <a:solidFill>
                  <a:schemeClr val="bg1"/>
                </a:solidFill>
              </a:rPr>
              <a:t>trả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Set: </a:t>
            </a:r>
            <a:r>
              <a:rPr lang="en-US" sz="3000" dirty="0" err="1">
                <a:solidFill>
                  <a:schemeClr val="bg1"/>
                </a:solidFill>
              </a:rPr>
              <a:t>gán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trị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attribute.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66F3B-635F-61A3-9CD9-DA205A0E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82" y="4956776"/>
            <a:ext cx="5699904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A5A8C-FF85-8B58-1B09-F4950DEA1125}"/>
              </a:ext>
            </a:extLst>
          </p:cNvPr>
          <p:cNvSpPr txBox="1"/>
          <p:nvPr/>
        </p:nvSpPr>
        <p:spPr>
          <a:xfrm>
            <a:off x="6880827" y="6457946"/>
            <a:ext cx="982648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che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giấu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tin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quan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trọng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1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access modifier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như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: private, public, default, protected.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public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Class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chung</a:t>
            </a:r>
            <a:r>
              <a:rPr lang="en-US" sz="3000" dirty="0">
                <a:solidFill>
                  <a:schemeClr val="bg1"/>
                </a:solidFill>
              </a:rPr>
              <a:t> package.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constructor,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Public: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tất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cả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Private: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Protected: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subclass.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bg1"/>
                </a:solidFill>
              </a:rPr>
              <a:t>Default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cùng</a:t>
            </a:r>
            <a:r>
              <a:rPr lang="en-US" sz="3000" dirty="0">
                <a:solidFill>
                  <a:schemeClr val="bg1"/>
                </a:solidFill>
              </a:rPr>
              <a:t> 1 package.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4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36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76266" y="824524"/>
            <a:ext cx="10989890" cy="8789747"/>
            <a:chOff x="0" y="-1085035"/>
            <a:chExt cx="14653187" cy="11719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7224" y="-1085035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799" spc="133" dirty="0">
                  <a:solidFill>
                    <a:srgbClr val="FFFFFF"/>
                  </a:solidFill>
                  <a:latin typeface="Dancing Script Bold"/>
                </a:rPr>
                <a:t>Modifiers: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86581" y="-3429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1276266" y="2042967"/>
            <a:ext cx="98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Access Modifier.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4EA18-FC8D-A97B-BEDC-B4A19F6F748F}"/>
              </a:ext>
            </a:extLst>
          </p:cNvPr>
          <p:cNvSpPr txBox="1"/>
          <p:nvPr/>
        </p:nvSpPr>
        <p:spPr>
          <a:xfrm>
            <a:off x="1276266" y="3523528"/>
            <a:ext cx="1059982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Non-Access Modifier: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class, dung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 </a:t>
            </a:r>
            <a:r>
              <a:rPr lang="en-US" sz="3000" dirty="0" err="1">
                <a:solidFill>
                  <a:schemeClr val="bg1"/>
                </a:solidFill>
              </a:rPr>
              <a:t>như</a:t>
            </a:r>
            <a:r>
              <a:rPr lang="en-US" sz="3000" dirty="0">
                <a:solidFill>
                  <a:schemeClr val="bg1"/>
                </a:solidFill>
              </a:rPr>
              <a:t> final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abstract: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bởi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class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dung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Đối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attribute, method dung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modifiers: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Final: </a:t>
            </a:r>
            <a:r>
              <a:rPr lang="en-US" sz="3000" dirty="0" err="1">
                <a:solidFill>
                  <a:schemeClr val="bg1"/>
                </a:solidFill>
              </a:rPr>
              <a:t>Atttribute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overridden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chỉnh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Static: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class, </a:t>
            </a:r>
            <a:r>
              <a:rPr lang="en-US" sz="3000" dirty="0" err="1">
                <a:solidFill>
                  <a:schemeClr val="bg1"/>
                </a:solidFill>
              </a:rPr>
              <a:t>chứ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thuộc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về</a:t>
            </a:r>
            <a:r>
              <a:rPr lang="en-US" sz="3000" dirty="0">
                <a:solidFill>
                  <a:schemeClr val="bg1"/>
                </a:solidFill>
              </a:rPr>
              <a:t> object.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Abstract: dung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abstract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bên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. Abstract method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body.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abstract void run();</a:t>
            </a:r>
          </a:p>
          <a:p>
            <a:pPr lvl="1" algn="just"/>
            <a:r>
              <a:rPr lang="en-US" sz="3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0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Inheritance(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kế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thừa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toàn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sang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Chia </a:t>
            </a:r>
            <a:r>
              <a:rPr lang="en-US" sz="3000" dirty="0" err="1">
                <a:solidFill>
                  <a:schemeClr val="bg1"/>
                </a:solidFill>
              </a:rPr>
              <a:t>thành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nhóm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Superclass – class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Subclass – class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khóa</a:t>
            </a:r>
            <a:r>
              <a:rPr lang="en-US" sz="3000" dirty="0">
                <a:solidFill>
                  <a:schemeClr val="bg1"/>
                </a:solidFill>
              </a:rPr>
              <a:t> extends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6761F-B94D-0903-7534-6ED896B0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43500"/>
            <a:ext cx="7086600" cy="47019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CEF3F-D65A-3DE1-F4B9-41E3BB10F9EE}"/>
              </a:ext>
            </a:extLst>
          </p:cNvPr>
          <p:cNvSpPr txBox="1"/>
          <p:nvPr/>
        </p:nvSpPr>
        <p:spPr>
          <a:xfrm>
            <a:off x="7772400" y="7101558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Lợi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ích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tính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code: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attribute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sẵn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muốn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tạo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mới</a:t>
            </a:r>
            <a:endParaRPr lang="en-US" sz="3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5698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Polymorphism(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Tính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đa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hình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):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172406" y="-58780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nhau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VD: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superclass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method </a:t>
            </a:r>
            <a:r>
              <a:rPr lang="en-US" sz="3000" dirty="0" err="1">
                <a:solidFill>
                  <a:schemeClr val="bg1"/>
                </a:solidFill>
              </a:rPr>
              <a:t>animalSound</a:t>
            </a:r>
            <a:r>
              <a:rPr lang="en-US" sz="3000" dirty="0">
                <a:solidFill>
                  <a:schemeClr val="bg1"/>
                </a:solidFill>
              </a:rPr>
              <a:t>(). Subclass </a:t>
            </a:r>
            <a:r>
              <a:rPr lang="en-US" sz="3000" dirty="0" err="1">
                <a:solidFill>
                  <a:schemeClr val="bg1"/>
                </a:solidFill>
              </a:rPr>
              <a:t>của</a:t>
            </a:r>
            <a:r>
              <a:rPr lang="en-US" sz="3000" dirty="0">
                <a:solidFill>
                  <a:schemeClr val="bg1"/>
                </a:solidFill>
              </a:rPr>
              <a:t> Animal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Pig, Dog.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C0A92-CA74-8454-5E55-2F2C2EFD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76" y="3954037"/>
            <a:ext cx="8163424" cy="58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95851" y="2259063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33400" y="-14909"/>
            <a:ext cx="11735040" cy="8579706"/>
            <a:chOff x="-1340757" y="-2649856"/>
            <a:chExt cx="15646720" cy="11439608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340757" y="-2649856"/>
              <a:ext cx="6199205" cy="15853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781"/>
                </a:lnSpc>
              </a:pP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5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endParaRPr lang="en-US" sz="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176554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71014" y="-565403"/>
            <a:ext cx="3586584" cy="2976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DDC28B-E947-649B-9EC9-A2CABF2B0E35}"/>
              </a:ext>
            </a:extLst>
          </p:cNvPr>
          <p:cNvSpPr txBox="1"/>
          <p:nvPr/>
        </p:nvSpPr>
        <p:spPr>
          <a:xfrm>
            <a:off x="467799" y="3086100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Lớp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: m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ột class đại diện cho 1 loại đối tượng. Nó có thể được hiểu giống như 1 bản định nghĩa của đối tượng.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68F26-E2BB-A0E4-1F78-9F42B74D43A3}"/>
              </a:ext>
            </a:extLst>
          </p:cNvPr>
          <p:cNvSpPr txBox="1"/>
          <p:nvPr/>
        </p:nvSpPr>
        <p:spPr>
          <a:xfrm>
            <a:off x="496957" y="725842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Đối tượng là một thể hiện của lớp. Nó bao gồm các thuộc tính và phương thức.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41D7C-0CFF-9290-5CBD-1AC33B1D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04" y="2554525"/>
            <a:ext cx="5561396" cy="2919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DA826-59D7-1F8D-3562-BD1712311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976" y="6272922"/>
            <a:ext cx="5758851" cy="291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1960</Words>
  <Application>Microsoft Office PowerPoint</Application>
  <PresentationFormat>Custom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Calibri</vt:lpstr>
      <vt:lpstr>Dancing Script Bold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Thành phần 3D Công nghệ 5G Bản thuyết trình</dc:title>
  <dc:creator>DELL</dc:creator>
  <cp:lastModifiedBy>Tiến Nguyễn</cp:lastModifiedBy>
  <cp:revision>13</cp:revision>
  <dcterms:created xsi:type="dcterms:W3CDTF">2006-08-16T00:00:00Z</dcterms:created>
  <dcterms:modified xsi:type="dcterms:W3CDTF">2023-02-09T08:17:40Z</dcterms:modified>
  <dc:identifier>DAFR-nKMBko</dc:identifier>
</cp:coreProperties>
</file>