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8"/>
  </p:notesMasterIdLst>
  <p:sldIdLst>
    <p:sldId id="286" r:id="rId2"/>
    <p:sldId id="287" r:id="rId3"/>
    <p:sldId id="288" r:id="rId4"/>
    <p:sldId id="289" r:id="rId5"/>
    <p:sldId id="275" r:id="rId6"/>
    <p:sldId id="290" r:id="rId7"/>
    <p:sldId id="292" r:id="rId8"/>
    <p:sldId id="291" r:id="rId9"/>
    <p:sldId id="256" r:id="rId10"/>
    <p:sldId id="257" r:id="rId11"/>
    <p:sldId id="273" r:id="rId12"/>
    <p:sldId id="274" r:id="rId13"/>
    <p:sldId id="304" r:id="rId14"/>
    <p:sldId id="305" r:id="rId15"/>
    <p:sldId id="306" r:id="rId16"/>
    <p:sldId id="307" r:id="rId17"/>
    <p:sldId id="308" r:id="rId18"/>
    <p:sldId id="276" r:id="rId19"/>
    <p:sldId id="277" r:id="rId20"/>
    <p:sldId id="279" r:id="rId21"/>
    <p:sldId id="294" r:id="rId22"/>
    <p:sldId id="280" r:id="rId23"/>
    <p:sldId id="293" r:id="rId24"/>
    <p:sldId id="295" r:id="rId25"/>
    <p:sldId id="282" r:id="rId26"/>
    <p:sldId id="283" r:id="rId27"/>
    <p:sldId id="296" r:id="rId28"/>
    <p:sldId id="284" r:id="rId29"/>
    <p:sldId id="298" r:id="rId30"/>
    <p:sldId id="297" r:id="rId31"/>
    <p:sldId id="299" r:id="rId32"/>
    <p:sldId id="285" r:id="rId33"/>
    <p:sldId id="300" r:id="rId34"/>
    <p:sldId id="301" r:id="rId35"/>
    <p:sldId id="302" r:id="rId36"/>
    <p:sldId id="303" r:id="rId37"/>
  </p:sldIdLst>
  <p:sldSz cx="18288000" cy="10287000"/>
  <p:notesSz cx="6858000" cy="9144000"/>
  <p:embeddedFontLs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Dancing Script Bold" panose="020B0604020202020204" charset="0"/>
      <p:regular r:id="rId43"/>
    </p:embeddedFont>
    <p:embeddedFont>
      <p:font typeface="Open Sans" panose="020B0606030504020204" pitchFamily="34" charset="0"/>
      <p:regular r:id="rId44"/>
      <p:bold r:id="rId45"/>
      <p:italic r:id="rId46"/>
      <p:boldItalic r:id="rId4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ến Nguyễn" initials="TN" lastIdx="1" clrIdx="0">
    <p:extLst>
      <p:ext uri="{19B8F6BF-5375-455C-9EA6-DF929625EA0E}">
        <p15:presenceInfo xmlns:p15="http://schemas.microsoft.com/office/powerpoint/2012/main" userId="939970e69385cbc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8" d="100"/>
          <a:sy n="58" d="100"/>
        </p:scale>
        <p:origin x="408" y="10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10.02.2023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268200" y="2233248"/>
            <a:ext cx="7641615" cy="584583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838200" y="1638300"/>
            <a:ext cx="11167538" cy="7975971"/>
            <a:chOff x="-584088" y="0"/>
            <a:chExt cx="14890051" cy="10634628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4655248" cy="60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584088" y="721758"/>
              <a:ext cx="14305963" cy="12137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309"/>
                </a:lnSpc>
              </a:pPr>
              <a:r>
                <a:rPr lang="en-US" sz="5300" spc="133" dirty="0">
                  <a:solidFill>
                    <a:srgbClr val="FFFFFF"/>
                  </a:solidFill>
                  <a:latin typeface="Dancing Script Bold"/>
                </a:rPr>
                <a:t>OOP (Object-Oriented Programming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021430"/>
              <a:ext cx="14305963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058400" y="-716402"/>
            <a:ext cx="3586584" cy="29768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E82833A-7A07-5113-00ED-0E0D1B5C93FC}"/>
              </a:ext>
            </a:extLst>
          </p:cNvPr>
          <p:cNvSpPr txBox="1"/>
          <p:nvPr/>
        </p:nvSpPr>
        <p:spPr>
          <a:xfrm>
            <a:off x="2441714" y="4102379"/>
            <a:ext cx="9826486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Gồm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có</a:t>
            </a:r>
            <a:r>
              <a:rPr lang="en-US" sz="3000" dirty="0">
                <a:solidFill>
                  <a:schemeClr val="bg1"/>
                </a:solidFill>
              </a:rPr>
              <a:t> 4 </a:t>
            </a:r>
            <a:r>
              <a:rPr lang="en-US" sz="3000" dirty="0" err="1">
                <a:solidFill>
                  <a:schemeClr val="bg1"/>
                </a:solidFill>
              </a:rPr>
              <a:t>tính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chất</a:t>
            </a:r>
            <a:r>
              <a:rPr lang="vi-VN" sz="3000" dirty="0">
                <a:solidFill>
                  <a:schemeClr val="bg1"/>
                </a:solidFill>
              </a:rPr>
              <a:t>:</a:t>
            </a:r>
            <a:endParaRPr lang="en-US" sz="3000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Abstraction(</a:t>
            </a:r>
            <a:r>
              <a:rPr lang="en-US" sz="3000" dirty="0" err="1">
                <a:solidFill>
                  <a:schemeClr val="bg1"/>
                </a:solidFill>
              </a:rPr>
              <a:t>Tính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trừu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tượng</a:t>
            </a:r>
            <a:r>
              <a:rPr lang="en-US" sz="3000" dirty="0">
                <a:solidFill>
                  <a:schemeClr val="bg1"/>
                </a:solidFill>
              </a:rPr>
              <a:t>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Inheritance(</a:t>
            </a:r>
            <a:r>
              <a:rPr lang="en-US" sz="3000" dirty="0" err="1">
                <a:solidFill>
                  <a:schemeClr val="bg1"/>
                </a:solidFill>
              </a:rPr>
              <a:t>Tính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kế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thừa</a:t>
            </a:r>
            <a:r>
              <a:rPr lang="en-US" sz="3000" dirty="0">
                <a:solidFill>
                  <a:schemeClr val="bg1"/>
                </a:solidFill>
              </a:rPr>
              <a:t>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Polymorphism(</a:t>
            </a:r>
            <a:r>
              <a:rPr lang="en-US" sz="3000" dirty="0" err="1">
                <a:solidFill>
                  <a:schemeClr val="bg1"/>
                </a:solidFill>
              </a:rPr>
              <a:t>Tính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đa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hình</a:t>
            </a:r>
            <a:r>
              <a:rPr lang="en-US" sz="3000" dirty="0">
                <a:solidFill>
                  <a:schemeClr val="bg1"/>
                </a:solidFill>
              </a:rPr>
              <a:t>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Encapsulation(</a:t>
            </a:r>
            <a:r>
              <a:rPr lang="en-US" sz="3000" dirty="0" err="1">
                <a:solidFill>
                  <a:schemeClr val="bg1"/>
                </a:solidFill>
              </a:rPr>
              <a:t>Tính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đóng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gói</a:t>
            </a:r>
            <a:r>
              <a:rPr lang="en-US" sz="3000" dirty="0">
                <a:solidFill>
                  <a:schemeClr val="bg1"/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735992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005738" y="2260462"/>
            <a:ext cx="7641615" cy="584583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276266" y="1638300"/>
            <a:ext cx="10729472" cy="7975971"/>
            <a:chOff x="0" y="0"/>
            <a:chExt cx="14305963" cy="10634628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4655248" cy="60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304800"/>
              <a:ext cx="14305963" cy="12137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309"/>
                </a:lnSpc>
              </a:pP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Attribute(</a:t>
              </a:r>
              <a:r>
                <a:rPr lang="en-US" sz="5799" spc="133" dirty="0" err="1">
                  <a:solidFill>
                    <a:srgbClr val="FFFFFF"/>
                  </a:solidFill>
                  <a:latin typeface="Dancing Script Bold"/>
                </a:rPr>
                <a:t>Thuộc</a:t>
              </a: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 </a:t>
              </a:r>
              <a:r>
                <a:rPr lang="en-US" sz="5799" spc="133" dirty="0" err="1">
                  <a:solidFill>
                    <a:srgbClr val="FFFFFF"/>
                  </a:solidFill>
                  <a:latin typeface="Dancing Script Bold"/>
                </a:rPr>
                <a:t>tính</a:t>
              </a: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):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021430"/>
              <a:ext cx="14305963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120896" y="-716402"/>
            <a:ext cx="3586584" cy="29768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E82833A-7A07-5113-00ED-0E0D1B5C93FC}"/>
              </a:ext>
            </a:extLst>
          </p:cNvPr>
          <p:cNvSpPr txBox="1"/>
          <p:nvPr/>
        </p:nvSpPr>
        <p:spPr>
          <a:xfrm>
            <a:off x="1727759" y="3005814"/>
            <a:ext cx="982648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Các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biến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được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định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nghĩa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trong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lớp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Xác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định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trạng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thái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của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đối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tượng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Hoặc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cũng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có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thể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nói</a:t>
            </a:r>
            <a:r>
              <a:rPr lang="en-US" sz="2400" dirty="0">
                <a:solidFill>
                  <a:schemeClr val="bg1"/>
                </a:solidFill>
              </a:rPr>
              <a:t> attribute </a:t>
            </a:r>
            <a:r>
              <a:rPr lang="en-US" sz="2400" dirty="0" err="1">
                <a:solidFill>
                  <a:schemeClr val="bg1"/>
                </a:solidFill>
              </a:rPr>
              <a:t>là</a:t>
            </a:r>
            <a:r>
              <a:rPr lang="en-US" sz="2400" dirty="0">
                <a:solidFill>
                  <a:schemeClr val="bg1"/>
                </a:solidFill>
              </a:rPr>
              <a:t> variable </a:t>
            </a:r>
            <a:r>
              <a:rPr lang="en-US" sz="2400" dirty="0" err="1">
                <a:solidFill>
                  <a:schemeClr val="bg1"/>
                </a:solidFill>
              </a:rPr>
              <a:t>bên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trong</a:t>
            </a:r>
            <a:r>
              <a:rPr lang="en-US" sz="2400" dirty="0">
                <a:solidFill>
                  <a:schemeClr val="bg1"/>
                </a:solidFill>
              </a:rPr>
              <a:t> class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01B494-C5C4-C5BB-1A0A-D196AD2E61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600" y="4575474"/>
            <a:ext cx="7374093" cy="503879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005738" y="2260462"/>
            <a:ext cx="7641615" cy="584583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127137" y="1638300"/>
            <a:ext cx="10878601" cy="7975971"/>
            <a:chOff x="-198839" y="0"/>
            <a:chExt cx="14504802" cy="10634628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4655248" cy="60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198839" y="334832"/>
              <a:ext cx="14305963" cy="12137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309"/>
                </a:lnSpc>
              </a:pP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Class Method: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021430"/>
              <a:ext cx="14305963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120896" y="-716402"/>
            <a:ext cx="3586584" cy="29768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E82833A-7A07-5113-00ED-0E0D1B5C93FC}"/>
              </a:ext>
            </a:extLst>
          </p:cNvPr>
          <p:cNvSpPr txBox="1"/>
          <p:nvPr/>
        </p:nvSpPr>
        <p:spPr>
          <a:xfrm>
            <a:off x="1578630" y="3050862"/>
            <a:ext cx="982648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Phương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thức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của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đối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tượng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Được</a:t>
            </a:r>
            <a:r>
              <a:rPr lang="en-US" sz="3000" dirty="0">
                <a:solidFill>
                  <a:schemeClr val="bg1"/>
                </a:solidFill>
              </a:rPr>
              <a:t> dung </a:t>
            </a:r>
            <a:r>
              <a:rPr lang="en-US" sz="3000" dirty="0" err="1">
                <a:solidFill>
                  <a:schemeClr val="bg1"/>
                </a:solidFill>
              </a:rPr>
              <a:t>để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mô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tả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một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hành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động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cụ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thể</a:t>
            </a:r>
            <a:r>
              <a:rPr lang="en-US" sz="3000" dirty="0">
                <a:solidFill>
                  <a:schemeClr val="bg1"/>
                </a:solidFill>
              </a:rPr>
              <a:t>:</a:t>
            </a:r>
          </a:p>
          <a:p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695B81-336C-3523-0861-92996874C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4528190"/>
            <a:ext cx="7641614" cy="508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908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005738" y="2260462"/>
            <a:ext cx="7641615" cy="584583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957955" y="1388248"/>
            <a:ext cx="11047783" cy="8226023"/>
            <a:chOff x="-424415" y="-333403"/>
            <a:chExt cx="14730378" cy="10968031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4655248" cy="60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424415" y="-333403"/>
              <a:ext cx="14305963" cy="12137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309"/>
                </a:lnSpc>
              </a:pP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Constructor: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021430"/>
              <a:ext cx="14305963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120896" y="-716402"/>
            <a:ext cx="3586584" cy="29768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E82833A-7A07-5113-00ED-0E0D1B5C93FC}"/>
              </a:ext>
            </a:extLst>
          </p:cNvPr>
          <p:cNvSpPr txBox="1"/>
          <p:nvPr/>
        </p:nvSpPr>
        <p:spPr>
          <a:xfrm>
            <a:off x="1312361" y="2558640"/>
            <a:ext cx="1048173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Xây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dựng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đối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tượng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khi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1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đối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tượng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mới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được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tạo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Được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dung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để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thiết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lập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giá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trị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ban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đầu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cho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các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attribute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của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object.</a:t>
            </a:r>
            <a:endParaRPr lang="en-US" sz="3000" b="0" i="0" dirty="0">
              <a:solidFill>
                <a:schemeClr val="bg1"/>
              </a:solidFill>
              <a:effectLst/>
              <a:latin typeface="Open Sans" panose="020B0606030504020204" pitchFamily="34" charset="0"/>
            </a:endParaRPr>
          </a:p>
          <a:p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E8AF9A-0B77-876A-DD82-8DECC75CCB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0421" y="3995462"/>
            <a:ext cx="8361649" cy="589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393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467192" y="666709"/>
            <a:ext cx="7641615" cy="584583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359229" y="171147"/>
            <a:ext cx="11069554" cy="8321576"/>
            <a:chOff x="-453443" y="-460807"/>
            <a:chExt cx="14759406" cy="11095435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4655248" cy="60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453443" y="-460807"/>
              <a:ext cx="14305963" cy="12137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309"/>
                </a:lnSpc>
              </a:pP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Overriding(</a:t>
              </a:r>
              <a:r>
                <a:rPr lang="en-US" sz="5799" spc="133" dirty="0" err="1">
                  <a:solidFill>
                    <a:srgbClr val="FFFFFF"/>
                  </a:solidFill>
                  <a:latin typeface="Dancing Script Bold"/>
                </a:rPr>
                <a:t>ghi</a:t>
              </a: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 </a:t>
              </a:r>
              <a:r>
                <a:rPr lang="en-US" sz="5799" spc="133" dirty="0" err="1">
                  <a:solidFill>
                    <a:srgbClr val="FFFFFF"/>
                  </a:solidFill>
                  <a:latin typeface="Dancing Script Bold"/>
                </a:rPr>
                <a:t>đè</a:t>
              </a: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):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021430"/>
              <a:ext cx="14305963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2755271" y="-1488432"/>
            <a:ext cx="3586584" cy="29768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E82833A-7A07-5113-00ED-0E0D1B5C93FC}"/>
              </a:ext>
            </a:extLst>
          </p:cNvPr>
          <p:cNvSpPr txBox="1"/>
          <p:nvPr/>
        </p:nvSpPr>
        <p:spPr>
          <a:xfrm>
            <a:off x="606963" y="1188970"/>
            <a:ext cx="10481738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Một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phương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thức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được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khai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báo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là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final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hoặc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static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thì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phương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thức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đó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không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thể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bị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ghi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đè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Kiểu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trả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về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phải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giống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với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kiểu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trả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về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được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khai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báo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trong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phương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thức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được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ghi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đè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của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lớp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cha.</a:t>
            </a:r>
            <a:endParaRPr lang="en-US" sz="3000" b="0" i="0" dirty="0">
              <a:solidFill>
                <a:schemeClr val="bg1"/>
              </a:solidFill>
              <a:effectLst/>
              <a:latin typeface="Open Sans" panose="020B0606030504020204" pitchFamily="34" charset="0"/>
            </a:endParaRPr>
          </a:p>
          <a:p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BC0E56-608C-11E7-D440-6A5E6CAD06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176" y="3380312"/>
            <a:ext cx="7216616" cy="33064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2643C56-173F-7A53-F90B-E731F4BF7974}"/>
              </a:ext>
            </a:extLst>
          </p:cNvPr>
          <p:cNvSpPr txBox="1"/>
          <p:nvPr/>
        </p:nvSpPr>
        <p:spPr>
          <a:xfrm>
            <a:off x="2324674" y="6805807"/>
            <a:ext cx="254315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Superclass.java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8FFD00F-BE93-00B0-0419-B0D49F12BD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3000" y="3384661"/>
            <a:ext cx="6879400" cy="331271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6C5B75E-6208-F119-E81E-33EC142BFFA5}"/>
              </a:ext>
            </a:extLst>
          </p:cNvPr>
          <p:cNvSpPr txBox="1"/>
          <p:nvPr/>
        </p:nvSpPr>
        <p:spPr>
          <a:xfrm>
            <a:off x="10877016" y="6820896"/>
            <a:ext cx="254315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Subclass.java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16722A9-824D-FDAA-571B-B6405E7AFE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5592" y="6979235"/>
            <a:ext cx="5349704" cy="313661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A3B72B0-1128-7176-7570-A50A53D9C7A7}"/>
              </a:ext>
            </a:extLst>
          </p:cNvPr>
          <p:cNvSpPr txBox="1"/>
          <p:nvPr/>
        </p:nvSpPr>
        <p:spPr>
          <a:xfrm>
            <a:off x="11088700" y="8277548"/>
            <a:ext cx="354169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TestOverriding.java</a:t>
            </a:r>
          </a:p>
        </p:txBody>
      </p:sp>
    </p:spTree>
    <p:extLst>
      <p:ext uri="{BB962C8B-B14F-4D97-AF65-F5344CB8AC3E}">
        <p14:creationId xmlns:p14="http://schemas.microsoft.com/office/powerpoint/2010/main" val="3058060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419857" y="3693787"/>
            <a:ext cx="7641615" cy="584583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533400" y="543362"/>
            <a:ext cx="11243407" cy="8444923"/>
            <a:chOff x="-685247" y="-625270"/>
            <a:chExt cx="14991210" cy="11259898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4655248" cy="60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685247" y="-625270"/>
              <a:ext cx="14305963" cy="12137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309"/>
                </a:lnSpc>
              </a:pP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Overloading(</a:t>
              </a:r>
              <a:r>
                <a:rPr lang="en-US" sz="5799" spc="133" dirty="0" err="1">
                  <a:solidFill>
                    <a:srgbClr val="FFFFFF"/>
                  </a:solidFill>
                  <a:latin typeface="Dancing Script Bold"/>
                </a:rPr>
                <a:t>Nạp</a:t>
              </a: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 </a:t>
              </a:r>
              <a:r>
                <a:rPr lang="en-US" sz="5799" spc="133" dirty="0" err="1">
                  <a:solidFill>
                    <a:srgbClr val="FFFFFF"/>
                  </a:solidFill>
                  <a:latin typeface="Dancing Script Bold"/>
                </a:rPr>
                <a:t>chồng</a:t>
              </a: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):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021430"/>
              <a:ext cx="14305963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776807" y="-945070"/>
            <a:ext cx="3586584" cy="29768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E82833A-7A07-5113-00ED-0E0D1B5C93FC}"/>
              </a:ext>
            </a:extLst>
          </p:cNvPr>
          <p:cNvSpPr txBox="1"/>
          <p:nvPr/>
        </p:nvSpPr>
        <p:spPr>
          <a:xfrm>
            <a:off x="707253" y="2784675"/>
            <a:ext cx="12347037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Trong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một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lớp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có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nhiều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phương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thức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cùng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tên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nhưng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Khác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nhau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về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tham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số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truyền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vào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và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các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tham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số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có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cùng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kiểu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dữ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liệu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Có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cùng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tham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số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truyền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vào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và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các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tham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số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không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có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cùng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kiểu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dữ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liệu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Khác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nhau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trình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tự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kiểu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dữ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liệu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của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các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tham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số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. </a:t>
            </a:r>
          </a:p>
          <a:p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BFAFB0-7CC7-500A-0A79-A9416DA2986D}"/>
              </a:ext>
            </a:extLst>
          </p:cNvPr>
          <p:cNvSpPr txBox="1"/>
          <p:nvPr/>
        </p:nvSpPr>
        <p:spPr>
          <a:xfrm>
            <a:off x="952809" y="7017774"/>
            <a:ext cx="1332550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Có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2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cách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để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thực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hiện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Thay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đổi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tham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số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truyền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vào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,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thay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đổi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kiểu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dữ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liệu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của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các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tham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số</a:t>
            </a:r>
            <a:endParaRPr lang="en-US" sz="3000" dirty="0">
              <a:solidFill>
                <a:schemeClr val="bg1"/>
              </a:solidFill>
              <a:latin typeface="Open Sans" panose="020B0606030504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Thay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đổi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trình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tự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của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các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tham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số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đó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587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467192" y="3467100"/>
            <a:ext cx="7641615" cy="584583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533400" y="543362"/>
            <a:ext cx="11243407" cy="8444923"/>
            <a:chOff x="-685247" y="-625270"/>
            <a:chExt cx="14991210" cy="11259898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4655248" cy="60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685247" y="-625270"/>
              <a:ext cx="14305963" cy="12137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309"/>
                </a:lnSpc>
              </a:pP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Overloading(</a:t>
              </a:r>
              <a:r>
                <a:rPr lang="en-US" sz="5799" spc="133" dirty="0" err="1">
                  <a:solidFill>
                    <a:srgbClr val="FFFFFF"/>
                  </a:solidFill>
                  <a:latin typeface="Dancing Script Bold"/>
                </a:rPr>
                <a:t>Nạp</a:t>
              </a: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 </a:t>
              </a:r>
              <a:r>
                <a:rPr lang="en-US" sz="5799" spc="133" dirty="0" err="1">
                  <a:solidFill>
                    <a:srgbClr val="FFFFFF"/>
                  </a:solidFill>
                  <a:latin typeface="Dancing Script Bold"/>
                </a:rPr>
                <a:t>chồng</a:t>
              </a: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):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021430"/>
              <a:ext cx="14305963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776807" y="-945070"/>
            <a:ext cx="3586584" cy="29768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BFAFB0-7CC7-500A-0A79-A9416DA2986D}"/>
              </a:ext>
            </a:extLst>
          </p:cNvPr>
          <p:cNvSpPr txBox="1"/>
          <p:nvPr/>
        </p:nvSpPr>
        <p:spPr>
          <a:xfrm>
            <a:off x="762000" y="1645629"/>
            <a:ext cx="1332550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Thay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đổi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tham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số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truyền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vào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: 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6A3E81F-0E49-EDFF-FCF8-A5B4E3889A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2681032"/>
            <a:ext cx="5486400" cy="49249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DF19633-9F6E-E236-B3F1-81C0BCDA7199}"/>
              </a:ext>
            </a:extLst>
          </p:cNvPr>
          <p:cNvSpPr txBox="1"/>
          <p:nvPr/>
        </p:nvSpPr>
        <p:spPr>
          <a:xfrm>
            <a:off x="1019260" y="7810374"/>
            <a:ext cx="454333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PhepCongHaiSo.java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1739A11-CBF0-ECF5-3F13-71ADA1A900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5843" y="2683399"/>
            <a:ext cx="7231658" cy="492256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2D88F93-0220-CC11-B086-652CB440C37D}"/>
              </a:ext>
            </a:extLst>
          </p:cNvPr>
          <p:cNvSpPr txBox="1"/>
          <p:nvPr/>
        </p:nvSpPr>
        <p:spPr>
          <a:xfrm>
            <a:off x="7758123" y="7796613"/>
            <a:ext cx="454333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TestOverloading.java</a:t>
            </a: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809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467192" y="3467100"/>
            <a:ext cx="7641615" cy="584583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533400" y="543362"/>
            <a:ext cx="11243407" cy="8444923"/>
            <a:chOff x="-685247" y="-625270"/>
            <a:chExt cx="14991210" cy="11259898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4655248" cy="60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685247" y="-625270"/>
              <a:ext cx="14305963" cy="12137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309"/>
                </a:lnSpc>
              </a:pP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Overloading(</a:t>
              </a:r>
              <a:r>
                <a:rPr lang="en-US" sz="5799" spc="133" dirty="0" err="1">
                  <a:solidFill>
                    <a:srgbClr val="FFFFFF"/>
                  </a:solidFill>
                  <a:latin typeface="Dancing Script Bold"/>
                </a:rPr>
                <a:t>Nạp</a:t>
              </a: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 </a:t>
              </a:r>
              <a:r>
                <a:rPr lang="en-US" sz="5799" spc="133" dirty="0" err="1">
                  <a:solidFill>
                    <a:srgbClr val="FFFFFF"/>
                  </a:solidFill>
                  <a:latin typeface="Dancing Script Bold"/>
                </a:rPr>
                <a:t>chồng</a:t>
              </a: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):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021430"/>
              <a:ext cx="14305963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776807" y="-945070"/>
            <a:ext cx="3586584" cy="29768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BFAFB0-7CC7-500A-0A79-A9416DA2986D}"/>
              </a:ext>
            </a:extLst>
          </p:cNvPr>
          <p:cNvSpPr txBox="1"/>
          <p:nvPr/>
        </p:nvSpPr>
        <p:spPr>
          <a:xfrm>
            <a:off x="762000" y="1645629"/>
            <a:ext cx="1332550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Thay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đổi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kiểu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dữ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liệu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của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tham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số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truyền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vào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: 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F19633-9F6E-E236-B3F1-81C0BCDA7199}"/>
              </a:ext>
            </a:extLst>
          </p:cNvPr>
          <p:cNvSpPr txBox="1"/>
          <p:nvPr/>
        </p:nvSpPr>
        <p:spPr>
          <a:xfrm>
            <a:off x="642187" y="7811730"/>
            <a:ext cx="515293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DisplayOverLoading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.java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D88F93-0220-CC11-B086-652CB440C37D}"/>
              </a:ext>
            </a:extLst>
          </p:cNvPr>
          <p:cNvSpPr txBox="1"/>
          <p:nvPr/>
        </p:nvSpPr>
        <p:spPr>
          <a:xfrm>
            <a:off x="7758123" y="7796613"/>
            <a:ext cx="429622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Overloading.java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5A6AFB3-5695-42CB-AD8B-C29AF0CB2B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227" y="2654861"/>
            <a:ext cx="5568973" cy="49225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2A8A84D-C024-CB2A-9299-9B7E16CEB9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3026" y="2723486"/>
            <a:ext cx="7294475" cy="485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62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467192" y="3467100"/>
            <a:ext cx="7641615" cy="584583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533400" y="543362"/>
            <a:ext cx="11243407" cy="8444923"/>
            <a:chOff x="-685247" y="-625270"/>
            <a:chExt cx="14991210" cy="11259898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4655248" cy="60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685247" y="-625270"/>
              <a:ext cx="14305963" cy="12137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309"/>
                </a:lnSpc>
              </a:pP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Overloading(</a:t>
              </a:r>
              <a:r>
                <a:rPr lang="en-US" sz="5799" spc="133" dirty="0" err="1">
                  <a:solidFill>
                    <a:srgbClr val="FFFFFF"/>
                  </a:solidFill>
                  <a:latin typeface="Dancing Script Bold"/>
                </a:rPr>
                <a:t>Nạp</a:t>
              </a: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 </a:t>
              </a:r>
              <a:r>
                <a:rPr lang="en-US" sz="5799" spc="133" dirty="0" err="1">
                  <a:solidFill>
                    <a:srgbClr val="FFFFFF"/>
                  </a:solidFill>
                  <a:latin typeface="Dancing Script Bold"/>
                </a:rPr>
                <a:t>chồng</a:t>
              </a: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):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021430"/>
              <a:ext cx="14305963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776807" y="-945070"/>
            <a:ext cx="3586584" cy="29768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BFAFB0-7CC7-500A-0A79-A9416DA2986D}"/>
              </a:ext>
            </a:extLst>
          </p:cNvPr>
          <p:cNvSpPr txBox="1"/>
          <p:nvPr/>
        </p:nvSpPr>
        <p:spPr>
          <a:xfrm>
            <a:off x="762000" y="1645629"/>
            <a:ext cx="1332550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Thay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đổi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trình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tự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kiểu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dữ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liệu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của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các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đối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số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: 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F19633-9F6E-E236-B3F1-81C0BCDA7199}"/>
              </a:ext>
            </a:extLst>
          </p:cNvPr>
          <p:cNvSpPr txBox="1"/>
          <p:nvPr/>
        </p:nvSpPr>
        <p:spPr>
          <a:xfrm>
            <a:off x="762000" y="7556923"/>
            <a:ext cx="515293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DisplayOverLoading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.java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D88F93-0220-CC11-B086-652CB440C37D}"/>
              </a:ext>
            </a:extLst>
          </p:cNvPr>
          <p:cNvSpPr txBox="1"/>
          <p:nvPr/>
        </p:nvSpPr>
        <p:spPr>
          <a:xfrm>
            <a:off x="8382000" y="7556923"/>
            <a:ext cx="429622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Overloading.java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ECB869-D4D9-AC6B-BC3E-AFE5D0CD6B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675" y="2493990"/>
            <a:ext cx="5377613" cy="48539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2462D24-3DAD-11F2-697F-DBB001C38F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6601" y="2493990"/>
            <a:ext cx="7380591" cy="485394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C4820A6-6BA7-D1A4-D4AE-1B02F9CEFD81}"/>
              </a:ext>
            </a:extLst>
          </p:cNvPr>
          <p:cNvSpPr txBox="1"/>
          <p:nvPr/>
        </p:nvSpPr>
        <p:spPr>
          <a:xfrm>
            <a:off x="533400" y="8251388"/>
            <a:ext cx="172212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3000" dirty="0" err="1">
                <a:solidFill>
                  <a:schemeClr val="bg1"/>
                </a:solidFill>
              </a:rPr>
              <a:t>Sử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dụng</a:t>
            </a:r>
            <a:r>
              <a:rPr lang="en-US" sz="3000" dirty="0">
                <a:solidFill>
                  <a:schemeClr val="bg1"/>
                </a:solidFill>
              </a:rPr>
              <a:t> overriding </a:t>
            </a:r>
            <a:r>
              <a:rPr lang="en-US" sz="3000" dirty="0" err="1">
                <a:solidFill>
                  <a:schemeClr val="bg1"/>
                </a:solidFill>
              </a:rPr>
              <a:t>và</a:t>
            </a:r>
            <a:r>
              <a:rPr lang="en-US" sz="3000" dirty="0">
                <a:solidFill>
                  <a:schemeClr val="bg1"/>
                </a:solidFill>
              </a:rPr>
              <a:t> overloading </a:t>
            </a:r>
            <a:r>
              <a:rPr lang="en-US" sz="3000" dirty="0" err="1">
                <a:solidFill>
                  <a:schemeClr val="bg1"/>
                </a:solidFill>
              </a:rPr>
              <a:t>khi</a:t>
            </a:r>
            <a:r>
              <a:rPr lang="en-US" sz="3000" dirty="0">
                <a:solidFill>
                  <a:schemeClr val="bg1"/>
                </a:solidFill>
              </a:rPr>
              <a:t>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Overriding </a:t>
            </a:r>
            <a:r>
              <a:rPr lang="en-US" sz="3000" dirty="0" err="1">
                <a:solidFill>
                  <a:schemeClr val="bg1"/>
                </a:solidFill>
              </a:rPr>
              <a:t>sử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dụng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khi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trong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cùng</a:t>
            </a:r>
            <a:r>
              <a:rPr lang="en-US" sz="3000" dirty="0">
                <a:solidFill>
                  <a:schemeClr val="bg1"/>
                </a:solidFill>
              </a:rPr>
              <a:t> 1 </a:t>
            </a:r>
            <a:r>
              <a:rPr lang="en-US" sz="3000" dirty="0" err="1">
                <a:solidFill>
                  <a:schemeClr val="bg1"/>
                </a:solidFill>
              </a:rPr>
              <a:t>phương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thức</a:t>
            </a:r>
            <a:r>
              <a:rPr lang="en-US" sz="3000" dirty="0">
                <a:solidFill>
                  <a:schemeClr val="bg1"/>
                </a:solidFill>
              </a:rPr>
              <a:t>, ta </a:t>
            </a:r>
            <a:r>
              <a:rPr lang="en-US" sz="3000" dirty="0" err="1">
                <a:solidFill>
                  <a:schemeClr val="bg1"/>
                </a:solidFill>
              </a:rPr>
              <a:t>muốn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thay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đổi</a:t>
            </a:r>
            <a:r>
              <a:rPr lang="en-US" sz="3000" dirty="0">
                <a:solidFill>
                  <a:schemeClr val="bg1"/>
                </a:solidFill>
              </a:rPr>
              <a:t> body </a:t>
            </a:r>
            <a:r>
              <a:rPr lang="en-US" sz="3000" dirty="0" err="1">
                <a:solidFill>
                  <a:schemeClr val="bg1"/>
                </a:solidFill>
              </a:rPr>
              <a:t>của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phương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thức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đó</a:t>
            </a:r>
            <a:r>
              <a:rPr lang="en-US" sz="3000" dirty="0">
                <a:solidFill>
                  <a:schemeClr val="bg1"/>
                </a:solidFill>
              </a:rPr>
              <a:t>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Overloading </a:t>
            </a:r>
            <a:r>
              <a:rPr lang="en-US" sz="3000" dirty="0" err="1">
                <a:solidFill>
                  <a:schemeClr val="bg1"/>
                </a:solidFill>
              </a:rPr>
              <a:t>sử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dụng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khi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trong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cùng</a:t>
            </a:r>
            <a:r>
              <a:rPr lang="en-US" sz="3000" dirty="0">
                <a:solidFill>
                  <a:schemeClr val="bg1"/>
                </a:solidFill>
              </a:rPr>
              <a:t> 1 </a:t>
            </a:r>
            <a:r>
              <a:rPr lang="en-US" sz="3000" dirty="0" err="1">
                <a:solidFill>
                  <a:schemeClr val="bg1"/>
                </a:solidFill>
              </a:rPr>
              <a:t>phương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thức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nhưng</a:t>
            </a:r>
            <a:r>
              <a:rPr lang="en-US" sz="3000" dirty="0">
                <a:solidFill>
                  <a:schemeClr val="bg1"/>
                </a:solidFill>
              </a:rPr>
              <a:t> ta </a:t>
            </a:r>
            <a:r>
              <a:rPr lang="en-US" sz="3000" dirty="0" err="1">
                <a:solidFill>
                  <a:schemeClr val="bg1"/>
                </a:solidFill>
              </a:rPr>
              <a:t>lại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muốn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làm</a:t>
            </a:r>
            <a:r>
              <a:rPr lang="en-US" sz="3000" dirty="0">
                <a:solidFill>
                  <a:schemeClr val="bg1"/>
                </a:solidFill>
              </a:rPr>
              <a:t> them 1 </a:t>
            </a:r>
            <a:r>
              <a:rPr lang="en-US" sz="3000" dirty="0" err="1">
                <a:solidFill>
                  <a:schemeClr val="bg1"/>
                </a:solidFill>
              </a:rPr>
              <a:t>công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việc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khác</a:t>
            </a: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679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005738" y="2260462"/>
            <a:ext cx="7641615" cy="584583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974379" y="-266700"/>
            <a:ext cx="10729472" cy="7975971"/>
            <a:chOff x="0" y="0"/>
            <a:chExt cx="14305963" cy="10634628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4655248" cy="60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614156"/>
              <a:ext cx="14305963" cy="12137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309"/>
                </a:lnSpc>
              </a:pP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Inner: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021430"/>
              <a:ext cx="14305963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120896" y="-716402"/>
            <a:ext cx="3586584" cy="29768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E82833A-7A07-5113-00ED-0E0D1B5C93FC}"/>
              </a:ext>
            </a:extLst>
          </p:cNvPr>
          <p:cNvSpPr txBox="1"/>
          <p:nvPr/>
        </p:nvSpPr>
        <p:spPr>
          <a:xfrm>
            <a:off x="974379" y="2077261"/>
            <a:ext cx="982648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Là</a:t>
            </a:r>
            <a:r>
              <a:rPr lang="en-US" sz="2400" dirty="0">
                <a:solidFill>
                  <a:schemeClr val="bg1"/>
                </a:solidFill>
              </a:rPr>
              <a:t> 1 </a:t>
            </a:r>
            <a:r>
              <a:rPr lang="en-US" sz="2400" dirty="0" err="1">
                <a:solidFill>
                  <a:schemeClr val="bg1"/>
                </a:solidFill>
              </a:rPr>
              <a:t>lớp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được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khai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báo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trong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lớp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hoặc</a:t>
            </a:r>
            <a:r>
              <a:rPr lang="en-US" sz="2400" dirty="0">
                <a:solidFill>
                  <a:schemeClr val="bg1"/>
                </a:solidFill>
              </a:rPr>
              <a:t> interface </a:t>
            </a:r>
            <a:r>
              <a:rPr lang="en-US" sz="2400" dirty="0" err="1">
                <a:solidFill>
                  <a:schemeClr val="bg1"/>
                </a:solidFill>
              </a:rPr>
              <a:t>khác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Ưu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điểm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Có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thể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truy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cập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tất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cả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các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thành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viên</a:t>
            </a:r>
            <a:r>
              <a:rPr lang="en-US" sz="2400" dirty="0">
                <a:solidFill>
                  <a:schemeClr val="bg1"/>
                </a:solidFill>
              </a:rPr>
              <a:t>( </a:t>
            </a:r>
            <a:r>
              <a:rPr lang="en-US" sz="2400" dirty="0" err="1">
                <a:solidFill>
                  <a:schemeClr val="bg1"/>
                </a:solidFill>
              </a:rPr>
              <a:t>các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dữ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liệu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và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các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phương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thức</a:t>
            </a:r>
            <a:r>
              <a:rPr lang="en-US" sz="2400" dirty="0">
                <a:solidFill>
                  <a:schemeClr val="bg1"/>
                </a:solidFill>
              </a:rPr>
              <a:t>) </a:t>
            </a:r>
            <a:r>
              <a:rPr lang="en-US" sz="2400" dirty="0" err="1">
                <a:solidFill>
                  <a:schemeClr val="bg1"/>
                </a:solidFill>
              </a:rPr>
              <a:t>của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lớp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ngoài</a:t>
            </a:r>
            <a:r>
              <a:rPr lang="en-US" sz="2400" dirty="0">
                <a:solidFill>
                  <a:schemeClr val="bg1"/>
                </a:solidFill>
              </a:rPr>
              <a:t> bao </a:t>
            </a:r>
            <a:r>
              <a:rPr lang="en-US" sz="2400" dirty="0" err="1">
                <a:solidFill>
                  <a:schemeClr val="bg1"/>
                </a:solidFill>
              </a:rPr>
              <a:t>gồm</a:t>
            </a:r>
            <a:r>
              <a:rPr lang="en-US" sz="2400" dirty="0">
                <a:solidFill>
                  <a:schemeClr val="bg1"/>
                </a:solidFill>
              </a:rPr>
              <a:t> private.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Dễ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đọc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và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dễ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bảo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trì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vì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nó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nhóm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các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lớp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và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các</a:t>
            </a:r>
            <a:r>
              <a:rPr lang="en-US" sz="2400" dirty="0">
                <a:solidFill>
                  <a:schemeClr val="bg1"/>
                </a:solidFill>
              </a:rPr>
              <a:t> interface 1 </a:t>
            </a:r>
            <a:r>
              <a:rPr lang="en-US" sz="2400" dirty="0" err="1">
                <a:solidFill>
                  <a:schemeClr val="bg1"/>
                </a:solidFill>
              </a:rPr>
              <a:t>cách</a:t>
            </a:r>
            <a:r>
              <a:rPr lang="en-US" sz="2400" dirty="0">
                <a:solidFill>
                  <a:schemeClr val="bg1"/>
                </a:solidFill>
              </a:rPr>
              <a:t> logic </a:t>
            </a:r>
            <a:r>
              <a:rPr lang="en-US" sz="2400" dirty="0" err="1">
                <a:solidFill>
                  <a:schemeClr val="bg1"/>
                </a:solidFill>
              </a:rPr>
              <a:t>vào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trong</a:t>
            </a:r>
            <a:r>
              <a:rPr lang="en-US" sz="2400" dirty="0">
                <a:solidFill>
                  <a:schemeClr val="bg1"/>
                </a:solidFill>
              </a:rPr>
              <a:t> 1 </a:t>
            </a:r>
            <a:r>
              <a:rPr lang="en-US" sz="2400" dirty="0" err="1">
                <a:solidFill>
                  <a:schemeClr val="bg1"/>
                </a:solidFill>
              </a:rPr>
              <a:t>nơi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Code </a:t>
            </a:r>
            <a:r>
              <a:rPr lang="en-US" sz="2400" dirty="0" err="1">
                <a:solidFill>
                  <a:schemeClr val="bg1"/>
                </a:solidFill>
              </a:rPr>
              <a:t>được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tối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ưu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hóa</a:t>
            </a:r>
            <a:r>
              <a:rPr lang="en-US" sz="2400" dirty="0">
                <a:solidFill>
                  <a:schemeClr val="bg1"/>
                </a:solidFill>
              </a:rPr>
              <a:t>: </a:t>
            </a:r>
            <a:r>
              <a:rPr lang="en-US" sz="2400" dirty="0" err="1">
                <a:solidFill>
                  <a:schemeClr val="bg1"/>
                </a:solidFill>
              </a:rPr>
              <a:t>tiết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kiệm</a:t>
            </a:r>
            <a:r>
              <a:rPr lang="en-US" sz="2400" dirty="0">
                <a:solidFill>
                  <a:schemeClr val="bg1"/>
                </a:solidFill>
              </a:rPr>
              <a:t> code </a:t>
            </a:r>
            <a:r>
              <a:rPr lang="en-US" sz="2400" dirty="0" err="1">
                <a:solidFill>
                  <a:schemeClr val="bg1"/>
                </a:solidFill>
              </a:rPr>
              <a:t>hơn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95760C-3CD7-BEFB-6021-607F59AA3CA9}"/>
              </a:ext>
            </a:extLst>
          </p:cNvPr>
          <p:cNvSpPr txBox="1"/>
          <p:nvPr/>
        </p:nvSpPr>
        <p:spPr>
          <a:xfrm>
            <a:off x="956236" y="5031616"/>
            <a:ext cx="1115956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Các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kiểu</a:t>
            </a:r>
            <a:r>
              <a:rPr lang="en-US" sz="2400" dirty="0">
                <a:solidFill>
                  <a:schemeClr val="bg1"/>
                </a:solidFill>
              </a:rPr>
              <a:t> Inner: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Non-static: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Member Inner Class: 1 </a:t>
            </a:r>
            <a:r>
              <a:rPr lang="en-US" sz="2400" dirty="0" err="1">
                <a:solidFill>
                  <a:schemeClr val="bg1"/>
                </a:solidFill>
              </a:rPr>
              <a:t>lớp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được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tạo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ra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trong</a:t>
            </a:r>
            <a:r>
              <a:rPr lang="en-US" sz="2400" dirty="0">
                <a:solidFill>
                  <a:schemeClr val="bg1"/>
                </a:solidFill>
              </a:rPr>
              <a:t> 1 </a:t>
            </a:r>
            <a:r>
              <a:rPr lang="en-US" sz="2400" dirty="0" err="1">
                <a:solidFill>
                  <a:schemeClr val="bg1"/>
                </a:solidFill>
              </a:rPr>
              <a:t>lớp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và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bên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ngoài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phương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thức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Annomynous</a:t>
            </a:r>
            <a:r>
              <a:rPr lang="en-US" sz="2400" dirty="0">
                <a:solidFill>
                  <a:schemeClr val="bg1"/>
                </a:solidFill>
              </a:rPr>
              <a:t> Inner Class: 1 </a:t>
            </a:r>
            <a:r>
              <a:rPr lang="en-US" sz="2400" dirty="0" err="1">
                <a:solidFill>
                  <a:schemeClr val="bg1"/>
                </a:solidFill>
              </a:rPr>
              <a:t>lớp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được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tạo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ra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để</a:t>
            </a:r>
            <a:r>
              <a:rPr lang="en-US" sz="2400" dirty="0">
                <a:solidFill>
                  <a:schemeClr val="bg1"/>
                </a:solidFill>
              </a:rPr>
              <a:t> implement interface </a:t>
            </a:r>
            <a:r>
              <a:rPr lang="en-US" sz="2400" dirty="0" err="1">
                <a:solidFill>
                  <a:schemeClr val="bg1"/>
                </a:solidFill>
              </a:rPr>
              <a:t>hoặc</a:t>
            </a:r>
            <a:r>
              <a:rPr lang="en-US" sz="2400" dirty="0">
                <a:solidFill>
                  <a:schemeClr val="bg1"/>
                </a:solidFill>
              </a:rPr>
              <a:t> extends class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Local Inner Class: </a:t>
            </a:r>
            <a:r>
              <a:rPr lang="en-US" sz="2400" dirty="0" err="1">
                <a:solidFill>
                  <a:schemeClr val="bg1"/>
                </a:solidFill>
              </a:rPr>
              <a:t>Một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lớp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được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tạo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ra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bên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trong</a:t>
            </a:r>
            <a:r>
              <a:rPr lang="en-US" sz="2400" dirty="0">
                <a:solidFill>
                  <a:schemeClr val="bg1"/>
                </a:solidFill>
              </a:rPr>
              <a:t> 1 </a:t>
            </a:r>
            <a:r>
              <a:rPr lang="en-US" sz="2400" dirty="0" err="1">
                <a:solidFill>
                  <a:schemeClr val="bg1"/>
                </a:solidFill>
              </a:rPr>
              <a:t>phương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thức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Static: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Static Nested Class: 1 </a:t>
            </a:r>
            <a:r>
              <a:rPr lang="en-US" sz="2400" dirty="0" err="1">
                <a:solidFill>
                  <a:schemeClr val="bg1"/>
                </a:solidFill>
              </a:rPr>
              <a:t>lớp</a:t>
            </a:r>
            <a:r>
              <a:rPr lang="en-US" sz="2400" dirty="0">
                <a:solidFill>
                  <a:schemeClr val="bg1"/>
                </a:solidFill>
              </a:rPr>
              <a:t> static </a:t>
            </a:r>
            <a:r>
              <a:rPr lang="en-US" sz="2400" dirty="0" err="1">
                <a:solidFill>
                  <a:schemeClr val="bg1"/>
                </a:solidFill>
              </a:rPr>
              <a:t>được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tạo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ra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bên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trong</a:t>
            </a:r>
            <a:r>
              <a:rPr lang="en-US" sz="2400" dirty="0">
                <a:solidFill>
                  <a:schemeClr val="bg1"/>
                </a:solidFill>
              </a:rPr>
              <a:t> 1 </a:t>
            </a:r>
            <a:r>
              <a:rPr lang="en-US" sz="2400" dirty="0" err="1">
                <a:solidFill>
                  <a:schemeClr val="bg1"/>
                </a:solidFill>
              </a:rPr>
              <a:t>lớp</a:t>
            </a:r>
            <a:endParaRPr lang="en-US" sz="2400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Nested interface: 1 interface </a:t>
            </a:r>
            <a:r>
              <a:rPr lang="en-US" sz="2400" dirty="0" err="1">
                <a:solidFill>
                  <a:schemeClr val="bg1"/>
                </a:solidFill>
              </a:rPr>
              <a:t>được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tạo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ra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bên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trong</a:t>
            </a:r>
            <a:r>
              <a:rPr lang="en-US" sz="2400" dirty="0">
                <a:solidFill>
                  <a:schemeClr val="bg1"/>
                </a:solidFill>
              </a:rPr>
              <a:t> 1 </a:t>
            </a:r>
            <a:r>
              <a:rPr lang="en-US" sz="2400" dirty="0" err="1">
                <a:solidFill>
                  <a:schemeClr val="bg1"/>
                </a:solidFill>
              </a:rPr>
              <a:t>lớp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hoặc</a:t>
            </a:r>
            <a:r>
              <a:rPr lang="en-US" sz="2400" dirty="0">
                <a:solidFill>
                  <a:schemeClr val="bg1"/>
                </a:solidFill>
              </a:rPr>
              <a:t> 1 interface.</a:t>
            </a:r>
          </a:p>
        </p:txBody>
      </p:sp>
    </p:spTree>
    <p:extLst>
      <p:ext uri="{BB962C8B-B14F-4D97-AF65-F5344CB8AC3E}">
        <p14:creationId xmlns:p14="http://schemas.microsoft.com/office/powerpoint/2010/main" val="1365078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005738" y="2260462"/>
            <a:ext cx="7641615" cy="584583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978008" y="963280"/>
            <a:ext cx="11027730" cy="8650991"/>
            <a:chOff x="-397677" y="-900027"/>
            <a:chExt cx="14703640" cy="11534655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4655248" cy="60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397677" y="-900027"/>
              <a:ext cx="14305963" cy="12137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309"/>
                </a:lnSpc>
              </a:pP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Interface: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021430"/>
              <a:ext cx="14305963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120896" y="-716402"/>
            <a:ext cx="3586584" cy="29768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E82833A-7A07-5113-00ED-0E0D1B5C93FC}"/>
              </a:ext>
            </a:extLst>
          </p:cNvPr>
          <p:cNvSpPr txBox="1"/>
          <p:nvPr/>
        </p:nvSpPr>
        <p:spPr>
          <a:xfrm>
            <a:off x="1727759" y="2260462"/>
            <a:ext cx="982648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Là</a:t>
            </a:r>
            <a:r>
              <a:rPr lang="en-US" sz="2400" dirty="0">
                <a:solidFill>
                  <a:schemeClr val="bg1"/>
                </a:solidFill>
              </a:rPr>
              <a:t> 1 </a:t>
            </a:r>
            <a:r>
              <a:rPr lang="en-US" sz="2400" dirty="0" err="1">
                <a:solidFill>
                  <a:schemeClr val="bg1"/>
                </a:solidFill>
              </a:rPr>
              <a:t>lớp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trừu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tượng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Để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truy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cập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phương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thức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giao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diện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cần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phải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được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triển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khia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bởi</a:t>
            </a:r>
            <a:r>
              <a:rPr lang="en-US" sz="2400" dirty="0">
                <a:solidFill>
                  <a:schemeClr val="bg1"/>
                </a:solidFill>
              </a:rPr>
              <a:t> 1 </a:t>
            </a:r>
            <a:r>
              <a:rPr lang="en-US" sz="2400" dirty="0" err="1">
                <a:solidFill>
                  <a:schemeClr val="bg1"/>
                </a:solidFill>
              </a:rPr>
              <a:t>lớp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khác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có</a:t>
            </a:r>
            <a:r>
              <a:rPr lang="en-US" sz="2400" dirty="0">
                <a:solidFill>
                  <a:schemeClr val="bg1"/>
                </a:solidFill>
              </a:rPr>
              <a:t> implements.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VD: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9854D3-5647-E413-FDEE-B4BAAB6C8C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0" y="3940144"/>
            <a:ext cx="7641615" cy="584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478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268200" y="2233248"/>
            <a:ext cx="7641615" cy="584583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683192" y="983663"/>
            <a:ext cx="11322546" cy="8630608"/>
            <a:chOff x="-790765" y="-872849"/>
            <a:chExt cx="15096728" cy="11507477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4655248" cy="60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790765" y="-872849"/>
              <a:ext cx="14305963" cy="12137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309"/>
                </a:lnSpc>
              </a:pPr>
              <a:r>
                <a:rPr lang="en-US" sz="5300" spc="133" dirty="0">
                  <a:solidFill>
                    <a:srgbClr val="FFFFFF"/>
                  </a:solidFill>
                  <a:latin typeface="Dancing Script Bold"/>
                </a:rPr>
                <a:t>Abstraction(</a:t>
              </a:r>
              <a:r>
                <a:rPr lang="en-US" sz="5300" spc="133" dirty="0" err="1">
                  <a:solidFill>
                    <a:srgbClr val="FFFFFF"/>
                  </a:solidFill>
                  <a:latin typeface="Dancing Script Bold"/>
                </a:rPr>
                <a:t>Tính</a:t>
              </a:r>
              <a:r>
                <a:rPr lang="en-US" sz="5300" spc="133" dirty="0">
                  <a:solidFill>
                    <a:srgbClr val="FFFFFF"/>
                  </a:solidFill>
                  <a:latin typeface="Dancing Script Bold"/>
                </a:rPr>
                <a:t> </a:t>
              </a:r>
              <a:r>
                <a:rPr lang="en-US" sz="5300" spc="133" dirty="0" err="1">
                  <a:solidFill>
                    <a:srgbClr val="FFFFFF"/>
                  </a:solidFill>
                  <a:latin typeface="Dancing Script Bold"/>
                </a:rPr>
                <a:t>trừu</a:t>
              </a:r>
              <a:r>
                <a:rPr lang="en-US" sz="5300" spc="133" dirty="0">
                  <a:solidFill>
                    <a:srgbClr val="FFFFFF"/>
                  </a:solidFill>
                  <a:latin typeface="Dancing Script Bold"/>
                </a:rPr>
                <a:t> </a:t>
              </a:r>
              <a:r>
                <a:rPr lang="en-US" sz="5300" spc="133" dirty="0" err="1">
                  <a:solidFill>
                    <a:srgbClr val="FFFFFF"/>
                  </a:solidFill>
                  <a:latin typeface="Dancing Script Bold"/>
                </a:rPr>
                <a:t>tượng</a:t>
              </a:r>
              <a:r>
                <a:rPr lang="en-US" sz="5300" spc="133" dirty="0">
                  <a:solidFill>
                    <a:srgbClr val="FFFFFF"/>
                  </a:solidFill>
                  <a:latin typeface="Dancing Script Bold"/>
                </a:rPr>
                <a:t>):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021430"/>
              <a:ext cx="14305963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058400" y="-716402"/>
            <a:ext cx="3586584" cy="29768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E82833A-7A07-5113-00ED-0E0D1B5C93FC}"/>
              </a:ext>
            </a:extLst>
          </p:cNvPr>
          <p:cNvSpPr txBox="1"/>
          <p:nvPr/>
        </p:nvSpPr>
        <p:spPr>
          <a:xfrm>
            <a:off x="990600" y="2216861"/>
            <a:ext cx="1127760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Là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ẩn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đi</a:t>
            </a:r>
            <a:r>
              <a:rPr lang="en-US" sz="3000" dirty="0">
                <a:solidFill>
                  <a:schemeClr val="bg1"/>
                </a:solidFill>
              </a:rPr>
              <a:t> chi </a:t>
            </a:r>
            <a:r>
              <a:rPr lang="en-US" sz="3000" dirty="0" err="1">
                <a:solidFill>
                  <a:schemeClr val="bg1"/>
                </a:solidFill>
              </a:rPr>
              <a:t>tiết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cụ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thể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và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hiển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thị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những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thông</a:t>
            </a:r>
            <a:r>
              <a:rPr lang="en-US" sz="3000" dirty="0">
                <a:solidFill>
                  <a:schemeClr val="bg1"/>
                </a:solidFill>
              </a:rPr>
              <a:t> tin </a:t>
            </a:r>
            <a:r>
              <a:rPr lang="en-US" sz="3000" dirty="0" err="1">
                <a:solidFill>
                  <a:schemeClr val="bg1"/>
                </a:solidFill>
              </a:rPr>
              <a:t>cần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thiết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đến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người</a:t>
            </a:r>
            <a:r>
              <a:rPr lang="en-US" sz="3000" dirty="0">
                <a:solidFill>
                  <a:schemeClr val="bg1"/>
                </a:solidFill>
              </a:rPr>
              <a:t> dung.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Có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thể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được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thực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hiện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thông</a:t>
            </a:r>
            <a:r>
              <a:rPr lang="en-US" sz="3000" dirty="0">
                <a:solidFill>
                  <a:schemeClr val="bg1"/>
                </a:solidFill>
              </a:rPr>
              <a:t> qua abstract classed </a:t>
            </a:r>
            <a:r>
              <a:rPr lang="en-US" sz="3000" dirty="0" err="1">
                <a:solidFill>
                  <a:schemeClr val="bg1"/>
                </a:solidFill>
              </a:rPr>
              <a:t>hoặc</a:t>
            </a:r>
            <a:r>
              <a:rPr lang="en-US" sz="3000" dirty="0">
                <a:solidFill>
                  <a:schemeClr val="bg1"/>
                </a:solidFill>
              </a:rPr>
              <a:t> interface.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Abstract </a:t>
            </a:r>
            <a:r>
              <a:rPr lang="en-US" sz="3000" dirty="0" err="1">
                <a:solidFill>
                  <a:schemeClr val="bg1"/>
                </a:solidFill>
              </a:rPr>
              <a:t>là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một</a:t>
            </a:r>
            <a:r>
              <a:rPr lang="en-US" sz="3000" dirty="0">
                <a:solidFill>
                  <a:schemeClr val="bg1"/>
                </a:solidFill>
              </a:rPr>
              <a:t> non-access modifier, </a:t>
            </a:r>
            <a:r>
              <a:rPr lang="en-US" sz="3000" dirty="0" err="1">
                <a:solidFill>
                  <a:schemeClr val="bg1"/>
                </a:solidFill>
              </a:rPr>
              <a:t>được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sử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dụng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cho</a:t>
            </a:r>
            <a:r>
              <a:rPr lang="en-US" sz="3000" dirty="0">
                <a:solidFill>
                  <a:schemeClr val="bg1"/>
                </a:solidFill>
              </a:rPr>
              <a:t> class </a:t>
            </a:r>
            <a:r>
              <a:rPr lang="en-US" sz="3000" dirty="0" err="1">
                <a:solidFill>
                  <a:schemeClr val="bg1"/>
                </a:solidFill>
              </a:rPr>
              <a:t>và</a:t>
            </a:r>
            <a:r>
              <a:rPr lang="en-US" sz="3000" dirty="0">
                <a:solidFill>
                  <a:schemeClr val="bg1"/>
                </a:solidFill>
              </a:rPr>
              <a:t> method: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DB2322-867F-93C7-0274-3FD1533424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1647" y="4657491"/>
            <a:ext cx="8423337" cy="487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6325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005738" y="2260462"/>
            <a:ext cx="7641615" cy="584583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762000" y="353994"/>
            <a:ext cx="11243738" cy="9260277"/>
            <a:chOff x="-685687" y="-1712408"/>
            <a:chExt cx="14991650" cy="12347036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4655248" cy="60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685687" y="-1712408"/>
              <a:ext cx="9562556" cy="246195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309"/>
                </a:lnSpc>
              </a:pPr>
              <a:r>
                <a:rPr lang="en-US" sz="5799" spc="133" dirty="0" err="1">
                  <a:solidFill>
                    <a:srgbClr val="FFFFFF"/>
                  </a:solidFill>
                  <a:latin typeface="Dancing Script Bold"/>
                </a:rPr>
                <a:t>ArrayList</a:t>
              </a: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: </a:t>
              </a:r>
              <a:r>
                <a:rPr lang="en-US" sz="5799" spc="133" dirty="0" err="1">
                  <a:solidFill>
                    <a:srgbClr val="FFFFFF"/>
                  </a:solidFill>
                  <a:latin typeface="Dancing Script Bold"/>
                </a:rPr>
                <a:t>có</a:t>
              </a: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 </a:t>
              </a:r>
              <a:r>
                <a:rPr lang="en-US" sz="5799" spc="133" dirty="0" err="1">
                  <a:solidFill>
                    <a:srgbClr val="FFFFFF"/>
                  </a:solidFill>
                  <a:latin typeface="Dancing Script Bold"/>
                </a:rPr>
                <a:t>thể</a:t>
              </a: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 </a:t>
              </a:r>
              <a:r>
                <a:rPr lang="en-US" sz="5799" spc="133" dirty="0" err="1">
                  <a:solidFill>
                    <a:srgbClr val="FFFFFF"/>
                  </a:solidFill>
                  <a:latin typeface="Dancing Script Bold"/>
                </a:rPr>
                <a:t>thay</a:t>
              </a: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 </a:t>
              </a:r>
              <a:r>
                <a:rPr lang="en-US" sz="5799" spc="133" dirty="0" err="1">
                  <a:solidFill>
                    <a:srgbClr val="FFFFFF"/>
                  </a:solidFill>
                  <a:latin typeface="Dancing Script Bold"/>
                </a:rPr>
                <a:t>đổi</a:t>
              </a: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 </a:t>
              </a:r>
              <a:r>
                <a:rPr lang="en-US" sz="5799" spc="133" dirty="0" err="1">
                  <a:solidFill>
                    <a:srgbClr val="FFFFFF"/>
                  </a:solidFill>
                  <a:latin typeface="Dancing Script Bold"/>
                </a:rPr>
                <a:t>kích</a:t>
              </a: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 </a:t>
              </a:r>
              <a:r>
                <a:rPr lang="en-US" sz="5799" spc="133" dirty="0" err="1">
                  <a:solidFill>
                    <a:srgbClr val="FFFFFF"/>
                  </a:solidFill>
                  <a:latin typeface="Dancing Script Bold"/>
                </a:rPr>
                <a:t>thước</a:t>
              </a:r>
              <a:endParaRPr lang="en-US" sz="5799" spc="133" dirty="0">
                <a:solidFill>
                  <a:srgbClr val="FFFFFF"/>
                </a:solidFill>
                <a:latin typeface="Dancing Script Bold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021430"/>
              <a:ext cx="14305963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120896" y="-716402"/>
            <a:ext cx="3586584" cy="29768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E82833A-7A07-5113-00ED-0E0D1B5C93FC}"/>
              </a:ext>
            </a:extLst>
          </p:cNvPr>
          <p:cNvSpPr txBox="1"/>
          <p:nvPr/>
        </p:nvSpPr>
        <p:spPr>
          <a:xfrm>
            <a:off x="1494573" y="2138576"/>
            <a:ext cx="98264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Sự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khác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biệt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giữa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mảng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dựng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sẵn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và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mảng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ArrayList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là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kích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thước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của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mảng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không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thể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thay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đổi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được</a:t>
            </a:r>
            <a:r>
              <a:rPr lang="en-US" sz="2400" dirty="0">
                <a:solidFill>
                  <a:schemeClr val="bg1"/>
                </a:solidFill>
              </a:rPr>
              <a:t>( </a:t>
            </a:r>
            <a:r>
              <a:rPr lang="en-US" sz="2400" dirty="0" err="1">
                <a:solidFill>
                  <a:schemeClr val="bg1"/>
                </a:solidFill>
              </a:rPr>
              <a:t>nếu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muốn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thay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đổi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phải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tạo</a:t>
            </a:r>
            <a:r>
              <a:rPr lang="en-US" sz="2400" dirty="0">
                <a:solidFill>
                  <a:schemeClr val="bg1"/>
                </a:solidFill>
              </a:rPr>
              <a:t> 1 </a:t>
            </a:r>
            <a:r>
              <a:rPr lang="en-US" sz="2400" dirty="0" err="1">
                <a:solidFill>
                  <a:schemeClr val="bg1"/>
                </a:solidFill>
              </a:rPr>
              <a:t>mảng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mới</a:t>
            </a:r>
            <a:r>
              <a:rPr lang="en-US" sz="2400" dirty="0">
                <a:solidFill>
                  <a:schemeClr val="bg1"/>
                </a:solidFill>
              </a:rPr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VD: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6AE299-1FD3-0754-2ED3-9B5EBD53A57B}"/>
              </a:ext>
            </a:extLst>
          </p:cNvPr>
          <p:cNvSpPr txBox="1"/>
          <p:nvPr/>
        </p:nvSpPr>
        <p:spPr>
          <a:xfrm>
            <a:off x="1369020" y="7205001"/>
            <a:ext cx="98264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Các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phương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thức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trong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ArrayList</a:t>
            </a:r>
            <a:r>
              <a:rPr lang="en-US" sz="2400" dirty="0">
                <a:solidFill>
                  <a:schemeClr val="bg1"/>
                </a:solidFill>
              </a:rPr>
              <a:t>: Add(), get(), remove(), clear().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DC6DF8-2C39-3314-F447-60ED6AF171A0}"/>
              </a:ext>
            </a:extLst>
          </p:cNvPr>
          <p:cNvSpPr txBox="1"/>
          <p:nvPr/>
        </p:nvSpPr>
        <p:spPr>
          <a:xfrm>
            <a:off x="1400472" y="7679204"/>
            <a:ext cx="982648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Arraylist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hoạt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động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như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thế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nào</a:t>
            </a:r>
            <a:r>
              <a:rPr lang="en-US" sz="2400" dirty="0">
                <a:solidFill>
                  <a:schemeClr val="bg1"/>
                </a:solidFill>
              </a:rPr>
              <a:t>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Có</a:t>
            </a:r>
            <a:r>
              <a:rPr lang="en-US" sz="2400" dirty="0">
                <a:solidFill>
                  <a:schemeClr val="bg1"/>
                </a:solidFill>
              </a:rPr>
              <a:t> 1 </a:t>
            </a:r>
            <a:r>
              <a:rPr lang="en-US" sz="2400" dirty="0" err="1">
                <a:solidFill>
                  <a:schemeClr val="bg1"/>
                </a:solidFill>
              </a:rPr>
              <a:t>mảng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thông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thường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bên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trong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nó</a:t>
            </a:r>
            <a:r>
              <a:rPr lang="en-US" sz="2400" dirty="0">
                <a:solidFill>
                  <a:schemeClr val="bg1"/>
                </a:solidFill>
              </a:rPr>
              <a:t>. Khi 1 </a:t>
            </a:r>
            <a:r>
              <a:rPr lang="en-US" sz="2400" dirty="0" err="1">
                <a:solidFill>
                  <a:schemeClr val="bg1"/>
                </a:solidFill>
              </a:rPr>
              <a:t>phần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tử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được</a:t>
            </a:r>
            <a:r>
              <a:rPr lang="en-US" sz="2400" dirty="0">
                <a:solidFill>
                  <a:schemeClr val="bg1"/>
                </a:solidFill>
              </a:rPr>
              <a:t> them </a:t>
            </a:r>
            <a:r>
              <a:rPr lang="en-US" sz="2400" dirty="0" err="1">
                <a:solidFill>
                  <a:schemeClr val="bg1"/>
                </a:solidFill>
              </a:rPr>
              <a:t>vào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nó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sẽ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được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đặt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vào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mảng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Nếu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mảng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không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đủ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lớn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một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mảng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mới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sẽ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được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tạo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và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mảng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cũ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sẽ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được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xóa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9B9CC34-1D81-B007-FCAA-0EC1D8C8C5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8525" y="3307392"/>
            <a:ext cx="5791200" cy="388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6762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801600" y="3768435"/>
            <a:ext cx="7641615" cy="584583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442447" y="213647"/>
            <a:ext cx="11563291" cy="9400624"/>
            <a:chOff x="-1111758" y="-1899537"/>
            <a:chExt cx="15417721" cy="12534165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4655248" cy="60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1111758" y="-1899537"/>
              <a:ext cx="9562556" cy="12137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309"/>
                </a:lnSpc>
              </a:pPr>
              <a:r>
                <a:rPr lang="en-US" sz="5799" spc="133" dirty="0" err="1">
                  <a:solidFill>
                    <a:srgbClr val="FFFFFF"/>
                  </a:solidFill>
                  <a:latin typeface="Dancing Script Bold"/>
                </a:rPr>
                <a:t>ArrayList</a:t>
              </a: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: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021430"/>
              <a:ext cx="14305963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461027" y="-679281"/>
            <a:ext cx="3586584" cy="29768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E82833A-7A07-5113-00ED-0E0D1B5C93FC}"/>
              </a:ext>
            </a:extLst>
          </p:cNvPr>
          <p:cNvSpPr txBox="1"/>
          <p:nvPr/>
        </p:nvSpPr>
        <p:spPr>
          <a:xfrm>
            <a:off x="930882" y="1433324"/>
            <a:ext cx="982648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Ví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dụ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về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các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phương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thức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trong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ArrayList</a:t>
            </a:r>
            <a:r>
              <a:rPr lang="en-US" sz="3000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6AE299-1FD3-0754-2ED3-9B5EBD53A57B}"/>
              </a:ext>
            </a:extLst>
          </p:cNvPr>
          <p:cNvSpPr txBox="1"/>
          <p:nvPr/>
        </p:nvSpPr>
        <p:spPr>
          <a:xfrm>
            <a:off x="1932866" y="7737013"/>
            <a:ext cx="283483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 err="1">
                <a:solidFill>
                  <a:schemeClr val="bg1"/>
                </a:solidFill>
              </a:rPr>
              <a:t>Thêm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các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mục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E0AFFA-76F4-3B4A-0552-7ABC4D179E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956" y="2696010"/>
            <a:ext cx="5089721" cy="44404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D66220C-DEA2-585F-C085-96FBFF5B17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4941" y="2696011"/>
            <a:ext cx="5089721" cy="444049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909D525-20BD-9039-2BBD-F34E051F25AF}"/>
              </a:ext>
            </a:extLst>
          </p:cNvPr>
          <p:cNvSpPr txBox="1"/>
          <p:nvPr/>
        </p:nvSpPr>
        <p:spPr>
          <a:xfrm>
            <a:off x="7756034" y="7737013"/>
            <a:ext cx="362721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 err="1">
                <a:solidFill>
                  <a:schemeClr val="bg1"/>
                </a:solidFill>
              </a:rPr>
              <a:t>Thay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đổi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một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mục</a:t>
            </a: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546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192384" y="721448"/>
            <a:ext cx="7641615" cy="584583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821553" y="413994"/>
            <a:ext cx="11184185" cy="9200277"/>
            <a:chOff x="-606283" y="-1632408"/>
            <a:chExt cx="14912246" cy="12267036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4655248" cy="60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606283" y="-1632408"/>
              <a:ext cx="10523061" cy="246195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309"/>
                </a:lnSpc>
              </a:pPr>
              <a:r>
                <a:rPr lang="en-US" sz="5799" spc="133" dirty="0" err="1">
                  <a:solidFill>
                    <a:srgbClr val="FFFFFF"/>
                  </a:solidFill>
                  <a:latin typeface="Dancing Script Bold"/>
                </a:rPr>
                <a:t>LinkList</a:t>
              </a: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: </a:t>
              </a:r>
              <a:r>
                <a:rPr lang="en-US" sz="5799" spc="133" dirty="0" err="1">
                  <a:solidFill>
                    <a:srgbClr val="FFFFFF"/>
                  </a:solidFill>
                  <a:latin typeface="Dancing Script Bold"/>
                </a:rPr>
                <a:t>Gần</a:t>
              </a: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 </a:t>
              </a:r>
              <a:r>
                <a:rPr lang="en-US" sz="5799" spc="133" dirty="0" err="1">
                  <a:solidFill>
                    <a:srgbClr val="FFFFFF"/>
                  </a:solidFill>
                  <a:latin typeface="Dancing Script Bold"/>
                </a:rPr>
                <a:t>giống</a:t>
              </a: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 </a:t>
              </a:r>
              <a:r>
                <a:rPr lang="en-US" sz="5799" spc="133" dirty="0" err="1">
                  <a:solidFill>
                    <a:srgbClr val="FFFFFF"/>
                  </a:solidFill>
                  <a:latin typeface="Dancing Script Bold"/>
                </a:rPr>
                <a:t>với</a:t>
              </a: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 </a:t>
              </a:r>
              <a:r>
                <a:rPr lang="en-US" sz="5799" spc="133" dirty="0" err="1">
                  <a:solidFill>
                    <a:srgbClr val="FFFFFF"/>
                  </a:solidFill>
                  <a:latin typeface="Dancing Script Bold"/>
                </a:rPr>
                <a:t>ArrayList</a:t>
              </a:r>
              <a:endParaRPr lang="en-US" sz="5799" spc="133" dirty="0">
                <a:solidFill>
                  <a:srgbClr val="FFFFFF"/>
                </a:solidFill>
                <a:latin typeface="Dancing Script Bold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021430"/>
              <a:ext cx="14305963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120896" y="-716402"/>
            <a:ext cx="3586584" cy="29768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E82833A-7A07-5113-00ED-0E0D1B5C93FC}"/>
              </a:ext>
            </a:extLst>
          </p:cNvPr>
          <p:cNvSpPr txBox="1"/>
          <p:nvPr/>
        </p:nvSpPr>
        <p:spPr>
          <a:xfrm>
            <a:off x="1369020" y="2477540"/>
            <a:ext cx="98264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Là</a:t>
            </a:r>
            <a:r>
              <a:rPr lang="en-US" sz="2400" dirty="0">
                <a:solidFill>
                  <a:schemeClr val="bg1"/>
                </a:solidFill>
              </a:rPr>
              <a:t> 1 </a:t>
            </a:r>
            <a:r>
              <a:rPr lang="en-US" sz="2400" dirty="0" err="1">
                <a:solidFill>
                  <a:schemeClr val="bg1"/>
                </a:solidFill>
              </a:rPr>
              <a:t>tập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hợp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có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thể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chứa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nhiều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đối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tượng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cùng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loại</a:t>
            </a:r>
            <a:r>
              <a:rPr lang="en-US" sz="2400" dirty="0">
                <a:solidFill>
                  <a:schemeClr val="bg1"/>
                </a:solidFill>
              </a:rPr>
              <a:t> – </a:t>
            </a:r>
            <a:r>
              <a:rPr lang="en-US" sz="2400" dirty="0" err="1">
                <a:solidFill>
                  <a:schemeClr val="bg1"/>
                </a:solidFill>
              </a:rPr>
              <a:t>giống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ArrayList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Có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tất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cả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phương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thức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giống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ArrayList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vì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cả</a:t>
            </a:r>
            <a:r>
              <a:rPr lang="en-US" sz="2400" dirty="0">
                <a:solidFill>
                  <a:schemeClr val="bg1"/>
                </a:solidFill>
              </a:rPr>
              <a:t> 2 </a:t>
            </a:r>
            <a:r>
              <a:rPr lang="en-US" sz="2400" dirty="0" err="1">
                <a:solidFill>
                  <a:schemeClr val="bg1"/>
                </a:solidFill>
              </a:rPr>
              <a:t>đều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triển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khai</a:t>
            </a:r>
            <a:r>
              <a:rPr lang="en-US" sz="2400" dirty="0">
                <a:solidFill>
                  <a:schemeClr val="bg1"/>
                </a:solidFill>
              </a:rPr>
              <a:t> list </a:t>
            </a:r>
            <a:r>
              <a:rPr lang="en-US" sz="2400" dirty="0" err="1">
                <a:solidFill>
                  <a:schemeClr val="bg1"/>
                </a:solidFill>
              </a:rPr>
              <a:t>giao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diện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VD: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6AE299-1FD3-0754-2ED3-9B5EBD53A57B}"/>
              </a:ext>
            </a:extLst>
          </p:cNvPr>
          <p:cNvSpPr txBox="1"/>
          <p:nvPr/>
        </p:nvSpPr>
        <p:spPr>
          <a:xfrm>
            <a:off x="1369020" y="6798476"/>
            <a:ext cx="133375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Các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phương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thức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trong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ArrayList</a:t>
            </a:r>
            <a:r>
              <a:rPr lang="en-US" sz="2400" dirty="0">
                <a:solidFill>
                  <a:schemeClr val="bg1"/>
                </a:solidFill>
              </a:rPr>
              <a:t>: </a:t>
            </a:r>
            <a:r>
              <a:rPr lang="en-US" sz="2400" dirty="0" err="1">
                <a:solidFill>
                  <a:schemeClr val="bg1"/>
                </a:solidFill>
              </a:rPr>
              <a:t>AddFirst</a:t>
            </a:r>
            <a:r>
              <a:rPr lang="en-US" sz="2400" dirty="0">
                <a:solidFill>
                  <a:schemeClr val="bg1"/>
                </a:solidFill>
              </a:rPr>
              <a:t>(), </a:t>
            </a:r>
            <a:r>
              <a:rPr lang="en-US" sz="2400" dirty="0" err="1">
                <a:solidFill>
                  <a:schemeClr val="bg1"/>
                </a:solidFill>
              </a:rPr>
              <a:t>AddLast</a:t>
            </a:r>
            <a:r>
              <a:rPr lang="en-US" sz="2400" dirty="0">
                <a:solidFill>
                  <a:schemeClr val="bg1"/>
                </a:solidFill>
              </a:rPr>
              <a:t>(), </a:t>
            </a:r>
            <a:r>
              <a:rPr lang="en-US" sz="2400" dirty="0" err="1">
                <a:solidFill>
                  <a:schemeClr val="bg1"/>
                </a:solidFill>
              </a:rPr>
              <a:t>getFirst</a:t>
            </a:r>
            <a:r>
              <a:rPr lang="en-US" sz="2400" dirty="0">
                <a:solidFill>
                  <a:schemeClr val="bg1"/>
                </a:solidFill>
              </a:rPr>
              <a:t>(), </a:t>
            </a:r>
            <a:r>
              <a:rPr lang="en-US" sz="2400" dirty="0" err="1">
                <a:solidFill>
                  <a:schemeClr val="bg1"/>
                </a:solidFill>
              </a:rPr>
              <a:t>getLast</a:t>
            </a:r>
            <a:r>
              <a:rPr lang="en-US" sz="2400" dirty="0">
                <a:solidFill>
                  <a:schemeClr val="bg1"/>
                </a:solidFill>
              </a:rPr>
              <a:t>(); </a:t>
            </a:r>
            <a:r>
              <a:rPr lang="en-US" sz="2400" dirty="0" err="1">
                <a:solidFill>
                  <a:schemeClr val="bg1"/>
                </a:solidFill>
              </a:rPr>
              <a:t>removeFirst</a:t>
            </a:r>
            <a:r>
              <a:rPr lang="en-US" sz="2400" dirty="0">
                <a:solidFill>
                  <a:schemeClr val="bg1"/>
                </a:solidFill>
              </a:rPr>
              <a:t>(), </a:t>
            </a:r>
            <a:r>
              <a:rPr lang="en-US" sz="2400" dirty="0" err="1">
                <a:solidFill>
                  <a:schemeClr val="bg1"/>
                </a:solidFill>
              </a:rPr>
              <a:t>removeLast</a:t>
            </a:r>
            <a:r>
              <a:rPr lang="en-US" sz="2400" dirty="0">
                <a:solidFill>
                  <a:schemeClr val="bg1"/>
                </a:solidFill>
              </a:rPr>
              <a:t>().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B4922B-1822-698E-4925-87FA1D754F77}"/>
              </a:ext>
            </a:extLst>
          </p:cNvPr>
          <p:cNvSpPr txBox="1"/>
          <p:nvPr/>
        </p:nvSpPr>
        <p:spPr>
          <a:xfrm>
            <a:off x="1369336" y="7176053"/>
            <a:ext cx="982617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Linklist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hoạt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động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như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thế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nào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Lưu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trữ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các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mặt</a:t>
            </a:r>
            <a:r>
              <a:rPr lang="en-US" sz="2400" dirty="0">
                <a:solidFill>
                  <a:schemeClr val="bg1"/>
                </a:solidFill>
              </a:rPr>
              <a:t> hang </a:t>
            </a:r>
            <a:r>
              <a:rPr lang="en-US" sz="2400" dirty="0" err="1">
                <a:solidFill>
                  <a:schemeClr val="bg1"/>
                </a:solidFill>
              </a:rPr>
              <a:t>của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nó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trong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thùng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chứa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Danh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sách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có</a:t>
            </a:r>
            <a:r>
              <a:rPr lang="en-US" sz="2400" dirty="0">
                <a:solidFill>
                  <a:schemeClr val="bg1"/>
                </a:solidFill>
              </a:rPr>
              <a:t> 1 </a:t>
            </a:r>
            <a:r>
              <a:rPr lang="en-US" sz="2400" dirty="0" err="1">
                <a:solidFill>
                  <a:schemeClr val="bg1"/>
                </a:solidFill>
              </a:rPr>
              <a:t>liên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kết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đến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vùng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chứa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đầu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tiên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và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mỗi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vùng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chứa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đầu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tiên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và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mỗi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vùng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chứa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có</a:t>
            </a:r>
            <a:r>
              <a:rPr lang="en-US" sz="2400" dirty="0">
                <a:solidFill>
                  <a:schemeClr val="bg1"/>
                </a:solidFill>
              </a:rPr>
              <a:t> 1 </a:t>
            </a:r>
            <a:r>
              <a:rPr lang="en-US" sz="2400" dirty="0" err="1">
                <a:solidFill>
                  <a:schemeClr val="bg1"/>
                </a:solidFill>
              </a:rPr>
              <a:t>liên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kết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đến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vùng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chứa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tiếp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theo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trong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danh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sách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VD: </a:t>
            </a:r>
            <a:r>
              <a:rPr lang="en-US" sz="2400" dirty="0" err="1">
                <a:solidFill>
                  <a:schemeClr val="bg1"/>
                </a:solidFill>
              </a:rPr>
              <a:t>để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thêm</a:t>
            </a:r>
            <a:r>
              <a:rPr lang="en-US" sz="2400" dirty="0">
                <a:solidFill>
                  <a:schemeClr val="bg1"/>
                </a:solidFill>
              </a:rPr>
              <a:t> 1 </a:t>
            </a:r>
            <a:r>
              <a:rPr lang="en-US" sz="2400" dirty="0" err="1">
                <a:solidFill>
                  <a:schemeClr val="bg1"/>
                </a:solidFill>
              </a:rPr>
              <a:t>phần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tử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vào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danh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sách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phần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tử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đó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được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đặt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vào</a:t>
            </a:r>
            <a:r>
              <a:rPr lang="en-US" sz="2400" dirty="0">
                <a:solidFill>
                  <a:schemeClr val="bg1"/>
                </a:solidFill>
              </a:rPr>
              <a:t> 1 </a:t>
            </a:r>
            <a:r>
              <a:rPr lang="en-US" sz="2400" dirty="0" err="1">
                <a:solidFill>
                  <a:schemeClr val="bg1"/>
                </a:solidFill>
              </a:rPr>
              <a:t>vùng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chứa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mới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và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vùng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chứa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đó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được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liên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kết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với</a:t>
            </a:r>
            <a:r>
              <a:rPr lang="en-US" sz="2400" dirty="0">
                <a:solidFill>
                  <a:schemeClr val="bg1"/>
                </a:solidFill>
              </a:rPr>
              <a:t> 1 </a:t>
            </a:r>
            <a:r>
              <a:rPr lang="en-US" sz="2400" dirty="0" err="1">
                <a:solidFill>
                  <a:schemeClr val="bg1"/>
                </a:solidFill>
              </a:rPr>
              <a:t>trong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các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vùng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chứa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khác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trong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danh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sách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C3A5DE2-E674-BAEC-D024-4E85790065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2564" y="3587606"/>
            <a:ext cx="6019035" cy="297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8511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192384" y="-495300"/>
            <a:ext cx="7641615" cy="584583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533400" y="539198"/>
            <a:ext cx="11472338" cy="9075073"/>
            <a:chOff x="-990487" y="-1465469"/>
            <a:chExt cx="15296450" cy="12100097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4655248" cy="60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990487" y="-1465469"/>
              <a:ext cx="10523061" cy="12137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309"/>
                </a:lnSpc>
              </a:pPr>
              <a:r>
                <a:rPr lang="en-US" sz="5799" spc="133" dirty="0" err="1">
                  <a:solidFill>
                    <a:srgbClr val="FFFFFF"/>
                  </a:solidFill>
                  <a:latin typeface="Dancing Script Bold"/>
                </a:rPr>
                <a:t>LinkList</a:t>
              </a: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: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021430"/>
              <a:ext cx="14305963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120896" y="-716402"/>
            <a:ext cx="3586584" cy="29768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E82833A-7A07-5113-00ED-0E0D1B5C93FC}"/>
              </a:ext>
            </a:extLst>
          </p:cNvPr>
          <p:cNvSpPr txBox="1"/>
          <p:nvPr/>
        </p:nvSpPr>
        <p:spPr>
          <a:xfrm>
            <a:off x="990600" y="1719252"/>
            <a:ext cx="9826486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addFist</a:t>
            </a:r>
            <a:r>
              <a:rPr lang="en-US" sz="3000" dirty="0">
                <a:solidFill>
                  <a:schemeClr val="bg1"/>
                </a:solidFill>
              </a:rPr>
              <a:t>(): </a:t>
            </a:r>
            <a:r>
              <a:rPr lang="en-US" sz="3000" dirty="0" err="1">
                <a:solidFill>
                  <a:schemeClr val="bg1"/>
                </a:solidFill>
              </a:rPr>
              <a:t>Thêm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một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mục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vào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đầu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danh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sách</a:t>
            </a:r>
            <a:r>
              <a:rPr lang="en-US" sz="30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addLast</a:t>
            </a:r>
            <a:r>
              <a:rPr lang="en-US" sz="3000" dirty="0">
                <a:solidFill>
                  <a:schemeClr val="bg1"/>
                </a:solidFill>
              </a:rPr>
              <a:t>(): </a:t>
            </a:r>
            <a:r>
              <a:rPr lang="en-US" sz="3000" dirty="0" err="1">
                <a:solidFill>
                  <a:schemeClr val="bg1"/>
                </a:solidFill>
              </a:rPr>
              <a:t>Thêm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một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mục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vào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cuối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danh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sách</a:t>
            </a:r>
            <a:r>
              <a:rPr lang="en-US" sz="30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getFirst</a:t>
            </a:r>
            <a:r>
              <a:rPr lang="en-US" sz="3000" dirty="0">
                <a:solidFill>
                  <a:schemeClr val="bg1"/>
                </a:solidFill>
              </a:rPr>
              <a:t>(): </a:t>
            </a:r>
            <a:r>
              <a:rPr lang="en-US" sz="3000" dirty="0" err="1">
                <a:solidFill>
                  <a:schemeClr val="bg1"/>
                </a:solidFill>
              </a:rPr>
              <a:t>Lấy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mục</a:t>
            </a:r>
            <a:r>
              <a:rPr lang="en-US" sz="3000" dirty="0">
                <a:solidFill>
                  <a:schemeClr val="bg1"/>
                </a:solidFill>
              </a:rPr>
              <a:t> ở </a:t>
            </a:r>
            <a:r>
              <a:rPr lang="en-US" sz="3000" dirty="0" err="1">
                <a:solidFill>
                  <a:schemeClr val="bg1"/>
                </a:solidFill>
              </a:rPr>
              <a:t>đầu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danh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sách</a:t>
            </a:r>
            <a:r>
              <a:rPr lang="en-US" sz="30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getLast</a:t>
            </a:r>
            <a:r>
              <a:rPr lang="en-US" sz="3000" dirty="0">
                <a:solidFill>
                  <a:schemeClr val="bg1"/>
                </a:solidFill>
              </a:rPr>
              <a:t>(): </a:t>
            </a:r>
            <a:r>
              <a:rPr lang="en-US" sz="3000" dirty="0" err="1">
                <a:solidFill>
                  <a:schemeClr val="bg1"/>
                </a:solidFill>
              </a:rPr>
              <a:t>Lấy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mục</a:t>
            </a:r>
            <a:r>
              <a:rPr lang="en-US" sz="3000" dirty="0">
                <a:solidFill>
                  <a:schemeClr val="bg1"/>
                </a:solidFill>
              </a:rPr>
              <a:t> ở </a:t>
            </a:r>
            <a:r>
              <a:rPr lang="en-US" sz="3000" dirty="0" err="1">
                <a:solidFill>
                  <a:schemeClr val="bg1"/>
                </a:solidFill>
              </a:rPr>
              <a:t>cuối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danh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sách</a:t>
            </a:r>
            <a:r>
              <a:rPr lang="en-US" sz="30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removeFirst</a:t>
            </a:r>
            <a:r>
              <a:rPr lang="en-US" sz="3000" dirty="0">
                <a:solidFill>
                  <a:schemeClr val="bg1"/>
                </a:solidFill>
              </a:rPr>
              <a:t>(): </a:t>
            </a:r>
            <a:r>
              <a:rPr lang="en-US" sz="3000" dirty="0" err="1">
                <a:solidFill>
                  <a:schemeClr val="bg1"/>
                </a:solidFill>
              </a:rPr>
              <a:t>Xóa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một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mục</a:t>
            </a:r>
            <a:r>
              <a:rPr lang="en-US" sz="3000" dirty="0">
                <a:solidFill>
                  <a:schemeClr val="bg1"/>
                </a:solidFill>
              </a:rPr>
              <a:t> ở </a:t>
            </a:r>
            <a:r>
              <a:rPr lang="en-US" sz="3000" dirty="0" err="1">
                <a:solidFill>
                  <a:schemeClr val="bg1"/>
                </a:solidFill>
              </a:rPr>
              <a:t>đầu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danh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sách</a:t>
            </a:r>
            <a:r>
              <a:rPr lang="en-US" sz="30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removeLast</a:t>
            </a:r>
            <a:r>
              <a:rPr lang="en-US" sz="3000" dirty="0">
                <a:solidFill>
                  <a:schemeClr val="bg1"/>
                </a:solidFill>
              </a:rPr>
              <a:t>(): </a:t>
            </a:r>
            <a:r>
              <a:rPr lang="en-US" sz="3000" dirty="0" err="1">
                <a:solidFill>
                  <a:schemeClr val="bg1"/>
                </a:solidFill>
              </a:rPr>
              <a:t>Xóa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một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mục</a:t>
            </a:r>
            <a:r>
              <a:rPr lang="en-US" sz="3000" dirty="0">
                <a:solidFill>
                  <a:schemeClr val="bg1"/>
                </a:solidFill>
              </a:rPr>
              <a:t> ở </a:t>
            </a:r>
            <a:r>
              <a:rPr lang="en-US" sz="3000" dirty="0" err="1">
                <a:solidFill>
                  <a:schemeClr val="bg1"/>
                </a:solidFill>
              </a:rPr>
              <a:t>cuối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danh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sách</a:t>
            </a:r>
            <a:r>
              <a:rPr lang="en-US" sz="30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VD 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F1D4C68-1228-DE95-9930-77A50219CD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5143500"/>
            <a:ext cx="5181600" cy="4953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E63AA11-24F5-04F4-7B34-BAC2CFE8DC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7865" y="5143500"/>
            <a:ext cx="5181600" cy="4953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9E069C-B21C-FDCA-3751-34A9A779B0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82330" y="5043238"/>
            <a:ext cx="5372270" cy="505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4938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005738" y="2260462"/>
            <a:ext cx="7641615" cy="584583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821553" y="316873"/>
            <a:ext cx="11184185" cy="9297398"/>
            <a:chOff x="-606283" y="-1761903"/>
            <a:chExt cx="14912246" cy="12396531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4655248" cy="60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606283" y="-1761903"/>
              <a:ext cx="10523061" cy="12137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309"/>
                </a:lnSpc>
              </a:pP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HashMap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021430"/>
              <a:ext cx="14305963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120896" y="-716402"/>
            <a:ext cx="3586584" cy="29768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374CDC-A9C4-183D-1727-A88B46A78C8D}"/>
              </a:ext>
            </a:extLst>
          </p:cNvPr>
          <p:cNvSpPr txBox="1"/>
          <p:nvPr/>
        </p:nvSpPr>
        <p:spPr>
          <a:xfrm>
            <a:off x="914400" y="1409700"/>
            <a:ext cx="9826486" cy="3359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Lưu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trữ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các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mục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theo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cặp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“key/values”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và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có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thể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truy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cập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chúng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bằng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1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khóa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thuộc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loại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khác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(String).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Một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đối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tượng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được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sử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dụng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làm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khóa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cho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đối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tượng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khác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.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Nó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có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thể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lưu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trữ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các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loại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khác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nhau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VD: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B0A081-6F8E-B405-092F-C37E7CA1D782}"/>
              </a:ext>
            </a:extLst>
          </p:cNvPr>
          <p:cNvSpPr txBox="1"/>
          <p:nvPr/>
        </p:nvSpPr>
        <p:spPr>
          <a:xfrm>
            <a:off x="1276265" y="6696337"/>
            <a:ext cx="9826486" cy="3913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Các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phương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thức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trong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HashMap():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Put(): them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các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mục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Get():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truy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cập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đến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các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mục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Lặp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qua HashMap: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bằng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vòng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lặp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for-each: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Sử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dụng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keySet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()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nếu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chỉ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muốn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các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khóa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Sử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dụng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value()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nếu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chỉ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muốn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các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giá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trị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9E586CC-2B1F-DEC6-F2F1-C00D657286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9296" y="4246669"/>
            <a:ext cx="6715704" cy="179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9852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467192" y="2403187"/>
            <a:ext cx="7641615" cy="584583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821553" y="316873"/>
            <a:ext cx="11184185" cy="9297398"/>
            <a:chOff x="-606283" y="-1761903"/>
            <a:chExt cx="14912246" cy="12396531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4655248" cy="60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606283" y="-1761903"/>
              <a:ext cx="10523061" cy="12137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309"/>
                </a:lnSpc>
              </a:pP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HashMap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021430"/>
              <a:ext cx="14305963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120896" y="-716402"/>
            <a:ext cx="3586584" cy="29768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374CDC-A9C4-183D-1727-A88B46A78C8D}"/>
              </a:ext>
            </a:extLst>
          </p:cNvPr>
          <p:cNvSpPr txBox="1"/>
          <p:nvPr/>
        </p:nvSpPr>
        <p:spPr>
          <a:xfrm>
            <a:off x="914400" y="1409700"/>
            <a:ext cx="9826486" cy="1405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Ví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dụ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về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các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phương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thức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D9A6647-FC39-7097-2B24-560D1290A4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680" y="2881643"/>
            <a:ext cx="5540220" cy="468444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4B65032-A143-111A-EA7C-00DC9A2A593A}"/>
              </a:ext>
            </a:extLst>
          </p:cNvPr>
          <p:cNvSpPr txBox="1"/>
          <p:nvPr/>
        </p:nvSpPr>
        <p:spPr>
          <a:xfrm>
            <a:off x="2057400" y="7867317"/>
            <a:ext cx="3063472" cy="712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Thêm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các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mục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: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77CA3D-CD0E-2EB7-0A6E-3319DF11CA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5060" y="2881643"/>
            <a:ext cx="6844340" cy="468444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6C726E5-6E82-45D3-9786-157027DA1C90}"/>
              </a:ext>
            </a:extLst>
          </p:cNvPr>
          <p:cNvSpPr txBox="1"/>
          <p:nvPr/>
        </p:nvSpPr>
        <p:spPr>
          <a:xfrm>
            <a:off x="7086600" y="7752786"/>
            <a:ext cx="8354373" cy="14052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Tạo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một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HashMap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với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đối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tượng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được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gọi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là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people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với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khóa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là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String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và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giá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trị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là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Integer</a:t>
            </a: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6772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005738" y="2260462"/>
            <a:ext cx="7641615" cy="584583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081314" y="527339"/>
            <a:ext cx="10924424" cy="9086932"/>
            <a:chOff x="-259935" y="-1481281"/>
            <a:chExt cx="14565898" cy="12115909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4655248" cy="60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259935" y="-1481281"/>
              <a:ext cx="10523061" cy="12137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309"/>
                </a:lnSpc>
              </a:pP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HashSet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021430"/>
              <a:ext cx="14305963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120896" y="-716402"/>
            <a:ext cx="3586584" cy="29768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374CDC-A9C4-183D-1727-A88B46A78C8D}"/>
              </a:ext>
            </a:extLst>
          </p:cNvPr>
          <p:cNvSpPr txBox="1"/>
          <p:nvPr/>
        </p:nvSpPr>
        <p:spPr>
          <a:xfrm>
            <a:off x="1276265" y="1698767"/>
            <a:ext cx="9826486" cy="1697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Tập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hợp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các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mục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trong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đó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mọi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mục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là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duy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nhất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VD: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4BB7F5-0F99-B303-D55A-D7ADE97C2877}"/>
              </a:ext>
            </a:extLst>
          </p:cNvPr>
          <p:cNvSpPr txBox="1"/>
          <p:nvPr/>
        </p:nvSpPr>
        <p:spPr>
          <a:xfrm>
            <a:off x="1081314" y="6063315"/>
            <a:ext cx="9826486" cy="4467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Các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phương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thức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trong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HashSet: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Add():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Thêm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1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mục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Contains():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kiểm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tra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xem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1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mục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có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tồn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tại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trong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HashSet hay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không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Remove():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Xóa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1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mục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Clear():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xóa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tất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cả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các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mục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Size():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kích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thước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1467AA-979B-5D54-1A36-97E5EA645E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725" y="2790759"/>
            <a:ext cx="7978551" cy="286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0992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573000" y="2260462"/>
            <a:ext cx="7641615" cy="584583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659804" y="431830"/>
            <a:ext cx="11345934" cy="9182441"/>
            <a:chOff x="-821948" y="-1608626"/>
            <a:chExt cx="15127911" cy="12243254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4655248" cy="60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821948" y="-1608626"/>
              <a:ext cx="10523061" cy="12137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309"/>
                </a:lnSpc>
              </a:pP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HashSet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021430"/>
              <a:ext cx="14305963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120896" y="-716402"/>
            <a:ext cx="3586584" cy="29768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374CDC-A9C4-183D-1727-A88B46A78C8D}"/>
              </a:ext>
            </a:extLst>
          </p:cNvPr>
          <p:cNvSpPr txBox="1"/>
          <p:nvPr/>
        </p:nvSpPr>
        <p:spPr>
          <a:xfrm>
            <a:off x="801758" y="1747721"/>
            <a:ext cx="9826486" cy="1405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Ví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dụ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về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các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phương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thức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trong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HashSet:</a:t>
            </a:r>
          </a:p>
          <a:p>
            <a:pPr>
              <a:lnSpc>
                <a:spcPct val="150000"/>
              </a:lnSpc>
            </a:pP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DD89F83-6835-E075-D5B9-F0D6B6ACAB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741" y="2902304"/>
            <a:ext cx="5646522" cy="54409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C778E37-0B45-6137-93A0-162CE588DE85}"/>
              </a:ext>
            </a:extLst>
          </p:cNvPr>
          <p:cNvSpPr txBox="1"/>
          <p:nvPr/>
        </p:nvSpPr>
        <p:spPr>
          <a:xfrm>
            <a:off x="381000" y="8392415"/>
            <a:ext cx="6843879" cy="712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Kiểm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tra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có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giá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trị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tồn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tại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hay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không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02610B4-B71F-A997-B23E-541F5D723A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4878" y="2903519"/>
            <a:ext cx="5348121" cy="543969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57051FA-8850-2A8B-54BF-B3797C3ED6B9}"/>
              </a:ext>
            </a:extLst>
          </p:cNvPr>
          <p:cNvSpPr txBox="1"/>
          <p:nvPr/>
        </p:nvSpPr>
        <p:spPr>
          <a:xfrm>
            <a:off x="7212846" y="8417014"/>
            <a:ext cx="5562599" cy="737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Lưu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trữ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các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đối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tượng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Integer</a:t>
            </a: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2212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005738" y="2260462"/>
            <a:ext cx="7641615" cy="584583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081314" y="527339"/>
            <a:ext cx="10924424" cy="9086932"/>
            <a:chOff x="-259935" y="-1481281"/>
            <a:chExt cx="14565898" cy="12115909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4655248" cy="60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259935" y="-1481281"/>
              <a:ext cx="10523061" cy="12137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309"/>
                </a:lnSpc>
              </a:pP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Exceptions(</a:t>
              </a:r>
              <a:r>
                <a:rPr lang="en-US" sz="5799" spc="133" dirty="0" err="1">
                  <a:solidFill>
                    <a:srgbClr val="FFFFFF"/>
                  </a:solidFill>
                  <a:latin typeface="Dancing Script Bold"/>
                </a:rPr>
                <a:t>Ngoại</a:t>
              </a: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 </a:t>
              </a:r>
              <a:r>
                <a:rPr lang="en-US" sz="5799" spc="133" dirty="0" err="1">
                  <a:solidFill>
                    <a:srgbClr val="FFFFFF"/>
                  </a:solidFill>
                  <a:latin typeface="Dancing Script Bold"/>
                </a:rPr>
                <a:t>lệ</a:t>
              </a: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)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021430"/>
              <a:ext cx="14305963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120896" y="-716402"/>
            <a:ext cx="3586584" cy="29768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374CDC-A9C4-183D-1727-A88B46A78C8D}"/>
              </a:ext>
            </a:extLst>
          </p:cNvPr>
          <p:cNvSpPr txBox="1"/>
          <p:nvPr/>
        </p:nvSpPr>
        <p:spPr>
          <a:xfrm>
            <a:off x="1276264" y="1698767"/>
            <a:ext cx="10729473" cy="3913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Try: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xác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định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1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khối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mã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sẽ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được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kiểm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tra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lỗi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khi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nó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được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thực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thi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Catch: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xác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định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1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khối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mã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sẽ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được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thực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thi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nếu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xảy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ra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lỗi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trong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khối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thử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Finally: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cho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phép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thực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thi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mã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bất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kể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kết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quả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như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thế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nào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Through: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cho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phép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bạn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tạo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1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lỗi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tùy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chỉnh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Có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nhiều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ngoại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lệ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: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ArithmeicException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FileNotFoundException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,…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VD: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F94D913-E16B-CBED-9A75-41C87F6620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1983" y="5143500"/>
            <a:ext cx="6725451" cy="452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9184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416430" y="1411743"/>
            <a:ext cx="7641615" cy="584583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533400" y="501429"/>
            <a:ext cx="11472338" cy="9112842"/>
            <a:chOff x="-990487" y="-1515828"/>
            <a:chExt cx="15296450" cy="12150456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4655248" cy="60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990487" y="-1515828"/>
              <a:ext cx="10523061" cy="12137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309"/>
                </a:lnSpc>
              </a:pP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Java </a:t>
              </a:r>
              <a:r>
                <a:rPr lang="en-US" sz="5799" spc="133" dirty="0" err="1">
                  <a:solidFill>
                    <a:srgbClr val="FFFFFF"/>
                  </a:solidFill>
                  <a:latin typeface="Dancing Script Bold"/>
                </a:rPr>
                <a:t>RegEx</a:t>
              </a:r>
              <a:endParaRPr lang="en-US" sz="5799" spc="133" dirty="0">
                <a:solidFill>
                  <a:srgbClr val="FFFFFF"/>
                </a:solidFill>
                <a:latin typeface="Dancing Script Bold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021430"/>
              <a:ext cx="14305963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038175" y="-1404381"/>
            <a:ext cx="3586584" cy="29768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374CDC-A9C4-183D-1727-A88B46A78C8D}"/>
              </a:ext>
            </a:extLst>
          </p:cNvPr>
          <p:cNvSpPr txBox="1"/>
          <p:nvPr/>
        </p:nvSpPr>
        <p:spPr>
          <a:xfrm>
            <a:off x="316833" y="2095500"/>
            <a:ext cx="10046368" cy="6251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Cung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cấp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1 interface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và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3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lớp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trong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gói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java.util.regex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: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Interface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MatchResult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Matcher Class.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Pattern Class.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PatternSyntaxException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Lớp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Matcher: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Nó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implements interface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MatchResult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,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cung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cấp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bộ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máy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xử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lý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biểu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thức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chính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quy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để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thao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tác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với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choỗi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kí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tự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53B9234-D75E-CE80-1D0F-DA190A6EB9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8803" y="5417903"/>
            <a:ext cx="7452364" cy="451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814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268200" y="2233248"/>
            <a:ext cx="7641615" cy="584583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28600" y="199530"/>
            <a:ext cx="11777138" cy="9414741"/>
            <a:chOff x="-1396888" y="-1918360"/>
            <a:chExt cx="15702851" cy="12552988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4655248" cy="60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1396888" y="-1918360"/>
              <a:ext cx="14305963" cy="12137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309"/>
                </a:lnSpc>
              </a:pPr>
              <a:r>
                <a:rPr lang="en-US" sz="5300" spc="133" dirty="0">
                  <a:solidFill>
                    <a:srgbClr val="FFFFFF"/>
                  </a:solidFill>
                  <a:latin typeface="Dancing Script Bold"/>
                </a:rPr>
                <a:t>Abstraction(</a:t>
              </a:r>
              <a:r>
                <a:rPr lang="en-US" sz="5300" spc="133" dirty="0" err="1">
                  <a:solidFill>
                    <a:srgbClr val="FFFFFF"/>
                  </a:solidFill>
                  <a:latin typeface="Dancing Script Bold"/>
                </a:rPr>
                <a:t>Tính</a:t>
              </a:r>
              <a:r>
                <a:rPr lang="en-US" sz="5300" spc="133" dirty="0">
                  <a:solidFill>
                    <a:srgbClr val="FFFFFF"/>
                  </a:solidFill>
                  <a:latin typeface="Dancing Script Bold"/>
                </a:rPr>
                <a:t> </a:t>
              </a:r>
              <a:r>
                <a:rPr lang="en-US" sz="5300" spc="133" dirty="0" err="1">
                  <a:solidFill>
                    <a:srgbClr val="FFFFFF"/>
                  </a:solidFill>
                  <a:latin typeface="Dancing Script Bold"/>
                </a:rPr>
                <a:t>trừu</a:t>
              </a:r>
              <a:r>
                <a:rPr lang="en-US" sz="5300" spc="133" dirty="0">
                  <a:solidFill>
                    <a:srgbClr val="FFFFFF"/>
                  </a:solidFill>
                  <a:latin typeface="Dancing Script Bold"/>
                </a:rPr>
                <a:t> </a:t>
              </a:r>
              <a:r>
                <a:rPr lang="en-US" sz="5300" spc="133" dirty="0" err="1">
                  <a:solidFill>
                    <a:srgbClr val="FFFFFF"/>
                  </a:solidFill>
                  <a:latin typeface="Dancing Script Bold"/>
                </a:rPr>
                <a:t>tượng</a:t>
              </a:r>
              <a:r>
                <a:rPr lang="en-US" sz="5300" spc="133" dirty="0">
                  <a:solidFill>
                    <a:srgbClr val="FFFFFF"/>
                  </a:solidFill>
                  <a:latin typeface="Dancing Script Bold"/>
                </a:rPr>
                <a:t>):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021430"/>
              <a:ext cx="14305963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058400" y="-716402"/>
            <a:ext cx="3586584" cy="29768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E82833A-7A07-5113-00ED-0E0D1B5C93FC}"/>
              </a:ext>
            </a:extLst>
          </p:cNvPr>
          <p:cNvSpPr txBox="1"/>
          <p:nvPr/>
        </p:nvSpPr>
        <p:spPr>
          <a:xfrm>
            <a:off x="364569" y="1250242"/>
            <a:ext cx="112776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Ngoài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ra</a:t>
            </a:r>
            <a:r>
              <a:rPr lang="en-US" sz="3000" dirty="0">
                <a:solidFill>
                  <a:schemeClr val="bg1"/>
                </a:solidFill>
              </a:rPr>
              <a:t>, </a:t>
            </a:r>
            <a:r>
              <a:rPr lang="en-US" sz="3000" dirty="0" err="1">
                <a:solidFill>
                  <a:schemeClr val="bg1"/>
                </a:solidFill>
              </a:rPr>
              <a:t>còn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có</a:t>
            </a:r>
            <a:r>
              <a:rPr lang="en-US" sz="3000" dirty="0">
                <a:solidFill>
                  <a:schemeClr val="bg1"/>
                </a:solidFill>
              </a:rPr>
              <a:t> 1 </a:t>
            </a:r>
            <a:r>
              <a:rPr lang="en-US" sz="3000" dirty="0" err="1">
                <a:solidFill>
                  <a:schemeClr val="bg1"/>
                </a:solidFill>
              </a:rPr>
              <a:t>cách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khác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để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thực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hiện</a:t>
            </a:r>
            <a:r>
              <a:rPr lang="en-US" sz="3000" dirty="0">
                <a:solidFill>
                  <a:schemeClr val="bg1"/>
                </a:solidFill>
              </a:rPr>
              <a:t> abstraction </a:t>
            </a:r>
            <a:r>
              <a:rPr lang="en-US" sz="3000" dirty="0" err="1">
                <a:solidFill>
                  <a:schemeClr val="bg1"/>
                </a:solidFill>
              </a:rPr>
              <a:t>là</a:t>
            </a:r>
            <a:r>
              <a:rPr lang="en-US" sz="3000" dirty="0">
                <a:solidFill>
                  <a:schemeClr val="bg1"/>
                </a:solidFill>
              </a:rPr>
              <a:t> dung interface.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A0FAE00-E615-E750-D963-D2D1D6A191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2471" y="2309157"/>
            <a:ext cx="7509698" cy="55856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499B3EC-75FE-B127-88FB-8F8E0C65F18A}"/>
              </a:ext>
            </a:extLst>
          </p:cNvPr>
          <p:cNvSpPr txBox="1"/>
          <p:nvPr/>
        </p:nvSpPr>
        <p:spPr>
          <a:xfrm>
            <a:off x="364569" y="8136944"/>
            <a:ext cx="112776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Tại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sao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và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khi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nào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sử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dụng</a:t>
            </a:r>
            <a:r>
              <a:rPr lang="en-US" sz="3000" dirty="0">
                <a:solidFill>
                  <a:schemeClr val="bg1"/>
                </a:solidFill>
              </a:rPr>
              <a:t> abstraction: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Bảo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mật</a:t>
            </a:r>
            <a:r>
              <a:rPr lang="en-US" sz="3000" dirty="0">
                <a:solidFill>
                  <a:schemeClr val="bg1"/>
                </a:solidFill>
              </a:rPr>
              <a:t> - </a:t>
            </a:r>
            <a:r>
              <a:rPr lang="en-US" sz="3000" dirty="0" err="1">
                <a:solidFill>
                  <a:schemeClr val="bg1"/>
                </a:solidFill>
              </a:rPr>
              <a:t>ẩn</a:t>
            </a:r>
            <a:r>
              <a:rPr lang="en-US" sz="3000" dirty="0">
                <a:solidFill>
                  <a:schemeClr val="bg1"/>
                </a:solidFill>
              </a:rPr>
              <a:t> 1 </a:t>
            </a:r>
            <a:r>
              <a:rPr lang="en-US" sz="3000" dirty="0" err="1">
                <a:solidFill>
                  <a:schemeClr val="bg1"/>
                </a:solidFill>
              </a:rPr>
              <a:t>số</a:t>
            </a:r>
            <a:r>
              <a:rPr lang="en-US" sz="3000" dirty="0">
                <a:solidFill>
                  <a:schemeClr val="bg1"/>
                </a:solidFill>
              </a:rPr>
              <a:t> chi </a:t>
            </a:r>
            <a:r>
              <a:rPr lang="en-US" sz="3000" dirty="0" err="1">
                <a:solidFill>
                  <a:schemeClr val="bg1"/>
                </a:solidFill>
              </a:rPr>
              <a:t>tiết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nhất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định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và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hiển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thị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các</a:t>
            </a:r>
            <a:r>
              <a:rPr lang="en-US" sz="3000" dirty="0">
                <a:solidFill>
                  <a:schemeClr val="bg1"/>
                </a:solidFill>
              </a:rPr>
              <a:t> chi </a:t>
            </a:r>
            <a:r>
              <a:rPr lang="en-US" sz="3000" dirty="0" err="1">
                <a:solidFill>
                  <a:schemeClr val="bg1"/>
                </a:solidFill>
              </a:rPr>
              <a:t>tiết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quan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trọng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của</a:t>
            </a:r>
            <a:r>
              <a:rPr lang="en-US" sz="3000" dirty="0">
                <a:solidFill>
                  <a:schemeClr val="bg1"/>
                </a:solidFill>
              </a:rPr>
              <a:t> 1 </a:t>
            </a:r>
            <a:r>
              <a:rPr lang="en-US" sz="3000" dirty="0" err="1">
                <a:solidFill>
                  <a:schemeClr val="bg1"/>
                </a:solidFill>
              </a:rPr>
              <a:t>đối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tượng</a:t>
            </a:r>
            <a:r>
              <a:rPr lang="en-US" sz="30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2856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831467" y="2798578"/>
            <a:ext cx="7641615" cy="584583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451184" y="676206"/>
            <a:ext cx="11554554" cy="8938065"/>
            <a:chOff x="-1100108" y="-1282792"/>
            <a:chExt cx="15406071" cy="11917420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4655248" cy="60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1100108" y="-1282792"/>
              <a:ext cx="10523061" cy="12137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309"/>
                </a:lnSpc>
              </a:pP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Java </a:t>
              </a:r>
              <a:r>
                <a:rPr lang="en-US" sz="5799" spc="133" dirty="0" err="1">
                  <a:solidFill>
                    <a:srgbClr val="FFFFFF"/>
                  </a:solidFill>
                  <a:latin typeface="Dancing Script Bold"/>
                </a:rPr>
                <a:t>RegEx</a:t>
              </a:r>
              <a:endParaRPr lang="en-US" sz="5799" spc="133" dirty="0">
                <a:solidFill>
                  <a:srgbClr val="FFFFFF"/>
                </a:solidFill>
                <a:latin typeface="Dancing Script Bold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021430"/>
              <a:ext cx="14305963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038175" y="-688245"/>
            <a:ext cx="3586584" cy="29768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374CDC-A9C4-183D-1727-A88B46A78C8D}"/>
              </a:ext>
            </a:extLst>
          </p:cNvPr>
          <p:cNvSpPr txBox="1"/>
          <p:nvPr/>
        </p:nvSpPr>
        <p:spPr>
          <a:xfrm>
            <a:off x="609600" y="1790951"/>
            <a:ext cx="10729473" cy="1403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Lớp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Pattern: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Được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sử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dụng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để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xác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định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một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mẫu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cho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bộ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máy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regex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7B78F49-67E1-7214-2B16-9893792E1C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600" y="3533676"/>
            <a:ext cx="9372599" cy="607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0637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831467" y="2798578"/>
            <a:ext cx="7641615" cy="584583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451184" y="676206"/>
            <a:ext cx="11554554" cy="8938065"/>
            <a:chOff x="-1100108" y="-1282792"/>
            <a:chExt cx="15406071" cy="11917420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4655248" cy="60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1100108" y="-1282792"/>
              <a:ext cx="10523061" cy="12137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309"/>
                </a:lnSpc>
              </a:pP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Java </a:t>
              </a:r>
              <a:r>
                <a:rPr lang="en-US" sz="5799" spc="133" dirty="0" err="1">
                  <a:solidFill>
                    <a:srgbClr val="FFFFFF"/>
                  </a:solidFill>
                  <a:latin typeface="Dancing Script Bold"/>
                </a:rPr>
                <a:t>RegEx</a:t>
              </a:r>
              <a:endParaRPr lang="en-US" sz="5799" spc="133" dirty="0">
                <a:solidFill>
                  <a:srgbClr val="FFFFFF"/>
                </a:solidFill>
                <a:latin typeface="Dancing Script Bold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021430"/>
              <a:ext cx="14305963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038175" y="-688245"/>
            <a:ext cx="3586584" cy="29768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374CDC-A9C4-183D-1727-A88B46A78C8D}"/>
              </a:ext>
            </a:extLst>
          </p:cNvPr>
          <p:cNvSpPr txBox="1"/>
          <p:nvPr/>
        </p:nvSpPr>
        <p:spPr>
          <a:xfrm>
            <a:off x="609600" y="1790951"/>
            <a:ext cx="12039599" cy="1403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Ví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dụ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Tìm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xem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có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xuất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hiện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nào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của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từ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“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Đại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học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”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trong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câu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không</a:t>
            </a:r>
            <a:endParaRPr lang="en-US" sz="3000" dirty="0">
              <a:solidFill>
                <a:schemeClr val="bg1"/>
              </a:solidFill>
              <a:latin typeface="Open Sans" panose="020B0606030504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5DC05EA-EFD0-2F8A-9751-94A403FB8A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3726056"/>
            <a:ext cx="9742413" cy="588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1785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005738" y="2260462"/>
            <a:ext cx="7641615" cy="584583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081314" y="527339"/>
            <a:ext cx="10924424" cy="9086932"/>
            <a:chOff x="-259935" y="-1481281"/>
            <a:chExt cx="14565898" cy="12115909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4655248" cy="60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259935" y="-1481281"/>
              <a:ext cx="10523061" cy="246195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309"/>
                </a:lnSpc>
              </a:pP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Java File &amp; </a:t>
              </a:r>
              <a:r>
                <a:rPr lang="en-US" sz="5799" spc="133" dirty="0" err="1">
                  <a:solidFill>
                    <a:srgbClr val="FFFFFF"/>
                  </a:solidFill>
                  <a:latin typeface="Dancing Script Bold"/>
                </a:rPr>
                <a:t>Các</a:t>
              </a: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 </a:t>
              </a:r>
              <a:r>
                <a:rPr lang="en-US" sz="5799" spc="133" dirty="0" err="1">
                  <a:solidFill>
                    <a:srgbClr val="FFFFFF"/>
                  </a:solidFill>
                  <a:latin typeface="Dancing Script Bold"/>
                </a:rPr>
                <a:t>thao</a:t>
              </a: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 </a:t>
              </a:r>
              <a:r>
                <a:rPr lang="en-US" sz="5799" spc="133" dirty="0" err="1">
                  <a:solidFill>
                    <a:srgbClr val="FFFFFF"/>
                  </a:solidFill>
                  <a:latin typeface="Dancing Script Bold"/>
                </a:rPr>
                <a:t>tác</a:t>
              </a: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 </a:t>
              </a:r>
              <a:r>
                <a:rPr lang="en-US" sz="5799" spc="133" dirty="0" err="1">
                  <a:solidFill>
                    <a:srgbClr val="FFFFFF"/>
                  </a:solidFill>
                  <a:latin typeface="Dancing Script Bold"/>
                </a:rPr>
                <a:t>với</a:t>
              </a: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 Files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021430"/>
              <a:ext cx="14305963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120896" y="-716402"/>
            <a:ext cx="3586584" cy="29768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374CDC-A9C4-183D-1727-A88B46A78C8D}"/>
              </a:ext>
            </a:extLst>
          </p:cNvPr>
          <p:cNvSpPr txBox="1"/>
          <p:nvPr/>
        </p:nvSpPr>
        <p:spPr>
          <a:xfrm>
            <a:off x="917526" y="2552700"/>
            <a:ext cx="10729473" cy="612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Có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nhiều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phương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thức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để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tạo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và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lấy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thông</a:t>
            </a:r>
            <a:r>
              <a:rPr lang="en-US" sz="2400" dirty="0">
                <a:solidFill>
                  <a:schemeClr val="bg1"/>
                </a:solidFill>
              </a:rPr>
              <a:t> tin </a:t>
            </a:r>
            <a:r>
              <a:rPr lang="en-US" sz="2400" dirty="0" err="1">
                <a:solidFill>
                  <a:schemeClr val="bg1"/>
                </a:solidFill>
              </a:rPr>
              <a:t>về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tệp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canRead</a:t>
            </a:r>
            <a:r>
              <a:rPr lang="en-US" sz="2400" dirty="0">
                <a:solidFill>
                  <a:schemeClr val="bg1"/>
                </a:solidFill>
              </a:rPr>
              <a:t>(): </a:t>
            </a:r>
            <a:r>
              <a:rPr lang="en-US" sz="2400" dirty="0" err="1">
                <a:solidFill>
                  <a:schemeClr val="bg1"/>
                </a:solidFill>
              </a:rPr>
              <a:t>Kiểm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xem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tệp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có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thể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đọc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được</a:t>
            </a:r>
            <a:r>
              <a:rPr lang="en-US" sz="2400" dirty="0">
                <a:solidFill>
                  <a:schemeClr val="bg1"/>
                </a:solidFill>
              </a:rPr>
              <a:t> hay </a:t>
            </a:r>
            <a:r>
              <a:rPr lang="en-US" sz="2400" dirty="0" err="1">
                <a:solidFill>
                  <a:schemeClr val="bg1"/>
                </a:solidFill>
              </a:rPr>
              <a:t>không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canWrite</a:t>
            </a:r>
            <a:r>
              <a:rPr lang="en-US" sz="2400" dirty="0">
                <a:solidFill>
                  <a:schemeClr val="bg1"/>
                </a:solidFill>
              </a:rPr>
              <a:t>(): </a:t>
            </a:r>
            <a:r>
              <a:rPr lang="en-US" sz="2400" dirty="0" err="1">
                <a:solidFill>
                  <a:schemeClr val="bg1"/>
                </a:solidFill>
              </a:rPr>
              <a:t>Kiểm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xem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tệp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có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thể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viết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được</a:t>
            </a:r>
            <a:r>
              <a:rPr lang="en-US" sz="2400" dirty="0">
                <a:solidFill>
                  <a:schemeClr val="bg1"/>
                </a:solidFill>
              </a:rPr>
              <a:t> hay </a:t>
            </a:r>
            <a:r>
              <a:rPr lang="en-US" sz="2400" dirty="0" err="1">
                <a:solidFill>
                  <a:schemeClr val="bg1"/>
                </a:solidFill>
              </a:rPr>
              <a:t>không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CreateNewFile</a:t>
            </a:r>
            <a:r>
              <a:rPr lang="en-US" sz="2400" dirty="0">
                <a:solidFill>
                  <a:schemeClr val="bg1"/>
                </a:solidFill>
              </a:rPr>
              <a:t>(): </a:t>
            </a:r>
            <a:r>
              <a:rPr lang="en-US" sz="2400" dirty="0" err="1">
                <a:solidFill>
                  <a:schemeClr val="bg1"/>
                </a:solidFill>
              </a:rPr>
              <a:t>Tạo</a:t>
            </a:r>
            <a:r>
              <a:rPr lang="en-US" sz="2400" dirty="0">
                <a:solidFill>
                  <a:schemeClr val="bg1"/>
                </a:solidFill>
              </a:rPr>
              <a:t> 1 </a:t>
            </a:r>
            <a:r>
              <a:rPr lang="en-US" sz="2400" dirty="0" err="1">
                <a:solidFill>
                  <a:schemeClr val="bg1"/>
                </a:solidFill>
              </a:rPr>
              <a:t>tệp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trống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Delete():</a:t>
            </a:r>
            <a:r>
              <a:rPr lang="en-US" sz="2400" dirty="0" err="1">
                <a:solidFill>
                  <a:schemeClr val="bg1"/>
                </a:solidFill>
              </a:rPr>
              <a:t>Xóa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tệp</a:t>
            </a:r>
            <a:endParaRPr lang="en-US" sz="2400" dirty="0">
              <a:solidFill>
                <a:schemeClr val="bg1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Exists():</a:t>
            </a:r>
            <a:r>
              <a:rPr lang="en-US" sz="2400" dirty="0" err="1">
                <a:solidFill>
                  <a:schemeClr val="bg1"/>
                </a:solidFill>
              </a:rPr>
              <a:t>Kiểm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xem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tệp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có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tồn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tại</a:t>
            </a:r>
            <a:r>
              <a:rPr lang="en-US" sz="2400" dirty="0">
                <a:solidFill>
                  <a:schemeClr val="bg1"/>
                </a:solidFill>
              </a:rPr>
              <a:t> hay </a:t>
            </a:r>
            <a:r>
              <a:rPr lang="en-US" sz="2400" dirty="0" err="1">
                <a:solidFill>
                  <a:schemeClr val="bg1"/>
                </a:solidFill>
              </a:rPr>
              <a:t>không</a:t>
            </a:r>
            <a:endParaRPr lang="en-US" sz="2400" dirty="0">
              <a:solidFill>
                <a:schemeClr val="bg1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getName</a:t>
            </a:r>
            <a:r>
              <a:rPr lang="en-US" sz="2400" dirty="0">
                <a:solidFill>
                  <a:schemeClr val="bg1"/>
                </a:solidFill>
              </a:rPr>
              <a:t>():</a:t>
            </a:r>
            <a:r>
              <a:rPr lang="en-US" sz="2400" dirty="0" err="1">
                <a:solidFill>
                  <a:schemeClr val="bg1"/>
                </a:solidFill>
              </a:rPr>
              <a:t>trả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về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tên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của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tệp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getAbsolutePath</a:t>
            </a:r>
            <a:r>
              <a:rPr lang="en-US" sz="2400" dirty="0">
                <a:solidFill>
                  <a:schemeClr val="bg1"/>
                </a:solidFill>
              </a:rPr>
              <a:t>():</a:t>
            </a:r>
            <a:r>
              <a:rPr lang="en-US" sz="2400" dirty="0" err="1">
                <a:solidFill>
                  <a:schemeClr val="bg1"/>
                </a:solidFill>
              </a:rPr>
              <a:t>Trả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về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đường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dẫn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của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tệp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Length():</a:t>
            </a:r>
            <a:r>
              <a:rPr lang="en-US" sz="2400" dirty="0" err="1">
                <a:solidFill>
                  <a:schemeClr val="bg1"/>
                </a:solidFill>
              </a:rPr>
              <a:t>Trả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về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kích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thước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của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tệp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theo</a:t>
            </a:r>
            <a:r>
              <a:rPr lang="en-US" sz="2400" dirty="0">
                <a:solidFill>
                  <a:schemeClr val="bg1"/>
                </a:solidFill>
              </a:rPr>
              <a:t> bytes.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List():</a:t>
            </a:r>
            <a:r>
              <a:rPr lang="en-US" sz="2400" dirty="0" err="1">
                <a:solidFill>
                  <a:schemeClr val="bg1"/>
                </a:solidFill>
              </a:rPr>
              <a:t>Trả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về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một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mảng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các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tệp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trong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thử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mục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mkdir</a:t>
            </a:r>
            <a:r>
              <a:rPr 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():</a:t>
            </a:r>
            <a:r>
              <a:rPr lang="en-US" sz="2400" dirty="0" err="1">
                <a:solidFill>
                  <a:schemeClr val="bg1"/>
                </a:solidFill>
                <a:sym typeface="Wingdings" panose="05000000000000000000" pitchFamily="2" charset="2"/>
              </a:rPr>
              <a:t>Tạo</a:t>
            </a:r>
            <a:r>
              <a:rPr 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 1 </a:t>
            </a:r>
            <a:r>
              <a:rPr lang="en-US" sz="2400" dirty="0" err="1">
                <a:solidFill>
                  <a:schemeClr val="bg1"/>
                </a:solidFill>
                <a:sym typeface="Wingdings" panose="05000000000000000000" pitchFamily="2" charset="2"/>
              </a:rPr>
              <a:t>thư</a:t>
            </a:r>
            <a:r>
              <a:rPr 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chemeClr val="bg1"/>
                </a:solidFill>
                <a:sym typeface="Wingdings" panose="05000000000000000000" pitchFamily="2" charset="2"/>
              </a:rPr>
              <a:t>mục</a:t>
            </a:r>
            <a:r>
              <a:rPr 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5091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933792" y="-856910"/>
            <a:ext cx="7641615" cy="584583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533400" y="672729"/>
            <a:ext cx="11472338" cy="8941542"/>
            <a:chOff x="-990487" y="-1287428"/>
            <a:chExt cx="15296450" cy="11922056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4655248" cy="60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990487" y="-1287428"/>
              <a:ext cx="10523061" cy="12137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309"/>
                </a:lnSpc>
              </a:pP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Create and Write To Files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021430"/>
              <a:ext cx="14305963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862306" y="-881364"/>
            <a:ext cx="3586584" cy="29768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374CDC-A9C4-183D-1727-A88B46A78C8D}"/>
              </a:ext>
            </a:extLst>
          </p:cNvPr>
          <p:cNvSpPr txBox="1"/>
          <p:nvPr/>
        </p:nvSpPr>
        <p:spPr>
          <a:xfrm>
            <a:off x="762000" y="1866900"/>
            <a:ext cx="10729473" cy="20982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Sử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dụng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phương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thức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createNewFile</a:t>
            </a:r>
            <a:r>
              <a:rPr lang="en-US" sz="3000" dirty="0">
                <a:solidFill>
                  <a:schemeClr val="bg1"/>
                </a:solidFill>
              </a:rPr>
              <a:t>() </a:t>
            </a:r>
            <a:r>
              <a:rPr lang="en-US" sz="3000" dirty="0" err="1">
                <a:solidFill>
                  <a:schemeClr val="bg1"/>
                </a:solidFill>
              </a:rPr>
              <a:t>để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tạo</a:t>
            </a:r>
            <a:r>
              <a:rPr lang="en-US" sz="3000" dirty="0">
                <a:solidFill>
                  <a:schemeClr val="bg1"/>
                </a:solidFill>
              </a:rPr>
              <a:t> 1 </a:t>
            </a:r>
            <a:r>
              <a:rPr lang="en-US" sz="3000" dirty="0" err="1">
                <a:solidFill>
                  <a:schemeClr val="bg1"/>
                </a:solidFill>
              </a:rPr>
              <a:t>tệp</a:t>
            </a:r>
            <a:r>
              <a:rPr lang="en-US" sz="30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Phương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thức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này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sẽ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trả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về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một</a:t>
            </a:r>
            <a:r>
              <a:rPr lang="en-US" sz="3000" dirty="0">
                <a:solidFill>
                  <a:schemeClr val="bg1"/>
                </a:solidFill>
              </a:rPr>
              <a:t> Boolean: true </a:t>
            </a:r>
            <a:r>
              <a:rPr lang="en-US" sz="3000" dirty="0" err="1">
                <a:solidFill>
                  <a:schemeClr val="bg1"/>
                </a:solidFill>
              </a:rPr>
              <a:t>nếu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đã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tạo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thành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công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và</a:t>
            </a:r>
            <a:r>
              <a:rPr lang="en-US" sz="3000" dirty="0">
                <a:solidFill>
                  <a:schemeClr val="bg1"/>
                </a:solidFill>
              </a:rPr>
              <a:t> false </a:t>
            </a:r>
            <a:r>
              <a:rPr lang="en-US" sz="3000" dirty="0" err="1">
                <a:solidFill>
                  <a:schemeClr val="bg1"/>
                </a:solidFill>
              </a:rPr>
              <a:t>nếu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đã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tồn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tại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tệp</a:t>
            </a:r>
            <a:r>
              <a:rPr lang="en-US" sz="3000" dirty="0">
                <a:solidFill>
                  <a:schemeClr val="bg1"/>
                </a:solidFill>
              </a:rPr>
              <a:t>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A0E5FA6-3B76-BFB9-F122-287D2126B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916" y="4211399"/>
            <a:ext cx="6186991" cy="54205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E645B6-14FE-23F2-63FC-63B77AE98046}"/>
              </a:ext>
            </a:extLst>
          </p:cNvPr>
          <p:cNvSpPr txBox="1"/>
          <p:nvPr/>
        </p:nvSpPr>
        <p:spPr>
          <a:xfrm>
            <a:off x="6932949" y="3987218"/>
            <a:ext cx="10729473" cy="1405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Ngoài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ra</a:t>
            </a:r>
            <a:r>
              <a:rPr lang="en-US" sz="3000" dirty="0">
                <a:solidFill>
                  <a:schemeClr val="bg1"/>
                </a:solidFill>
              </a:rPr>
              <a:t>, </a:t>
            </a:r>
            <a:r>
              <a:rPr lang="en-US" sz="3000" dirty="0" err="1">
                <a:solidFill>
                  <a:schemeClr val="bg1"/>
                </a:solidFill>
              </a:rPr>
              <a:t>để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tạo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tệp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trong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thư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muc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cụ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thể</a:t>
            </a:r>
            <a:r>
              <a:rPr lang="en-US" sz="3000" dirty="0">
                <a:solidFill>
                  <a:schemeClr val="bg1"/>
                </a:solidFill>
              </a:rPr>
              <a:t>, </a:t>
            </a:r>
            <a:r>
              <a:rPr lang="en-US" sz="3000" dirty="0" err="1">
                <a:solidFill>
                  <a:schemeClr val="bg1"/>
                </a:solidFill>
              </a:rPr>
              <a:t>hãy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chỉ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đường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dẫn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của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tệp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như</a:t>
            </a:r>
            <a:r>
              <a:rPr lang="en-US" sz="3000" dirty="0">
                <a:solidFill>
                  <a:schemeClr val="bg1"/>
                </a:solidFill>
              </a:rPr>
              <a:t>: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7A53218-CBF6-ED0A-40C2-AE1BE8C12F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9226" y="4938008"/>
            <a:ext cx="7842255" cy="46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017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655598" y="3778462"/>
            <a:ext cx="7641615" cy="584583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533400" y="672729"/>
            <a:ext cx="11472338" cy="8941542"/>
            <a:chOff x="-990487" y="-1287428"/>
            <a:chExt cx="15296450" cy="11922056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4655248" cy="60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990487" y="-1287428"/>
              <a:ext cx="10523061" cy="12137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309"/>
                </a:lnSpc>
              </a:pP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Create and Write To Files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021430"/>
              <a:ext cx="14305963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545133" y="-683691"/>
            <a:ext cx="3586584" cy="29768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374CDC-A9C4-183D-1727-A88B46A78C8D}"/>
              </a:ext>
            </a:extLst>
          </p:cNvPr>
          <p:cNvSpPr txBox="1"/>
          <p:nvPr/>
        </p:nvSpPr>
        <p:spPr>
          <a:xfrm>
            <a:off x="729916" y="2293173"/>
            <a:ext cx="14401801" cy="1405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Sử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dụng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lớp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FileWriter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cùng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với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phương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thức</a:t>
            </a:r>
            <a:r>
              <a:rPr lang="en-US" sz="3000" dirty="0">
                <a:solidFill>
                  <a:schemeClr val="bg1"/>
                </a:solidFill>
              </a:rPr>
              <a:t> write() </a:t>
            </a:r>
            <a:r>
              <a:rPr lang="en-US" sz="3000" dirty="0" err="1">
                <a:solidFill>
                  <a:schemeClr val="bg1"/>
                </a:solidFill>
              </a:rPr>
              <a:t>để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ghi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một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số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văn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bả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vào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tệp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mà</a:t>
            </a:r>
            <a:r>
              <a:rPr lang="en-US" sz="3000" dirty="0">
                <a:solidFill>
                  <a:schemeClr val="bg1"/>
                </a:solidFill>
              </a:rPr>
              <a:t> ta </a:t>
            </a:r>
            <a:r>
              <a:rPr lang="en-US" sz="3000" dirty="0" err="1">
                <a:solidFill>
                  <a:schemeClr val="bg1"/>
                </a:solidFill>
              </a:rPr>
              <a:t>đã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tạo</a:t>
            </a:r>
            <a:r>
              <a:rPr lang="en-US" sz="3000" dirty="0">
                <a:solidFill>
                  <a:schemeClr val="bg1"/>
                </a:solidFill>
              </a:rPr>
              <a:t> ở </a:t>
            </a:r>
            <a:r>
              <a:rPr lang="en-US" sz="3000" dirty="0" err="1">
                <a:solidFill>
                  <a:schemeClr val="bg1"/>
                </a:solidFill>
              </a:rPr>
              <a:t>ví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dụ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trên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và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đóng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tệp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bằng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phương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thức</a:t>
            </a:r>
            <a:r>
              <a:rPr lang="en-US" sz="3000" dirty="0">
                <a:solidFill>
                  <a:schemeClr val="bg1"/>
                </a:solidFill>
              </a:rPr>
              <a:t> close():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C9D8AE7-685F-D912-0A0D-C193353665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2406" y="4409072"/>
            <a:ext cx="8647994" cy="500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5007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467192" y="3308537"/>
            <a:ext cx="7641615" cy="584583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467586" y="212831"/>
            <a:ext cx="11472338" cy="8941542"/>
            <a:chOff x="-990487" y="-1287428"/>
            <a:chExt cx="15296450" cy="11922056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4655248" cy="60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990487" y="-1287428"/>
              <a:ext cx="10523061" cy="12137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309"/>
                </a:lnSpc>
              </a:pP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Read Files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021430"/>
              <a:ext cx="14305963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134600" y="-2314162"/>
            <a:ext cx="3586584" cy="29768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374CDC-A9C4-183D-1727-A88B46A78C8D}"/>
              </a:ext>
            </a:extLst>
          </p:cNvPr>
          <p:cNvSpPr txBox="1"/>
          <p:nvPr/>
        </p:nvSpPr>
        <p:spPr>
          <a:xfrm>
            <a:off x="7304485" y="1971096"/>
            <a:ext cx="8686800" cy="1405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Để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có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thêm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thông</a:t>
            </a:r>
            <a:r>
              <a:rPr lang="en-US" sz="3000" dirty="0">
                <a:solidFill>
                  <a:schemeClr val="bg1"/>
                </a:solidFill>
              </a:rPr>
              <a:t> tin </a:t>
            </a:r>
            <a:r>
              <a:rPr lang="en-US" sz="3000" dirty="0" err="1">
                <a:solidFill>
                  <a:schemeClr val="bg1"/>
                </a:solidFill>
              </a:rPr>
              <a:t>về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một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tệp</a:t>
            </a:r>
            <a:r>
              <a:rPr lang="en-US" sz="3000" dirty="0">
                <a:solidFill>
                  <a:schemeClr val="bg1"/>
                </a:solidFill>
              </a:rPr>
              <a:t>, ta dung </a:t>
            </a:r>
            <a:r>
              <a:rPr lang="en-US" sz="3000" dirty="0" err="1">
                <a:solidFill>
                  <a:schemeClr val="bg1"/>
                </a:solidFill>
              </a:rPr>
              <a:t>phương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thức</a:t>
            </a:r>
            <a:r>
              <a:rPr lang="en-US" sz="3000" dirty="0">
                <a:solidFill>
                  <a:schemeClr val="bg1"/>
                </a:solidFill>
              </a:rPr>
              <a:t> File():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D0FD14-F075-7428-3162-AD110A8D95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327" y="2918593"/>
            <a:ext cx="6141761" cy="497146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D2E2E9B-2928-2BB1-00DA-EA047CA30E1C}"/>
              </a:ext>
            </a:extLst>
          </p:cNvPr>
          <p:cNvSpPr txBox="1"/>
          <p:nvPr/>
        </p:nvSpPr>
        <p:spPr>
          <a:xfrm>
            <a:off x="918411" y="1074729"/>
            <a:ext cx="10729474" cy="1405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Sử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dụng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lớp</a:t>
            </a:r>
            <a:r>
              <a:rPr lang="en-US" sz="3000" dirty="0">
                <a:solidFill>
                  <a:schemeClr val="bg1"/>
                </a:solidFill>
              </a:rPr>
              <a:t> Scanner </a:t>
            </a:r>
            <a:r>
              <a:rPr lang="en-US" sz="3000" dirty="0" err="1">
                <a:solidFill>
                  <a:schemeClr val="bg1"/>
                </a:solidFill>
              </a:rPr>
              <a:t>để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đọc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nội</a:t>
            </a:r>
            <a:r>
              <a:rPr lang="en-US" sz="3000" dirty="0">
                <a:solidFill>
                  <a:schemeClr val="bg1"/>
                </a:solidFill>
              </a:rPr>
              <a:t> dung </a:t>
            </a:r>
            <a:r>
              <a:rPr lang="en-US" sz="3000" dirty="0" err="1">
                <a:solidFill>
                  <a:schemeClr val="bg1"/>
                </a:solidFill>
              </a:rPr>
              <a:t>của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tệp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văn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bản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mà</a:t>
            </a:r>
            <a:r>
              <a:rPr lang="en-US" sz="3000" dirty="0">
                <a:solidFill>
                  <a:schemeClr val="bg1"/>
                </a:solidFill>
              </a:rPr>
              <a:t> ta </a:t>
            </a:r>
            <a:r>
              <a:rPr lang="en-US" sz="3000" dirty="0" err="1">
                <a:solidFill>
                  <a:schemeClr val="bg1"/>
                </a:solidFill>
              </a:rPr>
              <a:t>đã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tạo</a:t>
            </a:r>
            <a:r>
              <a:rPr lang="en-US" sz="3000" dirty="0">
                <a:solidFill>
                  <a:schemeClr val="bg1"/>
                </a:solidFill>
              </a:rPr>
              <a:t> ở </a:t>
            </a:r>
            <a:r>
              <a:rPr lang="en-US" sz="3000" dirty="0" err="1">
                <a:solidFill>
                  <a:schemeClr val="bg1"/>
                </a:solidFill>
              </a:rPr>
              <a:t>trên</a:t>
            </a:r>
            <a:r>
              <a:rPr lang="en-US" sz="30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696BC08-8DEE-F0E8-5627-27658ED6B6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9882" y="3623275"/>
            <a:ext cx="6107310" cy="440247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CCFB234-F0DA-C99C-73C8-17C6E1E1FF5B}"/>
              </a:ext>
            </a:extLst>
          </p:cNvPr>
          <p:cNvSpPr txBox="1"/>
          <p:nvPr/>
        </p:nvSpPr>
        <p:spPr>
          <a:xfrm>
            <a:off x="1630068" y="7992587"/>
            <a:ext cx="15027863" cy="22320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Có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nhiều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lớp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có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sẵn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trong</a:t>
            </a:r>
            <a:r>
              <a:rPr lang="en-US" sz="3000" dirty="0">
                <a:solidFill>
                  <a:schemeClr val="bg1"/>
                </a:solidFill>
              </a:rPr>
              <a:t> API Java </a:t>
            </a:r>
            <a:r>
              <a:rPr lang="en-US" sz="3000" dirty="0" err="1">
                <a:solidFill>
                  <a:schemeClr val="bg1"/>
                </a:solidFill>
              </a:rPr>
              <a:t>có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thể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sử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dụng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để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đọc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và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ghi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tệp</a:t>
            </a:r>
            <a:r>
              <a:rPr lang="en-US" sz="3000" dirty="0">
                <a:solidFill>
                  <a:schemeClr val="bg1"/>
                </a:solidFill>
                <a:latin typeface="+mj-lt"/>
              </a:rPr>
              <a:t>: </a:t>
            </a:r>
            <a:r>
              <a:rPr lang="en-US" sz="3200" b="0" i="0" dirty="0" err="1">
                <a:solidFill>
                  <a:srgbClr val="DC143C"/>
                </a:solidFill>
                <a:effectLst/>
                <a:latin typeface="+mj-lt"/>
              </a:rPr>
              <a:t>FileReader</a:t>
            </a:r>
            <a:r>
              <a:rPr lang="en-US" sz="3200" b="0" i="0" dirty="0">
                <a:solidFill>
                  <a:srgbClr val="DC143C"/>
                </a:solidFill>
                <a:effectLst/>
                <a:latin typeface="+mj-lt"/>
              </a:rPr>
              <a:t>, </a:t>
            </a:r>
            <a:r>
              <a:rPr lang="en-US" sz="3200" b="0" i="0" dirty="0" err="1">
                <a:solidFill>
                  <a:srgbClr val="DC143C"/>
                </a:solidFill>
                <a:effectLst/>
                <a:latin typeface="+mj-lt"/>
              </a:rPr>
              <a:t>BufferedReader</a:t>
            </a:r>
            <a:r>
              <a:rPr lang="en-US" sz="3200" b="0" i="0" dirty="0">
                <a:solidFill>
                  <a:srgbClr val="DC143C"/>
                </a:solidFill>
                <a:effectLst/>
                <a:latin typeface="+mj-lt"/>
              </a:rPr>
              <a:t>, Files, Scanner, </a:t>
            </a:r>
            <a:r>
              <a:rPr lang="en-US" sz="3200" b="0" i="0" dirty="0" err="1">
                <a:solidFill>
                  <a:srgbClr val="DC143C"/>
                </a:solidFill>
                <a:effectLst/>
                <a:latin typeface="+mj-lt"/>
              </a:rPr>
              <a:t>FileInputStream</a:t>
            </a:r>
            <a:r>
              <a:rPr lang="en-US" sz="3200" b="0" i="0" dirty="0">
                <a:solidFill>
                  <a:srgbClr val="DC143C"/>
                </a:solidFill>
                <a:effectLst/>
                <a:latin typeface="+mj-lt"/>
              </a:rPr>
              <a:t>, </a:t>
            </a:r>
            <a:r>
              <a:rPr lang="en-US" sz="3200" b="0" i="0" dirty="0" err="1">
                <a:solidFill>
                  <a:srgbClr val="DC143C"/>
                </a:solidFill>
                <a:effectLst/>
                <a:latin typeface="+mj-lt"/>
              </a:rPr>
              <a:t>FileWriter</a:t>
            </a:r>
            <a:r>
              <a:rPr lang="en-US" sz="3200" b="0" i="0" dirty="0">
                <a:solidFill>
                  <a:srgbClr val="DC143C"/>
                </a:solidFill>
                <a:effectLst/>
                <a:latin typeface="+mj-lt"/>
              </a:rPr>
              <a:t>, </a:t>
            </a:r>
            <a:r>
              <a:rPr lang="en-US" sz="3200" b="0" i="0" dirty="0" err="1">
                <a:solidFill>
                  <a:srgbClr val="DC143C"/>
                </a:solidFill>
                <a:effectLst/>
                <a:latin typeface="+mj-lt"/>
              </a:rPr>
              <a:t>BufferedWriter</a:t>
            </a:r>
            <a:r>
              <a:rPr lang="en-US" sz="3200" b="0" i="0" dirty="0">
                <a:solidFill>
                  <a:srgbClr val="DC143C"/>
                </a:solidFill>
                <a:effectLst/>
                <a:latin typeface="+mj-lt"/>
              </a:rPr>
              <a:t>, </a:t>
            </a:r>
            <a:r>
              <a:rPr lang="en-US" sz="3200" b="0" i="0" dirty="0" err="1">
                <a:solidFill>
                  <a:srgbClr val="DC143C"/>
                </a:solidFill>
                <a:effectLst/>
                <a:latin typeface="+mj-lt"/>
              </a:rPr>
              <a:t>FileOutputStream</a:t>
            </a:r>
            <a:r>
              <a:rPr lang="en-US" sz="3200" b="0" i="0" dirty="0">
                <a:solidFill>
                  <a:srgbClr val="DC143C"/>
                </a:solidFill>
                <a:effectLst/>
                <a:latin typeface="+mj-lt"/>
              </a:rPr>
              <a:t>…</a:t>
            </a:r>
            <a:endParaRPr lang="en-US" sz="3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749783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467192" y="3308537"/>
            <a:ext cx="7641615" cy="584583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467586" y="212831"/>
            <a:ext cx="11472338" cy="8941542"/>
            <a:chOff x="-990487" y="-1287428"/>
            <a:chExt cx="15296450" cy="11922056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4655248" cy="60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990487" y="-1287428"/>
              <a:ext cx="10523061" cy="12137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309"/>
                </a:lnSpc>
              </a:pP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Delete Files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021430"/>
              <a:ext cx="14305963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134600" y="-2314162"/>
            <a:ext cx="3586584" cy="29768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374CDC-A9C4-183D-1727-A88B46A78C8D}"/>
              </a:ext>
            </a:extLst>
          </p:cNvPr>
          <p:cNvSpPr txBox="1"/>
          <p:nvPr/>
        </p:nvSpPr>
        <p:spPr>
          <a:xfrm>
            <a:off x="7304392" y="2944838"/>
            <a:ext cx="8686800" cy="713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Bạn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có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thể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xóa</a:t>
            </a:r>
            <a:r>
              <a:rPr lang="en-US" sz="3000" dirty="0">
                <a:solidFill>
                  <a:schemeClr val="bg1"/>
                </a:solidFill>
              </a:rPr>
              <a:t> 1 </a:t>
            </a:r>
            <a:r>
              <a:rPr lang="en-US" sz="3000" dirty="0" err="1">
                <a:solidFill>
                  <a:schemeClr val="bg1"/>
                </a:solidFill>
              </a:rPr>
              <a:t>thư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mực</a:t>
            </a:r>
            <a:r>
              <a:rPr lang="en-US" sz="3000" dirty="0">
                <a:solidFill>
                  <a:schemeClr val="bg1"/>
                </a:solidFill>
              </a:rPr>
              <a:t>, </a:t>
            </a:r>
            <a:r>
              <a:rPr lang="en-US" sz="3000" dirty="0" err="1">
                <a:solidFill>
                  <a:schemeClr val="bg1"/>
                </a:solidFill>
              </a:rPr>
              <a:t>tuy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nhiên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nó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phải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trống</a:t>
            </a:r>
            <a:r>
              <a:rPr lang="en-US" sz="3000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2E2E9B-2928-2BB1-00DA-EA047CA30E1C}"/>
              </a:ext>
            </a:extLst>
          </p:cNvPr>
          <p:cNvSpPr txBox="1"/>
          <p:nvPr/>
        </p:nvSpPr>
        <p:spPr>
          <a:xfrm>
            <a:off x="918411" y="1074729"/>
            <a:ext cx="10729474" cy="713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Sử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dụng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phương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thức</a:t>
            </a:r>
            <a:r>
              <a:rPr lang="en-US" sz="3000" dirty="0">
                <a:solidFill>
                  <a:schemeClr val="bg1"/>
                </a:solidFill>
              </a:rPr>
              <a:t> delete() </a:t>
            </a:r>
            <a:r>
              <a:rPr lang="en-US" sz="3000" dirty="0" err="1">
                <a:solidFill>
                  <a:schemeClr val="bg1"/>
                </a:solidFill>
              </a:rPr>
              <a:t>để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xóa</a:t>
            </a:r>
            <a:r>
              <a:rPr lang="en-US" sz="3000" dirty="0">
                <a:solidFill>
                  <a:schemeClr val="bg1"/>
                </a:solidFill>
              </a:rPr>
              <a:t> 1 </a:t>
            </a:r>
            <a:r>
              <a:rPr lang="en-US" sz="3000" dirty="0" err="1">
                <a:solidFill>
                  <a:schemeClr val="bg1"/>
                </a:solidFill>
              </a:rPr>
              <a:t>tệp</a:t>
            </a:r>
            <a:r>
              <a:rPr lang="en-US" sz="30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AE2461C-1F0C-B453-9128-E451D62B86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86" y="2154716"/>
            <a:ext cx="6542814" cy="54695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1CF354-5A36-5D58-6CCC-B55613AC1E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9060" y="4447200"/>
            <a:ext cx="6324600" cy="436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345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168148" y="1670958"/>
            <a:ext cx="7641615" cy="584583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45532" y="87086"/>
            <a:ext cx="11548538" cy="9587057"/>
            <a:chOff x="-1092088" y="-2148114"/>
            <a:chExt cx="15398051" cy="12782742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4655248" cy="60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1092088" y="-2148114"/>
              <a:ext cx="14305963" cy="12137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309"/>
                </a:lnSpc>
              </a:pPr>
              <a:r>
                <a:rPr lang="en-US" sz="5300" spc="133" dirty="0">
                  <a:solidFill>
                    <a:srgbClr val="FFFFFF"/>
                  </a:solidFill>
                  <a:latin typeface="Dancing Script Bold"/>
                </a:rPr>
                <a:t>Encapsulation(</a:t>
              </a:r>
              <a:r>
                <a:rPr lang="en-US" sz="5300" spc="133" dirty="0" err="1">
                  <a:solidFill>
                    <a:srgbClr val="FFFFFF"/>
                  </a:solidFill>
                  <a:latin typeface="Dancing Script Bold"/>
                </a:rPr>
                <a:t>Tính</a:t>
              </a:r>
              <a:r>
                <a:rPr lang="en-US" sz="5300" spc="133" dirty="0">
                  <a:solidFill>
                    <a:srgbClr val="FFFFFF"/>
                  </a:solidFill>
                  <a:latin typeface="Dancing Script Bold"/>
                </a:rPr>
                <a:t> </a:t>
              </a:r>
              <a:r>
                <a:rPr lang="en-US" sz="5300" spc="133" dirty="0" err="1">
                  <a:solidFill>
                    <a:srgbClr val="FFFFFF"/>
                  </a:solidFill>
                  <a:latin typeface="Dancing Script Bold"/>
                </a:rPr>
                <a:t>đóng</a:t>
              </a:r>
              <a:r>
                <a:rPr lang="en-US" sz="5300" spc="133" dirty="0">
                  <a:solidFill>
                    <a:srgbClr val="FFFFFF"/>
                  </a:solidFill>
                  <a:latin typeface="Dancing Script Bold"/>
                </a:rPr>
                <a:t> </a:t>
              </a:r>
              <a:r>
                <a:rPr lang="en-US" sz="5300" spc="133" dirty="0" err="1">
                  <a:solidFill>
                    <a:srgbClr val="FFFFFF"/>
                  </a:solidFill>
                  <a:latin typeface="Dancing Script Bold"/>
                </a:rPr>
                <a:t>gói</a:t>
              </a:r>
              <a:r>
                <a:rPr lang="en-US" sz="5300" spc="133" dirty="0">
                  <a:solidFill>
                    <a:srgbClr val="FFFFFF"/>
                  </a:solidFill>
                  <a:latin typeface="Dancing Script Bold"/>
                </a:rPr>
                <a:t>):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021430"/>
              <a:ext cx="14305963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2496800" y="-1278692"/>
            <a:ext cx="3586584" cy="29768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E82833A-7A07-5113-00ED-0E0D1B5C93FC}"/>
              </a:ext>
            </a:extLst>
          </p:cNvPr>
          <p:cNvSpPr txBox="1"/>
          <p:nvPr/>
        </p:nvSpPr>
        <p:spPr>
          <a:xfrm>
            <a:off x="381000" y="1171124"/>
            <a:ext cx="124206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Đảm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bảo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dữ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liệu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bị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ẩn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đi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từ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phía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người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dùng</a:t>
            </a:r>
            <a:r>
              <a:rPr lang="en-US" sz="3000" dirty="0">
                <a:solidFill>
                  <a:schemeClr val="bg1"/>
                </a:solidFill>
              </a:rPr>
              <a:t>. </a:t>
            </a:r>
            <a:r>
              <a:rPr lang="en-US" sz="3000" dirty="0" err="1">
                <a:solidFill>
                  <a:schemeClr val="bg1"/>
                </a:solidFill>
              </a:rPr>
              <a:t>Để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thực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hiện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điều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này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thì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mình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phải</a:t>
            </a:r>
            <a:r>
              <a:rPr lang="en-US" sz="3000" dirty="0">
                <a:solidFill>
                  <a:schemeClr val="bg1"/>
                </a:solidFill>
              </a:rPr>
              <a:t>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Khai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báo</a:t>
            </a:r>
            <a:r>
              <a:rPr lang="en-US" sz="3000" dirty="0">
                <a:solidFill>
                  <a:schemeClr val="bg1"/>
                </a:solidFill>
              </a:rPr>
              <a:t> private </a:t>
            </a:r>
            <a:r>
              <a:rPr lang="en-US" sz="3000" dirty="0" err="1">
                <a:solidFill>
                  <a:schemeClr val="bg1"/>
                </a:solidFill>
              </a:rPr>
              <a:t>cho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các</a:t>
            </a:r>
            <a:r>
              <a:rPr lang="en-US" sz="3000" dirty="0">
                <a:solidFill>
                  <a:schemeClr val="bg1"/>
                </a:solidFill>
              </a:rPr>
              <a:t> variable/attribute.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Khai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báo</a:t>
            </a:r>
            <a:r>
              <a:rPr lang="en-US" sz="3000" dirty="0">
                <a:solidFill>
                  <a:schemeClr val="bg1"/>
                </a:solidFill>
              </a:rPr>
              <a:t> public </a:t>
            </a:r>
            <a:r>
              <a:rPr lang="en-US" sz="3000" dirty="0" err="1">
                <a:solidFill>
                  <a:schemeClr val="bg1"/>
                </a:solidFill>
              </a:rPr>
              <a:t>cho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các</a:t>
            </a:r>
            <a:r>
              <a:rPr lang="en-US" sz="3000" dirty="0">
                <a:solidFill>
                  <a:schemeClr val="bg1"/>
                </a:solidFill>
              </a:rPr>
              <a:t> get </a:t>
            </a:r>
            <a:r>
              <a:rPr lang="en-US" sz="3000" dirty="0" err="1">
                <a:solidFill>
                  <a:schemeClr val="bg1"/>
                </a:solidFill>
              </a:rPr>
              <a:t>và</a:t>
            </a:r>
            <a:r>
              <a:rPr lang="en-US" sz="3000" dirty="0">
                <a:solidFill>
                  <a:schemeClr val="bg1"/>
                </a:solidFill>
              </a:rPr>
              <a:t> set method </a:t>
            </a:r>
            <a:r>
              <a:rPr lang="en-US" sz="3000" dirty="0" err="1">
                <a:solidFill>
                  <a:schemeClr val="bg1"/>
                </a:solidFill>
              </a:rPr>
              <a:t>để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truy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cập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và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chỉnh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sửa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giá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trị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của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các</a:t>
            </a:r>
            <a:r>
              <a:rPr lang="en-US" sz="3000" dirty="0">
                <a:solidFill>
                  <a:schemeClr val="bg1"/>
                </a:solidFill>
              </a:rPr>
              <a:t> private variable/attribute.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Get: </a:t>
            </a:r>
            <a:r>
              <a:rPr lang="en-US" sz="3000" dirty="0" err="1">
                <a:solidFill>
                  <a:schemeClr val="bg1"/>
                </a:solidFill>
              </a:rPr>
              <a:t>trả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về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giá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trị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của</a:t>
            </a:r>
            <a:r>
              <a:rPr lang="en-US" sz="3000" dirty="0">
                <a:solidFill>
                  <a:schemeClr val="bg1"/>
                </a:solidFill>
              </a:rPr>
              <a:t> attribute.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Set: </a:t>
            </a:r>
            <a:r>
              <a:rPr lang="en-US" sz="3000" dirty="0" err="1">
                <a:solidFill>
                  <a:schemeClr val="bg1"/>
                </a:solidFill>
              </a:rPr>
              <a:t>gán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giá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trị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cho</a:t>
            </a:r>
            <a:r>
              <a:rPr lang="en-US" sz="3000" dirty="0">
                <a:solidFill>
                  <a:schemeClr val="bg1"/>
                </a:solidFill>
              </a:rPr>
              <a:t> attribute.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VD: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966F3B-635F-61A3-9CD9-DA205A0E0C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682" y="4956776"/>
            <a:ext cx="5699904" cy="4572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F4A5A8C-FF85-8B58-1B09-F4950DEA1125}"/>
              </a:ext>
            </a:extLst>
          </p:cNvPr>
          <p:cNvSpPr txBox="1"/>
          <p:nvPr/>
        </p:nvSpPr>
        <p:spPr>
          <a:xfrm>
            <a:off x="6880827" y="6457946"/>
            <a:ext cx="9826486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  <a:latin typeface="+mj-lt"/>
              </a:rPr>
              <a:t>Đóng</a:t>
            </a:r>
            <a:r>
              <a:rPr lang="en-US" sz="3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+mj-lt"/>
              </a:rPr>
              <a:t>gói</a:t>
            </a:r>
            <a:r>
              <a:rPr lang="en-US" sz="3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+mj-lt"/>
              </a:rPr>
              <a:t>là</a:t>
            </a:r>
            <a:r>
              <a:rPr lang="en-US" sz="3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+mj-lt"/>
              </a:rPr>
              <a:t>việc</a:t>
            </a:r>
            <a:r>
              <a:rPr lang="en-US" sz="3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+mj-lt"/>
              </a:rPr>
              <a:t>che</a:t>
            </a:r>
            <a:r>
              <a:rPr lang="en-US" sz="3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+mj-lt"/>
              </a:rPr>
              <a:t>giấu</a:t>
            </a:r>
            <a:r>
              <a:rPr lang="en-US" sz="3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+mj-lt"/>
              </a:rPr>
              <a:t>các</a:t>
            </a:r>
            <a:r>
              <a:rPr lang="en-US" sz="3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+mj-lt"/>
              </a:rPr>
              <a:t>thông</a:t>
            </a:r>
            <a:r>
              <a:rPr lang="en-US" sz="3000" dirty="0">
                <a:solidFill>
                  <a:schemeClr val="bg1"/>
                </a:solidFill>
                <a:latin typeface="+mj-lt"/>
              </a:rPr>
              <a:t> tin </a:t>
            </a:r>
            <a:r>
              <a:rPr lang="en-US" sz="3000" dirty="0" err="1">
                <a:solidFill>
                  <a:schemeClr val="bg1"/>
                </a:solidFill>
                <a:latin typeface="+mj-lt"/>
              </a:rPr>
              <a:t>quan</a:t>
            </a:r>
            <a:r>
              <a:rPr lang="en-US" sz="3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+mj-lt"/>
              </a:rPr>
              <a:t>trọng</a:t>
            </a:r>
            <a:r>
              <a:rPr lang="en-US" sz="3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+mj-lt"/>
              </a:rPr>
              <a:t>của</a:t>
            </a:r>
            <a:r>
              <a:rPr lang="en-US" sz="3000" dirty="0">
                <a:solidFill>
                  <a:schemeClr val="bg1"/>
                </a:solidFill>
                <a:latin typeface="+mj-lt"/>
              </a:rPr>
              <a:t> 1 </a:t>
            </a:r>
            <a:r>
              <a:rPr lang="en-US" sz="3000" dirty="0" err="1">
                <a:solidFill>
                  <a:schemeClr val="bg1"/>
                </a:solidFill>
                <a:latin typeface="+mj-lt"/>
              </a:rPr>
              <a:t>lớp</a:t>
            </a:r>
            <a:r>
              <a:rPr lang="en-US" sz="300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3000" dirty="0" err="1">
                <a:solidFill>
                  <a:schemeClr val="bg1"/>
                </a:solidFill>
                <a:latin typeface="+mj-lt"/>
              </a:rPr>
              <a:t>Nó</a:t>
            </a:r>
            <a:r>
              <a:rPr lang="en-US" sz="3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+mj-lt"/>
              </a:rPr>
              <a:t>được</a:t>
            </a:r>
            <a:r>
              <a:rPr lang="en-US" sz="3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+mj-lt"/>
              </a:rPr>
              <a:t>thể</a:t>
            </a:r>
            <a:r>
              <a:rPr lang="en-US" sz="3000" dirty="0">
                <a:solidFill>
                  <a:schemeClr val="bg1"/>
                </a:solidFill>
                <a:latin typeface="+mj-lt"/>
              </a:rPr>
              <a:t> qua </a:t>
            </a:r>
            <a:r>
              <a:rPr lang="en-US" sz="3000" dirty="0" err="1">
                <a:solidFill>
                  <a:schemeClr val="bg1"/>
                </a:solidFill>
                <a:latin typeface="+mj-lt"/>
              </a:rPr>
              <a:t>thông</a:t>
            </a:r>
            <a:r>
              <a:rPr lang="en-US" sz="3000" dirty="0">
                <a:solidFill>
                  <a:schemeClr val="bg1"/>
                </a:solidFill>
                <a:latin typeface="+mj-lt"/>
              </a:rPr>
              <a:t> qua </a:t>
            </a:r>
            <a:r>
              <a:rPr lang="en-US" sz="3000" dirty="0" err="1">
                <a:solidFill>
                  <a:schemeClr val="bg1"/>
                </a:solidFill>
                <a:latin typeface="+mj-lt"/>
              </a:rPr>
              <a:t>các</a:t>
            </a:r>
            <a:r>
              <a:rPr lang="en-US" sz="3000" dirty="0">
                <a:solidFill>
                  <a:schemeClr val="bg1"/>
                </a:solidFill>
                <a:latin typeface="+mj-lt"/>
              </a:rPr>
              <a:t> access modifier </a:t>
            </a:r>
            <a:r>
              <a:rPr lang="en-US" sz="3000" dirty="0" err="1">
                <a:solidFill>
                  <a:schemeClr val="bg1"/>
                </a:solidFill>
                <a:latin typeface="+mj-lt"/>
              </a:rPr>
              <a:t>như</a:t>
            </a:r>
            <a:r>
              <a:rPr lang="en-US" sz="3000" dirty="0">
                <a:solidFill>
                  <a:schemeClr val="bg1"/>
                </a:solidFill>
                <a:latin typeface="+mj-lt"/>
              </a:rPr>
              <a:t>: private, public, default, protected.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319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563600" y="2220582"/>
            <a:ext cx="7641615" cy="584583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276266" y="824524"/>
            <a:ext cx="10989890" cy="8789747"/>
            <a:chOff x="0" y="-1085035"/>
            <a:chExt cx="14653187" cy="11719663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4655248" cy="60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347224" y="-1085035"/>
              <a:ext cx="14305963" cy="12137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309"/>
                </a:lnSpc>
              </a:pP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Modifiers: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021430"/>
              <a:ext cx="14305963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386581" y="-342900"/>
            <a:ext cx="3586584" cy="29768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E82833A-7A07-5113-00ED-0E0D1B5C93FC}"/>
              </a:ext>
            </a:extLst>
          </p:cNvPr>
          <p:cNvSpPr txBox="1"/>
          <p:nvPr/>
        </p:nvSpPr>
        <p:spPr>
          <a:xfrm>
            <a:off x="1276266" y="2042967"/>
            <a:ext cx="982648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Chia </a:t>
            </a:r>
            <a:r>
              <a:rPr lang="en-US" sz="3000" dirty="0" err="1">
                <a:solidFill>
                  <a:schemeClr val="bg1"/>
                </a:solidFill>
              </a:rPr>
              <a:t>thành</a:t>
            </a:r>
            <a:r>
              <a:rPr lang="en-US" sz="3000" dirty="0">
                <a:solidFill>
                  <a:schemeClr val="bg1"/>
                </a:solidFill>
              </a:rPr>
              <a:t> 2 </a:t>
            </a:r>
            <a:r>
              <a:rPr lang="en-US" sz="3000" dirty="0" err="1">
                <a:solidFill>
                  <a:schemeClr val="bg1"/>
                </a:solidFill>
              </a:rPr>
              <a:t>nhóm</a:t>
            </a:r>
            <a:r>
              <a:rPr lang="en-US" sz="3000" dirty="0">
                <a:solidFill>
                  <a:schemeClr val="bg1"/>
                </a:solidFill>
              </a:rPr>
              <a:t>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Access Modifier.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Non-Access Modifier.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D4EA18-FC8D-A97B-BEDC-B4A19F6F748F}"/>
              </a:ext>
            </a:extLst>
          </p:cNvPr>
          <p:cNvSpPr txBox="1"/>
          <p:nvPr/>
        </p:nvSpPr>
        <p:spPr>
          <a:xfrm>
            <a:off x="1276266" y="3523528"/>
            <a:ext cx="10599820" cy="609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Access Modifier: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Đối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với</a:t>
            </a:r>
            <a:r>
              <a:rPr lang="en-US" sz="3000" dirty="0">
                <a:solidFill>
                  <a:schemeClr val="bg1"/>
                </a:solidFill>
              </a:rPr>
              <a:t> class, dung </a:t>
            </a:r>
            <a:r>
              <a:rPr lang="en-US" sz="3000" dirty="0" err="1">
                <a:solidFill>
                  <a:schemeClr val="bg1"/>
                </a:solidFill>
              </a:rPr>
              <a:t>các</a:t>
            </a:r>
            <a:r>
              <a:rPr lang="en-US" sz="3000" dirty="0">
                <a:solidFill>
                  <a:schemeClr val="bg1"/>
                </a:solidFill>
              </a:rPr>
              <a:t> modifier </a:t>
            </a:r>
            <a:r>
              <a:rPr lang="en-US" sz="3000" dirty="0" err="1">
                <a:solidFill>
                  <a:schemeClr val="bg1"/>
                </a:solidFill>
              </a:rPr>
              <a:t>như</a:t>
            </a:r>
            <a:r>
              <a:rPr lang="en-US" sz="3000" dirty="0">
                <a:solidFill>
                  <a:schemeClr val="bg1"/>
                </a:solidFill>
              </a:rPr>
              <a:t> public </a:t>
            </a:r>
            <a:r>
              <a:rPr lang="en-US" sz="3000" dirty="0" err="1">
                <a:solidFill>
                  <a:schemeClr val="bg1"/>
                </a:solidFill>
              </a:rPr>
              <a:t>hoặc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i="1" dirty="0">
                <a:solidFill>
                  <a:schemeClr val="bg1"/>
                </a:solidFill>
              </a:rPr>
              <a:t>default</a:t>
            </a:r>
            <a:r>
              <a:rPr lang="en-US" sz="3000" dirty="0">
                <a:solidFill>
                  <a:schemeClr val="bg1"/>
                </a:solidFill>
              </a:rPr>
              <a:t>: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Public: Class </a:t>
            </a:r>
            <a:r>
              <a:rPr lang="en-US" sz="3000" dirty="0" err="1">
                <a:solidFill>
                  <a:schemeClr val="bg1"/>
                </a:solidFill>
              </a:rPr>
              <a:t>có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thể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truy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cập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bởi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các</a:t>
            </a:r>
            <a:r>
              <a:rPr lang="en-US" sz="3000" dirty="0">
                <a:solidFill>
                  <a:schemeClr val="bg1"/>
                </a:solidFill>
              </a:rPr>
              <a:t> class </a:t>
            </a:r>
            <a:r>
              <a:rPr lang="en-US" sz="3000" dirty="0" err="1">
                <a:solidFill>
                  <a:schemeClr val="bg1"/>
                </a:solidFill>
              </a:rPr>
              <a:t>khác</a:t>
            </a:r>
            <a:r>
              <a:rPr lang="en-US" sz="3000" dirty="0">
                <a:solidFill>
                  <a:schemeClr val="bg1"/>
                </a:solidFill>
              </a:rPr>
              <a:t>.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3000" i="1" dirty="0">
                <a:solidFill>
                  <a:schemeClr val="bg1"/>
                </a:solidFill>
              </a:rPr>
              <a:t>Default</a:t>
            </a:r>
            <a:r>
              <a:rPr lang="en-US" sz="3000" dirty="0">
                <a:solidFill>
                  <a:schemeClr val="bg1"/>
                </a:solidFill>
              </a:rPr>
              <a:t>: Class </a:t>
            </a:r>
            <a:r>
              <a:rPr lang="en-US" sz="3000" dirty="0" err="1">
                <a:solidFill>
                  <a:schemeClr val="bg1"/>
                </a:solidFill>
              </a:rPr>
              <a:t>chỉ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được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truy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cập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bởi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các</a:t>
            </a:r>
            <a:r>
              <a:rPr lang="en-US" sz="3000" dirty="0">
                <a:solidFill>
                  <a:schemeClr val="bg1"/>
                </a:solidFill>
              </a:rPr>
              <a:t> class </a:t>
            </a:r>
            <a:r>
              <a:rPr lang="en-US" sz="3000" dirty="0" err="1">
                <a:solidFill>
                  <a:schemeClr val="bg1"/>
                </a:solidFill>
              </a:rPr>
              <a:t>cùng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chung</a:t>
            </a:r>
            <a:r>
              <a:rPr lang="en-US" sz="3000" dirty="0">
                <a:solidFill>
                  <a:schemeClr val="bg1"/>
                </a:solidFill>
              </a:rPr>
              <a:t> package.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Đối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với</a:t>
            </a:r>
            <a:r>
              <a:rPr lang="en-US" sz="3000" dirty="0">
                <a:solidFill>
                  <a:schemeClr val="bg1"/>
                </a:solidFill>
              </a:rPr>
              <a:t> attribute, method </a:t>
            </a:r>
            <a:r>
              <a:rPr lang="en-US" sz="3000" dirty="0" err="1">
                <a:solidFill>
                  <a:schemeClr val="bg1"/>
                </a:solidFill>
              </a:rPr>
              <a:t>và</a:t>
            </a:r>
            <a:r>
              <a:rPr lang="en-US" sz="3000" dirty="0">
                <a:solidFill>
                  <a:schemeClr val="bg1"/>
                </a:solidFill>
              </a:rPr>
              <a:t> constructor, dung </a:t>
            </a:r>
            <a:r>
              <a:rPr lang="en-US" sz="3000" dirty="0" err="1">
                <a:solidFill>
                  <a:schemeClr val="bg1"/>
                </a:solidFill>
              </a:rPr>
              <a:t>một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trong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các</a:t>
            </a:r>
            <a:r>
              <a:rPr lang="en-US" sz="3000" dirty="0">
                <a:solidFill>
                  <a:schemeClr val="bg1"/>
                </a:solidFill>
              </a:rPr>
              <a:t> modifiers: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Public: </a:t>
            </a:r>
            <a:r>
              <a:rPr lang="en-US" sz="3000" dirty="0" err="1">
                <a:solidFill>
                  <a:schemeClr val="bg1"/>
                </a:solidFill>
              </a:rPr>
              <a:t>được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truy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cập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bởi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tất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cả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các</a:t>
            </a:r>
            <a:r>
              <a:rPr lang="en-US" sz="3000" dirty="0">
                <a:solidFill>
                  <a:schemeClr val="bg1"/>
                </a:solidFill>
              </a:rPr>
              <a:t> class.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Private: </a:t>
            </a:r>
            <a:r>
              <a:rPr lang="en-US" sz="3000" dirty="0" err="1">
                <a:solidFill>
                  <a:schemeClr val="bg1"/>
                </a:solidFill>
              </a:rPr>
              <a:t>chỉ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được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truy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cập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bên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trong</a:t>
            </a:r>
            <a:r>
              <a:rPr lang="en-US" sz="3000" dirty="0">
                <a:solidFill>
                  <a:schemeClr val="bg1"/>
                </a:solidFill>
              </a:rPr>
              <a:t> class.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Protected: </a:t>
            </a:r>
            <a:r>
              <a:rPr lang="en-US" sz="3000" dirty="0" err="1">
                <a:solidFill>
                  <a:schemeClr val="bg1"/>
                </a:solidFill>
              </a:rPr>
              <a:t>chỉ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được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truy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cập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khi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cùng</a:t>
            </a:r>
            <a:r>
              <a:rPr lang="en-US" sz="3000" dirty="0">
                <a:solidFill>
                  <a:schemeClr val="bg1"/>
                </a:solidFill>
              </a:rPr>
              <a:t> 1 package </a:t>
            </a:r>
            <a:r>
              <a:rPr lang="en-US" sz="3000" dirty="0" err="1">
                <a:solidFill>
                  <a:schemeClr val="bg1"/>
                </a:solidFill>
              </a:rPr>
              <a:t>và</a:t>
            </a:r>
            <a:r>
              <a:rPr lang="en-US" sz="3000" dirty="0">
                <a:solidFill>
                  <a:schemeClr val="bg1"/>
                </a:solidFill>
              </a:rPr>
              <a:t> subclass.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3000" i="1" dirty="0">
                <a:solidFill>
                  <a:schemeClr val="bg1"/>
                </a:solidFill>
              </a:rPr>
              <a:t>Default</a:t>
            </a:r>
            <a:r>
              <a:rPr lang="en-US" sz="3000" dirty="0">
                <a:solidFill>
                  <a:schemeClr val="bg1"/>
                </a:solidFill>
              </a:rPr>
              <a:t>: </a:t>
            </a:r>
            <a:r>
              <a:rPr lang="en-US" sz="3000" dirty="0" err="1">
                <a:solidFill>
                  <a:schemeClr val="bg1"/>
                </a:solidFill>
              </a:rPr>
              <a:t>chỉ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được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truy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cập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khi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cùng</a:t>
            </a:r>
            <a:r>
              <a:rPr lang="en-US" sz="3000" dirty="0">
                <a:solidFill>
                  <a:schemeClr val="bg1"/>
                </a:solidFill>
              </a:rPr>
              <a:t> 1 package.</a:t>
            </a:r>
          </a:p>
          <a:p>
            <a:pPr lvl="1" algn="just"/>
            <a:r>
              <a:rPr lang="en-US" sz="30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9466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563600" y="2220582"/>
            <a:ext cx="7641615" cy="584583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276266" y="824524"/>
            <a:ext cx="10989890" cy="8789747"/>
            <a:chOff x="0" y="-1085035"/>
            <a:chExt cx="14653187" cy="11719663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4655248" cy="60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347224" y="-1085035"/>
              <a:ext cx="14305963" cy="12137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309"/>
                </a:lnSpc>
              </a:pP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Modifiers: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021430"/>
              <a:ext cx="14305963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386581" y="-342900"/>
            <a:ext cx="3586584" cy="29768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E82833A-7A07-5113-00ED-0E0D1B5C93FC}"/>
              </a:ext>
            </a:extLst>
          </p:cNvPr>
          <p:cNvSpPr txBox="1"/>
          <p:nvPr/>
        </p:nvSpPr>
        <p:spPr>
          <a:xfrm>
            <a:off x="1276266" y="2042967"/>
            <a:ext cx="982648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Chia </a:t>
            </a:r>
            <a:r>
              <a:rPr lang="en-US" sz="3000" dirty="0" err="1">
                <a:solidFill>
                  <a:schemeClr val="bg1"/>
                </a:solidFill>
              </a:rPr>
              <a:t>thành</a:t>
            </a:r>
            <a:r>
              <a:rPr lang="en-US" sz="3000" dirty="0">
                <a:solidFill>
                  <a:schemeClr val="bg1"/>
                </a:solidFill>
              </a:rPr>
              <a:t> 2 </a:t>
            </a:r>
            <a:r>
              <a:rPr lang="en-US" sz="3000" dirty="0" err="1">
                <a:solidFill>
                  <a:schemeClr val="bg1"/>
                </a:solidFill>
              </a:rPr>
              <a:t>nhóm</a:t>
            </a:r>
            <a:r>
              <a:rPr lang="en-US" sz="3000" dirty="0">
                <a:solidFill>
                  <a:schemeClr val="bg1"/>
                </a:solidFill>
              </a:rPr>
              <a:t>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Access Modifier.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Non-Access Modifier.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D4EA18-FC8D-A97B-BEDC-B4A19F6F748F}"/>
              </a:ext>
            </a:extLst>
          </p:cNvPr>
          <p:cNvSpPr txBox="1"/>
          <p:nvPr/>
        </p:nvSpPr>
        <p:spPr>
          <a:xfrm>
            <a:off x="1276266" y="3523528"/>
            <a:ext cx="10599820" cy="609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Non-Access Modifier: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Đối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với</a:t>
            </a:r>
            <a:r>
              <a:rPr lang="en-US" sz="3000" dirty="0">
                <a:solidFill>
                  <a:schemeClr val="bg1"/>
                </a:solidFill>
              </a:rPr>
              <a:t> class, dung </a:t>
            </a:r>
            <a:r>
              <a:rPr lang="en-US" sz="3000" dirty="0" err="1">
                <a:solidFill>
                  <a:schemeClr val="bg1"/>
                </a:solidFill>
              </a:rPr>
              <a:t>các</a:t>
            </a:r>
            <a:r>
              <a:rPr lang="en-US" sz="3000" dirty="0">
                <a:solidFill>
                  <a:schemeClr val="bg1"/>
                </a:solidFill>
              </a:rPr>
              <a:t> modifier </a:t>
            </a:r>
            <a:r>
              <a:rPr lang="en-US" sz="3000" dirty="0" err="1">
                <a:solidFill>
                  <a:schemeClr val="bg1"/>
                </a:solidFill>
              </a:rPr>
              <a:t>như</a:t>
            </a:r>
            <a:r>
              <a:rPr lang="en-US" sz="3000" dirty="0">
                <a:solidFill>
                  <a:schemeClr val="bg1"/>
                </a:solidFill>
              </a:rPr>
              <a:t> final </a:t>
            </a:r>
            <a:r>
              <a:rPr lang="en-US" sz="3000" dirty="0" err="1">
                <a:solidFill>
                  <a:schemeClr val="bg1"/>
                </a:solidFill>
              </a:rPr>
              <a:t>hoặc</a:t>
            </a:r>
            <a:r>
              <a:rPr lang="en-US" sz="3000" dirty="0">
                <a:solidFill>
                  <a:schemeClr val="bg1"/>
                </a:solidFill>
              </a:rPr>
              <a:t> abstract: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Final: class </a:t>
            </a:r>
            <a:r>
              <a:rPr lang="en-US" sz="3000" dirty="0" err="1">
                <a:solidFill>
                  <a:schemeClr val="bg1"/>
                </a:solidFill>
              </a:rPr>
              <a:t>không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thể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được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kế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thừa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bởi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các</a:t>
            </a:r>
            <a:r>
              <a:rPr lang="en-US" sz="3000" dirty="0">
                <a:solidFill>
                  <a:schemeClr val="bg1"/>
                </a:solidFill>
              </a:rPr>
              <a:t> class </a:t>
            </a:r>
            <a:r>
              <a:rPr lang="en-US" sz="3000" dirty="0" err="1">
                <a:solidFill>
                  <a:schemeClr val="bg1"/>
                </a:solidFill>
              </a:rPr>
              <a:t>khác</a:t>
            </a:r>
            <a:r>
              <a:rPr lang="en-US" sz="3000" dirty="0">
                <a:solidFill>
                  <a:schemeClr val="bg1"/>
                </a:solidFill>
              </a:rPr>
              <a:t>.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Abstract: class </a:t>
            </a:r>
            <a:r>
              <a:rPr lang="en-US" sz="3000" dirty="0" err="1">
                <a:solidFill>
                  <a:schemeClr val="bg1"/>
                </a:solidFill>
              </a:rPr>
              <a:t>không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được</a:t>
            </a:r>
            <a:r>
              <a:rPr lang="en-US" sz="3000" dirty="0">
                <a:solidFill>
                  <a:schemeClr val="bg1"/>
                </a:solidFill>
              </a:rPr>
              <a:t> dung </a:t>
            </a:r>
            <a:r>
              <a:rPr lang="en-US" sz="3000" dirty="0" err="1">
                <a:solidFill>
                  <a:schemeClr val="bg1"/>
                </a:solidFill>
              </a:rPr>
              <a:t>để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tạo</a:t>
            </a:r>
            <a:r>
              <a:rPr lang="en-US" sz="3000" dirty="0">
                <a:solidFill>
                  <a:schemeClr val="bg1"/>
                </a:solidFill>
              </a:rPr>
              <a:t> object.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Đối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với</a:t>
            </a:r>
            <a:r>
              <a:rPr lang="en-US" sz="3000" dirty="0">
                <a:solidFill>
                  <a:schemeClr val="bg1"/>
                </a:solidFill>
              </a:rPr>
              <a:t> attribute, method dung </a:t>
            </a:r>
            <a:r>
              <a:rPr lang="en-US" sz="3000" dirty="0" err="1">
                <a:solidFill>
                  <a:schemeClr val="bg1"/>
                </a:solidFill>
              </a:rPr>
              <a:t>một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trong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các</a:t>
            </a:r>
            <a:r>
              <a:rPr lang="en-US" sz="3000" dirty="0">
                <a:solidFill>
                  <a:schemeClr val="bg1"/>
                </a:solidFill>
              </a:rPr>
              <a:t> modifiers: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Final: </a:t>
            </a:r>
            <a:r>
              <a:rPr lang="en-US" sz="3000" dirty="0" err="1">
                <a:solidFill>
                  <a:schemeClr val="bg1"/>
                </a:solidFill>
              </a:rPr>
              <a:t>Atttribute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và</a:t>
            </a:r>
            <a:r>
              <a:rPr lang="en-US" sz="3000" dirty="0">
                <a:solidFill>
                  <a:schemeClr val="bg1"/>
                </a:solidFill>
              </a:rPr>
              <a:t> method </a:t>
            </a:r>
            <a:r>
              <a:rPr lang="en-US" sz="3000" dirty="0" err="1">
                <a:solidFill>
                  <a:schemeClr val="bg1"/>
                </a:solidFill>
              </a:rPr>
              <a:t>không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thể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được</a:t>
            </a:r>
            <a:r>
              <a:rPr lang="en-US" sz="3000" dirty="0">
                <a:solidFill>
                  <a:schemeClr val="bg1"/>
                </a:solidFill>
              </a:rPr>
              <a:t> overridden </a:t>
            </a:r>
            <a:r>
              <a:rPr lang="en-US" sz="3000" dirty="0" err="1">
                <a:solidFill>
                  <a:schemeClr val="bg1"/>
                </a:solidFill>
              </a:rPr>
              <a:t>hoặc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chỉnh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sửa</a:t>
            </a:r>
            <a:r>
              <a:rPr lang="en-US" sz="3000" dirty="0">
                <a:solidFill>
                  <a:schemeClr val="bg1"/>
                </a:solidFill>
              </a:rPr>
              <a:t>.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Static: Attribute </a:t>
            </a:r>
            <a:r>
              <a:rPr lang="en-US" sz="3000" dirty="0" err="1">
                <a:solidFill>
                  <a:schemeClr val="bg1"/>
                </a:solidFill>
              </a:rPr>
              <a:t>và</a:t>
            </a:r>
            <a:r>
              <a:rPr lang="en-US" sz="3000" dirty="0">
                <a:solidFill>
                  <a:schemeClr val="bg1"/>
                </a:solidFill>
              </a:rPr>
              <a:t> method </a:t>
            </a:r>
            <a:r>
              <a:rPr lang="en-US" sz="3000" dirty="0" err="1">
                <a:solidFill>
                  <a:schemeClr val="bg1"/>
                </a:solidFill>
              </a:rPr>
              <a:t>thuộc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về</a:t>
            </a:r>
            <a:r>
              <a:rPr lang="en-US" sz="3000" dirty="0">
                <a:solidFill>
                  <a:schemeClr val="bg1"/>
                </a:solidFill>
              </a:rPr>
              <a:t> class, </a:t>
            </a:r>
            <a:r>
              <a:rPr lang="en-US" sz="3000" dirty="0" err="1">
                <a:solidFill>
                  <a:schemeClr val="bg1"/>
                </a:solidFill>
              </a:rPr>
              <a:t>chứ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không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thuộc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về</a:t>
            </a:r>
            <a:r>
              <a:rPr lang="en-US" sz="3000" dirty="0">
                <a:solidFill>
                  <a:schemeClr val="bg1"/>
                </a:solidFill>
              </a:rPr>
              <a:t> object.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Abstract: dung </a:t>
            </a:r>
            <a:r>
              <a:rPr lang="en-US" sz="3000" dirty="0" err="1">
                <a:solidFill>
                  <a:schemeClr val="bg1"/>
                </a:solidFill>
              </a:rPr>
              <a:t>bên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trong</a:t>
            </a:r>
            <a:r>
              <a:rPr lang="en-US" sz="3000" dirty="0">
                <a:solidFill>
                  <a:schemeClr val="bg1"/>
                </a:solidFill>
              </a:rPr>
              <a:t> abstract class </a:t>
            </a:r>
            <a:r>
              <a:rPr lang="en-US" sz="3000" dirty="0" err="1">
                <a:solidFill>
                  <a:schemeClr val="bg1"/>
                </a:solidFill>
              </a:rPr>
              <a:t>và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các</a:t>
            </a:r>
            <a:r>
              <a:rPr lang="en-US" sz="3000" dirty="0">
                <a:solidFill>
                  <a:schemeClr val="bg1"/>
                </a:solidFill>
              </a:rPr>
              <a:t> method </a:t>
            </a:r>
            <a:r>
              <a:rPr lang="en-US" sz="3000" dirty="0" err="1">
                <a:solidFill>
                  <a:schemeClr val="bg1"/>
                </a:solidFill>
              </a:rPr>
              <a:t>bên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trong</a:t>
            </a:r>
            <a:r>
              <a:rPr lang="en-US" sz="3000" dirty="0">
                <a:solidFill>
                  <a:schemeClr val="bg1"/>
                </a:solidFill>
              </a:rPr>
              <a:t>. Abstract method </a:t>
            </a:r>
            <a:r>
              <a:rPr lang="en-US" sz="3000" dirty="0" err="1">
                <a:solidFill>
                  <a:schemeClr val="bg1"/>
                </a:solidFill>
              </a:rPr>
              <a:t>không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có</a:t>
            </a:r>
            <a:r>
              <a:rPr lang="en-US" sz="3000" dirty="0">
                <a:solidFill>
                  <a:schemeClr val="bg1"/>
                </a:solidFill>
              </a:rPr>
              <a:t> body.</a:t>
            </a:r>
          </a:p>
          <a:p>
            <a:pPr marL="1714500" lvl="3" indent="-342900" algn="just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VD: abstract void run();</a:t>
            </a:r>
          </a:p>
          <a:p>
            <a:pPr lvl="1" algn="just"/>
            <a:r>
              <a:rPr lang="en-US" sz="30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30067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965698" y="2220582"/>
            <a:ext cx="7641615" cy="584583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683192" y="983663"/>
            <a:ext cx="11322546" cy="8630608"/>
            <a:chOff x="-790765" y="-872849"/>
            <a:chExt cx="15096728" cy="11507477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4655248" cy="60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790765" y="-872849"/>
              <a:ext cx="14305963" cy="12137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309"/>
                </a:lnSpc>
              </a:pPr>
              <a:r>
                <a:rPr lang="en-US" sz="5300" spc="133" dirty="0">
                  <a:solidFill>
                    <a:srgbClr val="FFFFFF"/>
                  </a:solidFill>
                  <a:latin typeface="Dancing Script Bold"/>
                </a:rPr>
                <a:t>Inheritance(</a:t>
              </a:r>
              <a:r>
                <a:rPr lang="en-US" sz="5300" spc="133" dirty="0" err="1">
                  <a:solidFill>
                    <a:srgbClr val="FFFFFF"/>
                  </a:solidFill>
                  <a:latin typeface="Dancing Script Bold"/>
                </a:rPr>
                <a:t>Tính</a:t>
              </a:r>
              <a:r>
                <a:rPr lang="en-US" sz="5300" spc="133" dirty="0">
                  <a:solidFill>
                    <a:srgbClr val="FFFFFF"/>
                  </a:solidFill>
                  <a:latin typeface="Dancing Script Bold"/>
                </a:rPr>
                <a:t> </a:t>
              </a:r>
              <a:r>
                <a:rPr lang="en-US" sz="5300" spc="133" dirty="0" err="1">
                  <a:solidFill>
                    <a:srgbClr val="FFFFFF"/>
                  </a:solidFill>
                  <a:latin typeface="Dancing Script Bold"/>
                </a:rPr>
                <a:t>kế</a:t>
              </a:r>
              <a:r>
                <a:rPr lang="en-US" sz="5300" spc="133" dirty="0">
                  <a:solidFill>
                    <a:srgbClr val="FFFFFF"/>
                  </a:solidFill>
                  <a:latin typeface="Dancing Script Bold"/>
                </a:rPr>
                <a:t> </a:t>
              </a:r>
              <a:r>
                <a:rPr lang="en-US" sz="5300" spc="133" dirty="0" err="1">
                  <a:solidFill>
                    <a:srgbClr val="FFFFFF"/>
                  </a:solidFill>
                  <a:latin typeface="Dancing Script Bold"/>
                </a:rPr>
                <a:t>thừa</a:t>
              </a:r>
              <a:r>
                <a:rPr lang="en-US" sz="5300" spc="133" dirty="0">
                  <a:solidFill>
                    <a:srgbClr val="FFFFFF"/>
                  </a:solidFill>
                  <a:latin typeface="Dancing Script Bold"/>
                </a:rPr>
                <a:t>):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021430"/>
              <a:ext cx="14305963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2172406" y="-587800"/>
            <a:ext cx="3586584" cy="29768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E82833A-7A07-5113-00ED-0E0D1B5C93FC}"/>
              </a:ext>
            </a:extLst>
          </p:cNvPr>
          <p:cNvSpPr txBox="1"/>
          <p:nvPr/>
        </p:nvSpPr>
        <p:spPr>
          <a:xfrm>
            <a:off x="990600" y="2216861"/>
            <a:ext cx="1127760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Có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thể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kế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thừa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toàn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bộ</a:t>
            </a:r>
            <a:r>
              <a:rPr lang="en-US" sz="3000" dirty="0">
                <a:solidFill>
                  <a:schemeClr val="bg1"/>
                </a:solidFill>
              </a:rPr>
              <a:t> attribute </a:t>
            </a:r>
            <a:r>
              <a:rPr lang="en-US" sz="3000" dirty="0" err="1">
                <a:solidFill>
                  <a:schemeClr val="bg1"/>
                </a:solidFill>
              </a:rPr>
              <a:t>và</a:t>
            </a:r>
            <a:r>
              <a:rPr lang="en-US" sz="3000" dirty="0">
                <a:solidFill>
                  <a:schemeClr val="bg1"/>
                </a:solidFill>
              </a:rPr>
              <a:t> method </a:t>
            </a:r>
            <a:r>
              <a:rPr lang="en-US" sz="3000" dirty="0" err="1">
                <a:solidFill>
                  <a:schemeClr val="bg1"/>
                </a:solidFill>
              </a:rPr>
              <a:t>từ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một</a:t>
            </a:r>
            <a:r>
              <a:rPr lang="en-US" sz="3000" dirty="0">
                <a:solidFill>
                  <a:schemeClr val="bg1"/>
                </a:solidFill>
              </a:rPr>
              <a:t> class sang </a:t>
            </a:r>
            <a:r>
              <a:rPr lang="en-US" sz="3000" dirty="0" err="1">
                <a:solidFill>
                  <a:schemeClr val="bg1"/>
                </a:solidFill>
              </a:rPr>
              <a:t>một</a:t>
            </a:r>
            <a:r>
              <a:rPr lang="en-US" sz="3000" dirty="0">
                <a:solidFill>
                  <a:schemeClr val="bg1"/>
                </a:solidFill>
              </a:rPr>
              <a:t> class </a:t>
            </a:r>
            <a:r>
              <a:rPr lang="en-US" sz="3000" dirty="0" err="1">
                <a:solidFill>
                  <a:schemeClr val="bg1"/>
                </a:solidFill>
              </a:rPr>
              <a:t>khác</a:t>
            </a:r>
            <a:r>
              <a:rPr lang="en-US" sz="30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Chia </a:t>
            </a:r>
            <a:r>
              <a:rPr lang="en-US" sz="3000" dirty="0" err="1">
                <a:solidFill>
                  <a:schemeClr val="bg1"/>
                </a:solidFill>
              </a:rPr>
              <a:t>thành</a:t>
            </a:r>
            <a:r>
              <a:rPr lang="en-US" sz="3000" dirty="0">
                <a:solidFill>
                  <a:schemeClr val="bg1"/>
                </a:solidFill>
              </a:rPr>
              <a:t> 2 </a:t>
            </a:r>
            <a:r>
              <a:rPr lang="en-US" sz="3000" dirty="0" err="1">
                <a:solidFill>
                  <a:schemeClr val="bg1"/>
                </a:solidFill>
              </a:rPr>
              <a:t>nhóm</a:t>
            </a:r>
            <a:r>
              <a:rPr lang="en-US" sz="3000" dirty="0">
                <a:solidFill>
                  <a:schemeClr val="bg1"/>
                </a:solidFill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Superclass – class </a:t>
            </a:r>
            <a:r>
              <a:rPr lang="en-US" sz="3000" dirty="0" err="1">
                <a:solidFill>
                  <a:schemeClr val="bg1"/>
                </a:solidFill>
              </a:rPr>
              <a:t>được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kế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thừa</a:t>
            </a:r>
            <a:r>
              <a:rPr lang="en-US" sz="3000" dirty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Subclass – class </a:t>
            </a:r>
            <a:r>
              <a:rPr lang="en-US" sz="3000" dirty="0" err="1">
                <a:solidFill>
                  <a:schemeClr val="bg1"/>
                </a:solidFill>
              </a:rPr>
              <a:t>kế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thừa</a:t>
            </a:r>
            <a:r>
              <a:rPr lang="en-US" sz="3000" dirty="0">
                <a:solidFill>
                  <a:schemeClr val="bg1"/>
                </a:solidFill>
              </a:rPr>
              <a:t> class </a:t>
            </a:r>
            <a:r>
              <a:rPr lang="en-US" sz="3000" dirty="0" err="1">
                <a:solidFill>
                  <a:schemeClr val="bg1"/>
                </a:solidFill>
              </a:rPr>
              <a:t>khác</a:t>
            </a:r>
            <a:r>
              <a:rPr lang="en-US" sz="30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Để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kế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thừa</a:t>
            </a:r>
            <a:r>
              <a:rPr lang="en-US" sz="3000" dirty="0">
                <a:solidFill>
                  <a:schemeClr val="bg1"/>
                </a:solidFill>
              </a:rPr>
              <a:t>, </a:t>
            </a:r>
            <a:r>
              <a:rPr lang="en-US" sz="3000" dirty="0" err="1">
                <a:solidFill>
                  <a:schemeClr val="bg1"/>
                </a:solidFill>
              </a:rPr>
              <a:t>sử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dụng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từ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khóa</a:t>
            </a:r>
            <a:r>
              <a:rPr lang="en-US" sz="3000" dirty="0">
                <a:solidFill>
                  <a:schemeClr val="bg1"/>
                </a:solidFill>
              </a:rPr>
              <a:t> extends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4D6761F-B94D-0903-7534-6ED896B0EA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5143500"/>
            <a:ext cx="7086600" cy="47019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FECEF3F-D65A-3DE1-F4B9-41E3BB10F9EE}"/>
              </a:ext>
            </a:extLst>
          </p:cNvPr>
          <p:cNvSpPr txBox="1"/>
          <p:nvPr/>
        </p:nvSpPr>
        <p:spPr>
          <a:xfrm>
            <a:off x="7772400" y="7101558"/>
            <a:ext cx="102108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Lợi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ích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của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tính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kế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thừa</a:t>
            </a:r>
            <a:r>
              <a:rPr lang="en-US" sz="3000" dirty="0">
                <a:solidFill>
                  <a:schemeClr val="bg1"/>
                </a:solidFill>
              </a:rPr>
              <a:t>: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Tăng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tính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tái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sử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dụng</a:t>
            </a:r>
            <a:r>
              <a:rPr lang="en-US" sz="3000" dirty="0">
                <a:solidFill>
                  <a:schemeClr val="bg1"/>
                </a:solidFill>
              </a:rPr>
              <a:t> code: </a:t>
            </a:r>
            <a:r>
              <a:rPr lang="en-US" sz="3000" dirty="0" err="1">
                <a:solidFill>
                  <a:schemeClr val="bg1"/>
                </a:solidFill>
              </a:rPr>
              <a:t>sử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dụng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lại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các</a:t>
            </a:r>
            <a:r>
              <a:rPr lang="en-US" sz="3000" dirty="0">
                <a:solidFill>
                  <a:schemeClr val="bg1"/>
                </a:solidFill>
              </a:rPr>
              <a:t> attribute </a:t>
            </a:r>
            <a:r>
              <a:rPr lang="en-US" sz="3000" dirty="0" err="1">
                <a:solidFill>
                  <a:schemeClr val="bg1"/>
                </a:solidFill>
              </a:rPr>
              <a:t>và</a:t>
            </a:r>
            <a:r>
              <a:rPr lang="en-US" sz="3000" dirty="0">
                <a:solidFill>
                  <a:schemeClr val="bg1"/>
                </a:solidFill>
              </a:rPr>
              <a:t> method </a:t>
            </a:r>
            <a:r>
              <a:rPr lang="en-US" sz="3000" dirty="0" err="1">
                <a:solidFill>
                  <a:schemeClr val="bg1"/>
                </a:solidFill>
              </a:rPr>
              <a:t>của</a:t>
            </a:r>
            <a:r>
              <a:rPr lang="en-US" sz="3000" dirty="0">
                <a:solidFill>
                  <a:schemeClr val="bg1"/>
                </a:solidFill>
              </a:rPr>
              <a:t> class </a:t>
            </a:r>
            <a:r>
              <a:rPr lang="en-US" sz="3000" dirty="0" err="1">
                <a:solidFill>
                  <a:schemeClr val="bg1"/>
                </a:solidFill>
              </a:rPr>
              <a:t>có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sẵn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khi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muốn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tạo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một</a:t>
            </a:r>
            <a:r>
              <a:rPr lang="en-US" sz="3000" dirty="0">
                <a:solidFill>
                  <a:schemeClr val="bg1"/>
                </a:solidFill>
              </a:rPr>
              <a:t> class </a:t>
            </a:r>
            <a:r>
              <a:rPr lang="en-US" sz="3000" dirty="0" err="1">
                <a:solidFill>
                  <a:schemeClr val="bg1"/>
                </a:solidFill>
              </a:rPr>
              <a:t>mới</a:t>
            </a:r>
            <a:endParaRPr lang="en-US" sz="3000" dirty="0">
              <a:solidFill>
                <a:schemeClr val="bg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442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965698" y="2220582"/>
            <a:ext cx="7641615" cy="584583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683192" y="983663"/>
            <a:ext cx="11322546" cy="8630608"/>
            <a:chOff x="-790765" y="-872849"/>
            <a:chExt cx="15096728" cy="11507477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4655248" cy="60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790765" y="-872849"/>
              <a:ext cx="14305963" cy="12137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309"/>
                </a:lnSpc>
              </a:pPr>
              <a:r>
                <a:rPr lang="en-US" sz="5300" spc="133" dirty="0">
                  <a:solidFill>
                    <a:srgbClr val="FFFFFF"/>
                  </a:solidFill>
                  <a:latin typeface="Dancing Script Bold"/>
                </a:rPr>
                <a:t>Polymorphism(</a:t>
              </a:r>
              <a:r>
                <a:rPr lang="en-US" sz="5300" spc="133" dirty="0" err="1">
                  <a:solidFill>
                    <a:srgbClr val="FFFFFF"/>
                  </a:solidFill>
                  <a:latin typeface="Dancing Script Bold"/>
                </a:rPr>
                <a:t>Tính</a:t>
              </a:r>
              <a:r>
                <a:rPr lang="en-US" sz="5300" spc="133" dirty="0">
                  <a:solidFill>
                    <a:srgbClr val="FFFFFF"/>
                  </a:solidFill>
                  <a:latin typeface="Dancing Script Bold"/>
                </a:rPr>
                <a:t> </a:t>
              </a:r>
              <a:r>
                <a:rPr lang="en-US" sz="5300" spc="133" dirty="0" err="1">
                  <a:solidFill>
                    <a:srgbClr val="FFFFFF"/>
                  </a:solidFill>
                  <a:latin typeface="Dancing Script Bold"/>
                </a:rPr>
                <a:t>đa</a:t>
              </a:r>
              <a:r>
                <a:rPr lang="en-US" sz="5300" spc="133" dirty="0">
                  <a:solidFill>
                    <a:srgbClr val="FFFFFF"/>
                  </a:solidFill>
                  <a:latin typeface="Dancing Script Bold"/>
                </a:rPr>
                <a:t> </a:t>
              </a:r>
              <a:r>
                <a:rPr lang="en-US" sz="5300" spc="133" dirty="0" err="1">
                  <a:solidFill>
                    <a:srgbClr val="FFFFFF"/>
                  </a:solidFill>
                  <a:latin typeface="Dancing Script Bold"/>
                </a:rPr>
                <a:t>hình</a:t>
              </a:r>
              <a:r>
                <a:rPr lang="en-US" sz="5300" spc="133" dirty="0">
                  <a:solidFill>
                    <a:srgbClr val="FFFFFF"/>
                  </a:solidFill>
                  <a:latin typeface="Dancing Script Bold"/>
                </a:rPr>
                <a:t>):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021430"/>
              <a:ext cx="14305963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2172406" y="-587800"/>
            <a:ext cx="3586584" cy="29768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E82833A-7A07-5113-00ED-0E0D1B5C93FC}"/>
              </a:ext>
            </a:extLst>
          </p:cNvPr>
          <p:cNvSpPr txBox="1"/>
          <p:nvPr/>
        </p:nvSpPr>
        <p:spPr>
          <a:xfrm>
            <a:off x="990600" y="2216861"/>
            <a:ext cx="112776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Sử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dụng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một</a:t>
            </a:r>
            <a:r>
              <a:rPr lang="en-US" sz="3000" dirty="0">
                <a:solidFill>
                  <a:schemeClr val="bg1"/>
                </a:solidFill>
              </a:rPr>
              <a:t> method </a:t>
            </a:r>
            <a:r>
              <a:rPr lang="en-US" sz="3000" dirty="0" err="1">
                <a:solidFill>
                  <a:schemeClr val="bg1"/>
                </a:solidFill>
              </a:rPr>
              <a:t>để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thể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hiện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nhiều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chức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năng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khác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nhau</a:t>
            </a:r>
            <a:r>
              <a:rPr lang="en-US" sz="30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VD: Animal </a:t>
            </a:r>
            <a:r>
              <a:rPr lang="en-US" sz="3000" dirty="0" err="1">
                <a:solidFill>
                  <a:schemeClr val="bg1"/>
                </a:solidFill>
              </a:rPr>
              <a:t>là</a:t>
            </a:r>
            <a:r>
              <a:rPr lang="en-US" sz="3000" dirty="0">
                <a:solidFill>
                  <a:schemeClr val="bg1"/>
                </a:solidFill>
              </a:rPr>
              <a:t> superclass </a:t>
            </a:r>
            <a:r>
              <a:rPr lang="en-US" sz="3000" dirty="0" err="1">
                <a:solidFill>
                  <a:schemeClr val="bg1"/>
                </a:solidFill>
              </a:rPr>
              <a:t>có</a:t>
            </a:r>
            <a:r>
              <a:rPr lang="en-US" sz="3000" dirty="0">
                <a:solidFill>
                  <a:schemeClr val="bg1"/>
                </a:solidFill>
              </a:rPr>
              <a:t> method </a:t>
            </a:r>
            <a:r>
              <a:rPr lang="en-US" sz="3000" dirty="0" err="1">
                <a:solidFill>
                  <a:schemeClr val="bg1"/>
                </a:solidFill>
              </a:rPr>
              <a:t>animalSound</a:t>
            </a:r>
            <a:r>
              <a:rPr lang="en-US" sz="3000" dirty="0">
                <a:solidFill>
                  <a:schemeClr val="bg1"/>
                </a:solidFill>
              </a:rPr>
              <a:t>(). Subclass </a:t>
            </a:r>
            <a:r>
              <a:rPr lang="en-US" sz="3000" dirty="0" err="1">
                <a:solidFill>
                  <a:schemeClr val="bg1"/>
                </a:solidFill>
              </a:rPr>
              <a:t>của</a:t>
            </a:r>
            <a:r>
              <a:rPr lang="en-US" sz="3000" dirty="0">
                <a:solidFill>
                  <a:schemeClr val="bg1"/>
                </a:solidFill>
              </a:rPr>
              <a:t> Animal </a:t>
            </a:r>
            <a:r>
              <a:rPr lang="en-US" sz="3000" dirty="0" err="1">
                <a:solidFill>
                  <a:schemeClr val="bg1"/>
                </a:solidFill>
              </a:rPr>
              <a:t>là</a:t>
            </a:r>
            <a:r>
              <a:rPr lang="en-US" sz="3000" dirty="0">
                <a:solidFill>
                  <a:schemeClr val="bg1"/>
                </a:solidFill>
              </a:rPr>
              <a:t> Pig, Dog.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3AC0A92-CA74-8454-5E55-2F2C2EFD78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176" y="3954037"/>
            <a:ext cx="8163424" cy="584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210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795851" y="2259063"/>
            <a:ext cx="7641615" cy="584583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533400" y="-14909"/>
            <a:ext cx="11735040" cy="8579706"/>
            <a:chOff x="-1340757" y="-2649856"/>
            <a:chExt cx="15646720" cy="11439608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4655248" cy="60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1340757" y="-2649856"/>
              <a:ext cx="6199205" cy="158539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10781"/>
                </a:lnSpc>
              </a:pPr>
              <a:r>
                <a:rPr lang="en-US" sz="5000" dirty="0" err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Lớp</a:t>
              </a:r>
              <a:r>
                <a:rPr lang="en-US" sz="5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&amp; </a:t>
              </a:r>
              <a:r>
                <a:rPr lang="en-US" sz="5000" dirty="0" err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Đối</a:t>
              </a:r>
              <a:r>
                <a:rPr lang="en-US" sz="5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5000" dirty="0" err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tượng</a:t>
              </a:r>
              <a:endParaRPr lang="en-US" sz="5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8176554"/>
              <a:ext cx="14305963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671014" y="-565403"/>
            <a:ext cx="3586584" cy="29768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4DDC28B-E947-649B-9EC9-A2CABF2B0E35}"/>
              </a:ext>
            </a:extLst>
          </p:cNvPr>
          <p:cNvSpPr txBox="1"/>
          <p:nvPr/>
        </p:nvSpPr>
        <p:spPr>
          <a:xfrm>
            <a:off x="467799" y="3086100"/>
            <a:ext cx="6172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Lớp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: m</a:t>
            </a:r>
            <a:r>
              <a:rPr lang="vi-VN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ột class đại diện cho 1 loại đối tượng. Nó có thể được hiểu giống như 1 bản định nghĩa của đối tượng.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568F26-E2BB-A0E4-1F78-9F42B74D43A3}"/>
              </a:ext>
            </a:extLst>
          </p:cNvPr>
          <p:cNvSpPr txBox="1"/>
          <p:nvPr/>
        </p:nvSpPr>
        <p:spPr>
          <a:xfrm>
            <a:off x="496957" y="7258422"/>
            <a:ext cx="7315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Đối tượng là một thể hiện của lớp. Nó bao gồm các thuộc tính và phương thức.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4B41D7C-0CFF-9290-5CBD-1AC33B1D88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704" y="2554525"/>
            <a:ext cx="5561396" cy="29191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B0DA826-59D7-1F8D-3562-BD1712311A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9976" y="6272922"/>
            <a:ext cx="5758851" cy="29191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</TotalTime>
  <Words>2221</Words>
  <Application>Microsoft Office PowerPoint</Application>
  <PresentationFormat>Custom</PresentationFormat>
  <Paragraphs>222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Dancing Script Bold</vt:lpstr>
      <vt:lpstr>Times New Roman</vt:lpstr>
      <vt:lpstr>Calibri</vt:lpstr>
      <vt:lpstr>Arial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Xanh dương Thành phần 3D Công nghệ 5G Bản thuyết trình</dc:title>
  <dc:creator>DELL</dc:creator>
  <cp:lastModifiedBy>Tiến Nguyễn</cp:lastModifiedBy>
  <cp:revision>16</cp:revision>
  <dcterms:created xsi:type="dcterms:W3CDTF">2006-08-16T00:00:00Z</dcterms:created>
  <dcterms:modified xsi:type="dcterms:W3CDTF">2023-02-10T08:24:06Z</dcterms:modified>
  <dc:identifier>DAFR-nKMBko</dc:identifier>
</cp:coreProperties>
</file>