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86" r:id="rId2"/>
    <p:sldId id="287" r:id="rId3"/>
    <p:sldId id="288" r:id="rId4"/>
    <p:sldId id="289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4" r:id="rId13"/>
    <p:sldId id="335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ancing Script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Nguyễn" initials="TN" lastIdx="2" clrIdx="0">
    <p:extLst>
      <p:ext uri="{19B8F6BF-5375-455C-9EA6-DF929625EA0E}">
        <p15:presenceInfo xmlns:p15="http://schemas.microsoft.com/office/powerpoint/2012/main" userId="939970e69385cb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217" autoAdjust="0"/>
  </p:normalViewPr>
  <p:slideViewPr>
    <p:cSldViewPr>
      <p:cViewPr varScale="1">
        <p:scale>
          <a:sx n="48" d="100"/>
          <a:sy n="48" d="100"/>
        </p:scale>
        <p:origin x="29" y="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207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243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372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8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67777" y="1624781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81000" y="837265"/>
            <a:ext cx="11624738" cy="8777006"/>
            <a:chOff x="-1193688" y="-1068047"/>
            <a:chExt cx="15499651" cy="1170267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93688" y="-106804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JDBC (Java Database Connectivity)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201400" y="-815703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832492" y="1902542"/>
            <a:ext cx="111732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1 API </a:t>
            </a:r>
            <a:r>
              <a:rPr lang="en-US" sz="3000" dirty="0" err="1">
                <a:solidFill>
                  <a:schemeClr val="bg1"/>
                </a:solidFill>
              </a:rPr>
              <a:t>thiết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dành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ngôn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trình</a:t>
            </a:r>
            <a:r>
              <a:rPr lang="en-US" sz="3000" dirty="0">
                <a:solidFill>
                  <a:schemeClr val="bg1"/>
                </a:solidFill>
              </a:rPr>
              <a:t> Java </a:t>
            </a:r>
            <a:r>
              <a:rPr lang="en-US" sz="3000" dirty="0" err="1">
                <a:solidFill>
                  <a:schemeClr val="bg1"/>
                </a:solidFill>
              </a:rPr>
              <a:t>hỗ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trợ</a:t>
            </a:r>
            <a:r>
              <a:rPr lang="en-US" sz="3000" dirty="0">
                <a:solidFill>
                  <a:schemeClr val="bg1"/>
                </a:solidFill>
              </a:rPr>
              <a:t> Java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việc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CSDL. </a:t>
            </a:r>
            <a:r>
              <a:rPr lang="en-US" sz="3000" dirty="0" err="1">
                <a:solidFill>
                  <a:schemeClr val="bg1"/>
                </a:solidFill>
              </a:rPr>
              <a:t>Nó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gồm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những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phương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thức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vấn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nhật</a:t>
            </a:r>
            <a:r>
              <a:rPr lang="en-US" sz="3000" dirty="0">
                <a:solidFill>
                  <a:schemeClr val="bg1"/>
                </a:solidFill>
              </a:rPr>
              <a:t> CSDL </a:t>
            </a:r>
            <a:r>
              <a:rPr lang="en-US" sz="3000" dirty="0" err="1">
                <a:solidFill>
                  <a:schemeClr val="bg1"/>
                </a:solidFill>
              </a:rPr>
              <a:t>gián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tiếp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F0C00-8616-B23C-37B3-A6DC29D4441C}"/>
              </a:ext>
            </a:extLst>
          </p:cNvPr>
          <p:cNvSpPr txBox="1"/>
          <p:nvPr/>
        </p:nvSpPr>
        <p:spPr>
          <a:xfrm>
            <a:off x="381000" y="3505423"/>
            <a:ext cx="113538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JDBC API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JDBC Driver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làm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việc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với</a:t>
            </a:r>
            <a:r>
              <a:rPr lang="en-US" sz="3000" dirty="0">
                <a:solidFill>
                  <a:schemeClr val="bg1"/>
                </a:solidFill>
              </a:rPr>
              <a:t> database </a:t>
            </a:r>
            <a:r>
              <a:rPr lang="en-US" sz="3000" dirty="0" err="1">
                <a:solidFill>
                  <a:schemeClr val="bg1"/>
                </a:solidFill>
              </a:rPr>
              <a:t>gồm</a:t>
            </a:r>
            <a:r>
              <a:rPr lang="en-US" sz="3000" dirty="0">
                <a:solidFill>
                  <a:schemeClr val="bg1"/>
                </a:solidFill>
              </a:rPr>
              <a:t> 4 </a:t>
            </a:r>
            <a:r>
              <a:rPr lang="en-US" sz="3000" dirty="0" err="1">
                <a:solidFill>
                  <a:schemeClr val="bg1"/>
                </a:solidFill>
              </a:rPr>
              <a:t>loại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JDBC-ODBC Bridge Driver.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Native Driver.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Network Protocol Driver.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Thin Driver.</a:t>
            </a:r>
          </a:p>
        </p:txBody>
      </p:sp>
    </p:spTree>
    <p:extLst>
      <p:ext uri="{BB962C8B-B14F-4D97-AF65-F5344CB8AC3E}">
        <p14:creationId xmlns:p14="http://schemas.microsoft.com/office/powerpoint/2010/main" val="173599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253632" y="2176764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81000" y="711192"/>
            <a:ext cx="14161894" cy="9613923"/>
            <a:chOff x="-1230672" y="-2183936"/>
            <a:chExt cx="18882525" cy="1281856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230672" y="-2183936"/>
              <a:ext cx="18882525" cy="11898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Statement,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PreparedStatement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và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CallableStatement</a:t>
              </a:r>
              <a:endParaRPr lang="en-US" sz="5300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59000" y="-77724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725396" y="2427528"/>
            <a:ext cx="1127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CallableStatement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thi</a:t>
            </a:r>
            <a:r>
              <a:rPr lang="en-US" sz="3000" dirty="0">
                <a:solidFill>
                  <a:schemeClr val="bg1"/>
                </a:solidFill>
              </a:rPr>
              <a:t> stored procedures.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PreparedStatement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năng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cao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PreparedStatement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Ta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truyền</a:t>
            </a:r>
            <a:r>
              <a:rPr lang="en-US" sz="3000" dirty="0">
                <a:solidFill>
                  <a:schemeClr val="bg1"/>
                </a:solidFill>
              </a:rPr>
              <a:t> 3 </a:t>
            </a:r>
            <a:r>
              <a:rPr lang="en-US" sz="3000" dirty="0" err="1">
                <a:solidFill>
                  <a:schemeClr val="bg1"/>
                </a:solidFill>
              </a:rPr>
              <a:t>loại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stored procedures </a:t>
            </a:r>
            <a:r>
              <a:rPr lang="en-US" sz="3000" dirty="0" err="1">
                <a:solidFill>
                  <a:schemeClr val="bg1"/>
                </a:solidFill>
              </a:rPr>
              <a:t>là</a:t>
            </a:r>
            <a:r>
              <a:rPr lang="en-US" sz="3000" dirty="0">
                <a:solidFill>
                  <a:schemeClr val="bg1"/>
                </a:solidFill>
              </a:rPr>
              <a:t> IN, OUT, IN OUT.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290A-6D56-08AD-DE62-D477F97611BA}"/>
              </a:ext>
            </a:extLst>
          </p:cNvPr>
          <p:cNvSpPr txBox="1"/>
          <p:nvPr/>
        </p:nvSpPr>
        <p:spPr>
          <a:xfrm>
            <a:off x="725396" y="5391094"/>
            <a:ext cx="11277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Ví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</a:t>
            </a:r>
            <a:r>
              <a:rPr lang="en-US" sz="3000" dirty="0">
                <a:solidFill>
                  <a:schemeClr val="bg1"/>
                </a:solidFill>
              </a:rPr>
              <a:t>: Demo</a:t>
            </a:r>
          </a:p>
        </p:txBody>
      </p:sp>
    </p:spTree>
    <p:extLst>
      <p:ext uri="{BB962C8B-B14F-4D97-AF65-F5344CB8AC3E}">
        <p14:creationId xmlns:p14="http://schemas.microsoft.com/office/powerpoint/2010/main" val="181416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54000" y="2220582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81000" y="711192"/>
            <a:ext cx="14161894" cy="9613923"/>
            <a:chOff x="-1230672" y="-2183936"/>
            <a:chExt cx="18882525" cy="1281856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230672" y="-2183936"/>
              <a:ext cx="18882525" cy="11898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Spring JDBC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0" y="-1001938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725396" y="2427528"/>
            <a:ext cx="1127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ung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cấp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cho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chúng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ta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một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framework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để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thực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thi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các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câu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lệnh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000" i="0" dirty="0">
                <a:solidFill>
                  <a:schemeClr val="bg1"/>
                </a:solidFill>
                <a:effectLst/>
                <a:latin typeface="Calibri (body)"/>
              </a:rPr>
              <a:t>Nó xử lý việc kết nối với cơ sở dữ liệu và giúp chúng ta thực 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thi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các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câu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lệnh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SQL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bằng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cách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sử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dụng</a:t>
            </a:r>
            <a:r>
              <a:rPr lang="en-US" sz="3000" i="0" dirty="0">
                <a:solidFill>
                  <a:schemeClr val="bg1"/>
                </a:solidFill>
                <a:effectLst/>
                <a:latin typeface="Calibri (body)"/>
              </a:rPr>
              <a:t> </a:t>
            </a:r>
            <a:r>
              <a:rPr lang="en-US" sz="3000" i="0" dirty="0" err="1">
                <a:solidFill>
                  <a:schemeClr val="bg1"/>
                </a:solidFill>
                <a:effectLst/>
                <a:latin typeface="Calibri (body)"/>
              </a:rPr>
              <a:t>JDBCTemplate</a:t>
            </a:r>
            <a:endParaRPr lang="en-US" sz="3000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4098" name="Picture 2" descr="10 JdbcTemplate Examples in Spring Framework - Java Code Geeks - 2023">
            <a:extLst>
              <a:ext uri="{FF2B5EF4-FFF2-40B4-BE49-F238E27FC236}">
                <a16:creationId xmlns:a16="http://schemas.microsoft.com/office/drawing/2014/main" id="{77070985-B772-67C5-D732-59876F8F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05908"/>
            <a:ext cx="7924800" cy="43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7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63800" y="192403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81000" y="711192"/>
            <a:ext cx="14161894" cy="9613923"/>
            <a:chOff x="-1230672" y="-2183936"/>
            <a:chExt cx="18882525" cy="1281856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230672" y="-2183936"/>
              <a:ext cx="18882525" cy="11898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Các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vấn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đề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tồn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tại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với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JDBC API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0" y="-1001938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725396" y="2427528"/>
            <a:ext cx="11277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Cần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viết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nhiều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code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trước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sau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thực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hiện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query (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tạo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connection, statement,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đóng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resultset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đóng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connection…).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Cần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phải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xử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lý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libri (body)"/>
              </a:rPr>
              <a:t>…</a:t>
            </a:r>
          </a:p>
        </p:txBody>
      </p:sp>
      <p:pic>
        <p:nvPicPr>
          <p:cNvPr id="4098" name="Picture 2" descr="10 JdbcTemplate Examples in Spring Framework - Java Code Geeks - 2023">
            <a:extLst>
              <a:ext uri="{FF2B5EF4-FFF2-40B4-BE49-F238E27FC236}">
                <a16:creationId xmlns:a16="http://schemas.microsoft.com/office/drawing/2014/main" id="{77070985-B772-67C5-D732-59876F8F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648254"/>
            <a:ext cx="7924800" cy="43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EC1245-B3A2-ACBE-810C-F559A8605E41}"/>
              </a:ext>
            </a:extLst>
          </p:cNvPr>
          <p:cNvSpPr txBox="1"/>
          <p:nvPr/>
        </p:nvSpPr>
        <p:spPr>
          <a:xfrm>
            <a:off x="740636" y="4401888"/>
            <a:ext cx="118323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libri (body)"/>
              </a:rPr>
              <a:t>Spring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JDBCTemplate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	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cũng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tiến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hành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giao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tiếp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với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database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qua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cơ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chế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JDBC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nhưng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nó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cải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thiện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vấn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đề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trên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cung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cấp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method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viết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query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trực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tiếp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-&gt;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tiết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kiệm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thời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alibri (body)"/>
              </a:rPr>
              <a:t>gian</a:t>
            </a:r>
            <a:r>
              <a:rPr lang="en-US" sz="3000" dirty="0">
                <a:solidFill>
                  <a:schemeClr val="bg1"/>
                </a:solidFill>
                <a:latin typeface="Calibri (body)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9192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63800" y="1924030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81000" y="711192"/>
            <a:ext cx="14161894" cy="9613923"/>
            <a:chOff x="-1230672" y="-2183936"/>
            <a:chExt cx="18882525" cy="1281856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230672" y="-2183936"/>
              <a:ext cx="18882525" cy="11898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Demo Spring JDBC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0" y="-1001938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725396" y="2427528"/>
            <a:ext cx="11277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594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3192" y="983663"/>
            <a:ext cx="11322546" cy="8630608"/>
            <a:chOff x="-790765" y="-872849"/>
            <a:chExt cx="15096728" cy="11507477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790765" y="-872849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JDBC Architecture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990600" y="2216861"/>
            <a:ext cx="1127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Gồm</a:t>
            </a:r>
            <a:r>
              <a:rPr lang="en-US" sz="3000" dirty="0">
                <a:solidFill>
                  <a:schemeClr val="bg1"/>
                </a:solidFill>
              </a:rPr>
              <a:t> 2 </a:t>
            </a:r>
            <a:r>
              <a:rPr lang="en-US" sz="3000" dirty="0" err="1">
                <a:solidFill>
                  <a:schemeClr val="bg1"/>
                </a:solidFill>
              </a:rPr>
              <a:t>tầng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JDBC API.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JDBC Driver API.</a:t>
            </a:r>
          </a:p>
        </p:txBody>
      </p:sp>
      <p:pic>
        <p:nvPicPr>
          <p:cNvPr id="1026" name="Picture 2" descr="jdbc architecture">
            <a:extLst>
              <a:ext uri="{FF2B5EF4-FFF2-40B4-BE49-F238E27FC236}">
                <a16:creationId xmlns:a16="http://schemas.microsoft.com/office/drawing/2014/main" id="{1053E5FA-2434-5BC0-38E6-89453A092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60526"/>
            <a:ext cx="7602664" cy="49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3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68200" y="223324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92307" y="1438830"/>
            <a:ext cx="11641169" cy="8886285"/>
            <a:chOff x="-1215596" y="-1213752"/>
            <a:chExt cx="15521559" cy="1184838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215596" y="-1213752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Các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thành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phần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chính</a:t>
              </a:r>
              <a:endParaRPr lang="en-US" sz="5300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58400" y="-71640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574092" y="2695097"/>
            <a:ext cx="11277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JDBC API 	</a:t>
            </a:r>
            <a:r>
              <a:rPr lang="en-US" sz="3000" dirty="0" err="1">
                <a:solidFill>
                  <a:schemeClr val="bg1"/>
                </a:solidFill>
              </a:rPr>
              <a:t>cung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cấp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một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class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interface: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DriverManager</a:t>
            </a:r>
            <a:endParaRPr lang="en-US" sz="3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Connection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Statement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ResultSet</a:t>
            </a:r>
            <a:endParaRPr lang="en-US" sz="3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SQLException</a:t>
            </a:r>
            <a:r>
              <a:rPr lang="en-US" sz="3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285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68148" y="167095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4800" y="760644"/>
            <a:ext cx="11489270" cy="8913499"/>
            <a:chOff x="-1013064" y="-1250037"/>
            <a:chExt cx="15319027" cy="118846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013064" y="-125003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Các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loại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JDBC Driver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96800" y="-127869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685800" y="2154143"/>
            <a:ext cx="12420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solidFill>
                  <a:schemeClr val="bg1"/>
                </a:solidFill>
              </a:rPr>
              <a:t>JDBC-ODBC Bridge Driver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580CE8-7FC1-AA08-5429-5AECB36A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16" y="3467099"/>
            <a:ext cx="10402284" cy="466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68148" y="167095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4800" y="760644"/>
            <a:ext cx="11489270" cy="8913499"/>
            <a:chOff x="-1013064" y="-1250037"/>
            <a:chExt cx="15319027" cy="118846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013064" y="-125003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Các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loại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JDBC Driver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96800" y="-127869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685800" y="2154143"/>
            <a:ext cx="12420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solidFill>
                  <a:schemeClr val="bg1"/>
                </a:solidFill>
              </a:rPr>
              <a:t>Native-API Driver</a:t>
            </a:r>
          </a:p>
        </p:txBody>
      </p:sp>
      <p:pic>
        <p:nvPicPr>
          <p:cNvPr id="3074" name="Picture 2" descr="native-driver">
            <a:extLst>
              <a:ext uri="{FF2B5EF4-FFF2-40B4-BE49-F238E27FC236}">
                <a16:creationId xmlns:a16="http://schemas.microsoft.com/office/drawing/2014/main" id="{52B626BD-0DC0-7042-BE91-978C2AB2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64112"/>
            <a:ext cx="10210800" cy="47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68148" y="167095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4800" y="760644"/>
            <a:ext cx="11489270" cy="8913499"/>
            <a:chOff x="-1013064" y="-1250037"/>
            <a:chExt cx="15319027" cy="118846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013064" y="-125003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Các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loại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JDBC Driver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96800" y="-127869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685800" y="2154143"/>
            <a:ext cx="12420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solidFill>
                  <a:schemeClr val="bg1"/>
                </a:solidFill>
              </a:rPr>
              <a:t>Network-API Driver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286C6-970A-BE04-4EF6-731C56B1F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467100"/>
            <a:ext cx="9982199" cy="43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7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68148" y="1670958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4800" y="760644"/>
            <a:ext cx="11489270" cy="8913499"/>
            <a:chOff x="-1013064" y="-1250037"/>
            <a:chExt cx="15319027" cy="118846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013064" y="-1250037"/>
              <a:ext cx="14305963" cy="12137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Các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loại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JDBC Driver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96800" y="-1278692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685800" y="2154143"/>
            <a:ext cx="12420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solidFill>
                  <a:schemeClr val="bg1"/>
                </a:solidFill>
              </a:rPr>
              <a:t>Thin Driver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14B570-3D00-CF14-DDF5-3579AA5F5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3210726"/>
            <a:ext cx="8839200" cy="39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253632" y="2176764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81000" y="711192"/>
            <a:ext cx="14161894" cy="9613923"/>
            <a:chOff x="-1230672" y="-2183936"/>
            <a:chExt cx="18882525" cy="1281856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230672" y="-2183936"/>
              <a:ext cx="18882525" cy="11898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Statement,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PreparedStatement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và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CallableStatement</a:t>
              </a:r>
              <a:endParaRPr lang="en-US" sz="5300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59000" y="-77724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725396" y="2427528"/>
            <a:ext cx="1127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Statement: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câu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lệnh</a:t>
            </a:r>
            <a:r>
              <a:rPr lang="en-US" sz="3000" dirty="0">
                <a:solidFill>
                  <a:schemeClr val="bg1"/>
                </a:solidFill>
              </a:rPr>
              <a:t> SQL </a:t>
            </a:r>
            <a:r>
              <a:rPr lang="en-US" sz="3000" dirty="0" err="1">
                <a:solidFill>
                  <a:schemeClr val="bg1"/>
                </a:solidFill>
              </a:rPr>
              <a:t>tĩnh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 err="1">
                <a:solidFill>
                  <a:schemeClr val="bg1"/>
                </a:solidFill>
              </a:rPr>
              <a:t>chúng</a:t>
            </a:r>
            <a:r>
              <a:rPr lang="en-US" sz="3000" dirty="0">
                <a:solidFill>
                  <a:schemeClr val="bg1"/>
                </a:solidFill>
              </a:rPr>
              <a:t> ta </a:t>
            </a:r>
            <a:r>
              <a:rPr lang="en-US" sz="3000" dirty="0" err="1">
                <a:solidFill>
                  <a:schemeClr val="bg1"/>
                </a:solidFill>
              </a:rPr>
              <a:t>không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truyền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câu</a:t>
            </a:r>
            <a:r>
              <a:rPr lang="en-US" sz="3000" dirty="0">
                <a:solidFill>
                  <a:schemeClr val="bg1"/>
                </a:solidFill>
              </a:rPr>
              <a:t> SQL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thời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gian</a:t>
            </a:r>
            <a:r>
              <a:rPr lang="en-US" sz="3000" dirty="0">
                <a:solidFill>
                  <a:schemeClr val="bg1"/>
                </a:solidFill>
              </a:rPr>
              <a:t> runtime.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năng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kém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hơn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PreparedStatement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CallableStatement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Thường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trường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hợp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câu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lệnh</a:t>
            </a:r>
            <a:r>
              <a:rPr lang="en-US" sz="3000" dirty="0">
                <a:solidFill>
                  <a:schemeClr val="bg1"/>
                </a:solidFill>
              </a:rPr>
              <a:t> SQL </a:t>
            </a:r>
            <a:r>
              <a:rPr lang="en-US" sz="3000" dirty="0" err="1">
                <a:solidFill>
                  <a:schemeClr val="bg1"/>
                </a:solidFill>
              </a:rPr>
              <a:t>chỉ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chạy</a:t>
            </a:r>
            <a:r>
              <a:rPr lang="en-US" sz="3000" dirty="0">
                <a:solidFill>
                  <a:schemeClr val="bg1"/>
                </a:solidFill>
              </a:rPr>
              <a:t> 1 </a:t>
            </a:r>
            <a:r>
              <a:rPr lang="en-US" sz="3000" dirty="0" err="1">
                <a:solidFill>
                  <a:schemeClr val="bg1"/>
                </a:solidFill>
              </a:rPr>
              <a:t>lần</a:t>
            </a:r>
            <a:r>
              <a:rPr lang="en-US" sz="3000" dirty="0">
                <a:solidFill>
                  <a:schemeClr val="bg1"/>
                </a:solidFill>
              </a:rPr>
              <a:t>.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290A-6D56-08AD-DE62-D477F97611BA}"/>
              </a:ext>
            </a:extLst>
          </p:cNvPr>
          <p:cNvSpPr txBox="1"/>
          <p:nvPr/>
        </p:nvSpPr>
        <p:spPr>
          <a:xfrm>
            <a:off x="725396" y="5391094"/>
            <a:ext cx="11277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Ví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</a:t>
            </a:r>
            <a:r>
              <a:rPr lang="en-US" sz="3000" dirty="0">
                <a:solidFill>
                  <a:schemeClr val="bg1"/>
                </a:solidFill>
              </a:rPr>
              <a:t>: Demo</a:t>
            </a:r>
          </a:p>
        </p:txBody>
      </p:sp>
    </p:spTree>
    <p:extLst>
      <p:ext uri="{BB962C8B-B14F-4D97-AF65-F5344CB8AC3E}">
        <p14:creationId xmlns:p14="http://schemas.microsoft.com/office/powerpoint/2010/main" val="355213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253632" y="2176764"/>
            <a:ext cx="7641615" cy="584583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81000" y="711192"/>
            <a:ext cx="14161894" cy="9613923"/>
            <a:chOff x="-1230672" y="-2183936"/>
            <a:chExt cx="18882525" cy="1281856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4655248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230672" y="-2183936"/>
              <a:ext cx="18882525" cy="11898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309"/>
                </a:lnSpc>
              </a:pP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Statement,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PreparedStatement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và</a:t>
              </a:r>
              <a:r>
                <a:rPr lang="en-US" sz="5300" spc="133" dirty="0">
                  <a:solidFill>
                    <a:srgbClr val="FFFFFF"/>
                  </a:solidFill>
                  <a:latin typeface="Dancing Script Bold"/>
                </a:rPr>
                <a:t> </a:t>
              </a:r>
              <a:r>
                <a:rPr lang="en-US" sz="5300" spc="133" dirty="0" err="1">
                  <a:solidFill>
                    <a:srgbClr val="FFFFFF"/>
                  </a:solidFill>
                  <a:latin typeface="Dancing Script Bold"/>
                </a:rPr>
                <a:t>CallableStatement</a:t>
              </a:r>
              <a:endParaRPr lang="en-US" sz="5300" spc="133" dirty="0">
                <a:solidFill>
                  <a:srgbClr val="FFFFFF"/>
                </a:solidFill>
                <a:latin typeface="Dancing Scrip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021430"/>
              <a:ext cx="14305963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59000" y="-777240"/>
            <a:ext cx="3586584" cy="29768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2833A-7A07-5113-00ED-0E0D1B5C93FC}"/>
              </a:ext>
            </a:extLst>
          </p:cNvPr>
          <p:cNvSpPr txBox="1"/>
          <p:nvPr/>
        </p:nvSpPr>
        <p:spPr>
          <a:xfrm>
            <a:off x="725396" y="2427528"/>
            <a:ext cx="1127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PreparedStatement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để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câu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lệnh</a:t>
            </a:r>
            <a:r>
              <a:rPr lang="en-US" sz="3000" dirty="0">
                <a:solidFill>
                  <a:schemeClr val="bg1"/>
                </a:solidFill>
              </a:rPr>
              <a:t> SQL </a:t>
            </a:r>
            <a:r>
              <a:rPr lang="en-US" sz="3000" dirty="0" err="1">
                <a:solidFill>
                  <a:schemeClr val="bg1"/>
                </a:solidFill>
              </a:rPr>
              <a:t>động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hoặc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Thừa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kế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từ</a:t>
            </a:r>
            <a:r>
              <a:rPr lang="en-US" sz="3000" dirty="0">
                <a:solidFill>
                  <a:schemeClr val="bg1"/>
                </a:solidFill>
              </a:rPr>
              <a:t> Statement </a:t>
            </a:r>
            <a:r>
              <a:rPr lang="en-US" sz="3000" dirty="0" err="1">
                <a:solidFill>
                  <a:schemeClr val="bg1"/>
                </a:solidFill>
              </a:rPr>
              <a:t>nhưng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nó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phép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truyền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số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vào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câu</a:t>
            </a:r>
            <a:r>
              <a:rPr lang="en-US" sz="3000" dirty="0">
                <a:solidFill>
                  <a:schemeClr val="bg1"/>
                </a:solidFill>
              </a:rPr>
              <a:t> SQL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thời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gian</a:t>
            </a:r>
            <a:r>
              <a:rPr lang="en-US" sz="3000" dirty="0">
                <a:solidFill>
                  <a:schemeClr val="bg1"/>
                </a:solidFill>
              </a:rPr>
              <a:t> runtime.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Thường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trong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trường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hợp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câu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lệnh</a:t>
            </a:r>
            <a:r>
              <a:rPr lang="en-US" sz="3000" dirty="0">
                <a:solidFill>
                  <a:schemeClr val="bg1"/>
                </a:solidFill>
              </a:rPr>
              <a:t> SQL </a:t>
            </a:r>
            <a:r>
              <a:rPr lang="en-US" sz="3000" dirty="0" err="1">
                <a:solidFill>
                  <a:schemeClr val="bg1"/>
                </a:solidFill>
              </a:rPr>
              <a:t>được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chạy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nhiều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lần</a:t>
            </a:r>
            <a:r>
              <a:rPr lang="en-US" sz="3000" dirty="0">
                <a:solidFill>
                  <a:schemeClr val="bg1"/>
                </a:solidFill>
              </a:rPr>
              <a:t>.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290A-6D56-08AD-DE62-D477F97611BA}"/>
              </a:ext>
            </a:extLst>
          </p:cNvPr>
          <p:cNvSpPr txBox="1"/>
          <p:nvPr/>
        </p:nvSpPr>
        <p:spPr>
          <a:xfrm>
            <a:off x="725396" y="5391094"/>
            <a:ext cx="11277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bg1"/>
                </a:solidFill>
              </a:rPr>
              <a:t>Ví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dụ</a:t>
            </a:r>
            <a:r>
              <a:rPr lang="en-US" sz="3000" dirty="0">
                <a:solidFill>
                  <a:schemeClr val="bg1"/>
                </a:solidFill>
              </a:rPr>
              <a:t>: Demo</a:t>
            </a:r>
          </a:p>
        </p:txBody>
      </p:sp>
    </p:spTree>
    <p:extLst>
      <p:ext uri="{BB962C8B-B14F-4D97-AF65-F5344CB8AC3E}">
        <p14:creationId xmlns:p14="http://schemas.microsoft.com/office/powerpoint/2010/main" val="361760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432</Words>
  <Application>Microsoft Office PowerPoint</Application>
  <PresentationFormat>Custom</PresentationFormat>
  <Paragraphs>58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(body)</vt:lpstr>
      <vt:lpstr>Dancing Script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Thành phần 3D Công nghệ 5G Bản thuyết trình</dc:title>
  <dc:creator>DELL</dc:creator>
  <cp:lastModifiedBy>Tiến Nguyễn</cp:lastModifiedBy>
  <cp:revision>27</cp:revision>
  <dcterms:created xsi:type="dcterms:W3CDTF">2006-08-16T00:00:00Z</dcterms:created>
  <dcterms:modified xsi:type="dcterms:W3CDTF">2023-02-24T10:01:46Z</dcterms:modified>
  <dc:identifier>DAFR-nKMBko</dc:identifier>
</cp:coreProperties>
</file>