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86" r:id="rId2"/>
    <p:sldId id="287" r:id="rId3"/>
    <p:sldId id="288" r:id="rId4"/>
    <p:sldId id="289" r:id="rId5"/>
    <p:sldId id="275" r:id="rId6"/>
    <p:sldId id="290" r:id="rId7"/>
    <p:sldId id="292" r:id="rId8"/>
    <p:sldId id="291" r:id="rId9"/>
    <p:sldId id="256" r:id="rId10"/>
    <p:sldId id="257" r:id="rId11"/>
    <p:sldId id="273" r:id="rId12"/>
    <p:sldId id="274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ancing Script Bold" panose="020B0604020202020204" charset="0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Nguyễn" initials="TN" lastIdx="1" clrIdx="0">
    <p:extLst>
      <p:ext uri="{19B8F6BF-5375-455C-9EA6-DF929625EA0E}">
        <p15:presenceInfo xmlns:p15="http://schemas.microsoft.com/office/powerpoint/2012/main" userId="939970e69385cb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9" y="8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38200" y="1638300"/>
            <a:ext cx="11167538" cy="7975971"/>
            <a:chOff x="-584088" y="0"/>
            <a:chExt cx="14890051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584088" y="721758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OOP (Object-Oriented Programming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524000" y="4084367"/>
            <a:ext cx="98264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Gồm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4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chất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trừu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hình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gói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99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16383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800"/>
              <a:ext cx="14305963" cy="1213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Attribute(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Thuộc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3005814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biến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nghĩa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nói</a:t>
            </a:r>
            <a:r>
              <a:rPr lang="en-US" sz="2400" dirty="0">
                <a:solidFill>
                  <a:schemeClr val="bg1"/>
                </a:solidFill>
              </a:rPr>
              <a:t> attribute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class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1B494-C5C4-C5BB-1A0A-D196AD2E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575474"/>
            <a:ext cx="7374093" cy="5038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27137" y="1638300"/>
            <a:ext cx="10878601" cy="7975971"/>
            <a:chOff x="-198839" y="0"/>
            <a:chExt cx="14504802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8839" y="334832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Class Method: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578630" y="3050862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mô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động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95B81-336C-3523-0861-92996874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528190"/>
            <a:ext cx="7641614" cy="50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7955" y="1388248"/>
            <a:ext cx="11047783" cy="8226023"/>
            <a:chOff x="-424415" y="-333403"/>
            <a:chExt cx="14730378" cy="109680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24415" y="-333403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Constructor: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12361" y="2558640"/>
            <a:ext cx="104817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Xây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dựng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mới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dung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thiết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lập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ban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đầu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object.</a:t>
            </a:r>
            <a:endParaRPr lang="en-US" sz="3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8AF9A-0B77-876A-DD82-8DECC75C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21" y="3995462"/>
            <a:ext cx="8361649" cy="58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4379" y="-2667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14156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Inner: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74379" y="2077261"/>
            <a:ext cx="98264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interface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điểm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bao </a:t>
            </a:r>
            <a:r>
              <a:rPr lang="en-US" sz="2400" dirty="0" err="1">
                <a:solidFill>
                  <a:schemeClr val="bg1"/>
                </a:solidFill>
              </a:rPr>
              <a:t>gồm</a:t>
            </a:r>
            <a:r>
              <a:rPr lang="en-US" sz="2400" dirty="0">
                <a:solidFill>
                  <a:schemeClr val="bg1"/>
                </a:solidFill>
              </a:rPr>
              <a:t> private.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nhóm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interface 1 </a:t>
            </a:r>
            <a:r>
              <a:rPr lang="en-US" sz="2400" dirty="0" err="1">
                <a:solidFill>
                  <a:schemeClr val="bg1"/>
                </a:solidFill>
              </a:rPr>
              <a:t>cách</a:t>
            </a:r>
            <a:r>
              <a:rPr lang="en-US" sz="2400" dirty="0">
                <a:solidFill>
                  <a:schemeClr val="bg1"/>
                </a:solidFill>
              </a:rPr>
              <a:t> logic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nơi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hóa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tiết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kiệm</a:t>
            </a:r>
            <a:r>
              <a:rPr lang="en-US" sz="2400" dirty="0">
                <a:solidFill>
                  <a:schemeClr val="bg1"/>
                </a:solidFill>
              </a:rPr>
              <a:t> code </a:t>
            </a:r>
            <a:r>
              <a:rPr lang="en-US" sz="2400" dirty="0" err="1">
                <a:solidFill>
                  <a:schemeClr val="bg1"/>
                </a:solidFill>
              </a:rPr>
              <a:t>hơn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5760C-3CD7-BEFB-6021-607F59AA3CA9}"/>
              </a:ext>
            </a:extLst>
          </p:cNvPr>
          <p:cNvSpPr txBox="1"/>
          <p:nvPr/>
        </p:nvSpPr>
        <p:spPr>
          <a:xfrm>
            <a:off x="956236" y="5031616"/>
            <a:ext cx="11159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kiểu</a:t>
            </a:r>
            <a:r>
              <a:rPr lang="en-US" sz="2400" dirty="0">
                <a:solidFill>
                  <a:schemeClr val="bg1"/>
                </a:solidFill>
              </a:rPr>
              <a:t> Inner: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Member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Annomynous</a:t>
            </a:r>
            <a:r>
              <a:rPr lang="en-US" sz="2400" dirty="0">
                <a:solidFill>
                  <a:schemeClr val="bg1"/>
                </a:solidFill>
              </a:rPr>
              <a:t>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implement interface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extends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Local Inner Class: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 Nested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static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Nested interface: 1 interface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1 interface.</a:t>
            </a:r>
          </a:p>
        </p:txBody>
      </p:sp>
    </p:spTree>
    <p:extLst>
      <p:ext uri="{BB962C8B-B14F-4D97-AF65-F5344CB8AC3E}">
        <p14:creationId xmlns:p14="http://schemas.microsoft.com/office/powerpoint/2010/main" val="136507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8008" y="963280"/>
            <a:ext cx="11027730" cy="8650991"/>
            <a:chOff x="-397677" y="-900027"/>
            <a:chExt cx="14703640" cy="1153465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97677" y="-90002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Interface: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2260462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trừu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bởi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implements.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9854D3-5647-E413-FDEE-B4BAAB6C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940144"/>
            <a:ext cx="7641615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62000" y="353994"/>
            <a:ext cx="11243738" cy="9260277"/>
            <a:chOff x="-685687" y="-1712408"/>
            <a:chExt cx="14991650" cy="1234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687" y="-1712408"/>
              <a:ext cx="9562556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có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thể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thay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đổi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kích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thước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494573" y="2138576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biệt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giữa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sẵn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muốn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7205001"/>
            <a:ext cx="98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Add(), get(), remove(), clear().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C6DF8-2C39-3314-F447-60ED6AF171A0}"/>
              </a:ext>
            </a:extLst>
          </p:cNvPr>
          <p:cNvSpPr txBox="1"/>
          <p:nvPr/>
        </p:nvSpPr>
        <p:spPr>
          <a:xfrm>
            <a:off x="1400472" y="7679204"/>
            <a:ext cx="9826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. Khi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them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9CC34-1D81-B007-FCAA-0EC1D8C8C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25" y="3307392"/>
            <a:ext cx="5791200" cy="3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413994"/>
            <a:ext cx="11184185" cy="9200277"/>
            <a:chOff x="-606283" y="-1632408"/>
            <a:chExt cx="14912246" cy="1226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632408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Gần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giống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69020" y="2477540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hợp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loại</a:t>
            </a:r>
            <a:r>
              <a:rPr lang="en-US" sz="2400" dirty="0">
                <a:solidFill>
                  <a:schemeClr val="bg1"/>
                </a:solidFill>
              </a:rPr>
              <a:t> –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2 </a:t>
            </a:r>
            <a:r>
              <a:rPr lang="en-US" sz="2400" dirty="0" err="1">
                <a:solidFill>
                  <a:schemeClr val="bg1"/>
                </a:solidFill>
              </a:rPr>
              <a:t>đều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list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6798476"/>
            <a:ext cx="98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Add(), get(), remove(), clear().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4922B-1822-698E-4925-87FA1D754F77}"/>
              </a:ext>
            </a:extLst>
          </p:cNvPr>
          <p:cNvSpPr txBox="1"/>
          <p:nvPr/>
        </p:nvSpPr>
        <p:spPr>
          <a:xfrm>
            <a:off x="1369336" y="7176053"/>
            <a:ext cx="98261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Linklist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mặt</a:t>
            </a:r>
            <a:r>
              <a:rPr lang="en-US" sz="2400" dirty="0">
                <a:solidFill>
                  <a:schemeClr val="bg1"/>
                </a:solidFill>
              </a:rPr>
              <a:t> hang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tiếp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thêm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85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1231236"/>
            <a:ext cx="11184185" cy="8383035"/>
            <a:chOff x="-606283" y="-542752"/>
            <a:chExt cx="14912246" cy="1117738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542752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5" y="2548614"/>
            <a:ext cx="9826486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Linklist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dữ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liệu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Link Methods: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AddFirst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(): them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AddLast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(): th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em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cuối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RemoveFirst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():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Xóa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ở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sách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RemoveLast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cuối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getFirst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():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đến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sách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getLast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cuối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danh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sách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  <a:endParaRPr lang="en-US" sz="2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2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316873"/>
            <a:ext cx="11184185" cy="9297398"/>
            <a:chOff x="-606283" y="-1761903"/>
            <a:chExt cx="14912246" cy="12396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761903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4400" y="1409700"/>
            <a:ext cx="98264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Lưu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trữ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cặp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“key/values”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chúng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bằng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khóa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thuộc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loại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(String).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0A081-6F8E-B405-092F-C37E7CA1D782}"/>
              </a:ext>
            </a:extLst>
          </p:cNvPr>
          <p:cNvSpPr txBox="1"/>
          <p:nvPr/>
        </p:nvSpPr>
        <p:spPr>
          <a:xfrm>
            <a:off x="1276265" y="6696337"/>
            <a:ext cx="982648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HashMap():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Put(): them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Get():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qua HashMap: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vòng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for-each: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keySet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value()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7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5" y="1698767"/>
            <a:ext cx="9826486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hợp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mọi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BB7F5-0F99-B303-D55A-D7ADE97C2877}"/>
              </a:ext>
            </a:extLst>
          </p:cNvPr>
          <p:cNvSpPr txBox="1"/>
          <p:nvPr/>
        </p:nvSpPr>
        <p:spPr>
          <a:xfrm>
            <a:off x="1081314" y="6063315"/>
            <a:ext cx="9826486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HashSet: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Add():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Contains():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tồn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HashSet hay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Remove():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Clear():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Size():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9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những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tin </a:t>
            </a:r>
            <a:r>
              <a:rPr lang="en-US" sz="3000" dirty="0" err="1">
                <a:solidFill>
                  <a:schemeClr val="bg1"/>
                </a:solidFill>
              </a:rPr>
              <a:t>cần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đến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qua abstract classed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non-access modifier,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B2322-867F-93C7-0274-3FD15334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647" y="4657491"/>
            <a:ext cx="8423337" cy="4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Exceptions(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Ngoại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lệ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4" y="1698767"/>
            <a:ext cx="10729473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Try: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Catch: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xảy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Finally: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quả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nào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Through: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bạn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tùy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ngoại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lệ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ArithmeicException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FileNotFoundException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1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File &amp;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thao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7526" y="2552700"/>
            <a:ext cx="10729473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lấy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tin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canRead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canWrite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CreateNewFile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trống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Delete():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Exists():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tồn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tại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getName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getAbsolutePath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dẫn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Length():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bytes.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List():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mục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():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Tạo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thư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mục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0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8600" y="199530"/>
            <a:ext cx="11777138" cy="9414741"/>
            <a:chOff x="-1396888" y="-1918360"/>
            <a:chExt cx="15702851" cy="1255298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96888" y="-191836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64569" y="1250242"/>
            <a:ext cx="1127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Ngoài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còn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cách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abstraction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dung interface.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AE00-E615-E750-D963-D2D1D6A1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471" y="2309157"/>
            <a:ext cx="7509698" cy="5585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99B3EC-75FE-B127-88FB-8F8E0C65F18A}"/>
              </a:ext>
            </a:extLst>
          </p:cNvPr>
          <p:cNvSpPr txBox="1"/>
          <p:nvPr/>
        </p:nvSpPr>
        <p:spPr>
          <a:xfrm>
            <a:off x="364569" y="8136944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sao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abstraction: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mật</a:t>
            </a:r>
            <a:r>
              <a:rPr lang="en-US" sz="3000" dirty="0">
                <a:solidFill>
                  <a:schemeClr val="bg1"/>
                </a:solidFill>
              </a:rPr>
              <a:t> -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định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trọng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8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5532" y="87086"/>
            <a:ext cx="11548538" cy="9587057"/>
            <a:chOff x="-1092088" y="-2148114"/>
            <a:chExt cx="15398051" cy="12782742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92088" y="-2148114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Encapsulation(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đóng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gói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81000" y="1171124"/>
            <a:ext cx="12420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Đảm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dùng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mình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phải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private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variable/attribute.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get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set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private variable/attribute.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Get: </a:t>
            </a:r>
            <a:r>
              <a:rPr lang="en-US" sz="3000" dirty="0" err="1">
                <a:solidFill>
                  <a:schemeClr val="bg1"/>
                </a:solidFill>
              </a:rPr>
              <a:t>trả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Set: </a:t>
            </a:r>
            <a:r>
              <a:rPr lang="en-US" sz="3000" dirty="0" err="1">
                <a:solidFill>
                  <a:schemeClr val="bg1"/>
                </a:solidFill>
              </a:rPr>
              <a:t>gán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66F3B-635F-61A3-9CD9-DA205A0E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82" y="4956776"/>
            <a:ext cx="5699904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A5A8C-FF85-8B58-1B09-F4950DEA1125}"/>
              </a:ext>
            </a:extLst>
          </p:cNvPr>
          <p:cNvSpPr txBox="1"/>
          <p:nvPr/>
        </p:nvSpPr>
        <p:spPr>
          <a:xfrm>
            <a:off x="6880827" y="6457946"/>
            <a:ext cx="982648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Đóng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gói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việc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che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giấu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tin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quan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trọng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1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access modifier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như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 private, public, default, protected.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Class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chung</a:t>
            </a:r>
            <a:r>
              <a:rPr lang="en-US" sz="3000" dirty="0">
                <a:solidFill>
                  <a:schemeClr val="bg1"/>
                </a:solidFill>
              </a:rPr>
              <a:t> package.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constructor,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Private: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Protected: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subclass.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package.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4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final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abstract: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</a:t>
            </a:r>
            <a:r>
              <a:rPr lang="en-US" sz="3000" dirty="0" err="1">
                <a:solidFill>
                  <a:schemeClr val="bg1"/>
                </a:solidFill>
              </a:rPr>
              <a:t>Atttribute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overridden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Static: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class, </a:t>
            </a:r>
            <a:r>
              <a:rPr lang="en-US" sz="3000" dirty="0" err="1">
                <a:solidFill>
                  <a:schemeClr val="bg1"/>
                </a:solidFill>
              </a:rPr>
              <a:t>chứ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dung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abstract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. Abstract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body.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abstract void run();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0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Inheritance(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kế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thừa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toàn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sang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Superclass – class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Subclass – class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khóa</a:t>
            </a:r>
            <a:r>
              <a:rPr lang="en-US" sz="3000" dirty="0">
                <a:solidFill>
                  <a:schemeClr val="bg1"/>
                </a:solidFill>
              </a:rPr>
              <a:t> extends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6761F-B94D-0903-7534-6ED896B0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143500"/>
            <a:ext cx="7086600" cy="4701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ECEF3F-D65A-3DE1-F4B9-41E3BB10F9EE}"/>
              </a:ext>
            </a:extLst>
          </p:cNvPr>
          <p:cNvSpPr txBox="1"/>
          <p:nvPr/>
        </p:nvSpPr>
        <p:spPr>
          <a:xfrm>
            <a:off x="7772400" y="7101558"/>
            <a:ext cx="1021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ích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code: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sẵn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mới</a:t>
            </a:r>
            <a:endParaRPr lang="en-US" sz="3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4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Polymorphism(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hình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nhau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superclass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animalSound</a:t>
            </a:r>
            <a:r>
              <a:rPr lang="en-US" sz="3000" dirty="0">
                <a:solidFill>
                  <a:schemeClr val="bg1"/>
                </a:solidFill>
              </a:rPr>
              <a:t>(). Subclass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Pig, Dog.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C0A92-CA74-8454-5E55-2F2C2EFD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76" y="3954037"/>
            <a:ext cx="8163424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95851" y="2259063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-14909"/>
            <a:ext cx="11735040" cy="8579706"/>
            <a:chOff x="-1340757" y="-2649856"/>
            <a:chExt cx="15646720" cy="1143960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40757" y="-2649856"/>
              <a:ext cx="6199205" cy="15853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781"/>
                </a:lnSpc>
              </a:pP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Lớp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endParaRPr lang="en-US" sz="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176554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71014" y="-565403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DC28B-E947-649B-9EC9-A2CABF2B0E35}"/>
              </a:ext>
            </a:extLst>
          </p:cNvPr>
          <p:cNvSpPr txBox="1"/>
          <p:nvPr/>
        </p:nvSpPr>
        <p:spPr>
          <a:xfrm>
            <a:off x="467799" y="3086100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: m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ột class đại diện cho 1 loại đối tượng. Nó có thể được hiểu giống như 1 bản định nghĩa của đối tượng.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68F26-E2BB-A0E4-1F78-9F42B74D43A3}"/>
              </a:ext>
            </a:extLst>
          </p:cNvPr>
          <p:cNvSpPr txBox="1"/>
          <p:nvPr/>
        </p:nvSpPr>
        <p:spPr>
          <a:xfrm>
            <a:off x="496957" y="7258422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 tượng là một thể hiện của lớp. Nó bao gồm các thuộc tính và phương thức.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41D7C-0CFF-9290-5CBD-1AC33B1D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04" y="2554525"/>
            <a:ext cx="5561396" cy="2919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0DA826-59D7-1F8D-3562-BD1712311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976" y="6272922"/>
            <a:ext cx="5758851" cy="291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1605</Words>
  <Application>Microsoft Office PowerPoint</Application>
  <PresentationFormat>Custom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Calibri</vt:lpstr>
      <vt:lpstr>Arial</vt:lpstr>
      <vt:lpstr>Dancing Script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Thành phần 3D Công nghệ 5G Bản thuyết trình</dc:title>
  <dc:creator>DELL</dc:creator>
  <cp:lastModifiedBy>Tiến Nguyễn</cp:lastModifiedBy>
  <cp:revision>5</cp:revision>
  <dcterms:created xsi:type="dcterms:W3CDTF">2006-08-16T00:00:00Z</dcterms:created>
  <dcterms:modified xsi:type="dcterms:W3CDTF">2023-02-09T03:49:16Z</dcterms:modified>
  <dc:identifier>DAFR-nKMBko</dc:identifier>
</cp:coreProperties>
</file>