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7"/>
  </p:handoutMasterIdLst>
  <p:sldIdLst>
    <p:sldId id="256" r:id="rId3"/>
    <p:sldId id="257" r:id="rId5"/>
    <p:sldId id="258" r:id="rId6"/>
    <p:sldId id="259" r:id="rId7"/>
    <p:sldId id="262" r:id="rId8"/>
    <p:sldId id="261" r:id="rId9"/>
    <p:sldId id="266" r:id="rId10"/>
    <p:sldId id="264" r:id="rId11"/>
    <p:sldId id="265" r:id="rId12"/>
    <p:sldId id="268" r:id="rId13"/>
    <p:sldId id="271" r:id="rId14"/>
    <p:sldId id="272" r:id="rId15"/>
    <p:sldId id="270" r:id="rId16"/>
  </p:sldIdLst>
  <p:sldSz cx="12192000" cy="6858000"/>
  <p:notesSz cx="6858000" cy="9144000"/>
  <p:embeddedFontLst>
    <p:embeddedFont>
      <p:font typeface="微软雅黑" panose="020B0503020204020204" charset="-122"/>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FFFFF"/>
    <a:srgbClr val="404040"/>
    <a:srgbClr val="FF000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282"/>
        <p:guide pos="387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598930" y="1414145"/>
            <a:ext cx="1615440" cy="2002155"/>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38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3800">
              <a:solidFill>
                <a:schemeClr val="tx1">
                  <a:lumMod val="85000"/>
                  <a:lumOff val="15000"/>
                </a:schemeClr>
              </a:solidFill>
              <a:latin typeface="思源黑體 Medium" panose="020B0600000000000000" charset="-120"/>
              <a:ea typeface="思源黑體 Medium" panose="020B0600000000000000" charset="-120"/>
            </a:endParaRPr>
          </a:p>
        </p:txBody>
      </p:sp>
      <p:sp>
        <p:nvSpPr>
          <p:cNvPr id="7" name="文本框 6"/>
          <p:cNvSpPr txBox="1"/>
          <p:nvPr/>
        </p:nvSpPr>
        <p:spPr>
          <a:xfrm>
            <a:off x="8950325" y="1414145"/>
            <a:ext cx="1615440" cy="2002155"/>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3800">
                <a:solidFill>
                  <a:srgbClr val="FF0000"/>
                </a:solidFill>
                <a:latin typeface="思源黑體 Medium" panose="020B0600000000000000" charset="-120"/>
                <a:ea typeface="思源黑體 Medium" panose="020B0600000000000000" charset="-120"/>
              </a:rPr>
              <a:t>。</a:t>
            </a:r>
            <a:endParaRPr lang="zh-CN" altLang="en-US" sz="13800">
              <a:solidFill>
                <a:srgbClr val="FF0000"/>
              </a:solidFill>
              <a:latin typeface="思源黑體 Medium" panose="020B0600000000000000" charset="-120"/>
              <a:ea typeface="思源黑體 Medium" panose="020B0600000000000000" charset="-120"/>
            </a:endParaRPr>
          </a:p>
        </p:txBody>
      </p:sp>
      <p:sp>
        <p:nvSpPr>
          <p:cNvPr id="17" name="文本框 16"/>
          <p:cNvSpPr txBox="1"/>
          <p:nvPr/>
        </p:nvSpPr>
        <p:spPr>
          <a:xfrm>
            <a:off x="2787650" y="1798320"/>
            <a:ext cx="6606540" cy="1198880"/>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8000">
                <a:solidFill>
                  <a:schemeClr val="tx1">
                    <a:lumMod val="85000"/>
                    <a:lumOff val="15000"/>
                  </a:schemeClr>
                </a:solidFill>
                <a:latin typeface="思源黑體 ExtraLight" panose="020B0200000000000000" charset="-120"/>
                <a:ea typeface="思源黑體 ExtraLight" panose="020B0200000000000000" charset="-120"/>
              </a:rPr>
              <a:t>Java</a:t>
            </a:r>
            <a:r>
              <a:rPr lang="zh-CN" altLang="en-US" sz="8000">
                <a:solidFill>
                  <a:schemeClr val="tx1">
                    <a:lumMod val="85000"/>
                    <a:lumOff val="15000"/>
                  </a:schemeClr>
                </a:solidFill>
                <a:latin typeface="思源黑體 ExtraLight" panose="020B0200000000000000" charset="-120"/>
                <a:ea typeface="思源黑體 ExtraLight" panose="020B0200000000000000" charset="-120"/>
              </a:rPr>
              <a:t>项目汇报</a:t>
            </a:r>
            <a:endParaRPr lang="zh-CN" altLang="en-US" sz="8000">
              <a:solidFill>
                <a:schemeClr val="tx1">
                  <a:lumMod val="85000"/>
                  <a:lumOff val="15000"/>
                </a:schemeClr>
              </a:solidFill>
              <a:latin typeface="思源黑體 ExtraLight" panose="020B0200000000000000" charset="-120"/>
              <a:ea typeface="思源黑體 ExtraLight" panose="020B0200000000000000" charset="-120"/>
            </a:endParaRPr>
          </a:p>
        </p:txBody>
      </p:sp>
      <p:cxnSp>
        <p:nvCxnSpPr>
          <p:cNvPr id="11" name="直接连接符 10"/>
          <p:cNvCxnSpPr/>
          <p:nvPr/>
        </p:nvCxnSpPr>
        <p:spPr>
          <a:xfrm>
            <a:off x="2240915" y="3091815"/>
            <a:ext cx="7786370"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896870" y="3114675"/>
            <a:ext cx="6388735" cy="441325"/>
          </a:xfrm>
          <a:prstGeom prst="rect">
            <a:avLst/>
          </a:prstGeom>
          <a:noFill/>
        </p:spPr>
        <p:txBody>
          <a:bodyPr wrap="square" rtlCol="0">
            <a:spAutoFit/>
          </a:bodyPr>
          <a:p>
            <a:pPr algn="ctr">
              <a:lnSpc>
                <a:spcPct val="140000"/>
              </a:lnSpc>
            </a:pPr>
            <a:r>
              <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Click here to enter you text </a:t>
            </a:r>
            <a:r>
              <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Click here to enter you text Click here to enter you text Click here to enter you text Click here to enter you text Click here to enter you text Click here to enter you text Click here to enter you text Click here to enter you text Click here to enter you text Click here to enter you text Click here to enter you text Click here to enter you text </a:t>
            </a:r>
            <a:endPar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ctr"/>
            <a:endPar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
        <p:nvSpPr>
          <p:cNvPr id="18" name="文本框 17"/>
          <p:cNvSpPr txBox="1"/>
          <p:nvPr/>
        </p:nvSpPr>
        <p:spPr>
          <a:xfrm>
            <a:off x="4977130" y="4266565"/>
            <a:ext cx="2226945" cy="368300"/>
          </a:xfrm>
          <a:prstGeom prst="rect">
            <a:avLst/>
          </a:prstGeom>
          <a:solidFill>
            <a:schemeClr val="tx1">
              <a:lumMod val="95000"/>
              <a:lumOff val="5000"/>
              <a:alpha val="87000"/>
            </a:schemeClr>
          </a:solidFill>
        </p:spPr>
        <p:txBody>
          <a:bodyPr wrap="square" rtlCol="0">
            <a:spAutoFit/>
          </a:bodyPr>
          <a:p>
            <a:pPr algn="ctr"/>
            <a:r>
              <a:rPr lang="zh-CN" altLang="en-US">
                <a:solidFill>
                  <a:schemeClr val="bg1"/>
                </a:solidFill>
                <a:latin typeface="思源黑体 Normal" panose="020B0400000000000000" charset="-122"/>
                <a:ea typeface="思源黑体 Normal" panose="020B0400000000000000" charset="-122"/>
              </a:rPr>
              <a:t>第</a:t>
            </a:r>
            <a:r>
              <a:rPr lang="en-US" altLang="zh-CN">
                <a:solidFill>
                  <a:schemeClr val="bg1"/>
                </a:solidFill>
                <a:latin typeface="思源黑体 Normal" panose="020B0400000000000000" charset="-122"/>
                <a:ea typeface="思源黑体 Normal" panose="020B0400000000000000" charset="-122"/>
              </a:rPr>
              <a:t>20</a:t>
            </a:r>
            <a:r>
              <a:rPr lang="zh-CN" altLang="en-US">
                <a:solidFill>
                  <a:schemeClr val="bg1"/>
                </a:solidFill>
                <a:latin typeface="思源黑体 Normal" panose="020B0400000000000000" charset="-122"/>
                <a:ea typeface="思源黑体 Normal" panose="020B0400000000000000" charset="-122"/>
              </a:rPr>
              <a:t>组 瞿毅 廖纯</a:t>
            </a:r>
            <a:endParaRPr lang="zh-CN" altLang="en-US">
              <a:solidFill>
                <a:schemeClr val="bg1"/>
              </a:solidFill>
              <a:latin typeface="思源黑体 Normal" panose="020B0400000000000000" charset="-122"/>
              <a:ea typeface="思源黑体 Normal" panose="020B0400000000000000" charset="-122"/>
            </a:endParaRPr>
          </a:p>
        </p:txBody>
      </p:sp>
    </p:spTree>
    <p:custDataLst>
      <p:tags r:id="rId1"/>
    </p:custDataLst>
  </p:cSld>
  <p:clrMapOvr>
    <a:masterClrMapping/>
  </p:clrMapOvr>
  <p:transition>
    <p:blinds/>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2709545" y="711835"/>
            <a:ext cx="6772275" cy="3912870"/>
            <a:chOff x="4112" y="1081"/>
            <a:chExt cx="10665" cy="6162"/>
          </a:xfrm>
        </p:grpSpPr>
        <p:sp>
          <p:nvSpPr>
            <p:cNvPr id="2" name="文本框 1"/>
            <p:cNvSpPr txBox="1"/>
            <p:nvPr/>
          </p:nvSpPr>
          <p:spPr>
            <a:xfrm>
              <a:off x="4112" y="4049"/>
              <a:ext cx="2544" cy="3153"/>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9" name="文本框 8"/>
            <p:cNvSpPr txBox="1"/>
            <p:nvPr/>
          </p:nvSpPr>
          <p:spPr>
            <a:xfrm>
              <a:off x="5367" y="5413"/>
              <a:ext cx="8108" cy="426"/>
            </a:xfrm>
            <a:prstGeom prst="rect">
              <a:avLst/>
            </a:prstGeom>
            <a:noFill/>
            <a:effectLst>
              <a:outerShdw blurRad="50800" dist="63500" dir="2700000" algn="tl" rotWithShape="0">
                <a:prstClr val="black">
                  <a:alpha val="17000"/>
                </a:prstClr>
              </a:outerShdw>
            </a:effectLst>
          </p:spPr>
          <p:txBody>
            <a:bodyPr wrap="square" rtlCol="0">
              <a:spAutoFit/>
            </a:bodyPr>
            <a:p>
              <a:pPr indent="0" algn="ctr">
                <a:lnSpc>
                  <a:spcPct val="130000"/>
                </a:lnSpc>
                <a:buNone/>
              </a:pPr>
              <a:r>
                <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rPr>
                <a:t>Jinshan can provide the function of translation between simplified Chinese and English</a:t>
              </a:r>
              <a:endPar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endParaRPr>
            </a:p>
          </p:txBody>
        </p:sp>
        <p:sp>
          <p:nvSpPr>
            <p:cNvPr id="11" name="文本框 10"/>
            <p:cNvSpPr txBox="1"/>
            <p:nvPr/>
          </p:nvSpPr>
          <p:spPr>
            <a:xfrm>
              <a:off x="6625" y="4119"/>
              <a:ext cx="5592" cy="1113"/>
            </a:xfrm>
            <a:prstGeom prst="rect">
              <a:avLst/>
            </a:prstGeom>
            <a:noFill/>
            <a:effectLst>
              <a:outerShdw blurRad="50800" dist="63500" dir="2700000" algn="tl" rotWithShape="0">
                <a:prstClr val="black">
                  <a:alpha val="17000"/>
                </a:prstClr>
              </a:outerShdw>
            </a:effectLst>
          </p:spPr>
          <p:txBody>
            <a:bodyPr wrap="square" rtlCol="0">
              <a:spAutoFit/>
            </a:bodyPr>
            <a:p>
              <a:pPr algn="ctr"/>
              <a:r>
                <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rPr>
                <a:t>任务分工</a:t>
              </a:r>
              <a:endPar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5" name="文本框 4"/>
            <p:cNvSpPr txBox="1"/>
            <p:nvPr/>
          </p:nvSpPr>
          <p:spPr>
            <a:xfrm>
              <a:off x="12233" y="1081"/>
              <a:ext cx="2544" cy="616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     ”</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8" name="文本框 7"/>
            <p:cNvSpPr txBox="1"/>
            <p:nvPr/>
          </p:nvSpPr>
          <p:spPr>
            <a:xfrm>
              <a:off x="5870" y="2667"/>
              <a:ext cx="7102" cy="1452"/>
            </a:xfrm>
            <a:prstGeom prst="rect">
              <a:avLst/>
            </a:prstGeom>
            <a:noFill/>
            <a:effectLst>
              <a:outerShdw blurRad="50800" dist="38100" dir="2700000" algn="tl" rotWithShape="0">
                <a:prstClr val="black">
                  <a:alpha val="18000"/>
                </a:prstClr>
              </a:outerShdw>
            </a:effectLst>
          </p:spPr>
          <p:txBody>
            <a:bodyPr wrap="square" rtlCol="0">
              <a:spAutoFit/>
            </a:bodyPr>
            <a:p>
              <a:pPr algn="ctr"/>
              <a:r>
                <a:rPr lang="en-US" altLang="zh-CN" sz="5400">
                  <a:solidFill>
                    <a:srgbClr val="404040"/>
                  </a:solidFill>
                  <a:latin typeface="思源黑體 ExtraLight" panose="020B0200000000000000" charset="-120"/>
                  <a:ea typeface="思源黑體 ExtraLight" panose="020B0200000000000000" charset="-120"/>
                </a:rPr>
                <a:t>04</a:t>
              </a:r>
              <a:endParaRPr lang="en-US" altLang="zh-CN" sz="5400">
                <a:solidFill>
                  <a:srgbClr val="404040"/>
                </a:solidFill>
                <a:latin typeface="思源黑體 ExtraLight" panose="020B0200000000000000" charset="-120"/>
                <a:ea typeface="思源黑體 ExtraLight" panose="020B0200000000000000" charset="-120"/>
              </a:endParaRPr>
            </a:p>
          </p:txBody>
        </p:sp>
      </p:grpSp>
    </p:spTree>
    <p:custDataLst>
      <p:tags r:id="rId1"/>
    </p:custDataLst>
  </p:cSld>
  <p:clrMapOvr>
    <a:masterClrMapping/>
  </p:clrMapOvr>
  <p:transition>
    <p:blinds/>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2562860"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任务分工</a:t>
            </a:r>
            <a:endPar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 name="文本框 1"/>
          <p:cNvSpPr txBox="1"/>
          <p:nvPr/>
        </p:nvSpPr>
        <p:spPr>
          <a:xfrm>
            <a:off x="1457325" y="1674495"/>
            <a:ext cx="9177655" cy="4092575"/>
          </a:xfrm>
          <a:prstGeom prst="rect">
            <a:avLst/>
          </a:prstGeom>
          <a:noFill/>
        </p:spPr>
        <p:txBody>
          <a:bodyPr wrap="square" rtlCol="0">
            <a:spAutoFit/>
          </a:bodyPr>
          <a:p>
            <a:r>
              <a:rPr lang="zh-CN" altLang="en-US" sz="2000"/>
              <a:t>项目初期：</a:t>
            </a:r>
            <a:endParaRPr lang="zh-CN" altLang="en-US" sz="2000"/>
          </a:p>
          <a:p>
            <a:endParaRPr lang="zh-CN" altLang="en-US" sz="2000"/>
          </a:p>
          <a:p>
            <a:r>
              <a:rPr lang="zh-CN" altLang="en-US" sz="2000"/>
              <a:t>    瞿毅负责编写</a:t>
            </a:r>
            <a:r>
              <a:rPr lang="en-US" altLang="zh-CN" sz="2000"/>
              <a:t>Main</a:t>
            </a:r>
            <a:r>
              <a:rPr lang="zh-CN" altLang="en-US" sz="2000"/>
              <a:t>类与</a:t>
            </a:r>
            <a:r>
              <a:rPr lang="en-US" altLang="zh-CN" sz="2000"/>
              <a:t>Constants</a:t>
            </a:r>
            <a:r>
              <a:rPr lang="zh-CN" altLang="en-US" sz="2000"/>
              <a:t>类有关初始化的编写（常量值未设定）；</a:t>
            </a:r>
            <a:endParaRPr lang="zh-CN" altLang="en-US" sz="2000"/>
          </a:p>
          <a:p>
            <a:r>
              <a:rPr lang="zh-CN" altLang="en-US" sz="2000"/>
              <a:t>    廖纯负责编写</a:t>
            </a:r>
            <a:r>
              <a:rPr lang="en-US" altLang="zh-CN" sz="2000"/>
              <a:t>City</a:t>
            </a:r>
            <a:r>
              <a:rPr lang="zh-CN" altLang="en-US" sz="2000"/>
              <a:t>类、</a:t>
            </a:r>
            <a:r>
              <a:rPr lang="en-US" altLang="zh-CN" sz="2000"/>
              <a:t>Point</a:t>
            </a:r>
            <a:r>
              <a:rPr lang="zh-CN" altLang="en-US" sz="2000"/>
              <a:t>类有关坐标基类的编写。</a:t>
            </a:r>
            <a:endParaRPr lang="zh-CN" altLang="en-US" sz="2000"/>
          </a:p>
          <a:p>
            <a:endParaRPr lang="zh-CN" altLang="en-US" sz="2000"/>
          </a:p>
          <a:p>
            <a:r>
              <a:rPr lang="zh-CN" altLang="en-US" sz="2000"/>
              <a:t>项目中期：</a:t>
            </a:r>
            <a:endParaRPr lang="zh-CN" altLang="en-US" sz="2000"/>
          </a:p>
          <a:p>
            <a:endParaRPr lang="zh-CN" altLang="en-US" sz="2000"/>
          </a:p>
          <a:p>
            <a:r>
              <a:rPr lang="zh-CN" altLang="en-US" sz="2000"/>
              <a:t>    二人通过查阅新冠病毒资料确定了常量的值，并共同编写</a:t>
            </a:r>
            <a:r>
              <a:rPr lang="en-US" altLang="zh-CN" sz="2000"/>
              <a:t>Person</a:t>
            </a:r>
            <a:r>
              <a:rPr lang="zh-CN" altLang="en-US" sz="2000"/>
              <a:t>类与</a:t>
            </a:r>
            <a:r>
              <a:rPr lang="en-US" altLang="zh-CN" sz="2000"/>
              <a:t>Hospital</a:t>
            </a:r>
            <a:r>
              <a:rPr lang="zh-CN" altLang="en-US" sz="2000"/>
              <a:t>类两大类，</a:t>
            </a:r>
            <a:r>
              <a:rPr lang="en-US" altLang="zh-CN" sz="2000"/>
              <a:t>MathUtil</a:t>
            </a:r>
            <a:r>
              <a:rPr lang="zh-CN" altLang="en-US" sz="2000"/>
              <a:t>数学算法是通过网络搜寻资料并借鉴他人共同编写出的。</a:t>
            </a:r>
            <a:endParaRPr lang="zh-CN" altLang="en-US" sz="2000"/>
          </a:p>
          <a:p>
            <a:endParaRPr lang="zh-CN" altLang="en-US" sz="2000"/>
          </a:p>
          <a:p>
            <a:r>
              <a:rPr lang="zh-CN" altLang="en-US" sz="2000"/>
              <a:t>项目后期：</a:t>
            </a:r>
            <a:endParaRPr lang="zh-CN" altLang="en-US" sz="2000"/>
          </a:p>
          <a:p>
            <a:endParaRPr lang="zh-CN" altLang="en-US" sz="2000"/>
          </a:p>
          <a:p>
            <a:r>
              <a:rPr lang="zh-CN" altLang="en-US" sz="2000"/>
              <a:t>    二人共同编写主界面，且由于所有类陆续写完，存在许多</a:t>
            </a:r>
            <a:r>
              <a:rPr lang="en-US" altLang="zh-CN" sz="2000"/>
              <a:t>BUG</a:t>
            </a:r>
            <a:r>
              <a:rPr lang="zh-CN" altLang="en-US" sz="2000"/>
              <a:t>，共同改写。</a:t>
            </a:r>
            <a:endParaRPr lang="zh-CN" altLang="en-US" sz="2000"/>
          </a:p>
        </p:txBody>
      </p:sp>
    </p:spTree>
    <p:custDataLst>
      <p:tags r:id="rId1"/>
    </p:custDataLst>
  </p:cSld>
  <p:clrMapOvr>
    <a:masterClrMapping/>
  </p:clrMapOvr>
  <p:transition>
    <p:blinds/>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2562860"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Github</a:t>
            </a:r>
            <a:endParaRPr 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 name="文本框 1"/>
          <p:cNvSpPr txBox="1"/>
          <p:nvPr/>
        </p:nvSpPr>
        <p:spPr>
          <a:xfrm>
            <a:off x="1188720" y="1593215"/>
            <a:ext cx="7434580" cy="398780"/>
          </a:xfrm>
          <a:prstGeom prst="rect">
            <a:avLst/>
          </a:prstGeom>
          <a:noFill/>
        </p:spPr>
        <p:txBody>
          <a:bodyPr wrap="square" rtlCol="0">
            <a:spAutoFit/>
          </a:bodyPr>
          <a:p>
            <a:r>
              <a:rPr lang="en-US" altLang="zh-CN" sz="2000"/>
              <a:t>web</a:t>
            </a:r>
            <a:r>
              <a:rPr lang="zh-CN" altLang="en-US" sz="2000"/>
              <a:t>网址：https://github.com/Quyizzx/MyProjects</a:t>
            </a:r>
            <a:endParaRPr lang="zh-CN" altLang="en-US" sz="2000"/>
          </a:p>
        </p:txBody>
      </p:sp>
      <p:pic>
        <p:nvPicPr>
          <p:cNvPr id="4" name="图片 3"/>
          <p:cNvPicPr>
            <a:picLocks noChangeAspect="1"/>
          </p:cNvPicPr>
          <p:nvPr/>
        </p:nvPicPr>
        <p:blipFill>
          <a:blip r:embed="rId1"/>
          <a:stretch>
            <a:fillRect/>
          </a:stretch>
        </p:blipFill>
        <p:spPr>
          <a:xfrm>
            <a:off x="1127125" y="2432685"/>
            <a:ext cx="7496175" cy="3362325"/>
          </a:xfrm>
          <a:prstGeom prst="rect">
            <a:avLst/>
          </a:prstGeom>
        </p:spPr>
      </p:pic>
    </p:spTree>
    <p:custDataLst>
      <p:tags r:id="rId2"/>
    </p:custDataLst>
  </p:cSld>
  <p:clrMapOvr>
    <a:masterClrMapping/>
  </p:clrMapOvr>
  <p:transition>
    <p:blinds/>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598930" y="1414145"/>
            <a:ext cx="1615440" cy="2002155"/>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38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3800">
              <a:solidFill>
                <a:schemeClr val="tx1">
                  <a:lumMod val="85000"/>
                  <a:lumOff val="15000"/>
                </a:schemeClr>
              </a:solidFill>
              <a:latin typeface="思源黑體 Medium" panose="020B0600000000000000" charset="-120"/>
              <a:ea typeface="思源黑體 Medium" panose="020B0600000000000000" charset="-120"/>
            </a:endParaRPr>
          </a:p>
        </p:txBody>
      </p:sp>
      <p:sp>
        <p:nvSpPr>
          <p:cNvPr id="7" name="文本框 6"/>
          <p:cNvSpPr txBox="1"/>
          <p:nvPr/>
        </p:nvSpPr>
        <p:spPr>
          <a:xfrm>
            <a:off x="8950325" y="1414145"/>
            <a:ext cx="1615440" cy="2002155"/>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3800">
                <a:solidFill>
                  <a:srgbClr val="FF0000"/>
                </a:solidFill>
                <a:latin typeface="思源黑體 Medium" panose="020B0600000000000000" charset="-120"/>
                <a:ea typeface="思源黑體 Medium" panose="020B0600000000000000" charset="-120"/>
              </a:rPr>
              <a:t>。</a:t>
            </a:r>
            <a:endParaRPr lang="zh-CN" altLang="en-US" sz="13800">
              <a:solidFill>
                <a:srgbClr val="FF0000"/>
              </a:solidFill>
              <a:latin typeface="思源黑體 Medium" panose="020B0600000000000000" charset="-120"/>
              <a:ea typeface="思源黑體 Medium" panose="020B0600000000000000" charset="-120"/>
            </a:endParaRPr>
          </a:p>
        </p:txBody>
      </p:sp>
      <p:sp>
        <p:nvSpPr>
          <p:cNvPr id="17" name="文本框 16"/>
          <p:cNvSpPr txBox="1"/>
          <p:nvPr/>
        </p:nvSpPr>
        <p:spPr>
          <a:xfrm>
            <a:off x="2787650" y="1798320"/>
            <a:ext cx="6606540" cy="1198880"/>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8000">
                <a:solidFill>
                  <a:schemeClr val="tx1">
                    <a:lumMod val="85000"/>
                    <a:lumOff val="15000"/>
                  </a:schemeClr>
                </a:solidFill>
                <a:latin typeface="思源黑體 ExtraLight" panose="020B0200000000000000" charset="-120"/>
                <a:ea typeface="思源黑體 ExtraLight" panose="020B0200000000000000" charset="-120"/>
              </a:rPr>
              <a:t>谢谢聆听</a:t>
            </a:r>
            <a:endParaRPr lang="zh-CN" altLang="en-US" sz="8000">
              <a:solidFill>
                <a:schemeClr val="tx1">
                  <a:lumMod val="85000"/>
                  <a:lumOff val="15000"/>
                </a:schemeClr>
              </a:solidFill>
              <a:latin typeface="思源黑體 ExtraLight" panose="020B0200000000000000" charset="-120"/>
              <a:ea typeface="思源黑體 ExtraLight" panose="020B0200000000000000" charset="-120"/>
            </a:endParaRPr>
          </a:p>
        </p:txBody>
      </p:sp>
      <p:grpSp>
        <p:nvGrpSpPr>
          <p:cNvPr id="2" name="组合 1"/>
          <p:cNvGrpSpPr/>
          <p:nvPr/>
        </p:nvGrpSpPr>
        <p:grpSpPr>
          <a:xfrm>
            <a:off x="2240915" y="3510915"/>
            <a:ext cx="7786370" cy="654050"/>
            <a:chOff x="3529" y="5919"/>
            <a:chExt cx="12262" cy="1030"/>
          </a:xfrm>
        </p:grpSpPr>
        <p:cxnSp>
          <p:nvCxnSpPr>
            <p:cNvPr id="11" name="直接连接符 10"/>
            <p:cNvCxnSpPr/>
            <p:nvPr/>
          </p:nvCxnSpPr>
          <p:spPr>
            <a:xfrm>
              <a:off x="3529" y="5919"/>
              <a:ext cx="1226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562" y="6255"/>
              <a:ext cx="10061" cy="695"/>
            </a:xfrm>
            <a:prstGeom prst="rect">
              <a:avLst/>
            </a:prstGeom>
            <a:noFill/>
          </p:spPr>
          <p:txBody>
            <a:bodyPr wrap="square" rtlCol="0">
              <a:spAutoFit/>
            </a:bodyPr>
            <a:p>
              <a:pPr algn="ctr">
                <a:lnSpc>
                  <a:spcPct val="140000"/>
                </a:lnSpc>
              </a:pPr>
              <a:r>
                <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Click here to enter you text </a:t>
              </a:r>
              <a:r>
                <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Click here to enter you text Click here to enter you text Click here to enter you text Click here to enter you text Click here to enter you text Click here to enter you text Click here to enter you text Click here to enter you text Click here to enter you text Click here to enter you text Click here to enter you text Click here to enter you text </a:t>
              </a:r>
              <a:endPar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ctr"/>
              <a:endPar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grpSp>
    </p:spTree>
    <p:custDataLst>
      <p:tags r:id="rId1"/>
    </p:custDataLst>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988185" y="537845"/>
            <a:ext cx="1615440" cy="2002155"/>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38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3800">
              <a:solidFill>
                <a:schemeClr val="tx1">
                  <a:lumMod val="85000"/>
                  <a:lumOff val="15000"/>
                </a:schemeClr>
              </a:solidFill>
              <a:latin typeface="思源黑體 Medium" panose="020B0600000000000000" charset="-120"/>
              <a:ea typeface="思源黑體 Medium" panose="020B0600000000000000" charset="-120"/>
            </a:endParaRPr>
          </a:p>
        </p:txBody>
      </p:sp>
      <p:sp>
        <p:nvSpPr>
          <p:cNvPr id="7" name="文本框 6"/>
          <p:cNvSpPr txBox="1"/>
          <p:nvPr/>
        </p:nvSpPr>
        <p:spPr>
          <a:xfrm>
            <a:off x="8358505" y="537845"/>
            <a:ext cx="1615440" cy="2002155"/>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3800">
                <a:solidFill>
                  <a:srgbClr val="FF0000"/>
                </a:solidFill>
                <a:latin typeface="思源黑體 Medium" panose="020B0600000000000000" charset="-120"/>
                <a:ea typeface="思源黑體 Medium" panose="020B0600000000000000" charset="-120"/>
              </a:rPr>
              <a:t>。</a:t>
            </a:r>
            <a:endParaRPr lang="zh-CN" altLang="en-US" sz="13800">
              <a:solidFill>
                <a:srgbClr val="FF0000"/>
              </a:solidFill>
              <a:latin typeface="思源黑體 Medium" panose="020B0600000000000000" charset="-120"/>
              <a:ea typeface="思源黑體 Medium" panose="020B0600000000000000" charset="-120"/>
            </a:endParaRPr>
          </a:p>
        </p:txBody>
      </p:sp>
      <p:grpSp>
        <p:nvGrpSpPr>
          <p:cNvPr id="43" name="组合 42"/>
          <p:cNvGrpSpPr/>
          <p:nvPr/>
        </p:nvGrpSpPr>
        <p:grpSpPr>
          <a:xfrm rot="0">
            <a:off x="6613525" y="2451100"/>
            <a:ext cx="2867025" cy="2936240"/>
            <a:chOff x="10809" y="3689"/>
            <a:chExt cx="4515" cy="4624"/>
          </a:xfrm>
        </p:grpSpPr>
        <p:sp>
          <p:nvSpPr>
            <p:cNvPr id="23" name="文本框 22"/>
            <p:cNvSpPr txBox="1"/>
            <p:nvPr/>
          </p:nvSpPr>
          <p:spPr>
            <a:xfrm>
              <a:off x="11221" y="3689"/>
              <a:ext cx="4036" cy="822"/>
            </a:xfrm>
            <a:prstGeom prst="rect">
              <a:avLst/>
            </a:prstGeom>
            <a:noFill/>
            <a:effectLst>
              <a:outerShdw blurRad="50800" dist="50800" dir="2700000" algn="tl" rotWithShape="0">
                <a:prstClr val="black">
                  <a:alpha val="15000"/>
                </a:prstClr>
              </a:outerShdw>
            </a:effectLst>
          </p:spPr>
          <p:txBody>
            <a:bodyPr wrap="square" rtlCol="0">
              <a:spAutoFit/>
            </a:bodyPr>
            <a:p>
              <a:pPr algn="l"/>
              <a:r>
                <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代码模块</a:t>
              </a:r>
              <a:endPar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4" name="文本框 23"/>
            <p:cNvSpPr txBox="1"/>
            <p:nvPr/>
          </p:nvSpPr>
          <p:spPr>
            <a:xfrm>
              <a:off x="11222" y="6484"/>
              <a:ext cx="4036" cy="822"/>
            </a:xfrm>
            <a:prstGeom prst="rect">
              <a:avLst/>
            </a:prstGeom>
            <a:noFill/>
            <a:effectLst>
              <a:outerShdw blurRad="50800" dist="50800" dir="2700000" algn="tl" rotWithShape="0">
                <a:prstClr val="black">
                  <a:alpha val="15000"/>
                </a:prstClr>
              </a:outerShdw>
            </a:effectLst>
          </p:spPr>
          <p:txBody>
            <a:bodyPr wrap="square" rtlCol="0">
              <a:spAutoFit/>
            </a:bodyPr>
            <a:p>
              <a:pPr algn="l"/>
              <a:r>
                <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任务分工</a:t>
              </a:r>
              <a:endPar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5" name="文本框 24"/>
            <p:cNvSpPr txBox="1"/>
            <p:nvPr/>
          </p:nvSpPr>
          <p:spPr>
            <a:xfrm>
              <a:off x="11297" y="4511"/>
              <a:ext cx="4027" cy="992"/>
            </a:xfrm>
            <a:prstGeom prst="rect">
              <a:avLst/>
            </a:prstGeom>
            <a:noFill/>
            <a:effectLst>
              <a:outerShdw blurRad="50800" dist="25400" dir="2700000" algn="tl" rotWithShape="0">
                <a:prstClr val="black">
                  <a:alpha val="22000"/>
                </a:prstClr>
              </a:outerShdw>
            </a:effectLst>
          </p:spPr>
          <p:txBody>
            <a:bodyPr wrap="square" rtlCol="0">
              <a:spAutoFit/>
            </a:bodyPr>
            <a:p>
              <a:pPr indent="0" algn="just">
                <a:lnSpc>
                  <a:spcPct val="130000"/>
                </a:lnSpc>
                <a:buNone/>
              </a:pPr>
              <a:r>
                <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rPr>
                <a:t>Jinshan can provide the function of translation between simplified Chinese and English</a:t>
              </a:r>
              <a:endPar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endParaRPr>
            </a:p>
          </p:txBody>
        </p:sp>
        <p:sp>
          <p:nvSpPr>
            <p:cNvPr id="26" name="文本框 25"/>
            <p:cNvSpPr txBox="1"/>
            <p:nvPr/>
          </p:nvSpPr>
          <p:spPr>
            <a:xfrm>
              <a:off x="11337" y="7321"/>
              <a:ext cx="3982" cy="992"/>
            </a:xfrm>
            <a:prstGeom prst="rect">
              <a:avLst/>
            </a:prstGeom>
            <a:noFill/>
            <a:effectLst>
              <a:outerShdw blurRad="50800" dist="25400" dir="2700000" algn="tl" rotWithShape="0">
                <a:prstClr val="black">
                  <a:alpha val="22000"/>
                </a:prstClr>
              </a:outerShdw>
            </a:effectLst>
          </p:spPr>
          <p:txBody>
            <a:bodyPr wrap="square" rtlCol="0">
              <a:spAutoFit/>
            </a:bodyPr>
            <a:p>
              <a:pPr indent="0" algn="just">
                <a:lnSpc>
                  <a:spcPct val="130000"/>
                </a:lnSpc>
                <a:buNone/>
              </a:pPr>
              <a:r>
                <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rPr>
                <a:t>Jinshan can provide the function of translation between simplified Chinese and English</a:t>
              </a:r>
              <a:endPar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endParaRPr>
            </a:p>
          </p:txBody>
        </p:sp>
        <p:pic>
          <p:nvPicPr>
            <p:cNvPr id="28" name="图片 27" descr="365597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809" y="3900"/>
              <a:ext cx="412" cy="522"/>
            </a:xfrm>
            <a:prstGeom prst="rect">
              <a:avLst/>
            </a:prstGeom>
            <a:effectLst>
              <a:outerShdw blurRad="50800" dist="38100" dir="2700000" algn="tl" rotWithShape="0">
                <a:prstClr val="black">
                  <a:alpha val="73000"/>
                </a:prstClr>
              </a:outerShdw>
            </a:effectLst>
          </p:spPr>
        </p:pic>
        <p:pic>
          <p:nvPicPr>
            <p:cNvPr id="30" name="图片 29" descr="365597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809" y="6702"/>
              <a:ext cx="412" cy="522"/>
            </a:xfrm>
            <a:prstGeom prst="rect">
              <a:avLst/>
            </a:prstGeom>
            <a:effectLst>
              <a:outerShdw blurRad="50800" dist="38100" dir="2700000" algn="tl" rotWithShape="0">
                <a:prstClr val="black">
                  <a:alpha val="73000"/>
                </a:prstClr>
              </a:outerShdw>
            </a:effectLst>
          </p:spPr>
        </p:pic>
      </p:grpSp>
      <p:sp>
        <p:nvSpPr>
          <p:cNvPr id="15" name="文本框 14"/>
          <p:cNvSpPr txBox="1"/>
          <p:nvPr/>
        </p:nvSpPr>
        <p:spPr>
          <a:xfrm>
            <a:off x="2687955" y="2973070"/>
            <a:ext cx="2557145" cy="450215"/>
          </a:xfrm>
          <a:prstGeom prst="rect">
            <a:avLst/>
          </a:prstGeom>
          <a:noFill/>
          <a:effectLst>
            <a:outerShdw blurRad="50800" dist="25400" dir="2700000" algn="tl" rotWithShape="0">
              <a:prstClr val="black">
                <a:alpha val="22000"/>
              </a:prstClr>
            </a:outerShdw>
          </a:effectLst>
        </p:spPr>
        <p:txBody>
          <a:bodyPr wrap="square" rtlCol="0">
            <a:spAutoFit/>
          </a:bodyPr>
          <a:p>
            <a:pPr indent="0" algn="just">
              <a:lnSpc>
                <a:spcPct val="130000"/>
              </a:lnSpc>
              <a:buNone/>
            </a:pPr>
            <a:r>
              <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rPr>
              <a:t>Jinshan can provide the function of translation between simplified Chinese and English</a:t>
            </a:r>
            <a:endPar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endParaRPr>
          </a:p>
        </p:txBody>
      </p:sp>
      <p:sp>
        <p:nvSpPr>
          <p:cNvPr id="16" name="文本框 15"/>
          <p:cNvSpPr txBox="1"/>
          <p:nvPr/>
        </p:nvSpPr>
        <p:spPr>
          <a:xfrm>
            <a:off x="2687955" y="2451100"/>
            <a:ext cx="2562860" cy="521970"/>
          </a:xfrm>
          <a:prstGeom prst="rect">
            <a:avLst/>
          </a:prstGeom>
          <a:noFill/>
          <a:effectLst>
            <a:outerShdw blurRad="50800" dist="50800" dir="2700000" algn="tl" rotWithShape="0">
              <a:prstClr val="black">
                <a:alpha val="15000"/>
              </a:prstClr>
            </a:outerShdw>
          </a:effectLst>
        </p:spPr>
        <p:txBody>
          <a:bodyPr wrap="square" rtlCol="0">
            <a:spAutoFit/>
          </a:bodyPr>
          <a:p>
            <a:pPr algn="l"/>
            <a:r>
              <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代码行数</a:t>
            </a:r>
            <a:endPar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19" name="文本框 18"/>
          <p:cNvSpPr txBox="1"/>
          <p:nvPr/>
        </p:nvSpPr>
        <p:spPr>
          <a:xfrm>
            <a:off x="2751455" y="4225925"/>
            <a:ext cx="2562860" cy="521970"/>
          </a:xfrm>
          <a:prstGeom prst="rect">
            <a:avLst/>
          </a:prstGeom>
          <a:noFill/>
          <a:effectLst>
            <a:outerShdw blurRad="50800" dist="50800" dir="2700000" algn="tl" rotWithShape="0">
              <a:prstClr val="black">
                <a:alpha val="15000"/>
              </a:prstClr>
            </a:outerShdw>
          </a:effectLst>
        </p:spPr>
        <p:txBody>
          <a:bodyPr wrap="square" rtlCol="0">
            <a:spAutoFit/>
          </a:bodyPr>
          <a:p>
            <a:pPr algn="l"/>
            <a:r>
              <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项目运行</a:t>
            </a:r>
            <a:endPar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2" name="文本框 21"/>
          <p:cNvSpPr txBox="1"/>
          <p:nvPr/>
        </p:nvSpPr>
        <p:spPr>
          <a:xfrm>
            <a:off x="2713355" y="4757420"/>
            <a:ext cx="2600325" cy="450215"/>
          </a:xfrm>
          <a:prstGeom prst="rect">
            <a:avLst/>
          </a:prstGeom>
          <a:noFill/>
          <a:effectLst>
            <a:outerShdw blurRad="50800" dist="25400" dir="2700000" algn="tl" rotWithShape="0">
              <a:prstClr val="black">
                <a:alpha val="22000"/>
              </a:prstClr>
            </a:outerShdw>
          </a:effectLst>
        </p:spPr>
        <p:txBody>
          <a:bodyPr wrap="square" rtlCol="0">
            <a:spAutoFit/>
          </a:bodyPr>
          <a:p>
            <a:pPr indent="0" algn="just">
              <a:lnSpc>
                <a:spcPct val="130000"/>
              </a:lnSpc>
              <a:buNone/>
            </a:pPr>
            <a:r>
              <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rPr>
              <a:t>Jinshan can provide the function of translation between simplified Chinese and English</a:t>
            </a:r>
            <a:endPar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endParaRPr>
          </a:p>
        </p:txBody>
      </p:sp>
      <p:pic>
        <p:nvPicPr>
          <p:cNvPr id="33" name="图片 32" descr="365597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51735" y="2585085"/>
            <a:ext cx="261620" cy="331470"/>
          </a:xfrm>
          <a:prstGeom prst="rect">
            <a:avLst/>
          </a:prstGeom>
          <a:effectLst>
            <a:outerShdw blurRad="50800" dist="38100" dir="2700000" algn="tl" rotWithShape="0">
              <a:prstClr val="black">
                <a:alpha val="73000"/>
              </a:prstClr>
            </a:outerShdw>
          </a:effectLst>
        </p:spPr>
      </p:pic>
      <p:pic>
        <p:nvPicPr>
          <p:cNvPr id="34" name="图片 33" descr="365597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51735" y="4364355"/>
            <a:ext cx="261620" cy="331470"/>
          </a:xfrm>
          <a:prstGeom prst="rect">
            <a:avLst/>
          </a:prstGeom>
          <a:effectLst>
            <a:outerShdw blurRad="50800" dist="38100" dir="2700000" algn="tl" rotWithShape="0">
              <a:prstClr val="black">
                <a:alpha val="73000"/>
              </a:prstClr>
            </a:outerShdw>
          </a:effectLst>
        </p:spPr>
      </p:pic>
      <p:sp>
        <p:nvSpPr>
          <p:cNvPr id="39" name="文本框 38"/>
          <p:cNvSpPr txBox="1"/>
          <p:nvPr/>
        </p:nvSpPr>
        <p:spPr>
          <a:xfrm>
            <a:off x="3726180" y="699135"/>
            <a:ext cx="4509770" cy="1198880"/>
          </a:xfrm>
          <a:prstGeom prst="rect">
            <a:avLst/>
          </a:prstGeom>
          <a:noFill/>
          <a:effectLst>
            <a:outerShdw blurRad="50800" dist="38100" dir="2700000" algn="tl" rotWithShape="0">
              <a:prstClr val="black">
                <a:alpha val="40000"/>
              </a:prstClr>
            </a:outerShdw>
          </a:effectLst>
        </p:spPr>
        <p:txBody>
          <a:bodyPr wrap="square" rtlCol="0">
            <a:spAutoFit/>
          </a:bodyPr>
          <a:p>
            <a:pPr algn="ctr"/>
            <a:r>
              <a:rPr lang="zh-CN" altLang="en-US" sz="7200" i="1">
                <a:solidFill>
                  <a:schemeClr val="tx1"/>
                </a:solidFill>
                <a:latin typeface="思源黑體 ExtraLight" panose="020B0200000000000000" charset="-120"/>
                <a:ea typeface="思源黑體 ExtraLight" panose="020B0200000000000000" charset="-120"/>
              </a:rPr>
              <a:t>汇报内容</a:t>
            </a:r>
            <a:endParaRPr lang="zh-CN" altLang="en-US" sz="7200" i="1">
              <a:solidFill>
                <a:schemeClr val="tx1"/>
              </a:solidFill>
              <a:latin typeface="思源黑體 ExtraLight" panose="020B0200000000000000" charset="-120"/>
              <a:ea typeface="思源黑體 ExtraLight" panose="020B0200000000000000" charset="-120"/>
            </a:endParaRPr>
          </a:p>
        </p:txBody>
      </p:sp>
      <p:cxnSp>
        <p:nvCxnSpPr>
          <p:cNvPr id="42" name="直接连接符 41"/>
          <p:cNvCxnSpPr/>
          <p:nvPr/>
        </p:nvCxnSpPr>
        <p:spPr>
          <a:xfrm>
            <a:off x="2202815" y="2078355"/>
            <a:ext cx="7786370"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2709545" y="711835"/>
            <a:ext cx="6772275" cy="3912870"/>
            <a:chOff x="4112" y="1081"/>
            <a:chExt cx="10665" cy="6162"/>
          </a:xfrm>
        </p:grpSpPr>
        <p:sp>
          <p:nvSpPr>
            <p:cNvPr id="2" name="文本框 1"/>
            <p:cNvSpPr txBox="1"/>
            <p:nvPr/>
          </p:nvSpPr>
          <p:spPr>
            <a:xfrm>
              <a:off x="4112" y="4049"/>
              <a:ext cx="2544" cy="3153"/>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9" name="文本框 8"/>
            <p:cNvSpPr txBox="1"/>
            <p:nvPr/>
          </p:nvSpPr>
          <p:spPr>
            <a:xfrm>
              <a:off x="5367" y="5413"/>
              <a:ext cx="8108" cy="426"/>
            </a:xfrm>
            <a:prstGeom prst="rect">
              <a:avLst/>
            </a:prstGeom>
            <a:noFill/>
            <a:effectLst>
              <a:outerShdw blurRad="50800" dist="63500" dir="2700000" algn="tl" rotWithShape="0">
                <a:prstClr val="black">
                  <a:alpha val="17000"/>
                </a:prstClr>
              </a:outerShdw>
            </a:effectLst>
          </p:spPr>
          <p:txBody>
            <a:bodyPr wrap="square" rtlCol="0">
              <a:spAutoFit/>
            </a:bodyPr>
            <a:p>
              <a:pPr indent="0" algn="ctr">
                <a:lnSpc>
                  <a:spcPct val="130000"/>
                </a:lnSpc>
                <a:buNone/>
              </a:pPr>
              <a:r>
                <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rPr>
                <a:t>Jinshan can provide the function of translation between simplified Chinese and English</a:t>
              </a:r>
              <a:endPar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endParaRPr>
            </a:p>
          </p:txBody>
        </p:sp>
        <p:sp>
          <p:nvSpPr>
            <p:cNvPr id="11" name="文本框 10"/>
            <p:cNvSpPr txBox="1"/>
            <p:nvPr/>
          </p:nvSpPr>
          <p:spPr>
            <a:xfrm>
              <a:off x="6625" y="4119"/>
              <a:ext cx="5592" cy="1113"/>
            </a:xfrm>
            <a:prstGeom prst="rect">
              <a:avLst/>
            </a:prstGeom>
            <a:noFill/>
            <a:effectLst>
              <a:outerShdw blurRad="50800" dist="63500" dir="2700000" algn="tl" rotWithShape="0">
                <a:prstClr val="black">
                  <a:alpha val="17000"/>
                </a:prstClr>
              </a:outerShdw>
            </a:effectLst>
          </p:spPr>
          <p:txBody>
            <a:bodyPr wrap="square" rtlCol="0">
              <a:spAutoFit/>
            </a:bodyPr>
            <a:p>
              <a:pPr algn="ctr"/>
              <a:r>
                <a:rPr lang="zh-CN" altLang="en-US" sz="4000" b="1"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rPr>
                <a:t>代码行数</a:t>
              </a:r>
              <a:endParaRPr lang="zh-CN" altLang="en-US" sz="4000" b="1"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5" name="文本框 4"/>
            <p:cNvSpPr txBox="1"/>
            <p:nvPr/>
          </p:nvSpPr>
          <p:spPr>
            <a:xfrm>
              <a:off x="12233" y="1081"/>
              <a:ext cx="2544" cy="616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     </a:t>
              </a:r>
              <a:r>
                <a:rPr lang="en-US" altLang="zh-CN" sz="13800">
                  <a:solidFill>
                    <a:schemeClr val="tx1">
                      <a:lumMod val="85000"/>
                      <a:lumOff val="15000"/>
                    </a:schemeClr>
                  </a:solidFill>
                  <a:latin typeface="思源黑體 ExtraLight" panose="020B0200000000000000" charset="-120"/>
                  <a:ea typeface="思源黑體 ExtraLight" panose="020B0200000000000000" charset="-120"/>
                </a:rPr>
                <a:t>”</a:t>
              </a:r>
              <a:endParaRPr lang="en-US" altLang="zh-CN" sz="13800">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8" name="文本框 7"/>
            <p:cNvSpPr txBox="1"/>
            <p:nvPr/>
          </p:nvSpPr>
          <p:spPr>
            <a:xfrm>
              <a:off x="5870" y="2667"/>
              <a:ext cx="7102" cy="1452"/>
            </a:xfrm>
            <a:prstGeom prst="rect">
              <a:avLst/>
            </a:prstGeom>
            <a:noFill/>
            <a:effectLst>
              <a:outerShdw blurRad="50800" dist="38100" dir="2700000" algn="tl" rotWithShape="0">
                <a:prstClr val="black">
                  <a:alpha val="18000"/>
                </a:prstClr>
              </a:outerShdw>
            </a:effectLst>
          </p:spPr>
          <p:txBody>
            <a:bodyPr wrap="square" rtlCol="0">
              <a:spAutoFit/>
            </a:bodyPr>
            <a:p>
              <a:pPr algn="ctr"/>
              <a:r>
                <a:rPr lang="en-US" altLang="zh-CN" sz="5400">
                  <a:solidFill>
                    <a:srgbClr val="404040"/>
                  </a:solidFill>
                  <a:latin typeface="思源黑體 ExtraLight" panose="020B0200000000000000" charset="-120"/>
                  <a:ea typeface="思源黑體 ExtraLight" panose="020B0200000000000000" charset="-120"/>
                </a:rPr>
                <a:t>01</a:t>
              </a:r>
              <a:endParaRPr lang="en-US" altLang="zh-CN" sz="5400">
                <a:solidFill>
                  <a:srgbClr val="404040"/>
                </a:solidFill>
                <a:latin typeface="思源黑體 ExtraLight" panose="020B0200000000000000" charset="-120"/>
                <a:ea typeface="思源黑體 ExtraLight" panose="020B0200000000000000" charset="-120"/>
              </a:endParaRPr>
            </a:p>
          </p:txBody>
        </p:sp>
      </p:grpSp>
    </p:spTree>
    <p:custDataLst>
      <p:tags r:id="rId1"/>
    </p:custDataLst>
  </p:cSld>
  <p:clrMapOvr>
    <a:masterClrMapping/>
  </p:clrMapOvr>
  <p:transition>
    <p:blinds/>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2562860"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代码行数</a:t>
            </a:r>
            <a:endPar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grpSp>
        <p:nvGrpSpPr>
          <p:cNvPr id="38" name="组合 37"/>
          <p:cNvGrpSpPr/>
          <p:nvPr/>
        </p:nvGrpSpPr>
        <p:grpSpPr>
          <a:xfrm>
            <a:off x="1665605" y="1433195"/>
            <a:ext cx="4352290" cy="1088390"/>
            <a:chOff x="2623" y="2257"/>
            <a:chExt cx="6854" cy="1714"/>
          </a:xfrm>
        </p:grpSpPr>
        <p:sp>
          <p:nvSpPr>
            <p:cNvPr id="36" name="文本框 35"/>
            <p:cNvSpPr txBox="1"/>
            <p:nvPr/>
          </p:nvSpPr>
          <p:spPr>
            <a:xfrm>
              <a:off x="2623" y="2257"/>
              <a:ext cx="2544" cy="171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7200">
                  <a:solidFill>
                    <a:schemeClr val="bg1"/>
                  </a:solidFill>
                  <a:latin typeface="思源黑體 Medium" panose="020B0600000000000000" charset="-120"/>
                  <a:ea typeface="思源黑體 Medium" panose="020B0600000000000000" charset="-120"/>
                </a:rPr>
                <a:t>.</a:t>
              </a:r>
              <a:endParaRPr lang="en-US" altLang="zh-CN" sz="7200">
                <a:solidFill>
                  <a:schemeClr val="bg1"/>
                </a:solidFill>
                <a:latin typeface="思源黑體 Medium" panose="020B0600000000000000" charset="-120"/>
                <a:ea typeface="思源黑體 Medium" panose="020B0600000000000000" charset="-120"/>
              </a:endParaRPr>
            </a:p>
          </p:txBody>
        </p:sp>
        <p:sp>
          <p:nvSpPr>
            <p:cNvPr id="37" name="文本框 36"/>
            <p:cNvSpPr txBox="1"/>
            <p:nvPr/>
          </p:nvSpPr>
          <p:spPr>
            <a:xfrm>
              <a:off x="6933" y="2257"/>
              <a:ext cx="2544" cy="171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7200">
                  <a:solidFill>
                    <a:schemeClr val="bg1"/>
                  </a:solidFill>
                  <a:latin typeface="思源黑體 Medium" panose="020B0600000000000000" charset="-120"/>
                  <a:ea typeface="思源黑體 Medium" panose="020B0600000000000000" charset="-120"/>
                </a:rPr>
                <a:t>.</a:t>
              </a:r>
              <a:endParaRPr lang="en-US" altLang="zh-CN" sz="7200">
                <a:solidFill>
                  <a:schemeClr val="bg1"/>
                </a:solidFill>
                <a:latin typeface="思源黑體 Medium" panose="020B0600000000000000" charset="-120"/>
                <a:ea typeface="思源黑體 Medium" panose="020B0600000000000000" charset="-120"/>
              </a:endParaRPr>
            </a:p>
          </p:txBody>
        </p:sp>
      </p:grpSp>
      <p:grpSp>
        <p:nvGrpSpPr>
          <p:cNvPr id="39" name="组合 38"/>
          <p:cNvGrpSpPr/>
          <p:nvPr/>
        </p:nvGrpSpPr>
        <p:grpSpPr>
          <a:xfrm>
            <a:off x="7119620" y="1497965"/>
            <a:ext cx="4321810" cy="1088390"/>
            <a:chOff x="2623" y="2257"/>
            <a:chExt cx="6806" cy="1714"/>
          </a:xfrm>
        </p:grpSpPr>
        <p:sp>
          <p:nvSpPr>
            <p:cNvPr id="40" name="文本框 39"/>
            <p:cNvSpPr txBox="1"/>
            <p:nvPr/>
          </p:nvSpPr>
          <p:spPr>
            <a:xfrm>
              <a:off x="2623" y="2257"/>
              <a:ext cx="2544" cy="171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7200">
                  <a:solidFill>
                    <a:schemeClr val="bg1"/>
                  </a:solidFill>
                  <a:latin typeface="思源黑體 Medium" panose="020B0600000000000000" charset="-120"/>
                  <a:ea typeface="思源黑體 Medium" panose="020B0600000000000000" charset="-120"/>
                </a:rPr>
                <a:t>.</a:t>
              </a:r>
              <a:endParaRPr lang="en-US" altLang="zh-CN" sz="7200">
                <a:solidFill>
                  <a:schemeClr val="bg1"/>
                </a:solidFill>
                <a:latin typeface="思源黑體 Medium" panose="020B0600000000000000" charset="-120"/>
                <a:ea typeface="思源黑體 Medium" panose="020B0600000000000000" charset="-120"/>
              </a:endParaRPr>
            </a:p>
          </p:txBody>
        </p:sp>
        <p:sp>
          <p:nvSpPr>
            <p:cNvPr id="41" name="文本框 40"/>
            <p:cNvSpPr txBox="1"/>
            <p:nvPr/>
          </p:nvSpPr>
          <p:spPr>
            <a:xfrm>
              <a:off x="6885" y="2257"/>
              <a:ext cx="2544" cy="171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7200">
                  <a:solidFill>
                    <a:schemeClr val="bg1"/>
                  </a:solidFill>
                  <a:latin typeface="思源黑體 Medium" panose="020B0600000000000000" charset="-120"/>
                  <a:ea typeface="思源黑體 Medium" panose="020B0600000000000000" charset="-120"/>
                </a:rPr>
                <a:t>.</a:t>
              </a:r>
              <a:endParaRPr lang="en-US" altLang="zh-CN" sz="7200">
                <a:solidFill>
                  <a:schemeClr val="bg1"/>
                </a:solidFill>
                <a:latin typeface="思源黑體 Medium" panose="020B0600000000000000" charset="-120"/>
                <a:ea typeface="思源黑體 Medium" panose="020B0600000000000000" charset="-120"/>
              </a:endParaRPr>
            </a:p>
          </p:txBody>
        </p:sp>
      </p:grpSp>
      <p:sp>
        <p:nvSpPr>
          <p:cNvPr id="2" name="文本框 1"/>
          <p:cNvSpPr txBox="1"/>
          <p:nvPr/>
        </p:nvSpPr>
        <p:spPr>
          <a:xfrm>
            <a:off x="1908810" y="2459990"/>
            <a:ext cx="8030210" cy="1938020"/>
          </a:xfrm>
          <a:prstGeom prst="rect">
            <a:avLst/>
          </a:prstGeom>
          <a:noFill/>
        </p:spPr>
        <p:txBody>
          <a:bodyPr wrap="square" rtlCol="0">
            <a:spAutoFit/>
          </a:bodyPr>
          <a:p>
            <a:r>
              <a:rPr lang="zh-CN" altLang="en-US" sz="2800"/>
              <a:t>项目总代码大约有</a:t>
            </a:r>
            <a:r>
              <a:rPr lang="en-US" altLang="zh-CN" sz="2800"/>
              <a:t>630</a:t>
            </a:r>
            <a:r>
              <a:rPr lang="zh-CN" altLang="en-US" sz="2800"/>
              <a:t>行。</a:t>
            </a:r>
            <a:endParaRPr lang="zh-CN" altLang="en-US" sz="2800"/>
          </a:p>
          <a:p>
            <a:endParaRPr lang="zh-CN" altLang="en-US" sz="2800"/>
          </a:p>
          <a:p>
            <a:r>
              <a:rPr lang="zh-CN" altLang="en-US" sz="2800"/>
              <a:t>其中有部分类的一些方法是借鉴他人的想法。</a:t>
            </a:r>
            <a:endParaRPr lang="zh-CN" altLang="en-US"/>
          </a:p>
          <a:p>
            <a:endParaRPr lang="zh-CN" altLang="en-US"/>
          </a:p>
          <a:p>
            <a:endParaRPr lang="zh-CN" altLang="en-US"/>
          </a:p>
        </p:txBody>
      </p:sp>
    </p:spTree>
    <p:custDataLst>
      <p:tags r:id="rId1"/>
    </p:custDataLst>
  </p:cSld>
  <p:clrMapOvr>
    <a:masterClrMapping/>
  </p:clrMapOvr>
  <p:transition>
    <p:blinds/>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2709545" y="711835"/>
            <a:ext cx="6772275" cy="3912870"/>
            <a:chOff x="4112" y="1081"/>
            <a:chExt cx="10665" cy="6162"/>
          </a:xfrm>
        </p:grpSpPr>
        <p:sp>
          <p:nvSpPr>
            <p:cNvPr id="2" name="文本框 1"/>
            <p:cNvSpPr txBox="1"/>
            <p:nvPr/>
          </p:nvSpPr>
          <p:spPr>
            <a:xfrm>
              <a:off x="4112" y="4049"/>
              <a:ext cx="2544" cy="3153"/>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9" name="文本框 8"/>
            <p:cNvSpPr txBox="1"/>
            <p:nvPr/>
          </p:nvSpPr>
          <p:spPr>
            <a:xfrm>
              <a:off x="5367" y="5413"/>
              <a:ext cx="8108" cy="426"/>
            </a:xfrm>
            <a:prstGeom prst="rect">
              <a:avLst/>
            </a:prstGeom>
            <a:noFill/>
            <a:effectLst>
              <a:outerShdw blurRad="50800" dist="63500" dir="2700000" algn="tl" rotWithShape="0">
                <a:prstClr val="black">
                  <a:alpha val="17000"/>
                </a:prstClr>
              </a:outerShdw>
            </a:effectLst>
          </p:spPr>
          <p:txBody>
            <a:bodyPr wrap="square" rtlCol="0">
              <a:spAutoFit/>
            </a:bodyPr>
            <a:p>
              <a:pPr indent="0" algn="ctr">
                <a:lnSpc>
                  <a:spcPct val="130000"/>
                </a:lnSpc>
                <a:buNone/>
              </a:pPr>
              <a:r>
                <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rPr>
                <a:t>Jinshan can provide the function of translation between simplified Chinese and English</a:t>
              </a:r>
              <a:endPar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endParaRPr>
            </a:p>
          </p:txBody>
        </p:sp>
        <p:sp>
          <p:nvSpPr>
            <p:cNvPr id="11" name="文本框 10"/>
            <p:cNvSpPr txBox="1"/>
            <p:nvPr/>
          </p:nvSpPr>
          <p:spPr>
            <a:xfrm>
              <a:off x="6625" y="4119"/>
              <a:ext cx="5592" cy="1113"/>
            </a:xfrm>
            <a:prstGeom prst="rect">
              <a:avLst/>
            </a:prstGeom>
            <a:noFill/>
            <a:effectLst>
              <a:outerShdw blurRad="50800" dist="63500" dir="2700000" algn="tl" rotWithShape="0">
                <a:prstClr val="black">
                  <a:alpha val="17000"/>
                </a:prstClr>
              </a:outerShdw>
            </a:effectLst>
          </p:spPr>
          <p:txBody>
            <a:bodyPr wrap="square" rtlCol="0">
              <a:spAutoFit/>
            </a:bodyPr>
            <a:p>
              <a:pPr algn="ctr"/>
              <a:r>
                <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rPr>
                <a:t>代码模块</a:t>
              </a:r>
              <a:endPar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5" name="文本框 4"/>
            <p:cNvSpPr txBox="1"/>
            <p:nvPr/>
          </p:nvSpPr>
          <p:spPr>
            <a:xfrm>
              <a:off x="12233" y="1081"/>
              <a:ext cx="2544" cy="616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     ”</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8" name="文本框 7"/>
            <p:cNvSpPr txBox="1"/>
            <p:nvPr/>
          </p:nvSpPr>
          <p:spPr>
            <a:xfrm>
              <a:off x="5870" y="2667"/>
              <a:ext cx="7102" cy="1452"/>
            </a:xfrm>
            <a:prstGeom prst="rect">
              <a:avLst/>
            </a:prstGeom>
            <a:noFill/>
            <a:effectLst>
              <a:outerShdw blurRad="50800" dist="38100" dir="2700000" algn="tl" rotWithShape="0">
                <a:prstClr val="black">
                  <a:alpha val="18000"/>
                </a:prstClr>
              </a:outerShdw>
            </a:effectLst>
          </p:spPr>
          <p:txBody>
            <a:bodyPr wrap="square" rtlCol="0">
              <a:spAutoFit/>
            </a:bodyPr>
            <a:p>
              <a:pPr algn="ctr"/>
              <a:r>
                <a:rPr lang="en-US" altLang="zh-CN" sz="5400">
                  <a:solidFill>
                    <a:srgbClr val="404040"/>
                  </a:solidFill>
                  <a:latin typeface="思源黑體 ExtraLight" panose="020B0200000000000000" charset="-120"/>
                  <a:ea typeface="思源黑體 ExtraLight" panose="020B0200000000000000" charset="-120"/>
                </a:rPr>
                <a:t>02</a:t>
              </a:r>
              <a:endParaRPr lang="en-US" altLang="zh-CN" sz="5400">
                <a:solidFill>
                  <a:srgbClr val="404040"/>
                </a:solidFill>
                <a:latin typeface="思源黑體 ExtraLight" panose="020B0200000000000000" charset="-120"/>
                <a:ea typeface="思源黑體 ExtraLight" panose="020B0200000000000000" charset="-120"/>
              </a:endParaRPr>
            </a:p>
          </p:txBody>
        </p:sp>
      </p:grpSp>
    </p:spTree>
    <p:custDataLst>
      <p:tags r:id="rId1"/>
    </p:custDataLst>
  </p:cSld>
  <p:clrMapOvr>
    <a:masterClrMapping/>
  </p:clrMapOvr>
  <p:transition>
    <p:blinds/>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2562860"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四大类</a:t>
            </a:r>
            <a:endPar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grpSp>
        <p:nvGrpSpPr>
          <p:cNvPr id="41" name="组合 40"/>
          <p:cNvGrpSpPr/>
          <p:nvPr/>
        </p:nvGrpSpPr>
        <p:grpSpPr>
          <a:xfrm>
            <a:off x="293370" y="67945"/>
            <a:ext cx="11380470" cy="5659120"/>
            <a:chOff x="462" y="-53"/>
            <a:chExt cx="17922" cy="8912"/>
          </a:xfrm>
        </p:grpSpPr>
        <p:grpSp>
          <p:nvGrpSpPr>
            <p:cNvPr id="33" name="组合 32"/>
            <p:cNvGrpSpPr/>
            <p:nvPr/>
          </p:nvGrpSpPr>
          <p:grpSpPr>
            <a:xfrm>
              <a:off x="816" y="2779"/>
              <a:ext cx="17568" cy="6080"/>
              <a:chOff x="816" y="0"/>
              <a:chExt cx="17568" cy="6080"/>
            </a:xfrm>
          </p:grpSpPr>
          <p:grpSp>
            <p:nvGrpSpPr>
              <p:cNvPr id="17" name="组合 16"/>
              <p:cNvGrpSpPr/>
              <p:nvPr/>
            </p:nvGrpSpPr>
            <p:grpSpPr>
              <a:xfrm>
                <a:off x="816" y="0"/>
                <a:ext cx="3780" cy="6080"/>
                <a:chOff x="2002" y="3107"/>
                <a:chExt cx="3780" cy="6080"/>
              </a:xfrm>
            </p:grpSpPr>
            <p:sp>
              <p:nvSpPr>
                <p:cNvPr id="4" name="圆角矩形 3"/>
                <p:cNvSpPr/>
                <p:nvPr/>
              </p:nvSpPr>
              <p:spPr>
                <a:xfrm>
                  <a:off x="2002" y="3107"/>
                  <a:ext cx="3780" cy="6080"/>
                </a:xfrm>
                <a:prstGeom prst="roundRect">
                  <a:avLst>
                    <a:gd name="adj" fmla="val 5026"/>
                  </a:avLst>
                </a:prstGeom>
                <a:noFill/>
                <a:ln w="38100">
                  <a:solidFill>
                    <a:schemeClr val="tx1">
                      <a:lumMod val="85000"/>
                      <a:lumOff val="15000"/>
                    </a:schemeClr>
                  </a:solidFill>
                </a:ln>
                <a:effectLst>
                  <a:outerShdw blurRad="50800" dist="889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2447" y="5026"/>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City</a:t>
                  </a:r>
                  <a:endPar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grpSp>
          <p:grpSp>
            <p:nvGrpSpPr>
              <p:cNvPr id="18" name="组合 17"/>
              <p:cNvGrpSpPr/>
              <p:nvPr/>
            </p:nvGrpSpPr>
            <p:grpSpPr>
              <a:xfrm>
                <a:off x="5412" y="0"/>
                <a:ext cx="3780" cy="6080"/>
                <a:chOff x="2002" y="3107"/>
                <a:chExt cx="3780" cy="6080"/>
              </a:xfrm>
            </p:grpSpPr>
            <p:sp>
              <p:nvSpPr>
                <p:cNvPr id="19" name="圆角矩形 18"/>
                <p:cNvSpPr/>
                <p:nvPr/>
              </p:nvSpPr>
              <p:spPr>
                <a:xfrm>
                  <a:off x="2002" y="3107"/>
                  <a:ext cx="3780" cy="6080"/>
                </a:xfrm>
                <a:prstGeom prst="roundRect">
                  <a:avLst>
                    <a:gd name="adj" fmla="val 5026"/>
                  </a:avLst>
                </a:prstGeom>
                <a:noFill/>
                <a:ln w="38100">
                  <a:solidFill>
                    <a:schemeClr val="tx1">
                      <a:lumMod val="85000"/>
                      <a:lumOff val="15000"/>
                    </a:schemeClr>
                  </a:solidFill>
                </a:ln>
                <a:effectLst>
                  <a:outerShdw blurRad="50800" dist="889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2447" y="5026"/>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MyPanel</a:t>
                  </a:r>
                  <a:endPar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grpSp>
          <p:grpSp>
            <p:nvGrpSpPr>
              <p:cNvPr id="23" name="组合 22"/>
              <p:cNvGrpSpPr/>
              <p:nvPr/>
            </p:nvGrpSpPr>
            <p:grpSpPr>
              <a:xfrm>
                <a:off x="10008" y="0"/>
                <a:ext cx="3780" cy="6080"/>
                <a:chOff x="2002" y="3107"/>
                <a:chExt cx="3780" cy="6080"/>
              </a:xfrm>
            </p:grpSpPr>
            <p:sp>
              <p:nvSpPr>
                <p:cNvPr id="24" name="圆角矩形 23"/>
                <p:cNvSpPr/>
                <p:nvPr/>
              </p:nvSpPr>
              <p:spPr>
                <a:xfrm>
                  <a:off x="2002" y="3107"/>
                  <a:ext cx="3780" cy="6080"/>
                </a:xfrm>
                <a:prstGeom prst="roundRect">
                  <a:avLst>
                    <a:gd name="adj" fmla="val 5026"/>
                  </a:avLst>
                </a:prstGeom>
                <a:noFill/>
                <a:ln w="38100">
                  <a:solidFill>
                    <a:schemeClr val="tx1">
                      <a:lumMod val="85000"/>
                      <a:lumOff val="15000"/>
                    </a:schemeClr>
                  </a:solidFill>
                </a:ln>
                <a:effectLst>
                  <a:outerShdw blurRad="50800" dist="889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2447" y="5026"/>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Person</a:t>
                  </a:r>
                  <a:endPar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grpSp>
          <p:grpSp>
            <p:nvGrpSpPr>
              <p:cNvPr id="28" name="组合 27"/>
              <p:cNvGrpSpPr/>
              <p:nvPr/>
            </p:nvGrpSpPr>
            <p:grpSpPr>
              <a:xfrm>
                <a:off x="14604" y="0"/>
                <a:ext cx="3780" cy="6080"/>
                <a:chOff x="2002" y="3107"/>
                <a:chExt cx="3780" cy="6080"/>
              </a:xfrm>
            </p:grpSpPr>
            <p:sp>
              <p:nvSpPr>
                <p:cNvPr id="29" name="圆角矩形 28"/>
                <p:cNvSpPr/>
                <p:nvPr/>
              </p:nvSpPr>
              <p:spPr>
                <a:xfrm>
                  <a:off x="2002" y="3107"/>
                  <a:ext cx="3780" cy="6080"/>
                </a:xfrm>
                <a:prstGeom prst="roundRect">
                  <a:avLst>
                    <a:gd name="adj" fmla="val 5026"/>
                  </a:avLst>
                </a:prstGeom>
                <a:noFill/>
                <a:ln w="38100">
                  <a:solidFill>
                    <a:schemeClr val="tx1">
                      <a:lumMod val="85000"/>
                      <a:lumOff val="15000"/>
                    </a:schemeClr>
                  </a:solidFill>
                </a:ln>
                <a:effectLst>
                  <a:outerShdw blurRad="50800" dist="889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2447" y="5026"/>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Hospital</a:t>
                  </a:r>
                  <a:endPar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grpSp>
        </p:grpSp>
        <p:grpSp>
          <p:nvGrpSpPr>
            <p:cNvPr id="37" name="组合 36"/>
            <p:cNvGrpSpPr/>
            <p:nvPr/>
          </p:nvGrpSpPr>
          <p:grpSpPr>
            <a:xfrm>
              <a:off x="462" y="-46"/>
              <a:ext cx="7311" cy="6071"/>
              <a:chOff x="462" y="-46"/>
              <a:chExt cx="7311" cy="6071"/>
            </a:xfrm>
          </p:grpSpPr>
          <p:sp>
            <p:nvSpPr>
              <p:cNvPr id="12" name="文本框 11"/>
              <p:cNvSpPr txBox="1"/>
              <p:nvPr/>
            </p:nvSpPr>
            <p:spPr>
              <a:xfrm>
                <a:off x="462" y="-46"/>
                <a:ext cx="2544" cy="448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9900">
                    <a:solidFill>
                      <a:srgbClr val="FF0000"/>
                    </a:solidFill>
                    <a:latin typeface="思源黑體 Medium" panose="020B0600000000000000" charset="-120"/>
                    <a:ea typeface="思源黑體 Medium" panose="020B0600000000000000" charset="-120"/>
                  </a:rPr>
                  <a:t>,</a:t>
                </a:r>
                <a:endParaRPr lang="en-US" altLang="zh-CN" sz="19900">
                  <a:solidFill>
                    <a:srgbClr val="FF0000"/>
                  </a:solidFill>
                  <a:latin typeface="思源黑體 Medium" panose="020B0600000000000000" charset="-120"/>
                  <a:ea typeface="思源黑體 Medium" panose="020B0600000000000000" charset="-120"/>
                </a:endParaRPr>
              </a:p>
            </p:txBody>
          </p:sp>
          <p:sp>
            <p:nvSpPr>
              <p:cNvPr id="36" name="文本框 35"/>
              <p:cNvSpPr txBox="1"/>
              <p:nvPr/>
            </p:nvSpPr>
            <p:spPr>
              <a:xfrm>
                <a:off x="5229" y="1541"/>
                <a:ext cx="2544" cy="448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9900">
                    <a:solidFill>
                      <a:schemeClr val="tx1">
                        <a:lumMod val="75000"/>
                        <a:lumOff val="25000"/>
                      </a:schemeClr>
                    </a:solidFill>
                    <a:latin typeface="思源黑體 Medium" panose="020B0600000000000000" charset="-120"/>
                    <a:ea typeface="思源黑體 Medium" panose="020B0600000000000000" charset="-120"/>
                  </a:rPr>
                  <a:t>。</a:t>
                </a:r>
                <a:endParaRPr lang="zh-CN" altLang="en-US" sz="19900">
                  <a:solidFill>
                    <a:schemeClr val="tx1">
                      <a:lumMod val="75000"/>
                      <a:lumOff val="25000"/>
                    </a:schemeClr>
                  </a:solidFill>
                  <a:latin typeface="思源黑體 Medium" panose="020B0600000000000000" charset="-120"/>
                  <a:ea typeface="思源黑體 Medium" panose="020B0600000000000000" charset="-120"/>
                </a:endParaRPr>
              </a:p>
            </p:txBody>
          </p:sp>
        </p:grpSp>
        <p:grpSp>
          <p:nvGrpSpPr>
            <p:cNvPr id="38" name="组合 37"/>
            <p:cNvGrpSpPr/>
            <p:nvPr/>
          </p:nvGrpSpPr>
          <p:grpSpPr>
            <a:xfrm>
              <a:off x="9648" y="-53"/>
              <a:ext cx="7311" cy="6071"/>
              <a:chOff x="462" y="-46"/>
              <a:chExt cx="7311" cy="6071"/>
            </a:xfrm>
          </p:grpSpPr>
          <p:sp>
            <p:nvSpPr>
              <p:cNvPr id="39" name="文本框 38"/>
              <p:cNvSpPr txBox="1"/>
              <p:nvPr/>
            </p:nvSpPr>
            <p:spPr>
              <a:xfrm>
                <a:off x="462" y="-46"/>
                <a:ext cx="2544" cy="448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9900">
                    <a:solidFill>
                      <a:srgbClr val="FF0000"/>
                    </a:solidFill>
                    <a:latin typeface="思源黑體 Medium" panose="020B0600000000000000" charset="-120"/>
                    <a:ea typeface="思源黑體 Medium" panose="020B0600000000000000" charset="-120"/>
                  </a:rPr>
                  <a:t>,</a:t>
                </a:r>
                <a:endParaRPr lang="en-US" altLang="zh-CN" sz="19900">
                  <a:solidFill>
                    <a:srgbClr val="FF0000"/>
                  </a:solidFill>
                  <a:latin typeface="思源黑體 Medium" panose="020B0600000000000000" charset="-120"/>
                  <a:ea typeface="思源黑體 Medium" panose="020B0600000000000000" charset="-120"/>
                </a:endParaRPr>
              </a:p>
            </p:txBody>
          </p:sp>
          <p:sp>
            <p:nvSpPr>
              <p:cNvPr id="40" name="文本框 39"/>
              <p:cNvSpPr txBox="1"/>
              <p:nvPr/>
            </p:nvSpPr>
            <p:spPr>
              <a:xfrm>
                <a:off x="5229" y="1541"/>
                <a:ext cx="2544" cy="448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9900">
                    <a:solidFill>
                      <a:schemeClr val="tx1">
                        <a:lumMod val="75000"/>
                        <a:lumOff val="25000"/>
                      </a:schemeClr>
                    </a:solidFill>
                    <a:latin typeface="思源黑體 Medium" panose="020B0600000000000000" charset="-120"/>
                    <a:ea typeface="思源黑體 Medium" panose="020B0600000000000000" charset="-120"/>
                  </a:rPr>
                  <a:t>。</a:t>
                </a:r>
                <a:endParaRPr lang="zh-CN" altLang="en-US" sz="19900">
                  <a:solidFill>
                    <a:schemeClr val="tx1">
                      <a:lumMod val="75000"/>
                      <a:lumOff val="25000"/>
                    </a:schemeClr>
                  </a:solidFill>
                  <a:latin typeface="思源黑體 Medium" panose="020B0600000000000000" charset="-120"/>
                  <a:ea typeface="思源黑體 Medium" panose="020B0600000000000000" charset="-120"/>
                </a:endParaRPr>
              </a:p>
            </p:txBody>
          </p:sp>
        </p:grpSp>
      </p:grpSp>
    </p:spTree>
    <p:custDataLst>
      <p:tags r:id="rId1"/>
    </p:custDataLst>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2562860"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其余类</a:t>
            </a:r>
            <a:endPar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grpSp>
        <p:nvGrpSpPr>
          <p:cNvPr id="23" name="组合 22"/>
          <p:cNvGrpSpPr/>
          <p:nvPr/>
        </p:nvGrpSpPr>
        <p:grpSpPr>
          <a:xfrm>
            <a:off x="776605" y="2115185"/>
            <a:ext cx="10760075" cy="1004570"/>
            <a:chOff x="1407" y="3951"/>
            <a:chExt cx="16945" cy="1582"/>
          </a:xfrm>
        </p:grpSpPr>
        <p:grpSp>
          <p:nvGrpSpPr>
            <p:cNvPr id="5" name="组合 4"/>
            <p:cNvGrpSpPr/>
            <p:nvPr/>
          </p:nvGrpSpPr>
          <p:grpSpPr>
            <a:xfrm>
              <a:off x="1407" y="3951"/>
              <a:ext cx="4018" cy="1582"/>
              <a:chOff x="1407" y="4058"/>
              <a:chExt cx="4018" cy="1582"/>
            </a:xfrm>
          </p:grpSpPr>
          <p:grpSp>
            <p:nvGrpSpPr>
              <p:cNvPr id="4" name="组合 3"/>
              <p:cNvGrpSpPr/>
              <p:nvPr/>
            </p:nvGrpSpPr>
            <p:grpSpPr>
              <a:xfrm>
                <a:off x="1593" y="4058"/>
                <a:ext cx="3832" cy="1582"/>
                <a:chOff x="1222" y="4257"/>
                <a:chExt cx="3832" cy="1582"/>
              </a:xfrm>
            </p:grpSpPr>
            <p:sp>
              <p:nvSpPr>
                <p:cNvPr id="2" name="五边形 1"/>
                <p:cNvSpPr/>
                <p:nvPr/>
              </p:nvSpPr>
              <p:spPr>
                <a:xfrm>
                  <a:off x="1222" y="4434"/>
                  <a:ext cx="3250" cy="1228"/>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2510" y="4257"/>
                  <a:ext cx="2544" cy="158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6600">
                      <a:solidFill>
                        <a:srgbClr val="FF0000"/>
                      </a:solidFill>
                      <a:latin typeface="思源黑體 Medium" panose="020B0600000000000000" charset="-120"/>
                      <a:ea typeface="思源黑體 Medium" panose="020B0600000000000000" charset="-120"/>
                      <a:sym typeface="+mn-ea"/>
                    </a:rPr>
                    <a:t>。</a:t>
                  </a:r>
                  <a:endParaRPr lang="en-US" altLang="zh-CN" sz="6600">
                    <a:solidFill>
                      <a:schemeClr val="tx1">
                        <a:lumMod val="85000"/>
                        <a:lumOff val="15000"/>
                      </a:schemeClr>
                    </a:solidFill>
                    <a:latin typeface="思源黑體 Medium" panose="020B0600000000000000" charset="-120"/>
                    <a:ea typeface="思源黑體 Medium" panose="020B0600000000000000" charset="-120"/>
                  </a:endParaRPr>
                </a:p>
              </p:txBody>
            </p:sp>
          </p:grpSp>
          <p:sp>
            <p:nvSpPr>
              <p:cNvPr id="49" name="文本框 48"/>
              <p:cNvSpPr txBox="1"/>
              <p:nvPr/>
            </p:nvSpPr>
            <p:spPr>
              <a:xfrm>
                <a:off x="1407" y="4505"/>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bg1"/>
                    </a:solidFill>
                    <a:latin typeface="思源黑體 Heavy" panose="020B0A00000000000000" charset="-120"/>
                    <a:ea typeface="思源黑體 Heavy" panose="020B0A00000000000000" charset="-120"/>
                    <a:cs typeface="Poppins SemiBold" charset="0"/>
                    <a:sym typeface="+mn-ea"/>
                  </a:rPr>
                  <a:t>Main</a:t>
                </a:r>
                <a:endParaRPr lang="en-US" altLang="zh-CN" sz="2000" dirty="0">
                  <a:solidFill>
                    <a:schemeClr val="bg1"/>
                  </a:solidFill>
                  <a:latin typeface="思源黑體 Heavy" panose="020B0A00000000000000" charset="-120"/>
                  <a:ea typeface="思源黑體 Heavy" panose="020B0A00000000000000" charset="-120"/>
                  <a:cs typeface="Poppins SemiBold" charset="0"/>
                  <a:sym typeface="+mn-ea"/>
                </a:endParaRPr>
              </a:p>
            </p:txBody>
          </p:sp>
        </p:grpSp>
        <p:grpSp>
          <p:nvGrpSpPr>
            <p:cNvPr id="7" name="组合 6"/>
            <p:cNvGrpSpPr/>
            <p:nvPr/>
          </p:nvGrpSpPr>
          <p:grpSpPr>
            <a:xfrm>
              <a:off x="5716" y="3951"/>
              <a:ext cx="4018" cy="1582"/>
              <a:chOff x="1407" y="4058"/>
              <a:chExt cx="4018" cy="1582"/>
            </a:xfrm>
          </p:grpSpPr>
          <p:grpSp>
            <p:nvGrpSpPr>
              <p:cNvPr id="8" name="组合 7"/>
              <p:cNvGrpSpPr/>
              <p:nvPr/>
            </p:nvGrpSpPr>
            <p:grpSpPr>
              <a:xfrm>
                <a:off x="1593" y="4058"/>
                <a:ext cx="3832" cy="1582"/>
                <a:chOff x="1222" y="4257"/>
                <a:chExt cx="3832" cy="1582"/>
              </a:xfrm>
            </p:grpSpPr>
            <p:sp>
              <p:nvSpPr>
                <p:cNvPr id="9" name="五边形 8"/>
                <p:cNvSpPr/>
                <p:nvPr/>
              </p:nvSpPr>
              <p:spPr>
                <a:xfrm>
                  <a:off x="1222" y="4434"/>
                  <a:ext cx="3250" cy="1228"/>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510" y="4257"/>
                  <a:ext cx="2544" cy="158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6600">
                      <a:solidFill>
                        <a:schemeClr val="bg1"/>
                      </a:solidFill>
                      <a:latin typeface="思源黑體 Medium" panose="020B0600000000000000" charset="-120"/>
                      <a:ea typeface="思源黑體 Medium" panose="020B0600000000000000" charset="-120"/>
                      <a:sym typeface="+mn-ea"/>
                    </a:rPr>
                    <a:t>。</a:t>
                  </a:r>
                  <a:endParaRPr lang="zh-CN" altLang="en-US" sz="6600">
                    <a:solidFill>
                      <a:schemeClr val="bg1"/>
                    </a:solidFill>
                    <a:latin typeface="思源黑體 Medium" panose="020B0600000000000000" charset="-120"/>
                    <a:ea typeface="思源黑體 Medium" panose="020B0600000000000000" charset="-120"/>
                    <a:sym typeface="+mn-ea"/>
                  </a:endParaRPr>
                </a:p>
              </p:txBody>
            </p:sp>
          </p:grpSp>
          <p:sp>
            <p:nvSpPr>
              <p:cNvPr id="11" name="文本框 10"/>
              <p:cNvSpPr txBox="1"/>
              <p:nvPr/>
            </p:nvSpPr>
            <p:spPr>
              <a:xfrm>
                <a:off x="1407" y="4505"/>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bg1"/>
                    </a:solidFill>
                    <a:latin typeface="思源黑體 Heavy" panose="020B0A00000000000000" charset="-120"/>
                    <a:ea typeface="思源黑體 Heavy" panose="020B0A00000000000000" charset="-120"/>
                    <a:cs typeface="Poppins SemiBold" charset="0"/>
                    <a:sym typeface="+mn-ea"/>
                  </a:rPr>
                  <a:t>Constants</a:t>
                </a:r>
                <a:endParaRPr lang="en-US" altLang="zh-CN" sz="2000" dirty="0">
                  <a:solidFill>
                    <a:schemeClr val="bg1"/>
                  </a:solidFill>
                  <a:latin typeface="思源黑體 Heavy" panose="020B0A00000000000000" charset="-120"/>
                  <a:ea typeface="思源黑體 Heavy" panose="020B0A00000000000000" charset="-120"/>
                  <a:cs typeface="Poppins SemiBold" charset="0"/>
                  <a:sym typeface="+mn-ea"/>
                </a:endParaRPr>
              </a:p>
            </p:txBody>
          </p:sp>
        </p:grpSp>
        <p:grpSp>
          <p:nvGrpSpPr>
            <p:cNvPr id="12" name="组合 11"/>
            <p:cNvGrpSpPr/>
            <p:nvPr/>
          </p:nvGrpSpPr>
          <p:grpSpPr>
            <a:xfrm>
              <a:off x="10025" y="3951"/>
              <a:ext cx="4018" cy="1582"/>
              <a:chOff x="1407" y="4058"/>
              <a:chExt cx="4018" cy="1582"/>
            </a:xfrm>
          </p:grpSpPr>
          <p:grpSp>
            <p:nvGrpSpPr>
              <p:cNvPr id="13" name="组合 12"/>
              <p:cNvGrpSpPr/>
              <p:nvPr/>
            </p:nvGrpSpPr>
            <p:grpSpPr>
              <a:xfrm>
                <a:off x="1593" y="4058"/>
                <a:ext cx="3832" cy="1582"/>
                <a:chOff x="1222" y="4257"/>
                <a:chExt cx="3832" cy="1582"/>
              </a:xfrm>
            </p:grpSpPr>
            <p:sp>
              <p:nvSpPr>
                <p:cNvPr id="14" name="五边形 13"/>
                <p:cNvSpPr/>
                <p:nvPr/>
              </p:nvSpPr>
              <p:spPr>
                <a:xfrm>
                  <a:off x="1222" y="4434"/>
                  <a:ext cx="3250" cy="1228"/>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2510" y="4257"/>
                  <a:ext cx="2544" cy="158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6600">
                      <a:solidFill>
                        <a:srgbClr val="FF0000"/>
                      </a:solidFill>
                      <a:latin typeface="思源黑體 Medium" panose="020B0600000000000000" charset="-120"/>
                      <a:ea typeface="思源黑體 Medium" panose="020B0600000000000000" charset="-120"/>
                      <a:sym typeface="+mn-ea"/>
                    </a:rPr>
                    <a:t>。</a:t>
                  </a:r>
                  <a:endParaRPr lang="en-US" altLang="zh-CN" sz="6600">
                    <a:solidFill>
                      <a:schemeClr val="tx1">
                        <a:lumMod val="85000"/>
                        <a:lumOff val="15000"/>
                      </a:schemeClr>
                    </a:solidFill>
                    <a:latin typeface="思源黑體 Medium" panose="020B0600000000000000" charset="-120"/>
                    <a:ea typeface="思源黑體 Medium" panose="020B0600000000000000" charset="-120"/>
                  </a:endParaRPr>
                </a:p>
              </p:txBody>
            </p:sp>
          </p:grpSp>
          <p:sp>
            <p:nvSpPr>
              <p:cNvPr id="17" name="文本框 16"/>
              <p:cNvSpPr txBox="1"/>
              <p:nvPr/>
            </p:nvSpPr>
            <p:spPr>
              <a:xfrm>
                <a:off x="1407" y="4505"/>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bg1"/>
                    </a:solidFill>
                    <a:latin typeface="思源黑體 Heavy" panose="020B0A00000000000000" charset="-120"/>
                    <a:ea typeface="思源黑體 Heavy" panose="020B0A00000000000000" charset="-120"/>
                    <a:cs typeface="Poppins SemiBold" charset="0"/>
                    <a:sym typeface="+mn-ea"/>
                  </a:rPr>
                  <a:t>Bed</a:t>
                </a:r>
                <a:endParaRPr lang="en-US" altLang="zh-CN" sz="2000" dirty="0">
                  <a:solidFill>
                    <a:schemeClr val="bg1"/>
                  </a:solidFill>
                  <a:latin typeface="思源黑體 Heavy" panose="020B0A00000000000000" charset="-120"/>
                  <a:ea typeface="思源黑體 Heavy" panose="020B0A00000000000000" charset="-120"/>
                  <a:cs typeface="Poppins SemiBold" charset="0"/>
                  <a:sym typeface="+mn-ea"/>
                </a:endParaRPr>
              </a:p>
            </p:txBody>
          </p:sp>
        </p:grpSp>
        <p:grpSp>
          <p:nvGrpSpPr>
            <p:cNvPr id="18" name="组合 17"/>
            <p:cNvGrpSpPr/>
            <p:nvPr/>
          </p:nvGrpSpPr>
          <p:grpSpPr>
            <a:xfrm>
              <a:off x="14334" y="3951"/>
              <a:ext cx="4018" cy="1582"/>
              <a:chOff x="1407" y="4058"/>
              <a:chExt cx="4018" cy="1582"/>
            </a:xfrm>
          </p:grpSpPr>
          <p:grpSp>
            <p:nvGrpSpPr>
              <p:cNvPr id="19" name="组合 18"/>
              <p:cNvGrpSpPr/>
              <p:nvPr/>
            </p:nvGrpSpPr>
            <p:grpSpPr>
              <a:xfrm>
                <a:off x="1593" y="4058"/>
                <a:ext cx="3832" cy="1582"/>
                <a:chOff x="1222" y="4257"/>
                <a:chExt cx="3832" cy="1582"/>
              </a:xfrm>
            </p:grpSpPr>
            <p:sp>
              <p:nvSpPr>
                <p:cNvPr id="20" name="五边形 19"/>
                <p:cNvSpPr/>
                <p:nvPr/>
              </p:nvSpPr>
              <p:spPr>
                <a:xfrm>
                  <a:off x="1222" y="4434"/>
                  <a:ext cx="3250" cy="1228"/>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2510" y="4257"/>
                  <a:ext cx="2544" cy="158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6600">
                      <a:solidFill>
                        <a:schemeClr val="bg1"/>
                      </a:solidFill>
                      <a:latin typeface="思源黑體 Medium" panose="020B0600000000000000" charset="-120"/>
                      <a:ea typeface="思源黑體 Medium" panose="020B0600000000000000" charset="-120"/>
                      <a:sym typeface="+mn-ea"/>
                    </a:rPr>
                    <a:t>。</a:t>
                  </a:r>
                  <a:endParaRPr lang="zh-CN" altLang="en-US" sz="6600">
                    <a:solidFill>
                      <a:schemeClr val="bg1"/>
                    </a:solidFill>
                    <a:latin typeface="思源黑體 Medium" panose="020B0600000000000000" charset="-120"/>
                    <a:ea typeface="思源黑體 Medium" panose="020B0600000000000000" charset="-120"/>
                    <a:sym typeface="+mn-ea"/>
                  </a:endParaRPr>
                </a:p>
              </p:txBody>
            </p:sp>
          </p:grpSp>
          <p:sp>
            <p:nvSpPr>
              <p:cNvPr id="22" name="文本框 21"/>
              <p:cNvSpPr txBox="1"/>
              <p:nvPr/>
            </p:nvSpPr>
            <p:spPr>
              <a:xfrm>
                <a:off x="1407" y="4505"/>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bg1"/>
                    </a:solidFill>
                    <a:latin typeface="思源黑體 Heavy" panose="020B0A00000000000000" charset="-120"/>
                    <a:ea typeface="思源黑體 Heavy" panose="020B0A00000000000000" charset="-120"/>
                    <a:cs typeface="Poppins SemiBold" charset="0"/>
                    <a:sym typeface="+mn-ea"/>
                  </a:rPr>
                  <a:t>Point</a:t>
                </a:r>
                <a:endParaRPr lang="en-US" altLang="zh-CN" sz="2000" dirty="0">
                  <a:solidFill>
                    <a:schemeClr val="bg1"/>
                  </a:solidFill>
                  <a:latin typeface="思源黑體 Heavy" panose="020B0A00000000000000" charset="-120"/>
                  <a:ea typeface="思源黑體 Heavy" panose="020B0A00000000000000" charset="-120"/>
                  <a:cs typeface="Poppins SemiBold" charset="0"/>
                  <a:sym typeface="+mn-ea"/>
                </a:endParaRPr>
              </a:p>
            </p:txBody>
          </p:sp>
        </p:grpSp>
      </p:grpSp>
      <p:sp>
        <p:nvSpPr>
          <p:cNvPr id="25" name="文本框 24"/>
          <p:cNvSpPr txBox="1"/>
          <p:nvPr/>
        </p:nvSpPr>
        <p:spPr>
          <a:xfrm>
            <a:off x="777240" y="3405505"/>
            <a:ext cx="1835785" cy="1322070"/>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用于初始化界面、城市及医院的参数和居民感染参数</a:t>
            </a:r>
            <a:endPar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sp>
        <p:nvSpPr>
          <p:cNvPr id="29" name="文本框 28"/>
          <p:cNvSpPr txBox="1"/>
          <p:nvPr/>
        </p:nvSpPr>
        <p:spPr>
          <a:xfrm>
            <a:off x="3552825" y="3405505"/>
            <a:ext cx="1835785" cy="1938020"/>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用于设定与感染有关的常量（传染率、死亡率等）以及城市及医院的大小</a:t>
            </a:r>
            <a:endPar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sp>
        <p:nvSpPr>
          <p:cNvPr id="32" name="文本框 31"/>
          <p:cNvSpPr txBox="1"/>
          <p:nvPr/>
        </p:nvSpPr>
        <p:spPr>
          <a:xfrm>
            <a:off x="6328410" y="3405505"/>
            <a:ext cx="1835785" cy="1322070"/>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用于判断床位是否被占用以及初始化床位的位置</a:t>
            </a:r>
            <a:endPar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sp>
        <p:nvSpPr>
          <p:cNvPr id="36" name="文本框 35"/>
          <p:cNvSpPr txBox="1"/>
          <p:nvPr/>
        </p:nvSpPr>
        <p:spPr>
          <a:xfrm>
            <a:off x="9103995" y="3405505"/>
            <a:ext cx="1835785" cy="1938020"/>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坐标位置基类，其他类凡是有关坐标的迁移以及坐标之间的运算均要用到此类</a:t>
            </a:r>
            <a:endPar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spTree>
    <p:custDataLst>
      <p:tags r:id="rId1"/>
    </p:custDataLst>
  </p:cSld>
  <p:clrMapOvr>
    <a:masterClrMapping/>
  </p:clrMapOvr>
  <p:transition>
    <p:blinds/>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2562860"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en-US" altLang="zh-CN"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MathUtil</a:t>
            </a:r>
            <a:r>
              <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类</a:t>
            </a:r>
            <a:endPar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 name="文本框 1"/>
          <p:cNvSpPr txBox="1"/>
          <p:nvPr/>
        </p:nvSpPr>
        <p:spPr>
          <a:xfrm>
            <a:off x="1178560" y="1603375"/>
            <a:ext cx="7434580" cy="4399915"/>
          </a:xfrm>
          <a:prstGeom prst="rect">
            <a:avLst/>
          </a:prstGeom>
          <a:noFill/>
        </p:spPr>
        <p:txBody>
          <a:bodyPr wrap="square" rtlCol="0">
            <a:spAutoFit/>
          </a:bodyPr>
          <a:p>
            <a:r>
              <a:rPr lang="zh-CN" altLang="en-US" sz="2000"/>
              <a:t>数学运算类：</a:t>
            </a:r>
            <a:endParaRPr lang="zh-CN" altLang="en-US" sz="2000"/>
          </a:p>
          <a:p>
            <a:r>
              <a:rPr lang="zh-CN" altLang="en-US" sz="2000"/>
              <a:t> </a:t>
            </a:r>
            <a:endParaRPr lang="zh-CN" altLang="en-US" sz="2000"/>
          </a:p>
          <a:p>
            <a:r>
              <a:rPr lang="zh-CN" altLang="en-US" sz="2000"/>
              <a:t>    运用随机数生成器来生成一个服从正态分布的变量，正态</a:t>
            </a:r>
            <a:endParaRPr lang="zh-CN" altLang="en-US" sz="2000"/>
          </a:p>
          <a:p>
            <a:endParaRPr lang="zh-CN" altLang="en-US" sz="2000"/>
          </a:p>
          <a:p>
            <a:r>
              <a:rPr lang="zh-CN" altLang="en-US" sz="2000"/>
              <a:t>分布的变量可以用于：</a:t>
            </a:r>
            <a:endParaRPr lang="zh-CN" altLang="en-US" sz="2000"/>
          </a:p>
          <a:p>
            <a:endParaRPr lang="zh-CN" altLang="en-US" sz="2000"/>
          </a:p>
          <a:p>
            <a:r>
              <a:rPr lang="zh-CN" altLang="en-US" sz="2000"/>
              <a:t>1.初始市民位置的随机生成</a:t>
            </a:r>
            <a:endParaRPr lang="zh-CN" altLang="en-US" sz="2000"/>
          </a:p>
          <a:p>
            <a:endParaRPr lang="zh-CN" altLang="en-US" sz="2000"/>
          </a:p>
          <a:p>
            <a:r>
              <a:rPr lang="zh-CN" altLang="en-US" sz="2000"/>
              <a:t>2.产生的个人实例是否存在流动意愿</a:t>
            </a:r>
            <a:endParaRPr lang="zh-CN" altLang="en-US" sz="2000"/>
          </a:p>
          <a:p>
            <a:endParaRPr lang="zh-CN" altLang="en-US" sz="2000"/>
          </a:p>
          <a:p>
            <a:r>
              <a:rPr lang="zh-CN" altLang="en-US" sz="2000"/>
              <a:t>3.根据流动意愿来决定感染者的流动方向</a:t>
            </a:r>
            <a:endParaRPr lang="zh-CN" altLang="en-US" sz="2000"/>
          </a:p>
          <a:p>
            <a:endParaRPr lang="zh-CN" altLang="en-US" sz="2000"/>
          </a:p>
          <a:p>
            <a:r>
              <a:rPr lang="zh-CN" altLang="en-US" sz="2000"/>
              <a:t>4.依据从潜伏期到发病期为25天随机生成潜伏期的发病时间</a:t>
            </a:r>
            <a:endParaRPr lang="zh-CN" altLang="en-US" sz="2000"/>
          </a:p>
          <a:p>
            <a:endParaRPr lang="zh-CN" altLang="en-US" sz="2000"/>
          </a:p>
        </p:txBody>
      </p:sp>
    </p:spTree>
    <p:custDataLst>
      <p:tags r:id="rId1"/>
    </p:custDataLst>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2709545" y="711835"/>
            <a:ext cx="6772275" cy="3912870"/>
            <a:chOff x="4112" y="1081"/>
            <a:chExt cx="10665" cy="6162"/>
          </a:xfrm>
        </p:grpSpPr>
        <p:sp>
          <p:nvSpPr>
            <p:cNvPr id="2" name="文本框 1"/>
            <p:cNvSpPr txBox="1"/>
            <p:nvPr/>
          </p:nvSpPr>
          <p:spPr>
            <a:xfrm>
              <a:off x="4112" y="4049"/>
              <a:ext cx="2544" cy="3153"/>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9" name="文本框 8"/>
            <p:cNvSpPr txBox="1"/>
            <p:nvPr/>
          </p:nvSpPr>
          <p:spPr>
            <a:xfrm>
              <a:off x="5367" y="5413"/>
              <a:ext cx="8108" cy="426"/>
            </a:xfrm>
            <a:prstGeom prst="rect">
              <a:avLst/>
            </a:prstGeom>
            <a:noFill/>
            <a:effectLst>
              <a:outerShdw blurRad="50800" dist="63500" dir="2700000" algn="tl" rotWithShape="0">
                <a:prstClr val="black">
                  <a:alpha val="17000"/>
                </a:prstClr>
              </a:outerShdw>
            </a:effectLst>
          </p:spPr>
          <p:txBody>
            <a:bodyPr wrap="square" rtlCol="0">
              <a:spAutoFit/>
            </a:bodyPr>
            <a:p>
              <a:pPr indent="0" algn="ctr">
                <a:lnSpc>
                  <a:spcPct val="130000"/>
                </a:lnSpc>
                <a:buNone/>
              </a:pPr>
              <a:r>
                <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rPr>
                <a:t>Jinshan can provide the function of translation between simplified Chinese and English</a:t>
              </a:r>
              <a:endPar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endParaRPr>
            </a:p>
          </p:txBody>
        </p:sp>
        <p:sp>
          <p:nvSpPr>
            <p:cNvPr id="11" name="文本框 10"/>
            <p:cNvSpPr txBox="1"/>
            <p:nvPr/>
          </p:nvSpPr>
          <p:spPr>
            <a:xfrm>
              <a:off x="6625" y="4119"/>
              <a:ext cx="5592" cy="1113"/>
            </a:xfrm>
            <a:prstGeom prst="rect">
              <a:avLst/>
            </a:prstGeom>
            <a:noFill/>
            <a:effectLst>
              <a:outerShdw blurRad="50800" dist="63500" dir="2700000" algn="tl" rotWithShape="0">
                <a:prstClr val="black">
                  <a:alpha val="17000"/>
                </a:prstClr>
              </a:outerShdw>
            </a:effectLst>
          </p:spPr>
          <p:txBody>
            <a:bodyPr wrap="square" rtlCol="0">
              <a:spAutoFit/>
            </a:bodyPr>
            <a:p>
              <a:pPr algn="ctr"/>
              <a:r>
                <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rPr>
                <a:t>项目运行</a:t>
              </a:r>
              <a:r>
                <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rPr>
                <a:t>展示</a:t>
              </a:r>
              <a:endPar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5" name="文本框 4"/>
            <p:cNvSpPr txBox="1"/>
            <p:nvPr/>
          </p:nvSpPr>
          <p:spPr>
            <a:xfrm>
              <a:off x="12233" y="1081"/>
              <a:ext cx="2544" cy="616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     ”</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8" name="文本框 7"/>
            <p:cNvSpPr txBox="1"/>
            <p:nvPr/>
          </p:nvSpPr>
          <p:spPr>
            <a:xfrm>
              <a:off x="5870" y="2667"/>
              <a:ext cx="7102" cy="1452"/>
            </a:xfrm>
            <a:prstGeom prst="rect">
              <a:avLst/>
            </a:prstGeom>
            <a:noFill/>
            <a:effectLst>
              <a:outerShdw blurRad="50800" dist="38100" dir="2700000" algn="tl" rotWithShape="0">
                <a:prstClr val="black">
                  <a:alpha val="18000"/>
                </a:prstClr>
              </a:outerShdw>
            </a:effectLst>
          </p:spPr>
          <p:txBody>
            <a:bodyPr wrap="square" rtlCol="0">
              <a:spAutoFit/>
            </a:bodyPr>
            <a:p>
              <a:pPr algn="ctr"/>
              <a:r>
                <a:rPr lang="en-US" altLang="zh-CN" sz="5400">
                  <a:solidFill>
                    <a:srgbClr val="404040"/>
                  </a:solidFill>
                  <a:latin typeface="思源黑體 ExtraLight" panose="020B0200000000000000" charset="-120"/>
                  <a:ea typeface="思源黑體 ExtraLight" panose="020B0200000000000000" charset="-120"/>
                </a:rPr>
                <a:t>03</a:t>
              </a:r>
              <a:endParaRPr lang="en-US" altLang="zh-CN" sz="5400">
                <a:solidFill>
                  <a:srgbClr val="404040"/>
                </a:solidFill>
                <a:latin typeface="思源黑體 ExtraLight" panose="020B0200000000000000" charset="-120"/>
                <a:ea typeface="思源黑體 ExtraLight" panose="020B0200000000000000" charset="-120"/>
              </a:endParaRPr>
            </a:p>
          </p:txBody>
        </p:sp>
      </p:grpSp>
    </p:spTree>
    <p:custDataLst>
      <p:tags r:id="rId1"/>
    </p:custDataLst>
  </p:cSld>
  <p:clrMapOvr>
    <a:masterClrMapping/>
  </p:clrMapOvr>
  <p:transition>
    <p:blinds/>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2157</Words>
  <Application>WPS 演示</Application>
  <PresentationFormat>宽屏</PresentationFormat>
  <Paragraphs>190</Paragraphs>
  <Slides>13</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13</vt:i4>
      </vt:variant>
    </vt:vector>
  </HeadingPairs>
  <TitlesOfParts>
    <vt:vector size="32" baseType="lpstr">
      <vt:lpstr>Arial</vt:lpstr>
      <vt:lpstr>宋体</vt:lpstr>
      <vt:lpstr>Wingdings</vt:lpstr>
      <vt:lpstr>微软雅黑</vt:lpstr>
      <vt:lpstr>思源黑體 Medium</vt:lpstr>
      <vt:lpstr>黑体</vt:lpstr>
      <vt:lpstr>思源黑體 ExtraLight</vt:lpstr>
      <vt:lpstr>思源黑体 Light</vt:lpstr>
      <vt:lpstr>思源黑体 Normal</vt:lpstr>
      <vt:lpstr>Poppins SemiBold</vt:lpstr>
      <vt:lpstr>思源黑體 Heavy</vt:lpstr>
      <vt:lpstr>Arial Unicode MS</vt:lpstr>
      <vt:lpstr>Segoe Print</vt:lpstr>
      <vt:lpstr>思源黑体 Light</vt:lpstr>
      <vt:lpstr>思源黑体 Normal</vt:lpstr>
      <vt:lpstr>思源黑體 ExtraLight</vt:lpstr>
      <vt:lpstr>思源黑體 Heavy</vt:lpstr>
      <vt:lpstr>思源黑體 Medium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酸菜鱼</cp:lastModifiedBy>
  <cp:revision>57</cp:revision>
  <dcterms:created xsi:type="dcterms:W3CDTF">2019-06-19T02:08:00Z</dcterms:created>
  <dcterms:modified xsi:type="dcterms:W3CDTF">2021-05-26T01:09:36Z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y fmtid="{D5CDD505-2E9C-101B-9397-08002B2CF9AE}" pid="3" name="KSOTemplateUUID">
    <vt:lpwstr>v1.0_mb_oI+KP7s6KZlR0emF8h/9zQ==</vt:lpwstr>
  </property>
</Properties>
</file>