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8"/>
  </p:handoutMasterIdLst>
  <p:sldIdLst>
    <p:sldId id="256" r:id="rId3"/>
    <p:sldId id="257" r:id="rId5"/>
    <p:sldId id="258" r:id="rId6"/>
    <p:sldId id="259" r:id="rId7"/>
    <p:sldId id="262" r:id="rId8"/>
    <p:sldId id="261" r:id="rId9"/>
    <p:sldId id="266" r:id="rId10"/>
    <p:sldId id="264" r:id="rId11"/>
    <p:sldId id="274" r:id="rId12"/>
    <p:sldId id="265" r:id="rId13"/>
    <p:sldId id="268" r:id="rId14"/>
    <p:sldId id="271" r:id="rId15"/>
    <p:sldId id="272" r:id="rId16"/>
    <p:sldId id="270" r:id="rId17"/>
  </p:sldIdLst>
  <p:sldSz cx="12192000" cy="6858000"/>
  <p:notesSz cx="6858000" cy="9144000"/>
  <p:embeddedFontLst>
    <p:embeddedFont>
      <p:font typeface="微软雅黑" panose="020B0503020204020204" charset="-122"/>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FFFFF"/>
    <a:srgbClr val="404040"/>
    <a:srgbClr val="FF000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282"/>
        <p:guide pos="387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598930" y="14141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3800">
              <a:solidFill>
                <a:schemeClr val="tx1">
                  <a:lumMod val="85000"/>
                  <a:lumOff val="15000"/>
                </a:schemeClr>
              </a:solidFill>
              <a:latin typeface="思源黑體 Medium" panose="020B0600000000000000" charset="-120"/>
              <a:ea typeface="思源黑體 Medium" panose="020B0600000000000000" charset="-120"/>
            </a:endParaRPr>
          </a:p>
        </p:txBody>
      </p:sp>
      <p:sp>
        <p:nvSpPr>
          <p:cNvPr id="7" name="文本框 6"/>
          <p:cNvSpPr txBox="1"/>
          <p:nvPr/>
        </p:nvSpPr>
        <p:spPr>
          <a:xfrm>
            <a:off x="8950325" y="14141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rgbClr val="FF0000"/>
                </a:solidFill>
                <a:latin typeface="思源黑體 Medium" panose="020B0600000000000000" charset="-120"/>
                <a:ea typeface="思源黑體 Medium" panose="020B0600000000000000" charset="-120"/>
              </a:rPr>
              <a:t>。</a:t>
            </a:r>
            <a:endParaRPr lang="zh-CN" altLang="en-US" sz="13800">
              <a:solidFill>
                <a:srgbClr val="FF0000"/>
              </a:solidFill>
              <a:latin typeface="思源黑體 Medium" panose="020B0600000000000000" charset="-120"/>
              <a:ea typeface="思源黑體 Medium" panose="020B0600000000000000" charset="-120"/>
            </a:endParaRPr>
          </a:p>
        </p:txBody>
      </p:sp>
      <p:sp>
        <p:nvSpPr>
          <p:cNvPr id="17" name="文本框 16"/>
          <p:cNvSpPr txBox="1"/>
          <p:nvPr/>
        </p:nvSpPr>
        <p:spPr>
          <a:xfrm>
            <a:off x="2787650" y="1798320"/>
            <a:ext cx="6606540" cy="1198880"/>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8000">
                <a:solidFill>
                  <a:schemeClr val="tx1">
                    <a:lumMod val="85000"/>
                    <a:lumOff val="15000"/>
                  </a:schemeClr>
                </a:solidFill>
                <a:latin typeface="思源黑體 ExtraLight" panose="020B0200000000000000" charset="-120"/>
                <a:ea typeface="思源黑體 ExtraLight" panose="020B0200000000000000" charset="-120"/>
              </a:rPr>
              <a:t>Java</a:t>
            </a:r>
            <a:r>
              <a:rPr lang="zh-CN" altLang="en-US" sz="8000">
                <a:solidFill>
                  <a:schemeClr val="tx1">
                    <a:lumMod val="85000"/>
                    <a:lumOff val="15000"/>
                  </a:schemeClr>
                </a:solidFill>
                <a:latin typeface="思源黑體 ExtraLight" panose="020B0200000000000000" charset="-120"/>
                <a:ea typeface="思源黑體 ExtraLight" panose="020B0200000000000000" charset="-120"/>
              </a:rPr>
              <a:t>项目汇报</a:t>
            </a:r>
            <a:endParaRPr lang="zh-CN" altLang="en-US" sz="8000">
              <a:solidFill>
                <a:schemeClr val="tx1">
                  <a:lumMod val="85000"/>
                  <a:lumOff val="15000"/>
                </a:schemeClr>
              </a:solidFill>
              <a:latin typeface="思源黑體 ExtraLight" panose="020B0200000000000000" charset="-120"/>
              <a:ea typeface="思源黑體 ExtraLight" panose="020B0200000000000000" charset="-120"/>
            </a:endParaRPr>
          </a:p>
        </p:txBody>
      </p:sp>
      <p:cxnSp>
        <p:nvCxnSpPr>
          <p:cNvPr id="11" name="直接连接符 10"/>
          <p:cNvCxnSpPr/>
          <p:nvPr/>
        </p:nvCxnSpPr>
        <p:spPr>
          <a:xfrm>
            <a:off x="2240915" y="3091815"/>
            <a:ext cx="7786370"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896870" y="3114675"/>
            <a:ext cx="6388735" cy="441325"/>
          </a:xfrm>
          <a:prstGeom prst="rect">
            <a:avLst/>
          </a:prstGeom>
          <a:noFill/>
        </p:spPr>
        <p:txBody>
          <a:bodyPr wrap="square" rtlCol="0">
            <a:spAutoFit/>
          </a:bodyPr>
          <a:p>
            <a:pPr algn="ctr">
              <a:lnSpc>
                <a:spcPct val="140000"/>
              </a:lnSpc>
            </a:pPr>
            <a:r>
              <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Click here to enter you text </a:t>
            </a:r>
            <a:r>
              <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a:t>
            </a:r>
            <a:endPar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ctr"/>
            <a:endPar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18" name="文本框 17"/>
          <p:cNvSpPr txBox="1"/>
          <p:nvPr/>
        </p:nvSpPr>
        <p:spPr>
          <a:xfrm>
            <a:off x="4977130" y="4266565"/>
            <a:ext cx="2226945" cy="368300"/>
          </a:xfrm>
          <a:prstGeom prst="rect">
            <a:avLst/>
          </a:prstGeom>
          <a:solidFill>
            <a:schemeClr val="tx1">
              <a:lumMod val="95000"/>
              <a:lumOff val="5000"/>
              <a:alpha val="87000"/>
            </a:schemeClr>
          </a:solidFill>
        </p:spPr>
        <p:txBody>
          <a:bodyPr wrap="square" rtlCol="0">
            <a:spAutoFit/>
          </a:bodyPr>
          <a:p>
            <a:pPr algn="ctr"/>
            <a:r>
              <a:rPr lang="zh-CN" altLang="en-US">
                <a:solidFill>
                  <a:schemeClr val="bg1"/>
                </a:solidFill>
                <a:latin typeface="思源黑体 Normal" panose="020B0400000000000000" charset="-122"/>
                <a:ea typeface="思源黑体 Normal" panose="020B0400000000000000" charset="-122"/>
              </a:rPr>
              <a:t>第</a:t>
            </a:r>
            <a:r>
              <a:rPr lang="en-US" altLang="zh-CN">
                <a:solidFill>
                  <a:schemeClr val="bg1"/>
                </a:solidFill>
                <a:latin typeface="思源黑体 Normal" panose="020B0400000000000000" charset="-122"/>
                <a:ea typeface="思源黑体 Normal" panose="020B0400000000000000" charset="-122"/>
              </a:rPr>
              <a:t>20</a:t>
            </a:r>
            <a:r>
              <a:rPr lang="zh-CN" altLang="en-US">
                <a:solidFill>
                  <a:schemeClr val="bg1"/>
                </a:solidFill>
                <a:latin typeface="思源黑体 Normal" panose="020B0400000000000000" charset="-122"/>
                <a:ea typeface="思源黑体 Normal" panose="020B0400000000000000" charset="-122"/>
              </a:rPr>
              <a:t>组 瞿毅 廖纯</a:t>
            </a:r>
            <a:endParaRPr lang="zh-CN" altLang="en-US">
              <a:solidFill>
                <a:schemeClr val="bg1"/>
              </a:solidFill>
              <a:latin typeface="思源黑体 Normal" panose="020B0400000000000000" charset="-122"/>
              <a:ea typeface="思源黑体 Normal" panose="020B0400000000000000" charset="-122"/>
            </a:endParaRPr>
          </a:p>
        </p:txBody>
      </p:sp>
    </p:spTree>
    <p:custDataLst>
      <p:tags r:id="rId1"/>
    </p:custDataLst>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2709545" y="711835"/>
            <a:ext cx="6772275" cy="3912870"/>
            <a:chOff x="4112" y="1081"/>
            <a:chExt cx="10665" cy="6162"/>
          </a:xfrm>
        </p:grpSpPr>
        <p:sp>
          <p:nvSpPr>
            <p:cNvPr id="2" name="文本框 1"/>
            <p:cNvSpPr txBox="1"/>
            <p:nvPr/>
          </p:nvSpPr>
          <p:spPr>
            <a:xfrm>
              <a:off x="4112" y="4049"/>
              <a:ext cx="2544" cy="3153"/>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9" name="文本框 8"/>
            <p:cNvSpPr txBox="1"/>
            <p:nvPr/>
          </p:nvSpPr>
          <p:spPr>
            <a:xfrm>
              <a:off x="5367" y="5413"/>
              <a:ext cx="8108" cy="426"/>
            </a:xfrm>
            <a:prstGeom prst="rect">
              <a:avLst/>
            </a:prstGeom>
            <a:noFill/>
            <a:effectLst>
              <a:outerShdw blurRad="50800" dist="63500" dir="2700000" algn="tl" rotWithShape="0">
                <a:prstClr val="black">
                  <a:alpha val="17000"/>
                </a:prstClr>
              </a:outerShdw>
            </a:effectLst>
          </p:spPr>
          <p:txBody>
            <a:bodyPr wrap="square" rtlCol="0">
              <a:spAutoFit/>
            </a:bodyPr>
            <a:p>
              <a:pPr indent="0" algn="ctr">
                <a:lnSpc>
                  <a:spcPct val="130000"/>
                </a:lnSpc>
                <a:buNone/>
              </a:pPr>
              <a:r>
                <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rPr>
                <a:t>Jinshan can provide the function of translation between simplified Chinese and English</a:t>
              </a:r>
              <a:endPar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endParaRPr>
            </a:p>
          </p:txBody>
        </p:sp>
        <p:sp>
          <p:nvSpPr>
            <p:cNvPr id="11" name="文本框 10"/>
            <p:cNvSpPr txBox="1"/>
            <p:nvPr/>
          </p:nvSpPr>
          <p:spPr>
            <a:xfrm>
              <a:off x="6625" y="4119"/>
              <a:ext cx="5592" cy="1113"/>
            </a:xfrm>
            <a:prstGeom prst="rect">
              <a:avLst/>
            </a:prstGeom>
            <a:noFill/>
            <a:effectLst>
              <a:outerShdw blurRad="50800" dist="63500" dir="2700000" algn="tl" rotWithShape="0">
                <a:prstClr val="black">
                  <a:alpha val="17000"/>
                </a:prstClr>
              </a:outerShdw>
            </a:effectLst>
          </p:spPr>
          <p:txBody>
            <a:bodyPr wrap="square" rtlCol="0">
              <a:spAutoFit/>
            </a:bodyPr>
            <a:p>
              <a:pPr algn="ctr"/>
              <a:r>
                <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项目运行</a:t>
              </a:r>
              <a:r>
                <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展示</a:t>
              </a:r>
              <a:endPar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5" name="文本框 4"/>
            <p:cNvSpPr txBox="1"/>
            <p:nvPr/>
          </p:nvSpPr>
          <p:spPr>
            <a:xfrm>
              <a:off x="12233" y="1081"/>
              <a:ext cx="2544" cy="616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     ”</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8" name="文本框 7"/>
            <p:cNvSpPr txBox="1"/>
            <p:nvPr/>
          </p:nvSpPr>
          <p:spPr>
            <a:xfrm>
              <a:off x="5870" y="2667"/>
              <a:ext cx="7102" cy="1452"/>
            </a:xfrm>
            <a:prstGeom prst="rect">
              <a:avLst/>
            </a:prstGeom>
            <a:noFill/>
            <a:effectLst>
              <a:outerShdw blurRad="50800" dist="38100" dir="2700000" algn="tl" rotWithShape="0">
                <a:prstClr val="black">
                  <a:alpha val="18000"/>
                </a:prstClr>
              </a:outerShdw>
            </a:effectLst>
          </p:spPr>
          <p:txBody>
            <a:bodyPr wrap="square" rtlCol="0">
              <a:spAutoFit/>
            </a:bodyPr>
            <a:p>
              <a:pPr algn="ctr"/>
              <a:r>
                <a:rPr lang="en-US" altLang="zh-CN" sz="5400">
                  <a:solidFill>
                    <a:srgbClr val="404040"/>
                  </a:solidFill>
                  <a:latin typeface="思源黑體 ExtraLight" panose="020B0200000000000000" charset="-120"/>
                  <a:ea typeface="思源黑體 ExtraLight" panose="020B0200000000000000" charset="-120"/>
                </a:rPr>
                <a:t>03</a:t>
              </a:r>
              <a:endParaRPr lang="en-US" altLang="zh-CN" sz="5400">
                <a:solidFill>
                  <a:srgbClr val="404040"/>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2709545" y="711835"/>
            <a:ext cx="6772275" cy="3912870"/>
            <a:chOff x="4112" y="1081"/>
            <a:chExt cx="10665" cy="6162"/>
          </a:xfrm>
        </p:grpSpPr>
        <p:sp>
          <p:nvSpPr>
            <p:cNvPr id="2" name="文本框 1"/>
            <p:cNvSpPr txBox="1"/>
            <p:nvPr/>
          </p:nvSpPr>
          <p:spPr>
            <a:xfrm>
              <a:off x="4112" y="4049"/>
              <a:ext cx="2544" cy="3153"/>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9" name="文本框 8"/>
            <p:cNvSpPr txBox="1"/>
            <p:nvPr/>
          </p:nvSpPr>
          <p:spPr>
            <a:xfrm>
              <a:off x="5367" y="5413"/>
              <a:ext cx="8108" cy="426"/>
            </a:xfrm>
            <a:prstGeom prst="rect">
              <a:avLst/>
            </a:prstGeom>
            <a:noFill/>
            <a:effectLst>
              <a:outerShdw blurRad="50800" dist="63500" dir="2700000" algn="tl" rotWithShape="0">
                <a:prstClr val="black">
                  <a:alpha val="17000"/>
                </a:prstClr>
              </a:outerShdw>
            </a:effectLst>
          </p:spPr>
          <p:txBody>
            <a:bodyPr wrap="square" rtlCol="0">
              <a:spAutoFit/>
            </a:bodyPr>
            <a:p>
              <a:pPr indent="0" algn="ctr">
                <a:lnSpc>
                  <a:spcPct val="130000"/>
                </a:lnSpc>
                <a:buNone/>
              </a:pPr>
              <a:r>
                <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rPr>
                <a:t>Jinshan can provide the function of translation between simplified Chinese and English</a:t>
              </a:r>
              <a:endPar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endParaRPr>
            </a:p>
          </p:txBody>
        </p:sp>
        <p:sp>
          <p:nvSpPr>
            <p:cNvPr id="11" name="文本框 10"/>
            <p:cNvSpPr txBox="1"/>
            <p:nvPr/>
          </p:nvSpPr>
          <p:spPr>
            <a:xfrm>
              <a:off x="6625" y="4119"/>
              <a:ext cx="5592" cy="1113"/>
            </a:xfrm>
            <a:prstGeom prst="rect">
              <a:avLst/>
            </a:prstGeom>
            <a:noFill/>
            <a:effectLst>
              <a:outerShdw blurRad="50800" dist="63500" dir="2700000" algn="tl" rotWithShape="0">
                <a:prstClr val="black">
                  <a:alpha val="17000"/>
                </a:prstClr>
              </a:outerShdw>
            </a:effectLst>
          </p:spPr>
          <p:txBody>
            <a:bodyPr wrap="square" rtlCol="0">
              <a:spAutoFit/>
            </a:bodyPr>
            <a:p>
              <a:pPr algn="ctr"/>
              <a:r>
                <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任务分工</a:t>
              </a:r>
              <a:endPar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5" name="文本框 4"/>
            <p:cNvSpPr txBox="1"/>
            <p:nvPr/>
          </p:nvSpPr>
          <p:spPr>
            <a:xfrm>
              <a:off x="12233" y="1081"/>
              <a:ext cx="2544" cy="616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     ”</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8" name="文本框 7"/>
            <p:cNvSpPr txBox="1"/>
            <p:nvPr/>
          </p:nvSpPr>
          <p:spPr>
            <a:xfrm>
              <a:off x="5870" y="2667"/>
              <a:ext cx="7102" cy="1452"/>
            </a:xfrm>
            <a:prstGeom prst="rect">
              <a:avLst/>
            </a:prstGeom>
            <a:noFill/>
            <a:effectLst>
              <a:outerShdw blurRad="50800" dist="38100" dir="2700000" algn="tl" rotWithShape="0">
                <a:prstClr val="black">
                  <a:alpha val="18000"/>
                </a:prstClr>
              </a:outerShdw>
            </a:effectLst>
          </p:spPr>
          <p:txBody>
            <a:bodyPr wrap="square" rtlCol="0">
              <a:spAutoFit/>
            </a:bodyPr>
            <a:p>
              <a:pPr algn="ctr"/>
              <a:r>
                <a:rPr lang="en-US" altLang="zh-CN" sz="5400">
                  <a:solidFill>
                    <a:srgbClr val="404040"/>
                  </a:solidFill>
                  <a:latin typeface="思源黑體 ExtraLight" panose="020B0200000000000000" charset="-120"/>
                  <a:ea typeface="思源黑體 ExtraLight" panose="020B0200000000000000" charset="-120"/>
                </a:rPr>
                <a:t>04</a:t>
              </a:r>
              <a:endParaRPr lang="en-US" altLang="zh-CN" sz="5400">
                <a:solidFill>
                  <a:srgbClr val="404040"/>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任务分工</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 name="文本框 1"/>
          <p:cNvSpPr txBox="1"/>
          <p:nvPr/>
        </p:nvSpPr>
        <p:spPr>
          <a:xfrm>
            <a:off x="1457325" y="1674495"/>
            <a:ext cx="9177655" cy="4092575"/>
          </a:xfrm>
          <a:prstGeom prst="rect">
            <a:avLst/>
          </a:prstGeom>
          <a:noFill/>
        </p:spPr>
        <p:txBody>
          <a:bodyPr wrap="square" rtlCol="0">
            <a:spAutoFit/>
          </a:bodyPr>
          <a:p>
            <a:r>
              <a:rPr lang="zh-CN" altLang="en-US" sz="2000"/>
              <a:t>项目初期：</a:t>
            </a:r>
            <a:endParaRPr lang="zh-CN" altLang="en-US" sz="2000"/>
          </a:p>
          <a:p>
            <a:endParaRPr lang="zh-CN" altLang="en-US" sz="2000"/>
          </a:p>
          <a:p>
            <a:r>
              <a:rPr lang="zh-CN" altLang="en-US" sz="2000"/>
              <a:t>    瞿毅负责编写</a:t>
            </a:r>
            <a:r>
              <a:rPr lang="en-US" altLang="zh-CN" sz="2000"/>
              <a:t>Main</a:t>
            </a:r>
            <a:r>
              <a:rPr lang="zh-CN" altLang="en-US" sz="2000"/>
              <a:t>类与</a:t>
            </a:r>
            <a:r>
              <a:rPr lang="en-US" altLang="zh-CN" sz="2000"/>
              <a:t>Constants</a:t>
            </a:r>
            <a:r>
              <a:rPr lang="zh-CN" altLang="en-US" sz="2000"/>
              <a:t>类有关初始化的编写（常量值未设定）；</a:t>
            </a:r>
            <a:endParaRPr lang="zh-CN" altLang="en-US" sz="2000"/>
          </a:p>
          <a:p>
            <a:r>
              <a:rPr lang="zh-CN" altLang="en-US" sz="2000"/>
              <a:t>    廖纯负责编写</a:t>
            </a:r>
            <a:r>
              <a:rPr lang="en-US" altLang="zh-CN" sz="2000"/>
              <a:t>City</a:t>
            </a:r>
            <a:r>
              <a:rPr lang="zh-CN" altLang="en-US" sz="2000"/>
              <a:t>类、</a:t>
            </a:r>
            <a:r>
              <a:rPr lang="en-US" altLang="zh-CN" sz="2000"/>
              <a:t>Point</a:t>
            </a:r>
            <a:r>
              <a:rPr lang="zh-CN" altLang="en-US" sz="2000"/>
              <a:t>类有关坐标基类的编写。</a:t>
            </a:r>
            <a:endParaRPr lang="zh-CN" altLang="en-US" sz="2000"/>
          </a:p>
          <a:p>
            <a:endParaRPr lang="zh-CN" altLang="en-US" sz="2000"/>
          </a:p>
          <a:p>
            <a:r>
              <a:rPr lang="zh-CN" altLang="en-US" sz="2000"/>
              <a:t>项目中期：</a:t>
            </a:r>
            <a:endParaRPr lang="zh-CN" altLang="en-US" sz="2000"/>
          </a:p>
          <a:p>
            <a:endParaRPr lang="zh-CN" altLang="en-US" sz="2000"/>
          </a:p>
          <a:p>
            <a:r>
              <a:rPr lang="zh-CN" altLang="en-US" sz="2000"/>
              <a:t>    二人通过查阅新冠病毒资料确定了常量的值，并共同编写</a:t>
            </a:r>
            <a:r>
              <a:rPr lang="en-US" altLang="zh-CN" sz="2000"/>
              <a:t>Person</a:t>
            </a:r>
            <a:r>
              <a:rPr lang="zh-CN" altLang="en-US" sz="2000"/>
              <a:t>类与</a:t>
            </a:r>
            <a:r>
              <a:rPr lang="en-US" altLang="zh-CN" sz="2000"/>
              <a:t>Hospital</a:t>
            </a:r>
            <a:r>
              <a:rPr lang="zh-CN" altLang="en-US" sz="2000"/>
              <a:t>类两大类，</a:t>
            </a:r>
            <a:r>
              <a:rPr lang="en-US" altLang="zh-CN" sz="2000"/>
              <a:t>MathUtil</a:t>
            </a:r>
            <a:r>
              <a:rPr lang="zh-CN" altLang="en-US" sz="2000"/>
              <a:t>数学算法是通过网络搜寻资料并借鉴他人共同编写出的。</a:t>
            </a:r>
            <a:endParaRPr lang="zh-CN" altLang="en-US" sz="2000"/>
          </a:p>
          <a:p>
            <a:endParaRPr lang="zh-CN" altLang="en-US" sz="2000"/>
          </a:p>
          <a:p>
            <a:r>
              <a:rPr lang="zh-CN" altLang="en-US" sz="2000"/>
              <a:t>项目后期：</a:t>
            </a:r>
            <a:endParaRPr lang="zh-CN" altLang="en-US" sz="2000"/>
          </a:p>
          <a:p>
            <a:endParaRPr lang="zh-CN" altLang="en-US" sz="2000"/>
          </a:p>
          <a:p>
            <a:r>
              <a:rPr lang="zh-CN" altLang="en-US" sz="2000"/>
              <a:t>    二人共同编写主界面，所有类陆续写完，存在许多</a:t>
            </a:r>
            <a:r>
              <a:rPr lang="en-US" altLang="zh-CN" sz="2000"/>
              <a:t>BUG</a:t>
            </a:r>
            <a:r>
              <a:rPr lang="zh-CN" altLang="en-US" sz="2000"/>
              <a:t>，共同改写。</a:t>
            </a:r>
            <a:endParaRPr lang="zh-CN" altLang="en-US" sz="2000"/>
          </a:p>
        </p:txBody>
      </p:sp>
    </p:spTree>
    <p:custDataLst>
      <p:tags r:id="rId1"/>
    </p:custDataLst>
  </p:cSld>
  <p:clrMapOvr>
    <a:masterClrMapping/>
  </p:clrMapOvr>
  <p:transition>
    <p:blinds/>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Github</a:t>
            </a:r>
            <a:endParaRPr 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 name="文本框 1"/>
          <p:cNvSpPr txBox="1"/>
          <p:nvPr/>
        </p:nvSpPr>
        <p:spPr>
          <a:xfrm>
            <a:off x="1188720" y="1593215"/>
            <a:ext cx="7434580" cy="398780"/>
          </a:xfrm>
          <a:prstGeom prst="rect">
            <a:avLst/>
          </a:prstGeom>
          <a:noFill/>
        </p:spPr>
        <p:txBody>
          <a:bodyPr wrap="square" rtlCol="0">
            <a:spAutoFit/>
          </a:bodyPr>
          <a:p>
            <a:r>
              <a:rPr lang="zh-CN" altLang="en-US" sz="2000"/>
              <a:t>网址：</a:t>
            </a:r>
            <a:r>
              <a:rPr lang="zh-CN" altLang="en-US" sz="2000" u="sng"/>
              <a:t>https://github.com/Quyizzx/MyProjects</a:t>
            </a:r>
            <a:endParaRPr lang="zh-CN" altLang="en-US" sz="2000" u="sng"/>
          </a:p>
        </p:txBody>
      </p:sp>
      <p:pic>
        <p:nvPicPr>
          <p:cNvPr id="5" name="图片 4"/>
          <p:cNvPicPr>
            <a:picLocks noChangeAspect="1"/>
          </p:cNvPicPr>
          <p:nvPr/>
        </p:nvPicPr>
        <p:blipFill>
          <a:blip r:embed="rId1"/>
          <a:stretch>
            <a:fillRect/>
          </a:stretch>
        </p:blipFill>
        <p:spPr>
          <a:xfrm>
            <a:off x="1188720" y="2366645"/>
            <a:ext cx="7693025" cy="3232150"/>
          </a:xfrm>
          <a:prstGeom prst="rect">
            <a:avLst/>
          </a:prstGeom>
        </p:spPr>
      </p:pic>
    </p:spTree>
    <p:custDataLst>
      <p:tags r:id="rId2"/>
    </p:custDataLst>
  </p:cSld>
  <p:clrMapOvr>
    <a:masterClrMapping/>
  </p:clrMapOvr>
  <p:transition>
    <p:blinds/>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598930" y="14141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3800">
              <a:solidFill>
                <a:schemeClr val="tx1">
                  <a:lumMod val="85000"/>
                  <a:lumOff val="15000"/>
                </a:schemeClr>
              </a:solidFill>
              <a:latin typeface="思源黑體 Medium" panose="020B0600000000000000" charset="-120"/>
              <a:ea typeface="思源黑體 Medium" panose="020B0600000000000000" charset="-120"/>
            </a:endParaRPr>
          </a:p>
        </p:txBody>
      </p:sp>
      <p:sp>
        <p:nvSpPr>
          <p:cNvPr id="7" name="文本框 6"/>
          <p:cNvSpPr txBox="1"/>
          <p:nvPr/>
        </p:nvSpPr>
        <p:spPr>
          <a:xfrm>
            <a:off x="8950325" y="14141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rgbClr val="FF0000"/>
                </a:solidFill>
                <a:latin typeface="思源黑體 Medium" panose="020B0600000000000000" charset="-120"/>
                <a:ea typeface="思源黑體 Medium" panose="020B0600000000000000" charset="-120"/>
              </a:rPr>
              <a:t>。</a:t>
            </a:r>
            <a:endParaRPr lang="zh-CN" altLang="en-US" sz="13800">
              <a:solidFill>
                <a:srgbClr val="FF0000"/>
              </a:solidFill>
              <a:latin typeface="思源黑體 Medium" panose="020B0600000000000000" charset="-120"/>
              <a:ea typeface="思源黑體 Medium" panose="020B0600000000000000" charset="-120"/>
            </a:endParaRPr>
          </a:p>
        </p:txBody>
      </p:sp>
      <p:sp>
        <p:nvSpPr>
          <p:cNvPr id="17" name="文本框 16"/>
          <p:cNvSpPr txBox="1"/>
          <p:nvPr/>
        </p:nvSpPr>
        <p:spPr>
          <a:xfrm>
            <a:off x="2787650" y="1798320"/>
            <a:ext cx="6606540" cy="1198880"/>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8000">
                <a:solidFill>
                  <a:schemeClr val="tx1">
                    <a:lumMod val="85000"/>
                    <a:lumOff val="15000"/>
                  </a:schemeClr>
                </a:solidFill>
                <a:latin typeface="思源黑體 ExtraLight" panose="020B0200000000000000" charset="-120"/>
                <a:ea typeface="思源黑體 ExtraLight" panose="020B0200000000000000" charset="-120"/>
              </a:rPr>
              <a:t>谢谢聆听</a:t>
            </a:r>
            <a:endParaRPr lang="zh-CN" altLang="en-US" sz="8000">
              <a:solidFill>
                <a:schemeClr val="tx1">
                  <a:lumMod val="85000"/>
                  <a:lumOff val="15000"/>
                </a:schemeClr>
              </a:solidFill>
              <a:latin typeface="思源黑體 ExtraLight" panose="020B0200000000000000" charset="-120"/>
              <a:ea typeface="思源黑體 ExtraLight" panose="020B0200000000000000" charset="-120"/>
            </a:endParaRPr>
          </a:p>
        </p:txBody>
      </p:sp>
      <p:grpSp>
        <p:nvGrpSpPr>
          <p:cNvPr id="2" name="组合 1"/>
          <p:cNvGrpSpPr/>
          <p:nvPr/>
        </p:nvGrpSpPr>
        <p:grpSpPr>
          <a:xfrm>
            <a:off x="2240915" y="3510915"/>
            <a:ext cx="7786370" cy="654050"/>
            <a:chOff x="3529" y="5919"/>
            <a:chExt cx="12262" cy="1030"/>
          </a:xfrm>
        </p:grpSpPr>
        <p:cxnSp>
          <p:nvCxnSpPr>
            <p:cNvPr id="11" name="直接连接符 10"/>
            <p:cNvCxnSpPr/>
            <p:nvPr/>
          </p:nvCxnSpPr>
          <p:spPr>
            <a:xfrm>
              <a:off x="3529" y="5919"/>
              <a:ext cx="1226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562" y="6255"/>
              <a:ext cx="10061" cy="695"/>
            </a:xfrm>
            <a:prstGeom prst="rect">
              <a:avLst/>
            </a:prstGeom>
            <a:noFill/>
          </p:spPr>
          <p:txBody>
            <a:bodyPr wrap="square" rtlCol="0">
              <a:spAutoFit/>
            </a:bodyPr>
            <a:p>
              <a:pPr algn="ctr">
                <a:lnSpc>
                  <a:spcPct val="140000"/>
                </a:lnSpc>
              </a:pPr>
              <a:r>
                <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Click here to enter you text </a:t>
              </a:r>
              <a:r>
                <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Click here to enter you text </a:t>
              </a:r>
              <a:endPar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ctr"/>
              <a:endParaRPr lang="en-US" altLang="zh-CN" sz="6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grpSp>
    </p:spTree>
    <p:custDataLst>
      <p:tags r:id="rId1"/>
    </p:custDataLst>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988185" y="5378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3800">
              <a:solidFill>
                <a:schemeClr val="tx1">
                  <a:lumMod val="85000"/>
                  <a:lumOff val="15000"/>
                </a:schemeClr>
              </a:solidFill>
              <a:latin typeface="思源黑體 Medium" panose="020B0600000000000000" charset="-120"/>
              <a:ea typeface="思源黑體 Medium" panose="020B0600000000000000" charset="-120"/>
            </a:endParaRPr>
          </a:p>
        </p:txBody>
      </p:sp>
      <p:sp>
        <p:nvSpPr>
          <p:cNvPr id="7" name="文本框 6"/>
          <p:cNvSpPr txBox="1"/>
          <p:nvPr/>
        </p:nvSpPr>
        <p:spPr>
          <a:xfrm>
            <a:off x="8358505" y="537845"/>
            <a:ext cx="1615440" cy="2002155"/>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3800">
                <a:solidFill>
                  <a:srgbClr val="FF0000"/>
                </a:solidFill>
                <a:latin typeface="思源黑體 Medium" panose="020B0600000000000000" charset="-120"/>
                <a:ea typeface="思源黑體 Medium" panose="020B0600000000000000" charset="-120"/>
              </a:rPr>
              <a:t>。</a:t>
            </a:r>
            <a:endParaRPr lang="zh-CN" altLang="en-US" sz="13800">
              <a:solidFill>
                <a:srgbClr val="FF0000"/>
              </a:solidFill>
              <a:latin typeface="思源黑體 Medium" panose="020B0600000000000000" charset="-120"/>
              <a:ea typeface="思源黑體 Medium" panose="020B0600000000000000" charset="-120"/>
            </a:endParaRPr>
          </a:p>
        </p:txBody>
      </p:sp>
      <p:grpSp>
        <p:nvGrpSpPr>
          <p:cNvPr id="43" name="组合 42"/>
          <p:cNvGrpSpPr/>
          <p:nvPr/>
        </p:nvGrpSpPr>
        <p:grpSpPr>
          <a:xfrm rot="0">
            <a:off x="6613525" y="2451100"/>
            <a:ext cx="2867025" cy="2936240"/>
            <a:chOff x="10809" y="3689"/>
            <a:chExt cx="4515" cy="4624"/>
          </a:xfrm>
        </p:grpSpPr>
        <p:sp>
          <p:nvSpPr>
            <p:cNvPr id="23" name="文本框 22"/>
            <p:cNvSpPr txBox="1"/>
            <p:nvPr/>
          </p:nvSpPr>
          <p:spPr>
            <a:xfrm>
              <a:off x="11221" y="3689"/>
              <a:ext cx="4036" cy="822"/>
            </a:xfrm>
            <a:prstGeom prst="rect">
              <a:avLst/>
            </a:prstGeom>
            <a:noFill/>
            <a:effectLst>
              <a:outerShdw blurRad="50800" dist="50800" dir="2700000" algn="tl" rotWithShape="0">
                <a:prstClr val="black">
                  <a:alpha val="15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代码模块</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4" name="文本框 23"/>
            <p:cNvSpPr txBox="1"/>
            <p:nvPr/>
          </p:nvSpPr>
          <p:spPr>
            <a:xfrm>
              <a:off x="11222" y="6484"/>
              <a:ext cx="4036" cy="822"/>
            </a:xfrm>
            <a:prstGeom prst="rect">
              <a:avLst/>
            </a:prstGeom>
            <a:noFill/>
            <a:effectLst>
              <a:outerShdw blurRad="50800" dist="50800" dir="2700000" algn="tl" rotWithShape="0">
                <a:prstClr val="black">
                  <a:alpha val="15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任务分工</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5" name="文本框 24"/>
            <p:cNvSpPr txBox="1"/>
            <p:nvPr/>
          </p:nvSpPr>
          <p:spPr>
            <a:xfrm>
              <a:off x="11297" y="4511"/>
              <a:ext cx="4027" cy="992"/>
            </a:xfrm>
            <a:prstGeom prst="rect">
              <a:avLst/>
            </a:prstGeom>
            <a:noFill/>
            <a:effectLst>
              <a:outerShdw blurRad="50800" dist="25400" dir="2700000" algn="tl" rotWithShape="0">
                <a:prstClr val="black">
                  <a:alpha val="22000"/>
                </a:prstClr>
              </a:outerShdw>
            </a:effectLst>
          </p:spPr>
          <p:txBody>
            <a:bodyPr wrap="square" rtlCol="0">
              <a:spAutoFit/>
            </a:bodyPr>
            <a:p>
              <a:pPr indent="0" algn="just">
                <a:lnSpc>
                  <a:spcPct val="130000"/>
                </a:lnSpc>
                <a:buNone/>
              </a:pPr>
              <a:r>
                <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rPr>
                <a:t>Jinshan can provide the function of translation between simplified Chinese and English</a:t>
              </a:r>
              <a:endPar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endParaRPr>
            </a:p>
          </p:txBody>
        </p:sp>
        <p:sp>
          <p:nvSpPr>
            <p:cNvPr id="26" name="文本框 25"/>
            <p:cNvSpPr txBox="1"/>
            <p:nvPr/>
          </p:nvSpPr>
          <p:spPr>
            <a:xfrm>
              <a:off x="11337" y="7321"/>
              <a:ext cx="3982" cy="992"/>
            </a:xfrm>
            <a:prstGeom prst="rect">
              <a:avLst/>
            </a:prstGeom>
            <a:noFill/>
            <a:effectLst>
              <a:outerShdw blurRad="50800" dist="25400" dir="2700000" algn="tl" rotWithShape="0">
                <a:prstClr val="black">
                  <a:alpha val="22000"/>
                </a:prstClr>
              </a:outerShdw>
            </a:effectLst>
          </p:spPr>
          <p:txBody>
            <a:bodyPr wrap="square" rtlCol="0">
              <a:spAutoFit/>
            </a:bodyPr>
            <a:p>
              <a:pPr indent="0" algn="just">
                <a:lnSpc>
                  <a:spcPct val="130000"/>
                </a:lnSpc>
                <a:buNone/>
              </a:pPr>
              <a:r>
                <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rPr>
                <a:t>Jinshan can provide the function of translation between simplified Chinese and English</a:t>
              </a:r>
              <a:endPar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endParaRPr>
            </a:p>
          </p:txBody>
        </p:sp>
        <p:pic>
          <p:nvPicPr>
            <p:cNvPr id="28" name="图片 27" descr="365597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809" y="3900"/>
              <a:ext cx="412" cy="522"/>
            </a:xfrm>
            <a:prstGeom prst="rect">
              <a:avLst/>
            </a:prstGeom>
            <a:effectLst>
              <a:outerShdw blurRad="50800" dist="38100" dir="2700000" algn="tl" rotWithShape="0">
                <a:prstClr val="black">
                  <a:alpha val="73000"/>
                </a:prstClr>
              </a:outerShdw>
            </a:effectLst>
          </p:spPr>
        </p:pic>
        <p:pic>
          <p:nvPicPr>
            <p:cNvPr id="30" name="图片 29" descr="365597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809" y="6702"/>
              <a:ext cx="412" cy="522"/>
            </a:xfrm>
            <a:prstGeom prst="rect">
              <a:avLst/>
            </a:prstGeom>
            <a:effectLst>
              <a:outerShdw blurRad="50800" dist="38100" dir="2700000" algn="tl" rotWithShape="0">
                <a:prstClr val="black">
                  <a:alpha val="73000"/>
                </a:prstClr>
              </a:outerShdw>
            </a:effectLst>
          </p:spPr>
        </p:pic>
      </p:grpSp>
      <p:sp>
        <p:nvSpPr>
          <p:cNvPr id="15" name="文本框 14"/>
          <p:cNvSpPr txBox="1"/>
          <p:nvPr/>
        </p:nvSpPr>
        <p:spPr>
          <a:xfrm>
            <a:off x="2687955" y="2973070"/>
            <a:ext cx="2557145" cy="450215"/>
          </a:xfrm>
          <a:prstGeom prst="rect">
            <a:avLst/>
          </a:prstGeom>
          <a:noFill/>
          <a:effectLst>
            <a:outerShdw blurRad="50800" dist="25400" dir="2700000" algn="tl" rotWithShape="0">
              <a:prstClr val="black">
                <a:alpha val="22000"/>
              </a:prstClr>
            </a:outerShdw>
          </a:effectLst>
        </p:spPr>
        <p:txBody>
          <a:bodyPr wrap="square" rtlCol="0">
            <a:spAutoFit/>
          </a:bodyPr>
          <a:p>
            <a:pPr indent="0" algn="just">
              <a:lnSpc>
                <a:spcPct val="130000"/>
              </a:lnSpc>
              <a:buNone/>
            </a:pPr>
            <a:r>
              <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rPr>
              <a:t>Jinshan can provide the function of translation between simplified Chinese and English</a:t>
            </a:r>
            <a:endPar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endParaRPr>
          </a:p>
        </p:txBody>
      </p:sp>
      <p:sp>
        <p:nvSpPr>
          <p:cNvPr id="16" name="文本框 15"/>
          <p:cNvSpPr txBox="1"/>
          <p:nvPr/>
        </p:nvSpPr>
        <p:spPr>
          <a:xfrm>
            <a:off x="2687955" y="2451100"/>
            <a:ext cx="2562860" cy="521970"/>
          </a:xfrm>
          <a:prstGeom prst="rect">
            <a:avLst/>
          </a:prstGeom>
          <a:noFill/>
          <a:effectLst>
            <a:outerShdw blurRad="50800" dist="50800" dir="2700000" algn="tl" rotWithShape="0">
              <a:prstClr val="black">
                <a:alpha val="15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代码行数</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19" name="文本框 18"/>
          <p:cNvSpPr txBox="1"/>
          <p:nvPr/>
        </p:nvSpPr>
        <p:spPr>
          <a:xfrm>
            <a:off x="2751455" y="4225925"/>
            <a:ext cx="2562860" cy="521970"/>
          </a:xfrm>
          <a:prstGeom prst="rect">
            <a:avLst/>
          </a:prstGeom>
          <a:noFill/>
          <a:effectLst>
            <a:outerShdw blurRad="50800" dist="50800" dir="2700000" algn="tl" rotWithShape="0">
              <a:prstClr val="black">
                <a:alpha val="15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项目运行</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2" name="文本框 21"/>
          <p:cNvSpPr txBox="1"/>
          <p:nvPr/>
        </p:nvSpPr>
        <p:spPr>
          <a:xfrm>
            <a:off x="2713355" y="4757420"/>
            <a:ext cx="2600325" cy="450215"/>
          </a:xfrm>
          <a:prstGeom prst="rect">
            <a:avLst/>
          </a:prstGeom>
          <a:noFill/>
          <a:effectLst>
            <a:outerShdw blurRad="50800" dist="25400" dir="2700000" algn="tl" rotWithShape="0">
              <a:prstClr val="black">
                <a:alpha val="22000"/>
              </a:prstClr>
            </a:outerShdw>
          </a:effectLst>
        </p:spPr>
        <p:txBody>
          <a:bodyPr wrap="square" rtlCol="0">
            <a:spAutoFit/>
          </a:bodyPr>
          <a:p>
            <a:pPr indent="0" algn="just">
              <a:lnSpc>
                <a:spcPct val="130000"/>
              </a:lnSpc>
              <a:buNone/>
            </a:pPr>
            <a:r>
              <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rPr>
              <a:t>Jinshan can provide the function of translation between simplified Chinese and English</a:t>
            </a:r>
            <a:endParaRPr lang="en-US" altLang="zh-CN" sz="900">
              <a:solidFill>
                <a:srgbClr val="262626"/>
              </a:solidFill>
              <a:latin typeface="思源黑體 ExtraLight" panose="020B0200000000000000" charset="-120"/>
              <a:ea typeface="思源黑體 ExtraLight" panose="020B0200000000000000" charset="-120"/>
              <a:cs typeface="思源黑体 Light" panose="020B0300000000000000" charset="-122"/>
              <a:sym typeface="+mn-ea"/>
            </a:endParaRPr>
          </a:p>
        </p:txBody>
      </p:sp>
      <p:pic>
        <p:nvPicPr>
          <p:cNvPr id="33" name="图片 32" descr="365597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51735" y="2585085"/>
            <a:ext cx="261620" cy="331470"/>
          </a:xfrm>
          <a:prstGeom prst="rect">
            <a:avLst/>
          </a:prstGeom>
          <a:effectLst>
            <a:outerShdw blurRad="50800" dist="38100" dir="2700000" algn="tl" rotWithShape="0">
              <a:prstClr val="black">
                <a:alpha val="73000"/>
              </a:prstClr>
            </a:outerShdw>
          </a:effectLst>
        </p:spPr>
      </p:pic>
      <p:pic>
        <p:nvPicPr>
          <p:cNvPr id="34" name="图片 33" descr="365597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51735" y="4364355"/>
            <a:ext cx="261620" cy="331470"/>
          </a:xfrm>
          <a:prstGeom prst="rect">
            <a:avLst/>
          </a:prstGeom>
          <a:effectLst>
            <a:outerShdw blurRad="50800" dist="38100" dir="2700000" algn="tl" rotWithShape="0">
              <a:prstClr val="black">
                <a:alpha val="73000"/>
              </a:prstClr>
            </a:outerShdw>
          </a:effectLst>
        </p:spPr>
      </p:pic>
      <p:sp>
        <p:nvSpPr>
          <p:cNvPr id="39" name="文本框 38"/>
          <p:cNvSpPr txBox="1"/>
          <p:nvPr/>
        </p:nvSpPr>
        <p:spPr>
          <a:xfrm>
            <a:off x="3726180" y="699135"/>
            <a:ext cx="4509770" cy="1198880"/>
          </a:xfrm>
          <a:prstGeom prst="rect">
            <a:avLst/>
          </a:prstGeom>
          <a:noFill/>
          <a:effectLst>
            <a:outerShdw blurRad="50800" dist="38100" dir="2700000" algn="tl" rotWithShape="0">
              <a:prstClr val="black">
                <a:alpha val="40000"/>
              </a:prstClr>
            </a:outerShdw>
          </a:effectLst>
        </p:spPr>
        <p:txBody>
          <a:bodyPr wrap="square" rtlCol="0">
            <a:spAutoFit/>
          </a:bodyPr>
          <a:p>
            <a:pPr algn="ctr"/>
            <a:r>
              <a:rPr lang="zh-CN" altLang="en-US" sz="7200" i="1">
                <a:solidFill>
                  <a:schemeClr val="tx1"/>
                </a:solidFill>
                <a:latin typeface="思源黑體 ExtraLight" panose="020B0200000000000000" charset="-120"/>
                <a:ea typeface="思源黑體 ExtraLight" panose="020B0200000000000000" charset="-120"/>
              </a:rPr>
              <a:t>汇报内容</a:t>
            </a:r>
            <a:endParaRPr lang="zh-CN" altLang="en-US" sz="7200" i="1">
              <a:solidFill>
                <a:schemeClr val="tx1"/>
              </a:solidFill>
              <a:latin typeface="思源黑體 ExtraLight" panose="020B0200000000000000" charset="-120"/>
              <a:ea typeface="思源黑體 ExtraLight" panose="020B0200000000000000" charset="-120"/>
            </a:endParaRPr>
          </a:p>
        </p:txBody>
      </p:sp>
      <p:cxnSp>
        <p:nvCxnSpPr>
          <p:cNvPr id="42" name="直接连接符 41"/>
          <p:cNvCxnSpPr/>
          <p:nvPr/>
        </p:nvCxnSpPr>
        <p:spPr>
          <a:xfrm>
            <a:off x="2202815" y="2078355"/>
            <a:ext cx="7786370"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2709545" y="711835"/>
            <a:ext cx="6772275" cy="3912870"/>
            <a:chOff x="4112" y="1081"/>
            <a:chExt cx="10665" cy="6162"/>
          </a:xfrm>
        </p:grpSpPr>
        <p:sp>
          <p:nvSpPr>
            <p:cNvPr id="2" name="文本框 1"/>
            <p:cNvSpPr txBox="1"/>
            <p:nvPr/>
          </p:nvSpPr>
          <p:spPr>
            <a:xfrm>
              <a:off x="4112" y="4049"/>
              <a:ext cx="2544" cy="3153"/>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9" name="文本框 8"/>
            <p:cNvSpPr txBox="1"/>
            <p:nvPr/>
          </p:nvSpPr>
          <p:spPr>
            <a:xfrm>
              <a:off x="5367" y="5413"/>
              <a:ext cx="8108" cy="426"/>
            </a:xfrm>
            <a:prstGeom prst="rect">
              <a:avLst/>
            </a:prstGeom>
            <a:noFill/>
            <a:effectLst>
              <a:outerShdw blurRad="50800" dist="63500" dir="2700000" algn="tl" rotWithShape="0">
                <a:prstClr val="black">
                  <a:alpha val="17000"/>
                </a:prstClr>
              </a:outerShdw>
            </a:effectLst>
          </p:spPr>
          <p:txBody>
            <a:bodyPr wrap="square" rtlCol="0">
              <a:spAutoFit/>
            </a:bodyPr>
            <a:p>
              <a:pPr indent="0" algn="ctr">
                <a:lnSpc>
                  <a:spcPct val="130000"/>
                </a:lnSpc>
                <a:buNone/>
              </a:pPr>
              <a:r>
                <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rPr>
                <a:t>Jinshan can provide the function of translation between simplified Chinese and English</a:t>
              </a:r>
              <a:endPar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endParaRPr>
            </a:p>
          </p:txBody>
        </p:sp>
        <p:sp>
          <p:nvSpPr>
            <p:cNvPr id="11" name="文本框 10"/>
            <p:cNvSpPr txBox="1"/>
            <p:nvPr/>
          </p:nvSpPr>
          <p:spPr>
            <a:xfrm>
              <a:off x="6625" y="4119"/>
              <a:ext cx="5592" cy="1113"/>
            </a:xfrm>
            <a:prstGeom prst="rect">
              <a:avLst/>
            </a:prstGeom>
            <a:noFill/>
            <a:effectLst>
              <a:outerShdw blurRad="50800" dist="63500" dir="2700000" algn="tl" rotWithShape="0">
                <a:prstClr val="black">
                  <a:alpha val="17000"/>
                </a:prstClr>
              </a:outerShdw>
            </a:effectLst>
          </p:spPr>
          <p:txBody>
            <a:bodyPr wrap="square" rtlCol="0">
              <a:spAutoFit/>
            </a:bodyPr>
            <a:p>
              <a:pPr algn="ctr"/>
              <a:r>
                <a:rPr lang="zh-CN" altLang="en-US" sz="4000" b="1"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代码行数</a:t>
              </a:r>
              <a:endParaRPr lang="zh-CN" altLang="en-US" sz="4000" b="1"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5" name="文本框 4"/>
            <p:cNvSpPr txBox="1"/>
            <p:nvPr/>
          </p:nvSpPr>
          <p:spPr>
            <a:xfrm>
              <a:off x="12233" y="1081"/>
              <a:ext cx="2544" cy="616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     </a:t>
              </a:r>
              <a:r>
                <a:rPr lang="en-US" altLang="zh-CN" sz="13800">
                  <a:solidFill>
                    <a:schemeClr val="tx1">
                      <a:lumMod val="85000"/>
                      <a:lumOff val="15000"/>
                    </a:schemeClr>
                  </a:solidFill>
                  <a:latin typeface="思源黑體 ExtraLight" panose="020B0200000000000000" charset="-120"/>
                  <a:ea typeface="思源黑體 ExtraLight" panose="020B0200000000000000" charset="-120"/>
                </a:rPr>
                <a:t>”</a:t>
              </a:r>
              <a:endParaRPr lang="en-US" altLang="zh-CN" sz="138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8" name="文本框 7"/>
            <p:cNvSpPr txBox="1"/>
            <p:nvPr/>
          </p:nvSpPr>
          <p:spPr>
            <a:xfrm>
              <a:off x="5870" y="2667"/>
              <a:ext cx="7102" cy="1452"/>
            </a:xfrm>
            <a:prstGeom prst="rect">
              <a:avLst/>
            </a:prstGeom>
            <a:noFill/>
            <a:effectLst>
              <a:outerShdw blurRad="50800" dist="38100" dir="2700000" algn="tl" rotWithShape="0">
                <a:prstClr val="black">
                  <a:alpha val="18000"/>
                </a:prstClr>
              </a:outerShdw>
            </a:effectLst>
          </p:spPr>
          <p:txBody>
            <a:bodyPr wrap="square" rtlCol="0">
              <a:spAutoFit/>
            </a:bodyPr>
            <a:p>
              <a:pPr algn="ctr"/>
              <a:r>
                <a:rPr lang="en-US" altLang="zh-CN" sz="5400">
                  <a:solidFill>
                    <a:srgbClr val="404040"/>
                  </a:solidFill>
                  <a:latin typeface="思源黑體 ExtraLight" panose="020B0200000000000000" charset="-120"/>
                  <a:ea typeface="思源黑體 ExtraLight" panose="020B0200000000000000" charset="-120"/>
                </a:rPr>
                <a:t>01</a:t>
              </a:r>
              <a:endParaRPr lang="en-US" altLang="zh-CN" sz="5400">
                <a:solidFill>
                  <a:srgbClr val="404040"/>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代码行数</a:t>
            </a:r>
            <a:endParaRPr lang="zh-CN" altLang="en-US" sz="2800" b="1"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grpSp>
        <p:nvGrpSpPr>
          <p:cNvPr id="38" name="组合 37"/>
          <p:cNvGrpSpPr/>
          <p:nvPr/>
        </p:nvGrpSpPr>
        <p:grpSpPr>
          <a:xfrm>
            <a:off x="1665605" y="1433195"/>
            <a:ext cx="4352290" cy="1088390"/>
            <a:chOff x="2623" y="2257"/>
            <a:chExt cx="6854" cy="1714"/>
          </a:xfrm>
        </p:grpSpPr>
        <p:sp>
          <p:nvSpPr>
            <p:cNvPr id="36" name="文本框 35"/>
            <p:cNvSpPr txBox="1"/>
            <p:nvPr/>
          </p:nvSpPr>
          <p:spPr>
            <a:xfrm>
              <a:off x="2623" y="2257"/>
              <a:ext cx="2544" cy="171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7200">
                  <a:solidFill>
                    <a:schemeClr val="bg1"/>
                  </a:solidFill>
                  <a:latin typeface="思源黑體 Medium" panose="020B0600000000000000" charset="-120"/>
                  <a:ea typeface="思源黑體 Medium" panose="020B0600000000000000" charset="-120"/>
                </a:rPr>
                <a:t>.</a:t>
              </a:r>
              <a:endParaRPr lang="en-US" altLang="zh-CN" sz="7200">
                <a:solidFill>
                  <a:schemeClr val="bg1"/>
                </a:solidFill>
                <a:latin typeface="思源黑體 Medium" panose="020B0600000000000000" charset="-120"/>
                <a:ea typeface="思源黑體 Medium" panose="020B0600000000000000" charset="-120"/>
              </a:endParaRPr>
            </a:p>
          </p:txBody>
        </p:sp>
        <p:sp>
          <p:nvSpPr>
            <p:cNvPr id="37" name="文本框 36"/>
            <p:cNvSpPr txBox="1"/>
            <p:nvPr/>
          </p:nvSpPr>
          <p:spPr>
            <a:xfrm>
              <a:off x="6933" y="2257"/>
              <a:ext cx="2544" cy="171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7200">
                  <a:solidFill>
                    <a:schemeClr val="bg1"/>
                  </a:solidFill>
                  <a:latin typeface="思源黑體 Medium" panose="020B0600000000000000" charset="-120"/>
                  <a:ea typeface="思源黑體 Medium" panose="020B0600000000000000" charset="-120"/>
                </a:rPr>
                <a:t>.</a:t>
              </a:r>
              <a:endParaRPr lang="en-US" altLang="zh-CN" sz="7200">
                <a:solidFill>
                  <a:schemeClr val="bg1"/>
                </a:solidFill>
                <a:latin typeface="思源黑體 Medium" panose="020B0600000000000000" charset="-120"/>
                <a:ea typeface="思源黑體 Medium" panose="020B0600000000000000" charset="-120"/>
              </a:endParaRPr>
            </a:p>
          </p:txBody>
        </p:sp>
      </p:grpSp>
      <p:grpSp>
        <p:nvGrpSpPr>
          <p:cNvPr id="39" name="组合 38"/>
          <p:cNvGrpSpPr/>
          <p:nvPr/>
        </p:nvGrpSpPr>
        <p:grpSpPr>
          <a:xfrm>
            <a:off x="7119620" y="1497965"/>
            <a:ext cx="4321810" cy="1088390"/>
            <a:chOff x="2623" y="2257"/>
            <a:chExt cx="6806" cy="1714"/>
          </a:xfrm>
        </p:grpSpPr>
        <p:sp>
          <p:nvSpPr>
            <p:cNvPr id="40" name="文本框 39"/>
            <p:cNvSpPr txBox="1"/>
            <p:nvPr/>
          </p:nvSpPr>
          <p:spPr>
            <a:xfrm>
              <a:off x="2623" y="2257"/>
              <a:ext cx="2544" cy="171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7200">
                  <a:solidFill>
                    <a:schemeClr val="bg1"/>
                  </a:solidFill>
                  <a:latin typeface="思源黑體 Medium" panose="020B0600000000000000" charset="-120"/>
                  <a:ea typeface="思源黑體 Medium" panose="020B0600000000000000" charset="-120"/>
                </a:rPr>
                <a:t>.</a:t>
              </a:r>
              <a:endParaRPr lang="en-US" altLang="zh-CN" sz="7200">
                <a:solidFill>
                  <a:schemeClr val="bg1"/>
                </a:solidFill>
                <a:latin typeface="思源黑體 Medium" panose="020B0600000000000000" charset="-120"/>
                <a:ea typeface="思源黑體 Medium" panose="020B0600000000000000" charset="-120"/>
              </a:endParaRPr>
            </a:p>
          </p:txBody>
        </p:sp>
        <p:sp>
          <p:nvSpPr>
            <p:cNvPr id="41" name="文本框 40"/>
            <p:cNvSpPr txBox="1"/>
            <p:nvPr/>
          </p:nvSpPr>
          <p:spPr>
            <a:xfrm>
              <a:off x="6885" y="2257"/>
              <a:ext cx="2544" cy="171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7200">
                  <a:solidFill>
                    <a:schemeClr val="bg1"/>
                  </a:solidFill>
                  <a:latin typeface="思源黑體 Medium" panose="020B0600000000000000" charset="-120"/>
                  <a:ea typeface="思源黑體 Medium" panose="020B0600000000000000" charset="-120"/>
                </a:rPr>
                <a:t>.</a:t>
              </a:r>
              <a:endParaRPr lang="en-US" altLang="zh-CN" sz="7200">
                <a:solidFill>
                  <a:schemeClr val="bg1"/>
                </a:solidFill>
                <a:latin typeface="思源黑體 Medium" panose="020B0600000000000000" charset="-120"/>
                <a:ea typeface="思源黑體 Medium" panose="020B0600000000000000" charset="-120"/>
              </a:endParaRPr>
            </a:p>
          </p:txBody>
        </p:sp>
      </p:grpSp>
      <p:sp>
        <p:nvSpPr>
          <p:cNvPr id="2" name="文本框 1"/>
          <p:cNvSpPr txBox="1"/>
          <p:nvPr/>
        </p:nvSpPr>
        <p:spPr>
          <a:xfrm>
            <a:off x="1908810" y="2459990"/>
            <a:ext cx="8030210" cy="1783715"/>
          </a:xfrm>
          <a:prstGeom prst="rect">
            <a:avLst/>
          </a:prstGeom>
          <a:noFill/>
        </p:spPr>
        <p:txBody>
          <a:bodyPr wrap="square" rtlCol="0">
            <a:spAutoFit/>
          </a:bodyPr>
          <a:p>
            <a:r>
              <a:rPr lang="zh-CN" altLang="en-US" sz="2800"/>
              <a:t>项目总代码大约</a:t>
            </a:r>
            <a:r>
              <a:rPr lang="zh-CN" altLang="en-US" sz="2800"/>
              <a:t>有</a:t>
            </a:r>
            <a:r>
              <a:rPr lang="en-US" altLang="zh-CN" sz="2800"/>
              <a:t>750</a:t>
            </a:r>
            <a:r>
              <a:rPr lang="zh-CN" altLang="en-US" sz="2800"/>
              <a:t>行。</a:t>
            </a:r>
            <a:endParaRPr lang="zh-CN" altLang="en-US" sz="2800"/>
          </a:p>
          <a:p>
            <a:endParaRPr lang="zh-CN" altLang="en-US" sz="2800"/>
          </a:p>
          <a:p>
            <a:endParaRPr lang="zh-CN" altLang="en-US"/>
          </a:p>
          <a:p>
            <a:endParaRPr lang="zh-CN" altLang="en-US"/>
          </a:p>
          <a:p>
            <a:endParaRPr lang="zh-CN" altLang="en-US"/>
          </a:p>
        </p:txBody>
      </p:sp>
    </p:spTree>
    <p:custDataLst>
      <p:tags r:id="rId1"/>
    </p:custDataLst>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2709545" y="711835"/>
            <a:ext cx="6772275" cy="3912870"/>
            <a:chOff x="4112" y="1081"/>
            <a:chExt cx="10665" cy="6162"/>
          </a:xfrm>
        </p:grpSpPr>
        <p:sp>
          <p:nvSpPr>
            <p:cNvPr id="2" name="文本框 1"/>
            <p:cNvSpPr txBox="1"/>
            <p:nvPr/>
          </p:nvSpPr>
          <p:spPr>
            <a:xfrm>
              <a:off x="4112" y="4049"/>
              <a:ext cx="2544" cy="3153"/>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9" name="文本框 8"/>
            <p:cNvSpPr txBox="1"/>
            <p:nvPr/>
          </p:nvSpPr>
          <p:spPr>
            <a:xfrm>
              <a:off x="5367" y="5413"/>
              <a:ext cx="8108" cy="426"/>
            </a:xfrm>
            <a:prstGeom prst="rect">
              <a:avLst/>
            </a:prstGeom>
            <a:noFill/>
            <a:effectLst>
              <a:outerShdw blurRad="50800" dist="63500" dir="2700000" algn="tl" rotWithShape="0">
                <a:prstClr val="black">
                  <a:alpha val="17000"/>
                </a:prstClr>
              </a:outerShdw>
            </a:effectLst>
          </p:spPr>
          <p:txBody>
            <a:bodyPr wrap="square" rtlCol="0">
              <a:spAutoFit/>
            </a:bodyPr>
            <a:p>
              <a:pPr indent="0" algn="ctr">
                <a:lnSpc>
                  <a:spcPct val="130000"/>
                </a:lnSpc>
                <a:buNone/>
              </a:pPr>
              <a:r>
                <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rPr>
                <a:t>Jinshan can provide the function of translation between simplified Chinese and English</a:t>
              </a:r>
              <a:endParaRPr lang="en-US" altLang="zh-CN" sz="900">
                <a:solidFill>
                  <a:schemeClr val="tx1">
                    <a:lumMod val="75000"/>
                    <a:lumOff val="25000"/>
                  </a:schemeClr>
                </a:solidFill>
                <a:latin typeface="思源黑体 Normal" panose="020B0400000000000000" charset="-122"/>
                <a:ea typeface="思源黑体 Normal" panose="020B0400000000000000" charset="-122"/>
                <a:cs typeface="思源黑体 Light" panose="020B0300000000000000" charset="-122"/>
                <a:sym typeface="+mn-ea"/>
              </a:endParaRPr>
            </a:p>
          </p:txBody>
        </p:sp>
        <p:sp>
          <p:nvSpPr>
            <p:cNvPr id="11" name="文本框 10"/>
            <p:cNvSpPr txBox="1"/>
            <p:nvPr/>
          </p:nvSpPr>
          <p:spPr>
            <a:xfrm>
              <a:off x="6625" y="4119"/>
              <a:ext cx="5592" cy="1113"/>
            </a:xfrm>
            <a:prstGeom prst="rect">
              <a:avLst/>
            </a:prstGeom>
            <a:noFill/>
            <a:effectLst>
              <a:outerShdw blurRad="50800" dist="63500" dir="2700000" algn="tl" rotWithShape="0">
                <a:prstClr val="black">
                  <a:alpha val="17000"/>
                </a:prstClr>
              </a:outerShdw>
            </a:effectLst>
          </p:spPr>
          <p:txBody>
            <a:bodyPr wrap="square" rtlCol="0">
              <a:spAutoFit/>
            </a:bodyPr>
            <a:p>
              <a:pPr algn="ctr"/>
              <a:r>
                <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rPr>
                <a:t>代码模块</a:t>
              </a:r>
              <a:endParaRPr lang="zh-CN" altLang="en-US" sz="4000" dirty="0">
                <a:solidFill>
                  <a:schemeClr val="tx1">
                    <a:lumMod val="75000"/>
                    <a:lumOff val="2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5" name="文本框 4"/>
            <p:cNvSpPr txBox="1"/>
            <p:nvPr/>
          </p:nvSpPr>
          <p:spPr>
            <a:xfrm>
              <a:off x="12233" y="1081"/>
              <a:ext cx="2544" cy="616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3800">
                  <a:solidFill>
                    <a:srgbClr val="FF0000"/>
                  </a:solidFill>
                  <a:latin typeface="思源黑體 ExtraLight" panose="020B0200000000000000" charset="-120"/>
                  <a:ea typeface="思源黑體 ExtraLight" panose="020B0200000000000000" charset="-120"/>
                </a:rPr>
                <a:t>     ”</a:t>
              </a:r>
              <a:endParaRPr lang="en-US" altLang="zh-CN" sz="13800">
                <a:solidFill>
                  <a:srgbClr val="FF0000"/>
                </a:solidFill>
                <a:latin typeface="思源黑體 ExtraLight" panose="020B0200000000000000" charset="-120"/>
                <a:ea typeface="思源黑體 ExtraLight" panose="020B0200000000000000" charset="-120"/>
              </a:endParaRPr>
            </a:p>
          </p:txBody>
        </p:sp>
        <p:sp>
          <p:nvSpPr>
            <p:cNvPr id="8" name="文本框 7"/>
            <p:cNvSpPr txBox="1"/>
            <p:nvPr/>
          </p:nvSpPr>
          <p:spPr>
            <a:xfrm>
              <a:off x="5870" y="2667"/>
              <a:ext cx="7102" cy="1452"/>
            </a:xfrm>
            <a:prstGeom prst="rect">
              <a:avLst/>
            </a:prstGeom>
            <a:noFill/>
            <a:effectLst>
              <a:outerShdw blurRad="50800" dist="38100" dir="2700000" algn="tl" rotWithShape="0">
                <a:prstClr val="black">
                  <a:alpha val="18000"/>
                </a:prstClr>
              </a:outerShdw>
            </a:effectLst>
          </p:spPr>
          <p:txBody>
            <a:bodyPr wrap="square" rtlCol="0">
              <a:spAutoFit/>
            </a:bodyPr>
            <a:p>
              <a:pPr algn="ctr"/>
              <a:r>
                <a:rPr lang="en-US" altLang="zh-CN" sz="5400">
                  <a:solidFill>
                    <a:srgbClr val="404040"/>
                  </a:solidFill>
                  <a:latin typeface="思源黑體 ExtraLight" panose="020B0200000000000000" charset="-120"/>
                  <a:ea typeface="思源黑體 ExtraLight" panose="020B0200000000000000" charset="-120"/>
                </a:rPr>
                <a:t>02</a:t>
              </a:r>
              <a:endParaRPr lang="en-US" altLang="zh-CN" sz="5400">
                <a:solidFill>
                  <a:srgbClr val="404040"/>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四大类</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grpSp>
        <p:nvGrpSpPr>
          <p:cNvPr id="41" name="组合 40"/>
          <p:cNvGrpSpPr/>
          <p:nvPr/>
        </p:nvGrpSpPr>
        <p:grpSpPr>
          <a:xfrm>
            <a:off x="293370" y="67945"/>
            <a:ext cx="11380470" cy="5659120"/>
            <a:chOff x="462" y="-53"/>
            <a:chExt cx="17922" cy="8912"/>
          </a:xfrm>
        </p:grpSpPr>
        <p:grpSp>
          <p:nvGrpSpPr>
            <p:cNvPr id="33" name="组合 32"/>
            <p:cNvGrpSpPr/>
            <p:nvPr/>
          </p:nvGrpSpPr>
          <p:grpSpPr>
            <a:xfrm>
              <a:off x="816" y="2779"/>
              <a:ext cx="17568" cy="6080"/>
              <a:chOff x="816" y="0"/>
              <a:chExt cx="17568" cy="6080"/>
            </a:xfrm>
          </p:grpSpPr>
          <p:grpSp>
            <p:nvGrpSpPr>
              <p:cNvPr id="17" name="组合 16"/>
              <p:cNvGrpSpPr/>
              <p:nvPr/>
            </p:nvGrpSpPr>
            <p:grpSpPr>
              <a:xfrm>
                <a:off x="816" y="0"/>
                <a:ext cx="3780" cy="6080"/>
                <a:chOff x="2002" y="3107"/>
                <a:chExt cx="3780" cy="6080"/>
              </a:xfrm>
            </p:grpSpPr>
            <p:sp>
              <p:nvSpPr>
                <p:cNvPr id="4" name="圆角矩形 3"/>
                <p:cNvSpPr/>
                <p:nvPr/>
              </p:nvSpPr>
              <p:spPr>
                <a:xfrm>
                  <a:off x="2002" y="3107"/>
                  <a:ext cx="3780" cy="6080"/>
                </a:xfrm>
                <a:prstGeom prst="roundRect">
                  <a:avLst>
                    <a:gd name="adj" fmla="val 5026"/>
                  </a:avLst>
                </a:prstGeom>
                <a:noFill/>
                <a:ln w="38100">
                  <a:solidFill>
                    <a:schemeClr val="tx1">
                      <a:lumMod val="85000"/>
                      <a:lumOff val="15000"/>
                    </a:schemeClr>
                  </a:solidFill>
                </a:ln>
                <a:effectLst>
                  <a:outerShdw blurRad="50800" dist="889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447" y="5026"/>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City</a:t>
                  </a:r>
                  <a:endPar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grpSp>
          <p:grpSp>
            <p:nvGrpSpPr>
              <p:cNvPr id="18" name="组合 17"/>
              <p:cNvGrpSpPr/>
              <p:nvPr/>
            </p:nvGrpSpPr>
            <p:grpSpPr>
              <a:xfrm>
                <a:off x="5412" y="0"/>
                <a:ext cx="3780" cy="6080"/>
                <a:chOff x="2002" y="3107"/>
                <a:chExt cx="3780" cy="6080"/>
              </a:xfrm>
            </p:grpSpPr>
            <p:sp>
              <p:nvSpPr>
                <p:cNvPr id="19" name="圆角矩形 18"/>
                <p:cNvSpPr/>
                <p:nvPr/>
              </p:nvSpPr>
              <p:spPr>
                <a:xfrm>
                  <a:off x="2002" y="3107"/>
                  <a:ext cx="3780" cy="6080"/>
                </a:xfrm>
                <a:prstGeom prst="roundRect">
                  <a:avLst>
                    <a:gd name="adj" fmla="val 5026"/>
                  </a:avLst>
                </a:prstGeom>
                <a:noFill/>
                <a:ln w="38100">
                  <a:solidFill>
                    <a:schemeClr val="tx1">
                      <a:lumMod val="85000"/>
                      <a:lumOff val="15000"/>
                    </a:schemeClr>
                  </a:solidFill>
                </a:ln>
                <a:effectLst>
                  <a:outerShdw blurRad="50800" dist="889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2447" y="5026"/>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MyPanel</a:t>
                  </a:r>
                  <a:endPar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grpSp>
          <p:grpSp>
            <p:nvGrpSpPr>
              <p:cNvPr id="23" name="组合 22"/>
              <p:cNvGrpSpPr/>
              <p:nvPr/>
            </p:nvGrpSpPr>
            <p:grpSpPr>
              <a:xfrm>
                <a:off x="10008" y="0"/>
                <a:ext cx="3780" cy="6080"/>
                <a:chOff x="2002" y="3107"/>
                <a:chExt cx="3780" cy="6080"/>
              </a:xfrm>
            </p:grpSpPr>
            <p:sp>
              <p:nvSpPr>
                <p:cNvPr id="24" name="圆角矩形 23"/>
                <p:cNvSpPr/>
                <p:nvPr/>
              </p:nvSpPr>
              <p:spPr>
                <a:xfrm>
                  <a:off x="2002" y="3107"/>
                  <a:ext cx="3780" cy="6080"/>
                </a:xfrm>
                <a:prstGeom prst="roundRect">
                  <a:avLst>
                    <a:gd name="adj" fmla="val 5026"/>
                  </a:avLst>
                </a:prstGeom>
                <a:noFill/>
                <a:ln w="38100">
                  <a:solidFill>
                    <a:schemeClr val="tx1">
                      <a:lumMod val="85000"/>
                      <a:lumOff val="15000"/>
                    </a:schemeClr>
                  </a:solidFill>
                </a:ln>
                <a:effectLst>
                  <a:outerShdw blurRad="50800" dist="889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2447" y="5026"/>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Person</a:t>
                  </a:r>
                  <a:endPar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grpSp>
          <p:grpSp>
            <p:nvGrpSpPr>
              <p:cNvPr id="28" name="组合 27"/>
              <p:cNvGrpSpPr/>
              <p:nvPr/>
            </p:nvGrpSpPr>
            <p:grpSpPr>
              <a:xfrm>
                <a:off x="14604" y="0"/>
                <a:ext cx="3780" cy="6080"/>
                <a:chOff x="2002" y="3107"/>
                <a:chExt cx="3780" cy="6080"/>
              </a:xfrm>
            </p:grpSpPr>
            <p:sp>
              <p:nvSpPr>
                <p:cNvPr id="29" name="圆角矩形 28"/>
                <p:cNvSpPr/>
                <p:nvPr/>
              </p:nvSpPr>
              <p:spPr>
                <a:xfrm>
                  <a:off x="2002" y="3107"/>
                  <a:ext cx="3780" cy="6080"/>
                </a:xfrm>
                <a:prstGeom prst="roundRect">
                  <a:avLst>
                    <a:gd name="adj" fmla="val 5026"/>
                  </a:avLst>
                </a:prstGeom>
                <a:noFill/>
                <a:ln w="38100">
                  <a:solidFill>
                    <a:schemeClr val="tx1">
                      <a:lumMod val="85000"/>
                      <a:lumOff val="15000"/>
                    </a:schemeClr>
                  </a:solidFill>
                </a:ln>
                <a:effectLst>
                  <a:outerShdw blurRad="50800" dist="889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2447" y="5026"/>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Hospital</a:t>
                  </a:r>
                  <a:endParaRPr lang="en-US" altLang="zh-CN"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grpSp>
        </p:grpSp>
        <p:grpSp>
          <p:nvGrpSpPr>
            <p:cNvPr id="37" name="组合 36"/>
            <p:cNvGrpSpPr/>
            <p:nvPr/>
          </p:nvGrpSpPr>
          <p:grpSpPr>
            <a:xfrm>
              <a:off x="462" y="-46"/>
              <a:ext cx="7311" cy="6071"/>
              <a:chOff x="462" y="-46"/>
              <a:chExt cx="7311" cy="6071"/>
            </a:xfrm>
          </p:grpSpPr>
          <p:sp>
            <p:nvSpPr>
              <p:cNvPr id="12" name="文本框 11"/>
              <p:cNvSpPr txBox="1"/>
              <p:nvPr/>
            </p:nvSpPr>
            <p:spPr>
              <a:xfrm>
                <a:off x="462" y="-46"/>
                <a:ext cx="2544" cy="448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9900">
                    <a:solidFill>
                      <a:srgbClr val="FF0000"/>
                    </a:solidFill>
                    <a:latin typeface="思源黑體 Medium" panose="020B0600000000000000" charset="-120"/>
                    <a:ea typeface="思源黑體 Medium" panose="020B0600000000000000" charset="-120"/>
                  </a:rPr>
                  <a:t>,</a:t>
                </a:r>
                <a:endParaRPr lang="en-US" altLang="zh-CN" sz="19900">
                  <a:solidFill>
                    <a:srgbClr val="FF0000"/>
                  </a:solidFill>
                  <a:latin typeface="思源黑體 Medium" panose="020B0600000000000000" charset="-120"/>
                  <a:ea typeface="思源黑體 Medium" panose="020B0600000000000000" charset="-120"/>
                </a:endParaRPr>
              </a:p>
            </p:txBody>
          </p:sp>
          <p:sp>
            <p:nvSpPr>
              <p:cNvPr id="36" name="文本框 35"/>
              <p:cNvSpPr txBox="1"/>
              <p:nvPr/>
            </p:nvSpPr>
            <p:spPr>
              <a:xfrm>
                <a:off x="5229" y="1541"/>
                <a:ext cx="2544" cy="448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9900">
                    <a:solidFill>
                      <a:schemeClr val="tx1">
                        <a:lumMod val="75000"/>
                        <a:lumOff val="25000"/>
                      </a:schemeClr>
                    </a:solidFill>
                    <a:latin typeface="思源黑體 Medium" panose="020B0600000000000000" charset="-120"/>
                    <a:ea typeface="思源黑體 Medium" panose="020B0600000000000000" charset="-120"/>
                  </a:rPr>
                  <a:t>。</a:t>
                </a:r>
                <a:endParaRPr lang="zh-CN" altLang="en-US" sz="19900">
                  <a:solidFill>
                    <a:schemeClr val="tx1">
                      <a:lumMod val="75000"/>
                      <a:lumOff val="25000"/>
                    </a:schemeClr>
                  </a:solidFill>
                  <a:latin typeface="思源黑體 Medium" panose="020B0600000000000000" charset="-120"/>
                  <a:ea typeface="思源黑體 Medium" panose="020B0600000000000000" charset="-120"/>
                </a:endParaRPr>
              </a:p>
            </p:txBody>
          </p:sp>
        </p:grpSp>
        <p:grpSp>
          <p:nvGrpSpPr>
            <p:cNvPr id="38" name="组合 37"/>
            <p:cNvGrpSpPr/>
            <p:nvPr/>
          </p:nvGrpSpPr>
          <p:grpSpPr>
            <a:xfrm>
              <a:off x="9648" y="-53"/>
              <a:ext cx="7311" cy="6071"/>
              <a:chOff x="462" y="-46"/>
              <a:chExt cx="7311" cy="6071"/>
            </a:xfrm>
          </p:grpSpPr>
          <p:sp>
            <p:nvSpPr>
              <p:cNvPr id="39" name="文本框 38"/>
              <p:cNvSpPr txBox="1"/>
              <p:nvPr/>
            </p:nvSpPr>
            <p:spPr>
              <a:xfrm>
                <a:off x="462" y="-46"/>
                <a:ext cx="2544" cy="448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en-US" altLang="zh-CN" sz="19900">
                    <a:solidFill>
                      <a:srgbClr val="FF0000"/>
                    </a:solidFill>
                    <a:latin typeface="思源黑體 Medium" panose="020B0600000000000000" charset="-120"/>
                    <a:ea typeface="思源黑體 Medium" panose="020B0600000000000000" charset="-120"/>
                  </a:rPr>
                  <a:t>,</a:t>
                </a:r>
                <a:endParaRPr lang="en-US" altLang="zh-CN" sz="19900">
                  <a:solidFill>
                    <a:srgbClr val="FF0000"/>
                  </a:solidFill>
                  <a:latin typeface="思源黑體 Medium" panose="020B0600000000000000" charset="-120"/>
                  <a:ea typeface="思源黑體 Medium" panose="020B0600000000000000" charset="-120"/>
                </a:endParaRPr>
              </a:p>
            </p:txBody>
          </p:sp>
          <p:sp>
            <p:nvSpPr>
              <p:cNvPr id="40" name="文本框 39"/>
              <p:cNvSpPr txBox="1"/>
              <p:nvPr/>
            </p:nvSpPr>
            <p:spPr>
              <a:xfrm>
                <a:off x="5229" y="1541"/>
                <a:ext cx="2544" cy="4484"/>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9900">
                    <a:solidFill>
                      <a:schemeClr val="tx1">
                        <a:lumMod val="75000"/>
                        <a:lumOff val="25000"/>
                      </a:schemeClr>
                    </a:solidFill>
                    <a:latin typeface="思源黑體 Medium" panose="020B0600000000000000" charset="-120"/>
                    <a:ea typeface="思源黑體 Medium" panose="020B0600000000000000" charset="-120"/>
                  </a:rPr>
                  <a:t>。</a:t>
                </a:r>
                <a:endParaRPr lang="zh-CN" altLang="en-US" sz="19900">
                  <a:solidFill>
                    <a:schemeClr val="tx1">
                      <a:lumMod val="75000"/>
                      <a:lumOff val="25000"/>
                    </a:schemeClr>
                  </a:solidFill>
                  <a:latin typeface="思源黑體 Medium" panose="020B0600000000000000" charset="-120"/>
                  <a:ea typeface="思源黑體 Medium" panose="020B0600000000000000" charset="-120"/>
                </a:endParaRPr>
              </a:p>
            </p:txBody>
          </p:sp>
        </p:grpSp>
      </p:grpSp>
    </p:spTree>
    <p:custDataLst>
      <p:tags r:id="rId1"/>
    </p:custDataLst>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其余类</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grpSp>
        <p:nvGrpSpPr>
          <p:cNvPr id="23" name="组合 22"/>
          <p:cNvGrpSpPr/>
          <p:nvPr/>
        </p:nvGrpSpPr>
        <p:grpSpPr>
          <a:xfrm>
            <a:off x="776605" y="2115185"/>
            <a:ext cx="10760075" cy="1004570"/>
            <a:chOff x="1407" y="3951"/>
            <a:chExt cx="16945" cy="1582"/>
          </a:xfrm>
        </p:grpSpPr>
        <p:grpSp>
          <p:nvGrpSpPr>
            <p:cNvPr id="5" name="组合 4"/>
            <p:cNvGrpSpPr/>
            <p:nvPr/>
          </p:nvGrpSpPr>
          <p:grpSpPr>
            <a:xfrm>
              <a:off x="1407" y="3951"/>
              <a:ext cx="4018" cy="1582"/>
              <a:chOff x="1407" y="4058"/>
              <a:chExt cx="4018" cy="1582"/>
            </a:xfrm>
          </p:grpSpPr>
          <p:grpSp>
            <p:nvGrpSpPr>
              <p:cNvPr id="4" name="组合 3"/>
              <p:cNvGrpSpPr/>
              <p:nvPr/>
            </p:nvGrpSpPr>
            <p:grpSpPr>
              <a:xfrm>
                <a:off x="1593" y="4058"/>
                <a:ext cx="3832" cy="1582"/>
                <a:chOff x="1222" y="4257"/>
                <a:chExt cx="3832" cy="1582"/>
              </a:xfrm>
            </p:grpSpPr>
            <p:sp>
              <p:nvSpPr>
                <p:cNvPr id="2" name="五边形 1"/>
                <p:cNvSpPr/>
                <p:nvPr/>
              </p:nvSpPr>
              <p:spPr>
                <a:xfrm>
                  <a:off x="1222" y="4434"/>
                  <a:ext cx="3250" cy="1228"/>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2510" y="4257"/>
                  <a:ext cx="2544" cy="158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6600">
                      <a:solidFill>
                        <a:srgbClr val="FF0000"/>
                      </a:solidFill>
                      <a:latin typeface="思源黑體 Medium" panose="020B0600000000000000" charset="-120"/>
                      <a:ea typeface="思源黑體 Medium" panose="020B0600000000000000" charset="-120"/>
                      <a:sym typeface="+mn-ea"/>
                    </a:rPr>
                    <a:t>。</a:t>
                  </a:r>
                  <a:endParaRPr lang="en-US" altLang="zh-CN" sz="6600">
                    <a:solidFill>
                      <a:schemeClr val="tx1">
                        <a:lumMod val="85000"/>
                        <a:lumOff val="15000"/>
                      </a:schemeClr>
                    </a:solidFill>
                    <a:latin typeface="思源黑體 Medium" panose="020B0600000000000000" charset="-120"/>
                    <a:ea typeface="思源黑體 Medium" panose="020B0600000000000000" charset="-120"/>
                  </a:endParaRPr>
                </a:p>
              </p:txBody>
            </p:sp>
          </p:grpSp>
          <p:sp>
            <p:nvSpPr>
              <p:cNvPr id="49" name="文本框 48"/>
              <p:cNvSpPr txBox="1"/>
              <p:nvPr/>
            </p:nvSpPr>
            <p:spPr>
              <a:xfrm>
                <a:off x="1407" y="4505"/>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bg1"/>
                    </a:solidFill>
                    <a:latin typeface="思源黑體 Heavy" panose="020B0A00000000000000" charset="-120"/>
                    <a:ea typeface="思源黑體 Heavy" panose="020B0A00000000000000" charset="-120"/>
                    <a:cs typeface="Poppins SemiBold" charset="0"/>
                    <a:sym typeface="+mn-ea"/>
                  </a:rPr>
                  <a:t>Main</a:t>
                </a:r>
                <a:endParaRPr lang="en-US" altLang="zh-CN" sz="2000" dirty="0">
                  <a:solidFill>
                    <a:schemeClr val="bg1"/>
                  </a:solidFill>
                  <a:latin typeface="思源黑體 Heavy" panose="020B0A00000000000000" charset="-120"/>
                  <a:ea typeface="思源黑體 Heavy" panose="020B0A00000000000000" charset="-120"/>
                  <a:cs typeface="Poppins SemiBold" charset="0"/>
                  <a:sym typeface="+mn-ea"/>
                </a:endParaRPr>
              </a:p>
            </p:txBody>
          </p:sp>
        </p:grpSp>
        <p:grpSp>
          <p:nvGrpSpPr>
            <p:cNvPr id="7" name="组合 6"/>
            <p:cNvGrpSpPr/>
            <p:nvPr/>
          </p:nvGrpSpPr>
          <p:grpSpPr>
            <a:xfrm>
              <a:off x="5716" y="3951"/>
              <a:ext cx="4018" cy="1582"/>
              <a:chOff x="1407" y="4058"/>
              <a:chExt cx="4018" cy="1582"/>
            </a:xfrm>
          </p:grpSpPr>
          <p:grpSp>
            <p:nvGrpSpPr>
              <p:cNvPr id="8" name="组合 7"/>
              <p:cNvGrpSpPr/>
              <p:nvPr/>
            </p:nvGrpSpPr>
            <p:grpSpPr>
              <a:xfrm>
                <a:off x="1593" y="4058"/>
                <a:ext cx="3832" cy="1582"/>
                <a:chOff x="1222" y="4257"/>
                <a:chExt cx="3832" cy="1582"/>
              </a:xfrm>
            </p:grpSpPr>
            <p:sp>
              <p:nvSpPr>
                <p:cNvPr id="9" name="五边形 8"/>
                <p:cNvSpPr/>
                <p:nvPr/>
              </p:nvSpPr>
              <p:spPr>
                <a:xfrm>
                  <a:off x="1222" y="4434"/>
                  <a:ext cx="3250" cy="1228"/>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510" y="4257"/>
                  <a:ext cx="2544" cy="158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6600">
                      <a:solidFill>
                        <a:schemeClr val="bg1"/>
                      </a:solidFill>
                      <a:latin typeface="思源黑體 Medium" panose="020B0600000000000000" charset="-120"/>
                      <a:ea typeface="思源黑體 Medium" panose="020B0600000000000000" charset="-120"/>
                      <a:sym typeface="+mn-ea"/>
                    </a:rPr>
                    <a:t>。</a:t>
                  </a:r>
                  <a:endParaRPr lang="zh-CN" altLang="en-US" sz="6600">
                    <a:solidFill>
                      <a:schemeClr val="bg1"/>
                    </a:solidFill>
                    <a:latin typeface="思源黑體 Medium" panose="020B0600000000000000" charset="-120"/>
                    <a:ea typeface="思源黑體 Medium" panose="020B0600000000000000" charset="-120"/>
                    <a:sym typeface="+mn-ea"/>
                  </a:endParaRPr>
                </a:p>
              </p:txBody>
            </p:sp>
          </p:grpSp>
          <p:sp>
            <p:nvSpPr>
              <p:cNvPr id="11" name="文本框 10"/>
              <p:cNvSpPr txBox="1"/>
              <p:nvPr/>
            </p:nvSpPr>
            <p:spPr>
              <a:xfrm>
                <a:off x="1407" y="4505"/>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bg1"/>
                    </a:solidFill>
                    <a:latin typeface="思源黑體 Heavy" panose="020B0A00000000000000" charset="-120"/>
                    <a:ea typeface="思源黑體 Heavy" panose="020B0A00000000000000" charset="-120"/>
                    <a:cs typeface="Poppins SemiBold" charset="0"/>
                    <a:sym typeface="+mn-ea"/>
                  </a:rPr>
                  <a:t>Constants</a:t>
                </a:r>
                <a:endParaRPr lang="en-US" altLang="zh-CN" sz="2000" dirty="0">
                  <a:solidFill>
                    <a:schemeClr val="bg1"/>
                  </a:solidFill>
                  <a:latin typeface="思源黑體 Heavy" panose="020B0A00000000000000" charset="-120"/>
                  <a:ea typeface="思源黑體 Heavy" panose="020B0A00000000000000" charset="-120"/>
                  <a:cs typeface="Poppins SemiBold" charset="0"/>
                  <a:sym typeface="+mn-ea"/>
                </a:endParaRPr>
              </a:p>
            </p:txBody>
          </p:sp>
        </p:grpSp>
        <p:grpSp>
          <p:nvGrpSpPr>
            <p:cNvPr id="12" name="组合 11"/>
            <p:cNvGrpSpPr/>
            <p:nvPr/>
          </p:nvGrpSpPr>
          <p:grpSpPr>
            <a:xfrm>
              <a:off x="10025" y="3951"/>
              <a:ext cx="4018" cy="1582"/>
              <a:chOff x="1407" y="4058"/>
              <a:chExt cx="4018" cy="1582"/>
            </a:xfrm>
          </p:grpSpPr>
          <p:grpSp>
            <p:nvGrpSpPr>
              <p:cNvPr id="13" name="组合 12"/>
              <p:cNvGrpSpPr/>
              <p:nvPr/>
            </p:nvGrpSpPr>
            <p:grpSpPr>
              <a:xfrm>
                <a:off x="1593" y="4058"/>
                <a:ext cx="3832" cy="1582"/>
                <a:chOff x="1222" y="4257"/>
                <a:chExt cx="3832" cy="1582"/>
              </a:xfrm>
            </p:grpSpPr>
            <p:sp>
              <p:nvSpPr>
                <p:cNvPr id="14" name="五边形 13"/>
                <p:cNvSpPr/>
                <p:nvPr/>
              </p:nvSpPr>
              <p:spPr>
                <a:xfrm>
                  <a:off x="1222" y="4434"/>
                  <a:ext cx="3250" cy="1228"/>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2510" y="4257"/>
                  <a:ext cx="2544" cy="158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6600">
                      <a:solidFill>
                        <a:srgbClr val="FF0000"/>
                      </a:solidFill>
                      <a:latin typeface="思源黑體 Medium" panose="020B0600000000000000" charset="-120"/>
                      <a:ea typeface="思源黑體 Medium" panose="020B0600000000000000" charset="-120"/>
                      <a:sym typeface="+mn-ea"/>
                    </a:rPr>
                    <a:t>。</a:t>
                  </a:r>
                  <a:endParaRPr lang="en-US" altLang="zh-CN" sz="6600">
                    <a:solidFill>
                      <a:schemeClr val="tx1">
                        <a:lumMod val="85000"/>
                        <a:lumOff val="15000"/>
                      </a:schemeClr>
                    </a:solidFill>
                    <a:latin typeface="思源黑體 Medium" panose="020B0600000000000000" charset="-120"/>
                    <a:ea typeface="思源黑體 Medium" panose="020B0600000000000000" charset="-120"/>
                  </a:endParaRPr>
                </a:p>
              </p:txBody>
            </p:sp>
          </p:grpSp>
          <p:sp>
            <p:nvSpPr>
              <p:cNvPr id="17" name="文本框 16"/>
              <p:cNvSpPr txBox="1"/>
              <p:nvPr/>
            </p:nvSpPr>
            <p:spPr>
              <a:xfrm>
                <a:off x="1407" y="4505"/>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bg1"/>
                    </a:solidFill>
                    <a:latin typeface="思源黑體 Heavy" panose="020B0A00000000000000" charset="-120"/>
                    <a:ea typeface="思源黑體 Heavy" panose="020B0A00000000000000" charset="-120"/>
                    <a:cs typeface="Poppins SemiBold" charset="0"/>
                    <a:sym typeface="+mn-ea"/>
                  </a:rPr>
                  <a:t>Bed</a:t>
                </a:r>
                <a:endParaRPr lang="en-US" altLang="zh-CN" sz="2000" dirty="0">
                  <a:solidFill>
                    <a:schemeClr val="bg1"/>
                  </a:solidFill>
                  <a:latin typeface="思源黑體 Heavy" panose="020B0A00000000000000" charset="-120"/>
                  <a:ea typeface="思源黑體 Heavy" panose="020B0A00000000000000" charset="-120"/>
                  <a:cs typeface="Poppins SemiBold" charset="0"/>
                  <a:sym typeface="+mn-ea"/>
                </a:endParaRPr>
              </a:p>
            </p:txBody>
          </p:sp>
        </p:grpSp>
        <p:grpSp>
          <p:nvGrpSpPr>
            <p:cNvPr id="18" name="组合 17"/>
            <p:cNvGrpSpPr/>
            <p:nvPr/>
          </p:nvGrpSpPr>
          <p:grpSpPr>
            <a:xfrm>
              <a:off x="14334" y="3951"/>
              <a:ext cx="4018" cy="1582"/>
              <a:chOff x="1407" y="4058"/>
              <a:chExt cx="4018" cy="1582"/>
            </a:xfrm>
          </p:grpSpPr>
          <p:grpSp>
            <p:nvGrpSpPr>
              <p:cNvPr id="19" name="组合 18"/>
              <p:cNvGrpSpPr/>
              <p:nvPr/>
            </p:nvGrpSpPr>
            <p:grpSpPr>
              <a:xfrm>
                <a:off x="1593" y="4058"/>
                <a:ext cx="3832" cy="1582"/>
                <a:chOff x="1222" y="4257"/>
                <a:chExt cx="3832" cy="1582"/>
              </a:xfrm>
            </p:grpSpPr>
            <p:sp>
              <p:nvSpPr>
                <p:cNvPr id="20" name="五边形 19"/>
                <p:cNvSpPr/>
                <p:nvPr/>
              </p:nvSpPr>
              <p:spPr>
                <a:xfrm>
                  <a:off x="1222" y="4434"/>
                  <a:ext cx="3250" cy="1228"/>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2510" y="4257"/>
                  <a:ext cx="2544" cy="158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6600">
                      <a:solidFill>
                        <a:schemeClr val="bg1"/>
                      </a:solidFill>
                      <a:latin typeface="思源黑體 Medium" panose="020B0600000000000000" charset="-120"/>
                      <a:ea typeface="思源黑體 Medium" panose="020B0600000000000000" charset="-120"/>
                      <a:sym typeface="+mn-ea"/>
                    </a:rPr>
                    <a:t>。</a:t>
                  </a:r>
                  <a:endParaRPr lang="zh-CN" altLang="en-US" sz="6600">
                    <a:solidFill>
                      <a:schemeClr val="bg1"/>
                    </a:solidFill>
                    <a:latin typeface="思源黑體 Medium" panose="020B0600000000000000" charset="-120"/>
                    <a:ea typeface="思源黑體 Medium" panose="020B0600000000000000" charset="-120"/>
                    <a:sym typeface="+mn-ea"/>
                  </a:endParaRPr>
                </a:p>
              </p:txBody>
            </p:sp>
          </p:grpSp>
          <p:sp>
            <p:nvSpPr>
              <p:cNvPr id="22" name="文本框 21"/>
              <p:cNvSpPr txBox="1"/>
              <p:nvPr/>
            </p:nvSpPr>
            <p:spPr>
              <a:xfrm>
                <a:off x="1407" y="4505"/>
                <a:ext cx="2891" cy="628"/>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en-US" altLang="zh-CN" sz="2000" dirty="0">
                    <a:solidFill>
                      <a:schemeClr val="bg1"/>
                    </a:solidFill>
                    <a:latin typeface="思源黑體 Heavy" panose="020B0A00000000000000" charset="-120"/>
                    <a:ea typeface="思源黑體 Heavy" panose="020B0A00000000000000" charset="-120"/>
                    <a:cs typeface="Poppins SemiBold" charset="0"/>
                    <a:sym typeface="+mn-ea"/>
                  </a:rPr>
                  <a:t>Point</a:t>
                </a:r>
                <a:endParaRPr lang="en-US" altLang="zh-CN" sz="2000" dirty="0">
                  <a:solidFill>
                    <a:schemeClr val="bg1"/>
                  </a:solidFill>
                  <a:latin typeface="思源黑體 Heavy" panose="020B0A00000000000000" charset="-120"/>
                  <a:ea typeface="思源黑體 Heavy" panose="020B0A00000000000000" charset="-120"/>
                  <a:cs typeface="Poppins SemiBold" charset="0"/>
                  <a:sym typeface="+mn-ea"/>
                </a:endParaRPr>
              </a:p>
            </p:txBody>
          </p:sp>
        </p:grpSp>
      </p:grpSp>
      <p:sp>
        <p:nvSpPr>
          <p:cNvPr id="25" name="文本框 24"/>
          <p:cNvSpPr txBox="1"/>
          <p:nvPr/>
        </p:nvSpPr>
        <p:spPr>
          <a:xfrm>
            <a:off x="777240" y="3405505"/>
            <a:ext cx="1835785" cy="1322070"/>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用于初始化界面、城市及医院的参数和居民感染参数</a:t>
            </a:r>
            <a:endPar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sp>
        <p:nvSpPr>
          <p:cNvPr id="29" name="文本框 28"/>
          <p:cNvSpPr txBox="1"/>
          <p:nvPr/>
        </p:nvSpPr>
        <p:spPr>
          <a:xfrm>
            <a:off x="3552825" y="3405505"/>
            <a:ext cx="1835785" cy="1938020"/>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用于设定与感染有关的常量（传染率、死亡率等）以及城市及医院的大小</a:t>
            </a:r>
            <a:endPar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sp>
        <p:nvSpPr>
          <p:cNvPr id="32" name="文本框 31"/>
          <p:cNvSpPr txBox="1"/>
          <p:nvPr/>
        </p:nvSpPr>
        <p:spPr>
          <a:xfrm>
            <a:off x="6328410" y="3405505"/>
            <a:ext cx="1835785" cy="1322070"/>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用于判断床位是否被占用以及初始化床位的位置</a:t>
            </a:r>
            <a:endPar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sp>
        <p:nvSpPr>
          <p:cNvPr id="36" name="文本框 35"/>
          <p:cNvSpPr txBox="1"/>
          <p:nvPr/>
        </p:nvSpPr>
        <p:spPr>
          <a:xfrm>
            <a:off x="9103995" y="3405505"/>
            <a:ext cx="1835785" cy="1938020"/>
          </a:xfrm>
          <a:prstGeom prst="rect">
            <a:avLst/>
          </a:prstGeom>
          <a:noFill/>
          <a:effectLst>
            <a:outerShdw blurRad="50800" dist="165100" dir="2700000" algn="tl" rotWithShape="0">
              <a:prstClr val="black">
                <a:alpha val="5000"/>
              </a:prstClr>
            </a:outerShdw>
          </a:effectLst>
        </p:spPr>
        <p:txBody>
          <a:bodyPr wrap="square" rtlCol="0">
            <a:spAutoFit/>
          </a:bodyPr>
          <a:p>
            <a:pPr algn="ctr"/>
            <a:r>
              <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rPr>
              <a:t>坐标位置基类，其他类凡是有关坐标的迁移以及坐标之间的运算均要用到此类</a:t>
            </a:r>
            <a:endParaRPr lang="zh-CN" altLang="en-US" sz="2000" dirty="0">
              <a:solidFill>
                <a:schemeClr val="tx1">
                  <a:lumMod val="75000"/>
                  <a:lumOff val="25000"/>
                </a:schemeClr>
              </a:solidFill>
              <a:latin typeface="思源黑體 Heavy" panose="020B0A00000000000000" charset="-120"/>
              <a:ea typeface="思源黑體 Heavy" panose="020B0A00000000000000" charset="-120"/>
              <a:cs typeface="Poppins SemiBold" charset="0"/>
              <a:sym typeface="+mn-ea"/>
            </a:endParaRPr>
          </a:p>
        </p:txBody>
      </p:sp>
    </p:spTree>
    <p:custDataLst>
      <p:tags r:id="rId1"/>
    </p:custDataLst>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2562860"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en-US" altLang="zh-CN"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MathUtil</a:t>
            </a:r>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类</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 name="文本框 1"/>
          <p:cNvSpPr txBox="1"/>
          <p:nvPr/>
        </p:nvSpPr>
        <p:spPr>
          <a:xfrm>
            <a:off x="1178560" y="1603375"/>
            <a:ext cx="7434580" cy="4399915"/>
          </a:xfrm>
          <a:prstGeom prst="rect">
            <a:avLst/>
          </a:prstGeom>
          <a:noFill/>
        </p:spPr>
        <p:txBody>
          <a:bodyPr wrap="square" rtlCol="0">
            <a:spAutoFit/>
          </a:bodyPr>
          <a:p>
            <a:r>
              <a:rPr lang="zh-CN" altLang="en-US" sz="2000"/>
              <a:t>数学运算类：</a:t>
            </a:r>
            <a:endParaRPr lang="zh-CN" altLang="en-US" sz="2000"/>
          </a:p>
          <a:p>
            <a:r>
              <a:rPr lang="zh-CN" altLang="en-US" sz="2000"/>
              <a:t> </a:t>
            </a:r>
            <a:endParaRPr lang="zh-CN" altLang="en-US" sz="2000"/>
          </a:p>
          <a:p>
            <a:r>
              <a:rPr lang="zh-CN" altLang="en-US" sz="2000"/>
              <a:t>    运用随机数生成器来生成一个服从正态分布的变量，正态</a:t>
            </a:r>
            <a:endParaRPr lang="zh-CN" altLang="en-US" sz="2000"/>
          </a:p>
          <a:p>
            <a:endParaRPr lang="zh-CN" altLang="en-US" sz="2000"/>
          </a:p>
          <a:p>
            <a:r>
              <a:rPr lang="zh-CN" altLang="en-US" sz="2000"/>
              <a:t>分布的变量可以用于：</a:t>
            </a:r>
            <a:endParaRPr lang="zh-CN" altLang="en-US" sz="2000"/>
          </a:p>
          <a:p>
            <a:endParaRPr lang="zh-CN" altLang="en-US" sz="2000"/>
          </a:p>
          <a:p>
            <a:r>
              <a:rPr lang="zh-CN" altLang="en-US" sz="2000"/>
              <a:t>1.初始市民位置的随机生成</a:t>
            </a:r>
            <a:endParaRPr lang="zh-CN" altLang="en-US" sz="2000"/>
          </a:p>
          <a:p>
            <a:endParaRPr lang="zh-CN" altLang="en-US" sz="2000"/>
          </a:p>
          <a:p>
            <a:r>
              <a:rPr lang="zh-CN" altLang="en-US" sz="2000"/>
              <a:t>2.产生的个人实例是否存在流动意愿</a:t>
            </a:r>
            <a:endParaRPr lang="zh-CN" altLang="en-US" sz="2000"/>
          </a:p>
          <a:p>
            <a:endParaRPr lang="zh-CN" altLang="en-US" sz="2000"/>
          </a:p>
          <a:p>
            <a:r>
              <a:rPr lang="zh-CN" altLang="en-US" sz="2000"/>
              <a:t>3.根据流动意愿来决定感染者的流动方向</a:t>
            </a:r>
            <a:endParaRPr lang="zh-CN" altLang="en-US" sz="2000"/>
          </a:p>
          <a:p>
            <a:endParaRPr lang="zh-CN" altLang="en-US" sz="2000"/>
          </a:p>
          <a:p>
            <a:r>
              <a:rPr lang="zh-CN" altLang="en-US" sz="2000"/>
              <a:t>4.依据从潜伏期到发病期为25天随机生成潜伏期的发病时间</a:t>
            </a:r>
            <a:endParaRPr lang="zh-CN" altLang="en-US" sz="2000"/>
          </a:p>
          <a:p>
            <a:endParaRPr lang="zh-CN" altLang="en-US" sz="2000"/>
          </a:p>
        </p:txBody>
      </p:sp>
    </p:spTree>
    <p:custDataLst>
      <p:tags r:id="rId1"/>
    </p:custDataLst>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58115" y="-186055"/>
            <a:ext cx="11918950" cy="1684020"/>
            <a:chOff x="3131" y="847"/>
            <a:chExt cx="18770" cy="2652"/>
          </a:xfrm>
        </p:grpSpPr>
        <p:sp>
          <p:nvSpPr>
            <p:cNvPr id="6" name="文本框 5"/>
            <p:cNvSpPr txBox="1"/>
            <p:nvPr/>
          </p:nvSpPr>
          <p:spPr>
            <a:xfrm>
              <a:off x="3131" y="847"/>
              <a:ext cx="2544" cy="2652"/>
            </a:xfrm>
            <a:prstGeom prst="rect">
              <a:avLst/>
            </a:prstGeom>
            <a:noFill/>
            <a:effectLst>
              <a:outerShdw blurRad="63500" dist="50800" dir="2700000" algn="tl" rotWithShape="0">
                <a:prstClr val="black">
                  <a:alpha val="23000"/>
                </a:prstClr>
              </a:outerShdw>
            </a:effectLst>
          </p:spPr>
          <p:txBody>
            <a:bodyPr wrap="square" rtlCol="0">
              <a:spAutoFit/>
            </a:bodyPr>
            <a:p>
              <a:pPr algn="ctr">
                <a:lnSpc>
                  <a:spcPct val="90000"/>
                </a:lnSpc>
              </a:pPr>
              <a:r>
                <a:rPr lang="zh-CN" altLang="en-US" sz="11500">
                  <a:solidFill>
                    <a:schemeClr val="tx1">
                      <a:lumMod val="85000"/>
                      <a:lumOff val="15000"/>
                    </a:schemeClr>
                  </a:solidFill>
                  <a:latin typeface="思源黑體 Medium" panose="020B0600000000000000" charset="-120"/>
                  <a:ea typeface="思源黑體 Medium" panose="020B0600000000000000" charset="-120"/>
                </a:rPr>
                <a:t>，</a:t>
              </a:r>
              <a:endParaRPr lang="zh-CN" altLang="en-US" sz="11500">
                <a:solidFill>
                  <a:schemeClr val="tx1">
                    <a:lumMod val="85000"/>
                    <a:lumOff val="15000"/>
                  </a:schemeClr>
                </a:solidFill>
                <a:latin typeface="思源黑體 Medium" panose="020B0600000000000000" charset="-120"/>
                <a:ea typeface="思源黑體 Medium" panose="020B0600000000000000" charset="-120"/>
              </a:endParaRPr>
            </a:p>
          </p:txBody>
        </p:sp>
        <p:cxnSp>
          <p:nvCxnSpPr>
            <p:cNvPr id="42" name="直接连接符 41"/>
            <p:cNvCxnSpPr/>
            <p:nvPr/>
          </p:nvCxnSpPr>
          <p:spPr>
            <a:xfrm>
              <a:off x="4249" y="2713"/>
              <a:ext cx="17652" cy="0"/>
            </a:xfrm>
            <a:prstGeom prst="line">
              <a:avLst/>
            </a:prstGeom>
            <a:ln w="15875">
              <a:solidFill>
                <a:schemeClr val="tx1"/>
              </a:solidFill>
            </a:ln>
            <a:effectLst/>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11555" y="394970"/>
            <a:ext cx="3681095" cy="521970"/>
          </a:xfrm>
          <a:prstGeom prst="rect">
            <a:avLst/>
          </a:prstGeom>
          <a:noFill/>
          <a:effectLst>
            <a:outerShdw blurRad="50800" dist="50800" dir="2700000" algn="tl" rotWithShape="0">
              <a:prstClr val="black">
                <a:alpha val="10000"/>
              </a:prstClr>
            </a:outerShdw>
          </a:effectLst>
        </p:spPr>
        <p:txBody>
          <a:bodyPr wrap="square" rtlCol="0">
            <a:spAutoFit/>
          </a:bodyPr>
          <a:p>
            <a:pPr algn="l"/>
            <a:r>
              <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rPr>
              <a:t>设计模式的运用</a:t>
            </a:r>
            <a:endParaRPr lang="zh-CN" altLang="en-US" sz="2800" dirty="0">
              <a:solidFill>
                <a:schemeClr val="tx1">
                  <a:lumMod val="85000"/>
                  <a:lumOff val="15000"/>
                </a:schemeClr>
              </a:solidFill>
              <a:latin typeface="思源黑體 ExtraLight" panose="020B0200000000000000" charset="-120"/>
              <a:ea typeface="思源黑體 ExtraLight" panose="020B0200000000000000" charset="-120"/>
              <a:cs typeface="Poppins SemiBold" charset="0"/>
              <a:sym typeface="+mn-ea"/>
            </a:endParaRPr>
          </a:p>
        </p:txBody>
      </p:sp>
      <p:sp>
        <p:nvSpPr>
          <p:cNvPr id="2" name="文本框 1"/>
          <p:cNvSpPr txBox="1"/>
          <p:nvPr/>
        </p:nvSpPr>
        <p:spPr>
          <a:xfrm>
            <a:off x="1330325" y="1885950"/>
            <a:ext cx="7434580" cy="2245360"/>
          </a:xfrm>
          <a:prstGeom prst="rect">
            <a:avLst/>
          </a:prstGeom>
          <a:noFill/>
        </p:spPr>
        <p:txBody>
          <a:bodyPr wrap="square" rtlCol="0">
            <a:spAutoFit/>
          </a:bodyPr>
          <a:p>
            <a:r>
              <a:rPr lang="en-US" altLang="zh-CN" sz="2000"/>
              <a:t> </a:t>
            </a:r>
            <a:r>
              <a:rPr lang="zh-CN" altLang="en-US" sz="2000"/>
              <a:t>单例模式：</a:t>
            </a:r>
            <a:endParaRPr lang="zh-CN" altLang="en-US" sz="2000"/>
          </a:p>
          <a:p>
            <a:endParaRPr lang="en-US" altLang="zh-CN" sz="2000"/>
          </a:p>
          <a:p>
            <a:r>
              <a:rPr lang="en-US" altLang="zh-CN" sz="2000"/>
              <a:t>      Hospital</a:t>
            </a:r>
            <a:r>
              <a:rPr lang="zh-CN" altLang="en-US" sz="2000"/>
              <a:t>医院类中仅有一个医院实例，并且床位的创建、占用</a:t>
            </a:r>
            <a:endParaRPr lang="zh-CN" altLang="en-US" sz="2000"/>
          </a:p>
          <a:p>
            <a:endParaRPr lang="zh-CN" altLang="en-US" sz="2000"/>
          </a:p>
          <a:p>
            <a:r>
              <a:rPr lang="zh-CN" altLang="en-US" sz="2000"/>
              <a:t>和空闲都是在医院类中实现，所有床位的处理必须通过医院类的</a:t>
            </a:r>
            <a:endParaRPr lang="zh-CN" altLang="en-US" sz="2000"/>
          </a:p>
          <a:p>
            <a:endParaRPr lang="zh-CN" altLang="en-US" sz="2000"/>
          </a:p>
          <a:p>
            <a:r>
              <a:rPr lang="zh-CN" altLang="en-US" sz="2000"/>
              <a:t>唯一一个实例来进行。</a:t>
            </a:r>
            <a:endParaRPr lang="zh-CN" altLang="en-US" sz="2000"/>
          </a:p>
        </p:txBody>
      </p:sp>
    </p:spTree>
    <p:custDataLst>
      <p:tags r:id="rId1"/>
    </p:custDataLst>
  </p:cSld>
  <p:clrMapOvr>
    <a:masterClrMapping/>
  </p:clrMapOvr>
  <p:transition>
    <p:blinds/>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2220</Words>
  <Application>WPS 演示</Application>
  <PresentationFormat>宽屏</PresentationFormat>
  <Paragraphs>202</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微软雅黑</vt:lpstr>
      <vt:lpstr>思源黑體 Medium</vt:lpstr>
      <vt:lpstr>黑体</vt:lpstr>
      <vt:lpstr>思源黑體 ExtraLight</vt:lpstr>
      <vt:lpstr>思源黑体 Light</vt:lpstr>
      <vt:lpstr>思源黑体 Normal</vt:lpstr>
      <vt:lpstr>Poppins SemiBold</vt:lpstr>
      <vt:lpstr>思源黑體 Heavy</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酸菜鱼</cp:lastModifiedBy>
  <cp:revision>62</cp:revision>
  <dcterms:created xsi:type="dcterms:W3CDTF">2019-06-19T02:08:00Z</dcterms:created>
  <dcterms:modified xsi:type="dcterms:W3CDTF">2021-05-26T02:14:44Z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KSOTemplateUUID">
    <vt:lpwstr>v1.0_mb_oI+KP7s6KZlR0emF8h/9zQ==</vt:lpwstr>
  </property>
</Properties>
</file>