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70" r:id="rId37"/>
    <p:sldId id="271" r:id="rId38"/>
    <p:sldId id="27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56" r:id="rId61"/>
    <p:sldId id="357" r:id="rId62"/>
    <p:sldId id="382" r:id="rId63"/>
    <p:sldId id="427" r:id="rId64"/>
    <p:sldId id="360" r:id="rId65"/>
    <p:sldId id="359" r:id="rId66"/>
    <p:sldId id="428" r:id="rId67"/>
    <p:sldId id="429" r:id="rId68"/>
    <p:sldId id="430" r:id="rId69"/>
    <p:sldId id="431" r:id="rId70"/>
    <p:sldId id="432" r:id="rId71"/>
    <p:sldId id="316" r:id="rId72"/>
    <p:sldId id="317" r:id="rId73"/>
    <p:sldId id="318" r:id="rId74"/>
    <p:sldId id="354" r:id="rId75"/>
    <p:sldId id="365" r:id="rId76"/>
    <p:sldId id="402" r:id="rId77"/>
    <p:sldId id="369" r:id="rId78"/>
    <p:sldId id="370" r:id="rId79"/>
    <p:sldId id="371" r:id="rId80"/>
    <p:sldId id="372" r:id="rId81"/>
    <p:sldId id="403" r:id="rId82"/>
    <p:sldId id="374" r:id="rId83"/>
    <p:sldId id="375" r:id="rId84"/>
    <p:sldId id="376" r:id="rId85"/>
    <p:sldId id="377" r:id="rId86"/>
    <p:sldId id="378" r:id="rId87"/>
    <p:sldId id="379" r:id="rId88"/>
    <p:sldId id="380" r:id="rId89"/>
    <p:sldId id="381" r:id="rId90"/>
    <p:sldId id="433" r:id="rId91"/>
    <p:sldId id="383" r:id="rId92"/>
    <p:sldId id="384" r:id="rId93"/>
    <p:sldId id="385" r:id="rId94"/>
    <p:sldId id="386" r:id="rId95"/>
    <p:sldId id="387" r:id="rId96"/>
    <p:sldId id="388" r:id="rId97"/>
    <p:sldId id="389" r:id="rId98"/>
    <p:sldId id="404" r:id="rId99"/>
    <p:sldId id="390" r:id="rId100"/>
    <p:sldId id="391" r:id="rId101"/>
    <p:sldId id="392" r:id="rId102"/>
    <p:sldId id="393" r:id="rId103"/>
    <p:sldId id="394" r:id="rId104"/>
    <p:sldId id="395" r:id="rId105"/>
    <p:sldId id="396" r:id="rId106"/>
    <p:sldId id="397" r:id="rId107"/>
    <p:sldId id="398" r:id="rId108"/>
    <p:sldId id="399" r:id="rId109"/>
    <p:sldId id="400" r:id="rId110"/>
    <p:sldId id="405" r:id="rId111"/>
    <p:sldId id="434" r:id="rId112"/>
    <p:sldId id="435" r:id="rId113"/>
    <p:sldId id="436" r:id="rId114"/>
    <p:sldId id="315" r:id="rId115"/>
    <p:sldId id="321" r:id="rId116"/>
    <p:sldId id="322" r:id="rId117"/>
    <p:sldId id="355" r:id="rId118"/>
    <p:sldId id="336" r:id="rId119"/>
    <p:sldId id="338" r:id="rId120"/>
    <p:sldId id="437" r:id="rId121"/>
    <p:sldId id="438" r:id="rId122"/>
    <p:sldId id="439" r:id="rId123"/>
    <p:sldId id="440" r:id="rId124"/>
    <p:sldId id="441" r:id="rId125"/>
    <p:sldId id="442" r:id="rId126"/>
    <p:sldId id="450" r:id="rId127"/>
    <p:sldId id="451" r:id="rId128"/>
    <p:sldId id="452" r:id="rId129"/>
    <p:sldId id="453" r:id="rId130"/>
    <p:sldId id="454" r:id="rId131"/>
    <p:sldId id="455" r:id="rId132"/>
    <p:sldId id="456" r:id="rId133"/>
    <p:sldId id="457" r:id="rId134"/>
    <p:sldId id="458" r:id="rId135"/>
    <p:sldId id="460" r:id="rId136"/>
    <p:sldId id="461" r:id="rId137"/>
    <p:sldId id="462" r:id="rId138"/>
    <p:sldId id="463" r:id="rId139"/>
    <p:sldId id="468" r:id="rId140"/>
    <p:sldId id="475" r:id="rId141"/>
    <p:sldId id="477" r:id="rId142"/>
    <p:sldId id="478" r:id="rId143"/>
    <p:sldId id="479" r:id="rId144"/>
    <p:sldId id="480" r:id="rId145"/>
    <p:sldId id="481" r:id="rId146"/>
    <p:sldId id="482" r:id="rId147"/>
    <p:sldId id="483" r:id="rId148"/>
    <p:sldId id="484" r:id="rId149"/>
    <p:sldId id="319" r:id="rId150"/>
    <p:sldId id="485" r:id="rId151"/>
    <p:sldId id="486" r:id="rId152"/>
    <p:sldId id="487" r:id="rId153"/>
    <p:sldId id="325" r:id="rId154"/>
    <p:sldId id="326" r:id="rId155"/>
    <p:sldId id="330" r:id="rId156"/>
    <p:sldId id="488" r:id="rId157"/>
    <p:sldId id="489" r:id="rId158"/>
    <p:sldId id="334" r:id="rId159"/>
    <p:sldId id="335" r:id="rId160"/>
    <p:sldId id="337" r:id="rId161"/>
    <p:sldId id="341" r:id="rId162"/>
    <p:sldId id="343" r:id="rId163"/>
    <p:sldId id="342" r:id="rId164"/>
    <p:sldId id="344" r:id="rId165"/>
    <p:sldId id="346" r:id="rId166"/>
    <p:sldId id="349" r:id="rId167"/>
    <p:sldId id="490" r:id="rId168"/>
    <p:sldId id="352" r:id="rId169"/>
    <p:sldId id="353" r:id="rId170"/>
    <p:sldId id="491" r:id="rId171"/>
    <p:sldId id="492" r:id="rId172"/>
    <p:sldId id="493" r:id="rId1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57" autoAdjust="0"/>
  </p:normalViewPr>
  <p:slideViewPr>
    <p:cSldViewPr snapToGrid="0">
      <p:cViewPr>
        <p:scale>
          <a:sx n="100" d="100"/>
          <a:sy n="100" d="100"/>
        </p:scale>
        <p:origin x="946"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presProps" Target="pres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4DCC-1239-4029-BFC2-99F046633A25}" type="datetimeFigureOut">
              <a:rPr lang="vi-VN" smtClean="0"/>
              <a:t>07/09/2023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ACA45-0AFC-4A45-93F3-076781FEEA9B}" type="slidenum">
              <a:rPr lang="vi-VN" smtClean="0"/>
              <a:t>‹#›</a:t>
            </a:fld>
            <a:endParaRPr lang="vi-VN"/>
          </a:p>
        </p:txBody>
      </p:sp>
    </p:spTree>
    <p:extLst>
      <p:ext uri="{BB962C8B-B14F-4D97-AF65-F5344CB8AC3E}">
        <p14:creationId xmlns:p14="http://schemas.microsoft.com/office/powerpoint/2010/main" val="33979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pPr marL="171450" indent="-171450">
              <a:buFontTx/>
              <a:buChar char="-"/>
            </a:pPr>
            <a:r>
              <a:rPr lang="en-US" dirty="0"/>
              <a:t>Raw fact of things</a:t>
            </a:r>
          </a:p>
          <a:p>
            <a:pPr marL="171450" indent="-171450">
              <a:buFontTx/>
              <a:buChar char="-"/>
            </a:pPr>
            <a:r>
              <a:rPr lang="en-US" dirty="0"/>
              <a:t>No contextual meaning</a:t>
            </a:r>
          </a:p>
          <a:p>
            <a:pPr marL="171450" indent="-171450">
              <a:buFontTx/>
              <a:buChar char="-"/>
            </a:pPr>
            <a:r>
              <a:rPr lang="en-US" dirty="0"/>
              <a:t>Number, text,…</a:t>
            </a:r>
          </a:p>
          <a:p>
            <a:pPr marL="171450" indent="-171450">
              <a:buFontTx/>
              <a:buChar char="-"/>
            </a:pPr>
            <a:endParaRPr lang="en-US" dirty="0"/>
          </a:p>
          <a:p>
            <a:pPr marL="0" indent="0">
              <a:buFontTx/>
              <a:buNone/>
            </a:pPr>
            <a:r>
              <a:rPr lang="en-US" dirty="0"/>
              <a:t>Information:</a:t>
            </a:r>
          </a:p>
          <a:p>
            <a:pPr marL="0" indent="0">
              <a:buFontTx/>
              <a:buNone/>
            </a:pPr>
            <a:r>
              <a:rPr lang="en-US" dirty="0"/>
              <a:t> - Data with exact meaning</a:t>
            </a:r>
          </a:p>
          <a:p>
            <a:pPr marL="0" indent="0">
              <a:buFontTx/>
              <a:buNone/>
            </a:pPr>
            <a:r>
              <a:rPr lang="en-US" dirty="0"/>
              <a:t> - Processed data and organized context</a:t>
            </a:r>
          </a:p>
        </p:txBody>
      </p:sp>
      <p:sp>
        <p:nvSpPr>
          <p:cNvPr id="4" name="Slide Number Placeholder 3"/>
          <p:cNvSpPr>
            <a:spLocks noGrp="1"/>
          </p:cNvSpPr>
          <p:nvPr>
            <p:ph type="sldNum" sz="quarter" idx="5"/>
          </p:nvPr>
        </p:nvSpPr>
        <p:spPr/>
        <p:txBody>
          <a:bodyPr/>
          <a:lstStyle/>
          <a:p>
            <a:fld id="{8A9ACA45-0AFC-4A45-93F3-076781FEEA9B}" type="slidenum">
              <a:rPr lang="vi-VN" smtClean="0"/>
              <a:t>4</a:t>
            </a:fld>
            <a:endParaRPr lang="vi-VN"/>
          </a:p>
        </p:txBody>
      </p:sp>
    </p:spTree>
    <p:extLst>
      <p:ext uri="{BB962C8B-B14F-4D97-AF65-F5344CB8AC3E}">
        <p14:creationId xmlns:p14="http://schemas.microsoft.com/office/powerpoint/2010/main" val="412489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R3</a:t>
            </a:r>
            <a:r>
              <a:rPr lang="en-US" dirty="0"/>
              <a:t> := </a:t>
            </a:r>
            <a:r>
              <a:rPr lang="en-US" dirty="0" err="1"/>
              <a:t>R1</a:t>
            </a:r>
            <a:r>
              <a:rPr lang="en-US" dirty="0"/>
              <a:t> </a:t>
            </a:r>
            <a:r>
              <a:rPr lang="en-US" dirty="0">
                <a:latin typeface="Lucida Sans Unicode" pitchFamily="34" charset="0"/>
              </a:rPr>
              <a:t>Χ</a:t>
            </a:r>
            <a:r>
              <a:rPr lang="en-US" dirty="0"/>
              <a:t> </a:t>
            </a:r>
            <a:r>
              <a:rPr lang="en-US" dirty="0" err="1"/>
              <a:t>R2</a:t>
            </a:r>
            <a:endParaRPr lang="en-US" dirty="0"/>
          </a:p>
          <a:p>
            <a:pPr lvl="1"/>
            <a:r>
              <a:rPr lang="en-US" dirty="0"/>
              <a:t>Pair each tuple </a:t>
            </a:r>
            <a:r>
              <a:rPr lang="en-US" dirty="0" err="1"/>
              <a:t>t1</a:t>
            </a:r>
            <a:r>
              <a:rPr lang="en-US" dirty="0"/>
              <a:t> of </a:t>
            </a:r>
            <a:r>
              <a:rPr lang="en-US" dirty="0" err="1"/>
              <a:t>R1</a:t>
            </a:r>
            <a:r>
              <a:rPr lang="en-US" dirty="0"/>
              <a:t> with each tuple </a:t>
            </a:r>
            <a:r>
              <a:rPr lang="en-US" dirty="0" err="1"/>
              <a:t>t2</a:t>
            </a:r>
            <a:r>
              <a:rPr lang="en-US" dirty="0"/>
              <a:t> of </a:t>
            </a:r>
            <a:r>
              <a:rPr lang="en-US" dirty="0" err="1"/>
              <a:t>R2</a:t>
            </a:r>
            <a:endParaRPr lang="en-US" dirty="0"/>
          </a:p>
          <a:p>
            <a:pPr lvl="1"/>
            <a:r>
              <a:rPr lang="en-US" dirty="0"/>
              <a:t>Concatenation </a:t>
            </a:r>
            <a:r>
              <a:rPr lang="en-US" dirty="0" err="1"/>
              <a:t>t1t2</a:t>
            </a:r>
            <a:r>
              <a:rPr lang="en-US" dirty="0"/>
              <a:t> is a tuple of </a:t>
            </a:r>
            <a:r>
              <a:rPr lang="en-US" dirty="0" err="1"/>
              <a:t>R3</a:t>
            </a:r>
            <a:endParaRPr lang="en-US" dirty="0"/>
          </a:p>
          <a:p>
            <a:pPr lvl="1"/>
            <a:r>
              <a:rPr lang="en-US" dirty="0"/>
              <a:t>Schema of </a:t>
            </a:r>
            <a:r>
              <a:rPr lang="en-US" dirty="0" err="1"/>
              <a:t>R3</a:t>
            </a:r>
            <a:r>
              <a:rPr lang="en-US" dirty="0"/>
              <a:t> is the attributes of </a:t>
            </a:r>
            <a:r>
              <a:rPr lang="en-US" dirty="0" err="1"/>
              <a:t>R1</a:t>
            </a:r>
            <a:r>
              <a:rPr lang="en-US" dirty="0"/>
              <a:t> and then </a:t>
            </a:r>
            <a:r>
              <a:rPr lang="en-US" dirty="0" err="1"/>
              <a:t>R2</a:t>
            </a:r>
            <a:r>
              <a:rPr lang="en-US" dirty="0"/>
              <a:t>, in order</a:t>
            </a:r>
          </a:p>
          <a:p>
            <a:pPr lvl="1"/>
            <a:r>
              <a:rPr lang="en-US" dirty="0"/>
              <a:t>But beware attribute </a:t>
            </a:r>
            <a:r>
              <a:rPr lang="en-US" i="1" dirty="0"/>
              <a:t>A</a:t>
            </a:r>
            <a:r>
              <a:rPr lang="en-US" dirty="0"/>
              <a:t> of the same name in </a:t>
            </a:r>
            <a:r>
              <a:rPr lang="en-US" dirty="0" err="1"/>
              <a:t>R1</a:t>
            </a:r>
            <a:r>
              <a:rPr lang="en-US" dirty="0"/>
              <a:t> and </a:t>
            </a:r>
            <a:r>
              <a:rPr lang="en-US" dirty="0" err="1"/>
              <a:t>R2</a:t>
            </a:r>
            <a:r>
              <a:rPr lang="en-US" dirty="0"/>
              <a:t>: use </a:t>
            </a:r>
            <a:r>
              <a:rPr lang="en-US" dirty="0" err="1"/>
              <a:t>R1.</a:t>
            </a:r>
            <a:r>
              <a:rPr lang="en-US" i="1" dirty="0" err="1"/>
              <a:t>A</a:t>
            </a:r>
            <a:r>
              <a:rPr lang="en-US" dirty="0"/>
              <a:t>  and </a:t>
            </a:r>
            <a:r>
              <a:rPr lang="en-US" dirty="0" err="1"/>
              <a:t>R2.</a:t>
            </a:r>
            <a:r>
              <a:rPr lang="en-US" i="1" dirty="0" err="1"/>
              <a:t>A</a:t>
            </a:r>
            <a:endParaRPr lang="en-US" i="1" dirty="0"/>
          </a:p>
          <a:p>
            <a:pPr lvl="1"/>
            <a:r>
              <a:rPr lang="en-US" dirty="0"/>
              <a:t>Suppose </a:t>
            </a:r>
            <a:r>
              <a:rPr lang="en-US" dirty="0" err="1"/>
              <a:t>R1</a:t>
            </a:r>
            <a:r>
              <a:rPr lang="en-US" dirty="0"/>
              <a:t> has </a:t>
            </a:r>
            <a:r>
              <a:rPr lang="en-US" dirty="0" err="1"/>
              <a:t>n1</a:t>
            </a:r>
            <a:r>
              <a:rPr lang="en-US" dirty="0"/>
              <a:t> attributes and </a:t>
            </a:r>
            <a:r>
              <a:rPr lang="en-US" dirty="0" err="1"/>
              <a:t>tt1</a:t>
            </a:r>
            <a:r>
              <a:rPr lang="en-US" dirty="0"/>
              <a:t> tuples, </a:t>
            </a:r>
            <a:r>
              <a:rPr lang="en-US" dirty="0" err="1"/>
              <a:t>R2</a:t>
            </a:r>
            <a:r>
              <a:rPr lang="en-US" dirty="0"/>
              <a:t> has </a:t>
            </a:r>
            <a:r>
              <a:rPr lang="en-US" dirty="0" err="1"/>
              <a:t>n2</a:t>
            </a:r>
            <a:r>
              <a:rPr lang="en-US" dirty="0"/>
              <a:t> attributes and </a:t>
            </a:r>
            <a:r>
              <a:rPr lang="en-US" dirty="0" err="1"/>
              <a:t>tt2</a:t>
            </a:r>
            <a:r>
              <a:rPr lang="en-US" dirty="0"/>
              <a:t> tuples, </a:t>
            </a:r>
            <a:br>
              <a:rPr lang="en-US" dirty="0"/>
            </a:br>
            <a:r>
              <a:rPr lang="en-US" dirty="0"/>
              <a:t>then </a:t>
            </a:r>
            <a:r>
              <a:rPr lang="en-US" dirty="0" err="1"/>
              <a:t>R3</a:t>
            </a:r>
            <a:r>
              <a:rPr lang="en-US" dirty="0"/>
              <a:t> has (</a:t>
            </a:r>
            <a:r>
              <a:rPr lang="en-US" dirty="0" err="1"/>
              <a:t>n1+n2</a:t>
            </a:r>
            <a:r>
              <a:rPr lang="en-US" dirty="0"/>
              <a:t>) attributes, and (</a:t>
            </a:r>
            <a:r>
              <a:rPr lang="en-US" dirty="0" err="1"/>
              <a:t>tt1</a:t>
            </a:r>
            <a:r>
              <a:rPr lang="en-US" dirty="0"/>
              <a:t>*</a:t>
            </a:r>
            <a:r>
              <a:rPr lang="en-US" dirty="0" err="1"/>
              <a:t>tt2</a:t>
            </a:r>
            <a:r>
              <a:rPr lang="en-US" dirty="0"/>
              <a:t>) tuples</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38</a:t>
            </a:fld>
            <a:endParaRPr lang="vi-VN"/>
          </a:p>
        </p:txBody>
      </p:sp>
    </p:spTree>
    <p:extLst>
      <p:ext uri="{BB962C8B-B14F-4D97-AF65-F5344CB8AC3E}">
        <p14:creationId xmlns:p14="http://schemas.microsoft.com/office/powerpoint/2010/main" val="29219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err="1"/>
              <a:t>R3</a:t>
            </a:r>
            <a:r>
              <a:rPr lang="en-US" sz="3200" dirty="0"/>
              <a:t> := </a:t>
            </a:r>
            <a:r>
              <a:rPr lang="en-US" sz="3200" dirty="0" err="1"/>
              <a:t>R1</a:t>
            </a:r>
            <a:r>
              <a:rPr lang="en-US" sz="3200" dirty="0"/>
              <a:t> </a:t>
            </a:r>
            <a:r>
              <a:rPr lang="en-US" sz="3200" dirty="0">
                <a:latin typeface="Lucida Sans Unicode" pitchFamily="34" charset="0"/>
              </a:rPr>
              <a:t>⋈</a:t>
            </a:r>
            <a:r>
              <a:rPr lang="en-US" sz="3200" baseline="-25000" dirty="0">
                <a:latin typeface="Lucida Sans Unicode" pitchFamily="34" charset="0"/>
              </a:rPr>
              <a:t>&lt;join condition&gt;</a:t>
            </a:r>
            <a:r>
              <a:rPr lang="en-US" sz="3200" dirty="0"/>
              <a:t> </a:t>
            </a:r>
            <a:r>
              <a:rPr lang="en-US" sz="3200" dirty="0" err="1"/>
              <a:t>R2</a:t>
            </a:r>
            <a:endParaRPr lang="en-US" sz="3200" dirty="0"/>
          </a:p>
          <a:p>
            <a:pPr lvl="1"/>
            <a:r>
              <a:rPr lang="en-US" sz="2900" dirty="0"/>
              <a:t>Each tuple </a:t>
            </a:r>
            <a:r>
              <a:rPr lang="en-US" sz="2900" dirty="0" err="1"/>
              <a:t>t1</a:t>
            </a:r>
            <a:r>
              <a:rPr lang="en-US" sz="2900" dirty="0"/>
              <a:t> of </a:t>
            </a:r>
            <a:r>
              <a:rPr lang="en-US" sz="2900" dirty="0" err="1"/>
              <a:t>R1</a:t>
            </a:r>
            <a:r>
              <a:rPr lang="en-US" sz="2900" dirty="0"/>
              <a:t> connects with all those tuple </a:t>
            </a:r>
            <a:r>
              <a:rPr lang="en-US" sz="2900" dirty="0" err="1"/>
              <a:t>t2</a:t>
            </a:r>
            <a:r>
              <a:rPr lang="en-US" sz="2900" dirty="0"/>
              <a:t> of </a:t>
            </a:r>
            <a:r>
              <a:rPr lang="en-US" sz="2900" dirty="0" err="1"/>
              <a:t>R2</a:t>
            </a:r>
            <a:r>
              <a:rPr lang="en-US" sz="2900" dirty="0"/>
              <a:t> that satisfy &lt;join condition&gt;</a:t>
            </a:r>
          </a:p>
          <a:p>
            <a:pPr lvl="1"/>
            <a:r>
              <a:rPr lang="en-US" sz="2900" dirty="0"/>
              <a:t>&lt;join condition&gt; refers to attributes of </a:t>
            </a:r>
            <a:r>
              <a:rPr lang="en-US" sz="2900" dirty="0" err="1"/>
              <a:t>R1</a:t>
            </a:r>
            <a:r>
              <a:rPr lang="en-US" sz="2900" dirty="0"/>
              <a:t> and </a:t>
            </a:r>
            <a:r>
              <a:rPr lang="en-US" sz="2900" dirty="0" err="1"/>
              <a:t>R2</a:t>
            </a:r>
            <a:endParaRPr lang="en-US" sz="2900" dirty="0"/>
          </a:p>
          <a:p>
            <a:pPr lvl="1"/>
            <a:r>
              <a:rPr lang="en-US" sz="2900" dirty="0"/>
              <a:t>Schema of </a:t>
            </a:r>
            <a:r>
              <a:rPr lang="en-US" sz="2900" dirty="0" err="1"/>
              <a:t>R3</a:t>
            </a:r>
            <a:r>
              <a:rPr lang="en-US" sz="2900" dirty="0"/>
              <a:t> is the attributes of </a:t>
            </a:r>
            <a:r>
              <a:rPr lang="en-US" sz="2900" dirty="0" err="1"/>
              <a:t>R1</a:t>
            </a:r>
            <a:r>
              <a:rPr lang="en-US" sz="2900" dirty="0"/>
              <a:t> and then </a:t>
            </a:r>
            <a:r>
              <a:rPr lang="en-US" sz="2900" dirty="0" err="1"/>
              <a:t>R2</a:t>
            </a:r>
            <a:r>
              <a:rPr lang="en-US" sz="2900" dirty="0"/>
              <a:t>, in order</a:t>
            </a:r>
          </a:p>
          <a:p>
            <a:pPr lvl="1"/>
            <a:r>
              <a:rPr lang="en-US" sz="2900" dirty="0"/>
              <a:t>But beware attribute </a:t>
            </a:r>
            <a:r>
              <a:rPr lang="en-US" sz="2900" i="1" dirty="0"/>
              <a:t>A</a:t>
            </a:r>
            <a:r>
              <a:rPr lang="en-US" sz="2900" dirty="0"/>
              <a:t> of the same name in </a:t>
            </a:r>
            <a:r>
              <a:rPr lang="en-US" sz="2900" dirty="0" err="1"/>
              <a:t>R1</a:t>
            </a:r>
            <a:r>
              <a:rPr lang="en-US" sz="2900" dirty="0"/>
              <a:t> and </a:t>
            </a:r>
            <a:r>
              <a:rPr lang="en-US" sz="2900" dirty="0" err="1"/>
              <a:t>R2</a:t>
            </a:r>
            <a:r>
              <a:rPr lang="en-US" sz="2900" dirty="0"/>
              <a:t>: use </a:t>
            </a:r>
            <a:r>
              <a:rPr lang="en-US" sz="2900" dirty="0" err="1"/>
              <a:t>R1.</a:t>
            </a:r>
            <a:r>
              <a:rPr lang="en-US" sz="2900" i="1" dirty="0" err="1"/>
              <a:t>A</a:t>
            </a:r>
            <a:r>
              <a:rPr lang="en-US" sz="2900" dirty="0"/>
              <a:t>  and </a:t>
            </a:r>
            <a:r>
              <a:rPr lang="en-US" sz="2900" dirty="0" err="1"/>
              <a:t>R2.</a:t>
            </a:r>
            <a:r>
              <a:rPr lang="en-US" sz="2900" i="1" dirty="0" err="1"/>
              <a:t>A</a:t>
            </a:r>
            <a:endParaRPr lang="en-US" sz="2900" i="1" dirty="0"/>
          </a:p>
          <a:p>
            <a:r>
              <a:rPr lang="en-US" sz="3200" dirty="0"/>
              <a:t>The result is constructed as follows</a:t>
            </a:r>
          </a:p>
          <a:p>
            <a:pPr lvl="1"/>
            <a:r>
              <a:rPr lang="en-US" sz="2900" dirty="0"/>
              <a:t>Take the product of </a:t>
            </a:r>
            <a:r>
              <a:rPr lang="en-US" sz="2900" dirty="0" err="1"/>
              <a:t>R1</a:t>
            </a:r>
            <a:r>
              <a:rPr lang="en-US" sz="2900" dirty="0"/>
              <a:t> and </a:t>
            </a:r>
            <a:r>
              <a:rPr lang="en-US" sz="2900" dirty="0" err="1"/>
              <a:t>R2</a:t>
            </a:r>
            <a:endParaRPr lang="en-US" sz="2900" dirty="0"/>
          </a:p>
          <a:p>
            <a:pPr lvl="1"/>
            <a:r>
              <a:rPr lang="en-US" sz="2900" dirty="0"/>
              <a:t>Select from the product only those tuples that satisfy the &lt;join condition&gt;</a:t>
            </a:r>
          </a:p>
          <a:p>
            <a:pPr lvl="1"/>
            <a:r>
              <a:rPr lang="en-US" sz="2900" dirty="0" err="1"/>
              <a:t>R1</a:t>
            </a:r>
            <a:r>
              <a:rPr lang="en-US" sz="2900" dirty="0"/>
              <a:t> </a:t>
            </a:r>
            <a:r>
              <a:rPr lang="en-US" sz="2900" dirty="0">
                <a:latin typeface="Lucida Sans Unicode" pitchFamily="34" charset="0"/>
              </a:rPr>
              <a:t>⋈</a:t>
            </a:r>
            <a:r>
              <a:rPr lang="en-US" sz="2900" baseline="-25000" dirty="0">
                <a:latin typeface="Lucida Sans Unicode" pitchFamily="34" charset="0"/>
              </a:rPr>
              <a:t>&lt;join condition&gt;</a:t>
            </a:r>
            <a:r>
              <a:rPr lang="en-US" sz="2900" dirty="0"/>
              <a:t> </a:t>
            </a:r>
            <a:r>
              <a:rPr lang="en-US" sz="2900" dirty="0" err="1"/>
              <a:t>R2</a:t>
            </a:r>
            <a:r>
              <a:rPr lang="en-US" sz="2900" dirty="0"/>
              <a:t> = </a:t>
            </a:r>
            <a:r>
              <a:rPr lang="en-US" sz="2900" b="1" dirty="0">
                <a:sym typeface="Symbol"/>
              </a:rPr>
              <a:t></a:t>
            </a:r>
            <a:r>
              <a:rPr lang="en-US" sz="2900" baseline="-25000" dirty="0">
                <a:latin typeface="Lucida Sans Unicode" pitchFamily="34" charset="0"/>
              </a:rPr>
              <a:t> &lt;join condition&gt;</a:t>
            </a:r>
            <a:r>
              <a:rPr lang="en-US" sz="2900" dirty="0"/>
              <a:t> (</a:t>
            </a:r>
            <a:r>
              <a:rPr lang="en-US" sz="2900" dirty="0" err="1"/>
              <a:t>R1</a:t>
            </a:r>
            <a:r>
              <a:rPr lang="en-US" sz="2900" dirty="0"/>
              <a:t> x </a:t>
            </a:r>
            <a:r>
              <a:rPr lang="en-US" sz="2900" dirty="0" err="1"/>
              <a:t>R2</a:t>
            </a:r>
            <a:r>
              <a:rPr lang="en-US" sz="2900" dirty="0"/>
              <a:t>)</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39</a:t>
            </a:fld>
            <a:endParaRPr lang="vi-VN"/>
          </a:p>
        </p:txBody>
      </p:sp>
    </p:spTree>
    <p:extLst>
      <p:ext uri="{BB962C8B-B14F-4D97-AF65-F5344CB8AC3E}">
        <p14:creationId xmlns:p14="http://schemas.microsoft.com/office/powerpoint/2010/main" val="928003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R3</a:t>
            </a:r>
            <a:r>
              <a:rPr lang="en-US" dirty="0"/>
              <a:t> := </a:t>
            </a:r>
            <a:r>
              <a:rPr lang="en-US" dirty="0" err="1"/>
              <a:t>R1</a:t>
            </a:r>
            <a:r>
              <a:rPr lang="en-US" dirty="0"/>
              <a:t> </a:t>
            </a:r>
            <a:r>
              <a:rPr lang="en-US" sz="3600" dirty="0">
                <a:latin typeface="Lucida Sans Unicode" pitchFamily="34" charset="0"/>
              </a:rPr>
              <a:t>⋈</a:t>
            </a:r>
            <a:r>
              <a:rPr lang="en-US" dirty="0"/>
              <a:t> </a:t>
            </a:r>
            <a:r>
              <a:rPr lang="en-US" dirty="0" err="1"/>
              <a:t>R2</a:t>
            </a:r>
            <a:endParaRPr lang="en-US" dirty="0"/>
          </a:p>
          <a:p>
            <a:pPr lvl="1"/>
            <a:r>
              <a:rPr lang="en-US" dirty="0"/>
              <a:t>Pair only those tuples from </a:t>
            </a:r>
            <a:r>
              <a:rPr lang="en-US" dirty="0" err="1"/>
              <a:t>R1</a:t>
            </a:r>
            <a:r>
              <a:rPr lang="en-US" dirty="0"/>
              <a:t> and </a:t>
            </a:r>
            <a:r>
              <a:rPr lang="en-US" dirty="0" err="1"/>
              <a:t>R2</a:t>
            </a:r>
            <a:r>
              <a:rPr lang="en-US" dirty="0"/>
              <a:t> that agree in whatever attributes are common to the schema of </a:t>
            </a:r>
            <a:r>
              <a:rPr lang="en-US" dirty="0" err="1"/>
              <a:t>R1</a:t>
            </a:r>
            <a:r>
              <a:rPr lang="en-US" dirty="0"/>
              <a:t> and </a:t>
            </a:r>
            <a:r>
              <a:rPr lang="en-US" dirty="0" err="1"/>
              <a:t>R2</a:t>
            </a:r>
            <a:endParaRPr lang="en-US" dirty="0"/>
          </a:p>
          <a:p>
            <a:pPr lvl="1"/>
            <a:r>
              <a:rPr lang="en-US" dirty="0"/>
              <a:t>The result </a:t>
            </a:r>
            <a:r>
              <a:rPr lang="en-US" dirty="0" err="1"/>
              <a:t>R3</a:t>
            </a:r>
            <a:r>
              <a:rPr lang="en-US" dirty="0"/>
              <a:t> keeps one component for each of the attributes in the union of the schemas of </a:t>
            </a:r>
            <a:r>
              <a:rPr lang="en-US" dirty="0" err="1"/>
              <a:t>R1</a:t>
            </a:r>
            <a:r>
              <a:rPr lang="en-US" dirty="0"/>
              <a:t> and </a:t>
            </a:r>
            <a:r>
              <a:rPr lang="en-US" dirty="0" err="1"/>
              <a:t>R2</a:t>
            </a:r>
            <a:endParaRPr lang="en-US" dirty="0"/>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40</a:t>
            </a:fld>
            <a:endParaRPr lang="vi-VN"/>
          </a:p>
        </p:txBody>
      </p:sp>
    </p:spTree>
    <p:extLst>
      <p:ext uri="{BB962C8B-B14F-4D97-AF65-F5344CB8AC3E}">
        <p14:creationId xmlns:p14="http://schemas.microsoft.com/office/powerpoint/2010/main" val="1177616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44</a:t>
            </a:fld>
            <a:endParaRPr lang="vi-VN"/>
          </a:p>
        </p:txBody>
      </p:sp>
    </p:spTree>
    <p:extLst>
      <p:ext uri="{BB962C8B-B14F-4D97-AF65-F5344CB8AC3E}">
        <p14:creationId xmlns:p14="http://schemas.microsoft.com/office/powerpoint/2010/main" val="121219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200" dirty="0">
                <a:solidFill>
                  <a:srgbClr val="0070C0"/>
                </a:solidFill>
                <a:latin typeface="Arial" pitchFamily="34" charset="0"/>
                <a:cs typeface="Arial" pitchFamily="34" charset="0"/>
              </a:rPr>
              <a:t>title, year </a:t>
            </a:r>
            <a:r>
              <a:rPr lang="en-US" sz="1200" dirty="0">
                <a:solidFill>
                  <a:srgbClr val="0070C0"/>
                </a:solidFill>
                <a:latin typeface="Arial" pitchFamily="34" charset="0"/>
                <a:cs typeface="Arial" pitchFamily="34" charset="0"/>
                <a:sym typeface="Wingdings" pitchFamily="2" charset="2"/>
              </a:rPr>
              <a:t> </a:t>
            </a:r>
            <a:r>
              <a:rPr lang="en-US" sz="1200" dirty="0" err="1">
                <a:solidFill>
                  <a:srgbClr val="0070C0"/>
                </a:solidFill>
                <a:latin typeface="Arial" pitchFamily="34" charset="0"/>
                <a:cs typeface="Arial" pitchFamily="34" charset="0"/>
                <a:sym typeface="Wingdings" pitchFamily="2" charset="2"/>
              </a:rPr>
              <a:t>startName</a:t>
            </a:r>
            <a:r>
              <a:rPr lang="en-US" sz="1200" dirty="0">
                <a:solidFill>
                  <a:srgbClr val="0070C0"/>
                </a:solidFill>
                <a:latin typeface="Arial" pitchFamily="34" charset="0"/>
                <a:cs typeface="Arial" pitchFamily="34" charset="0"/>
                <a:sym typeface="Wingdings" pitchFamily="2" charset="2"/>
              </a:rPr>
              <a:t> does not hold in </a:t>
            </a:r>
            <a:r>
              <a:rPr lang="en-US" sz="1200" dirty="0" err="1">
                <a:solidFill>
                  <a:srgbClr val="0070C0"/>
                </a:solidFill>
                <a:latin typeface="Arial" pitchFamily="34" charset="0"/>
                <a:cs typeface="Arial" pitchFamily="34" charset="0"/>
                <a:sym typeface="Wingdings" pitchFamily="2" charset="2"/>
              </a:rPr>
              <a:t>Movies1</a:t>
            </a:r>
            <a:r>
              <a:rPr lang="en-US" sz="1200" dirty="0">
                <a:solidFill>
                  <a:srgbClr val="0070C0"/>
                </a:solidFill>
                <a:latin typeface="Arial" pitchFamily="34" charset="0"/>
                <a:cs typeface="Arial" pitchFamily="34" charset="0"/>
                <a:sym typeface="Wingdings"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51</a:t>
            </a:fld>
            <a:endParaRPr lang="vi-VN"/>
          </a:p>
        </p:txBody>
      </p:sp>
    </p:spTree>
    <p:extLst>
      <p:ext uri="{BB962C8B-B14F-4D97-AF65-F5344CB8AC3E}">
        <p14:creationId xmlns:p14="http://schemas.microsoft.com/office/powerpoint/2010/main" val="2720466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54</a:t>
            </a:fld>
            <a:endParaRPr lang="vi-VN"/>
          </a:p>
        </p:txBody>
      </p:sp>
    </p:spTree>
    <p:extLst>
      <p:ext uri="{BB962C8B-B14F-4D97-AF65-F5344CB8AC3E}">
        <p14:creationId xmlns:p14="http://schemas.microsoft.com/office/powerpoint/2010/main" val="422519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55</a:t>
            </a:fld>
            <a:endParaRPr lang="en-US"/>
          </a:p>
        </p:txBody>
      </p:sp>
    </p:spTree>
    <p:extLst>
      <p:ext uri="{BB962C8B-B14F-4D97-AF65-F5344CB8AC3E}">
        <p14:creationId xmlns:p14="http://schemas.microsoft.com/office/powerpoint/2010/main" val="1529915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56</a:t>
            </a:fld>
            <a:endParaRPr lang="en-US"/>
          </a:p>
        </p:txBody>
      </p:sp>
    </p:spTree>
    <p:extLst>
      <p:ext uri="{BB962C8B-B14F-4D97-AF65-F5344CB8AC3E}">
        <p14:creationId xmlns:p14="http://schemas.microsoft.com/office/powerpoint/2010/main" val="1212927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57</a:t>
            </a:fld>
            <a:endParaRPr lang="en-US"/>
          </a:p>
        </p:txBody>
      </p:sp>
    </p:spTree>
    <p:extLst>
      <p:ext uri="{BB962C8B-B14F-4D97-AF65-F5344CB8AC3E}">
        <p14:creationId xmlns:p14="http://schemas.microsoft.com/office/powerpoint/2010/main" val="2666767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pPr/>
              <a:t>58</a:t>
            </a:fld>
            <a:endParaRPr lang="en-US"/>
          </a:p>
        </p:txBody>
      </p:sp>
    </p:spTree>
    <p:extLst>
      <p:ext uri="{BB962C8B-B14F-4D97-AF65-F5344CB8AC3E}">
        <p14:creationId xmlns:p14="http://schemas.microsoft.com/office/powerpoint/2010/main" val="267740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9430208A-165B-49AC-A8B4-F43E85076B99}" type="slidenum">
              <a:rPr lang="en-US" smtClean="0"/>
              <a:pPr/>
              <a:t>12</a:t>
            </a:fld>
            <a:endParaRPr lang="en-US"/>
          </a:p>
        </p:txBody>
      </p:sp>
    </p:spTree>
    <p:extLst>
      <p:ext uri="{BB962C8B-B14F-4D97-AF65-F5344CB8AC3E}">
        <p14:creationId xmlns:p14="http://schemas.microsoft.com/office/powerpoint/2010/main" val="2250072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59</a:t>
            </a:fld>
            <a:endParaRPr lang="en-US"/>
          </a:p>
        </p:txBody>
      </p:sp>
    </p:spTree>
    <p:extLst>
      <p:ext uri="{BB962C8B-B14F-4D97-AF65-F5344CB8AC3E}">
        <p14:creationId xmlns:p14="http://schemas.microsoft.com/office/powerpoint/2010/main" val="127149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60</a:t>
            </a:fld>
            <a:endParaRPr lang="en-US"/>
          </a:p>
        </p:txBody>
      </p:sp>
    </p:spTree>
    <p:extLst>
      <p:ext uri="{BB962C8B-B14F-4D97-AF65-F5344CB8AC3E}">
        <p14:creationId xmlns:p14="http://schemas.microsoft.com/office/powerpoint/2010/main" val="1828908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61</a:t>
            </a:fld>
            <a:endParaRPr lang="en-US"/>
          </a:p>
        </p:txBody>
      </p:sp>
    </p:spTree>
    <p:extLst>
      <p:ext uri="{BB962C8B-B14F-4D97-AF65-F5344CB8AC3E}">
        <p14:creationId xmlns:p14="http://schemas.microsoft.com/office/powerpoint/2010/main" val="2090874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62</a:t>
            </a:fld>
            <a:endParaRPr lang="en-US"/>
          </a:p>
        </p:txBody>
      </p:sp>
    </p:spTree>
    <p:extLst>
      <p:ext uri="{BB962C8B-B14F-4D97-AF65-F5344CB8AC3E}">
        <p14:creationId xmlns:p14="http://schemas.microsoft.com/office/powerpoint/2010/main" val="3997018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63</a:t>
            </a:fld>
            <a:endParaRPr lang="en-US"/>
          </a:p>
        </p:txBody>
      </p:sp>
    </p:spTree>
    <p:extLst>
      <p:ext uri="{BB962C8B-B14F-4D97-AF65-F5344CB8AC3E}">
        <p14:creationId xmlns:p14="http://schemas.microsoft.com/office/powerpoint/2010/main" val="3851671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64</a:t>
            </a:fld>
            <a:endParaRPr lang="en-US"/>
          </a:p>
        </p:txBody>
      </p:sp>
    </p:spTree>
    <p:extLst>
      <p:ext uri="{BB962C8B-B14F-4D97-AF65-F5344CB8AC3E}">
        <p14:creationId xmlns:p14="http://schemas.microsoft.com/office/powerpoint/2010/main" val="2247171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65</a:t>
            </a:fld>
            <a:endParaRPr lang="en-US"/>
          </a:p>
        </p:txBody>
      </p:sp>
    </p:spTree>
    <p:extLst>
      <p:ext uri="{BB962C8B-B14F-4D97-AF65-F5344CB8AC3E}">
        <p14:creationId xmlns:p14="http://schemas.microsoft.com/office/powerpoint/2010/main" val="3050294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2425726-27B5-4565-A613-58064A3AA6AC}"/>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881F457B-534C-443D-9E3B-BE0F48F20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id="{4438B9D4-1FA9-41F6-84B0-6F50675DAF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pPr/>
              <a:t>68</a:t>
            </a:fld>
            <a:endParaRPr lang="en-SG" altLang="en-US" b="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7952104-82F6-477E-B2D2-8172CAEA2363}"/>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CBFAC3C0-C432-49E5-A53E-433559D34F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pitchFamily="18" charset="0"/>
              </a:rPr>
              <a:t>             atomic values:</a:t>
            </a:r>
          </a:p>
          <a:p>
            <a:pPr eaLnBrk="1" hangingPunct="1"/>
            <a:r>
              <a:rPr lang="en-US" altLang="en-US" dirty="0">
                <a:solidFill>
                  <a:srgbClr val="000000"/>
                </a:solidFill>
                <a:latin typeface="Arial" panose="020B0604020202020204" pitchFamily="34" charset="0"/>
                <a:cs typeface="Times New Roman" panose="02020603050405020304" pitchFamily="18"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pitchFamily="18" charset="0"/>
              </a:rPr>
              <a:t>             = no repeating groups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multivalued attributes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composite attributes</a:t>
            </a:r>
            <a:endParaRPr lang="en-US" altLang="en-US"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EA85C419-53EB-4F56-B265-9FCF44FFC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pPr/>
              <a:t>76</a:t>
            </a:fld>
            <a:endParaRPr lang="en-SG" altLang="en-US" b="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86B4F1F7-0F9B-4DD7-8B65-2E9FC24D98FE}"/>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8471E525-5494-4A3A-9512-DB92A4A6C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26F7E913-2091-4E46-89A0-87C5594644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pPr/>
              <a:t>98</a:t>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9430208A-165B-49AC-A8B4-F43E85076B99}" type="slidenum">
              <a:rPr lang="en-US" smtClean="0"/>
              <a:pPr/>
              <a:t>13</a:t>
            </a:fld>
            <a:endParaRPr lang="en-US"/>
          </a:p>
        </p:txBody>
      </p:sp>
    </p:spTree>
    <p:extLst>
      <p:ext uri="{BB962C8B-B14F-4D97-AF65-F5344CB8AC3E}">
        <p14:creationId xmlns:p14="http://schemas.microsoft.com/office/powerpoint/2010/main" val="69856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DC30356-1025-443E-A604-ABBD7560844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DC51EE7B-E529-4402-BCFA-CA94BF4B4E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5CA6ED2C-F944-4647-80D3-AC293FEFE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pPr/>
              <a:t>102</a:t>
            </a:fld>
            <a:endParaRPr lang="en-SG" altLang="en-US" b="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9192AF0-5D9B-41CD-9027-DFD219C438EF}"/>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6D7A2339-F22E-4C2D-850A-E6B00F64BE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a:extLst>
              <a:ext uri="{FF2B5EF4-FFF2-40B4-BE49-F238E27FC236}">
                <a16:creationId xmlns:a16="http://schemas.microsoft.com/office/drawing/2014/main" id="{DB487850-967A-457E-B1F9-D2DC8AFB4A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pPr/>
              <a:t>103</a:t>
            </a:fld>
            <a:endParaRPr lang="en-SG" altLang="en-US" b="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B7F0A20-7A62-4D70-B503-CE0FDDADEA8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8D07C1B1-5891-40A8-9287-49AE88614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6E19BFB-DE9C-4AB6-A038-0AF9FDCA37B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6B2145A6-8D87-48EC-9BC9-18A6942B1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id="{4579EAEF-E6E9-43B1-AC6B-AF00716AC4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pPr/>
              <a:t>111</a:t>
            </a:fld>
            <a:endParaRPr lang="en-SG" altLang="en-US"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124</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132</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133</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134</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135</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149</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9430208A-165B-49AC-A8B4-F43E85076B99}" type="slidenum">
              <a:rPr lang="en-US" smtClean="0"/>
              <a:pPr/>
              <a:t>14</a:t>
            </a:fld>
            <a:endParaRPr lang="en-US"/>
          </a:p>
        </p:txBody>
      </p:sp>
    </p:spTree>
    <p:extLst>
      <p:ext uri="{BB962C8B-B14F-4D97-AF65-F5344CB8AC3E}">
        <p14:creationId xmlns:p14="http://schemas.microsoft.com/office/powerpoint/2010/main" val="3575987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150</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151</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152</a:t>
            </a:fld>
            <a:endParaRPr lang="en-US"/>
          </a:p>
        </p:txBody>
      </p:sp>
    </p:spTree>
    <p:extLst>
      <p:ext uri="{BB962C8B-B14F-4D97-AF65-F5344CB8AC3E}">
        <p14:creationId xmlns:p14="http://schemas.microsoft.com/office/powerpoint/2010/main" val="2354235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153</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154</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155</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156</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157</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158</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159</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9430208A-165B-49AC-A8B4-F43E85076B99}" type="slidenum">
              <a:rPr lang="en-US" smtClean="0"/>
              <a:pPr/>
              <a:t>17</a:t>
            </a:fld>
            <a:endParaRPr lang="en-US"/>
          </a:p>
        </p:txBody>
      </p:sp>
    </p:spTree>
    <p:extLst>
      <p:ext uri="{BB962C8B-B14F-4D97-AF65-F5344CB8AC3E}">
        <p14:creationId xmlns:p14="http://schemas.microsoft.com/office/powerpoint/2010/main" val="33599277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160</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161</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163</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164</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165</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166</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167</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168</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169</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170</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9430208A-165B-49AC-A8B4-F43E85076B99}" type="slidenum">
              <a:rPr lang="en-US" smtClean="0"/>
              <a:pPr/>
              <a:t>18</a:t>
            </a:fld>
            <a:endParaRPr lang="en-US"/>
          </a:p>
        </p:txBody>
      </p:sp>
    </p:spTree>
    <p:extLst>
      <p:ext uri="{BB962C8B-B14F-4D97-AF65-F5344CB8AC3E}">
        <p14:creationId xmlns:p14="http://schemas.microsoft.com/office/powerpoint/2010/main" val="9253512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171</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172</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9430208A-165B-49AC-A8B4-F43E85076B99}" type="slidenum">
              <a:rPr lang="en-US" smtClean="0"/>
              <a:pPr/>
              <a:t>19</a:t>
            </a:fld>
            <a:endParaRPr lang="en-US"/>
          </a:p>
        </p:txBody>
      </p:sp>
    </p:spTree>
    <p:extLst>
      <p:ext uri="{BB962C8B-B14F-4D97-AF65-F5344CB8AC3E}">
        <p14:creationId xmlns:p14="http://schemas.microsoft.com/office/powerpoint/2010/main" val="194354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a:t> </a:t>
            </a:r>
          </a:p>
        </p:txBody>
      </p:sp>
      <p:sp>
        <p:nvSpPr>
          <p:cNvPr id="4" name="Slide Number Placeholder 3"/>
          <p:cNvSpPr>
            <a:spLocks noGrp="1"/>
          </p:cNvSpPr>
          <p:nvPr>
            <p:ph type="sldNum" sz="quarter" idx="10"/>
          </p:nvPr>
        </p:nvSpPr>
        <p:spPr/>
        <p:txBody>
          <a:bodyPr/>
          <a:lstStyle/>
          <a:p>
            <a:fld id="{9430208A-165B-49AC-A8B4-F43E85076B99}" type="slidenum">
              <a:rPr lang="en-US" smtClean="0"/>
              <a:pPr/>
              <a:t>20</a:t>
            </a:fld>
            <a:endParaRPr lang="en-US"/>
          </a:p>
        </p:txBody>
      </p:sp>
    </p:spTree>
    <p:extLst>
      <p:ext uri="{BB962C8B-B14F-4D97-AF65-F5344CB8AC3E}">
        <p14:creationId xmlns:p14="http://schemas.microsoft.com/office/powerpoint/2010/main" val="4017000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Selection is commutative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cascaded Selection may be applied in any order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Selection may be replaced by a single selection with a conjunction of all the conditions</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36</a:t>
            </a:fld>
            <a:endParaRPr lang="vi-VN"/>
          </a:p>
        </p:txBody>
      </p:sp>
    </p:spTree>
    <p:extLst>
      <p:ext uri="{BB962C8B-B14F-4D97-AF65-F5344CB8AC3E}">
        <p14:creationId xmlns:p14="http://schemas.microsoft.com/office/powerpoint/2010/main" val="317348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19E31E-41BA-4CA1-8654-8D579EEC599C}" type="datetime1">
              <a:rPr lang="vi-VN" smtClean="0"/>
              <a:t>07/09/2023</a:t>
            </a:fld>
            <a:endParaRPr lang="vi-VN"/>
          </a:p>
        </p:txBody>
      </p:sp>
      <p:sp>
        <p:nvSpPr>
          <p:cNvPr id="5" name="Footer Placeholder 4"/>
          <p:cNvSpPr>
            <a:spLocks noGrp="1"/>
          </p:cNvSpPr>
          <p:nvPr>
            <p:ph type="ftr" sz="quarter" idx="11"/>
          </p:nvPr>
        </p:nvSpPr>
        <p:spPr/>
        <p:txBody>
          <a:bodyPr/>
          <a:lstStyle/>
          <a:p>
            <a:r>
              <a:rPr lang="en-US"/>
              <a:t>The Worlds of Database Systems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0B66C-A4E8-4865-B44A-080EEF8A032F}" type="datetime1">
              <a:rPr lang="vi-VN" smtClean="0"/>
              <a:t>07/09/2023</a:t>
            </a:fld>
            <a:endParaRPr lang="vi-VN"/>
          </a:p>
        </p:txBody>
      </p:sp>
      <p:sp>
        <p:nvSpPr>
          <p:cNvPr id="5" name="Footer Placeholder 4"/>
          <p:cNvSpPr>
            <a:spLocks noGrp="1"/>
          </p:cNvSpPr>
          <p:nvPr>
            <p:ph type="ftr" sz="quarter" idx="11"/>
          </p:nvPr>
        </p:nvSpPr>
        <p:spPr/>
        <p:txBody>
          <a:bodyPr/>
          <a:lstStyle/>
          <a:p>
            <a:r>
              <a:rPr lang="en-US"/>
              <a:t>The Worlds of Database Systems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0E7DC-A3FF-4DB5-A7F1-8E15B9CBF6E8}" type="datetime1">
              <a:rPr lang="vi-VN" smtClean="0"/>
              <a:t>07/09/2023</a:t>
            </a:fld>
            <a:endParaRPr lang="vi-VN"/>
          </a:p>
        </p:txBody>
      </p:sp>
      <p:sp>
        <p:nvSpPr>
          <p:cNvPr id="5" name="Footer Placeholder 4"/>
          <p:cNvSpPr>
            <a:spLocks noGrp="1"/>
          </p:cNvSpPr>
          <p:nvPr>
            <p:ph type="ftr" sz="quarter" idx="11"/>
          </p:nvPr>
        </p:nvSpPr>
        <p:spPr/>
        <p:txBody>
          <a:bodyPr/>
          <a:lstStyle/>
          <a:p>
            <a:r>
              <a:rPr lang="en-US"/>
              <a:t>The Worlds of Database Systems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a:extLst>
              <a:ext uri="{FF2B5EF4-FFF2-40B4-BE49-F238E27FC236}">
                <a16:creationId xmlns:a16="http://schemas.microsoft.com/office/drawing/2014/main" id="{389C22DD-AB88-45F6-88CD-4740A804241A}"/>
              </a:ext>
            </a:extLst>
          </p:cNvPr>
          <p:cNvSpPr>
            <a:spLocks noGrp="1" noChangeArrowheads="1"/>
          </p:cNvSpPr>
          <p:nvPr>
            <p:ph type="dt" sz="half" idx="10"/>
          </p:nvPr>
        </p:nvSpPr>
        <p:spPr>
          <a:ln/>
        </p:spPr>
        <p:txBody>
          <a:bodyPr/>
          <a:lstStyle>
            <a:lvl1pPr>
              <a:defRPr/>
            </a:lvl1pPr>
          </a:lstStyle>
          <a:p>
            <a:pPr>
              <a:defRPr/>
            </a:pPr>
            <a:endParaRPr lang="vi-VN"/>
          </a:p>
        </p:txBody>
      </p:sp>
      <p:sp>
        <p:nvSpPr>
          <p:cNvPr id="5" name="Rectangle 5">
            <a:extLst>
              <a:ext uri="{FF2B5EF4-FFF2-40B4-BE49-F238E27FC236}">
                <a16:creationId xmlns:a16="http://schemas.microsoft.com/office/drawing/2014/main" id="{D3B6A39F-F527-490A-BD8C-B76A3F11E2DE}"/>
              </a:ext>
            </a:extLst>
          </p:cNvPr>
          <p:cNvSpPr>
            <a:spLocks noGrp="1" noChangeArrowheads="1"/>
          </p:cNvSpPr>
          <p:nvPr>
            <p:ph type="ftr" sz="quarter" idx="11"/>
          </p:nvPr>
        </p:nvSpPr>
        <p:spPr>
          <a:ln/>
        </p:spPr>
        <p:txBody>
          <a:bodyPr/>
          <a:lstStyle>
            <a:lvl1pPr>
              <a:defRPr/>
            </a:lvl1pPr>
          </a:lstStyle>
          <a:p>
            <a:pPr>
              <a:defRPr/>
            </a:pPr>
            <a:endParaRPr lang="vi-VN"/>
          </a:p>
        </p:txBody>
      </p:sp>
      <p:sp>
        <p:nvSpPr>
          <p:cNvPr id="6" name="Rectangle 6">
            <a:extLst>
              <a:ext uri="{FF2B5EF4-FFF2-40B4-BE49-F238E27FC236}">
                <a16:creationId xmlns:a16="http://schemas.microsoft.com/office/drawing/2014/main" id="{B05487CC-867E-4027-B98F-192F78DB10CF}"/>
              </a:ext>
            </a:extLst>
          </p:cNvPr>
          <p:cNvSpPr>
            <a:spLocks noGrp="1" noChangeArrowheads="1"/>
          </p:cNvSpPr>
          <p:nvPr>
            <p:ph type="sldNum" sz="quarter" idx="12"/>
          </p:nvPr>
        </p:nvSpPr>
        <p:spPr>
          <a:ln/>
        </p:spPr>
        <p:txBody>
          <a:bodyPr/>
          <a:lstStyle>
            <a:lvl1pPr>
              <a:defRPr/>
            </a:lvl1pPr>
          </a:lstStyle>
          <a:p>
            <a:fld id="{E35B752E-D2D6-4F87-9C8E-CBB485E51CAC}" type="slidenum">
              <a:rPr lang="en-SG" altLang="vi-VN"/>
              <a:pPr/>
              <a:t>‹#›</a:t>
            </a:fld>
            <a:endParaRPr lang="en-SG" altLang="vi-VN"/>
          </a:p>
        </p:txBody>
      </p:sp>
    </p:spTree>
    <p:extLst>
      <p:ext uri="{BB962C8B-B14F-4D97-AF65-F5344CB8AC3E}">
        <p14:creationId xmlns:p14="http://schemas.microsoft.com/office/powerpoint/2010/main" val="155055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1062801"/>
          </a:xfrm>
        </p:spPr>
        <p:txBody>
          <a:bodyPr/>
          <a:lstStyle/>
          <a:p>
            <a:r>
              <a:rPr lang="en-US" dirty="0"/>
              <a:t>Click to edit Master title style</a:t>
            </a:r>
          </a:p>
        </p:txBody>
      </p:sp>
      <p:sp>
        <p:nvSpPr>
          <p:cNvPr id="3" name="Content Placeholder 2"/>
          <p:cNvSpPr>
            <a:spLocks noGrp="1"/>
          </p:cNvSpPr>
          <p:nvPr>
            <p:ph idx="1"/>
          </p:nvPr>
        </p:nvSpPr>
        <p:spPr>
          <a:xfrm>
            <a:off x="585925" y="1349407"/>
            <a:ext cx="7936637" cy="4722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01C3D-39C2-4613-B313-7F5201B9860C}" type="datetime1">
              <a:rPr lang="vi-VN" smtClean="0"/>
              <a:t>07/09/2023</a:t>
            </a:fld>
            <a:endParaRPr lang="vi-VN"/>
          </a:p>
        </p:txBody>
      </p:sp>
      <p:sp>
        <p:nvSpPr>
          <p:cNvPr id="5" name="Footer Placeholder 4"/>
          <p:cNvSpPr>
            <a:spLocks noGrp="1"/>
          </p:cNvSpPr>
          <p:nvPr>
            <p:ph type="ftr" sz="quarter" idx="11"/>
          </p:nvPr>
        </p:nvSpPr>
        <p:spPr/>
        <p:txBody>
          <a:bodyPr/>
          <a:lstStyle/>
          <a:p>
            <a:r>
              <a:rPr lang="en-US"/>
              <a:t>The Worlds of Database Systems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4F05C-B47A-4893-8EBA-62977CEA1A71}" type="datetime1">
              <a:rPr lang="vi-VN" smtClean="0"/>
              <a:t>07/09/2023</a:t>
            </a:fld>
            <a:endParaRPr lang="vi-VN"/>
          </a:p>
        </p:txBody>
      </p:sp>
      <p:sp>
        <p:nvSpPr>
          <p:cNvPr id="5" name="Footer Placeholder 4"/>
          <p:cNvSpPr>
            <a:spLocks noGrp="1"/>
          </p:cNvSpPr>
          <p:nvPr>
            <p:ph type="ftr" sz="quarter" idx="11"/>
          </p:nvPr>
        </p:nvSpPr>
        <p:spPr/>
        <p:txBody>
          <a:bodyPr/>
          <a:lstStyle/>
          <a:p>
            <a:r>
              <a:rPr lang="en-US"/>
              <a:t>The Worlds of Database Systems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7981F-FA8C-4D79-8223-805CD44273CA}" type="datetime1">
              <a:rPr lang="vi-VN" smtClean="0"/>
              <a:t>07/09/2023</a:t>
            </a:fld>
            <a:endParaRPr lang="vi-VN"/>
          </a:p>
        </p:txBody>
      </p:sp>
      <p:sp>
        <p:nvSpPr>
          <p:cNvPr id="6" name="Footer Placeholder 5"/>
          <p:cNvSpPr>
            <a:spLocks noGrp="1"/>
          </p:cNvSpPr>
          <p:nvPr>
            <p:ph type="ftr" sz="quarter" idx="11"/>
          </p:nvPr>
        </p:nvSpPr>
        <p:spPr/>
        <p:txBody>
          <a:bodyPr/>
          <a:lstStyle/>
          <a:p>
            <a:r>
              <a:rPr lang="en-US"/>
              <a:t>The Worlds of Database Systems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0D1C4-35A7-496E-AD6D-158EDDBA4F7A}" type="datetime1">
              <a:rPr lang="vi-VN" smtClean="0"/>
              <a:t>07/09/2023</a:t>
            </a:fld>
            <a:endParaRPr lang="vi-VN"/>
          </a:p>
        </p:txBody>
      </p:sp>
      <p:sp>
        <p:nvSpPr>
          <p:cNvPr id="8" name="Footer Placeholder 7"/>
          <p:cNvSpPr>
            <a:spLocks noGrp="1"/>
          </p:cNvSpPr>
          <p:nvPr>
            <p:ph type="ftr" sz="quarter" idx="11"/>
          </p:nvPr>
        </p:nvSpPr>
        <p:spPr/>
        <p:txBody>
          <a:bodyPr/>
          <a:lstStyle/>
          <a:p>
            <a:r>
              <a:rPr lang="en-US"/>
              <a:t>The Worlds of Database Systems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E4EF4-C616-4A88-9361-ACFA2661F8B9}" type="datetime1">
              <a:rPr lang="vi-VN" smtClean="0"/>
              <a:t>07/09/2023</a:t>
            </a:fld>
            <a:endParaRPr lang="vi-VN"/>
          </a:p>
        </p:txBody>
      </p:sp>
      <p:sp>
        <p:nvSpPr>
          <p:cNvPr id="4" name="Footer Placeholder 3"/>
          <p:cNvSpPr>
            <a:spLocks noGrp="1"/>
          </p:cNvSpPr>
          <p:nvPr>
            <p:ph type="ftr" sz="quarter" idx="11"/>
          </p:nvPr>
        </p:nvSpPr>
        <p:spPr/>
        <p:txBody>
          <a:bodyPr/>
          <a:lstStyle/>
          <a:p>
            <a:r>
              <a:rPr lang="en-US"/>
              <a:t>The Worlds of Database Systems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BA5F62-3463-4787-825E-06AA31056D5F}" type="datetime1">
              <a:rPr lang="vi-VN" smtClean="0"/>
              <a:t>07/09/2023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The Worlds of Database Systems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A843B9-6EC4-4ED6-856A-93393B63D8AC}" type="datetime1">
              <a:rPr lang="vi-VN" smtClean="0"/>
              <a:t>07/09/2023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The Worlds of Database Systems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EFE40-3F68-4AD8-9F4A-1454F924F411}" type="datetime1">
              <a:rPr lang="vi-VN" smtClean="0"/>
              <a:t>07/09/2023</a:t>
            </a:fld>
            <a:endParaRPr lang="vi-VN"/>
          </a:p>
        </p:txBody>
      </p:sp>
      <p:sp>
        <p:nvSpPr>
          <p:cNvPr id="6" name="Footer Placeholder 5"/>
          <p:cNvSpPr>
            <a:spLocks noGrp="1"/>
          </p:cNvSpPr>
          <p:nvPr>
            <p:ph type="ftr" sz="quarter" idx="11"/>
          </p:nvPr>
        </p:nvSpPr>
        <p:spPr/>
        <p:txBody>
          <a:bodyPr/>
          <a:lstStyle/>
          <a:p>
            <a:r>
              <a:rPr lang="en-US"/>
              <a:t>The Worlds of Database Systems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86604"/>
            <a:ext cx="7963268" cy="11338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420423"/>
            <a:ext cx="7963268" cy="481479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DF88698-A679-4FD2-B773-46917949C453}" type="datetime1">
              <a:rPr lang="vi-VN" smtClean="0"/>
              <a:t>07/09/2023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The Worlds of Database Systems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0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0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0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8.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hyperlink" Target="A%20Relational%20Model%20of%20Data%20for%20Large%20Shared%20Data%20Banks_Edgar%20F.%20Codd.pdf"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fontScale="90000"/>
          </a:bodyPr>
          <a:lstStyle/>
          <a:p>
            <a:pPr algn="ctr"/>
            <a:r>
              <a:rPr lang="en-US" sz="4600" dirty="0"/>
              <a:t>Chapter 1</a:t>
            </a:r>
            <a:r>
              <a:rPr lang="en-US" dirty="0"/>
              <a:t> </a:t>
            </a:r>
            <a:br>
              <a:rPr lang="en-US" dirty="0"/>
            </a:br>
            <a:r>
              <a:rPr lang="en-US" sz="5100" dirty="0"/>
              <a:t>The Worlds of Database Systems</a:t>
            </a:r>
            <a:br>
              <a:rPr lang="en-US" sz="5100" dirty="0"/>
            </a:br>
            <a:br>
              <a:rPr lang="en-US" sz="5100" dirty="0"/>
            </a:b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lstStyle/>
          <a:p>
            <a:endParaRPr lang="vi-VN" dirty="0"/>
          </a:p>
        </p:txBody>
      </p:sp>
      <p:sp>
        <p:nvSpPr>
          <p:cNvPr id="4" name="Footer Placeholder 3">
            <a:extLst>
              <a:ext uri="{FF2B5EF4-FFF2-40B4-BE49-F238E27FC236}">
                <a16:creationId xmlns:a16="http://schemas.microsoft.com/office/drawing/2014/main" id="{D402B428-232F-4513-87A1-7EE1C36BEFD3}"/>
              </a:ext>
            </a:extLst>
          </p:cNvPr>
          <p:cNvSpPr>
            <a:spLocks noGrp="1"/>
          </p:cNvSpPr>
          <p:nvPr>
            <p:ph type="ftr" sz="quarter" idx="11"/>
          </p:nvPr>
        </p:nvSpPr>
        <p:spPr/>
        <p:txBody>
          <a:bodyPr/>
          <a:lstStyle/>
          <a:p>
            <a:r>
              <a:rPr lang="en-US" dirty="0"/>
              <a:t>The Worlds of Database Systems</a:t>
            </a:r>
            <a:endParaRPr lang="vi-VN" dirty="0"/>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DCA8-B5B3-4D8E-9961-83C9F9D4934C}"/>
              </a:ext>
            </a:extLst>
          </p:cNvPr>
          <p:cNvSpPr>
            <a:spLocks noGrp="1"/>
          </p:cNvSpPr>
          <p:nvPr>
            <p:ph type="title"/>
          </p:nvPr>
        </p:nvSpPr>
        <p:spPr>
          <a:xfrm>
            <a:off x="603681" y="89960"/>
            <a:ext cx="7936637" cy="1062801"/>
          </a:xfrm>
        </p:spPr>
        <p:txBody>
          <a:bodyPr/>
          <a:lstStyle/>
          <a:p>
            <a:pPr algn="ctr"/>
            <a:r>
              <a:rPr lang="en-US" dirty="0"/>
              <a:t>1.1 The Evolution of Database Systems</a:t>
            </a:r>
            <a:endParaRPr lang="vi-VN" dirty="0"/>
          </a:p>
        </p:txBody>
      </p:sp>
      <p:sp>
        <p:nvSpPr>
          <p:cNvPr id="3" name="Content Placeholder 2">
            <a:extLst>
              <a:ext uri="{FF2B5EF4-FFF2-40B4-BE49-F238E27FC236}">
                <a16:creationId xmlns:a16="http://schemas.microsoft.com/office/drawing/2014/main" id="{06020802-76A4-4D72-9529-F59E7A79749C}"/>
              </a:ext>
            </a:extLst>
          </p:cNvPr>
          <p:cNvSpPr>
            <a:spLocks noGrp="1"/>
          </p:cNvSpPr>
          <p:nvPr>
            <p:ph idx="1"/>
          </p:nvPr>
        </p:nvSpPr>
        <p:spPr>
          <a:xfrm>
            <a:off x="399113" y="1251084"/>
            <a:ext cx="7936637" cy="4722920"/>
          </a:xfrm>
        </p:spPr>
        <p:txBody>
          <a:bodyPr/>
          <a:lstStyle/>
          <a:p>
            <a:r>
              <a:rPr lang="en-US" sz="2400" b="1" dirty="0"/>
              <a:t>Book relation example </a:t>
            </a:r>
          </a:p>
          <a:p>
            <a:endParaRPr lang="vi-VN" dirty="0"/>
          </a:p>
        </p:txBody>
      </p:sp>
      <p:sp>
        <p:nvSpPr>
          <p:cNvPr id="4" name="Footer Placeholder 3">
            <a:extLst>
              <a:ext uri="{FF2B5EF4-FFF2-40B4-BE49-F238E27FC236}">
                <a16:creationId xmlns:a16="http://schemas.microsoft.com/office/drawing/2014/main" id="{A85FB06B-9537-4EE4-986F-B4F24D048CE3}"/>
              </a:ext>
            </a:extLst>
          </p:cNvPr>
          <p:cNvSpPr>
            <a:spLocks noGrp="1"/>
          </p:cNvSpPr>
          <p:nvPr>
            <p:ph type="ftr" sz="quarter" idx="11"/>
          </p:nvPr>
        </p:nvSpPr>
        <p:spPr/>
        <p:txBody>
          <a:bodyPr/>
          <a:lstStyle/>
          <a:p>
            <a:r>
              <a:rPr lang="en-US"/>
              <a:t>The Worlds of Database Systems</a:t>
            </a:r>
            <a:endParaRPr lang="vi-VN"/>
          </a:p>
        </p:txBody>
      </p:sp>
      <p:pic>
        <p:nvPicPr>
          <p:cNvPr id="6" name="Picture 3">
            <a:extLst>
              <a:ext uri="{FF2B5EF4-FFF2-40B4-BE49-F238E27FC236}">
                <a16:creationId xmlns:a16="http://schemas.microsoft.com/office/drawing/2014/main" id="{DCA27FBC-0B25-4523-8916-92A1F821DFE0}"/>
              </a:ext>
            </a:extLst>
          </p:cNvPr>
          <p:cNvPicPr>
            <a:picLocks noChangeAspect="1" noChangeArrowheads="1"/>
          </p:cNvPicPr>
          <p:nvPr/>
        </p:nvPicPr>
        <p:blipFill>
          <a:blip r:embed="rId2" cstate="print"/>
          <a:srcRect/>
          <a:stretch>
            <a:fillRect/>
          </a:stretch>
        </p:blipFill>
        <p:spPr bwMode="auto">
          <a:xfrm>
            <a:off x="152400" y="1651350"/>
            <a:ext cx="8839200" cy="4710113"/>
          </a:xfrm>
          <a:prstGeom prst="rect">
            <a:avLst/>
          </a:prstGeom>
          <a:noFill/>
          <a:ln w="9525">
            <a:noFill/>
            <a:miter lim="800000"/>
            <a:headEnd/>
            <a:tailEnd/>
          </a:ln>
        </p:spPr>
      </p:pic>
    </p:spTree>
    <p:extLst>
      <p:ext uri="{BB962C8B-B14F-4D97-AF65-F5344CB8AC3E}">
        <p14:creationId xmlns:p14="http://schemas.microsoft.com/office/powerpoint/2010/main" val="38887754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202CF17-E2C8-4AA6-B5ED-D074BF42D6C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a:extLst>
              <a:ext uri="{FF2B5EF4-FFF2-40B4-BE49-F238E27FC236}">
                <a16:creationId xmlns:a16="http://schemas.microsoft.com/office/drawing/2014/main" id="{4983A38C-4E23-463F-A13A-86D0AA80A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a:extLst>
              <a:ext uri="{FF2B5EF4-FFF2-40B4-BE49-F238E27FC236}">
                <a16:creationId xmlns:a16="http://schemas.microsoft.com/office/drawing/2014/main" id="{4BAD3E61-2BFA-45A5-8AAE-E64761E2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a:extLst>
              <a:ext uri="{FF2B5EF4-FFF2-40B4-BE49-F238E27FC236}">
                <a16:creationId xmlns:a16="http://schemas.microsoft.com/office/drawing/2014/main" id="{AD7C0EFE-6B55-4834-A648-3AC402F23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a:extLst>
              <a:ext uri="{FF2B5EF4-FFF2-40B4-BE49-F238E27FC236}">
                <a16:creationId xmlns:a16="http://schemas.microsoft.com/office/drawing/2014/main" id="{D41E8238-8B2F-4317-B9A1-7106CBC42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a:extLst>
              <a:ext uri="{FF2B5EF4-FFF2-40B4-BE49-F238E27FC236}">
                <a16:creationId xmlns:a16="http://schemas.microsoft.com/office/drawing/2014/main" id="{143696FC-3051-4226-8C74-91DEBE664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a:extLst>
              <a:ext uri="{FF2B5EF4-FFF2-40B4-BE49-F238E27FC236}">
                <a16:creationId xmlns:a16="http://schemas.microsoft.com/office/drawing/2014/main" id="{F51C8699-4B5F-453F-98A4-5D2227C9ECBE}"/>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a:extLst>
              <a:ext uri="{FF2B5EF4-FFF2-40B4-BE49-F238E27FC236}">
                <a16:creationId xmlns:a16="http://schemas.microsoft.com/office/drawing/2014/main" id="{D9C72418-1EA0-4146-8398-43A6671CA3B6}"/>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a:extLst>
              <a:ext uri="{FF2B5EF4-FFF2-40B4-BE49-F238E27FC236}">
                <a16:creationId xmlns:a16="http://schemas.microsoft.com/office/drawing/2014/main" id="{CC85BB61-AB1B-41B1-999C-FC1750F9ADAD}"/>
              </a:ext>
            </a:extLst>
          </p:cNvPr>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4004E2D-2E44-4437-9702-7927E43324DF}"/>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A18A86-C106-40C3-A9FA-7EECBC5EA2B8}"/>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a:extLst>
              <a:ext uri="{FF2B5EF4-FFF2-40B4-BE49-F238E27FC236}">
                <a16:creationId xmlns:a16="http://schemas.microsoft.com/office/drawing/2014/main" id="{BF64B120-69FD-4372-A092-63CD55F5F2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a:extLst>
              <a:ext uri="{FF2B5EF4-FFF2-40B4-BE49-F238E27FC236}">
                <a16:creationId xmlns:a16="http://schemas.microsoft.com/office/drawing/2014/main" id="{823C005E-1A70-4039-AE61-82CC3E6E6FE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a:extLst>
              <a:ext uri="{FF2B5EF4-FFF2-40B4-BE49-F238E27FC236}">
                <a16:creationId xmlns:a16="http://schemas.microsoft.com/office/drawing/2014/main" id="{40147D3A-FFB3-4279-8300-0BC80162BAD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a:extLst>
              <a:ext uri="{FF2B5EF4-FFF2-40B4-BE49-F238E27FC236}">
                <a16:creationId xmlns:a16="http://schemas.microsoft.com/office/drawing/2014/main" id="{434C5DCA-6C4C-4907-A3A0-E83894DCF1F3}"/>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a:extLst>
              <a:ext uri="{FF2B5EF4-FFF2-40B4-BE49-F238E27FC236}">
                <a16:creationId xmlns:a16="http://schemas.microsoft.com/office/drawing/2014/main" id="{387B2877-EAA7-420D-9A67-3F4F90AB21BE}"/>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FCBAE7A-3F33-408D-81B8-DD13B17914F5}"/>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a:extLst>
              <a:ext uri="{FF2B5EF4-FFF2-40B4-BE49-F238E27FC236}">
                <a16:creationId xmlns:a16="http://schemas.microsoft.com/office/drawing/2014/main" id="{40FB940B-5C7C-4BA3-8431-A65FEE32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a:extLst>
              <a:ext uri="{FF2B5EF4-FFF2-40B4-BE49-F238E27FC236}">
                <a16:creationId xmlns:a16="http://schemas.microsoft.com/office/drawing/2014/main" id="{AF853AAE-37B8-4B9B-9D50-C6CDB3CFE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id="{07967AC3-5334-437E-B42C-E62D8E267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a:extLst>
              <a:ext uri="{FF2B5EF4-FFF2-40B4-BE49-F238E27FC236}">
                <a16:creationId xmlns:a16="http://schemas.microsoft.com/office/drawing/2014/main" id="{53A42B2F-C8FA-4663-92B3-D8C8E57EB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a:extLst>
              <a:ext uri="{FF2B5EF4-FFF2-40B4-BE49-F238E27FC236}">
                <a16:creationId xmlns:a16="http://schemas.microsoft.com/office/drawing/2014/main" id="{BD95EE08-8E7E-4279-B958-503918CE9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a:extLst>
              <a:ext uri="{FF2B5EF4-FFF2-40B4-BE49-F238E27FC236}">
                <a16:creationId xmlns:a16="http://schemas.microsoft.com/office/drawing/2014/main" id="{0AF644EB-04E9-4BC1-B98A-30D8DCADD4F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a:extLst>
              <a:ext uri="{FF2B5EF4-FFF2-40B4-BE49-F238E27FC236}">
                <a16:creationId xmlns:a16="http://schemas.microsoft.com/office/drawing/2014/main" id="{D854B3EA-1090-46F8-9FD2-CACE5A6DA644}"/>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a:extLst>
              <a:ext uri="{FF2B5EF4-FFF2-40B4-BE49-F238E27FC236}">
                <a16:creationId xmlns:a16="http://schemas.microsoft.com/office/drawing/2014/main" id="{9B4360D0-10A0-45AE-A64D-BDF44B0BF209}"/>
              </a:ext>
            </a:extLst>
          </p:cNvPr>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41998F3-DAC6-44B1-BC46-6297AB824EC4}"/>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0DB735-E331-474E-9A18-9E02F375CD3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a:extLst>
              <a:ext uri="{FF2B5EF4-FFF2-40B4-BE49-F238E27FC236}">
                <a16:creationId xmlns:a16="http://schemas.microsoft.com/office/drawing/2014/main" id="{3E0DF78D-F147-4D43-9C7E-9E659FDC4A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a:extLst>
              <a:ext uri="{FF2B5EF4-FFF2-40B4-BE49-F238E27FC236}">
                <a16:creationId xmlns:a16="http://schemas.microsoft.com/office/drawing/2014/main" id="{01A00DE4-1F26-4728-80A0-4468A085EFD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a:extLst>
              <a:ext uri="{FF2B5EF4-FFF2-40B4-BE49-F238E27FC236}">
                <a16:creationId xmlns:a16="http://schemas.microsoft.com/office/drawing/2014/main" id="{295246CF-4EF3-41D9-81A1-A015AD9B31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a:extLst>
              <a:ext uri="{FF2B5EF4-FFF2-40B4-BE49-F238E27FC236}">
                <a16:creationId xmlns:a16="http://schemas.microsoft.com/office/drawing/2014/main" id="{21A45558-17AC-4C86-9ABA-D18639F8D480}"/>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a:extLst>
              <a:ext uri="{FF2B5EF4-FFF2-40B4-BE49-F238E27FC236}">
                <a16:creationId xmlns:a16="http://schemas.microsoft.com/office/drawing/2014/main" id="{789DC1E7-5871-46B9-8536-F5B973C9A8CC}"/>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6CE356B-D24B-4353-9585-83B1FBB928D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a:extLst>
              <a:ext uri="{FF2B5EF4-FFF2-40B4-BE49-F238E27FC236}">
                <a16:creationId xmlns:a16="http://schemas.microsoft.com/office/drawing/2014/main" id="{2D4D7E8D-68BA-435C-BB9A-261F65667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a:extLst>
              <a:ext uri="{FF2B5EF4-FFF2-40B4-BE49-F238E27FC236}">
                <a16:creationId xmlns:a16="http://schemas.microsoft.com/office/drawing/2014/main" id="{8C6ABDE8-2E5C-45BE-95F8-EC5C5E80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a:extLst>
              <a:ext uri="{FF2B5EF4-FFF2-40B4-BE49-F238E27FC236}">
                <a16:creationId xmlns:a16="http://schemas.microsoft.com/office/drawing/2014/main" id="{AA8B2DFE-C6A3-45DE-B206-68BBB1025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a:extLst>
              <a:ext uri="{FF2B5EF4-FFF2-40B4-BE49-F238E27FC236}">
                <a16:creationId xmlns:a16="http://schemas.microsoft.com/office/drawing/2014/main" id="{2FCFAE6A-E320-4189-BA06-A7C94423C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a:extLst>
              <a:ext uri="{FF2B5EF4-FFF2-40B4-BE49-F238E27FC236}">
                <a16:creationId xmlns:a16="http://schemas.microsoft.com/office/drawing/2014/main" id="{B0A50C05-3563-4377-90D3-4339BC6B9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a:extLst>
              <a:ext uri="{FF2B5EF4-FFF2-40B4-BE49-F238E27FC236}">
                <a16:creationId xmlns:a16="http://schemas.microsoft.com/office/drawing/2014/main" id="{07D739C9-EDBD-4F91-A631-08CD0E4347B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a:extLst>
              <a:ext uri="{FF2B5EF4-FFF2-40B4-BE49-F238E27FC236}">
                <a16:creationId xmlns:a16="http://schemas.microsoft.com/office/drawing/2014/main" id="{4E13A5EE-22E7-4590-AF70-5106A9D1FE5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a:extLst>
              <a:ext uri="{FF2B5EF4-FFF2-40B4-BE49-F238E27FC236}">
                <a16:creationId xmlns:a16="http://schemas.microsoft.com/office/drawing/2014/main" id="{BF264BE4-C183-4951-94D8-1FB046E4091D}"/>
              </a:ext>
            </a:extLst>
          </p:cNvPr>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A72C5B8C-E9C1-4601-9B83-04215127D79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A89D83-68AA-4798-A4B2-B44E719D9F3C}"/>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a:extLst>
              <a:ext uri="{FF2B5EF4-FFF2-40B4-BE49-F238E27FC236}">
                <a16:creationId xmlns:a16="http://schemas.microsoft.com/office/drawing/2014/main" id="{B1361A5C-BEFB-4D65-95D7-6A7BEFE1B15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a:extLst>
              <a:ext uri="{FF2B5EF4-FFF2-40B4-BE49-F238E27FC236}">
                <a16:creationId xmlns:a16="http://schemas.microsoft.com/office/drawing/2014/main" id="{96FC4DF0-1D56-407D-BF5D-9072E7FDBFB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a:extLst>
              <a:ext uri="{FF2B5EF4-FFF2-40B4-BE49-F238E27FC236}">
                <a16:creationId xmlns:a16="http://schemas.microsoft.com/office/drawing/2014/main" id="{4452FC64-EBA0-4D42-AC36-3CEAF6FD2C6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a:extLst>
              <a:ext uri="{FF2B5EF4-FFF2-40B4-BE49-F238E27FC236}">
                <a16:creationId xmlns:a16="http://schemas.microsoft.com/office/drawing/2014/main" id="{5245B0D7-9B67-4142-89A1-876E4760DFD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a:extLst>
              <a:ext uri="{FF2B5EF4-FFF2-40B4-BE49-F238E27FC236}">
                <a16:creationId xmlns:a16="http://schemas.microsoft.com/office/drawing/2014/main" id="{DDD06D68-806A-41F4-9C07-D5DA6DEEC3AB}"/>
              </a:ext>
            </a:extLst>
          </p:cNvPr>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5E6F386-470B-46AB-BDFB-8AD2FD6DDC7B}"/>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a:extLst>
              <a:ext uri="{FF2B5EF4-FFF2-40B4-BE49-F238E27FC236}">
                <a16:creationId xmlns:a16="http://schemas.microsoft.com/office/drawing/2014/main" id="{73E11343-A7FB-4CD0-A314-352A519A1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a:extLst>
              <a:ext uri="{FF2B5EF4-FFF2-40B4-BE49-F238E27FC236}">
                <a16:creationId xmlns:a16="http://schemas.microsoft.com/office/drawing/2014/main" id="{03299493-93A7-4AF9-9127-FFF791997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a:extLst>
              <a:ext uri="{FF2B5EF4-FFF2-40B4-BE49-F238E27FC236}">
                <a16:creationId xmlns:a16="http://schemas.microsoft.com/office/drawing/2014/main" id="{521EB5F1-435E-463F-9375-7ABBD5848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a:extLst>
              <a:ext uri="{FF2B5EF4-FFF2-40B4-BE49-F238E27FC236}">
                <a16:creationId xmlns:a16="http://schemas.microsoft.com/office/drawing/2014/main" id="{72C0C758-FB49-4C33-A68B-9E7CAA296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a:extLst>
              <a:ext uri="{FF2B5EF4-FFF2-40B4-BE49-F238E27FC236}">
                <a16:creationId xmlns:a16="http://schemas.microsoft.com/office/drawing/2014/main" id="{B07DE721-FD78-4760-9BD0-0377B15EF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a:extLst>
              <a:ext uri="{FF2B5EF4-FFF2-40B4-BE49-F238E27FC236}">
                <a16:creationId xmlns:a16="http://schemas.microsoft.com/office/drawing/2014/main" id="{4ADFE599-A503-493D-8DF4-33F2DE08A7BF}"/>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a:extLst>
              <a:ext uri="{FF2B5EF4-FFF2-40B4-BE49-F238E27FC236}">
                <a16:creationId xmlns:a16="http://schemas.microsoft.com/office/drawing/2014/main" id="{E0327F3B-74A3-4B80-94B7-BBFCC0CCC69C}"/>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a:extLst>
              <a:ext uri="{FF2B5EF4-FFF2-40B4-BE49-F238E27FC236}">
                <a16:creationId xmlns:a16="http://schemas.microsoft.com/office/drawing/2014/main" id="{60291B4A-2F04-427A-8B48-62C29920D3CC}"/>
              </a:ext>
            </a:extLst>
          </p:cNvPr>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723C1602-1C22-443D-80F5-5A2B6CAEDDC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8A52C5-111B-4CC5-981B-086832A46E8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a:extLst>
              <a:ext uri="{FF2B5EF4-FFF2-40B4-BE49-F238E27FC236}">
                <a16:creationId xmlns:a16="http://schemas.microsoft.com/office/drawing/2014/main" id="{9BD5C0FD-2B23-49D1-A6BF-0C294B60FB2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a:extLst>
              <a:ext uri="{FF2B5EF4-FFF2-40B4-BE49-F238E27FC236}">
                <a16:creationId xmlns:a16="http://schemas.microsoft.com/office/drawing/2014/main" id="{617C2BBB-A34F-4A24-BCDE-228F9E3BD4F1}"/>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a:extLst>
              <a:ext uri="{FF2B5EF4-FFF2-40B4-BE49-F238E27FC236}">
                <a16:creationId xmlns:a16="http://schemas.microsoft.com/office/drawing/2014/main" id="{2BF9093E-FF70-4800-ADBB-BEC6392B41A7}"/>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a:extLst>
              <a:ext uri="{FF2B5EF4-FFF2-40B4-BE49-F238E27FC236}">
                <a16:creationId xmlns:a16="http://schemas.microsoft.com/office/drawing/2014/main" id="{B84CC9DD-5F80-4B08-8E76-16CF098E1E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a:extLst>
              <a:ext uri="{FF2B5EF4-FFF2-40B4-BE49-F238E27FC236}">
                <a16:creationId xmlns:a16="http://schemas.microsoft.com/office/drawing/2014/main" id="{BA31D802-579B-4641-8537-05F5FE905B5A}"/>
              </a:ext>
            </a:extLst>
          </p:cNvPr>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And 3NF says that non-key fields must depend on nothing but the key</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891C17C-D71B-40A3-863B-75A272DEA59F}"/>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a:extLst>
              <a:ext uri="{FF2B5EF4-FFF2-40B4-BE49-F238E27FC236}">
                <a16:creationId xmlns:a16="http://schemas.microsoft.com/office/drawing/2014/main" id="{E911989B-372C-425C-A682-9089CE873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a:extLst>
              <a:ext uri="{FF2B5EF4-FFF2-40B4-BE49-F238E27FC236}">
                <a16:creationId xmlns:a16="http://schemas.microsoft.com/office/drawing/2014/main" id="{6F9FAC36-3E9B-4945-A0FA-38901DA2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a:extLst>
              <a:ext uri="{FF2B5EF4-FFF2-40B4-BE49-F238E27FC236}">
                <a16:creationId xmlns:a16="http://schemas.microsoft.com/office/drawing/2014/main" id="{031D6EAD-A846-4CD5-86FF-4ED269D1D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a:extLst>
              <a:ext uri="{FF2B5EF4-FFF2-40B4-BE49-F238E27FC236}">
                <a16:creationId xmlns:a16="http://schemas.microsoft.com/office/drawing/2014/main" id="{E5B1EFEA-DA06-4768-AC5A-9A8AE7C52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a:extLst>
              <a:ext uri="{FF2B5EF4-FFF2-40B4-BE49-F238E27FC236}">
                <a16:creationId xmlns:a16="http://schemas.microsoft.com/office/drawing/2014/main" id="{47A5C72B-7327-4630-B6B9-762D4320E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a:extLst>
              <a:ext uri="{FF2B5EF4-FFF2-40B4-BE49-F238E27FC236}">
                <a16:creationId xmlns:a16="http://schemas.microsoft.com/office/drawing/2014/main" id="{5BAB9A5D-4E5B-4C64-B4C2-10922E00F41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a:extLst>
              <a:ext uri="{FF2B5EF4-FFF2-40B4-BE49-F238E27FC236}">
                <a16:creationId xmlns:a16="http://schemas.microsoft.com/office/drawing/2014/main" id="{0B802C2B-4284-40BB-A49F-12DD75B6EDCD}"/>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a:extLst>
              <a:ext uri="{FF2B5EF4-FFF2-40B4-BE49-F238E27FC236}">
                <a16:creationId xmlns:a16="http://schemas.microsoft.com/office/drawing/2014/main" id="{C3F3F1F0-4A82-428A-8225-A25D1956ACD0}"/>
              </a:ext>
            </a:extLst>
          </p:cNvPr>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98EAE150-50F6-483B-9C04-221819DCFAAB}"/>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BEA01F-F05F-4A98-851A-9F9D3D72D4C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a:extLst>
              <a:ext uri="{FF2B5EF4-FFF2-40B4-BE49-F238E27FC236}">
                <a16:creationId xmlns:a16="http://schemas.microsoft.com/office/drawing/2014/main" id="{7DC44DF7-E49F-4A88-9FFB-C0A81F27A3A0}"/>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a:extLst>
              <a:ext uri="{FF2B5EF4-FFF2-40B4-BE49-F238E27FC236}">
                <a16:creationId xmlns:a16="http://schemas.microsoft.com/office/drawing/2014/main" id="{557A02A9-E189-42BC-A0CD-1D5EF163B2D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a:extLst>
              <a:ext uri="{FF2B5EF4-FFF2-40B4-BE49-F238E27FC236}">
                <a16:creationId xmlns:a16="http://schemas.microsoft.com/office/drawing/2014/main" id="{BC1A27A1-0728-408C-A005-66EE519D171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a:extLst>
              <a:ext uri="{FF2B5EF4-FFF2-40B4-BE49-F238E27FC236}">
                <a16:creationId xmlns:a16="http://schemas.microsoft.com/office/drawing/2014/main" id="{BFCE8F27-864C-408C-91D2-EB6AEE3FD7A1}"/>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a:extLst>
              <a:ext uri="{FF2B5EF4-FFF2-40B4-BE49-F238E27FC236}">
                <a16:creationId xmlns:a16="http://schemas.microsoft.com/office/drawing/2014/main" id="{5E4D721F-C0ED-49BD-A09D-2C0794E2B4DB}"/>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A0A7CEB-103C-4FF8-840A-F45CDE896BFB}"/>
              </a:ext>
            </a:extLst>
          </p:cNvPr>
          <p:cNvSpPr>
            <a:spLocks noGrp="1"/>
          </p:cNvSpPr>
          <p:nvPr>
            <p:ph type="title"/>
          </p:nvPr>
        </p:nvSpPr>
        <p:spPr>
          <a:xfrm>
            <a:off x="395288" y="1287463"/>
            <a:ext cx="7391400" cy="563562"/>
          </a:xfrm>
        </p:spPr>
        <p:txBody>
          <a:bodyPr/>
          <a:lstStyle/>
          <a:p>
            <a:pPr eaLnBrk="1" hangingPunct="1"/>
            <a:r>
              <a:rPr lang="en-AU" altLang="en-US" sz="2400"/>
              <a:t>Again, carve off the offending fields</a:t>
            </a:r>
          </a:p>
        </p:txBody>
      </p:sp>
      <p:pic>
        <p:nvPicPr>
          <p:cNvPr id="61443" name="Picture 2">
            <a:extLst>
              <a:ext uri="{FF2B5EF4-FFF2-40B4-BE49-F238E27FC236}">
                <a16:creationId xmlns:a16="http://schemas.microsoft.com/office/drawing/2014/main" id="{10915E55-725A-451A-AFC3-7D56C18BD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a16="http://schemas.microsoft.com/office/drawing/2014/main" id="{B5F492D7-43E5-4F4C-9C00-2FF97C045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a:extLst>
              <a:ext uri="{FF2B5EF4-FFF2-40B4-BE49-F238E27FC236}">
                <a16:creationId xmlns:a16="http://schemas.microsoft.com/office/drawing/2014/main" id="{02F29C8F-640D-476B-9600-36C715984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a:extLst>
              <a:ext uri="{FF2B5EF4-FFF2-40B4-BE49-F238E27FC236}">
                <a16:creationId xmlns:a16="http://schemas.microsoft.com/office/drawing/2014/main" id="{EFF8C15B-A60C-4D1F-BBD6-902F4A6B8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a:extLst>
              <a:ext uri="{FF2B5EF4-FFF2-40B4-BE49-F238E27FC236}">
                <a16:creationId xmlns:a16="http://schemas.microsoft.com/office/drawing/2014/main" id="{F9644D39-422E-4693-96C6-28C066BEFB8C}"/>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a:extLst>
              <a:ext uri="{FF2B5EF4-FFF2-40B4-BE49-F238E27FC236}">
                <a16:creationId xmlns:a16="http://schemas.microsoft.com/office/drawing/2014/main" id="{D21ED24F-127F-458C-92F8-809F89271068}"/>
              </a:ext>
            </a:extLst>
          </p:cNvPr>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6432AF2-C942-4164-AAA0-EE4754DBABD8}"/>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CAB266-F34F-45BC-868F-13477658B55F}"/>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a:extLst>
              <a:ext uri="{FF2B5EF4-FFF2-40B4-BE49-F238E27FC236}">
                <a16:creationId xmlns:a16="http://schemas.microsoft.com/office/drawing/2014/main" id="{7ED4B22D-C932-4C6E-BF57-D38B3053D371}"/>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a:extLst>
              <a:ext uri="{FF2B5EF4-FFF2-40B4-BE49-F238E27FC236}">
                <a16:creationId xmlns:a16="http://schemas.microsoft.com/office/drawing/2014/main" id="{A29F0DE2-783B-439C-A0E0-6346447B0C0C}"/>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a:extLst>
              <a:ext uri="{FF2B5EF4-FFF2-40B4-BE49-F238E27FC236}">
                <a16:creationId xmlns:a16="http://schemas.microsoft.com/office/drawing/2014/main" id="{28C48CC4-525C-4DF1-8FBA-AC36C81C3902}"/>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a:extLst>
              <a:ext uri="{FF2B5EF4-FFF2-40B4-BE49-F238E27FC236}">
                <a16:creationId xmlns:a16="http://schemas.microsoft.com/office/drawing/2014/main" id="{63FA1465-0024-4F6B-A04A-319C0F17EA39}"/>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a:extLst>
              <a:ext uri="{FF2B5EF4-FFF2-40B4-BE49-F238E27FC236}">
                <a16:creationId xmlns:a16="http://schemas.microsoft.com/office/drawing/2014/main" id="{5CF80B88-1FDD-4181-BEEF-15413456A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EB87F8B-3469-4273-9A53-0FECC32AD23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a:extLst>
              <a:ext uri="{FF2B5EF4-FFF2-40B4-BE49-F238E27FC236}">
                <a16:creationId xmlns:a16="http://schemas.microsoft.com/office/drawing/2014/main" id="{A9FC78D2-50EB-46F7-A8C5-F63C762C2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a:extLst>
              <a:ext uri="{FF2B5EF4-FFF2-40B4-BE49-F238E27FC236}">
                <a16:creationId xmlns:a16="http://schemas.microsoft.com/office/drawing/2014/main" id="{A8DB5330-7C59-40B8-8996-A6F2AE816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a:extLst>
              <a:ext uri="{FF2B5EF4-FFF2-40B4-BE49-F238E27FC236}">
                <a16:creationId xmlns:a16="http://schemas.microsoft.com/office/drawing/2014/main" id="{32985C41-BC04-4111-B7CC-271CC236E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a:extLst>
              <a:ext uri="{FF2B5EF4-FFF2-40B4-BE49-F238E27FC236}">
                <a16:creationId xmlns:a16="http://schemas.microsoft.com/office/drawing/2014/main" id="{5FF4C610-9313-45B8-87D1-87B8A05C1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a:extLst>
              <a:ext uri="{FF2B5EF4-FFF2-40B4-BE49-F238E27FC236}">
                <a16:creationId xmlns:a16="http://schemas.microsoft.com/office/drawing/2014/main" id="{861D5FA5-C031-4045-B3ED-193508ECD1F2}"/>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a:extLst>
              <a:ext uri="{FF2B5EF4-FFF2-40B4-BE49-F238E27FC236}">
                <a16:creationId xmlns:a16="http://schemas.microsoft.com/office/drawing/2014/main" id="{5DA9D045-5908-4178-BCF1-4758D50D1E65}"/>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8DA36FC4-CF53-4B0D-AEA8-E886A4DCF8C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6CA042-891A-4A9C-A3CB-F0B8A98C4FA4}"/>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a:extLst>
              <a:ext uri="{FF2B5EF4-FFF2-40B4-BE49-F238E27FC236}">
                <a16:creationId xmlns:a16="http://schemas.microsoft.com/office/drawing/2014/main" id="{4CB15BBE-0395-4E22-BAD0-10A22250397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a:extLst>
              <a:ext uri="{FF2B5EF4-FFF2-40B4-BE49-F238E27FC236}">
                <a16:creationId xmlns:a16="http://schemas.microsoft.com/office/drawing/2014/main" id="{B75D4997-5D7A-4454-B3DD-BA784A3358B7}"/>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a:extLst>
              <a:ext uri="{FF2B5EF4-FFF2-40B4-BE49-F238E27FC236}">
                <a16:creationId xmlns:a16="http://schemas.microsoft.com/office/drawing/2014/main" id="{5F4744DF-C5C4-491B-8E31-472FCD6148A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a:extLst>
              <a:ext uri="{FF2B5EF4-FFF2-40B4-BE49-F238E27FC236}">
                <a16:creationId xmlns:a16="http://schemas.microsoft.com/office/drawing/2014/main" id="{1B9B7EA7-4A6D-487D-8D5B-C6CCABC56FB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a:extLst>
              <a:ext uri="{FF2B5EF4-FFF2-40B4-BE49-F238E27FC236}">
                <a16:creationId xmlns:a16="http://schemas.microsoft.com/office/drawing/2014/main" id="{307229DD-E992-4971-A908-F9CA17DBA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a:extLst>
              <a:ext uri="{FF2B5EF4-FFF2-40B4-BE49-F238E27FC236}">
                <a16:creationId xmlns:a16="http://schemas.microsoft.com/office/drawing/2014/main" id="{52A8015C-1777-4238-BD30-3A7120B21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84E6BC0-B3B0-4DE6-A8AF-E6D776D5C64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a:extLst>
              <a:ext uri="{FF2B5EF4-FFF2-40B4-BE49-F238E27FC236}">
                <a16:creationId xmlns:a16="http://schemas.microsoft.com/office/drawing/2014/main" id="{1672F972-C2E6-4AE0-B032-25AFB88C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a:extLst>
              <a:ext uri="{FF2B5EF4-FFF2-40B4-BE49-F238E27FC236}">
                <a16:creationId xmlns:a16="http://schemas.microsoft.com/office/drawing/2014/main" id="{9F9FAE3D-F5FE-4633-9658-D63B54C71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a:extLst>
              <a:ext uri="{FF2B5EF4-FFF2-40B4-BE49-F238E27FC236}">
                <a16:creationId xmlns:a16="http://schemas.microsoft.com/office/drawing/2014/main" id="{2D06DFFA-CF8D-427E-8D93-0D39280C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a:extLst>
              <a:ext uri="{FF2B5EF4-FFF2-40B4-BE49-F238E27FC236}">
                <a16:creationId xmlns:a16="http://schemas.microsoft.com/office/drawing/2014/main" id="{2B7D5BFD-FE4E-405A-A40E-768095C47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a:extLst>
              <a:ext uri="{FF2B5EF4-FFF2-40B4-BE49-F238E27FC236}">
                <a16:creationId xmlns:a16="http://schemas.microsoft.com/office/drawing/2014/main" id="{7E32948A-14B2-4D8D-AB2B-8063F6EC0F87}"/>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a:extLst>
              <a:ext uri="{FF2B5EF4-FFF2-40B4-BE49-F238E27FC236}">
                <a16:creationId xmlns:a16="http://schemas.microsoft.com/office/drawing/2014/main" id="{9875548B-A823-4C03-8824-5D244753D05F}"/>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44B97370-4343-421B-B171-8C8D3952211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A05524-FC35-4978-A59E-E03FD9C1A3A6}"/>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a:extLst>
              <a:ext uri="{FF2B5EF4-FFF2-40B4-BE49-F238E27FC236}">
                <a16:creationId xmlns:a16="http://schemas.microsoft.com/office/drawing/2014/main" id="{25AB5EB0-EFA6-483E-B8CE-3400855B9A6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a:extLst>
              <a:ext uri="{FF2B5EF4-FFF2-40B4-BE49-F238E27FC236}">
                <a16:creationId xmlns:a16="http://schemas.microsoft.com/office/drawing/2014/main" id="{D2F82EA5-D8BA-49E3-A404-5198492FC228}"/>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a:extLst>
              <a:ext uri="{FF2B5EF4-FFF2-40B4-BE49-F238E27FC236}">
                <a16:creationId xmlns:a16="http://schemas.microsoft.com/office/drawing/2014/main" id="{D5282545-0E3D-4537-9EF8-437FE70CA1DB}"/>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a:extLst>
              <a:ext uri="{FF2B5EF4-FFF2-40B4-BE49-F238E27FC236}">
                <a16:creationId xmlns:a16="http://schemas.microsoft.com/office/drawing/2014/main" id="{C3298B6B-5470-4E0F-A33E-F81D41877D3B}"/>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a:extLst>
              <a:ext uri="{FF2B5EF4-FFF2-40B4-BE49-F238E27FC236}">
                <a16:creationId xmlns:a16="http://schemas.microsoft.com/office/drawing/2014/main" id="{F131E05D-76DA-422A-975B-FF3491FB4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a:extLst>
              <a:ext uri="{FF2B5EF4-FFF2-40B4-BE49-F238E27FC236}">
                <a16:creationId xmlns:a16="http://schemas.microsoft.com/office/drawing/2014/main" id="{BC52E977-719C-4BA8-BF64-C236746977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883E0335-B98E-4191-9719-B87251447738}"/>
              </a:ext>
            </a:extLst>
          </p:cNvPr>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a:extLst>
              <a:ext uri="{FF2B5EF4-FFF2-40B4-BE49-F238E27FC236}">
                <a16:creationId xmlns:a16="http://schemas.microsoft.com/office/drawing/2014/main" id="{EBDE1298-E786-4F51-AEBC-396AA0669762}"/>
              </a:ext>
            </a:extLst>
          </p:cNvPr>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a:extLst>
              <a:ext uri="{FF2B5EF4-FFF2-40B4-BE49-F238E27FC236}">
                <a16:creationId xmlns:a16="http://schemas.microsoft.com/office/drawing/2014/main" id="{317BB66B-8263-4EF8-9DA4-ABF61F6D0036}"/>
              </a:ext>
            </a:extLst>
          </p:cNvPr>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06FD186-4020-475D-B89A-5C5EAAD96723}"/>
              </a:ext>
            </a:extLst>
          </p:cNvPr>
          <p:cNvSpPr>
            <a:spLocks noGrp="1"/>
          </p:cNvSpPr>
          <p:nvPr>
            <p:ph type="title"/>
          </p:nvPr>
        </p:nvSpPr>
        <p:spPr/>
        <p:txBody>
          <a:bodyPr/>
          <a:lstStyle/>
          <a:p>
            <a:pPr algn="ctr" eaLnBrk="1" hangingPunct="1"/>
            <a:r>
              <a:rPr lang="en-AU" altLang="en-US"/>
              <a:t>A 3NF win!</a:t>
            </a:r>
          </a:p>
        </p:txBody>
      </p:sp>
      <p:grpSp>
        <p:nvGrpSpPr>
          <p:cNvPr id="64515" name="Group 19">
            <a:extLst>
              <a:ext uri="{FF2B5EF4-FFF2-40B4-BE49-F238E27FC236}">
                <a16:creationId xmlns:a16="http://schemas.microsoft.com/office/drawing/2014/main" id="{583D877C-97E4-4D4D-ACC2-48D235D83F08}"/>
              </a:ext>
            </a:extLst>
          </p:cNvPr>
          <p:cNvGrpSpPr>
            <a:grpSpLocks/>
          </p:cNvGrpSpPr>
          <p:nvPr/>
        </p:nvGrpSpPr>
        <p:grpSpPr bwMode="auto">
          <a:xfrm>
            <a:off x="250825" y="1341438"/>
            <a:ext cx="4903788" cy="2459037"/>
            <a:chOff x="467544" y="1988840"/>
            <a:chExt cx="10093827" cy="5063584"/>
          </a:xfrm>
        </p:grpSpPr>
        <p:pic>
          <p:nvPicPr>
            <p:cNvPr id="64518" name="Picture 2">
              <a:extLst>
                <a:ext uri="{FF2B5EF4-FFF2-40B4-BE49-F238E27FC236}">
                  <a16:creationId xmlns:a16="http://schemas.microsoft.com/office/drawing/2014/main" id="{4346D856-8B9F-4D3E-947F-0F37790B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a:extLst>
                <a:ext uri="{FF2B5EF4-FFF2-40B4-BE49-F238E27FC236}">
                  <a16:creationId xmlns:a16="http://schemas.microsoft.com/office/drawing/2014/main" id="{125D1EFE-2E3C-42B4-9904-DC52C4610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a:extLst>
                <a:ext uri="{FF2B5EF4-FFF2-40B4-BE49-F238E27FC236}">
                  <a16:creationId xmlns:a16="http://schemas.microsoft.com/office/drawing/2014/main" id="{E95EA831-9B21-4F95-A7A3-F6DB85A62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a:extLst>
                <a:ext uri="{FF2B5EF4-FFF2-40B4-BE49-F238E27FC236}">
                  <a16:creationId xmlns:a16="http://schemas.microsoft.com/office/drawing/2014/main" id="{88D53743-20C3-4128-AA16-33F8DBD68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a:extLst>
                <a:ext uri="{FF2B5EF4-FFF2-40B4-BE49-F238E27FC236}">
                  <a16:creationId xmlns:a16="http://schemas.microsoft.com/office/drawing/2014/main" id="{B24D1B25-9931-4723-9D9A-09D5B42F0C99}"/>
                </a:ext>
              </a:extLst>
            </p:cNvPr>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a:extLst>
                <a:ext uri="{FF2B5EF4-FFF2-40B4-BE49-F238E27FC236}">
                  <a16:creationId xmlns:a16="http://schemas.microsoft.com/office/drawing/2014/main" id="{9612597A-8D84-4B1B-8253-6E02D6CD586D}"/>
                </a:ext>
              </a:extLst>
            </p:cNvPr>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BDBDE97-DFAF-4239-BFBA-CF83CC70CDE4}"/>
                </a:ext>
              </a:extLst>
            </p:cNvPr>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FBBF70-DD34-4A9E-AE49-7E17E25BCCE9}"/>
                </a:ext>
              </a:extLst>
            </p:cNvPr>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a:extLst>
                <a:ext uri="{FF2B5EF4-FFF2-40B4-BE49-F238E27FC236}">
                  <a16:creationId xmlns:a16="http://schemas.microsoft.com/office/drawing/2014/main" id="{C67F14E0-0BE8-4847-A037-53BF341F5917}"/>
                </a:ext>
              </a:extLst>
            </p:cNvPr>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a:extLst>
                <a:ext uri="{FF2B5EF4-FFF2-40B4-BE49-F238E27FC236}">
                  <a16:creationId xmlns:a16="http://schemas.microsoft.com/office/drawing/2014/main" id="{67BC5424-9B58-4659-BA49-2B11B863CE95}"/>
                </a:ext>
              </a:extLst>
            </p:cNvPr>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a:extLst>
                <a:ext uri="{FF2B5EF4-FFF2-40B4-BE49-F238E27FC236}">
                  <a16:creationId xmlns:a16="http://schemas.microsoft.com/office/drawing/2014/main" id="{E750969B-CBEB-4975-A1DD-CB2B49249084}"/>
                </a:ext>
              </a:extLst>
            </p:cNvPr>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a:extLst>
                <a:ext uri="{FF2B5EF4-FFF2-40B4-BE49-F238E27FC236}">
                  <a16:creationId xmlns:a16="http://schemas.microsoft.com/office/drawing/2014/main" id="{603A047A-1627-489B-A554-5AFF96A8DFB9}"/>
                </a:ext>
              </a:extLst>
            </p:cNvPr>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a:extLst>
                <a:ext uri="{FF2B5EF4-FFF2-40B4-BE49-F238E27FC236}">
                  <a16:creationId xmlns:a16="http://schemas.microsoft.com/office/drawing/2014/main" id="{989F5C7A-FB3F-405E-A88B-52BAE1CDE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a:extLst>
                <a:ext uri="{FF2B5EF4-FFF2-40B4-BE49-F238E27FC236}">
                  <a16:creationId xmlns:a16="http://schemas.microsoft.com/office/drawing/2014/main" id="{CEBFAAC3-0B84-417F-8FFF-05D9463095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E1DFB512-FB50-4AAF-B2C5-AB182F43A3B3}"/>
                </a:ext>
              </a:extLst>
            </p:cNvPr>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a:extLst>
                <a:ext uri="{FF2B5EF4-FFF2-40B4-BE49-F238E27FC236}">
                  <a16:creationId xmlns:a16="http://schemas.microsoft.com/office/drawing/2014/main" id="{A3D65EAF-3C01-4B9C-927A-9E826893839D}"/>
                </a:ext>
              </a:extLst>
            </p:cNvPr>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a:extLst>
                <a:ext uri="{FF2B5EF4-FFF2-40B4-BE49-F238E27FC236}">
                  <a16:creationId xmlns:a16="http://schemas.microsoft.com/office/drawing/2014/main" id="{4335D1C0-8E23-4E9B-ADEE-4576397E485B}"/>
                </a:ext>
              </a:extLst>
            </p:cNvPr>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a:extLst>
              <a:ext uri="{FF2B5EF4-FFF2-40B4-BE49-F238E27FC236}">
                <a16:creationId xmlns:a16="http://schemas.microsoft.com/office/drawing/2014/main" id="{680DB47C-6A20-4F40-B0AB-88CDEE1ECB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2AD9758F-DDCE-4B3F-8843-64E8E3EB06D8}"/>
              </a:ext>
            </a:extLst>
          </p:cNvPr>
          <p:cNvSpPr txBox="1">
            <a:spLocks/>
          </p:cNvSpPr>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D9E4CC0-DBE1-48D8-90FA-0CDFD0C1919C}"/>
              </a:ext>
            </a:extLst>
          </p:cNvPr>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a:extLst>
              <a:ext uri="{FF2B5EF4-FFF2-40B4-BE49-F238E27FC236}">
                <a16:creationId xmlns:a16="http://schemas.microsoft.com/office/drawing/2014/main" id="{F58FA51E-AFE3-4087-88A3-9AC50A8161EF}"/>
              </a:ext>
            </a:extLst>
          </p:cNvPr>
          <p:cNvSpPr txBox="1">
            <a:spLocks/>
          </p:cNvSpPr>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a:extLst>
              <a:ext uri="{FF2B5EF4-FFF2-40B4-BE49-F238E27FC236}">
                <a16:creationId xmlns:a16="http://schemas.microsoft.com/office/drawing/2014/main" id="{3A90FD43-9C06-4C1A-BDF3-73B57764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a:extLst>
              <a:ext uri="{FF2B5EF4-FFF2-40B4-BE49-F238E27FC236}">
                <a16:creationId xmlns:a16="http://schemas.microsoft.com/office/drawing/2014/main" id="{A2D420BC-3BAB-4A05-AF41-3BD481FD02CB}"/>
              </a:ext>
            </a:extLst>
          </p:cNvPr>
          <p:cNvSpPr txBox="1">
            <a:spLocks/>
          </p:cNvSpPr>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a:extLst>
              <a:ext uri="{FF2B5EF4-FFF2-40B4-BE49-F238E27FC236}">
                <a16:creationId xmlns:a16="http://schemas.microsoft.com/office/drawing/2014/main" id="{EC5C1009-74A9-41B6-BDC7-08230DB7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a:extLst>
              <a:ext uri="{FF2B5EF4-FFF2-40B4-BE49-F238E27FC236}">
                <a16:creationId xmlns:a16="http://schemas.microsoft.com/office/drawing/2014/main" id="{EB2A30E7-A6B1-4849-9BFE-7BF793AF4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a:extLst>
              <a:ext uri="{FF2B5EF4-FFF2-40B4-BE49-F238E27FC236}">
                <a16:creationId xmlns:a16="http://schemas.microsoft.com/office/drawing/2014/main" id="{5FB739A0-73AB-4393-B5DD-A24A4CDAD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a:extLst>
              <a:ext uri="{FF2B5EF4-FFF2-40B4-BE49-F238E27FC236}">
                <a16:creationId xmlns:a16="http://schemas.microsoft.com/office/drawing/2014/main" id="{97A703EE-52EA-4BB8-A90E-47797F785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a:extLst>
              <a:ext uri="{FF2B5EF4-FFF2-40B4-BE49-F238E27FC236}">
                <a16:creationId xmlns:a16="http://schemas.microsoft.com/office/drawing/2014/main" id="{5A5FB09D-2C81-4EAC-8E8B-75BE4CC37C24}"/>
              </a:ext>
            </a:extLst>
          </p:cNvPr>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a:extLst>
              <a:ext uri="{FF2B5EF4-FFF2-40B4-BE49-F238E27FC236}">
                <a16:creationId xmlns:a16="http://schemas.microsoft.com/office/drawing/2014/main" id="{328C5657-BD05-4CDB-BA91-F9F58796736F}"/>
              </a:ext>
            </a:extLst>
          </p:cNvPr>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B57FAB6-8428-4D0F-AE64-1AA3CC3079A6}"/>
              </a:ext>
            </a:extLst>
          </p:cNvPr>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a:extLst>
              <a:ext uri="{FF2B5EF4-FFF2-40B4-BE49-F238E27FC236}">
                <a16:creationId xmlns:a16="http://schemas.microsoft.com/office/drawing/2014/main" id="{EEA28EF4-6A19-4F9A-9CD2-36112AC364CF}"/>
              </a:ext>
            </a:extLst>
          </p:cNvPr>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a:extLst>
              <a:ext uri="{FF2B5EF4-FFF2-40B4-BE49-F238E27FC236}">
                <a16:creationId xmlns:a16="http://schemas.microsoft.com/office/drawing/2014/main" id="{598F5E4A-C497-4B40-BE61-B9D1AABAA6B7}"/>
              </a:ext>
            </a:extLst>
          </p:cNvPr>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a:extLst>
              <a:ext uri="{FF2B5EF4-FFF2-40B4-BE49-F238E27FC236}">
                <a16:creationId xmlns:a16="http://schemas.microsoft.com/office/drawing/2014/main" id="{3840C16F-E8CA-4866-9006-B52CF185B846}"/>
              </a:ext>
            </a:extLst>
          </p:cNvPr>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a:extLst>
              <a:ext uri="{FF2B5EF4-FFF2-40B4-BE49-F238E27FC236}">
                <a16:creationId xmlns:a16="http://schemas.microsoft.com/office/drawing/2014/main" id="{92AA7CF5-7DDA-4706-8824-BF148C02AFA5}"/>
              </a:ext>
            </a:extLst>
          </p:cNvPr>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a:extLst>
              <a:ext uri="{FF2B5EF4-FFF2-40B4-BE49-F238E27FC236}">
                <a16:creationId xmlns:a16="http://schemas.microsoft.com/office/drawing/2014/main" id="{A5BA2FFD-BD6D-4620-8EED-5ACCEAA1B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a:extLst>
              <a:ext uri="{FF2B5EF4-FFF2-40B4-BE49-F238E27FC236}">
                <a16:creationId xmlns:a16="http://schemas.microsoft.com/office/drawing/2014/main" id="{DBEFE8E4-EE7F-4D4B-B636-D7CEE7DD13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a:extLst>
              <a:ext uri="{FF2B5EF4-FFF2-40B4-BE49-F238E27FC236}">
                <a16:creationId xmlns:a16="http://schemas.microsoft.com/office/drawing/2014/main" id="{7B23741B-4C6B-4C67-82EE-B9E70A3156E2}"/>
              </a:ext>
            </a:extLst>
          </p:cNvPr>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a:extLst>
              <a:ext uri="{FF2B5EF4-FFF2-40B4-BE49-F238E27FC236}">
                <a16:creationId xmlns:a16="http://schemas.microsoft.com/office/drawing/2014/main" id="{3A9BDCFC-B9C1-4B97-A2F6-F83535B6875A}"/>
              </a:ext>
            </a:extLst>
          </p:cNvPr>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a:extLst>
              <a:ext uri="{FF2B5EF4-FFF2-40B4-BE49-F238E27FC236}">
                <a16:creationId xmlns:a16="http://schemas.microsoft.com/office/drawing/2014/main" id="{8431BDA0-E6D4-4233-BE42-90C58CC7936C}"/>
              </a:ext>
            </a:extLst>
          </p:cNvPr>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a:extLst>
              <a:ext uri="{FF2B5EF4-FFF2-40B4-BE49-F238E27FC236}">
                <a16:creationId xmlns:a16="http://schemas.microsoft.com/office/drawing/2014/main" id="{DB3221E8-40F8-44F1-8E62-95E72ABC7825}"/>
              </a:ext>
            </a:extLst>
          </p:cNvPr>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E428-9331-4858-901B-508BE41E9D2A}"/>
              </a:ext>
            </a:extLst>
          </p:cNvPr>
          <p:cNvSpPr>
            <a:spLocks noGrp="1"/>
          </p:cNvSpPr>
          <p:nvPr>
            <p:ph type="title"/>
          </p:nvPr>
        </p:nvSpPr>
        <p:spPr/>
        <p:txBody>
          <a:bodyPr/>
          <a:lstStyle/>
          <a:p>
            <a:pPr algn="ctr"/>
            <a:r>
              <a:rPr lang="en-US" dirty="0"/>
              <a:t>1.1 The Evolution of Database Systems</a:t>
            </a:r>
            <a:endParaRPr lang="vi-VN" dirty="0"/>
          </a:p>
        </p:txBody>
      </p:sp>
      <p:sp>
        <p:nvSpPr>
          <p:cNvPr id="4" name="Footer Placeholder 3">
            <a:extLst>
              <a:ext uri="{FF2B5EF4-FFF2-40B4-BE49-F238E27FC236}">
                <a16:creationId xmlns:a16="http://schemas.microsoft.com/office/drawing/2014/main" id="{63D1004C-1837-4FB4-9B95-0ED2BB868004}"/>
              </a:ext>
            </a:extLst>
          </p:cNvPr>
          <p:cNvSpPr>
            <a:spLocks noGrp="1"/>
          </p:cNvSpPr>
          <p:nvPr>
            <p:ph type="ftr" sz="quarter" idx="11"/>
          </p:nvPr>
        </p:nvSpPr>
        <p:spPr/>
        <p:txBody>
          <a:bodyPr/>
          <a:lstStyle/>
          <a:p>
            <a:r>
              <a:rPr lang="en-US"/>
              <a:t>The Worlds of Database Systems</a:t>
            </a:r>
            <a:endParaRPr lang="vi-VN"/>
          </a:p>
        </p:txBody>
      </p:sp>
      <p:pic>
        <p:nvPicPr>
          <p:cNvPr id="6" name="Picture 3">
            <a:extLst>
              <a:ext uri="{FF2B5EF4-FFF2-40B4-BE49-F238E27FC236}">
                <a16:creationId xmlns:a16="http://schemas.microsoft.com/office/drawing/2014/main" id="{1D4C2DC4-3D90-4A0A-A873-F80205AB75A1}"/>
              </a:ext>
            </a:extLst>
          </p:cNvPr>
          <p:cNvPicPr>
            <a:picLocks noGrp="1" noChangeAspect="1" noChangeArrowheads="1"/>
          </p:cNvPicPr>
          <p:nvPr>
            <p:ph idx="1"/>
          </p:nvPr>
        </p:nvPicPr>
        <p:blipFill>
          <a:blip r:embed="rId2" cstate="print"/>
          <a:srcRect/>
          <a:stretch>
            <a:fillRect/>
          </a:stretch>
        </p:blipFill>
        <p:spPr bwMode="auto">
          <a:xfrm>
            <a:off x="1112420" y="1366612"/>
            <a:ext cx="7296943" cy="3244717"/>
          </a:xfrm>
          <a:prstGeom prst="rect">
            <a:avLst/>
          </a:prstGeom>
          <a:noFill/>
        </p:spPr>
      </p:pic>
      <p:sp>
        <p:nvSpPr>
          <p:cNvPr id="7" name="Content Placeholder 2">
            <a:extLst>
              <a:ext uri="{FF2B5EF4-FFF2-40B4-BE49-F238E27FC236}">
                <a16:creationId xmlns:a16="http://schemas.microsoft.com/office/drawing/2014/main" id="{9D0BC38F-4465-46FE-8712-B9D49BD8A377}"/>
              </a:ext>
            </a:extLst>
          </p:cNvPr>
          <p:cNvSpPr txBox="1">
            <a:spLocks/>
          </p:cNvSpPr>
          <p:nvPr/>
        </p:nvSpPr>
        <p:spPr>
          <a:xfrm>
            <a:off x="585925" y="4967749"/>
            <a:ext cx="8458200" cy="1295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None/>
            </a:pPr>
            <a:r>
              <a:rPr lang="en-US" dirty="0">
                <a:sym typeface="Wingdings" pitchFamily="2" charset="2"/>
              </a:rPr>
              <a:t> </a:t>
            </a:r>
            <a:r>
              <a:rPr lang="en-US" dirty="0" err="1"/>
              <a:t>2000s</a:t>
            </a:r>
            <a:r>
              <a:rPr lang="en-US" dirty="0"/>
              <a:t>-now: NoSQL , </a:t>
            </a:r>
            <a:r>
              <a:rPr lang="en-US" dirty="0" err="1"/>
              <a:t>newSQL</a:t>
            </a:r>
            <a:endParaRPr lang="en-US" dirty="0"/>
          </a:p>
        </p:txBody>
      </p:sp>
    </p:spTree>
    <p:extLst>
      <p:ext uri="{BB962C8B-B14F-4D97-AF65-F5344CB8AC3E}">
        <p14:creationId xmlns:p14="http://schemas.microsoft.com/office/powerpoint/2010/main" val="36960316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2864B8C-EFAE-402D-BC86-0A1984D962D1}"/>
              </a:ext>
            </a:extLst>
          </p:cNvPr>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p>
        </p:txBody>
      </p:sp>
      <p:sp>
        <p:nvSpPr>
          <p:cNvPr id="66563" name="Rectangle 3">
            <a:extLst>
              <a:ext uri="{FF2B5EF4-FFF2-40B4-BE49-F238E27FC236}">
                <a16:creationId xmlns:a16="http://schemas.microsoft.com/office/drawing/2014/main" id="{F8293A80-C0B4-41D0-8190-FA6881D73D14}"/>
              </a:ext>
            </a:extLst>
          </p:cNvPr>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p>
        </p:txBody>
      </p:sp>
      <p:sp>
        <p:nvSpPr>
          <p:cNvPr id="66564" name="Rectangle 4">
            <a:extLst>
              <a:ext uri="{FF2B5EF4-FFF2-40B4-BE49-F238E27FC236}">
                <a16:creationId xmlns:a16="http://schemas.microsoft.com/office/drawing/2014/main" id="{9615741E-C8C3-44A3-9765-FD8FCA6C23A0}"/>
              </a:ext>
            </a:extLst>
          </p:cNvPr>
          <p:cNvSpPr>
            <a:spLocks noChangeArrowheads="1"/>
          </p:cNvSpPr>
          <p:nvPr/>
        </p:nvSpPr>
        <p:spPr bwMode="auto">
          <a:xfrm>
            <a:off x="1022350" y="2749550"/>
            <a:ext cx="5778500" cy="9017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a:extLst>
              <a:ext uri="{FF2B5EF4-FFF2-40B4-BE49-F238E27FC236}">
                <a16:creationId xmlns:a16="http://schemas.microsoft.com/office/drawing/2014/main" id="{F5E6AA2B-84B8-4033-BE87-A9160A37C63C}"/>
              </a:ext>
            </a:extLst>
          </p:cNvPr>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a:extLst>
              <a:ext uri="{FF2B5EF4-FFF2-40B4-BE49-F238E27FC236}">
                <a16:creationId xmlns:a16="http://schemas.microsoft.com/office/drawing/2014/main" id="{A4798411-8534-4873-AF16-31E35FB2D93E}"/>
              </a:ext>
            </a:extLst>
          </p:cNvPr>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a:extLst>
              <a:ext uri="{FF2B5EF4-FFF2-40B4-BE49-F238E27FC236}">
                <a16:creationId xmlns:a16="http://schemas.microsoft.com/office/drawing/2014/main" id="{9CB31090-FC8F-4641-BDEE-D3E8D9CBC6A2}"/>
              </a:ext>
            </a:extLst>
          </p:cNvPr>
          <p:cNvSpPr>
            <a:spLocks noChangeArrowheads="1"/>
          </p:cNvSpPr>
          <p:nvPr/>
        </p:nvSpPr>
        <p:spPr bwMode="auto">
          <a:xfrm>
            <a:off x="2952750" y="2921000"/>
            <a:ext cx="3136900" cy="615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a:extLst>
              <a:ext uri="{FF2B5EF4-FFF2-40B4-BE49-F238E27FC236}">
                <a16:creationId xmlns:a16="http://schemas.microsoft.com/office/drawing/2014/main" id="{06B29B10-AE23-45E3-B52A-4B41E681E752}"/>
              </a:ext>
            </a:extLst>
          </p:cNvPr>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a:extLst>
              <a:ext uri="{FF2B5EF4-FFF2-40B4-BE49-F238E27FC236}">
                <a16:creationId xmlns:a16="http://schemas.microsoft.com/office/drawing/2014/main" id="{2113D78F-4D14-4494-83A2-83162BAD0967}"/>
              </a:ext>
            </a:extLst>
          </p:cNvPr>
          <p:cNvSpPr>
            <a:spLocks noChangeArrowheads="1"/>
          </p:cNvSpPr>
          <p:nvPr/>
        </p:nvSpPr>
        <p:spPr bwMode="auto">
          <a:xfrm>
            <a:off x="1530350" y="3949700"/>
            <a:ext cx="18161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a:extLst>
              <a:ext uri="{FF2B5EF4-FFF2-40B4-BE49-F238E27FC236}">
                <a16:creationId xmlns:a16="http://schemas.microsoft.com/office/drawing/2014/main" id="{F9C56E59-301A-4572-8156-DD205E4E5532}"/>
              </a:ext>
            </a:extLst>
          </p:cNvPr>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a:extLst>
              <a:ext uri="{FF2B5EF4-FFF2-40B4-BE49-F238E27FC236}">
                <a16:creationId xmlns:a16="http://schemas.microsoft.com/office/drawing/2014/main" id="{D78EEEFE-9894-4607-A99D-1E1DB02E34EC}"/>
              </a:ext>
            </a:extLst>
          </p:cNvPr>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a:extLst>
              <a:ext uri="{FF2B5EF4-FFF2-40B4-BE49-F238E27FC236}">
                <a16:creationId xmlns:a16="http://schemas.microsoft.com/office/drawing/2014/main" id="{48699B4F-ADCB-427C-A349-D85A609F6101}"/>
              </a:ext>
            </a:extLst>
          </p:cNvPr>
          <p:cNvSpPr>
            <a:spLocks noChangeArrowheads="1"/>
          </p:cNvSpPr>
          <p:nvPr/>
        </p:nvSpPr>
        <p:spPr bwMode="auto">
          <a:xfrm>
            <a:off x="4171950" y="5035550"/>
            <a:ext cx="3136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a:extLst>
              <a:ext uri="{FF2B5EF4-FFF2-40B4-BE49-F238E27FC236}">
                <a16:creationId xmlns:a16="http://schemas.microsoft.com/office/drawing/2014/main" id="{9BEEB9A7-9EB3-4130-9930-CE2677908DF7}"/>
              </a:ext>
            </a:extLst>
          </p:cNvPr>
          <p:cNvSpPr>
            <a:spLocks noChangeArrowheads="1"/>
          </p:cNvSpPr>
          <p:nvPr/>
        </p:nvSpPr>
        <p:spPr bwMode="auto">
          <a:xfrm rot="2760000">
            <a:off x="5086350" y="3949700"/>
            <a:ext cx="1104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a:extLst>
              <a:ext uri="{FF2B5EF4-FFF2-40B4-BE49-F238E27FC236}">
                <a16:creationId xmlns:a16="http://schemas.microsoft.com/office/drawing/2014/main" id="{F880E955-20D8-40BF-B2C4-9D1547293513}"/>
              </a:ext>
            </a:extLst>
          </p:cNvPr>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a:extLst>
              <a:ext uri="{FF2B5EF4-FFF2-40B4-BE49-F238E27FC236}">
                <a16:creationId xmlns:a16="http://schemas.microsoft.com/office/drawing/2014/main" id="{D3A3D299-676A-4ED5-843B-195CAA0B2406}"/>
              </a:ext>
            </a:extLst>
          </p:cNvPr>
          <p:cNvSpPr>
            <a:spLocks noChangeShapeType="1"/>
          </p:cNvSpPr>
          <p:nvPr/>
        </p:nvSpPr>
        <p:spPr bwMode="auto">
          <a:xfrm flipH="1">
            <a:off x="3341688" y="4229100"/>
            <a:ext cx="154781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a:extLst>
              <a:ext uri="{FF2B5EF4-FFF2-40B4-BE49-F238E27FC236}">
                <a16:creationId xmlns:a16="http://schemas.microsoft.com/office/drawing/2014/main" id="{DE3E0E33-CF21-4EB8-8375-F7B39E84FDF4}"/>
              </a:ext>
            </a:extLst>
          </p:cNvPr>
          <p:cNvSpPr>
            <a:spLocks noChangeShapeType="1"/>
          </p:cNvSpPr>
          <p:nvPr/>
        </p:nvSpPr>
        <p:spPr bwMode="auto">
          <a:xfrm>
            <a:off x="5588000" y="4700588"/>
            <a:ext cx="0" cy="3159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a:extLst>
              <a:ext uri="{FF2B5EF4-FFF2-40B4-BE49-F238E27FC236}">
                <a16:creationId xmlns:a16="http://schemas.microsoft.com/office/drawing/2014/main" id="{3EAC5CAB-6F60-4CB5-BD5D-1EB6ABE6159F}"/>
              </a:ext>
            </a:extLst>
          </p:cNvPr>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31DD50-D714-4C32-AEEF-B2DC6B43FBF5}"/>
              </a:ext>
            </a:extLst>
          </p:cNvPr>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a:extLst>
              <a:ext uri="{FF2B5EF4-FFF2-40B4-BE49-F238E27FC236}">
                <a16:creationId xmlns:a16="http://schemas.microsoft.com/office/drawing/2014/main" id="{1CE129D3-C918-43F9-AAAB-C9E8FD647D41}"/>
              </a:ext>
            </a:extLst>
          </p:cNvPr>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8847D31-A5FF-4762-834A-8E609CD9FADB}"/>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a:extLst>
              <a:ext uri="{FF2B5EF4-FFF2-40B4-BE49-F238E27FC236}">
                <a16:creationId xmlns:a16="http://schemas.microsoft.com/office/drawing/2014/main" id="{ADC9CCB6-3F7B-4EEB-B533-0829AA03F23A}"/>
              </a:ext>
            </a:extLst>
          </p:cNvPr>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p>
        </p:txBody>
      </p:sp>
      <p:pic>
        <p:nvPicPr>
          <p:cNvPr id="247812" name="Picture 4">
            <a:extLst>
              <a:ext uri="{FF2B5EF4-FFF2-40B4-BE49-F238E27FC236}">
                <a16:creationId xmlns:a16="http://schemas.microsoft.com/office/drawing/2014/main" id="{8055E1AA-F7CD-4135-A038-0F229F25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482FBC-CFDC-4084-9DBF-2114FAE411F5}"/>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a:extLst>
              <a:ext uri="{FF2B5EF4-FFF2-40B4-BE49-F238E27FC236}">
                <a16:creationId xmlns:a16="http://schemas.microsoft.com/office/drawing/2014/main" id="{CEDE6177-F247-4BF9-89EF-47DC10F03DFA}"/>
              </a:ext>
            </a:extLst>
          </p:cNvPr>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a:extLst>
              <a:ext uri="{FF2B5EF4-FFF2-40B4-BE49-F238E27FC236}">
                <a16:creationId xmlns:a16="http://schemas.microsoft.com/office/drawing/2014/main" id="{375CC472-5B73-41D9-A976-CE47B1245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C50B380-3E8C-411B-9A1F-6812A0D557BB}"/>
              </a:ext>
            </a:extLst>
          </p:cNvPr>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a:extLst>
              <a:ext uri="{FF2B5EF4-FFF2-40B4-BE49-F238E27FC236}">
                <a16:creationId xmlns:a16="http://schemas.microsoft.com/office/drawing/2014/main" id="{2FE2DE14-7BF2-46AC-9A45-EDC0DB801BE9}"/>
              </a:ext>
            </a:extLst>
          </p:cNvPr>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p>
        </p:txBody>
      </p:sp>
      <p:pic>
        <p:nvPicPr>
          <p:cNvPr id="72708" name="Picture 4">
            <a:extLst>
              <a:ext uri="{FF2B5EF4-FFF2-40B4-BE49-F238E27FC236}">
                <a16:creationId xmlns:a16="http://schemas.microsoft.com/office/drawing/2014/main" id="{1DE9E656-BF02-4FC9-B259-491EFD3E1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AD07EFC-D709-4300-A1DF-6A70040EAE1C}"/>
              </a:ext>
            </a:extLst>
          </p:cNvPr>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a:extLst>
              <a:ext uri="{FF2B5EF4-FFF2-40B4-BE49-F238E27FC236}">
                <a16:creationId xmlns:a16="http://schemas.microsoft.com/office/drawing/2014/main" id="{D3294D1F-CB43-4051-9707-76A7A3CBB322}"/>
              </a:ext>
            </a:extLst>
          </p:cNvPr>
          <p:cNvGraphicFramePr>
            <a:graphicFrameLocks noGrp="1"/>
          </p:cNvGraphicFramePr>
          <p:nvPr>
            <p:ph idx="1"/>
          </p:nvPr>
        </p:nvGraphicFramePr>
        <p:xfrm>
          <a:off x="685800" y="1697038"/>
          <a:ext cx="7772400" cy="4480314"/>
        </p:xfrm>
        <a:graphic>
          <a:graphicData uri="http://schemas.openxmlformats.org/drawingml/2006/table">
            <a:tbl>
              <a:tblPr/>
              <a:tblGrid>
                <a:gridCol w="3733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a:ln>
                            <a:noFill/>
                          </a:ln>
                          <a:solidFill>
                            <a:schemeClr val="tx1"/>
                          </a:solidFill>
                          <a:effectLst/>
                          <a:latin typeface="Arial" charset="0"/>
                        </a:rPr>
                        <a:t>Note</a:t>
                      </a:r>
                      <a:r>
                        <a:rPr kumimoji="0" lang="en-US" sz="2000" b="0" i="0" u="none" strike="noStrike" cap="none" normalizeH="0" baseline="0">
                          <a:ln>
                            <a:noFill/>
                          </a:ln>
                          <a:solidFill>
                            <a:schemeClr val="tx1"/>
                          </a:solidFill>
                          <a:effectLst/>
                          <a:latin typeface="Arial" charset="0"/>
                        </a:rPr>
                        <a:t>:A 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Y </a:t>
                      </a:r>
                      <a:r>
                        <a:rPr kumimoji="0" lang="en-US" sz="2000" b="0" i="0" u="none" strike="noStrike" cap="none" normalizeH="0" baseline="0">
                          <a:ln>
                            <a:noFill/>
                          </a:ln>
                          <a:solidFill>
                            <a:schemeClr val="tx1"/>
                          </a:solidFill>
                          <a:effectLst/>
                          <a:latin typeface="Arial" charset="0"/>
                        </a:rPr>
                        <a:t>is a </a:t>
                      </a:r>
                      <a:r>
                        <a:rPr kumimoji="0" lang="en-US" sz="2000" b="1" i="0" u="none" strike="noStrike" cap="none" normalizeH="0" baseline="0">
                          <a:ln>
                            <a:noFill/>
                          </a:ln>
                          <a:solidFill>
                            <a:schemeClr val="tx1"/>
                          </a:solidFill>
                          <a:effectLst/>
                          <a:latin typeface="Arial" charset="0"/>
                        </a:rPr>
                        <a:t>full functional dependency </a:t>
                      </a:r>
                      <a:r>
                        <a:rPr kumimoji="0" lang="en-US" sz="2000" b="0" i="0" u="none" strike="noStrike" cap="none" normalizeH="0" baseline="0">
                          <a:ln>
                            <a:noFill/>
                          </a:ln>
                          <a:solidFill>
                            <a:schemeClr val="tx1"/>
                          </a:solidFill>
                          <a:effectLst/>
                          <a:latin typeface="Arial" charset="0"/>
                        </a:rPr>
                        <a:t>if removal of any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from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means that the dependency does not hold any more; A </a:t>
                      </a:r>
                      <a:r>
                        <a:rPr kumimoji="0" lang="en-US" sz="2000" b="1" i="0" u="sng" strike="noStrike" cap="none" normalizeH="0" baseline="0">
                          <a:ln>
                            <a:noFill/>
                          </a:ln>
                          <a:solidFill>
                            <a:schemeClr val="tx1"/>
                          </a:solidFill>
                          <a:effectLst/>
                          <a:latin typeface="Arial" charset="0"/>
                        </a:rPr>
                        <a:t>partial functional dependency </a:t>
                      </a:r>
                      <a:r>
                        <a:rPr kumimoji="0" lang="en-US" sz="2000" b="0" i="0" u="none" strike="noStrike" cap="none" normalizeH="0" baseline="0">
                          <a:ln>
                            <a:noFill/>
                          </a:ln>
                          <a:solidFill>
                            <a:schemeClr val="tx1"/>
                          </a:solidFill>
                          <a:effectLst/>
                          <a:latin typeface="Arial" charset="0"/>
                        </a:rPr>
                        <a:t>is not a </a:t>
                      </a:r>
                      <a:r>
                        <a:rPr kumimoji="0" lang="en-US" sz="2000" b="1" i="0" u="sng" strike="noStrike" cap="none" normalizeH="0" baseline="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9CD21B1-C7DA-4303-A661-45CDF5371DCB}"/>
              </a:ext>
            </a:extLst>
          </p:cNvPr>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a:extLst>
              <a:ext uri="{FF2B5EF4-FFF2-40B4-BE49-F238E27FC236}">
                <a16:creationId xmlns:a16="http://schemas.microsoft.com/office/drawing/2014/main" id="{FD526983-372C-4FF8-9E8B-461615CC85FB}"/>
              </a:ext>
            </a:extLst>
          </p:cNvPr>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AFCA29-2DF7-4D11-888A-D1E4FA67DFA5}"/>
              </a:ext>
            </a:extLst>
          </p:cNvPr>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a:extLst>
              <a:ext uri="{FF2B5EF4-FFF2-40B4-BE49-F238E27FC236}">
                <a16:creationId xmlns:a16="http://schemas.microsoft.com/office/drawing/2014/main" id="{B9321194-8374-4542-9DB6-CE5135937D8E}"/>
              </a:ext>
            </a:extLst>
          </p:cNvPr>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129E63-DDC6-4A0E-ADE3-86BF5CC24380}"/>
              </a:ext>
            </a:extLst>
          </p:cNvPr>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a:extLst>
              <a:ext uri="{FF2B5EF4-FFF2-40B4-BE49-F238E27FC236}">
                <a16:creationId xmlns:a16="http://schemas.microsoft.com/office/drawing/2014/main" id="{C49069CD-93B0-4C97-B04C-214893220158}"/>
              </a:ext>
            </a:extLst>
          </p:cNvPr>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A9977CD-2F2B-4F74-A3D7-15E772C454AA}"/>
              </a:ext>
            </a:extLst>
          </p:cNvPr>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a:extLst>
              <a:ext uri="{FF2B5EF4-FFF2-40B4-BE49-F238E27FC236}">
                <a16:creationId xmlns:a16="http://schemas.microsoft.com/office/drawing/2014/main" id="{D7C789E0-4AC9-482D-97DD-A10A6811A2A3}"/>
              </a:ext>
            </a:extLst>
          </p:cNvPr>
          <p:cNvGraphicFramePr>
            <a:graphicFrameLocks noGrp="1"/>
          </p:cNvGraphicFramePr>
          <p:nvPr>
            <p:ph idx="1"/>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every nonprime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dependent on </a:t>
                      </a:r>
                      <a:r>
                        <a:rPr kumimoji="0" lang="en-US" sz="2000" b="0" i="1" u="none" strike="noStrike" cap="none" normalizeH="0" baseline="0">
                          <a:ln>
                            <a:noFill/>
                          </a:ln>
                          <a:solidFill>
                            <a:schemeClr val="tx1"/>
                          </a:solidFill>
                          <a:effectLst/>
                          <a:latin typeface="Arial" charset="0"/>
                        </a:rPr>
                        <a:t>any </a:t>
                      </a:r>
                      <a:r>
                        <a:rPr kumimoji="0" lang="en-US" sz="2000" b="0" i="0" u="none" strike="noStrike" cap="none" normalizeH="0" baseline="0">
                          <a:ln>
                            <a:noFill/>
                          </a:ln>
                          <a:solidFill>
                            <a:schemeClr val="tx1"/>
                          </a:solidFill>
                          <a:effectLst/>
                          <a:latin typeface="Arial"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Smaller and Smaller Systems</a:t>
            </a:r>
          </a:p>
          <a:p>
            <a:pPr lvl="1">
              <a:buFont typeface="Wingdings" panose="05000000000000000000" pitchFamily="2" charset="2"/>
              <a:buChar char="§"/>
            </a:pPr>
            <a:r>
              <a:rPr lang="en-US" dirty="0"/>
              <a:t>Originally, </a:t>
            </a:r>
            <a:r>
              <a:rPr lang="en-US" dirty="0" err="1"/>
              <a:t>DBMS’s</a:t>
            </a:r>
            <a:r>
              <a:rPr lang="en-US" dirty="0"/>
              <a:t> were large, expensive software running on large computers</a:t>
            </a:r>
          </a:p>
          <a:p>
            <a:pPr lvl="1">
              <a:buFont typeface="Wingdings" panose="05000000000000000000" pitchFamily="2" charset="2"/>
              <a:buChar char="§"/>
            </a:pPr>
            <a:r>
              <a:rPr lang="en-US" dirty="0"/>
              <a:t>Today, DBMS can run on PC, Mobile, …</a:t>
            </a:r>
          </a:p>
          <a:p>
            <a:pPr lvl="1">
              <a:buNone/>
            </a:pPr>
            <a:r>
              <a:rPr lang="en-US" dirty="0">
                <a:sym typeface="Symbol"/>
              </a:rPr>
              <a:t>DB systems based on the relational model are available for even very small machines</a:t>
            </a:r>
          </a:p>
          <a:p>
            <a:r>
              <a:rPr lang="en-US" b="1" dirty="0">
                <a:sym typeface="Symbol"/>
              </a:rPr>
              <a:t>Bigger and Bigger Systems</a:t>
            </a:r>
          </a:p>
          <a:p>
            <a:pPr lvl="1">
              <a:buFont typeface="Wingdings" panose="05000000000000000000" pitchFamily="2" charset="2"/>
              <a:buChar char="§"/>
            </a:pPr>
            <a:r>
              <a:rPr lang="en-US" dirty="0">
                <a:sym typeface="Symbol"/>
              </a:rPr>
              <a:t>Size of data has been increasingly continuously</a:t>
            </a:r>
          </a:p>
          <a:p>
            <a:pPr lvl="1">
              <a:buFont typeface="Wingdings" panose="05000000000000000000" pitchFamily="2" charset="2"/>
              <a:buChar char="§"/>
            </a:pPr>
            <a:r>
              <a:rPr lang="en-US" dirty="0">
                <a:sym typeface="Symbol"/>
              </a:rPr>
              <a:t>Many databases store </a:t>
            </a:r>
            <a:r>
              <a:rPr lang="en-US" dirty="0" err="1">
                <a:sym typeface="Symbol"/>
              </a:rPr>
              <a:t>petabytes</a:t>
            </a:r>
            <a:r>
              <a:rPr lang="en-US" dirty="0">
                <a:sym typeface="Symbol"/>
              </a:rPr>
              <a:t> and serve it all to users</a:t>
            </a:r>
          </a:p>
        </p:txBody>
      </p:sp>
      <p:sp>
        <p:nvSpPr>
          <p:cNvPr id="4" name="Title 3"/>
          <p:cNvSpPr>
            <a:spLocks noGrp="1"/>
          </p:cNvSpPr>
          <p:nvPr>
            <p:ph type="title"/>
          </p:nvPr>
        </p:nvSpPr>
        <p:spPr/>
        <p:txBody>
          <a:bodyPr>
            <a:normAutofit/>
          </a:bodyPr>
          <a:lstStyle/>
          <a:p>
            <a:pPr algn="ctr"/>
            <a:r>
              <a:rPr lang="en-US" dirty="0"/>
              <a:t>1.1 The Evolution of Database systems</a:t>
            </a:r>
          </a:p>
        </p:txBody>
      </p:sp>
      <p:sp>
        <p:nvSpPr>
          <p:cNvPr id="2" name="Footer Placeholder 1">
            <a:extLst>
              <a:ext uri="{FF2B5EF4-FFF2-40B4-BE49-F238E27FC236}">
                <a16:creationId xmlns:a16="http://schemas.microsoft.com/office/drawing/2014/main" id="{F41AF0FA-4F73-421B-9A2F-A767E8071C7C}"/>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120</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571625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121</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31827376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122</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5561580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123</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2"/>
          <a:stretch>
            <a:fillRect/>
          </a:stretch>
        </p:blipFill>
        <p:spPr>
          <a:xfrm>
            <a:off x="1393653" y="131254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124</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125</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127</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128</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129</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Information Integration</a:t>
            </a:r>
          </a:p>
          <a:p>
            <a:pPr lvl="1">
              <a:buFont typeface="Wingdings" panose="05000000000000000000" pitchFamily="2" charset="2"/>
              <a:buChar char="§"/>
            </a:pPr>
            <a:r>
              <a:rPr lang="en-US" dirty="0"/>
              <a:t>Join the information contained in many related databases into a whole</a:t>
            </a:r>
          </a:p>
          <a:p>
            <a:pPr lvl="2">
              <a:buFont typeface="Wingdings" panose="05000000000000000000" pitchFamily="2" charset="2"/>
              <a:buChar char="§"/>
            </a:pPr>
            <a:r>
              <a:rPr lang="en-US" dirty="0"/>
              <a:t>Example: a large company has many divisions, each division have built its own database of products and employees on different </a:t>
            </a:r>
            <a:r>
              <a:rPr lang="en-US" dirty="0" err="1"/>
              <a:t>DBMS’s</a:t>
            </a:r>
            <a:r>
              <a:rPr lang="en-US" dirty="0"/>
              <a:t> and different structures</a:t>
            </a:r>
          </a:p>
          <a:p>
            <a:pPr lvl="2">
              <a:buFont typeface="Wingdings" panose="05000000000000000000" pitchFamily="2" charset="2"/>
              <a:buChar char="§"/>
            </a:pPr>
            <a:r>
              <a:rPr lang="en-US" dirty="0"/>
              <a:t>How we join these databases without any matters</a:t>
            </a:r>
          </a:p>
          <a:p>
            <a:pPr lvl="1">
              <a:buFont typeface="Wingdings" panose="05000000000000000000" pitchFamily="2" charset="2"/>
              <a:buChar char="§"/>
            </a:pPr>
            <a:r>
              <a:rPr lang="en-US" dirty="0"/>
              <a:t>Need to build structures on top of existing databases, with the goal of integrating the information distributed among them</a:t>
            </a:r>
          </a:p>
        </p:txBody>
      </p:sp>
      <p:sp>
        <p:nvSpPr>
          <p:cNvPr id="4" name="Title 3"/>
          <p:cNvSpPr>
            <a:spLocks noGrp="1"/>
          </p:cNvSpPr>
          <p:nvPr>
            <p:ph type="title"/>
          </p:nvPr>
        </p:nvSpPr>
        <p:spPr/>
        <p:txBody>
          <a:bodyPr>
            <a:normAutofit/>
          </a:bodyPr>
          <a:lstStyle/>
          <a:p>
            <a:pPr algn="ctr"/>
            <a:r>
              <a:rPr lang="en-US" dirty="0"/>
              <a:t>1.1 The Evolution of Database systems</a:t>
            </a:r>
          </a:p>
        </p:txBody>
      </p:sp>
      <p:sp>
        <p:nvSpPr>
          <p:cNvPr id="2" name="Footer Placeholder 1">
            <a:extLst>
              <a:ext uri="{FF2B5EF4-FFF2-40B4-BE49-F238E27FC236}">
                <a16:creationId xmlns:a16="http://schemas.microsoft.com/office/drawing/2014/main" id="{FD12131F-A2E1-4C3F-B56C-50598966ED63}"/>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130</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Composite</a:t>
            </a:r>
            <a:r>
              <a:rPr lang="vi-VN" dirty="0"/>
              <a:t> </a:t>
            </a:r>
            <a:r>
              <a:rPr lang="vi-VN" dirty="0" err="1"/>
              <a:t>attribute</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131</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4" y="3230695"/>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0" y="291345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138</a:t>
            </a:fld>
            <a:endParaRPr lang="vi-VN"/>
          </a:p>
        </p:txBody>
      </p:sp>
    </p:spTree>
    <p:extLst>
      <p:ext uri="{BB962C8B-B14F-4D97-AF65-F5344CB8AC3E}">
        <p14:creationId xmlns:p14="http://schemas.microsoft.com/office/powerpoint/2010/main" val="32730993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Information Integration (</a:t>
            </a:r>
            <a:r>
              <a:rPr lang="en-US" b="1" dirty="0" err="1"/>
              <a:t>con’t</a:t>
            </a:r>
            <a:r>
              <a:rPr lang="en-US" b="1" dirty="0"/>
              <a:t>.)</a:t>
            </a:r>
          </a:p>
          <a:p>
            <a:pPr lvl="1"/>
            <a:r>
              <a:rPr lang="en-US" dirty="0"/>
              <a:t>Two popular approaches</a:t>
            </a:r>
          </a:p>
          <a:p>
            <a:pPr lvl="2">
              <a:buFont typeface="Wingdings" panose="05000000000000000000" pitchFamily="2" charset="2"/>
              <a:buChar char="§"/>
            </a:pPr>
            <a:r>
              <a:rPr lang="en-US" dirty="0"/>
              <a:t>Creation of </a:t>
            </a:r>
            <a:r>
              <a:rPr lang="en-US" b="1" dirty="0">
                <a:solidFill>
                  <a:srgbClr val="FF0000"/>
                </a:solidFill>
              </a:rPr>
              <a:t>data warehouses</a:t>
            </a:r>
            <a:r>
              <a:rPr lang="en-US" dirty="0"/>
              <a:t>, where information from many databases is copied periodically, with the appropriate translation, to a central database</a:t>
            </a:r>
          </a:p>
          <a:p>
            <a:pPr lvl="2">
              <a:buFont typeface="Wingdings" panose="05000000000000000000" pitchFamily="2" charset="2"/>
              <a:buChar char="§"/>
            </a:pPr>
            <a:r>
              <a:rPr lang="en-US" dirty="0"/>
              <a:t>Implementation of a middleware (mediator) that support an integrated model of the data of the various databases, while translating between this model and the actual models used by each database</a:t>
            </a:r>
          </a:p>
        </p:txBody>
      </p:sp>
      <p:sp>
        <p:nvSpPr>
          <p:cNvPr id="4" name="Title 3"/>
          <p:cNvSpPr>
            <a:spLocks noGrp="1"/>
          </p:cNvSpPr>
          <p:nvPr>
            <p:ph type="title"/>
          </p:nvPr>
        </p:nvSpPr>
        <p:spPr/>
        <p:txBody>
          <a:bodyPr>
            <a:normAutofit/>
          </a:bodyPr>
          <a:lstStyle/>
          <a:p>
            <a:pPr algn="ctr"/>
            <a:r>
              <a:rPr lang="en-US" dirty="0"/>
              <a:t>1.1 The Evolution of Database systems</a:t>
            </a:r>
          </a:p>
        </p:txBody>
      </p:sp>
      <p:sp>
        <p:nvSpPr>
          <p:cNvPr id="2" name="Footer Placeholder 1">
            <a:extLst>
              <a:ext uri="{FF2B5EF4-FFF2-40B4-BE49-F238E27FC236}">
                <a16:creationId xmlns:a16="http://schemas.microsoft.com/office/drawing/2014/main" id="{EC2A611F-8FA0-429F-BDA8-E25A78D9E525}"/>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Database Management System</a:t>
            </a:r>
          </a:p>
          <a:p>
            <a:endParaRPr lang="en-US" b="1" dirty="0"/>
          </a:p>
          <a:p>
            <a:pPr lvl="1">
              <a:buFont typeface="Wingdings" panose="05000000000000000000" pitchFamily="2" charset="2"/>
              <a:buChar char="§"/>
            </a:pPr>
            <a:r>
              <a:rPr lang="en-US" dirty="0"/>
              <a:t>DBMS components</a:t>
            </a:r>
          </a:p>
          <a:p>
            <a:pPr lvl="1">
              <a:buFont typeface="Wingdings" panose="05000000000000000000" pitchFamily="2" charset="2"/>
              <a:buChar char="§"/>
            </a:pPr>
            <a:r>
              <a:rPr lang="en-US" dirty="0"/>
              <a:t>Database Users</a:t>
            </a:r>
          </a:p>
          <a:p>
            <a:pPr lvl="1">
              <a:buFont typeface="Wingdings" panose="05000000000000000000" pitchFamily="2" charset="2"/>
              <a:buChar char="§"/>
            </a:pPr>
            <a:r>
              <a:rPr lang="en-US" dirty="0"/>
              <a:t>Database language</a:t>
            </a:r>
          </a:p>
          <a:p>
            <a:pPr lvl="1">
              <a:buFont typeface="Wingdings" panose="05000000000000000000" pitchFamily="2" charset="2"/>
              <a:buChar char="§"/>
            </a:pPr>
            <a:r>
              <a:rPr lang="en-US" dirty="0"/>
              <a:t>Relational databases</a:t>
            </a:r>
          </a:p>
        </p:txBody>
      </p:sp>
      <p:sp>
        <p:nvSpPr>
          <p:cNvPr id="3" name="Title 2"/>
          <p:cNvSpPr>
            <a:spLocks noGrp="1"/>
          </p:cNvSpPr>
          <p:nvPr>
            <p:ph type="title"/>
          </p:nvPr>
        </p:nvSpPr>
        <p:spPr/>
        <p:txBody>
          <a:bodyPr/>
          <a:lstStyle/>
          <a:p>
            <a:pPr algn="ctr"/>
            <a:r>
              <a:rPr lang="en-US" dirty="0"/>
              <a:t>1.2 Overview of DBMS</a:t>
            </a:r>
          </a:p>
        </p:txBody>
      </p:sp>
      <p:sp>
        <p:nvSpPr>
          <p:cNvPr id="4" name="Footer Placeholder 3">
            <a:extLst>
              <a:ext uri="{FF2B5EF4-FFF2-40B4-BE49-F238E27FC236}">
                <a16:creationId xmlns:a16="http://schemas.microsoft.com/office/drawing/2014/main" id="{828146B5-99AB-4A8F-BEF7-45D6F7B6CCA9}"/>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pPr algn="ctr"/>
            <a:r>
              <a:rPr lang="en-US" dirty="0"/>
              <a:t>SUBCLASS STRUCTURES TO RELATIONS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a:bodyPr>
          <a:lstStyle/>
          <a:p>
            <a:pPr algn="ctr"/>
            <a:r>
              <a:rPr lang="en-US" dirty="0"/>
              <a:t>Converting Subclass Structures to Relations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17991"/>
            <a:ext cx="4191000" cy="5082809"/>
          </a:xfrm>
        </p:spPr>
        <p:txBody>
          <a:bodyPr>
            <a:normAutofit/>
          </a:bodyPr>
          <a:lstStyle/>
          <a:p>
            <a:r>
              <a:rPr lang="en-US" b="1" dirty="0"/>
              <a:t>DBMS components</a:t>
            </a:r>
          </a:p>
          <a:p>
            <a:endParaRPr lang="en-US" dirty="0"/>
          </a:p>
          <a:p>
            <a:pPr lvl="1">
              <a:buFont typeface="Wingdings" panose="05000000000000000000" pitchFamily="2" charset="2"/>
              <a:buChar char="§"/>
            </a:pPr>
            <a:r>
              <a:rPr lang="en-US" dirty="0"/>
              <a:t>Single box: system component</a:t>
            </a:r>
          </a:p>
          <a:p>
            <a:pPr lvl="1">
              <a:buFont typeface="Wingdings" panose="05000000000000000000" pitchFamily="2" charset="2"/>
              <a:buChar char="§"/>
            </a:pPr>
            <a:r>
              <a:rPr lang="en-US" dirty="0"/>
              <a:t>Double box: memory data structure</a:t>
            </a:r>
          </a:p>
          <a:p>
            <a:pPr lvl="1">
              <a:buFont typeface="Wingdings" panose="05000000000000000000" pitchFamily="2" charset="2"/>
              <a:buChar char="§"/>
            </a:pPr>
            <a:r>
              <a:rPr lang="en-US" dirty="0"/>
              <a:t>Solid line: control &amp; data flow</a:t>
            </a:r>
          </a:p>
          <a:p>
            <a:pPr lvl="1">
              <a:buFont typeface="Wingdings" panose="05000000000000000000" pitchFamily="2" charset="2"/>
              <a:buChar char="§"/>
            </a:pPr>
            <a:r>
              <a:rPr lang="en-US" dirty="0"/>
              <a:t>Dashed line: data flow only</a:t>
            </a:r>
          </a:p>
        </p:txBody>
      </p:sp>
      <p:sp>
        <p:nvSpPr>
          <p:cNvPr id="3" name="Title 2"/>
          <p:cNvSpPr>
            <a:spLocks noGrp="1"/>
          </p:cNvSpPr>
          <p:nvPr>
            <p:ph type="title"/>
          </p:nvPr>
        </p:nvSpPr>
        <p:spPr/>
        <p:txBody>
          <a:bodyPr/>
          <a:lstStyle/>
          <a:p>
            <a:pPr algn="ctr"/>
            <a:r>
              <a:rPr lang="en-US" dirty="0"/>
              <a:t>1.2 Overview of DBMS</a:t>
            </a:r>
          </a:p>
        </p:txBody>
      </p:sp>
      <p:pic>
        <p:nvPicPr>
          <p:cNvPr id="4" name="Picture 4"/>
          <p:cNvPicPr>
            <a:picLocks noChangeAspect="1" noChangeArrowheads="1"/>
          </p:cNvPicPr>
          <p:nvPr/>
        </p:nvPicPr>
        <p:blipFill>
          <a:blip r:embed="rId2" cstate="print"/>
          <a:srcRect/>
          <a:stretch>
            <a:fillRect/>
          </a:stretch>
        </p:blipFill>
        <p:spPr bwMode="auto">
          <a:xfrm>
            <a:off x="4724400" y="1371600"/>
            <a:ext cx="4248150" cy="4953000"/>
          </a:xfrm>
          <a:prstGeom prst="rect">
            <a:avLst/>
          </a:prstGeom>
          <a:noFill/>
        </p:spPr>
      </p:pic>
      <p:sp>
        <p:nvSpPr>
          <p:cNvPr id="5" name="Footer Placeholder 4">
            <a:extLst>
              <a:ext uri="{FF2B5EF4-FFF2-40B4-BE49-F238E27FC236}">
                <a16:creationId xmlns:a16="http://schemas.microsoft.com/office/drawing/2014/main" id="{7554F79C-8D3F-464C-9F60-2C63BB310FB8}"/>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925" y="1101213"/>
            <a:ext cx="7936637" cy="4971114"/>
          </a:xfrm>
        </p:spPr>
        <p:txBody>
          <a:bodyPr>
            <a:normAutofit/>
          </a:bodyPr>
          <a:lstStyle/>
          <a:p>
            <a:r>
              <a:rPr lang="en-US" b="1" dirty="0"/>
              <a:t>Database Users</a:t>
            </a:r>
          </a:p>
          <a:p>
            <a:pPr lvl="1">
              <a:buFont typeface="Wingdings" panose="05000000000000000000" pitchFamily="2" charset="2"/>
              <a:buChar char="§"/>
            </a:pPr>
            <a:r>
              <a:rPr lang="en-US" b="1" dirty="0">
                <a:solidFill>
                  <a:srgbClr val="FF0000"/>
                </a:solidFill>
              </a:rPr>
              <a:t>Database Administrators</a:t>
            </a:r>
            <a:r>
              <a:rPr lang="en-US" dirty="0"/>
              <a:t>, authorize access to database, coordinate, monitor its use, acquiring software, and hardware resources, …</a:t>
            </a:r>
          </a:p>
          <a:p>
            <a:pPr lvl="1">
              <a:buFont typeface="Wingdings" panose="05000000000000000000" pitchFamily="2" charset="2"/>
              <a:buChar char="§"/>
            </a:pPr>
            <a:r>
              <a:rPr lang="en-US" b="1" dirty="0">
                <a:solidFill>
                  <a:srgbClr val="FF0000"/>
                </a:solidFill>
              </a:rPr>
              <a:t>Database Designers</a:t>
            </a:r>
            <a:r>
              <a:rPr lang="en-US" dirty="0"/>
              <a:t>, define the content, the structure, the constraints, and functions or transactions against the database</a:t>
            </a:r>
          </a:p>
          <a:p>
            <a:pPr lvl="1">
              <a:buFont typeface="Wingdings" panose="05000000000000000000" pitchFamily="2" charset="2"/>
              <a:buChar char="§"/>
            </a:pPr>
            <a:r>
              <a:rPr lang="en-US" b="1" dirty="0">
                <a:solidFill>
                  <a:srgbClr val="FF0000"/>
                </a:solidFill>
              </a:rPr>
              <a:t>Database End users</a:t>
            </a:r>
            <a:r>
              <a:rPr lang="en-US" dirty="0"/>
              <a:t>, use data for queries, reports and some of them actually update the database content</a:t>
            </a:r>
          </a:p>
          <a:p>
            <a:pPr lvl="1"/>
            <a:endParaRPr lang="en-US" dirty="0"/>
          </a:p>
        </p:txBody>
      </p:sp>
      <p:sp>
        <p:nvSpPr>
          <p:cNvPr id="4" name="Title 3"/>
          <p:cNvSpPr>
            <a:spLocks noGrp="1"/>
          </p:cNvSpPr>
          <p:nvPr>
            <p:ph type="title"/>
          </p:nvPr>
        </p:nvSpPr>
        <p:spPr/>
        <p:txBody>
          <a:bodyPr/>
          <a:lstStyle/>
          <a:p>
            <a:pPr algn="ctr"/>
            <a:r>
              <a:rPr lang="en-US" dirty="0"/>
              <a:t>1.2 Overview of DBMS</a:t>
            </a:r>
          </a:p>
        </p:txBody>
      </p:sp>
      <p:sp>
        <p:nvSpPr>
          <p:cNvPr id="2" name="Footer Placeholder 1">
            <a:extLst>
              <a:ext uri="{FF2B5EF4-FFF2-40B4-BE49-F238E27FC236}">
                <a16:creationId xmlns:a16="http://schemas.microsoft.com/office/drawing/2014/main" id="{1EBE2963-5F54-4E20-B998-530AFD5B3099}"/>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DDL - Data Definition Language Commands</a:t>
            </a:r>
          </a:p>
          <a:p>
            <a:pPr lvl="1">
              <a:buFont typeface="Wingdings" panose="05000000000000000000" pitchFamily="2" charset="2"/>
              <a:buChar char="§"/>
            </a:pPr>
            <a:r>
              <a:rPr lang="en-US" dirty="0" err="1"/>
              <a:t>DBA</a:t>
            </a:r>
            <a:r>
              <a:rPr lang="en-US" dirty="0"/>
              <a:t> needs special authority to execute schema-altering commands</a:t>
            </a:r>
          </a:p>
          <a:p>
            <a:pPr lvl="1">
              <a:buFont typeface="Wingdings" panose="05000000000000000000" pitchFamily="2" charset="2"/>
              <a:buChar char="§"/>
            </a:pPr>
            <a:r>
              <a:rPr lang="en-US" dirty="0"/>
              <a:t>Schema-altering commands are known as </a:t>
            </a:r>
            <a:r>
              <a:rPr lang="en-US" dirty="0" err="1"/>
              <a:t>DDL</a:t>
            </a:r>
            <a:r>
              <a:rPr lang="en-US" dirty="0"/>
              <a:t> commands, and used for defining data structure</a:t>
            </a:r>
          </a:p>
          <a:p>
            <a:pPr lvl="1">
              <a:buFont typeface="Wingdings" panose="05000000000000000000" pitchFamily="2" charset="2"/>
              <a:buChar char="§"/>
            </a:pPr>
            <a:r>
              <a:rPr lang="en-US" dirty="0"/>
              <a:t>These commands are parsed by a DDL compiler and passed to the execution engine, then goes through the index/file/record manager to alter the metadata (schema information for the database)</a:t>
            </a:r>
          </a:p>
          <a:p>
            <a:pPr lvl="1">
              <a:buFont typeface="Wingdings" panose="05000000000000000000" pitchFamily="2" charset="2"/>
              <a:buChar char="§"/>
            </a:pPr>
            <a:r>
              <a:rPr lang="en-US" dirty="0"/>
              <a:t>Examples: CREATE, ALTER, DROP</a:t>
            </a:r>
          </a:p>
        </p:txBody>
      </p:sp>
      <p:sp>
        <p:nvSpPr>
          <p:cNvPr id="4" name="Title 3"/>
          <p:cNvSpPr>
            <a:spLocks noGrp="1"/>
          </p:cNvSpPr>
          <p:nvPr>
            <p:ph type="title"/>
          </p:nvPr>
        </p:nvSpPr>
        <p:spPr/>
        <p:txBody>
          <a:bodyPr/>
          <a:lstStyle/>
          <a:p>
            <a:pPr algn="ctr"/>
            <a:r>
              <a:rPr lang="en-US" dirty="0"/>
              <a:t>1.2 Overview of DBMS</a:t>
            </a:r>
          </a:p>
        </p:txBody>
      </p:sp>
      <p:sp>
        <p:nvSpPr>
          <p:cNvPr id="2" name="Footer Placeholder 1">
            <a:extLst>
              <a:ext uri="{FF2B5EF4-FFF2-40B4-BE49-F238E27FC236}">
                <a16:creationId xmlns:a16="http://schemas.microsoft.com/office/drawing/2014/main" id="{DCB9757F-883D-42AE-9E4B-6889130A750E}"/>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925" y="1349407"/>
            <a:ext cx="7936637" cy="4923574"/>
          </a:xfrm>
        </p:spPr>
        <p:txBody>
          <a:bodyPr>
            <a:normAutofit/>
          </a:bodyPr>
          <a:lstStyle/>
          <a:p>
            <a:r>
              <a:rPr lang="en-US" b="1" dirty="0"/>
              <a:t>DML - Data Manipulation Language Commands</a:t>
            </a:r>
          </a:p>
          <a:p>
            <a:pPr lvl="1">
              <a:buFont typeface="Wingdings" panose="05000000000000000000" pitchFamily="2" charset="2"/>
              <a:buChar char="§"/>
            </a:pPr>
            <a:r>
              <a:rPr lang="en-US" dirty="0"/>
              <a:t>Are used by computer programs or DB users to retrieve, insert, delete, and update data</a:t>
            </a:r>
          </a:p>
          <a:p>
            <a:pPr lvl="1">
              <a:buFont typeface="Wingdings" panose="05000000000000000000" pitchFamily="2" charset="2"/>
              <a:buChar char="§"/>
            </a:pPr>
            <a:r>
              <a:rPr lang="en-US" dirty="0"/>
              <a:t>Not affect the schema of the database, but affect the content of the database or extract data from database</a:t>
            </a:r>
          </a:p>
          <a:p>
            <a:pPr lvl="1">
              <a:buFont typeface="Wingdings" panose="05000000000000000000" pitchFamily="2" charset="2"/>
              <a:buChar char="§"/>
            </a:pPr>
            <a:r>
              <a:rPr lang="en-US" dirty="0" err="1"/>
              <a:t>DML</a:t>
            </a:r>
            <a:r>
              <a:rPr lang="en-US" dirty="0"/>
              <a:t> has two separate subsystems</a:t>
            </a:r>
          </a:p>
          <a:p>
            <a:pPr lvl="2">
              <a:buFont typeface="Wingdings" panose="05000000000000000000" pitchFamily="2" charset="2"/>
              <a:buChar char="§"/>
            </a:pPr>
            <a:r>
              <a:rPr lang="en-US" dirty="0"/>
              <a:t>Answering the query</a:t>
            </a:r>
          </a:p>
          <a:p>
            <a:pPr lvl="2">
              <a:buFont typeface="Wingdings" panose="05000000000000000000" pitchFamily="2" charset="2"/>
              <a:buChar char="§"/>
            </a:pPr>
            <a:r>
              <a:rPr lang="en-US" dirty="0"/>
              <a:t>Transaction processing</a:t>
            </a:r>
          </a:p>
          <a:p>
            <a:pPr lvl="1"/>
            <a:endParaRPr lang="en-US" dirty="0"/>
          </a:p>
        </p:txBody>
      </p:sp>
      <p:sp>
        <p:nvSpPr>
          <p:cNvPr id="4" name="Title 3"/>
          <p:cNvSpPr>
            <a:spLocks noGrp="1"/>
          </p:cNvSpPr>
          <p:nvPr>
            <p:ph type="title"/>
          </p:nvPr>
        </p:nvSpPr>
        <p:spPr/>
        <p:txBody>
          <a:bodyPr/>
          <a:lstStyle/>
          <a:p>
            <a:pPr algn="ctr"/>
            <a:r>
              <a:rPr lang="en-US" dirty="0"/>
              <a:t>1.2 Overview of DBMS</a:t>
            </a:r>
          </a:p>
        </p:txBody>
      </p:sp>
      <p:sp>
        <p:nvSpPr>
          <p:cNvPr id="2" name="Footer Placeholder 1">
            <a:extLst>
              <a:ext uri="{FF2B5EF4-FFF2-40B4-BE49-F238E27FC236}">
                <a16:creationId xmlns:a16="http://schemas.microsoft.com/office/drawing/2014/main" id="{30216458-7C0F-4083-8406-4B59E3EA74BB}"/>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2C54-B1A4-4D95-A29A-A70FE84C9296}"/>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8917CB85-4AAA-4D53-9630-987FA07D0194}"/>
              </a:ext>
            </a:extLst>
          </p:cNvPr>
          <p:cNvSpPr>
            <a:spLocks noGrp="1"/>
          </p:cNvSpPr>
          <p:nvPr>
            <p:ph idx="1"/>
          </p:nvPr>
        </p:nvSpPr>
        <p:spPr>
          <a:xfrm>
            <a:off x="603681" y="1455547"/>
            <a:ext cx="7936637" cy="4678531"/>
          </a:xfrm>
        </p:spPr>
        <p:txBody>
          <a:bodyPr/>
          <a:lstStyle/>
          <a:p>
            <a:r>
              <a:rPr lang="en-US" dirty="0"/>
              <a:t>Understand concepts of:</a:t>
            </a:r>
          </a:p>
          <a:p>
            <a:pPr lvl="1">
              <a:buFont typeface="Wingdings" panose="05000000000000000000" pitchFamily="2" charset="2"/>
              <a:buChar char="§"/>
            </a:pPr>
            <a:r>
              <a:rPr lang="en-US" dirty="0"/>
              <a:t>Information, Data, Database</a:t>
            </a:r>
          </a:p>
          <a:p>
            <a:pPr lvl="1">
              <a:buFont typeface="Wingdings" panose="05000000000000000000" pitchFamily="2" charset="2"/>
              <a:buChar char="§"/>
            </a:pPr>
            <a:r>
              <a:rPr lang="en-US" dirty="0"/>
              <a:t>Database Management System (DBMS)</a:t>
            </a:r>
          </a:p>
          <a:p>
            <a:pPr lvl="1">
              <a:buFont typeface="Wingdings" panose="05000000000000000000" pitchFamily="2" charset="2"/>
              <a:buChar char="§"/>
            </a:pPr>
            <a:r>
              <a:rPr lang="en-US" dirty="0"/>
              <a:t>Database System</a:t>
            </a:r>
          </a:p>
          <a:p>
            <a:endParaRPr lang="vi-VN" dirty="0"/>
          </a:p>
        </p:txBody>
      </p:sp>
      <p:sp>
        <p:nvSpPr>
          <p:cNvPr id="4" name="Footer Placeholder 3">
            <a:extLst>
              <a:ext uri="{FF2B5EF4-FFF2-40B4-BE49-F238E27FC236}">
                <a16:creationId xmlns:a16="http://schemas.microsoft.com/office/drawing/2014/main" id="{7A276FE7-6F45-4BCA-BFDA-16259D260D4D}"/>
              </a:ext>
            </a:extLst>
          </p:cNvPr>
          <p:cNvSpPr>
            <a:spLocks noGrp="1"/>
          </p:cNvSpPr>
          <p:nvPr>
            <p:ph type="ftr" sz="quarter" idx="11"/>
          </p:nvPr>
        </p:nvSpPr>
        <p:spPr/>
        <p:txBody>
          <a:bodyPr/>
          <a:lstStyle/>
          <a:p>
            <a:r>
              <a:rPr lang="en-US"/>
              <a:t>The Worlds of Database Systems</a:t>
            </a:r>
            <a:endParaRPr lang="vi-VN"/>
          </a:p>
        </p:txBody>
      </p:sp>
    </p:spTree>
    <p:extLst>
      <p:ext uri="{BB962C8B-B14F-4D97-AF65-F5344CB8AC3E}">
        <p14:creationId xmlns:p14="http://schemas.microsoft.com/office/powerpoint/2010/main" val="651242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925" y="1349407"/>
            <a:ext cx="8351598" cy="4923574"/>
          </a:xfrm>
        </p:spPr>
        <p:txBody>
          <a:bodyPr>
            <a:normAutofit/>
          </a:bodyPr>
          <a:lstStyle/>
          <a:p>
            <a:pPr marL="0" indent="0">
              <a:buNone/>
            </a:pPr>
            <a:r>
              <a:rPr lang="en-US" b="1" dirty="0"/>
              <a:t>1. Answering the query</a:t>
            </a:r>
          </a:p>
          <a:p>
            <a:pPr lvl="1">
              <a:buFont typeface="Wingdings" panose="05000000000000000000" pitchFamily="2" charset="2"/>
              <a:buChar char="§"/>
            </a:pPr>
            <a:r>
              <a:rPr lang="en-US" dirty="0"/>
              <a:t>Query is parsed and optimized by the </a:t>
            </a:r>
            <a:r>
              <a:rPr lang="en-US" i="1" dirty="0"/>
              <a:t>query compiler</a:t>
            </a:r>
            <a:r>
              <a:rPr lang="en-US" dirty="0"/>
              <a:t> </a:t>
            </a:r>
            <a:r>
              <a:rPr lang="en-US" dirty="0">
                <a:sym typeface="Wingdings" pitchFamily="2" charset="2"/>
              </a:rPr>
              <a:t>which the result is </a:t>
            </a:r>
            <a:r>
              <a:rPr lang="en-US" i="1" dirty="0">
                <a:sym typeface="Wingdings" pitchFamily="2" charset="2"/>
              </a:rPr>
              <a:t>query plan</a:t>
            </a:r>
          </a:p>
          <a:p>
            <a:pPr lvl="1">
              <a:buFont typeface="Wingdings" panose="05000000000000000000" pitchFamily="2" charset="2"/>
              <a:buChar char="§"/>
            </a:pPr>
            <a:r>
              <a:rPr lang="en-US" i="1" dirty="0"/>
              <a:t>Query plan</a:t>
            </a:r>
            <a:r>
              <a:rPr lang="en-US" dirty="0"/>
              <a:t> is passed to execution engine to execute</a:t>
            </a:r>
          </a:p>
          <a:p>
            <a:pPr marL="0" indent="0">
              <a:buNone/>
            </a:pPr>
            <a:r>
              <a:rPr lang="en-US" b="1" dirty="0"/>
              <a:t>2. Transaction processing (</a:t>
            </a:r>
            <a:r>
              <a:rPr lang="en-US" b="1" dirty="0">
                <a:solidFill>
                  <a:srgbClr val="FF0000"/>
                </a:solidFill>
              </a:rPr>
              <a:t>will be discussed in the next chapters</a:t>
            </a:r>
            <a:r>
              <a:rPr lang="en-US" b="1" dirty="0"/>
              <a:t>)</a:t>
            </a:r>
          </a:p>
          <a:p>
            <a:pPr lvl="1">
              <a:buFont typeface="Wingdings" panose="05000000000000000000" pitchFamily="2" charset="2"/>
              <a:buChar char="§"/>
            </a:pPr>
            <a:r>
              <a:rPr lang="en-US" dirty="0"/>
              <a:t>Transaction is a group of some database operations.</a:t>
            </a:r>
          </a:p>
          <a:p>
            <a:pPr lvl="1">
              <a:buFont typeface="Wingdings" panose="05000000000000000000" pitchFamily="2" charset="2"/>
              <a:buChar char="§"/>
            </a:pPr>
            <a:r>
              <a:rPr lang="en-US" dirty="0"/>
              <a:t>Transaction is processed by </a:t>
            </a:r>
            <a:r>
              <a:rPr lang="en-US" i="1" dirty="0"/>
              <a:t>transaction manager</a:t>
            </a:r>
            <a:r>
              <a:rPr lang="en-US" dirty="0"/>
              <a:t>.</a:t>
            </a:r>
          </a:p>
          <a:p>
            <a:pPr lvl="1"/>
            <a:endParaRPr lang="en-US" dirty="0"/>
          </a:p>
          <a:p>
            <a:pPr lvl="1"/>
            <a:endParaRPr lang="en-US" dirty="0"/>
          </a:p>
        </p:txBody>
      </p:sp>
      <p:sp>
        <p:nvSpPr>
          <p:cNvPr id="4" name="Title 3"/>
          <p:cNvSpPr>
            <a:spLocks noGrp="1"/>
          </p:cNvSpPr>
          <p:nvPr>
            <p:ph type="title"/>
          </p:nvPr>
        </p:nvSpPr>
        <p:spPr/>
        <p:txBody>
          <a:bodyPr/>
          <a:lstStyle/>
          <a:p>
            <a:pPr algn="ctr"/>
            <a:r>
              <a:rPr lang="en-US" dirty="0"/>
              <a:t>1.2 Overview of DBMS</a:t>
            </a:r>
          </a:p>
        </p:txBody>
      </p:sp>
      <p:sp>
        <p:nvSpPr>
          <p:cNvPr id="2" name="Footer Placeholder 1">
            <a:extLst>
              <a:ext uri="{FF2B5EF4-FFF2-40B4-BE49-F238E27FC236}">
                <a16:creationId xmlns:a16="http://schemas.microsoft.com/office/drawing/2014/main" id="{8E14FBBD-6715-4370-88E1-1BD37616D2C9}"/>
              </a:ext>
            </a:extLst>
          </p:cNvPr>
          <p:cNvSpPr>
            <a:spLocks noGrp="1"/>
          </p:cNvSpPr>
          <p:nvPr>
            <p:ph type="ftr" sz="quarter" idx="11"/>
          </p:nvPr>
        </p:nvSpPr>
        <p:spPr/>
        <p:txBody>
          <a:bodyPr/>
          <a:lstStyle/>
          <a:p>
            <a:r>
              <a:rPr lang="en-US"/>
              <a:t>The Worlds of Database Systems</a:t>
            </a:r>
            <a:endParaRPr lang="vi-V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E538-4381-4CD8-BFB3-C95D447D8F7A}"/>
              </a:ext>
            </a:extLst>
          </p:cNvPr>
          <p:cNvSpPr>
            <a:spLocks noGrp="1"/>
          </p:cNvSpPr>
          <p:nvPr>
            <p:ph type="title"/>
          </p:nvPr>
        </p:nvSpPr>
        <p:spPr/>
        <p:txBody>
          <a:bodyPr/>
          <a:lstStyle/>
          <a:p>
            <a:pPr algn="ctr"/>
            <a:r>
              <a:rPr lang="en-US" dirty="0"/>
              <a:t>The trends of DB design and DBMS</a:t>
            </a:r>
            <a:endParaRPr lang="vi-VN" dirty="0"/>
          </a:p>
        </p:txBody>
      </p:sp>
      <p:sp>
        <p:nvSpPr>
          <p:cNvPr id="3" name="Content Placeholder 2">
            <a:extLst>
              <a:ext uri="{FF2B5EF4-FFF2-40B4-BE49-F238E27FC236}">
                <a16:creationId xmlns:a16="http://schemas.microsoft.com/office/drawing/2014/main" id="{7EAE7A39-0EA1-4F60-9441-70CD0917C0DB}"/>
              </a:ext>
            </a:extLst>
          </p:cNvPr>
          <p:cNvSpPr>
            <a:spLocks noGrp="1"/>
          </p:cNvSpPr>
          <p:nvPr>
            <p:ph idx="1"/>
          </p:nvPr>
        </p:nvSpPr>
        <p:spPr/>
        <p:txBody>
          <a:bodyPr/>
          <a:lstStyle/>
          <a:p>
            <a:pPr>
              <a:buFont typeface="Wingdings" panose="05000000000000000000" pitchFamily="2" charset="2"/>
              <a:buChar char="§"/>
            </a:pPr>
            <a:r>
              <a:rPr lang="en-US" dirty="0"/>
              <a:t> Non relational databases (NoSQL)</a:t>
            </a:r>
          </a:p>
          <a:p>
            <a:pPr lvl="2">
              <a:buFont typeface="Wingdings" panose="05000000000000000000" pitchFamily="2" charset="2"/>
              <a:buChar char="§"/>
            </a:pPr>
            <a:r>
              <a:rPr lang="en-US" dirty="0"/>
              <a:t>MongoDB</a:t>
            </a:r>
          </a:p>
          <a:p>
            <a:pPr lvl="2">
              <a:buFont typeface="Wingdings" panose="05000000000000000000" pitchFamily="2" charset="2"/>
              <a:buChar char="§"/>
            </a:pPr>
            <a:r>
              <a:rPr lang="en-US" dirty="0"/>
              <a:t>Redis</a:t>
            </a:r>
          </a:p>
          <a:p>
            <a:pPr>
              <a:buFont typeface="Wingdings" panose="05000000000000000000" pitchFamily="2" charset="2"/>
              <a:buChar char="§"/>
            </a:pPr>
            <a:r>
              <a:rPr lang="en-US" dirty="0"/>
              <a:t> Multi-model databases</a:t>
            </a:r>
          </a:p>
          <a:p>
            <a:pPr lvl="2">
              <a:buFont typeface="Wingdings" panose="05000000000000000000" pitchFamily="2" charset="2"/>
              <a:buChar char="§"/>
            </a:pPr>
            <a:r>
              <a:rPr lang="en-US" dirty="0"/>
              <a:t>Oracle database</a:t>
            </a:r>
          </a:p>
          <a:p>
            <a:pPr lvl="2">
              <a:buFont typeface="Wingdings" panose="05000000000000000000" pitchFamily="2" charset="2"/>
              <a:buChar char="§"/>
            </a:pPr>
            <a:r>
              <a:rPr lang="en-US" dirty="0"/>
              <a:t>Arango DB</a:t>
            </a:r>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D5E5E2DE-B644-42F1-8387-82277F8D3876}"/>
              </a:ext>
            </a:extLst>
          </p:cNvPr>
          <p:cNvSpPr>
            <a:spLocks noGrp="1"/>
          </p:cNvSpPr>
          <p:nvPr>
            <p:ph type="ftr" sz="quarter" idx="11"/>
          </p:nvPr>
        </p:nvSpPr>
        <p:spPr/>
        <p:txBody>
          <a:bodyPr/>
          <a:lstStyle/>
          <a:p>
            <a:r>
              <a:rPr lang="en-US"/>
              <a:t>The Worlds of Database Systems</a:t>
            </a:r>
            <a:endParaRPr lang="vi-VN"/>
          </a:p>
        </p:txBody>
      </p:sp>
    </p:spTree>
    <p:extLst>
      <p:ext uri="{BB962C8B-B14F-4D97-AF65-F5344CB8AC3E}">
        <p14:creationId xmlns:p14="http://schemas.microsoft.com/office/powerpoint/2010/main" val="306557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2 The Relational Model of Data</a:t>
            </a: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22</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a:t>The Relational Model of Data</a:t>
            </a:r>
            <a:endParaRPr lang="vi-VN" dirty="0"/>
          </a:p>
        </p:txBody>
      </p:sp>
      <p:sp>
        <p:nvSpPr>
          <p:cNvPr id="7" name="Subtitle 6">
            <a:extLst>
              <a:ext uri="{FF2B5EF4-FFF2-40B4-BE49-F238E27FC236}">
                <a16:creationId xmlns:a16="http://schemas.microsoft.com/office/drawing/2014/main" id="{A38989A0-EE4F-4B4D-BBB1-63A302A88187}"/>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2999046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pPr algn="l">
              <a:buFont typeface="Wingdings" panose="05000000000000000000" pitchFamily="2" charset="2"/>
              <a:buChar char="§"/>
            </a:pPr>
            <a:r>
              <a:rPr lang="en-US" b="0" i="0" dirty="0">
                <a:solidFill>
                  <a:schemeClr val="tx1"/>
                </a:solidFill>
                <a:effectLst/>
                <a:latin typeface="Open Sans"/>
              </a:rPr>
              <a:t>Understand what is the relational model and database design basing relational model.</a:t>
            </a:r>
          </a:p>
          <a:p>
            <a:pPr algn="l">
              <a:buFont typeface="Wingdings" panose="05000000000000000000" pitchFamily="2" charset="2"/>
              <a:buChar char="§"/>
            </a:pPr>
            <a:r>
              <a:rPr lang="en-US" b="0" i="0" dirty="0">
                <a:solidFill>
                  <a:schemeClr val="tx1"/>
                </a:solidFill>
                <a:effectLst/>
                <a:latin typeface="Open Sans"/>
              </a:rPr>
              <a:t>Conceptualize data using the relational model.</a:t>
            </a:r>
          </a:p>
          <a:p>
            <a:pPr algn="l">
              <a:buFont typeface="Wingdings" panose="05000000000000000000" pitchFamily="2" charset="2"/>
              <a:buChar char="§"/>
            </a:pPr>
            <a:r>
              <a:rPr lang="en-US" b="0" i="0" dirty="0">
                <a:solidFill>
                  <a:schemeClr val="tx1"/>
                </a:solidFill>
                <a:effectLst/>
                <a:latin typeface="Open Sans"/>
              </a:rPr>
              <a:t>Understand what basic relational algebra operators under set semantics.</a:t>
            </a:r>
          </a:p>
          <a:p>
            <a:pPr algn="l">
              <a:buFont typeface="Wingdings" panose="05000000000000000000" pitchFamily="2" charset="2"/>
              <a:buChar char="§"/>
            </a:pPr>
            <a:r>
              <a:rPr lang="en-US" b="0" i="0" dirty="0">
                <a:solidFill>
                  <a:schemeClr val="tx1"/>
                </a:solidFill>
                <a:effectLst/>
                <a:latin typeface="Open Sans"/>
              </a:rPr>
              <a:t>Express queries using relational algebra.</a:t>
            </a:r>
          </a:p>
          <a:p>
            <a:pPr algn="l">
              <a:buFont typeface="Wingdings" panose="05000000000000000000" pitchFamily="2" charset="2"/>
              <a:buChar char="§"/>
            </a:pPr>
            <a:endParaRPr lang="en-US" b="0" i="0" dirty="0">
              <a:solidFill>
                <a:schemeClr val="tx1"/>
              </a:solidFill>
              <a:effectLst/>
              <a:latin typeface="Open Sans"/>
            </a:endParaRPr>
          </a:p>
          <a:p>
            <a:pPr marL="0"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23</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The Relational Model of Data</a:t>
            </a:r>
            <a:endParaRPr lang="vi-VN"/>
          </a:p>
        </p:txBody>
      </p:sp>
    </p:spTree>
    <p:extLst>
      <p:ext uri="{BB962C8B-B14F-4D97-AF65-F5344CB8AC3E}">
        <p14:creationId xmlns:p14="http://schemas.microsoft.com/office/powerpoint/2010/main" val="2194815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r>
              <a:rPr lang="en-US" sz="2400" dirty="0"/>
              <a:t>2.1 An Overview of Data Models</a:t>
            </a:r>
          </a:p>
          <a:p>
            <a:r>
              <a:rPr lang="en-US" sz="2400" dirty="0"/>
              <a:t>2.2 Basics of the Relational Model</a:t>
            </a:r>
          </a:p>
          <a:p>
            <a:r>
              <a:rPr lang="en-US" sz="2400" dirty="0"/>
              <a:t>2.3 An Algebraic Query Language</a:t>
            </a:r>
            <a:endParaRPr lang="vi-VN" sz="240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24</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The Relational Model of Data</a:t>
            </a:r>
            <a:endParaRPr lang="vi-VN"/>
          </a:p>
        </p:txBody>
      </p:sp>
    </p:spTree>
    <p:extLst>
      <p:ext uri="{BB962C8B-B14F-4D97-AF65-F5344CB8AC3E}">
        <p14:creationId xmlns:p14="http://schemas.microsoft.com/office/powerpoint/2010/main" val="1320239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50DF-4318-4508-8761-4C2080A82CDD}"/>
              </a:ext>
            </a:extLst>
          </p:cNvPr>
          <p:cNvSpPr>
            <a:spLocks noGrp="1"/>
          </p:cNvSpPr>
          <p:nvPr>
            <p:ph type="title"/>
          </p:nvPr>
        </p:nvSpPr>
        <p:spPr/>
        <p:txBody>
          <a:bodyPr/>
          <a:lstStyle/>
          <a:p>
            <a:pPr algn="ctr"/>
            <a:r>
              <a:rPr lang="en-US" sz="3600" dirty="0"/>
              <a:t>2.1 An Overview of Data Models</a:t>
            </a:r>
            <a:endParaRPr lang="vi-VN" dirty="0"/>
          </a:p>
        </p:txBody>
      </p:sp>
      <p:sp>
        <p:nvSpPr>
          <p:cNvPr id="3" name="Content Placeholder 2">
            <a:extLst>
              <a:ext uri="{FF2B5EF4-FFF2-40B4-BE49-F238E27FC236}">
                <a16:creationId xmlns:a16="http://schemas.microsoft.com/office/drawing/2014/main" id="{318AAA3C-C4EC-4772-8581-5ADEFB82CC49}"/>
              </a:ext>
            </a:extLst>
          </p:cNvPr>
          <p:cNvSpPr>
            <a:spLocks noGrp="1"/>
          </p:cNvSpPr>
          <p:nvPr>
            <p:ph idx="1"/>
          </p:nvPr>
        </p:nvSpPr>
        <p:spPr/>
        <p:txBody>
          <a:bodyPr/>
          <a:lstStyle/>
          <a:p>
            <a:pPr>
              <a:lnSpc>
                <a:spcPct val="100000"/>
              </a:lnSpc>
              <a:buFont typeface="Wingdings" panose="05000000000000000000" pitchFamily="2" charset="2"/>
              <a:buChar char="§"/>
            </a:pPr>
            <a:r>
              <a:rPr lang="en-US" dirty="0"/>
              <a:t> </a:t>
            </a:r>
            <a:r>
              <a:rPr lang="en-US" b="1" dirty="0"/>
              <a:t>Data model</a:t>
            </a:r>
            <a:r>
              <a:rPr lang="en-US" dirty="0"/>
              <a:t>: a collection of concepts for describing data, including 3 parts:</a:t>
            </a:r>
          </a:p>
          <a:p>
            <a:pPr lvl="2">
              <a:lnSpc>
                <a:spcPct val="100000"/>
              </a:lnSpc>
              <a:buFont typeface="Wingdings" panose="05000000000000000000" pitchFamily="2" charset="2"/>
              <a:buChar char="§"/>
            </a:pPr>
            <a:r>
              <a:rPr lang="en-US" dirty="0"/>
              <a:t>Structure of the data</a:t>
            </a:r>
          </a:p>
          <a:p>
            <a:pPr lvl="3">
              <a:lnSpc>
                <a:spcPct val="100000"/>
              </a:lnSpc>
              <a:buFont typeface="Wingdings" panose="05000000000000000000" pitchFamily="2" charset="2"/>
              <a:buChar char="§"/>
            </a:pPr>
            <a:r>
              <a:rPr lang="en-US" dirty="0"/>
              <a:t>Ex: arrays or objects</a:t>
            </a:r>
          </a:p>
          <a:p>
            <a:pPr lvl="2">
              <a:lnSpc>
                <a:spcPct val="100000"/>
              </a:lnSpc>
              <a:buFont typeface="Wingdings" panose="05000000000000000000" pitchFamily="2" charset="2"/>
              <a:buChar char="§"/>
            </a:pPr>
            <a:r>
              <a:rPr lang="en-US" dirty="0"/>
              <a:t>Operations on the data</a:t>
            </a:r>
          </a:p>
          <a:p>
            <a:pPr lvl="3">
              <a:lnSpc>
                <a:spcPct val="100000"/>
              </a:lnSpc>
              <a:buFont typeface="Wingdings" panose="05000000000000000000" pitchFamily="2" charset="2"/>
              <a:buChar char="§"/>
            </a:pPr>
            <a:r>
              <a:rPr lang="en-US" dirty="0"/>
              <a:t>Queries and modification on data</a:t>
            </a:r>
          </a:p>
          <a:p>
            <a:pPr lvl="2">
              <a:lnSpc>
                <a:spcPct val="100000"/>
              </a:lnSpc>
              <a:buFont typeface="Wingdings" panose="05000000000000000000" pitchFamily="2" charset="2"/>
              <a:buChar char="§"/>
            </a:pPr>
            <a:r>
              <a:rPr lang="en-US" dirty="0"/>
              <a:t>Constraints on the data</a:t>
            </a:r>
          </a:p>
          <a:p>
            <a:pPr lvl="3">
              <a:lnSpc>
                <a:spcPct val="100000"/>
              </a:lnSpc>
              <a:buFont typeface="Wingdings" panose="05000000000000000000" pitchFamily="2" charset="2"/>
              <a:buChar char="§"/>
            </a:pPr>
            <a:r>
              <a:rPr lang="en-US" dirty="0"/>
              <a:t>Limitations on the data</a:t>
            </a:r>
          </a:p>
          <a:p>
            <a:endParaRPr lang="vi-VN" dirty="0"/>
          </a:p>
        </p:txBody>
      </p:sp>
      <p:sp>
        <p:nvSpPr>
          <p:cNvPr id="4" name="Footer Placeholder 3">
            <a:extLst>
              <a:ext uri="{FF2B5EF4-FFF2-40B4-BE49-F238E27FC236}">
                <a16:creationId xmlns:a16="http://schemas.microsoft.com/office/drawing/2014/main" id="{ECAF0C4C-03FC-456D-A4D2-D4C11FF70569}"/>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97BFDF2D-D81A-4621-A22B-F410ABE2B426}"/>
              </a:ext>
            </a:extLst>
          </p:cNvPr>
          <p:cNvSpPr>
            <a:spLocks noGrp="1"/>
          </p:cNvSpPr>
          <p:nvPr>
            <p:ph type="sldNum" sz="quarter" idx="12"/>
          </p:nvPr>
        </p:nvSpPr>
        <p:spPr/>
        <p:txBody>
          <a:bodyPr/>
          <a:lstStyle/>
          <a:p>
            <a:fld id="{CC2FDD2D-D1AD-4AA7-93C2-8410BB90945D}" type="slidenum">
              <a:rPr lang="vi-VN" smtClean="0"/>
              <a:t>25</a:t>
            </a:fld>
            <a:endParaRPr lang="vi-VN"/>
          </a:p>
        </p:txBody>
      </p:sp>
    </p:spTree>
    <p:extLst>
      <p:ext uri="{BB962C8B-B14F-4D97-AF65-F5344CB8AC3E}">
        <p14:creationId xmlns:p14="http://schemas.microsoft.com/office/powerpoint/2010/main" val="3259249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BBE6-C41C-4158-8FDD-7CDA46D1C0A5}"/>
              </a:ext>
            </a:extLst>
          </p:cNvPr>
          <p:cNvSpPr>
            <a:spLocks noGrp="1"/>
          </p:cNvSpPr>
          <p:nvPr>
            <p:ph type="title"/>
          </p:nvPr>
        </p:nvSpPr>
        <p:spPr/>
        <p:txBody>
          <a:bodyPr/>
          <a:lstStyle/>
          <a:p>
            <a:pPr algn="ctr"/>
            <a:r>
              <a:rPr lang="en-US" sz="3600" dirty="0"/>
              <a:t>2.1 An Overview of Data Models</a:t>
            </a:r>
            <a:endParaRPr lang="vi-VN" dirty="0"/>
          </a:p>
        </p:txBody>
      </p:sp>
      <p:sp>
        <p:nvSpPr>
          <p:cNvPr id="3" name="Content Placeholder 2">
            <a:extLst>
              <a:ext uri="{FF2B5EF4-FFF2-40B4-BE49-F238E27FC236}">
                <a16:creationId xmlns:a16="http://schemas.microsoft.com/office/drawing/2014/main" id="{B751B442-FF89-43F6-80DC-FE593DD1ED42}"/>
              </a:ext>
            </a:extLst>
          </p:cNvPr>
          <p:cNvSpPr>
            <a:spLocks noGrp="1"/>
          </p:cNvSpPr>
          <p:nvPr>
            <p:ph idx="1"/>
          </p:nvPr>
        </p:nvSpPr>
        <p:spPr>
          <a:xfrm>
            <a:off x="585924" y="1127464"/>
            <a:ext cx="7936637" cy="5216775"/>
          </a:xfrm>
        </p:spPr>
        <p:txBody>
          <a:bodyPr>
            <a:normAutofit fontScale="85000" lnSpcReduction="20000"/>
          </a:bodyPr>
          <a:lstStyle/>
          <a:p>
            <a:pPr lvl="1">
              <a:lnSpc>
                <a:spcPct val="110000"/>
              </a:lnSpc>
              <a:buFont typeface="Wingdings" panose="05000000000000000000" pitchFamily="2" charset="2"/>
              <a:buChar char="§"/>
            </a:pPr>
            <a:r>
              <a:rPr lang="en-US" dirty="0"/>
              <a:t>The relational model, including object-relational extensions</a:t>
            </a:r>
          </a:p>
          <a:p>
            <a:pPr lvl="1">
              <a:lnSpc>
                <a:spcPct val="110000"/>
              </a:lnSpc>
              <a:buFont typeface="Wingdings" panose="05000000000000000000" pitchFamily="2" charset="2"/>
              <a:buChar char="§"/>
            </a:pPr>
            <a:r>
              <a:rPr lang="en-US" dirty="0"/>
              <a:t>The semi-structured data model, including XML and related standards</a:t>
            </a:r>
          </a:p>
          <a:p>
            <a:pPr lvl="1">
              <a:lnSpc>
                <a:spcPct val="110000"/>
              </a:lnSpc>
              <a:buFont typeface="Wingdings" panose="05000000000000000000" pitchFamily="2" charset="2"/>
              <a:buChar char="§"/>
            </a:pPr>
            <a:r>
              <a:rPr lang="en-US" dirty="0"/>
              <a:t>Semi-structured data resembles trees or graphs rather than tables or arrays</a:t>
            </a:r>
          </a:p>
          <a:p>
            <a:pPr lvl="1">
              <a:lnSpc>
                <a:spcPct val="110000"/>
              </a:lnSpc>
              <a:buFont typeface="Wingdings" panose="05000000000000000000" pitchFamily="2" charset="2"/>
              <a:buChar char="§"/>
            </a:pPr>
            <a:r>
              <a:rPr lang="en-US" dirty="0"/>
              <a:t>XML, a way to represent data by hierarchically nested tagged elements</a:t>
            </a:r>
          </a:p>
          <a:p>
            <a:pPr lvl="1">
              <a:lnSpc>
                <a:spcPct val="110000"/>
              </a:lnSpc>
              <a:buFont typeface="Wingdings" panose="05000000000000000000" pitchFamily="2" charset="2"/>
              <a:buChar char="§"/>
            </a:pPr>
            <a:r>
              <a:rPr lang="en-US" dirty="0"/>
              <a:t>Operations involve following paths in tree from an element to one or more of its nested sub elements, and so on</a:t>
            </a:r>
          </a:p>
          <a:p>
            <a:pPr lvl="1">
              <a:lnSpc>
                <a:spcPct val="110000"/>
              </a:lnSpc>
              <a:buFont typeface="Wingdings" panose="05000000000000000000" pitchFamily="2" charset="2"/>
              <a:buChar char="§"/>
            </a:pPr>
            <a:r>
              <a:rPr lang="en-US" dirty="0"/>
              <a:t>Constraints involve the data type of values associated with a nested tag</a:t>
            </a:r>
          </a:p>
          <a:p>
            <a:pPr lvl="1">
              <a:lnSpc>
                <a:spcPct val="110000"/>
              </a:lnSpc>
              <a:buFont typeface="Wingdings" panose="05000000000000000000" pitchFamily="2" charset="2"/>
              <a:buChar char="§"/>
            </a:pPr>
            <a:endParaRPr lang="en-US" dirty="0"/>
          </a:p>
          <a:p>
            <a:pPr>
              <a:lnSpc>
                <a:spcPct val="110000"/>
              </a:lnSpc>
            </a:pPr>
            <a:endParaRPr lang="vi-VN" dirty="0"/>
          </a:p>
        </p:txBody>
      </p:sp>
      <p:sp>
        <p:nvSpPr>
          <p:cNvPr id="4" name="Footer Placeholder 3">
            <a:extLst>
              <a:ext uri="{FF2B5EF4-FFF2-40B4-BE49-F238E27FC236}">
                <a16:creationId xmlns:a16="http://schemas.microsoft.com/office/drawing/2014/main" id="{3281AD38-7AEE-4B3D-9BB3-6CED9F6BF404}"/>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89B1DC88-B4B9-4D02-83D2-7E70064FF6FC}"/>
              </a:ext>
            </a:extLst>
          </p:cNvPr>
          <p:cNvSpPr>
            <a:spLocks noGrp="1"/>
          </p:cNvSpPr>
          <p:nvPr>
            <p:ph type="sldNum" sz="quarter" idx="12"/>
          </p:nvPr>
        </p:nvSpPr>
        <p:spPr/>
        <p:txBody>
          <a:bodyPr/>
          <a:lstStyle/>
          <a:p>
            <a:fld id="{CC2FDD2D-D1AD-4AA7-93C2-8410BB90945D}" type="slidenum">
              <a:rPr lang="vi-VN" smtClean="0"/>
              <a:t>26</a:t>
            </a:fld>
            <a:endParaRPr lang="vi-VN"/>
          </a:p>
        </p:txBody>
      </p:sp>
    </p:spTree>
    <p:extLst>
      <p:ext uri="{BB962C8B-B14F-4D97-AF65-F5344CB8AC3E}">
        <p14:creationId xmlns:p14="http://schemas.microsoft.com/office/powerpoint/2010/main" val="4109797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9931-C179-4CA2-AF8E-C727AD7815F1}"/>
              </a:ext>
            </a:extLst>
          </p:cNvPr>
          <p:cNvSpPr>
            <a:spLocks noGrp="1"/>
          </p:cNvSpPr>
          <p:nvPr>
            <p:ph type="title"/>
          </p:nvPr>
        </p:nvSpPr>
        <p:spPr/>
        <p:txBody>
          <a:bodyPr/>
          <a:lstStyle/>
          <a:p>
            <a:pPr algn="ctr"/>
            <a:r>
              <a:rPr lang="en-US" sz="3600" dirty="0"/>
              <a:t>2.1 An Overview of Data Models</a:t>
            </a:r>
            <a:endParaRPr lang="vi-VN" dirty="0"/>
          </a:p>
        </p:txBody>
      </p:sp>
      <p:sp>
        <p:nvSpPr>
          <p:cNvPr id="4" name="Footer Placeholder 3">
            <a:extLst>
              <a:ext uri="{FF2B5EF4-FFF2-40B4-BE49-F238E27FC236}">
                <a16:creationId xmlns:a16="http://schemas.microsoft.com/office/drawing/2014/main" id="{1F1323DC-6A7E-4DBF-9CD0-F96641CB5854}"/>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DA0CD72A-DFB2-4661-820E-020B9051AAA4}"/>
              </a:ext>
            </a:extLst>
          </p:cNvPr>
          <p:cNvSpPr>
            <a:spLocks noGrp="1"/>
          </p:cNvSpPr>
          <p:nvPr>
            <p:ph type="sldNum" sz="quarter" idx="12"/>
          </p:nvPr>
        </p:nvSpPr>
        <p:spPr/>
        <p:txBody>
          <a:bodyPr/>
          <a:lstStyle/>
          <a:p>
            <a:fld id="{CC2FDD2D-D1AD-4AA7-93C2-8410BB90945D}" type="slidenum">
              <a:rPr lang="vi-VN" smtClean="0"/>
              <a:t>27</a:t>
            </a:fld>
            <a:endParaRPr lang="vi-VN"/>
          </a:p>
        </p:txBody>
      </p:sp>
      <p:pic>
        <p:nvPicPr>
          <p:cNvPr id="6" name="Picture 54">
            <a:extLst>
              <a:ext uri="{FF2B5EF4-FFF2-40B4-BE49-F238E27FC236}">
                <a16:creationId xmlns:a16="http://schemas.microsoft.com/office/drawing/2014/main" id="{31CAAFB9-80B0-4488-88F7-B2B369F52962}"/>
              </a:ext>
            </a:extLst>
          </p:cNvPr>
          <p:cNvPicPr>
            <a:picLocks noGrp="1" noChangeAspect="1" noChangeArrowheads="1"/>
          </p:cNvPicPr>
          <p:nvPr>
            <p:ph idx="1"/>
          </p:nvPr>
        </p:nvPicPr>
        <p:blipFill>
          <a:blip r:embed="rId2" cstate="print"/>
          <a:srcRect/>
          <a:stretch>
            <a:fillRect/>
          </a:stretch>
        </p:blipFill>
        <p:spPr bwMode="auto">
          <a:xfrm>
            <a:off x="1690522" y="1093510"/>
            <a:ext cx="5213021" cy="5477885"/>
          </a:xfrm>
          <a:prstGeom prst="rect">
            <a:avLst/>
          </a:prstGeom>
          <a:noFill/>
          <a:ln w="9525">
            <a:noFill/>
            <a:miter lim="800000"/>
            <a:headEnd/>
            <a:tailEnd/>
          </a:ln>
          <a:effectLst/>
        </p:spPr>
      </p:pic>
    </p:spTree>
    <p:extLst>
      <p:ext uri="{BB962C8B-B14F-4D97-AF65-F5344CB8AC3E}">
        <p14:creationId xmlns:p14="http://schemas.microsoft.com/office/powerpoint/2010/main" val="358553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C7FB-49C7-403B-97B7-69A76AEEEA14}"/>
              </a:ext>
            </a:extLst>
          </p:cNvPr>
          <p:cNvSpPr>
            <a:spLocks noGrp="1"/>
          </p:cNvSpPr>
          <p:nvPr>
            <p:ph type="title"/>
          </p:nvPr>
        </p:nvSpPr>
        <p:spPr/>
        <p:txBody>
          <a:bodyPr>
            <a:normAutofit fontScale="90000"/>
          </a:bodyPr>
          <a:lstStyle/>
          <a:p>
            <a:pPr algn="ctr"/>
            <a:r>
              <a:rPr lang="en-US" sz="3600" dirty="0"/>
              <a:t>2.2 Basics of the Relational Model</a:t>
            </a:r>
            <a:br>
              <a:rPr lang="en-US" sz="3600" dirty="0"/>
            </a:br>
            <a:br>
              <a:rPr lang="en-US" sz="3600" dirty="0"/>
            </a:br>
            <a:endParaRPr lang="vi-VN" dirty="0"/>
          </a:p>
        </p:txBody>
      </p:sp>
      <p:sp>
        <p:nvSpPr>
          <p:cNvPr id="3" name="Content Placeholder 2">
            <a:extLst>
              <a:ext uri="{FF2B5EF4-FFF2-40B4-BE49-F238E27FC236}">
                <a16:creationId xmlns:a16="http://schemas.microsoft.com/office/drawing/2014/main" id="{E225FFD3-EE1D-49E4-9D6D-DC2FC5FDF284}"/>
              </a:ext>
            </a:extLst>
          </p:cNvPr>
          <p:cNvSpPr>
            <a:spLocks noGrp="1"/>
          </p:cNvSpPr>
          <p:nvPr>
            <p:ph idx="1"/>
          </p:nvPr>
        </p:nvSpPr>
        <p:spPr>
          <a:xfrm>
            <a:off x="354602" y="1212308"/>
            <a:ext cx="8399282" cy="3387974"/>
          </a:xfrm>
        </p:spPr>
        <p:txBody>
          <a:bodyPr>
            <a:normAutofit fontScale="77500" lnSpcReduction="20000"/>
          </a:bodyPr>
          <a:lstStyle/>
          <a:p>
            <a:pPr>
              <a:lnSpc>
                <a:spcPct val="110000"/>
              </a:lnSpc>
              <a:buFont typeface="Wingdings" panose="05000000000000000000" pitchFamily="2" charset="2"/>
              <a:buChar char="§"/>
            </a:pPr>
            <a:r>
              <a:rPr lang="en-US" b="1" dirty="0"/>
              <a:t>Relational model</a:t>
            </a:r>
          </a:p>
          <a:p>
            <a:pPr lvl="1">
              <a:lnSpc>
                <a:spcPct val="110000"/>
              </a:lnSpc>
              <a:buFont typeface="Wingdings" panose="05000000000000000000" pitchFamily="2" charset="2"/>
              <a:buChar char="§"/>
            </a:pPr>
            <a:r>
              <a:rPr lang="en-US" dirty="0"/>
              <a:t>A relation is made up from 2 parts:</a:t>
            </a:r>
          </a:p>
          <a:p>
            <a:pPr lvl="2">
              <a:lnSpc>
                <a:spcPct val="110000"/>
              </a:lnSpc>
              <a:buFont typeface="Wingdings" panose="05000000000000000000" pitchFamily="2" charset="2"/>
              <a:buChar char="§"/>
            </a:pPr>
            <a:r>
              <a:rPr lang="en-US" dirty="0"/>
              <a:t>Schema: specifies name of relation, name of attributes and domain/type of one’s.</a:t>
            </a:r>
          </a:p>
          <a:p>
            <a:pPr lvl="3">
              <a:lnSpc>
                <a:spcPct val="110000"/>
              </a:lnSpc>
              <a:buFont typeface="Wingdings" panose="05000000000000000000" pitchFamily="2" charset="2"/>
              <a:buChar char="§"/>
            </a:pPr>
            <a:r>
              <a:rPr lang="en-US" dirty="0"/>
              <a:t>Ex: Student(</a:t>
            </a:r>
            <a:r>
              <a:rPr lang="en-US" dirty="0" err="1"/>
              <a:t>StudentID</a:t>
            </a:r>
            <a:r>
              <a:rPr lang="en-US" dirty="0"/>
              <a:t>: string, Name: string, Registered: int, </a:t>
            </a:r>
            <a:r>
              <a:rPr lang="en-US" dirty="0" err="1"/>
              <a:t>CounsellorNo</a:t>
            </a:r>
            <a:r>
              <a:rPr lang="en-US" dirty="0"/>
              <a:t>: int, Region: int)</a:t>
            </a:r>
          </a:p>
          <a:p>
            <a:pPr lvl="2">
              <a:lnSpc>
                <a:spcPct val="110000"/>
              </a:lnSpc>
              <a:buFont typeface="Wingdings" panose="05000000000000000000" pitchFamily="2" charset="2"/>
              <a:buChar char="§"/>
            </a:pPr>
            <a:r>
              <a:rPr lang="en-US" dirty="0"/>
              <a:t>Instance: a table with rows and columns</a:t>
            </a:r>
          </a:p>
          <a:p>
            <a:pPr lvl="3">
              <a:lnSpc>
                <a:spcPct val="110000"/>
              </a:lnSpc>
              <a:buFont typeface="Wingdings" panose="05000000000000000000" pitchFamily="2" charset="2"/>
              <a:buChar char="§"/>
            </a:pPr>
            <a:r>
              <a:rPr lang="en-US" dirty="0"/>
              <a:t>Rows ~ cardinality; columns ~ degree/arity</a:t>
            </a:r>
          </a:p>
          <a:p>
            <a:pPr lvl="1">
              <a:lnSpc>
                <a:spcPct val="110000"/>
              </a:lnSpc>
              <a:buFont typeface="Wingdings" panose="05000000000000000000" pitchFamily="2" charset="2"/>
              <a:buChar char="§"/>
            </a:pPr>
            <a:r>
              <a:rPr lang="en-US" b="1" dirty="0"/>
              <a:t>A simple thinking: a relation as a set of distinct rows or tuples</a:t>
            </a:r>
          </a:p>
          <a:p>
            <a:pPr marL="201168" lvl="1" indent="0">
              <a:lnSpc>
                <a:spcPct val="110000"/>
              </a:lnSpc>
              <a:buNone/>
            </a:pPr>
            <a:endParaRPr lang="en-US" dirty="0"/>
          </a:p>
          <a:p>
            <a:pPr lvl="1">
              <a:lnSpc>
                <a:spcPct val="110000"/>
              </a:lnSpc>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E27D5032-BE36-48DD-9CCE-14B3E568260B}"/>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A31A539B-7689-4BC6-80D1-9787D1743AFC}"/>
              </a:ext>
            </a:extLst>
          </p:cNvPr>
          <p:cNvSpPr>
            <a:spLocks noGrp="1"/>
          </p:cNvSpPr>
          <p:nvPr>
            <p:ph type="sldNum" sz="quarter" idx="12"/>
          </p:nvPr>
        </p:nvSpPr>
        <p:spPr/>
        <p:txBody>
          <a:bodyPr/>
          <a:lstStyle/>
          <a:p>
            <a:fld id="{CC2FDD2D-D1AD-4AA7-93C2-8410BB90945D}" type="slidenum">
              <a:rPr lang="vi-VN" smtClean="0"/>
              <a:t>28</a:t>
            </a:fld>
            <a:endParaRPr lang="vi-VN"/>
          </a:p>
        </p:txBody>
      </p:sp>
      <p:pic>
        <p:nvPicPr>
          <p:cNvPr id="6" name="Picture 2" descr="http://www.noucamp.org/cp2/2007/dbt/images/fig2-6.png">
            <a:extLst>
              <a:ext uri="{FF2B5EF4-FFF2-40B4-BE49-F238E27FC236}">
                <a16:creationId xmlns:a16="http://schemas.microsoft.com/office/drawing/2014/main" id="{5BCE6E73-B2DF-461C-B529-35313FA08A20}"/>
              </a:ext>
            </a:extLst>
          </p:cNvPr>
          <p:cNvPicPr>
            <a:picLocks noChangeAspect="1" noChangeArrowheads="1"/>
          </p:cNvPicPr>
          <p:nvPr/>
        </p:nvPicPr>
        <p:blipFill>
          <a:blip r:embed="rId2" cstate="print"/>
          <a:srcRect/>
          <a:stretch>
            <a:fillRect/>
          </a:stretch>
        </p:blipFill>
        <p:spPr bwMode="auto">
          <a:xfrm>
            <a:off x="1784186" y="4185501"/>
            <a:ext cx="6002353" cy="2172297"/>
          </a:xfrm>
          <a:prstGeom prst="rect">
            <a:avLst/>
          </a:prstGeom>
          <a:noFill/>
        </p:spPr>
      </p:pic>
    </p:spTree>
    <p:extLst>
      <p:ext uri="{BB962C8B-B14F-4D97-AF65-F5344CB8AC3E}">
        <p14:creationId xmlns:p14="http://schemas.microsoft.com/office/powerpoint/2010/main" val="3922675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07E9-9B7F-438A-A235-200594E23902}"/>
              </a:ext>
            </a:extLst>
          </p:cNvPr>
          <p:cNvSpPr>
            <a:spLocks noGrp="1"/>
          </p:cNvSpPr>
          <p:nvPr>
            <p:ph type="title"/>
          </p:nvPr>
        </p:nvSpPr>
        <p:spPr/>
        <p:txBody>
          <a:bodyPr/>
          <a:lstStyle/>
          <a:p>
            <a:r>
              <a:rPr lang="en-US" sz="3600" dirty="0"/>
              <a:t>2.2 Basics of the Relational Model</a:t>
            </a:r>
          </a:p>
        </p:txBody>
      </p:sp>
      <p:sp>
        <p:nvSpPr>
          <p:cNvPr id="3" name="Content Placeholder 2">
            <a:extLst>
              <a:ext uri="{FF2B5EF4-FFF2-40B4-BE49-F238E27FC236}">
                <a16:creationId xmlns:a16="http://schemas.microsoft.com/office/drawing/2014/main" id="{F88096FE-3E8D-4885-822B-DA0507DDCE40}"/>
              </a:ext>
            </a:extLst>
          </p:cNvPr>
          <p:cNvSpPr>
            <a:spLocks noGrp="1"/>
          </p:cNvSpPr>
          <p:nvPr>
            <p:ph idx="1"/>
          </p:nvPr>
        </p:nvSpPr>
        <p:spPr/>
        <p:txBody>
          <a:bodyPr/>
          <a:lstStyle/>
          <a:p>
            <a:pPr>
              <a:buFont typeface="Wingdings" panose="05000000000000000000" pitchFamily="2" charset="2"/>
              <a:buChar char="§"/>
            </a:pPr>
            <a:r>
              <a:rPr lang="en-US" dirty="0"/>
              <a:t>Database schema: a set of schemas for the relations of a database</a:t>
            </a:r>
          </a:p>
          <a:p>
            <a:pPr>
              <a:buFont typeface="Wingdings" panose="05000000000000000000" pitchFamily="2" charset="2"/>
              <a:buChar char="§"/>
            </a:pPr>
            <a:r>
              <a:rPr lang="en-US" dirty="0"/>
              <a:t>An example of DB schema:</a:t>
            </a:r>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E706FAD6-6940-42E4-9543-4307C47A2623}"/>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1D28EC5A-A05A-440F-836C-C6710A1C2D37}"/>
              </a:ext>
            </a:extLst>
          </p:cNvPr>
          <p:cNvSpPr>
            <a:spLocks noGrp="1"/>
          </p:cNvSpPr>
          <p:nvPr>
            <p:ph type="sldNum" sz="quarter" idx="12"/>
          </p:nvPr>
        </p:nvSpPr>
        <p:spPr/>
        <p:txBody>
          <a:bodyPr/>
          <a:lstStyle/>
          <a:p>
            <a:fld id="{CC2FDD2D-D1AD-4AA7-93C2-8410BB90945D}" type="slidenum">
              <a:rPr lang="vi-VN" smtClean="0"/>
              <a:t>29</a:t>
            </a:fld>
            <a:endParaRPr lang="vi-VN"/>
          </a:p>
        </p:txBody>
      </p:sp>
      <p:pic>
        <p:nvPicPr>
          <p:cNvPr id="18" name="Picture 17">
            <a:extLst>
              <a:ext uri="{FF2B5EF4-FFF2-40B4-BE49-F238E27FC236}">
                <a16:creationId xmlns:a16="http://schemas.microsoft.com/office/drawing/2014/main" id="{61462A74-0DF7-417C-AED0-75D136A6C893}"/>
              </a:ext>
            </a:extLst>
          </p:cNvPr>
          <p:cNvPicPr>
            <a:picLocks noChangeAspect="1"/>
          </p:cNvPicPr>
          <p:nvPr/>
        </p:nvPicPr>
        <p:blipFill>
          <a:blip r:embed="rId2"/>
          <a:stretch>
            <a:fillRect/>
          </a:stretch>
        </p:blipFill>
        <p:spPr>
          <a:xfrm>
            <a:off x="850746" y="2729895"/>
            <a:ext cx="7066607" cy="1634716"/>
          </a:xfrm>
          <a:prstGeom prst="rect">
            <a:avLst/>
          </a:prstGeom>
        </p:spPr>
      </p:pic>
    </p:spTree>
    <p:extLst>
      <p:ext uri="{BB962C8B-B14F-4D97-AF65-F5344CB8AC3E}">
        <p14:creationId xmlns:p14="http://schemas.microsoft.com/office/powerpoint/2010/main" val="422307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81BE-1F9F-44F1-B005-D51C490A3FD5}"/>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445911B9-6708-4544-ADAD-7B64E6519F0E}"/>
              </a:ext>
            </a:extLst>
          </p:cNvPr>
          <p:cNvSpPr>
            <a:spLocks noGrp="1"/>
          </p:cNvSpPr>
          <p:nvPr>
            <p:ph idx="1"/>
          </p:nvPr>
        </p:nvSpPr>
        <p:spPr>
          <a:xfrm>
            <a:off x="585924" y="1516344"/>
            <a:ext cx="7936637" cy="4678531"/>
          </a:xfrm>
        </p:spPr>
        <p:txBody>
          <a:bodyPr/>
          <a:lstStyle/>
          <a:p>
            <a:r>
              <a:rPr lang="en-US" dirty="0"/>
              <a:t>1.1 The Evolution of Database Systems</a:t>
            </a:r>
          </a:p>
          <a:p>
            <a:r>
              <a:rPr lang="en-US" dirty="0"/>
              <a:t>1.2 Overview of Database Management System</a:t>
            </a:r>
          </a:p>
          <a:p>
            <a:endParaRPr lang="vi-VN" dirty="0"/>
          </a:p>
        </p:txBody>
      </p:sp>
      <p:sp>
        <p:nvSpPr>
          <p:cNvPr id="4" name="Footer Placeholder 3">
            <a:extLst>
              <a:ext uri="{FF2B5EF4-FFF2-40B4-BE49-F238E27FC236}">
                <a16:creationId xmlns:a16="http://schemas.microsoft.com/office/drawing/2014/main" id="{1BC68F62-EFA2-4AB7-A9B4-DEBC58270168}"/>
              </a:ext>
            </a:extLst>
          </p:cNvPr>
          <p:cNvSpPr>
            <a:spLocks noGrp="1"/>
          </p:cNvSpPr>
          <p:nvPr>
            <p:ph type="ftr" sz="quarter" idx="11"/>
          </p:nvPr>
        </p:nvSpPr>
        <p:spPr/>
        <p:txBody>
          <a:bodyPr/>
          <a:lstStyle/>
          <a:p>
            <a:r>
              <a:rPr lang="en-US"/>
              <a:t>The Worlds of Database Systems</a:t>
            </a:r>
            <a:endParaRPr lang="vi-VN"/>
          </a:p>
        </p:txBody>
      </p:sp>
    </p:spTree>
    <p:extLst>
      <p:ext uri="{BB962C8B-B14F-4D97-AF65-F5344CB8AC3E}">
        <p14:creationId xmlns:p14="http://schemas.microsoft.com/office/powerpoint/2010/main" val="3142115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2C87-86B5-4678-92FF-F5D26546CDC4}"/>
              </a:ext>
            </a:extLst>
          </p:cNvPr>
          <p:cNvSpPr>
            <a:spLocks noGrp="1"/>
          </p:cNvSpPr>
          <p:nvPr>
            <p:ph type="title"/>
          </p:nvPr>
        </p:nvSpPr>
        <p:spPr>
          <a:xfrm>
            <a:off x="717900" y="443861"/>
            <a:ext cx="7936637" cy="840859"/>
          </a:xfrm>
        </p:spPr>
        <p:txBody>
          <a:bodyPr/>
          <a:lstStyle/>
          <a:p>
            <a:pPr algn="ctr"/>
            <a:r>
              <a:rPr lang="en-US" sz="3600" dirty="0"/>
              <a:t>2.2 Basics of the Relational Model</a:t>
            </a:r>
            <a:endParaRPr lang="vi-VN" dirty="0"/>
          </a:p>
        </p:txBody>
      </p:sp>
      <p:sp>
        <p:nvSpPr>
          <p:cNvPr id="3" name="Content Placeholder 2">
            <a:extLst>
              <a:ext uri="{FF2B5EF4-FFF2-40B4-BE49-F238E27FC236}">
                <a16:creationId xmlns:a16="http://schemas.microsoft.com/office/drawing/2014/main" id="{2548A929-F55F-4D8D-8988-D2D0E12BE6A3}"/>
              </a:ext>
            </a:extLst>
          </p:cNvPr>
          <p:cNvSpPr>
            <a:spLocks noGrp="1"/>
          </p:cNvSpPr>
          <p:nvPr>
            <p:ph idx="1"/>
          </p:nvPr>
        </p:nvSpPr>
        <p:spPr>
          <a:xfrm>
            <a:off x="603681" y="1284720"/>
            <a:ext cx="7936637" cy="5069149"/>
          </a:xfrm>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en-US" dirty="0"/>
              <a:t> Non-key attribute</a:t>
            </a:r>
          </a:p>
          <a:p>
            <a:pPr>
              <a:buFont typeface="Wingdings" panose="05000000000000000000" pitchFamily="2" charset="2"/>
              <a:buChar char="§"/>
            </a:pPr>
            <a:r>
              <a:rPr lang="en-US" dirty="0"/>
              <a:t> Multi-valued attribute</a:t>
            </a:r>
          </a:p>
          <a:p>
            <a:pPr>
              <a:buFont typeface="Wingdings" panose="05000000000000000000" pitchFamily="2" charset="2"/>
              <a:buChar char="§"/>
            </a:pPr>
            <a:r>
              <a:rPr lang="en-US" dirty="0"/>
              <a:t> Derived- attribute</a:t>
            </a:r>
          </a:p>
          <a:p>
            <a:pPr>
              <a:buFont typeface="Wingdings" panose="05000000000000000000" pitchFamily="2" charset="2"/>
              <a:buChar char="§"/>
            </a:pPr>
            <a:r>
              <a:rPr lang="en-US" dirty="0"/>
              <a:t> Candidate key</a:t>
            </a:r>
          </a:p>
          <a:p>
            <a:pPr>
              <a:buFont typeface="Wingdings" panose="05000000000000000000" pitchFamily="2" charset="2"/>
              <a:buChar char="§"/>
            </a:pPr>
            <a:r>
              <a:rPr lang="en-US" dirty="0"/>
              <a:t> Primary key</a:t>
            </a:r>
          </a:p>
          <a:p>
            <a:pPr>
              <a:buFont typeface="Wingdings" panose="05000000000000000000" pitchFamily="2" charset="2"/>
              <a:buChar char="§"/>
            </a:pPr>
            <a:r>
              <a:rPr lang="en-US" dirty="0"/>
              <a:t> Foreign key</a:t>
            </a:r>
          </a:p>
          <a:p>
            <a:pPr marL="0" indent="0">
              <a:buNone/>
            </a:pPr>
            <a:endParaRPr lang="vi-VN" dirty="0"/>
          </a:p>
        </p:txBody>
      </p:sp>
      <p:sp>
        <p:nvSpPr>
          <p:cNvPr id="4" name="Footer Placeholder 3">
            <a:extLst>
              <a:ext uri="{FF2B5EF4-FFF2-40B4-BE49-F238E27FC236}">
                <a16:creationId xmlns:a16="http://schemas.microsoft.com/office/drawing/2014/main" id="{3EBCD1D5-CD1A-4D83-B5B2-34F79F351605}"/>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55E3EBF5-9663-425F-98BA-BABB48D604B7}"/>
              </a:ext>
            </a:extLst>
          </p:cNvPr>
          <p:cNvSpPr>
            <a:spLocks noGrp="1"/>
          </p:cNvSpPr>
          <p:nvPr>
            <p:ph type="sldNum" sz="quarter" idx="12"/>
          </p:nvPr>
        </p:nvSpPr>
        <p:spPr/>
        <p:txBody>
          <a:bodyPr/>
          <a:lstStyle/>
          <a:p>
            <a:fld id="{CC2FDD2D-D1AD-4AA7-93C2-8410BB90945D}" type="slidenum">
              <a:rPr lang="vi-VN" smtClean="0"/>
              <a:t>30</a:t>
            </a:fld>
            <a:endParaRPr lang="vi-VN"/>
          </a:p>
        </p:txBody>
      </p:sp>
    </p:spTree>
    <p:extLst>
      <p:ext uri="{BB962C8B-B14F-4D97-AF65-F5344CB8AC3E}">
        <p14:creationId xmlns:p14="http://schemas.microsoft.com/office/powerpoint/2010/main" val="3588751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A5F6-319D-4699-A769-7E17A127FA13}"/>
              </a:ext>
            </a:extLst>
          </p:cNvPr>
          <p:cNvSpPr>
            <a:spLocks noGrp="1"/>
          </p:cNvSpPr>
          <p:nvPr>
            <p:ph type="title"/>
          </p:nvPr>
        </p:nvSpPr>
        <p:spPr/>
        <p:txBody>
          <a:bodyPr>
            <a:normAutofit/>
          </a:bodyPr>
          <a:lstStyle/>
          <a:p>
            <a:pPr algn="ctr"/>
            <a:r>
              <a:rPr lang="en-US" sz="3600" dirty="0"/>
              <a:t>2.3 An Algebraic Query Language</a:t>
            </a:r>
            <a:br>
              <a:rPr lang="vi-VN" sz="3600" dirty="0"/>
            </a:br>
            <a:endParaRPr lang="vi-VN" dirty="0"/>
          </a:p>
        </p:txBody>
      </p:sp>
      <p:sp>
        <p:nvSpPr>
          <p:cNvPr id="3" name="Content Placeholder 2">
            <a:extLst>
              <a:ext uri="{FF2B5EF4-FFF2-40B4-BE49-F238E27FC236}">
                <a16:creationId xmlns:a16="http://schemas.microsoft.com/office/drawing/2014/main" id="{F473C632-FE9E-4A65-A952-0EF034F738CD}"/>
              </a:ext>
            </a:extLst>
          </p:cNvPr>
          <p:cNvSpPr>
            <a:spLocks noGrp="1"/>
          </p:cNvSpPr>
          <p:nvPr>
            <p:ph idx="1"/>
          </p:nvPr>
        </p:nvSpPr>
        <p:spPr>
          <a:xfrm>
            <a:off x="585924" y="1127464"/>
            <a:ext cx="7936637" cy="5179068"/>
          </a:xfrm>
        </p:spPr>
        <p:txBody>
          <a:bodyPr>
            <a:normAutofit/>
          </a:bodyPr>
          <a:lstStyle/>
          <a:p>
            <a:pPr>
              <a:lnSpc>
                <a:spcPct val="100000"/>
              </a:lnSpc>
            </a:pPr>
            <a:r>
              <a:rPr lang="en-US" b="1" dirty="0"/>
              <a:t>Relational Algebra</a:t>
            </a:r>
          </a:p>
          <a:p>
            <a:pPr lvl="1">
              <a:lnSpc>
                <a:spcPct val="100000"/>
              </a:lnSpc>
              <a:buFont typeface="Wingdings" panose="05000000000000000000" pitchFamily="2" charset="2"/>
              <a:buChar char="§"/>
            </a:pPr>
            <a:r>
              <a:rPr lang="en-US" dirty="0"/>
              <a:t>An </a:t>
            </a:r>
            <a:r>
              <a:rPr lang="vi-VN" dirty="0"/>
              <a:t>ư</a:t>
            </a:r>
            <a:r>
              <a:rPr lang="en-US" dirty="0"/>
              <a:t> consists of operators and atomic operands</a:t>
            </a:r>
          </a:p>
          <a:p>
            <a:pPr lvl="1">
              <a:lnSpc>
                <a:spcPct val="100000"/>
              </a:lnSpc>
              <a:buFont typeface="Wingdings" panose="05000000000000000000" pitchFamily="2" charset="2"/>
              <a:buChar char="§"/>
            </a:pPr>
            <a:r>
              <a:rPr lang="en-US" dirty="0"/>
              <a:t>Relational algebra is an example of an algebra, its atomic operands are</a:t>
            </a:r>
          </a:p>
          <a:p>
            <a:pPr lvl="2">
              <a:lnSpc>
                <a:spcPct val="100000"/>
              </a:lnSpc>
              <a:buFont typeface="Wingdings" panose="05000000000000000000" pitchFamily="2" charset="2"/>
              <a:buChar char="§"/>
            </a:pPr>
            <a:r>
              <a:rPr lang="en-US" dirty="0"/>
              <a:t>Variables that stand for relations</a:t>
            </a:r>
          </a:p>
          <a:p>
            <a:pPr lvl="2">
              <a:lnSpc>
                <a:spcPct val="100000"/>
              </a:lnSpc>
              <a:buFont typeface="Wingdings" panose="05000000000000000000" pitchFamily="2" charset="2"/>
              <a:buChar char="§"/>
            </a:pPr>
            <a:r>
              <a:rPr lang="en-US" dirty="0"/>
              <a:t>Constants, which are finite relations</a:t>
            </a:r>
          </a:p>
          <a:p>
            <a:pPr lvl="1">
              <a:lnSpc>
                <a:spcPct val="100000"/>
              </a:lnSpc>
              <a:buFont typeface="Wingdings" panose="05000000000000000000" pitchFamily="2" charset="2"/>
              <a:buChar char="§"/>
            </a:pPr>
            <a:r>
              <a:rPr lang="en-US" dirty="0"/>
              <a:t>Relational algebra is a set of operations on relations</a:t>
            </a:r>
          </a:p>
          <a:p>
            <a:pPr lvl="1">
              <a:lnSpc>
                <a:spcPct val="100000"/>
              </a:lnSpc>
              <a:buFont typeface="Wingdings" panose="05000000000000000000" pitchFamily="2" charset="2"/>
              <a:buChar char="§"/>
            </a:pPr>
            <a:r>
              <a:rPr lang="en-US" dirty="0"/>
              <a:t>Operations operate on one or more relations to create new relation</a:t>
            </a:r>
          </a:p>
          <a:p>
            <a:pPr>
              <a:lnSpc>
                <a:spcPct val="100000"/>
              </a:lnSpc>
            </a:pPr>
            <a:endParaRPr lang="vi-VN" dirty="0"/>
          </a:p>
        </p:txBody>
      </p:sp>
      <p:sp>
        <p:nvSpPr>
          <p:cNvPr id="4" name="Footer Placeholder 3">
            <a:extLst>
              <a:ext uri="{FF2B5EF4-FFF2-40B4-BE49-F238E27FC236}">
                <a16:creationId xmlns:a16="http://schemas.microsoft.com/office/drawing/2014/main" id="{E2922584-594C-4177-9F7C-B6F3424A035D}"/>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A7663C11-D598-4FE4-B718-E2E301177937}"/>
              </a:ext>
            </a:extLst>
          </p:cNvPr>
          <p:cNvSpPr>
            <a:spLocks noGrp="1"/>
          </p:cNvSpPr>
          <p:nvPr>
            <p:ph type="sldNum" sz="quarter" idx="12"/>
          </p:nvPr>
        </p:nvSpPr>
        <p:spPr/>
        <p:txBody>
          <a:bodyPr/>
          <a:lstStyle/>
          <a:p>
            <a:fld id="{CC2FDD2D-D1AD-4AA7-93C2-8410BB90945D}" type="slidenum">
              <a:rPr lang="vi-VN" smtClean="0"/>
              <a:t>31</a:t>
            </a:fld>
            <a:endParaRPr lang="vi-VN"/>
          </a:p>
        </p:txBody>
      </p:sp>
    </p:spTree>
    <p:extLst>
      <p:ext uri="{BB962C8B-B14F-4D97-AF65-F5344CB8AC3E}">
        <p14:creationId xmlns:p14="http://schemas.microsoft.com/office/powerpoint/2010/main" val="2793708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6EBD-5728-421A-AC44-D4286CD91365}"/>
              </a:ext>
            </a:extLst>
          </p:cNvPr>
          <p:cNvSpPr>
            <a:spLocks noGrp="1"/>
          </p:cNvSpPr>
          <p:nvPr>
            <p:ph type="title"/>
          </p:nvPr>
        </p:nvSpPr>
        <p:spPr/>
        <p:txBody>
          <a:bodyPr/>
          <a:lstStyle/>
          <a:p>
            <a:pPr algn="ctr"/>
            <a:r>
              <a:rPr lang="en-US" sz="3600" dirty="0"/>
              <a:t>2.3 An Algebraic Query Language</a:t>
            </a:r>
            <a:endParaRPr lang="vi-VN" dirty="0"/>
          </a:p>
        </p:txBody>
      </p:sp>
      <p:sp>
        <p:nvSpPr>
          <p:cNvPr id="3" name="Content Placeholder 2">
            <a:extLst>
              <a:ext uri="{FF2B5EF4-FFF2-40B4-BE49-F238E27FC236}">
                <a16:creationId xmlns:a16="http://schemas.microsoft.com/office/drawing/2014/main" id="{0AC48F32-1AA6-4375-92C1-A42FC85A828A}"/>
              </a:ext>
            </a:extLst>
          </p:cNvPr>
          <p:cNvSpPr>
            <a:spLocks noGrp="1"/>
          </p:cNvSpPr>
          <p:nvPr>
            <p:ph idx="1"/>
          </p:nvPr>
        </p:nvSpPr>
        <p:spPr/>
        <p:txBody>
          <a:bodyPr/>
          <a:lstStyle/>
          <a:p>
            <a:pPr>
              <a:lnSpc>
                <a:spcPct val="100000"/>
              </a:lnSpc>
            </a:pPr>
            <a:r>
              <a:rPr lang="en-US" dirty="0"/>
              <a:t>Relational algebra fall into four classes</a:t>
            </a:r>
          </a:p>
          <a:p>
            <a:pPr lvl="1">
              <a:buFont typeface="Wingdings" panose="05000000000000000000" pitchFamily="2" charset="2"/>
              <a:buChar char="§"/>
            </a:pPr>
            <a:r>
              <a:rPr lang="en-US" dirty="0"/>
              <a:t>Set operations – union, intersection, difference</a:t>
            </a:r>
          </a:p>
          <a:p>
            <a:pPr lvl="1">
              <a:buFont typeface="Wingdings" panose="05000000000000000000" pitchFamily="2" charset="2"/>
              <a:buChar char="§"/>
            </a:pPr>
            <a:r>
              <a:rPr lang="en-US" dirty="0"/>
              <a:t>Selection and projection</a:t>
            </a:r>
          </a:p>
          <a:p>
            <a:pPr lvl="1">
              <a:buFont typeface="Wingdings" panose="05000000000000000000" pitchFamily="2" charset="2"/>
              <a:buChar char="§"/>
            </a:pPr>
            <a:r>
              <a:rPr lang="en-US" dirty="0"/>
              <a:t>Cartesian product and joins</a:t>
            </a:r>
          </a:p>
          <a:p>
            <a:pPr lvl="1">
              <a:buFont typeface="Wingdings" panose="05000000000000000000" pitchFamily="2" charset="2"/>
              <a:buChar char="§"/>
            </a:pPr>
            <a:r>
              <a:rPr lang="en-US" dirty="0"/>
              <a:t>Rename</a:t>
            </a:r>
          </a:p>
          <a:p>
            <a:endParaRPr lang="vi-VN" dirty="0"/>
          </a:p>
        </p:txBody>
      </p:sp>
      <p:sp>
        <p:nvSpPr>
          <p:cNvPr id="4" name="Footer Placeholder 3">
            <a:extLst>
              <a:ext uri="{FF2B5EF4-FFF2-40B4-BE49-F238E27FC236}">
                <a16:creationId xmlns:a16="http://schemas.microsoft.com/office/drawing/2014/main" id="{FAF00BCC-68B2-4D1E-A921-1DCDF0FD9246}"/>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06A91474-7F22-414B-9518-918EF384E84C}"/>
              </a:ext>
            </a:extLst>
          </p:cNvPr>
          <p:cNvSpPr>
            <a:spLocks noGrp="1"/>
          </p:cNvSpPr>
          <p:nvPr>
            <p:ph type="sldNum" sz="quarter" idx="12"/>
          </p:nvPr>
        </p:nvSpPr>
        <p:spPr/>
        <p:txBody>
          <a:bodyPr/>
          <a:lstStyle/>
          <a:p>
            <a:fld id="{CC2FDD2D-D1AD-4AA7-93C2-8410BB90945D}" type="slidenum">
              <a:rPr lang="vi-VN" smtClean="0"/>
              <a:t>32</a:t>
            </a:fld>
            <a:endParaRPr lang="vi-VN"/>
          </a:p>
        </p:txBody>
      </p:sp>
    </p:spTree>
    <p:extLst>
      <p:ext uri="{BB962C8B-B14F-4D97-AF65-F5344CB8AC3E}">
        <p14:creationId xmlns:p14="http://schemas.microsoft.com/office/powerpoint/2010/main" val="3820659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FFEE-033F-4086-9AA9-A09892164631}"/>
              </a:ext>
            </a:extLst>
          </p:cNvPr>
          <p:cNvSpPr>
            <a:spLocks noGrp="1"/>
          </p:cNvSpPr>
          <p:nvPr>
            <p:ph type="title"/>
          </p:nvPr>
        </p:nvSpPr>
        <p:spPr/>
        <p:txBody>
          <a:bodyPr/>
          <a:lstStyle/>
          <a:p>
            <a:pPr algn="ctr"/>
            <a:r>
              <a:rPr lang="en-US" sz="3600" dirty="0"/>
              <a:t>2.3 An Algebraic Query Language</a:t>
            </a:r>
            <a:endParaRPr lang="vi-VN" dirty="0"/>
          </a:p>
        </p:txBody>
      </p:sp>
      <p:sp>
        <p:nvSpPr>
          <p:cNvPr id="3" name="Content Placeholder 2">
            <a:extLst>
              <a:ext uri="{FF2B5EF4-FFF2-40B4-BE49-F238E27FC236}">
                <a16:creationId xmlns:a16="http://schemas.microsoft.com/office/drawing/2014/main" id="{C5954B39-E100-442C-A0FC-58EDEF16BBE8}"/>
              </a:ext>
            </a:extLst>
          </p:cNvPr>
          <p:cNvSpPr>
            <a:spLocks noGrp="1"/>
          </p:cNvSpPr>
          <p:nvPr>
            <p:ph idx="1"/>
          </p:nvPr>
        </p:nvSpPr>
        <p:spPr>
          <a:xfrm>
            <a:off x="585925" y="1127464"/>
            <a:ext cx="4655377" cy="5235629"/>
          </a:xfrm>
        </p:spPr>
        <p:txBody>
          <a:bodyPr>
            <a:normAutofit fontScale="92500" lnSpcReduction="10000"/>
          </a:bodyPr>
          <a:lstStyle/>
          <a:p>
            <a:pPr>
              <a:lnSpc>
                <a:spcPct val="110000"/>
              </a:lnSpc>
              <a:buFont typeface="Wingdings" panose="05000000000000000000" pitchFamily="2" charset="2"/>
              <a:buChar char="§"/>
            </a:pPr>
            <a:r>
              <a:rPr lang="en-US" sz="3200" b="1" dirty="0"/>
              <a:t> Set operations</a:t>
            </a:r>
          </a:p>
          <a:p>
            <a:pPr>
              <a:lnSpc>
                <a:spcPct val="110000"/>
              </a:lnSpc>
              <a:buFont typeface="Wingdings" panose="05000000000000000000" pitchFamily="2" charset="2"/>
              <a:buChar char="§"/>
            </a:pPr>
            <a:r>
              <a:rPr lang="en-US" dirty="0"/>
              <a:t>Union</a:t>
            </a:r>
          </a:p>
          <a:p>
            <a:pPr marL="201168" lvl="1" indent="0">
              <a:lnSpc>
                <a:spcPct val="110000"/>
              </a:lnSpc>
              <a:buNone/>
            </a:pPr>
            <a:r>
              <a:rPr lang="en-US" b="1" dirty="0">
                <a:latin typeface="Times New Roman" pitchFamily="18" charset="0"/>
              </a:rPr>
              <a:t> R </a:t>
            </a:r>
            <a:r>
              <a:rPr lang="en-US" b="1" dirty="0">
                <a:latin typeface="Symbol" pitchFamily="18" charset="2"/>
              </a:rPr>
              <a:t></a:t>
            </a:r>
            <a:r>
              <a:rPr lang="en-US" b="1" dirty="0">
                <a:latin typeface="Times New Roman" pitchFamily="18" charset="0"/>
              </a:rPr>
              <a:t> S = </a:t>
            </a:r>
            <a:r>
              <a:rPr lang="en-US" dirty="0">
                <a:latin typeface="Times New Roman" pitchFamily="18" charset="0"/>
              </a:rPr>
              <a:t>{ t | t </a:t>
            </a:r>
            <a:r>
              <a:rPr lang="en-US" dirty="0">
                <a:latin typeface="Times New Roman" pitchFamily="18" charset="0"/>
                <a:sym typeface="Symbol" pitchFamily="18" charset="2"/>
              </a:rPr>
              <a:t> R  t  S</a:t>
            </a:r>
            <a:r>
              <a:rPr lang="en-US" dirty="0">
                <a:latin typeface="Times New Roman" pitchFamily="18" charset="0"/>
              </a:rPr>
              <a:t>}</a:t>
            </a:r>
            <a:endParaRPr lang="en-US" dirty="0"/>
          </a:p>
          <a:p>
            <a:pPr>
              <a:lnSpc>
                <a:spcPct val="110000"/>
              </a:lnSpc>
              <a:buFont typeface="Wingdings" panose="05000000000000000000" pitchFamily="2" charset="2"/>
              <a:buChar char="§"/>
            </a:pPr>
            <a:r>
              <a:rPr lang="en-US" dirty="0"/>
              <a:t>Intersection</a:t>
            </a:r>
          </a:p>
          <a:p>
            <a:pPr marL="201168" lvl="1" indent="0">
              <a:lnSpc>
                <a:spcPct val="110000"/>
              </a:lnSpc>
              <a:buNone/>
            </a:pPr>
            <a:r>
              <a:rPr lang="en-US" b="1" dirty="0">
                <a:latin typeface="Times New Roman" pitchFamily="18" charset="0"/>
              </a:rPr>
              <a:t> R </a:t>
            </a:r>
            <a:r>
              <a:rPr lang="en-US" b="1" dirty="0">
                <a:latin typeface="Symbol" pitchFamily="18" charset="2"/>
                <a:sym typeface="Symbol" pitchFamily="18" charset="2"/>
              </a:rPr>
              <a:t></a:t>
            </a:r>
            <a:r>
              <a:rPr lang="en-US" b="1" dirty="0">
                <a:latin typeface="Times New Roman" pitchFamily="18" charset="0"/>
              </a:rPr>
              <a:t> S = </a:t>
            </a:r>
            <a:r>
              <a:rPr lang="en-US" dirty="0">
                <a:latin typeface="Times New Roman" pitchFamily="18" charset="0"/>
              </a:rPr>
              <a:t>{ t | t </a:t>
            </a:r>
            <a:r>
              <a:rPr lang="en-US" dirty="0">
                <a:latin typeface="Times New Roman" pitchFamily="18" charset="0"/>
                <a:sym typeface="Symbol" pitchFamily="18" charset="2"/>
              </a:rPr>
              <a:t> R  t  S</a:t>
            </a:r>
            <a:r>
              <a:rPr lang="en-US" dirty="0">
                <a:latin typeface="Times New Roman" pitchFamily="18" charset="0"/>
              </a:rPr>
              <a:t>}</a:t>
            </a:r>
            <a:endParaRPr lang="en-US" dirty="0"/>
          </a:p>
          <a:p>
            <a:pPr>
              <a:lnSpc>
                <a:spcPct val="110000"/>
              </a:lnSpc>
              <a:buFont typeface="Wingdings" panose="05000000000000000000" pitchFamily="2" charset="2"/>
              <a:buChar char="§"/>
            </a:pPr>
            <a:r>
              <a:rPr lang="en-US" dirty="0"/>
              <a:t>Difference</a:t>
            </a:r>
          </a:p>
          <a:p>
            <a:pPr marL="201168" lvl="1" indent="0">
              <a:lnSpc>
                <a:spcPct val="110000"/>
              </a:lnSpc>
              <a:buNone/>
            </a:pPr>
            <a:r>
              <a:rPr lang="en-US" b="1" dirty="0">
                <a:latin typeface="Times New Roman" pitchFamily="18" charset="0"/>
              </a:rPr>
              <a:t> R \ S = </a:t>
            </a:r>
            <a:r>
              <a:rPr lang="en-US" dirty="0">
                <a:latin typeface="Times New Roman" pitchFamily="18" charset="0"/>
              </a:rPr>
              <a:t>{ t | t </a:t>
            </a:r>
            <a:r>
              <a:rPr lang="en-US" dirty="0">
                <a:latin typeface="Times New Roman" pitchFamily="18" charset="0"/>
                <a:sym typeface="Symbol" pitchFamily="18" charset="2"/>
              </a:rPr>
              <a:t> R  t  S</a:t>
            </a:r>
            <a:r>
              <a:rPr lang="en-US" dirty="0">
                <a:latin typeface="Times New Roman" pitchFamily="18" charset="0"/>
              </a:rPr>
              <a:t>}</a:t>
            </a:r>
          </a:p>
          <a:p>
            <a:pPr>
              <a:lnSpc>
                <a:spcPct val="110000"/>
              </a:lnSpc>
              <a:buFont typeface="Wingdings" panose="05000000000000000000" pitchFamily="2" charset="2"/>
              <a:buChar char="§"/>
            </a:pPr>
            <a:r>
              <a:rPr lang="en-US" dirty="0"/>
              <a:t>Intersection can be expressed in terms of set difference</a:t>
            </a:r>
          </a:p>
          <a:p>
            <a:pPr marL="201168" lvl="1" indent="0">
              <a:lnSpc>
                <a:spcPct val="110000"/>
              </a:lnSpc>
              <a:buNone/>
            </a:pPr>
            <a:r>
              <a:rPr lang="en-US" b="1" dirty="0">
                <a:latin typeface="Times New Roman" pitchFamily="18" charset="0"/>
              </a:rPr>
              <a:t> R </a:t>
            </a:r>
            <a:r>
              <a:rPr lang="en-US" b="1" dirty="0">
                <a:latin typeface="Symbol" pitchFamily="18" charset="2"/>
                <a:sym typeface="Symbol" pitchFamily="18" charset="2"/>
              </a:rPr>
              <a:t></a:t>
            </a:r>
            <a:r>
              <a:rPr lang="en-US" b="1" dirty="0">
                <a:latin typeface="Times New Roman" pitchFamily="18" charset="0"/>
              </a:rPr>
              <a:t> S = R \ (R \ S)</a:t>
            </a:r>
            <a:endParaRPr lang="en-US" dirty="0"/>
          </a:p>
          <a:p>
            <a:pPr>
              <a:lnSpc>
                <a:spcPct val="110000"/>
              </a:lnSpc>
            </a:pPr>
            <a:endParaRPr lang="vi-VN" dirty="0"/>
          </a:p>
        </p:txBody>
      </p:sp>
      <p:sp>
        <p:nvSpPr>
          <p:cNvPr id="4" name="Footer Placeholder 3">
            <a:extLst>
              <a:ext uri="{FF2B5EF4-FFF2-40B4-BE49-F238E27FC236}">
                <a16:creationId xmlns:a16="http://schemas.microsoft.com/office/drawing/2014/main" id="{DE9CB7F8-9C6C-4632-B66A-ACB2A3A7D8C7}"/>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1E5CEE9A-C0F5-4013-8F76-02CA5FD9B2F1}"/>
              </a:ext>
            </a:extLst>
          </p:cNvPr>
          <p:cNvSpPr>
            <a:spLocks noGrp="1"/>
          </p:cNvSpPr>
          <p:nvPr>
            <p:ph type="sldNum" sz="quarter" idx="12"/>
          </p:nvPr>
        </p:nvSpPr>
        <p:spPr/>
        <p:txBody>
          <a:bodyPr/>
          <a:lstStyle/>
          <a:p>
            <a:fld id="{CC2FDD2D-D1AD-4AA7-93C2-8410BB90945D}" type="slidenum">
              <a:rPr lang="vi-VN" smtClean="0"/>
              <a:t>33</a:t>
            </a:fld>
            <a:endParaRPr lang="vi-VN"/>
          </a:p>
        </p:txBody>
      </p:sp>
      <p:sp>
        <p:nvSpPr>
          <p:cNvPr id="6" name="TextBox 5">
            <a:extLst>
              <a:ext uri="{FF2B5EF4-FFF2-40B4-BE49-F238E27FC236}">
                <a16:creationId xmlns:a16="http://schemas.microsoft.com/office/drawing/2014/main" id="{080E6E7A-2657-44EB-84AC-4FD91D0A2423}"/>
              </a:ext>
            </a:extLst>
          </p:cNvPr>
          <p:cNvSpPr txBox="1"/>
          <p:nvPr/>
        </p:nvSpPr>
        <p:spPr>
          <a:xfrm>
            <a:off x="5249173" y="1127464"/>
            <a:ext cx="3617102" cy="3416320"/>
          </a:xfrm>
          <a:prstGeom prst="rect">
            <a:avLst/>
          </a:prstGeom>
          <a:solidFill>
            <a:schemeClr val="bg2">
              <a:lumMod val="90000"/>
            </a:schemeClr>
          </a:solidFill>
        </p:spPr>
        <p:txBody>
          <a:bodyPr wrap="square" rtlCol="0">
            <a:spAutoFit/>
          </a:bodyPr>
          <a:lstStyle/>
          <a:p>
            <a:r>
              <a:rPr lang="en-US" sz="2400" b="1" dirty="0">
                <a:latin typeface="Arial" panose="020B0604020202020204" pitchFamily="34" charset="0"/>
                <a:cs typeface="Arial" panose="020B0604020202020204" pitchFamily="34" charset="0"/>
              </a:rPr>
              <a:t>R and S must be ‘type compatible’</a:t>
            </a:r>
          </a:p>
          <a:p>
            <a:pPr marL="342900" indent="-342900">
              <a:buClr>
                <a:schemeClr val="accent1"/>
              </a:buClr>
              <a:buFont typeface="Wingdings" panose="05000000000000000000" pitchFamily="2" charset="2"/>
              <a:buChar char="§"/>
            </a:pPr>
            <a:r>
              <a:rPr lang="en-US" sz="2400" dirty="0">
                <a:latin typeface="Arial" panose="020B0604020202020204" pitchFamily="34" charset="0"/>
                <a:cs typeface="Arial" panose="020B0604020202020204" pitchFamily="34" charset="0"/>
              </a:rPr>
              <a:t>The same number of attributes</a:t>
            </a:r>
          </a:p>
          <a:p>
            <a:pPr marL="342900" indent="-342900">
              <a:buClr>
                <a:schemeClr val="accent1"/>
              </a:buClr>
              <a:buFont typeface="Wingdings" panose="05000000000000000000" pitchFamily="2" charset="2"/>
              <a:buChar char="§"/>
            </a:pPr>
            <a:r>
              <a:rPr lang="en-US" sz="2400" dirty="0">
                <a:latin typeface="Arial" panose="020B0604020202020204" pitchFamily="34" charset="0"/>
                <a:cs typeface="Arial" panose="020B0604020202020204" pitchFamily="34" charset="0"/>
              </a:rPr>
              <a:t>The domain of corresponding attributes must be compatible</a:t>
            </a:r>
          </a:p>
          <a:p>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680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21FC-FB8C-497C-B240-F8CB5385451E}"/>
              </a:ext>
            </a:extLst>
          </p:cNvPr>
          <p:cNvSpPr>
            <a:spLocks noGrp="1"/>
          </p:cNvSpPr>
          <p:nvPr>
            <p:ph type="title"/>
          </p:nvPr>
        </p:nvSpPr>
        <p:spPr>
          <a:xfrm>
            <a:off x="1000704" y="500315"/>
            <a:ext cx="7936637" cy="840859"/>
          </a:xfrm>
        </p:spPr>
        <p:txBody>
          <a:bodyPr/>
          <a:lstStyle/>
          <a:p>
            <a:r>
              <a:rPr lang="en-US" sz="3600" b="1" dirty="0"/>
              <a:t>Set operations- Example</a:t>
            </a:r>
            <a:endParaRPr lang="vi-VN" dirty="0"/>
          </a:p>
        </p:txBody>
      </p:sp>
      <p:sp>
        <p:nvSpPr>
          <p:cNvPr id="4" name="Footer Placeholder 3">
            <a:extLst>
              <a:ext uri="{FF2B5EF4-FFF2-40B4-BE49-F238E27FC236}">
                <a16:creationId xmlns:a16="http://schemas.microsoft.com/office/drawing/2014/main" id="{54544588-B622-4BD4-AE52-3DF0C131232A}"/>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AF3C4BFE-BB6B-48E7-A10B-3C40E5E73361}"/>
              </a:ext>
            </a:extLst>
          </p:cNvPr>
          <p:cNvSpPr>
            <a:spLocks noGrp="1"/>
          </p:cNvSpPr>
          <p:nvPr>
            <p:ph type="sldNum" sz="quarter" idx="12"/>
          </p:nvPr>
        </p:nvSpPr>
        <p:spPr/>
        <p:txBody>
          <a:bodyPr/>
          <a:lstStyle/>
          <a:p>
            <a:fld id="{CC2FDD2D-D1AD-4AA7-93C2-8410BB90945D}" type="slidenum">
              <a:rPr lang="vi-VN" smtClean="0"/>
              <a:t>34</a:t>
            </a:fld>
            <a:endParaRPr lang="vi-VN"/>
          </a:p>
        </p:txBody>
      </p:sp>
      <p:graphicFrame>
        <p:nvGraphicFramePr>
          <p:cNvPr id="9" name="Table 8">
            <a:extLst>
              <a:ext uri="{FF2B5EF4-FFF2-40B4-BE49-F238E27FC236}">
                <a16:creationId xmlns:a16="http://schemas.microsoft.com/office/drawing/2014/main" id="{96694AF4-4270-4826-A246-D2442E24CFBA}"/>
              </a:ext>
            </a:extLst>
          </p:cNvPr>
          <p:cNvGraphicFramePr>
            <a:graphicFrameLocks noGrp="1"/>
          </p:cNvGraphicFramePr>
          <p:nvPr/>
        </p:nvGraphicFramePr>
        <p:xfrm>
          <a:off x="1181100" y="1893332"/>
          <a:ext cx="7086599" cy="111252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599">
                  <a:extLst>
                    <a:ext uri="{9D8B030D-6E8A-4147-A177-3AD203B41FA5}">
                      <a16:colId xmlns:a16="http://schemas.microsoft.com/office/drawing/2014/main" val="20003"/>
                    </a:ext>
                  </a:extLst>
                </a:gridCol>
              </a:tblGrid>
              <a:tr h="370840">
                <a:tc>
                  <a:txBody>
                    <a:bodyPr/>
                    <a:lstStyle/>
                    <a:p>
                      <a:pPr algn="ctr"/>
                      <a:r>
                        <a:rPr lang="en-US" i="1" dirty="0"/>
                        <a:t>name</a:t>
                      </a:r>
                    </a:p>
                  </a:txBody>
                  <a:tcPr/>
                </a:tc>
                <a:tc>
                  <a:txBody>
                    <a:bodyPr/>
                    <a:lstStyle/>
                    <a:p>
                      <a:pPr algn="ctr"/>
                      <a:r>
                        <a:rPr lang="en-US" i="1" dirty="0"/>
                        <a:t>address</a:t>
                      </a:r>
                    </a:p>
                  </a:txBody>
                  <a:tcPr/>
                </a:tc>
                <a:tc>
                  <a:txBody>
                    <a:bodyPr/>
                    <a:lstStyle/>
                    <a:p>
                      <a:pPr algn="ctr"/>
                      <a:r>
                        <a:rPr lang="en-US" i="1" dirty="0"/>
                        <a:t>gender</a:t>
                      </a:r>
                    </a:p>
                  </a:txBody>
                  <a:tcPr/>
                </a:tc>
                <a:tc>
                  <a:txBody>
                    <a:bodyPr/>
                    <a:lstStyle/>
                    <a:p>
                      <a:pPr algn="ctr"/>
                      <a:r>
                        <a:rPr lang="en-US" i="1" dirty="0" err="1"/>
                        <a:t>birthdate</a:t>
                      </a:r>
                      <a:endParaRPr lang="en-US" i="1" dirty="0"/>
                    </a:p>
                  </a:txBody>
                  <a:tcPr/>
                </a:tc>
                <a:extLst>
                  <a:ext uri="{0D108BD9-81ED-4DB2-BD59-A6C34878D82A}">
                    <a16:rowId xmlns:a16="http://schemas.microsoft.com/office/drawing/2014/main" val="10000"/>
                  </a:ext>
                </a:extLst>
              </a:tr>
              <a:tr h="370840">
                <a:tc>
                  <a:txBody>
                    <a:bodyPr/>
                    <a:lstStyle/>
                    <a:p>
                      <a:r>
                        <a:rPr lang="en-US" dirty="0"/>
                        <a:t>Carrie Fisher</a:t>
                      </a:r>
                    </a:p>
                  </a:txBody>
                  <a:tcPr/>
                </a:tc>
                <a:tc>
                  <a:txBody>
                    <a:bodyPr/>
                    <a:lstStyle/>
                    <a:p>
                      <a:r>
                        <a:rPr lang="en-US" dirty="0"/>
                        <a:t>123 Maple</a:t>
                      </a:r>
                      <a:r>
                        <a:rPr lang="en-US" baseline="0" dirty="0"/>
                        <a:t> St., </a:t>
                      </a:r>
                      <a:r>
                        <a:rPr lang="en-US" baseline="0" dirty="0" err="1"/>
                        <a:t>Holywood</a:t>
                      </a:r>
                      <a:endParaRPr lang="en-US" dirty="0"/>
                    </a:p>
                  </a:txBody>
                  <a:tcPr/>
                </a:tc>
                <a:tc>
                  <a:txBody>
                    <a:bodyPr/>
                    <a:lstStyle/>
                    <a:p>
                      <a:r>
                        <a:rPr lang="en-US" dirty="0"/>
                        <a:t>F</a:t>
                      </a:r>
                    </a:p>
                  </a:txBody>
                  <a:tcPr/>
                </a:tc>
                <a:tc>
                  <a:txBody>
                    <a:bodyPr/>
                    <a:lstStyle/>
                    <a:p>
                      <a:r>
                        <a:rPr lang="en-US" dirty="0"/>
                        <a:t>9/9/99</a:t>
                      </a:r>
                    </a:p>
                  </a:txBody>
                  <a:tcPr/>
                </a:tc>
                <a:extLst>
                  <a:ext uri="{0D108BD9-81ED-4DB2-BD59-A6C34878D82A}">
                    <a16:rowId xmlns:a16="http://schemas.microsoft.com/office/drawing/2014/main" val="10001"/>
                  </a:ext>
                </a:extLst>
              </a:tr>
              <a:tr h="370840">
                <a:tc>
                  <a:txBody>
                    <a:bodyPr/>
                    <a:lstStyle/>
                    <a:p>
                      <a:r>
                        <a:rPr lang="en-US" dirty="0"/>
                        <a:t>Mark </a:t>
                      </a:r>
                      <a:r>
                        <a:rPr lang="en-US" dirty="0" err="1"/>
                        <a:t>Hamill</a:t>
                      </a:r>
                      <a:endParaRPr lang="en-US" dirty="0"/>
                    </a:p>
                  </a:txBody>
                  <a:tcPr/>
                </a:tc>
                <a:tc>
                  <a:txBody>
                    <a:bodyPr/>
                    <a:lstStyle/>
                    <a:p>
                      <a:r>
                        <a:rPr lang="en-US" dirty="0"/>
                        <a:t>456</a:t>
                      </a:r>
                      <a:r>
                        <a:rPr lang="en-US" baseline="0" dirty="0"/>
                        <a:t> Oak Rd., Brentwood</a:t>
                      </a:r>
                      <a:endParaRPr lang="en-US" dirty="0"/>
                    </a:p>
                  </a:txBody>
                  <a:tcPr/>
                </a:tc>
                <a:tc>
                  <a:txBody>
                    <a:bodyPr/>
                    <a:lstStyle/>
                    <a:p>
                      <a:r>
                        <a:rPr lang="en-US" dirty="0"/>
                        <a:t>M</a:t>
                      </a:r>
                    </a:p>
                  </a:txBody>
                  <a:tcPr/>
                </a:tc>
                <a:tc>
                  <a:txBody>
                    <a:bodyPr/>
                    <a:lstStyle/>
                    <a:p>
                      <a:r>
                        <a:rPr lang="en-US" dirty="0"/>
                        <a:t>8/8/88</a:t>
                      </a:r>
                    </a:p>
                  </a:txBody>
                  <a:tcP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5A988A9A-750D-476F-BFA0-18B15C260FA5}"/>
              </a:ext>
            </a:extLst>
          </p:cNvPr>
          <p:cNvSpPr txBox="1"/>
          <p:nvPr/>
        </p:nvSpPr>
        <p:spPr>
          <a:xfrm>
            <a:off x="3667813" y="3122813"/>
            <a:ext cx="1441420" cy="369332"/>
          </a:xfrm>
          <a:prstGeom prst="rect">
            <a:avLst/>
          </a:prstGeom>
          <a:noFill/>
        </p:spPr>
        <p:txBody>
          <a:bodyPr wrap="none" rtlCol="0">
            <a:spAutoFit/>
          </a:bodyPr>
          <a:lstStyle/>
          <a:p>
            <a:r>
              <a:rPr lang="en-US" b="1" dirty="0"/>
              <a:t>Relation R</a:t>
            </a:r>
          </a:p>
        </p:txBody>
      </p:sp>
      <p:graphicFrame>
        <p:nvGraphicFramePr>
          <p:cNvPr id="11" name="Table 10">
            <a:extLst>
              <a:ext uri="{FF2B5EF4-FFF2-40B4-BE49-F238E27FC236}">
                <a16:creationId xmlns:a16="http://schemas.microsoft.com/office/drawing/2014/main" id="{0D0C2F89-2A78-4F69-84C6-8F227136857B}"/>
              </a:ext>
            </a:extLst>
          </p:cNvPr>
          <p:cNvGraphicFramePr>
            <a:graphicFrameLocks noGrp="1"/>
          </p:cNvGraphicFramePr>
          <p:nvPr/>
        </p:nvGraphicFramePr>
        <p:xfrm>
          <a:off x="1181100" y="3978439"/>
          <a:ext cx="7086284" cy="1112520"/>
        </p:xfrm>
        <a:graphic>
          <a:graphicData uri="http://schemas.openxmlformats.org/drawingml/2006/table">
            <a:tbl>
              <a:tblPr firstRow="1" bandRow="1">
                <a:tableStyleId>{5C22544A-7EE6-4342-B048-85BDC9FD1C3A}</a:tableStyleId>
              </a:tblPr>
              <a:tblGrid>
                <a:gridCol w="1692593">
                  <a:extLst>
                    <a:ext uri="{9D8B030D-6E8A-4147-A177-3AD203B41FA5}">
                      <a16:colId xmlns:a16="http://schemas.microsoft.com/office/drawing/2014/main" val="20000"/>
                    </a:ext>
                  </a:extLst>
                </a:gridCol>
                <a:gridCol w="2989580">
                  <a:extLst>
                    <a:ext uri="{9D8B030D-6E8A-4147-A177-3AD203B41FA5}">
                      <a16:colId xmlns:a16="http://schemas.microsoft.com/office/drawing/2014/main" val="20001"/>
                    </a:ext>
                  </a:extLst>
                </a:gridCol>
                <a:gridCol w="1060768">
                  <a:extLst>
                    <a:ext uri="{9D8B030D-6E8A-4147-A177-3AD203B41FA5}">
                      <a16:colId xmlns:a16="http://schemas.microsoft.com/office/drawing/2014/main" val="20002"/>
                    </a:ext>
                  </a:extLst>
                </a:gridCol>
                <a:gridCol w="1343343">
                  <a:extLst>
                    <a:ext uri="{9D8B030D-6E8A-4147-A177-3AD203B41FA5}">
                      <a16:colId xmlns:a16="http://schemas.microsoft.com/office/drawing/2014/main" val="20003"/>
                    </a:ext>
                  </a:extLst>
                </a:gridCol>
              </a:tblGrid>
              <a:tr h="370840">
                <a:tc>
                  <a:txBody>
                    <a:bodyPr/>
                    <a:lstStyle/>
                    <a:p>
                      <a:pPr algn="l"/>
                      <a:r>
                        <a:rPr lang="en-US" i="1" dirty="0"/>
                        <a:t>name</a:t>
                      </a:r>
                    </a:p>
                  </a:txBody>
                  <a:tcPr/>
                </a:tc>
                <a:tc>
                  <a:txBody>
                    <a:bodyPr/>
                    <a:lstStyle/>
                    <a:p>
                      <a:pPr algn="ctr"/>
                      <a:r>
                        <a:rPr lang="en-US" i="1" dirty="0"/>
                        <a:t>address</a:t>
                      </a:r>
                    </a:p>
                  </a:txBody>
                  <a:tcPr/>
                </a:tc>
                <a:tc>
                  <a:txBody>
                    <a:bodyPr/>
                    <a:lstStyle/>
                    <a:p>
                      <a:pPr algn="ctr"/>
                      <a:r>
                        <a:rPr lang="en-US" i="1" dirty="0"/>
                        <a:t>gender</a:t>
                      </a:r>
                    </a:p>
                  </a:txBody>
                  <a:tcPr/>
                </a:tc>
                <a:tc>
                  <a:txBody>
                    <a:bodyPr/>
                    <a:lstStyle/>
                    <a:p>
                      <a:pPr algn="ctr"/>
                      <a:r>
                        <a:rPr lang="en-US" i="1" dirty="0" err="1"/>
                        <a:t>birthdate</a:t>
                      </a:r>
                      <a:endParaRPr lang="en-US" i="1" dirty="0"/>
                    </a:p>
                  </a:txBody>
                  <a:tcPr/>
                </a:tc>
                <a:extLst>
                  <a:ext uri="{0D108BD9-81ED-4DB2-BD59-A6C34878D82A}">
                    <a16:rowId xmlns:a16="http://schemas.microsoft.com/office/drawing/2014/main" val="10000"/>
                  </a:ext>
                </a:extLst>
              </a:tr>
              <a:tr h="370840">
                <a:tc>
                  <a:txBody>
                    <a:bodyPr/>
                    <a:lstStyle/>
                    <a:p>
                      <a:r>
                        <a:rPr lang="en-US" dirty="0"/>
                        <a:t>Carrie Fisher</a:t>
                      </a:r>
                    </a:p>
                  </a:txBody>
                  <a:tcPr/>
                </a:tc>
                <a:tc>
                  <a:txBody>
                    <a:bodyPr/>
                    <a:lstStyle/>
                    <a:p>
                      <a:r>
                        <a:rPr lang="en-US" dirty="0"/>
                        <a:t>123 Maple</a:t>
                      </a:r>
                      <a:r>
                        <a:rPr lang="en-US" baseline="0" dirty="0"/>
                        <a:t> St., </a:t>
                      </a:r>
                      <a:r>
                        <a:rPr lang="en-US" baseline="0" dirty="0" err="1"/>
                        <a:t>Holywood</a:t>
                      </a:r>
                      <a:endParaRPr lang="en-US" dirty="0"/>
                    </a:p>
                  </a:txBody>
                  <a:tcPr/>
                </a:tc>
                <a:tc>
                  <a:txBody>
                    <a:bodyPr/>
                    <a:lstStyle/>
                    <a:p>
                      <a:r>
                        <a:rPr lang="en-US" dirty="0"/>
                        <a:t>F</a:t>
                      </a:r>
                    </a:p>
                  </a:txBody>
                  <a:tcPr/>
                </a:tc>
                <a:tc>
                  <a:txBody>
                    <a:bodyPr/>
                    <a:lstStyle/>
                    <a:p>
                      <a:r>
                        <a:rPr lang="en-US" dirty="0"/>
                        <a:t>9/9/99</a:t>
                      </a:r>
                    </a:p>
                  </a:txBody>
                  <a:tcPr/>
                </a:tc>
                <a:extLst>
                  <a:ext uri="{0D108BD9-81ED-4DB2-BD59-A6C34878D82A}">
                    <a16:rowId xmlns:a16="http://schemas.microsoft.com/office/drawing/2014/main" val="10001"/>
                  </a:ext>
                </a:extLst>
              </a:tr>
              <a:tr h="370840">
                <a:tc>
                  <a:txBody>
                    <a:bodyPr/>
                    <a:lstStyle/>
                    <a:p>
                      <a:r>
                        <a:rPr lang="en-US" dirty="0"/>
                        <a:t>Harrison Ford</a:t>
                      </a:r>
                    </a:p>
                  </a:txBody>
                  <a:tcPr/>
                </a:tc>
                <a:tc>
                  <a:txBody>
                    <a:bodyPr/>
                    <a:lstStyle/>
                    <a:p>
                      <a:r>
                        <a:rPr lang="en-US" dirty="0"/>
                        <a:t>789 Palm Dr., Beverly</a:t>
                      </a:r>
                      <a:r>
                        <a:rPr lang="en-US" baseline="0" dirty="0"/>
                        <a:t> Hills</a:t>
                      </a:r>
                      <a:endParaRPr lang="en-US" dirty="0"/>
                    </a:p>
                  </a:txBody>
                  <a:tcPr/>
                </a:tc>
                <a:tc>
                  <a:txBody>
                    <a:bodyPr/>
                    <a:lstStyle/>
                    <a:p>
                      <a:r>
                        <a:rPr lang="en-US" dirty="0"/>
                        <a:t>M</a:t>
                      </a:r>
                    </a:p>
                  </a:txBody>
                  <a:tcPr/>
                </a:tc>
                <a:tc>
                  <a:txBody>
                    <a:bodyPr/>
                    <a:lstStyle/>
                    <a:p>
                      <a:r>
                        <a:rPr lang="en-US" dirty="0"/>
                        <a:t>8/8/88</a:t>
                      </a:r>
                    </a:p>
                  </a:txBody>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D90AB632-AB02-43F0-83D2-705B3963AA54}"/>
              </a:ext>
            </a:extLst>
          </p:cNvPr>
          <p:cNvSpPr txBox="1"/>
          <p:nvPr/>
        </p:nvSpPr>
        <p:spPr>
          <a:xfrm>
            <a:off x="3703079" y="5315146"/>
            <a:ext cx="1406154" cy="369332"/>
          </a:xfrm>
          <a:prstGeom prst="rect">
            <a:avLst/>
          </a:prstGeom>
          <a:noFill/>
        </p:spPr>
        <p:txBody>
          <a:bodyPr wrap="none" rtlCol="0">
            <a:spAutoFit/>
          </a:bodyPr>
          <a:lstStyle/>
          <a:p>
            <a:r>
              <a:rPr lang="en-US" b="1" dirty="0"/>
              <a:t>Relation S</a:t>
            </a:r>
          </a:p>
        </p:txBody>
      </p:sp>
    </p:spTree>
    <p:extLst>
      <p:ext uri="{BB962C8B-B14F-4D97-AF65-F5344CB8AC3E}">
        <p14:creationId xmlns:p14="http://schemas.microsoft.com/office/powerpoint/2010/main" val="975867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057F-D4BD-4E91-9C80-BBEE4F50B872}"/>
              </a:ext>
            </a:extLst>
          </p:cNvPr>
          <p:cNvSpPr>
            <a:spLocks noGrp="1"/>
          </p:cNvSpPr>
          <p:nvPr>
            <p:ph type="title"/>
          </p:nvPr>
        </p:nvSpPr>
        <p:spPr/>
        <p:txBody>
          <a:bodyPr/>
          <a:lstStyle/>
          <a:p>
            <a:pPr algn="ctr"/>
            <a:r>
              <a:rPr lang="en-US" sz="3600" b="1" dirty="0"/>
              <a:t>Set operations- Example</a:t>
            </a:r>
            <a:endParaRPr lang="vi-VN" dirty="0"/>
          </a:p>
        </p:txBody>
      </p:sp>
      <p:sp>
        <p:nvSpPr>
          <p:cNvPr id="4" name="Footer Placeholder 3">
            <a:extLst>
              <a:ext uri="{FF2B5EF4-FFF2-40B4-BE49-F238E27FC236}">
                <a16:creationId xmlns:a16="http://schemas.microsoft.com/office/drawing/2014/main" id="{6AD605DA-B51C-4FD1-82A7-2F40004A8A24}"/>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BF03CDCC-CD7D-4A7D-BF27-599B6F45813F}"/>
              </a:ext>
            </a:extLst>
          </p:cNvPr>
          <p:cNvSpPr>
            <a:spLocks noGrp="1"/>
          </p:cNvSpPr>
          <p:nvPr>
            <p:ph type="sldNum" sz="quarter" idx="12"/>
          </p:nvPr>
        </p:nvSpPr>
        <p:spPr/>
        <p:txBody>
          <a:bodyPr/>
          <a:lstStyle/>
          <a:p>
            <a:fld id="{CC2FDD2D-D1AD-4AA7-93C2-8410BB90945D}" type="slidenum">
              <a:rPr lang="vi-VN" smtClean="0"/>
              <a:t>35</a:t>
            </a:fld>
            <a:endParaRPr lang="vi-VN"/>
          </a:p>
        </p:txBody>
      </p:sp>
      <p:graphicFrame>
        <p:nvGraphicFramePr>
          <p:cNvPr id="6" name="Table 5">
            <a:extLst>
              <a:ext uri="{FF2B5EF4-FFF2-40B4-BE49-F238E27FC236}">
                <a16:creationId xmlns:a16="http://schemas.microsoft.com/office/drawing/2014/main" id="{EDD6E0E7-7651-4527-8C8A-C196E75A8048}"/>
              </a:ext>
            </a:extLst>
          </p:cNvPr>
          <p:cNvGraphicFramePr>
            <a:graphicFrameLocks noGrp="1"/>
          </p:cNvGraphicFramePr>
          <p:nvPr/>
        </p:nvGraphicFramePr>
        <p:xfrm>
          <a:off x="1524001" y="2114746"/>
          <a:ext cx="7086599" cy="14833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599">
                  <a:extLst>
                    <a:ext uri="{9D8B030D-6E8A-4147-A177-3AD203B41FA5}">
                      <a16:colId xmlns:a16="http://schemas.microsoft.com/office/drawing/2014/main" val="20003"/>
                    </a:ext>
                  </a:extLst>
                </a:gridCol>
              </a:tblGrid>
              <a:tr h="370840">
                <a:tc>
                  <a:txBody>
                    <a:bodyPr/>
                    <a:lstStyle/>
                    <a:p>
                      <a:pPr algn="ctr"/>
                      <a:r>
                        <a:rPr lang="en-US" i="1" dirty="0"/>
                        <a:t>name</a:t>
                      </a:r>
                    </a:p>
                  </a:txBody>
                  <a:tcPr/>
                </a:tc>
                <a:tc>
                  <a:txBody>
                    <a:bodyPr/>
                    <a:lstStyle/>
                    <a:p>
                      <a:pPr algn="ctr"/>
                      <a:r>
                        <a:rPr lang="en-US" i="1" dirty="0"/>
                        <a:t>address</a:t>
                      </a:r>
                    </a:p>
                  </a:txBody>
                  <a:tcPr/>
                </a:tc>
                <a:tc>
                  <a:txBody>
                    <a:bodyPr/>
                    <a:lstStyle/>
                    <a:p>
                      <a:pPr algn="ctr"/>
                      <a:r>
                        <a:rPr lang="en-US" i="1" dirty="0"/>
                        <a:t>gender</a:t>
                      </a:r>
                    </a:p>
                  </a:txBody>
                  <a:tcPr/>
                </a:tc>
                <a:tc>
                  <a:txBody>
                    <a:bodyPr/>
                    <a:lstStyle/>
                    <a:p>
                      <a:pPr algn="ctr"/>
                      <a:r>
                        <a:rPr lang="en-US" i="1" dirty="0" err="1"/>
                        <a:t>birthdate</a:t>
                      </a:r>
                      <a:endParaRPr lang="en-US" i="1" dirty="0"/>
                    </a:p>
                  </a:txBody>
                  <a:tcPr/>
                </a:tc>
                <a:extLst>
                  <a:ext uri="{0D108BD9-81ED-4DB2-BD59-A6C34878D82A}">
                    <a16:rowId xmlns:a16="http://schemas.microsoft.com/office/drawing/2014/main" val="10000"/>
                  </a:ext>
                </a:extLst>
              </a:tr>
              <a:tr h="370840">
                <a:tc>
                  <a:txBody>
                    <a:bodyPr/>
                    <a:lstStyle/>
                    <a:p>
                      <a:r>
                        <a:rPr lang="en-US" dirty="0"/>
                        <a:t>Carrie Fisher</a:t>
                      </a:r>
                    </a:p>
                  </a:txBody>
                  <a:tcPr/>
                </a:tc>
                <a:tc>
                  <a:txBody>
                    <a:bodyPr/>
                    <a:lstStyle/>
                    <a:p>
                      <a:r>
                        <a:rPr lang="en-US" dirty="0"/>
                        <a:t>123 Maple</a:t>
                      </a:r>
                      <a:r>
                        <a:rPr lang="en-US" baseline="0" dirty="0"/>
                        <a:t> St., </a:t>
                      </a:r>
                      <a:r>
                        <a:rPr lang="en-US" baseline="0" dirty="0" err="1"/>
                        <a:t>Holywood</a:t>
                      </a:r>
                      <a:endParaRPr lang="en-US" dirty="0"/>
                    </a:p>
                  </a:txBody>
                  <a:tcPr/>
                </a:tc>
                <a:tc>
                  <a:txBody>
                    <a:bodyPr/>
                    <a:lstStyle/>
                    <a:p>
                      <a:r>
                        <a:rPr lang="en-US" dirty="0"/>
                        <a:t>F</a:t>
                      </a:r>
                    </a:p>
                  </a:txBody>
                  <a:tcPr/>
                </a:tc>
                <a:tc>
                  <a:txBody>
                    <a:bodyPr/>
                    <a:lstStyle/>
                    <a:p>
                      <a:r>
                        <a:rPr lang="en-US" dirty="0"/>
                        <a:t>9/9/99</a:t>
                      </a:r>
                    </a:p>
                  </a:txBody>
                  <a:tcPr/>
                </a:tc>
                <a:extLst>
                  <a:ext uri="{0D108BD9-81ED-4DB2-BD59-A6C34878D82A}">
                    <a16:rowId xmlns:a16="http://schemas.microsoft.com/office/drawing/2014/main" val="10001"/>
                  </a:ext>
                </a:extLst>
              </a:tr>
              <a:tr h="370840">
                <a:tc>
                  <a:txBody>
                    <a:bodyPr/>
                    <a:lstStyle/>
                    <a:p>
                      <a:r>
                        <a:rPr lang="en-US" dirty="0"/>
                        <a:t>Mark </a:t>
                      </a:r>
                      <a:r>
                        <a:rPr lang="en-US" dirty="0" err="1"/>
                        <a:t>Hamill</a:t>
                      </a:r>
                      <a:endParaRPr lang="en-US" dirty="0"/>
                    </a:p>
                  </a:txBody>
                  <a:tcPr/>
                </a:tc>
                <a:tc>
                  <a:txBody>
                    <a:bodyPr/>
                    <a:lstStyle/>
                    <a:p>
                      <a:r>
                        <a:rPr lang="en-US" dirty="0"/>
                        <a:t>456</a:t>
                      </a:r>
                      <a:r>
                        <a:rPr lang="en-US" baseline="0" dirty="0"/>
                        <a:t> Oak Rd., Brentwood</a:t>
                      </a:r>
                      <a:endParaRPr lang="en-US" dirty="0"/>
                    </a:p>
                  </a:txBody>
                  <a:tcPr/>
                </a:tc>
                <a:tc>
                  <a:txBody>
                    <a:bodyPr/>
                    <a:lstStyle/>
                    <a:p>
                      <a:r>
                        <a:rPr lang="en-US" dirty="0"/>
                        <a:t>M</a:t>
                      </a:r>
                    </a:p>
                  </a:txBody>
                  <a:tcPr/>
                </a:tc>
                <a:tc>
                  <a:txBody>
                    <a:bodyPr/>
                    <a:lstStyle/>
                    <a:p>
                      <a:r>
                        <a:rPr lang="en-US" dirty="0"/>
                        <a:t>8/8/88</a:t>
                      </a:r>
                    </a:p>
                  </a:txBody>
                  <a:tcPr/>
                </a:tc>
                <a:extLst>
                  <a:ext uri="{0D108BD9-81ED-4DB2-BD59-A6C34878D82A}">
                    <a16:rowId xmlns:a16="http://schemas.microsoft.com/office/drawing/2014/main" val="10002"/>
                  </a:ext>
                </a:extLst>
              </a:tr>
              <a:tr h="370840">
                <a:tc>
                  <a:txBody>
                    <a:bodyPr/>
                    <a:lstStyle/>
                    <a:p>
                      <a:r>
                        <a:rPr lang="en-US" dirty="0"/>
                        <a:t>Harrison Ford</a:t>
                      </a:r>
                    </a:p>
                  </a:txBody>
                  <a:tcPr/>
                </a:tc>
                <a:tc>
                  <a:txBody>
                    <a:bodyPr/>
                    <a:lstStyle/>
                    <a:p>
                      <a:r>
                        <a:rPr lang="en-US" dirty="0"/>
                        <a:t>789 Palm Dr., Beverly Hills</a:t>
                      </a:r>
                    </a:p>
                  </a:txBody>
                  <a:tcPr/>
                </a:tc>
                <a:tc>
                  <a:txBody>
                    <a:bodyPr/>
                    <a:lstStyle/>
                    <a:p>
                      <a:r>
                        <a:rPr lang="en-US" dirty="0"/>
                        <a:t>M</a:t>
                      </a:r>
                    </a:p>
                  </a:txBody>
                  <a:tcPr/>
                </a:tc>
                <a:tc>
                  <a:txBody>
                    <a:bodyPr/>
                    <a:lstStyle/>
                    <a:p>
                      <a:r>
                        <a:rPr lang="en-US" dirty="0"/>
                        <a:t>8/8/88</a:t>
                      </a:r>
                    </a:p>
                  </a:txBody>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D15962C1-ADC8-4E27-AB9A-29622647B7FE}"/>
              </a:ext>
            </a:extLst>
          </p:cNvPr>
          <p:cNvSpPr txBox="1"/>
          <p:nvPr/>
        </p:nvSpPr>
        <p:spPr>
          <a:xfrm>
            <a:off x="457200" y="2114746"/>
            <a:ext cx="814647" cy="369332"/>
          </a:xfrm>
          <a:prstGeom prst="rect">
            <a:avLst/>
          </a:prstGeom>
          <a:noFill/>
        </p:spPr>
        <p:txBody>
          <a:bodyPr wrap="none" rtlCol="0">
            <a:spAutoFit/>
          </a:bodyPr>
          <a:lstStyle/>
          <a:p>
            <a:r>
              <a:rPr lang="en-US" b="1" dirty="0"/>
              <a:t>R </a:t>
            </a:r>
            <a:r>
              <a:rPr lang="en-US" b="1" dirty="0">
                <a:sym typeface="Symbol"/>
              </a:rPr>
              <a:t> S</a:t>
            </a:r>
            <a:endParaRPr lang="en-US" b="1" dirty="0"/>
          </a:p>
        </p:txBody>
      </p:sp>
      <p:graphicFrame>
        <p:nvGraphicFramePr>
          <p:cNvPr id="8" name="Table 7">
            <a:extLst>
              <a:ext uri="{FF2B5EF4-FFF2-40B4-BE49-F238E27FC236}">
                <a16:creationId xmlns:a16="http://schemas.microsoft.com/office/drawing/2014/main" id="{DDF0B46B-D33C-4EB1-80C7-E530DA9F2263}"/>
              </a:ext>
            </a:extLst>
          </p:cNvPr>
          <p:cNvGraphicFramePr>
            <a:graphicFrameLocks noGrp="1"/>
          </p:cNvGraphicFramePr>
          <p:nvPr/>
        </p:nvGraphicFramePr>
        <p:xfrm>
          <a:off x="1524000" y="3714946"/>
          <a:ext cx="7086284" cy="741680"/>
        </p:xfrm>
        <a:graphic>
          <a:graphicData uri="http://schemas.openxmlformats.org/drawingml/2006/table">
            <a:tbl>
              <a:tblPr firstRow="1" bandRow="1">
                <a:tableStyleId>{5C22544A-7EE6-4342-B048-85BDC9FD1C3A}</a:tableStyleId>
              </a:tblPr>
              <a:tblGrid>
                <a:gridCol w="1692593">
                  <a:extLst>
                    <a:ext uri="{9D8B030D-6E8A-4147-A177-3AD203B41FA5}">
                      <a16:colId xmlns:a16="http://schemas.microsoft.com/office/drawing/2014/main" val="20000"/>
                    </a:ext>
                  </a:extLst>
                </a:gridCol>
                <a:gridCol w="2989580">
                  <a:extLst>
                    <a:ext uri="{9D8B030D-6E8A-4147-A177-3AD203B41FA5}">
                      <a16:colId xmlns:a16="http://schemas.microsoft.com/office/drawing/2014/main" val="20001"/>
                    </a:ext>
                  </a:extLst>
                </a:gridCol>
                <a:gridCol w="1060768">
                  <a:extLst>
                    <a:ext uri="{9D8B030D-6E8A-4147-A177-3AD203B41FA5}">
                      <a16:colId xmlns:a16="http://schemas.microsoft.com/office/drawing/2014/main" val="20002"/>
                    </a:ext>
                  </a:extLst>
                </a:gridCol>
                <a:gridCol w="1343343">
                  <a:extLst>
                    <a:ext uri="{9D8B030D-6E8A-4147-A177-3AD203B41FA5}">
                      <a16:colId xmlns:a16="http://schemas.microsoft.com/office/drawing/2014/main" val="20003"/>
                    </a:ext>
                  </a:extLst>
                </a:gridCol>
              </a:tblGrid>
              <a:tr h="370840">
                <a:tc>
                  <a:txBody>
                    <a:bodyPr/>
                    <a:lstStyle/>
                    <a:p>
                      <a:pPr algn="ctr"/>
                      <a:r>
                        <a:rPr lang="en-US" i="1" dirty="0"/>
                        <a:t>name</a:t>
                      </a:r>
                    </a:p>
                  </a:txBody>
                  <a:tcPr/>
                </a:tc>
                <a:tc>
                  <a:txBody>
                    <a:bodyPr/>
                    <a:lstStyle/>
                    <a:p>
                      <a:pPr algn="ctr"/>
                      <a:r>
                        <a:rPr lang="en-US" i="1" dirty="0"/>
                        <a:t>address</a:t>
                      </a:r>
                    </a:p>
                  </a:txBody>
                  <a:tcPr/>
                </a:tc>
                <a:tc>
                  <a:txBody>
                    <a:bodyPr/>
                    <a:lstStyle/>
                    <a:p>
                      <a:pPr algn="ctr"/>
                      <a:r>
                        <a:rPr lang="en-US" i="1" dirty="0"/>
                        <a:t>gender</a:t>
                      </a:r>
                    </a:p>
                  </a:txBody>
                  <a:tcPr/>
                </a:tc>
                <a:tc>
                  <a:txBody>
                    <a:bodyPr/>
                    <a:lstStyle/>
                    <a:p>
                      <a:pPr algn="ctr"/>
                      <a:r>
                        <a:rPr lang="en-US" i="1" dirty="0" err="1"/>
                        <a:t>birthdate</a:t>
                      </a:r>
                      <a:endParaRPr lang="en-US" i="1" dirty="0"/>
                    </a:p>
                  </a:txBody>
                  <a:tcPr/>
                </a:tc>
                <a:extLst>
                  <a:ext uri="{0D108BD9-81ED-4DB2-BD59-A6C34878D82A}">
                    <a16:rowId xmlns:a16="http://schemas.microsoft.com/office/drawing/2014/main" val="10000"/>
                  </a:ext>
                </a:extLst>
              </a:tr>
              <a:tr h="370840">
                <a:tc>
                  <a:txBody>
                    <a:bodyPr/>
                    <a:lstStyle/>
                    <a:p>
                      <a:r>
                        <a:rPr lang="en-US" dirty="0"/>
                        <a:t>Carrie Fisher</a:t>
                      </a:r>
                    </a:p>
                  </a:txBody>
                  <a:tcPr/>
                </a:tc>
                <a:tc>
                  <a:txBody>
                    <a:bodyPr/>
                    <a:lstStyle/>
                    <a:p>
                      <a:r>
                        <a:rPr lang="en-US" dirty="0"/>
                        <a:t>123 Maple</a:t>
                      </a:r>
                      <a:r>
                        <a:rPr lang="en-US" baseline="0" dirty="0"/>
                        <a:t> St., </a:t>
                      </a:r>
                      <a:r>
                        <a:rPr lang="en-US" baseline="0" dirty="0" err="1"/>
                        <a:t>Holywood</a:t>
                      </a:r>
                      <a:endParaRPr lang="en-US" dirty="0"/>
                    </a:p>
                  </a:txBody>
                  <a:tcPr/>
                </a:tc>
                <a:tc>
                  <a:txBody>
                    <a:bodyPr/>
                    <a:lstStyle/>
                    <a:p>
                      <a:r>
                        <a:rPr lang="en-US" dirty="0"/>
                        <a:t>F</a:t>
                      </a:r>
                    </a:p>
                  </a:txBody>
                  <a:tcPr/>
                </a:tc>
                <a:tc>
                  <a:txBody>
                    <a:bodyPr/>
                    <a:lstStyle/>
                    <a:p>
                      <a:r>
                        <a:rPr lang="en-US" dirty="0"/>
                        <a:t>9/9/99</a:t>
                      </a:r>
                    </a:p>
                  </a:txBody>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82C13085-114C-492C-8A63-5316896E9F92}"/>
              </a:ext>
            </a:extLst>
          </p:cNvPr>
          <p:cNvSpPr txBox="1"/>
          <p:nvPr/>
        </p:nvSpPr>
        <p:spPr>
          <a:xfrm>
            <a:off x="457200" y="3714946"/>
            <a:ext cx="814647" cy="369332"/>
          </a:xfrm>
          <a:prstGeom prst="rect">
            <a:avLst/>
          </a:prstGeom>
          <a:noFill/>
        </p:spPr>
        <p:txBody>
          <a:bodyPr wrap="none" rtlCol="0">
            <a:spAutoFit/>
          </a:bodyPr>
          <a:lstStyle/>
          <a:p>
            <a:r>
              <a:rPr lang="en-US" b="1" dirty="0"/>
              <a:t>R </a:t>
            </a:r>
            <a:r>
              <a:rPr lang="en-US" b="1" dirty="0">
                <a:sym typeface="Symbol"/>
              </a:rPr>
              <a:t> S</a:t>
            </a:r>
            <a:endParaRPr lang="en-US" b="1" dirty="0"/>
          </a:p>
        </p:txBody>
      </p:sp>
      <p:sp>
        <p:nvSpPr>
          <p:cNvPr id="10" name="TextBox 9">
            <a:extLst>
              <a:ext uri="{FF2B5EF4-FFF2-40B4-BE49-F238E27FC236}">
                <a16:creationId xmlns:a16="http://schemas.microsoft.com/office/drawing/2014/main" id="{8E21EFF6-9E00-42A7-B4D4-20EBDFBC5FE1}"/>
              </a:ext>
            </a:extLst>
          </p:cNvPr>
          <p:cNvSpPr txBox="1"/>
          <p:nvPr/>
        </p:nvSpPr>
        <p:spPr>
          <a:xfrm>
            <a:off x="467874" y="4553146"/>
            <a:ext cx="745717" cy="369332"/>
          </a:xfrm>
          <a:prstGeom prst="rect">
            <a:avLst/>
          </a:prstGeom>
          <a:noFill/>
        </p:spPr>
        <p:txBody>
          <a:bodyPr wrap="none" rtlCol="0">
            <a:spAutoFit/>
          </a:bodyPr>
          <a:lstStyle/>
          <a:p>
            <a:r>
              <a:rPr lang="en-US" b="1" dirty="0"/>
              <a:t>R </a:t>
            </a:r>
            <a:r>
              <a:rPr lang="en-US" b="1" dirty="0">
                <a:sym typeface="Symbol"/>
              </a:rPr>
              <a:t>\ S</a:t>
            </a:r>
            <a:endParaRPr lang="en-US" b="1" dirty="0"/>
          </a:p>
        </p:txBody>
      </p:sp>
      <p:graphicFrame>
        <p:nvGraphicFramePr>
          <p:cNvPr id="11" name="Table 10">
            <a:extLst>
              <a:ext uri="{FF2B5EF4-FFF2-40B4-BE49-F238E27FC236}">
                <a16:creationId xmlns:a16="http://schemas.microsoft.com/office/drawing/2014/main" id="{60EEF662-19CB-44B7-AEAA-FD975239D78D}"/>
              </a:ext>
            </a:extLst>
          </p:cNvPr>
          <p:cNvGraphicFramePr>
            <a:graphicFrameLocks noGrp="1"/>
          </p:cNvGraphicFramePr>
          <p:nvPr/>
        </p:nvGraphicFramePr>
        <p:xfrm>
          <a:off x="1524000" y="4553146"/>
          <a:ext cx="7086599" cy="7416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599">
                  <a:extLst>
                    <a:ext uri="{9D8B030D-6E8A-4147-A177-3AD203B41FA5}">
                      <a16:colId xmlns:a16="http://schemas.microsoft.com/office/drawing/2014/main" val="20003"/>
                    </a:ext>
                  </a:extLst>
                </a:gridCol>
              </a:tblGrid>
              <a:tr h="370840">
                <a:tc>
                  <a:txBody>
                    <a:bodyPr/>
                    <a:lstStyle/>
                    <a:p>
                      <a:pPr algn="ctr"/>
                      <a:r>
                        <a:rPr lang="en-US" i="1" dirty="0"/>
                        <a:t>name</a:t>
                      </a:r>
                    </a:p>
                  </a:txBody>
                  <a:tcPr/>
                </a:tc>
                <a:tc>
                  <a:txBody>
                    <a:bodyPr/>
                    <a:lstStyle/>
                    <a:p>
                      <a:pPr algn="ctr"/>
                      <a:r>
                        <a:rPr lang="en-US" i="1" dirty="0"/>
                        <a:t>address</a:t>
                      </a:r>
                    </a:p>
                  </a:txBody>
                  <a:tcPr/>
                </a:tc>
                <a:tc>
                  <a:txBody>
                    <a:bodyPr/>
                    <a:lstStyle/>
                    <a:p>
                      <a:pPr algn="ctr"/>
                      <a:r>
                        <a:rPr lang="en-US" i="1" dirty="0"/>
                        <a:t>gender</a:t>
                      </a:r>
                    </a:p>
                  </a:txBody>
                  <a:tcPr/>
                </a:tc>
                <a:tc>
                  <a:txBody>
                    <a:bodyPr/>
                    <a:lstStyle/>
                    <a:p>
                      <a:pPr algn="ctr"/>
                      <a:r>
                        <a:rPr lang="en-US" i="1" dirty="0" err="1"/>
                        <a:t>birthdate</a:t>
                      </a:r>
                      <a:endParaRPr lang="en-US" i="1" dirty="0"/>
                    </a:p>
                  </a:txBody>
                  <a:tcPr/>
                </a:tc>
                <a:extLst>
                  <a:ext uri="{0D108BD9-81ED-4DB2-BD59-A6C34878D82A}">
                    <a16:rowId xmlns:a16="http://schemas.microsoft.com/office/drawing/2014/main" val="10000"/>
                  </a:ext>
                </a:extLst>
              </a:tr>
              <a:tr h="370840">
                <a:tc>
                  <a:txBody>
                    <a:bodyPr/>
                    <a:lstStyle/>
                    <a:p>
                      <a:r>
                        <a:rPr lang="en-US" dirty="0"/>
                        <a:t>Mark </a:t>
                      </a:r>
                      <a:r>
                        <a:rPr lang="en-US" dirty="0" err="1"/>
                        <a:t>Hamill</a:t>
                      </a:r>
                      <a:endParaRPr lang="en-US" dirty="0"/>
                    </a:p>
                  </a:txBody>
                  <a:tcPr/>
                </a:tc>
                <a:tc>
                  <a:txBody>
                    <a:bodyPr/>
                    <a:lstStyle/>
                    <a:p>
                      <a:r>
                        <a:rPr lang="en-US" dirty="0"/>
                        <a:t>456</a:t>
                      </a:r>
                      <a:r>
                        <a:rPr lang="en-US" baseline="0" dirty="0"/>
                        <a:t> Oak Rd., Brentwood</a:t>
                      </a:r>
                      <a:endParaRPr lang="en-US" dirty="0"/>
                    </a:p>
                  </a:txBody>
                  <a:tcPr/>
                </a:tc>
                <a:tc>
                  <a:txBody>
                    <a:bodyPr/>
                    <a:lstStyle/>
                    <a:p>
                      <a:r>
                        <a:rPr lang="en-US" dirty="0"/>
                        <a:t>M</a:t>
                      </a:r>
                    </a:p>
                  </a:txBody>
                  <a:tcPr/>
                </a:tc>
                <a:tc>
                  <a:txBody>
                    <a:bodyPr/>
                    <a:lstStyle/>
                    <a:p>
                      <a:r>
                        <a:rPr lang="en-US" dirty="0"/>
                        <a:t>8/8/88</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20766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6A63-E473-492A-8C5E-1FB92B944B31}"/>
              </a:ext>
            </a:extLst>
          </p:cNvPr>
          <p:cNvSpPr>
            <a:spLocks noGrp="1"/>
          </p:cNvSpPr>
          <p:nvPr>
            <p:ph type="title"/>
          </p:nvPr>
        </p:nvSpPr>
        <p:spPr/>
        <p:txBody>
          <a:bodyPr>
            <a:noAutofit/>
          </a:bodyPr>
          <a:lstStyle/>
          <a:p>
            <a:pPr algn="ctr"/>
            <a:r>
              <a:rPr lang="en-US" dirty="0"/>
              <a:t>Selection and projection</a:t>
            </a:r>
            <a:br>
              <a:rPr lang="en-US" dirty="0"/>
            </a:br>
            <a:endParaRPr lang="vi-VN" dirty="0"/>
          </a:p>
        </p:txBody>
      </p:sp>
      <p:sp>
        <p:nvSpPr>
          <p:cNvPr id="3" name="Content Placeholder 2">
            <a:extLst>
              <a:ext uri="{FF2B5EF4-FFF2-40B4-BE49-F238E27FC236}">
                <a16:creationId xmlns:a16="http://schemas.microsoft.com/office/drawing/2014/main" id="{9E1EE15B-B285-4937-9FBB-23D0B54BE4A6}"/>
              </a:ext>
            </a:extLst>
          </p:cNvPr>
          <p:cNvSpPr>
            <a:spLocks noGrp="1"/>
          </p:cNvSpPr>
          <p:nvPr>
            <p:ph idx="1"/>
          </p:nvPr>
        </p:nvSpPr>
        <p:spPr>
          <a:xfrm>
            <a:off x="896604" y="1165483"/>
            <a:ext cx="7502927" cy="840859"/>
          </a:xfrm>
        </p:spPr>
        <p:txBody>
          <a:bodyPr>
            <a:noAutofit/>
          </a:bodyPr>
          <a:lstStyle/>
          <a:p>
            <a:pPr>
              <a:buFont typeface="Wingdings" panose="05000000000000000000" pitchFamily="2" charset="2"/>
              <a:buChar char="§"/>
            </a:pPr>
            <a:r>
              <a:rPr lang="en-US" sz="2400" dirty="0">
                <a:latin typeface="Tahoma" pitchFamily="34" charset="0"/>
              </a:rPr>
              <a:t> </a:t>
            </a:r>
            <a:r>
              <a:rPr lang="en-US" sz="2400" b="1" dirty="0">
                <a:latin typeface="Tahoma" pitchFamily="34" charset="0"/>
              </a:rPr>
              <a:t>Selection</a:t>
            </a:r>
            <a:r>
              <a:rPr lang="en-US" sz="2400" dirty="0">
                <a:latin typeface="Tahoma" pitchFamily="34" charset="0"/>
              </a:rPr>
              <a:t>  </a:t>
            </a:r>
          </a:p>
          <a:p>
            <a:pPr marL="0" indent="0">
              <a:buNone/>
            </a:pPr>
            <a:r>
              <a:rPr lang="en-US" sz="2400" dirty="0">
                <a:latin typeface="Tahoma" pitchFamily="34" charset="0"/>
              </a:rPr>
              <a:t>  - </a:t>
            </a:r>
            <a:r>
              <a:rPr lang="en-US" sz="2400" dirty="0" err="1">
                <a:latin typeface="Tahoma" pitchFamily="34" charset="0"/>
              </a:rPr>
              <a:t>R1</a:t>
            </a:r>
            <a:r>
              <a:rPr lang="en-US" sz="2400" dirty="0">
                <a:latin typeface="Tahoma" pitchFamily="34" charset="0"/>
              </a:rPr>
              <a:t> := </a:t>
            </a:r>
            <a:r>
              <a:rPr lang="en-US" sz="2400" dirty="0" err="1">
                <a:latin typeface="Lucida Sans Unicode" pitchFamily="34" charset="0"/>
              </a:rPr>
              <a:t>σ</a:t>
            </a:r>
            <a:r>
              <a:rPr lang="en-US" sz="2400" i="1" baseline="-25000" dirty="0" err="1">
                <a:latin typeface="Tahoma" pitchFamily="34" charset="0"/>
              </a:rPr>
              <a:t>C</a:t>
            </a:r>
            <a:r>
              <a:rPr lang="en-US" sz="2400" i="1" baseline="-25000" dirty="0">
                <a:latin typeface="Tahoma" pitchFamily="34" charset="0"/>
              </a:rPr>
              <a:t> </a:t>
            </a:r>
            <a:r>
              <a:rPr lang="en-US" sz="2400" dirty="0">
                <a:latin typeface="Tahoma" pitchFamily="34" charset="0"/>
              </a:rPr>
              <a:t>(</a:t>
            </a:r>
            <a:r>
              <a:rPr lang="en-US" sz="2400" dirty="0" err="1">
                <a:latin typeface="Tahoma" pitchFamily="34" charset="0"/>
              </a:rPr>
              <a:t>R2</a:t>
            </a:r>
            <a:r>
              <a:rPr lang="en-US" sz="2400" dirty="0">
                <a:latin typeface="Tahoma" pitchFamily="34" charset="0"/>
              </a:rPr>
              <a:t>) with C illustrated conditions</a:t>
            </a:r>
          </a:p>
          <a:p>
            <a:r>
              <a:rPr lang="en-US" sz="2400" dirty="0"/>
              <a:t> - </a:t>
            </a:r>
            <a:r>
              <a:rPr lang="en-US" sz="2000" b="1" dirty="0"/>
              <a:t>ex: </a:t>
            </a:r>
            <a:r>
              <a:rPr lang="en-US" sz="2000" b="1" dirty="0">
                <a:sym typeface="Symbol"/>
              </a:rPr>
              <a:t></a:t>
            </a:r>
            <a:r>
              <a:rPr lang="en-US" sz="2000" b="1" baseline="-16000" dirty="0"/>
              <a:t> &lt;</a:t>
            </a:r>
            <a:r>
              <a:rPr lang="en-US" sz="2000" b="1" baseline="-16000" dirty="0" err="1"/>
              <a:t>C1</a:t>
            </a:r>
            <a:r>
              <a:rPr lang="en-US" sz="2000" b="1" baseline="-16000" dirty="0"/>
              <a:t>&gt;</a:t>
            </a:r>
            <a:r>
              <a:rPr lang="en-US" sz="2000" b="1" dirty="0"/>
              <a:t>(</a:t>
            </a:r>
            <a:r>
              <a:rPr lang="en-US" sz="2000" b="1" dirty="0">
                <a:sym typeface="Symbol"/>
              </a:rPr>
              <a:t></a:t>
            </a:r>
            <a:r>
              <a:rPr lang="en-US" sz="2000" b="1" baseline="-16000" dirty="0"/>
              <a:t> &lt; </a:t>
            </a:r>
            <a:r>
              <a:rPr lang="en-US" sz="2000" b="1" baseline="-16000" dirty="0" err="1"/>
              <a:t>C2</a:t>
            </a:r>
            <a:r>
              <a:rPr lang="en-US" sz="2000" b="1" baseline="-16000" dirty="0"/>
              <a:t>&gt; </a:t>
            </a:r>
            <a:r>
              <a:rPr lang="en-US" sz="2000" b="1" dirty="0"/>
              <a:t>(</a:t>
            </a:r>
            <a:r>
              <a:rPr lang="en-US" sz="2000" b="1" baseline="-16000" dirty="0"/>
              <a:t> </a:t>
            </a:r>
            <a:r>
              <a:rPr lang="en-US" sz="2000" b="1" dirty="0"/>
              <a:t>R)) = </a:t>
            </a:r>
            <a:r>
              <a:rPr lang="en-US" sz="2000" b="1" dirty="0">
                <a:sym typeface="Symbol"/>
              </a:rPr>
              <a:t></a:t>
            </a:r>
            <a:r>
              <a:rPr lang="en-US" sz="2000" b="1" baseline="-16000" dirty="0"/>
              <a:t> &lt;</a:t>
            </a:r>
            <a:r>
              <a:rPr lang="en-US" sz="2000" b="1" baseline="-16000" dirty="0" err="1"/>
              <a:t>C2</a:t>
            </a:r>
            <a:r>
              <a:rPr lang="en-US" sz="2000" b="1" baseline="-16000" dirty="0"/>
              <a:t>&gt; </a:t>
            </a:r>
            <a:r>
              <a:rPr lang="en-US" sz="2000" b="1" dirty="0"/>
              <a:t>(</a:t>
            </a:r>
            <a:r>
              <a:rPr lang="en-US" sz="2000" b="1" dirty="0">
                <a:sym typeface="Symbol"/>
              </a:rPr>
              <a:t></a:t>
            </a:r>
            <a:r>
              <a:rPr lang="en-US" sz="2000" b="1" baseline="-16000" dirty="0"/>
              <a:t> &lt; </a:t>
            </a:r>
            <a:r>
              <a:rPr lang="en-US" sz="2000" b="1" baseline="-16000" dirty="0" err="1"/>
              <a:t>C1</a:t>
            </a:r>
            <a:r>
              <a:rPr lang="en-US" sz="2000" b="1" baseline="-16000" dirty="0"/>
              <a:t>&gt; </a:t>
            </a:r>
            <a:r>
              <a:rPr lang="en-US" sz="2000" b="1" dirty="0"/>
              <a:t>( R)) = </a:t>
            </a:r>
            <a:r>
              <a:rPr lang="en-US" sz="2000" b="1" dirty="0">
                <a:solidFill>
                  <a:schemeClr val="tx1"/>
                </a:solidFill>
                <a:latin typeface="Symbol" pitchFamily="18" charset="2"/>
              </a:rPr>
              <a:t></a:t>
            </a:r>
            <a:r>
              <a:rPr lang="en-US" sz="2000" b="1" baseline="-16000" dirty="0">
                <a:solidFill>
                  <a:schemeClr val="tx1"/>
                </a:solidFill>
                <a:latin typeface="Symbol" pitchFamily="18" charset="2"/>
              </a:rPr>
              <a:t> </a:t>
            </a:r>
            <a:r>
              <a:rPr lang="en-US" sz="2000" b="1" baseline="-16000" dirty="0">
                <a:solidFill>
                  <a:schemeClr val="tx1"/>
                </a:solidFill>
              </a:rPr>
              <a:t>&lt;</a:t>
            </a:r>
            <a:r>
              <a:rPr lang="en-US" sz="2000" b="1" baseline="-16000" dirty="0" err="1">
                <a:solidFill>
                  <a:schemeClr val="tx1"/>
                </a:solidFill>
              </a:rPr>
              <a:t>C1</a:t>
            </a:r>
            <a:r>
              <a:rPr lang="en-US" sz="2000" b="1" baseline="-16000" dirty="0">
                <a:solidFill>
                  <a:schemeClr val="tx1"/>
                </a:solidFill>
              </a:rPr>
              <a:t>&gt; AND &lt; </a:t>
            </a:r>
            <a:r>
              <a:rPr lang="en-US" sz="2000" b="1" baseline="-16000" dirty="0" err="1">
                <a:solidFill>
                  <a:schemeClr val="tx1"/>
                </a:solidFill>
              </a:rPr>
              <a:t>C2</a:t>
            </a:r>
            <a:r>
              <a:rPr lang="en-US" sz="2000" b="1" baseline="-16000" dirty="0">
                <a:solidFill>
                  <a:schemeClr val="tx1"/>
                </a:solidFill>
              </a:rPr>
              <a:t>&gt;</a:t>
            </a:r>
            <a:endParaRPr lang="vi-VN" sz="2400" b="1" dirty="0"/>
          </a:p>
        </p:txBody>
      </p:sp>
      <p:sp>
        <p:nvSpPr>
          <p:cNvPr id="4" name="Footer Placeholder 3">
            <a:extLst>
              <a:ext uri="{FF2B5EF4-FFF2-40B4-BE49-F238E27FC236}">
                <a16:creationId xmlns:a16="http://schemas.microsoft.com/office/drawing/2014/main" id="{A7B10F54-8F35-4FF9-856E-371A6686343F}"/>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87F0D7BE-2ED6-4B2D-91B0-107E60508479}"/>
              </a:ext>
            </a:extLst>
          </p:cNvPr>
          <p:cNvSpPr>
            <a:spLocks noGrp="1"/>
          </p:cNvSpPr>
          <p:nvPr>
            <p:ph type="sldNum" sz="quarter" idx="12"/>
          </p:nvPr>
        </p:nvSpPr>
        <p:spPr/>
        <p:txBody>
          <a:bodyPr/>
          <a:lstStyle/>
          <a:p>
            <a:fld id="{CC2FDD2D-D1AD-4AA7-93C2-8410BB90945D}" type="slidenum">
              <a:rPr lang="vi-VN" smtClean="0"/>
              <a:t>36</a:t>
            </a:fld>
            <a:endParaRPr lang="vi-VN"/>
          </a:p>
        </p:txBody>
      </p:sp>
      <p:sp>
        <p:nvSpPr>
          <p:cNvPr id="6" name="TextBox 5">
            <a:extLst>
              <a:ext uri="{FF2B5EF4-FFF2-40B4-BE49-F238E27FC236}">
                <a16:creationId xmlns:a16="http://schemas.microsoft.com/office/drawing/2014/main" id="{73B3A5D0-3F73-4D4A-82A4-9738D7F7F286}"/>
              </a:ext>
            </a:extLst>
          </p:cNvPr>
          <p:cNvSpPr txBox="1"/>
          <p:nvPr/>
        </p:nvSpPr>
        <p:spPr>
          <a:xfrm>
            <a:off x="901045" y="4548439"/>
            <a:ext cx="2036391" cy="461665"/>
          </a:xfrm>
          <a:prstGeom prst="rect">
            <a:avLst/>
          </a:prstGeom>
          <a:noFill/>
        </p:spPr>
        <p:txBody>
          <a:bodyPr wrap="none" rtlCol="0">
            <a:spAutoFit/>
          </a:bodyPr>
          <a:lstStyle/>
          <a:p>
            <a:r>
              <a:rPr lang="el-GR" sz="2400" dirty="0"/>
              <a:t>σ</a:t>
            </a:r>
            <a:r>
              <a:rPr lang="en-US" i="1" baseline="-25000" dirty="0" err="1"/>
              <a:t>length</a:t>
            </a:r>
            <a:r>
              <a:rPr lang="en-US" i="1" baseline="-25000" dirty="0" err="1">
                <a:sym typeface="Symbol"/>
              </a:rPr>
              <a:t></a:t>
            </a:r>
            <a:r>
              <a:rPr lang="en-US" i="1" baseline="-25000" dirty="0" err="1"/>
              <a:t>100</a:t>
            </a:r>
            <a:r>
              <a:rPr lang="en-US" dirty="0"/>
              <a:t>(Movies)</a:t>
            </a:r>
          </a:p>
        </p:txBody>
      </p:sp>
      <p:graphicFrame>
        <p:nvGraphicFramePr>
          <p:cNvPr id="7" name="Table 6">
            <a:extLst>
              <a:ext uri="{FF2B5EF4-FFF2-40B4-BE49-F238E27FC236}">
                <a16:creationId xmlns:a16="http://schemas.microsoft.com/office/drawing/2014/main" id="{FC891EC4-F5C7-4119-B49F-872A35EFDCFB}"/>
              </a:ext>
            </a:extLst>
          </p:cNvPr>
          <p:cNvGraphicFramePr>
            <a:graphicFrameLocks noGrp="1"/>
          </p:cNvGraphicFramePr>
          <p:nvPr/>
        </p:nvGraphicFramePr>
        <p:xfrm>
          <a:off x="977245" y="5122479"/>
          <a:ext cx="7236460" cy="1112520"/>
        </p:xfrm>
        <a:graphic>
          <a:graphicData uri="http://schemas.openxmlformats.org/drawingml/2006/table">
            <a:tbl>
              <a:tblPr firstRow="1" bandRow="1">
                <a:tableStyleId>{5C22544A-7EE6-4342-B048-85BDC9FD1C3A}</a:tableStyleId>
              </a:tblPr>
              <a:tblGrid>
                <a:gridCol w="3178274">
                  <a:extLst>
                    <a:ext uri="{9D8B030D-6E8A-4147-A177-3AD203B41FA5}">
                      <a16:colId xmlns:a16="http://schemas.microsoft.com/office/drawing/2014/main" val="20000"/>
                    </a:ext>
                  </a:extLst>
                </a:gridCol>
                <a:gridCol w="1235996">
                  <a:extLst>
                    <a:ext uri="{9D8B030D-6E8A-4147-A177-3AD203B41FA5}">
                      <a16:colId xmlns:a16="http://schemas.microsoft.com/office/drawing/2014/main" val="20001"/>
                    </a:ext>
                  </a:extLst>
                </a:gridCol>
                <a:gridCol w="1512255">
                  <a:extLst>
                    <a:ext uri="{9D8B030D-6E8A-4147-A177-3AD203B41FA5}">
                      <a16:colId xmlns:a16="http://schemas.microsoft.com/office/drawing/2014/main" val="20002"/>
                    </a:ext>
                  </a:extLst>
                </a:gridCol>
                <a:gridCol w="1309935">
                  <a:extLst>
                    <a:ext uri="{9D8B030D-6E8A-4147-A177-3AD203B41FA5}">
                      <a16:colId xmlns:a16="http://schemas.microsoft.com/office/drawing/2014/main" val="20003"/>
                    </a:ext>
                  </a:extLst>
                </a:gridCol>
              </a:tblGrid>
              <a:tr h="370840">
                <a:tc>
                  <a:txBody>
                    <a:bodyPr/>
                    <a:lstStyle/>
                    <a:p>
                      <a:pPr algn="ctr"/>
                      <a:r>
                        <a:rPr lang="en-US" i="1" dirty="0"/>
                        <a:t>title</a:t>
                      </a:r>
                    </a:p>
                  </a:txBody>
                  <a:tcPr/>
                </a:tc>
                <a:tc>
                  <a:txBody>
                    <a:bodyPr/>
                    <a:lstStyle/>
                    <a:p>
                      <a:pPr algn="ctr"/>
                      <a:r>
                        <a:rPr lang="en-US" i="1" dirty="0"/>
                        <a:t>year</a:t>
                      </a:r>
                    </a:p>
                  </a:txBody>
                  <a:tcPr/>
                </a:tc>
                <a:tc>
                  <a:txBody>
                    <a:bodyPr/>
                    <a:lstStyle/>
                    <a:p>
                      <a:pPr algn="ctr"/>
                      <a:r>
                        <a:rPr lang="en-US" i="1" dirty="0"/>
                        <a:t>length</a:t>
                      </a:r>
                    </a:p>
                  </a:txBody>
                  <a:tcPr/>
                </a:tc>
                <a:tc>
                  <a:txBody>
                    <a:bodyPr/>
                    <a:lstStyle/>
                    <a:p>
                      <a:pPr algn="ctr"/>
                      <a:r>
                        <a:rPr lang="en-US" i="1" dirty="0"/>
                        <a:t>genre</a:t>
                      </a:r>
                    </a:p>
                  </a:txBody>
                  <a:tcPr/>
                </a:tc>
                <a:extLst>
                  <a:ext uri="{0D108BD9-81ED-4DB2-BD59-A6C34878D82A}">
                    <a16:rowId xmlns:a16="http://schemas.microsoft.com/office/drawing/2014/main" val="10000"/>
                  </a:ext>
                </a:extLst>
              </a:tr>
              <a:tr h="370840">
                <a:tc>
                  <a:txBody>
                    <a:bodyPr/>
                    <a:lstStyle/>
                    <a:p>
                      <a:r>
                        <a:rPr lang="en-US" dirty="0"/>
                        <a:t>Gone</a:t>
                      </a:r>
                      <a:r>
                        <a:rPr lang="en-US" baseline="0" dirty="0"/>
                        <a:t> With the Wind</a:t>
                      </a:r>
                      <a:endParaRPr lang="en-US" dirty="0"/>
                    </a:p>
                  </a:txBody>
                  <a:tcPr/>
                </a:tc>
                <a:tc>
                  <a:txBody>
                    <a:bodyPr/>
                    <a:lstStyle/>
                    <a:p>
                      <a:pPr algn="ctr"/>
                      <a:r>
                        <a:rPr lang="en-US" dirty="0"/>
                        <a:t>1939</a:t>
                      </a:r>
                    </a:p>
                  </a:txBody>
                  <a:tcPr/>
                </a:tc>
                <a:tc>
                  <a:txBody>
                    <a:bodyPr/>
                    <a:lstStyle/>
                    <a:p>
                      <a:pPr algn="ctr"/>
                      <a:r>
                        <a:rPr lang="en-US" dirty="0"/>
                        <a:t>231</a:t>
                      </a:r>
                    </a:p>
                  </a:txBody>
                  <a:tcPr/>
                </a:tc>
                <a:tc>
                  <a:txBody>
                    <a:bodyPr/>
                    <a:lstStyle/>
                    <a:p>
                      <a:pPr algn="ctr"/>
                      <a:r>
                        <a:rPr lang="en-US" dirty="0"/>
                        <a:t>Drama</a:t>
                      </a:r>
                    </a:p>
                  </a:txBody>
                  <a:tcPr/>
                </a:tc>
                <a:extLst>
                  <a:ext uri="{0D108BD9-81ED-4DB2-BD59-A6C34878D82A}">
                    <a16:rowId xmlns:a16="http://schemas.microsoft.com/office/drawing/2014/main" val="10001"/>
                  </a:ext>
                </a:extLst>
              </a:tr>
              <a:tr h="370840">
                <a:tc>
                  <a:txBody>
                    <a:bodyPr/>
                    <a:lstStyle/>
                    <a:p>
                      <a:r>
                        <a:rPr lang="en-US" dirty="0"/>
                        <a:t>Star Wars</a:t>
                      </a:r>
                    </a:p>
                  </a:txBody>
                  <a:tcPr/>
                </a:tc>
                <a:tc>
                  <a:txBody>
                    <a:bodyPr/>
                    <a:lstStyle/>
                    <a:p>
                      <a:pPr algn="ctr"/>
                      <a:r>
                        <a:rPr lang="en-US" dirty="0"/>
                        <a:t>1977</a:t>
                      </a:r>
                    </a:p>
                  </a:txBody>
                  <a:tcPr/>
                </a:tc>
                <a:tc>
                  <a:txBody>
                    <a:bodyPr/>
                    <a:lstStyle/>
                    <a:p>
                      <a:pPr algn="ctr"/>
                      <a:r>
                        <a:rPr lang="en-US" dirty="0"/>
                        <a:t>124</a:t>
                      </a:r>
                    </a:p>
                  </a:txBody>
                  <a:tcPr/>
                </a:tc>
                <a:tc>
                  <a:txBody>
                    <a:bodyPr/>
                    <a:lstStyle/>
                    <a:p>
                      <a:pPr algn="ctr"/>
                      <a:r>
                        <a:rPr lang="en-US" dirty="0" err="1"/>
                        <a:t>Scifi</a:t>
                      </a:r>
                      <a:endParaRPr lang="en-US" dirty="0"/>
                    </a:p>
                  </a:txBody>
                  <a:tcPr/>
                </a:tc>
                <a:extLst>
                  <a:ext uri="{0D108BD9-81ED-4DB2-BD59-A6C34878D82A}">
                    <a16:rowId xmlns:a16="http://schemas.microsoft.com/office/drawing/2014/main" val="10002"/>
                  </a:ext>
                </a:extLst>
              </a:tr>
            </a:tbl>
          </a:graphicData>
        </a:graphic>
      </p:graphicFrame>
      <p:graphicFrame>
        <p:nvGraphicFramePr>
          <p:cNvPr id="8" name="Table 7">
            <a:extLst>
              <a:ext uri="{FF2B5EF4-FFF2-40B4-BE49-F238E27FC236}">
                <a16:creationId xmlns:a16="http://schemas.microsoft.com/office/drawing/2014/main" id="{A7D3CF82-2B29-4A68-A71D-2F8F4B3E8602}"/>
              </a:ext>
            </a:extLst>
          </p:cNvPr>
          <p:cNvGraphicFramePr>
            <a:graphicFrameLocks noGrp="1"/>
          </p:cNvGraphicFramePr>
          <p:nvPr/>
        </p:nvGraphicFramePr>
        <p:xfrm>
          <a:off x="977245" y="2948239"/>
          <a:ext cx="7236460" cy="1483360"/>
        </p:xfrm>
        <a:graphic>
          <a:graphicData uri="http://schemas.openxmlformats.org/drawingml/2006/table">
            <a:tbl>
              <a:tblPr firstRow="1" bandRow="1">
                <a:tableStyleId>{5C22544A-7EE6-4342-B048-85BDC9FD1C3A}</a:tableStyleId>
              </a:tblPr>
              <a:tblGrid>
                <a:gridCol w="3178274">
                  <a:extLst>
                    <a:ext uri="{9D8B030D-6E8A-4147-A177-3AD203B41FA5}">
                      <a16:colId xmlns:a16="http://schemas.microsoft.com/office/drawing/2014/main" val="20000"/>
                    </a:ext>
                  </a:extLst>
                </a:gridCol>
                <a:gridCol w="1235996">
                  <a:extLst>
                    <a:ext uri="{9D8B030D-6E8A-4147-A177-3AD203B41FA5}">
                      <a16:colId xmlns:a16="http://schemas.microsoft.com/office/drawing/2014/main" val="20001"/>
                    </a:ext>
                  </a:extLst>
                </a:gridCol>
                <a:gridCol w="1512255">
                  <a:extLst>
                    <a:ext uri="{9D8B030D-6E8A-4147-A177-3AD203B41FA5}">
                      <a16:colId xmlns:a16="http://schemas.microsoft.com/office/drawing/2014/main" val="20002"/>
                    </a:ext>
                  </a:extLst>
                </a:gridCol>
                <a:gridCol w="1309935">
                  <a:extLst>
                    <a:ext uri="{9D8B030D-6E8A-4147-A177-3AD203B41FA5}">
                      <a16:colId xmlns:a16="http://schemas.microsoft.com/office/drawing/2014/main" val="20003"/>
                    </a:ext>
                  </a:extLst>
                </a:gridCol>
              </a:tblGrid>
              <a:tr h="370840">
                <a:tc>
                  <a:txBody>
                    <a:bodyPr/>
                    <a:lstStyle/>
                    <a:p>
                      <a:pPr algn="ctr"/>
                      <a:r>
                        <a:rPr lang="en-US" i="1" dirty="0"/>
                        <a:t>title</a:t>
                      </a:r>
                    </a:p>
                  </a:txBody>
                  <a:tcPr/>
                </a:tc>
                <a:tc>
                  <a:txBody>
                    <a:bodyPr/>
                    <a:lstStyle/>
                    <a:p>
                      <a:pPr algn="ctr"/>
                      <a:r>
                        <a:rPr lang="en-US" i="1" dirty="0"/>
                        <a:t>year</a:t>
                      </a:r>
                    </a:p>
                  </a:txBody>
                  <a:tcPr/>
                </a:tc>
                <a:tc>
                  <a:txBody>
                    <a:bodyPr/>
                    <a:lstStyle/>
                    <a:p>
                      <a:pPr algn="ctr"/>
                      <a:r>
                        <a:rPr lang="en-US" i="1" dirty="0"/>
                        <a:t>length</a:t>
                      </a:r>
                    </a:p>
                  </a:txBody>
                  <a:tcPr/>
                </a:tc>
                <a:tc>
                  <a:txBody>
                    <a:bodyPr/>
                    <a:lstStyle/>
                    <a:p>
                      <a:pPr algn="ctr"/>
                      <a:r>
                        <a:rPr lang="en-US" i="1" dirty="0"/>
                        <a:t>genre</a:t>
                      </a:r>
                    </a:p>
                  </a:txBody>
                  <a:tcPr/>
                </a:tc>
                <a:extLst>
                  <a:ext uri="{0D108BD9-81ED-4DB2-BD59-A6C34878D82A}">
                    <a16:rowId xmlns:a16="http://schemas.microsoft.com/office/drawing/2014/main" val="10000"/>
                  </a:ext>
                </a:extLst>
              </a:tr>
              <a:tr h="370840">
                <a:tc>
                  <a:txBody>
                    <a:bodyPr/>
                    <a:lstStyle/>
                    <a:p>
                      <a:r>
                        <a:rPr lang="en-US" dirty="0"/>
                        <a:t>Gone</a:t>
                      </a:r>
                      <a:r>
                        <a:rPr lang="en-US" baseline="0" dirty="0"/>
                        <a:t> With the Wind</a:t>
                      </a:r>
                      <a:endParaRPr lang="en-US" dirty="0"/>
                    </a:p>
                  </a:txBody>
                  <a:tcPr/>
                </a:tc>
                <a:tc>
                  <a:txBody>
                    <a:bodyPr/>
                    <a:lstStyle/>
                    <a:p>
                      <a:pPr algn="ctr"/>
                      <a:r>
                        <a:rPr lang="en-US" dirty="0"/>
                        <a:t>1939</a:t>
                      </a:r>
                    </a:p>
                  </a:txBody>
                  <a:tcPr/>
                </a:tc>
                <a:tc>
                  <a:txBody>
                    <a:bodyPr/>
                    <a:lstStyle/>
                    <a:p>
                      <a:pPr algn="ctr"/>
                      <a:r>
                        <a:rPr lang="en-US" dirty="0"/>
                        <a:t>231</a:t>
                      </a:r>
                    </a:p>
                  </a:txBody>
                  <a:tcPr/>
                </a:tc>
                <a:tc>
                  <a:txBody>
                    <a:bodyPr/>
                    <a:lstStyle/>
                    <a:p>
                      <a:pPr algn="ctr"/>
                      <a:r>
                        <a:rPr lang="en-US" dirty="0"/>
                        <a:t>Drama</a:t>
                      </a:r>
                    </a:p>
                  </a:txBody>
                  <a:tcPr/>
                </a:tc>
                <a:extLst>
                  <a:ext uri="{0D108BD9-81ED-4DB2-BD59-A6C34878D82A}">
                    <a16:rowId xmlns:a16="http://schemas.microsoft.com/office/drawing/2014/main" val="10001"/>
                  </a:ext>
                </a:extLst>
              </a:tr>
              <a:tr h="370840">
                <a:tc>
                  <a:txBody>
                    <a:bodyPr/>
                    <a:lstStyle/>
                    <a:p>
                      <a:r>
                        <a:rPr lang="en-US" dirty="0"/>
                        <a:t>Star Wars</a:t>
                      </a:r>
                    </a:p>
                  </a:txBody>
                  <a:tcPr/>
                </a:tc>
                <a:tc>
                  <a:txBody>
                    <a:bodyPr/>
                    <a:lstStyle/>
                    <a:p>
                      <a:pPr algn="ctr"/>
                      <a:r>
                        <a:rPr lang="en-US" dirty="0"/>
                        <a:t>1977</a:t>
                      </a:r>
                    </a:p>
                  </a:txBody>
                  <a:tcPr/>
                </a:tc>
                <a:tc>
                  <a:txBody>
                    <a:bodyPr/>
                    <a:lstStyle/>
                    <a:p>
                      <a:pPr algn="ctr"/>
                      <a:r>
                        <a:rPr lang="en-US" dirty="0"/>
                        <a:t>124</a:t>
                      </a:r>
                    </a:p>
                  </a:txBody>
                  <a:tcPr/>
                </a:tc>
                <a:tc>
                  <a:txBody>
                    <a:bodyPr/>
                    <a:lstStyle/>
                    <a:p>
                      <a:pPr algn="ctr"/>
                      <a:r>
                        <a:rPr lang="en-US" dirty="0" err="1"/>
                        <a:t>Scifi</a:t>
                      </a:r>
                      <a:endParaRPr lang="en-US" dirty="0"/>
                    </a:p>
                  </a:txBody>
                  <a:tcPr/>
                </a:tc>
                <a:extLst>
                  <a:ext uri="{0D108BD9-81ED-4DB2-BD59-A6C34878D82A}">
                    <a16:rowId xmlns:a16="http://schemas.microsoft.com/office/drawing/2014/main" val="10002"/>
                  </a:ext>
                </a:extLst>
              </a:tr>
              <a:tr h="370840">
                <a:tc>
                  <a:txBody>
                    <a:bodyPr/>
                    <a:lstStyle/>
                    <a:p>
                      <a:r>
                        <a:rPr lang="en-US" dirty="0"/>
                        <a:t>Wayne’s World</a:t>
                      </a:r>
                    </a:p>
                  </a:txBody>
                  <a:tcPr/>
                </a:tc>
                <a:tc>
                  <a:txBody>
                    <a:bodyPr/>
                    <a:lstStyle/>
                    <a:p>
                      <a:pPr algn="ctr"/>
                      <a:r>
                        <a:rPr lang="en-US" dirty="0"/>
                        <a:t>1992</a:t>
                      </a:r>
                    </a:p>
                  </a:txBody>
                  <a:tcPr/>
                </a:tc>
                <a:tc>
                  <a:txBody>
                    <a:bodyPr/>
                    <a:lstStyle/>
                    <a:p>
                      <a:pPr algn="ctr"/>
                      <a:r>
                        <a:rPr lang="en-US" dirty="0"/>
                        <a:t>95</a:t>
                      </a:r>
                    </a:p>
                  </a:txBody>
                  <a:tcPr/>
                </a:tc>
                <a:tc>
                  <a:txBody>
                    <a:bodyPr/>
                    <a:lstStyle/>
                    <a:p>
                      <a:pPr algn="ctr"/>
                      <a:r>
                        <a:rPr lang="en-US" dirty="0"/>
                        <a:t>Comedy</a:t>
                      </a:r>
                    </a:p>
                  </a:txBody>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B19D691E-C0FE-4B3A-AC39-027B2D0819B9}"/>
              </a:ext>
            </a:extLst>
          </p:cNvPr>
          <p:cNvSpPr txBox="1"/>
          <p:nvPr/>
        </p:nvSpPr>
        <p:spPr>
          <a:xfrm>
            <a:off x="896604" y="2502707"/>
            <a:ext cx="918841" cy="369332"/>
          </a:xfrm>
          <a:prstGeom prst="rect">
            <a:avLst/>
          </a:prstGeom>
          <a:noFill/>
        </p:spPr>
        <p:txBody>
          <a:bodyPr wrap="none" rtlCol="0">
            <a:spAutoFit/>
          </a:bodyPr>
          <a:lstStyle/>
          <a:p>
            <a:r>
              <a:rPr lang="en-US" dirty="0"/>
              <a:t>Movies</a:t>
            </a:r>
          </a:p>
        </p:txBody>
      </p:sp>
    </p:spTree>
    <p:extLst>
      <p:ext uri="{BB962C8B-B14F-4D97-AF65-F5344CB8AC3E}">
        <p14:creationId xmlns:p14="http://schemas.microsoft.com/office/powerpoint/2010/main" val="28200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6E22-EE12-48CE-A095-CB474CC7C1E6}"/>
              </a:ext>
            </a:extLst>
          </p:cNvPr>
          <p:cNvSpPr>
            <a:spLocks noGrp="1"/>
          </p:cNvSpPr>
          <p:nvPr>
            <p:ph type="title"/>
          </p:nvPr>
        </p:nvSpPr>
        <p:spPr/>
        <p:txBody>
          <a:bodyPr/>
          <a:lstStyle/>
          <a:p>
            <a:pPr algn="ctr"/>
            <a:r>
              <a:rPr lang="en-US" dirty="0"/>
              <a:t>Selection and projection</a:t>
            </a:r>
            <a:endParaRPr lang="vi-VN" dirty="0"/>
          </a:p>
        </p:txBody>
      </p:sp>
      <p:sp>
        <p:nvSpPr>
          <p:cNvPr id="3" name="Content Placeholder 2">
            <a:extLst>
              <a:ext uri="{FF2B5EF4-FFF2-40B4-BE49-F238E27FC236}">
                <a16:creationId xmlns:a16="http://schemas.microsoft.com/office/drawing/2014/main" id="{3A740EE7-F141-4257-8C01-530D9EF1AD8F}"/>
              </a:ext>
            </a:extLst>
          </p:cNvPr>
          <p:cNvSpPr>
            <a:spLocks noGrp="1"/>
          </p:cNvSpPr>
          <p:nvPr>
            <p:ph idx="1"/>
          </p:nvPr>
        </p:nvSpPr>
        <p:spPr>
          <a:xfrm>
            <a:off x="585924" y="1127464"/>
            <a:ext cx="7936637" cy="5122507"/>
          </a:xfrm>
        </p:spPr>
        <p:txBody>
          <a:bodyPr/>
          <a:lstStyle/>
          <a:p>
            <a:pPr>
              <a:buFont typeface="Wingdings" panose="05000000000000000000" pitchFamily="2" charset="2"/>
              <a:buChar char="§"/>
            </a:pPr>
            <a:r>
              <a:rPr lang="en-US" sz="2400" dirty="0"/>
              <a:t> Projection S := </a:t>
            </a:r>
            <a:r>
              <a:rPr lang="en-US" sz="3200" dirty="0">
                <a:latin typeface="Lucida Sans Unicode" pitchFamily="34" charset="0"/>
              </a:rPr>
              <a:t>π</a:t>
            </a:r>
            <a:r>
              <a:rPr lang="en-US" sz="2400" i="1" baseline="-25000" dirty="0" err="1"/>
              <a:t>A1,A2</a:t>
            </a:r>
            <a:r>
              <a:rPr lang="en-US" sz="2400" i="1" baseline="-25000" dirty="0"/>
              <a:t>,…,</a:t>
            </a:r>
            <a:r>
              <a:rPr lang="en-US" sz="2000" i="1" baseline="-25000" dirty="0"/>
              <a:t>An</a:t>
            </a:r>
            <a:r>
              <a:rPr lang="en-US" sz="2400" i="1" baseline="-25000" dirty="0"/>
              <a:t> </a:t>
            </a:r>
            <a:r>
              <a:rPr lang="en-US" sz="2400" dirty="0"/>
              <a:t>(R)</a:t>
            </a:r>
          </a:p>
          <a:p>
            <a:pPr lvl="2">
              <a:buFont typeface="Wingdings" panose="05000000000000000000" pitchFamily="2" charset="2"/>
              <a:buChar char="§"/>
            </a:pPr>
            <a:r>
              <a:rPr lang="en-US" sz="2000" dirty="0" err="1"/>
              <a:t>A1,A2</a:t>
            </a:r>
            <a:r>
              <a:rPr lang="en-US" sz="2000" dirty="0"/>
              <a:t>,…,An are attributes of R</a:t>
            </a:r>
          </a:p>
          <a:p>
            <a:pPr lvl="2">
              <a:buFont typeface="Wingdings" panose="05000000000000000000" pitchFamily="2" charset="2"/>
              <a:buChar char="§"/>
            </a:pPr>
            <a:r>
              <a:rPr lang="en-US" sz="2000" dirty="0"/>
              <a:t>S relation schema S(</a:t>
            </a:r>
            <a:r>
              <a:rPr lang="en-US" sz="2000" dirty="0" err="1"/>
              <a:t>A1,A2</a:t>
            </a:r>
            <a:r>
              <a:rPr lang="en-US" sz="2000" dirty="0"/>
              <a:t>,…,An)</a:t>
            </a:r>
          </a:p>
          <a:p>
            <a:pPr marL="0" indent="0">
              <a:buNone/>
            </a:pPr>
            <a:endParaRPr lang="en-US" dirty="0"/>
          </a:p>
        </p:txBody>
      </p:sp>
      <p:sp>
        <p:nvSpPr>
          <p:cNvPr id="4" name="Footer Placeholder 3">
            <a:extLst>
              <a:ext uri="{FF2B5EF4-FFF2-40B4-BE49-F238E27FC236}">
                <a16:creationId xmlns:a16="http://schemas.microsoft.com/office/drawing/2014/main" id="{C30EF4C9-B966-4CFD-956D-17825216D47F}"/>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2E099B04-B8DD-4948-A095-96AE900B4C87}"/>
              </a:ext>
            </a:extLst>
          </p:cNvPr>
          <p:cNvSpPr>
            <a:spLocks noGrp="1"/>
          </p:cNvSpPr>
          <p:nvPr>
            <p:ph type="sldNum" sz="quarter" idx="12"/>
          </p:nvPr>
        </p:nvSpPr>
        <p:spPr/>
        <p:txBody>
          <a:bodyPr/>
          <a:lstStyle/>
          <a:p>
            <a:fld id="{CC2FDD2D-D1AD-4AA7-93C2-8410BB90945D}" type="slidenum">
              <a:rPr lang="vi-VN" smtClean="0"/>
              <a:t>37</a:t>
            </a:fld>
            <a:endParaRPr lang="vi-VN"/>
          </a:p>
        </p:txBody>
      </p:sp>
      <p:sp>
        <p:nvSpPr>
          <p:cNvPr id="6" name="TextBox 5">
            <a:extLst>
              <a:ext uri="{FF2B5EF4-FFF2-40B4-BE49-F238E27FC236}">
                <a16:creationId xmlns:a16="http://schemas.microsoft.com/office/drawing/2014/main" id="{FFA717A8-EBB1-4D43-A461-506130226D06}"/>
              </a:ext>
            </a:extLst>
          </p:cNvPr>
          <p:cNvSpPr txBox="1"/>
          <p:nvPr/>
        </p:nvSpPr>
        <p:spPr>
          <a:xfrm>
            <a:off x="517531" y="4130347"/>
            <a:ext cx="2406428" cy="461665"/>
          </a:xfrm>
          <a:prstGeom prst="rect">
            <a:avLst/>
          </a:prstGeom>
          <a:noFill/>
        </p:spPr>
        <p:txBody>
          <a:bodyPr wrap="none" rtlCol="0">
            <a:spAutoFit/>
          </a:bodyPr>
          <a:lstStyle/>
          <a:p>
            <a:r>
              <a:rPr lang="el-GR" sz="2400" dirty="0">
                <a:sym typeface="Symbol"/>
              </a:rPr>
              <a:t></a:t>
            </a:r>
            <a:r>
              <a:rPr lang="en-US" i="1" baseline="-25000" dirty="0" err="1"/>
              <a:t>title,year,length</a:t>
            </a:r>
            <a:r>
              <a:rPr lang="en-US" dirty="0"/>
              <a:t>(Movies)</a:t>
            </a:r>
          </a:p>
        </p:txBody>
      </p:sp>
      <p:graphicFrame>
        <p:nvGraphicFramePr>
          <p:cNvPr id="7" name="Table 6">
            <a:extLst>
              <a:ext uri="{FF2B5EF4-FFF2-40B4-BE49-F238E27FC236}">
                <a16:creationId xmlns:a16="http://schemas.microsoft.com/office/drawing/2014/main" id="{46B31BAA-8203-4D9B-A9FF-37A1FBE2866B}"/>
              </a:ext>
            </a:extLst>
          </p:cNvPr>
          <p:cNvGraphicFramePr>
            <a:graphicFrameLocks noGrp="1"/>
          </p:cNvGraphicFramePr>
          <p:nvPr/>
        </p:nvGraphicFramePr>
        <p:xfrm>
          <a:off x="1524000" y="2514600"/>
          <a:ext cx="7236460" cy="1483360"/>
        </p:xfrm>
        <a:graphic>
          <a:graphicData uri="http://schemas.openxmlformats.org/drawingml/2006/table">
            <a:tbl>
              <a:tblPr firstRow="1" bandRow="1">
                <a:tableStyleId>{5C22544A-7EE6-4342-B048-85BDC9FD1C3A}</a:tableStyleId>
              </a:tblPr>
              <a:tblGrid>
                <a:gridCol w="3178274">
                  <a:extLst>
                    <a:ext uri="{9D8B030D-6E8A-4147-A177-3AD203B41FA5}">
                      <a16:colId xmlns:a16="http://schemas.microsoft.com/office/drawing/2014/main" val="20000"/>
                    </a:ext>
                  </a:extLst>
                </a:gridCol>
                <a:gridCol w="1235996">
                  <a:extLst>
                    <a:ext uri="{9D8B030D-6E8A-4147-A177-3AD203B41FA5}">
                      <a16:colId xmlns:a16="http://schemas.microsoft.com/office/drawing/2014/main" val="20001"/>
                    </a:ext>
                  </a:extLst>
                </a:gridCol>
                <a:gridCol w="1512255">
                  <a:extLst>
                    <a:ext uri="{9D8B030D-6E8A-4147-A177-3AD203B41FA5}">
                      <a16:colId xmlns:a16="http://schemas.microsoft.com/office/drawing/2014/main" val="20002"/>
                    </a:ext>
                  </a:extLst>
                </a:gridCol>
                <a:gridCol w="1309935">
                  <a:extLst>
                    <a:ext uri="{9D8B030D-6E8A-4147-A177-3AD203B41FA5}">
                      <a16:colId xmlns:a16="http://schemas.microsoft.com/office/drawing/2014/main" val="20003"/>
                    </a:ext>
                  </a:extLst>
                </a:gridCol>
              </a:tblGrid>
              <a:tr h="370840">
                <a:tc>
                  <a:txBody>
                    <a:bodyPr/>
                    <a:lstStyle/>
                    <a:p>
                      <a:pPr algn="ctr"/>
                      <a:r>
                        <a:rPr lang="en-US" i="1" dirty="0"/>
                        <a:t>title</a:t>
                      </a:r>
                    </a:p>
                  </a:txBody>
                  <a:tcPr/>
                </a:tc>
                <a:tc>
                  <a:txBody>
                    <a:bodyPr/>
                    <a:lstStyle/>
                    <a:p>
                      <a:pPr algn="ctr"/>
                      <a:r>
                        <a:rPr lang="en-US" i="1" dirty="0"/>
                        <a:t>year</a:t>
                      </a:r>
                    </a:p>
                  </a:txBody>
                  <a:tcPr/>
                </a:tc>
                <a:tc>
                  <a:txBody>
                    <a:bodyPr/>
                    <a:lstStyle/>
                    <a:p>
                      <a:pPr algn="ctr"/>
                      <a:r>
                        <a:rPr lang="en-US" i="1" dirty="0"/>
                        <a:t>length</a:t>
                      </a:r>
                    </a:p>
                  </a:txBody>
                  <a:tcPr/>
                </a:tc>
                <a:tc>
                  <a:txBody>
                    <a:bodyPr/>
                    <a:lstStyle/>
                    <a:p>
                      <a:pPr algn="ctr"/>
                      <a:r>
                        <a:rPr lang="en-US" i="1" dirty="0"/>
                        <a:t>genre</a:t>
                      </a:r>
                    </a:p>
                  </a:txBody>
                  <a:tcPr/>
                </a:tc>
                <a:extLst>
                  <a:ext uri="{0D108BD9-81ED-4DB2-BD59-A6C34878D82A}">
                    <a16:rowId xmlns:a16="http://schemas.microsoft.com/office/drawing/2014/main" val="10000"/>
                  </a:ext>
                </a:extLst>
              </a:tr>
              <a:tr h="370840">
                <a:tc>
                  <a:txBody>
                    <a:bodyPr/>
                    <a:lstStyle/>
                    <a:p>
                      <a:r>
                        <a:rPr lang="en-US" dirty="0"/>
                        <a:t>Star Wars</a:t>
                      </a:r>
                    </a:p>
                  </a:txBody>
                  <a:tcPr/>
                </a:tc>
                <a:tc>
                  <a:txBody>
                    <a:bodyPr/>
                    <a:lstStyle/>
                    <a:p>
                      <a:pPr algn="ctr"/>
                      <a:r>
                        <a:rPr lang="en-US" dirty="0"/>
                        <a:t>1977</a:t>
                      </a:r>
                    </a:p>
                  </a:txBody>
                  <a:tcPr/>
                </a:tc>
                <a:tc>
                  <a:txBody>
                    <a:bodyPr/>
                    <a:lstStyle/>
                    <a:p>
                      <a:pPr algn="ctr"/>
                      <a:r>
                        <a:rPr lang="en-US" dirty="0"/>
                        <a:t>124</a:t>
                      </a:r>
                    </a:p>
                  </a:txBody>
                  <a:tcPr/>
                </a:tc>
                <a:tc>
                  <a:txBody>
                    <a:bodyPr/>
                    <a:lstStyle/>
                    <a:p>
                      <a:pPr algn="ctr"/>
                      <a:r>
                        <a:rPr lang="en-US" dirty="0" err="1"/>
                        <a:t>Scifi</a:t>
                      </a:r>
                      <a:endParaRPr lang="en-US" dirty="0"/>
                    </a:p>
                  </a:txBody>
                  <a:tcPr/>
                </a:tc>
                <a:extLst>
                  <a:ext uri="{0D108BD9-81ED-4DB2-BD59-A6C34878D82A}">
                    <a16:rowId xmlns:a16="http://schemas.microsoft.com/office/drawing/2014/main" val="10001"/>
                  </a:ext>
                </a:extLst>
              </a:tr>
              <a:tr h="370840">
                <a:tc>
                  <a:txBody>
                    <a:bodyPr/>
                    <a:lstStyle/>
                    <a:p>
                      <a:r>
                        <a:rPr lang="en-US" dirty="0"/>
                        <a:t>Galaxy</a:t>
                      </a:r>
                      <a:r>
                        <a:rPr lang="en-US" baseline="0" dirty="0"/>
                        <a:t> Quest</a:t>
                      </a:r>
                      <a:endParaRPr lang="en-US" dirty="0"/>
                    </a:p>
                  </a:txBody>
                  <a:tcPr/>
                </a:tc>
                <a:tc>
                  <a:txBody>
                    <a:bodyPr/>
                    <a:lstStyle/>
                    <a:p>
                      <a:pPr algn="ctr"/>
                      <a:r>
                        <a:rPr lang="en-US" dirty="0"/>
                        <a:t>1999</a:t>
                      </a:r>
                    </a:p>
                  </a:txBody>
                  <a:tcPr/>
                </a:tc>
                <a:tc>
                  <a:txBody>
                    <a:bodyPr/>
                    <a:lstStyle/>
                    <a:p>
                      <a:pPr algn="ctr"/>
                      <a:r>
                        <a:rPr lang="en-US" dirty="0"/>
                        <a:t>104</a:t>
                      </a:r>
                    </a:p>
                  </a:txBody>
                  <a:tcPr/>
                </a:tc>
                <a:tc>
                  <a:txBody>
                    <a:bodyPr/>
                    <a:lstStyle/>
                    <a:p>
                      <a:pPr algn="ctr"/>
                      <a:r>
                        <a:rPr lang="en-US" dirty="0"/>
                        <a:t>Comedy</a:t>
                      </a:r>
                    </a:p>
                  </a:txBody>
                  <a:tcPr/>
                </a:tc>
                <a:extLst>
                  <a:ext uri="{0D108BD9-81ED-4DB2-BD59-A6C34878D82A}">
                    <a16:rowId xmlns:a16="http://schemas.microsoft.com/office/drawing/2014/main" val="10002"/>
                  </a:ext>
                </a:extLst>
              </a:tr>
              <a:tr h="370840">
                <a:tc>
                  <a:txBody>
                    <a:bodyPr/>
                    <a:lstStyle/>
                    <a:p>
                      <a:r>
                        <a:rPr lang="en-US" dirty="0"/>
                        <a:t>Wayne’s World</a:t>
                      </a:r>
                    </a:p>
                  </a:txBody>
                  <a:tcPr/>
                </a:tc>
                <a:tc>
                  <a:txBody>
                    <a:bodyPr/>
                    <a:lstStyle/>
                    <a:p>
                      <a:pPr algn="ctr"/>
                      <a:r>
                        <a:rPr lang="en-US" dirty="0"/>
                        <a:t>1992</a:t>
                      </a:r>
                    </a:p>
                  </a:txBody>
                  <a:tcPr/>
                </a:tc>
                <a:tc>
                  <a:txBody>
                    <a:bodyPr/>
                    <a:lstStyle/>
                    <a:p>
                      <a:pPr algn="ctr"/>
                      <a:r>
                        <a:rPr lang="en-US" dirty="0"/>
                        <a:t>95</a:t>
                      </a:r>
                    </a:p>
                  </a:txBody>
                  <a:tcPr/>
                </a:tc>
                <a:tc>
                  <a:txBody>
                    <a:bodyPr/>
                    <a:lstStyle/>
                    <a:p>
                      <a:pPr algn="ctr"/>
                      <a:r>
                        <a:rPr lang="en-US" dirty="0"/>
                        <a:t>Comedy</a:t>
                      </a: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7A4939-BBCE-42EA-9B33-42D3ECE7715A}"/>
              </a:ext>
            </a:extLst>
          </p:cNvPr>
          <p:cNvSpPr txBox="1"/>
          <p:nvPr/>
        </p:nvSpPr>
        <p:spPr>
          <a:xfrm>
            <a:off x="585923" y="2436466"/>
            <a:ext cx="918841" cy="369332"/>
          </a:xfrm>
          <a:prstGeom prst="rect">
            <a:avLst/>
          </a:prstGeom>
          <a:noFill/>
        </p:spPr>
        <p:txBody>
          <a:bodyPr wrap="none" rtlCol="0">
            <a:spAutoFit/>
          </a:bodyPr>
          <a:lstStyle/>
          <a:p>
            <a:r>
              <a:rPr lang="en-US" dirty="0"/>
              <a:t>Movies</a:t>
            </a:r>
          </a:p>
        </p:txBody>
      </p:sp>
      <p:graphicFrame>
        <p:nvGraphicFramePr>
          <p:cNvPr id="9" name="Table 8">
            <a:extLst>
              <a:ext uri="{FF2B5EF4-FFF2-40B4-BE49-F238E27FC236}">
                <a16:creationId xmlns:a16="http://schemas.microsoft.com/office/drawing/2014/main" id="{FD6A7C47-DF9C-411E-94C0-1F4C1552D8F6}"/>
              </a:ext>
            </a:extLst>
          </p:cNvPr>
          <p:cNvGraphicFramePr>
            <a:graphicFrameLocks noGrp="1"/>
          </p:cNvGraphicFramePr>
          <p:nvPr/>
        </p:nvGraphicFramePr>
        <p:xfrm>
          <a:off x="1524001" y="4724400"/>
          <a:ext cx="4038598" cy="1483360"/>
        </p:xfrm>
        <a:graphic>
          <a:graphicData uri="http://schemas.openxmlformats.org/drawingml/2006/table">
            <a:tbl>
              <a:tblPr firstRow="1" bandRow="1">
                <a:tableStyleId>{5C22544A-7EE6-4342-B048-85BDC9FD1C3A}</a:tableStyleId>
              </a:tblPr>
              <a:tblGrid>
                <a:gridCol w="16763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2999">
                  <a:extLst>
                    <a:ext uri="{9D8B030D-6E8A-4147-A177-3AD203B41FA5}">
                      <a16:colId xmlns:a16="http://schemas.microsoft.com/office/drawing/2014/main" val="20002"/>
                    </a:ext>
                  </a:extLst>
                </a:gridCol>
              </a:tblGrid>
              <a:tr h="370840">
                <a:tc>
                  <a:txBody>
                    <a:bodyPr/>
                    <a:lstStyle/>
                    <a:p>
                      <a:pPr algn="ctr"/>
                      <a:r>
                        <a:rPr lang="en-US" i="1" dirty="0"/>
                        <a:t>title</a:t>
                      </a:r>
                    </a:p>
                  </a:txBody>
                  <a:tcPr/>
                </a:tc>
                <a:tc>
                  <a:txBody>
                    <a:bodyPr/>
                    <a:lstStyle/>
                    <a:p>
                      <a:pPr algn="ctr"/>
                      <a:r>
                        <a:rPr lang="en-US" i="1" dirty="0"/>
                        <a:t>year</a:t>
                      </a:r>
                    </a:p>
                  </a:txBody>
                  <a:tcPr/>
                </a:tc>
                <a:tc>
                  <a:txBody>
                    <a:bodyPr/>
                    <a:lstStyle/>
                    <a:p>
                      <a:pPr algn="ctr"/>
                      <a:r>
                        <a:rPr lang="en-US" i="1" dirty="0"/>
                        <a:t>length</a:t>
                      </a:r>
                    </a:p>
                  </a:txBody>
                  <a:tcPr/>
                </a:tc>
                <a:extLst>
                  <a:ext uri="{0D108BD9-81ED-4DB2-BD59-A6C34878D82A}">
                    <a16:rowId xmlns:a16="http://schemas.microsoft.com/office/drawing/2014/main" val="10000"/>
                  </a:ext>
                </a:extLst>
              </a:tr>
              <a:tr h="370840">
                <a:tc>
                  <a:txBody>
                    <a:bodyPr/>
                    <a:lstStyle/>
                    <a:p>
                      <a:r>
                        <a:rPr lang="en-US" dirty="0"/>
                        <a:t>Star Wars</a:t>
                      </a:r>
                    </a:p>
                  </a:txBody>
                  <a:tcPr/>
                </a:tc>
                <a:tc>
                  <a:txBody>
                    <a:bodyPr/>
                    <a:lstStyle/>
                    <a:p>
                      <a:pPr algn="ctr"/>
                      <a:r>
                        <a:rPr lang="en-US" dirty="0"/>
                        <a:t>1977</a:t>
                      </a:r>
                    </a:p>
                  </a:txBody>
                  <a:tcPr/>
                </a:tc>
                <a:tc>
                  <a:txBody>
                    <a:bodyPr/>
                    <a:lstStyle/>
                    <a:p>
                      <a:pPr algn="ctr"/>
                      <a:r>
                        <a:rPr lang="en-US" dirty="0"/>
                        <a:t>124</a:t>
                      </a:r>
                    </a:p>
                  </a:txBody>
                  <a:tcPr/>
                </a:tc>
                <a:extLst>
                  <a:ext uri="{0D108BD9-81ED-4DB2-BD59-A6C34878D82A}">
                    <a16:rowId xmlns:a16="http://schemas.microsoft.com/office/drawing/2014/main" val="10001"/>
                  </a:ext>
                </a:extLst>
              </a:tr>
              <a:tr h="370840">
                <a:tc>
                  <a:txBody>
                    <a:bodyPr/>
                    <a:lstStyle/>
                    <a:p>
                      <a:r>
                        <a:rPr lang="en-US" dirty="0"/>
                        <a:t>Galaxy</a:t>
                      </a:r>
                      <a:r>
                        <a:rPr lang="en-US" baseline="0" dirty="0"/>
                        <a:t> Quest</a:t>
                      </a:r>
                      <a:endParaRPr lang="en-US" dirty="0"/>
                    </a:p>
                  </a:txBody>
                  <a:tcPr/>
                </a:tc>
                <a:tc>
                  <a:txBody>
                    <a:bodyPr/>
                    <a:lstStyle/>
                    <a:p>
                      <a:pPr algn="ctr"/>
                      <a:r>
                        <a:rPr lang="en-US" dirty="0"/>
                        <a:t>1999</a:t>
                      </a:r>
                    </a:p>
                  </a:txBody>
                  <a:tcPr/>
                </a:tc>
                <a:tc>
                  <a:txBody>
                    <a:bodyPr/>
                    <a:lstStyle/>
                    <a:p>
                      <a:pPr algn="ctr"/>
                      <a:r>
                        <a:rPr lang="en-US" dirty="0"/>
                        <a:t>104</a:t>
                      </a:r>
                    </a:p>
                  </a:txBody>
                  <a:tcPr/>
                </a:tc>
                <a:extLst>
                  <a:ext uri="{0D108BD9-81ED-4DB2-BD59-A6C34878D82A}">
                    <a16:rowId xmlns:a16="http://schemas.microsoft.com/office/drawing/2014/main" val="10002"/>
                  </a:ext>
                </a:extLst>
              </a:tr>
              <a:tr h="370840">
                <a:tc>
                  <a:txBody>
                    <a:bodyPr/>
                    <a:lstStyle/>
                    <a:p>
                      <a:r>
                        <a:rPr lang="en-US" dirty="0"/>
                        <a:t>Wayne’s World</a:t>
                      </a:r>
                    </a:p>
                  </a:txBody>
                  <a:tcPr/>
                </a:tc>
                <a:tc>
                  <a:txBody>
                    <a:bodyPr/>
                    <a:lstStyle/>
                    <a:p>
                      <a:pPr algn="ctr"/>
                      <a:r>
                        <a:rPr lang="en-US" dirty="0"/>
                        <a:t>1992</a:t>
                      </a:r>
                    </a:p>
                  </a:txBody>
                  <a:tcPr/>
                </a:tc>
                <a:tc>
                  <a:txBody>
                    <a:bodyPr/>
                    <a:lstStyle/>
                    <a:p>
                      <a:pPr algn="ctr"/>
                      <a:r>
                        <a:rPr lang="en-US" dirty="0"/>
                        <a:t>95</a:t>
                      </a:r>
                    </a:p>
                  </a:txBody>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B34F57E5-E453-4CB7-A5DF-C2B137BC520A}"/>
              </a:ext>
            </a:extLst>
          </p:cNvPr>
          <p:cNvSpPr txBox="1"/>
          <p:nvPr/>
        </p:nvSpPr>
        <p:spPr>
          <a:xfrm>
            <a:off x="6934200" y="4114800"/>
            <a:ext cx="1519968" cy="461665"/>
          </a:xfrm>
          <a:prstGeom prst="rect">
            <a:avLst/>
          </a:prstGeom>
          <a:noFill/>
        </p:spPr>
        <p:txBody>
          <a:bodyPr wrap="none" rtlCol="0">
            <a:spAutoFit/>
          </a:bodyPr>
          <a:lstStyle/>
          <a:p>
            <a:r>
              <a:rPr lang="el-GR" sz="2400" dirty="0">
                <a:sym typeface="Symbol"/>
              </a:rPr>
              <a:t></a:t>
            </a:r>
            <a:r>
              <a:rPr lang="en-US" i="1" baseline="-25000" dirty="0"/>
              <a:t>genre</a:t>
            </a:r>
            <a:r>
              <a:rPr lang="en-US" dirty="0"/>
              <a:t>(Movies)</a:t>
            </a:r>
          </a:p>
        </p:txBody>
      </p:sp>
      <p:graphicFrame>
        <p:nvGraphicFramePr>
          <p:cNvPr id="11" name="Table 10">
            <a:extLst>
              <a:ext uri="{FF2B5EF4-FFF2-40B4-BE49-F238E27FC236}">
                <a16:creationId xmlns:a16="http://schemas.microsoft.com/office/drawing/2014/main" id="{9274F4B0-E924-4961-A67B-88F9B45AABEA}"/>
              </a:ext>
            </a:extLst>
          </p:cNvPr>
          <p:cNvGraphicFramePr>
            <a:graphicFrameLocks noGrp="1"/>
          </p:cNvGraphicFramePr>
          <p:nvPr/>
        </p:nvGraphicFramePr>
        <p:xfrm>
          <a:off x="7010401" y="4724400"/>
          <a:ext cx="1676399" cy="1112520"/>
        </p:xfrm>
        <a:graphic>
          <a:graphicData uri="http://schemas.openxmlformats.org/drawingml/2006/table">
            <a:tbl>
              <a:tblPr firstRow="1" bandRow="1">
                <a:tableStyleId>{5C22544A-7EE6-4342-B048-85BDC9FD1C3A}</a:tableStyleId>
              </a:tblPr>
              <a:tblGrid>
                <a:gridCol w="1676399">
                  <a:extLst>
                    <a:ext uri="{9D8B030D-6E8A-4147-A177-3AD203B41FA5}">
                      <a16:colId xmlns:a16="http://schemas.microsoft.com/office/drawing/2014/main" val="20000"/>
                    </a:ext>
                  </a:extLst>
                </a:gridCol>
              </a:tblGrid>
              <a:tr h="370840">
                <a:tc>
                  <a:txBody>
                    <a:bodyPr/>
                    <a:lstStyle/>
                    <a:p>
                      <a:pPr algn="ctr"/>
                      <a:r>
                        <a:rPr lang="en-US" i="1" dirty="0"/>
                        <a:t>genre</a:t>
                      </a:r>
                    </a:p>
                  </a:txBody>
                  <a:tcPr/>
                </a:tc>
                <a:extLst>
                  <a:ext uri="{0D108BD9-81ED-4DB2-BD59-A6C34878D82A}">
                    <a16:rowId xmlns:a16="http://schemas.microsoft.com/office/drawing/2014/main" val="10000"/>
                  </a:ext>
                </a:extLst>
              </a:tr>
              <a:tr h="370840">
                <a:tc>
                  <a:txBody>
                    <a:bodyPr/>
                    <a:lstStyle/>
                    <a:p>
                      <a:pPr algn="ctr"/>
                      <a:r>
                        <a:rPr lang="en-US" dirty="0" err="1"/>
                        <a:t>Scifi</a:t>
                      </a:r>
                      <a:endParaRPr lang="en-US" dirty="0"/>
                    </a:p>
                  </a:txBody>
                  <a:tcPr/>
                </a:tc>
                <a:extLst>
                  <a:ext uri="{0D108BD9-81ED-4DB2-BD59-A6C34878D82A}">
                    <a16:rowId xmlns:a16="http://schemas.microsoft.com/office/drawing/2014/main" val="10001"/>
                  </a:ext>
                </a:extLst>
              </a:tr>
              <a:tr h="370840">
                <a:tc>
                  <a:txBody>
                    <a:bodyPr/>
                    <a:lstStyle/>
                    <a:p>
                      <a:pPr algn="ctr"/>
                      <a:r>
                        <a:rPr lang="en-US" dirty="0"/>
                        <a:t>Comedy</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2811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CB5B-5955-40B2-823F-4A9BE22A4960}"/>
              </a:ext>
            </a:extLst>
          </p:cNvPr>
          <p:cNvSpPr>
            <a:spLocks noGrp="1"/>
          </p:cNvSpPr>
          <p:nvPr>
            <p:ph type="title"/>
          </p:nvPr>
        </p:nvSpPr>
        <p:spPr/>
        <p:txBody>
          <a:bodyPr/>
          <a:lstStyle/>
          <a:p>
            <a:pPr algn="ctr"/>
            <a:r>
              <a:rPr lang="en-US" dirty="0"/>
              <a:t>Cartesian product and joins</a:t>
            </a:r>
            <a:endParaRPr lang="vi-VN" dirty="0"/>
          </a:p>
        </p:txBody>
      </p:sp>
      <p:sp>
        <p:nvSpPr>
          <p:cNvPr id="3" name="Content Placeholder 2">
            <a:extLst>
              <a:ext uri="{FF2B5EF4-FFF2-40B4-BE49-F238E27FC236}">
                <a16:creationId xmlns:a16="http://schemas.microsoft.com/office/drawing/2014/main" id="{B6E30A96-EE2E-49D6-8710-4E5A089B3849}"/>
              </a:ext>
            </a:extLst>
          </p:cNvPr>
          <p:cNvSpPr>
            <a:spLocks noGrp="1"/>
          </p:cNvSpPr>
          <p:nvPr>
            <p:ph idx="1"/>
          </p:nvPr>
        </p:nvSpPr>
        <p:spPr>
          <a:xfrm>
            <a:off x="611532" y="1295088"/>
            <a:ext cx="7936637" cy="475093"/>
          </a:xfrm>
        </p:spPr>
        <p:txBody>
          <a:bodyPr>
            <a:normAutofit lnSpcReduction="10000"/>
          </a:bodyPr>
          <a:lstStyle/>
          <a:p>
            <a:r>
              <a:rPr lang="en-US" dirty="0"/>
              <a:t>Cartesian product  </a:t>
            </a:r>
            <a:r>
              <a:rPr lang="en-US" dirty="0" err="1"/>
              <a:t>R3</a:t>
            </a:r>
            <a:r>
              <a:rPr lang="en-US" dirty="0"/>
              <a:t> := </a:t>
            </a:r>
            <a:r>
              <a:rPr lang="en-US" dirty="0" err="1"/>
              <a:t>R1</a:t>
            </a:r>
            <a:r>
              <a:rPr lang="en-US" dirty="0"/>
              <a:t> </a:t>
            </a:r>
            <a:r>
              <a:rPr lang="en-US" dirty="0">
                <a:latin typeface="Lucida Sans Unicode" pitchFamily="34" charset="0"/>
              </a:rPr>
              <a:t>Χ</a:t>
            </a:r>
            <a:r>
              <a:rPr lang="en-US" dirty="0"/>
              <a:t> </a:t>
            </a:r>
            <a:r>
              <a:rPr lang="en-US" dirty="0" err="1"/>
              <a:t>R2</a:t>
            </a:r>
            <a:endParaRPr lang="en-US" dirty="0"/>
          </a:p>
          <a:p>
            <a:endParaRPr lang="vi-VN" dirty="0"/>
          </a:p>
        </p:txBody>
      </p:sp>
      <p:sp>
        <p:nvSpPr>
          <p:cNvPr id="4" name="Footer Placeholder 3">
            <a:extLst>
              <a:ext uri="{FF2B5EF4-FFF2-40B4-BE49-F238E27FC236}">
                <a16:creationId xmlns:a16="http://schemas.microsoft.com/office/drawing/2014/main" id="{938AE595-0B18-4BF2-8168-18164D43D6AB}"/>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2DE36D05-9CF0-4F71-A5EA-2E7CC68355C1}"/>
              </a:ext>
            </a:extLst>
          </p:cNvPr>
          <p:cNvSpPr>
            <a:spLocks noGrp="1"/>
          </p:cNvSpPr>
          <p:nvPr>
            <p:ph type="sldNum" sz="quarter" idx="12"/>
          </p:nvPr>
        </p:nvSpPr>
        <p:spPr/>
        <p:txBody>
          <a:bodyPr/>
          <a:lstStyle/>
          <a:p>
            <a:fld id="{CC2FDD2D-D1AD-4AA7-93C2-8410BB90945D}" type="slidenum">
              <a:rPr lang="vi-VN" smtClean="0"/>
              <a:t>38</a:t>
            </a:fld>
            <a:endParaRPr lang="vi-VN"/>
          </a:p>
        </p:txBody>
      </p:sp>
      <p:graphicFrame>
        <p:nvGraphicFramePr>
          <p:cNvPr id="6" name="Table 5">
            <a:extLst>
              <a:ext uri="{FF2B5EF4-FFF2-40B4-BE49-F238E27FC236}">
                <a16:creationId xmlns:a16="http://schemas.microsoft.com/office/drawing/2014/main" id="{29E792EE-96C6-4BF6-8F1A-DA2ABE08F16B}"/>
              </a:ext>
            </a:extLst>
          </p:cNvPr>
          <p:cNvGraphicFramePr>
            <a:graphicFrameLocks noGrp="1"/>
          </p:cNvGraphicFramePr>
          <p:nvPr/>
        </p:nvGraphicFramePr>
        <p:xfrm>
          <a:off x="1143000" y="2590800"/>
          <a:ext cx="829310" cy="111252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tblGrid>
              <a:tr h="370840">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1"/>
                  </a:ext>
                </a:extLst>
              </a:tr>
              <a:tr h="370840">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87938956-4F4E-4181-9845-5AE1E77C2D2A}"/>
              </a:ext>
            </a:extLst>
          </p:cNvPr>
          <p:cNvGraphicFramePr>
            <a:graphicFrameLocks noGrp="1"/>
          </p:cNvGraphicFramePr>
          <p:nvPr/>
        </p:nvGraphicFramePr>
        <p:xfrm>
          <a:off x="2940684" y="2590800"/>
          <a:ext cx="1326516" cy="148336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76568">
                  <a:extLst>
                    <a:ext uri="{9D8B030D-6E8A-4147-A177-3AD203B41FA5}">
                      <a16:colId xmlns:a16="http://schemas.microsoft.com/office/drawing/2014/main" val="20001"/>
                    </a:ext>
                  </a:extLst>
                </a:gridCol>
                <a:gridCol w="435293">
                  <a:extLst>
                    <a:ext uri="{9D8B030D-6E8A-4147-A177-3AD203B41FA5}">
                      <a16:colId xmlns:a16="http://schemas.microsoft.com/office/drawing/2014/main" val="20002"/>
                    </a:ext>
                  </a:extLst>
                </a:gridCol>
              </a:tblGrid>
              <a:tr h="370840">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4</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2"/>
                  </a:ext>
                </a:extLst>
              </a:tr>
              <a:tr h="370840">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6891B62C-C5A9-498A-BE85-6F121A4031F4}"/>
              </a:ext>
            </a:extLst>
          </p:cNvPr>
          <p:cNvSpPr txBox="1"/>
          <p:nvPr/>
        </p:nvSpPr>
        <p:spPr>
          <a:xfrm>
            <a:off x="990600" y="2145268"/>
            <a:ext cx="1268296" cy="369332"/>
          </a:xfrm>
          <a:prstGeom prst="rect">
            <a:avLst/>
          </a:prstGeom>
          <a:noFill/>
        </p:spPr>
        <p:txBody>
          <a:bodyPr wrap="none" rtlCol="0">
            <a:spAutoFit/>
          </a:bodyPr>
          <a:lstStyle/>
          <a:p>
            <a:r>
              <a:rPr lang="en-US" dirty="0"/>
              <a:t>Relation R</a:t>
            </a:r>
          </a:p>
        </p:txBody>
      </p:sp>
      <p:sp>
        <p:nvSpPr>
          <p:cNvPr id="9" name="TextBox 8">
            <a:extLst>
              <a:ext uri="{FF2B5EF4-FFF2-40B4-BE49-F238E27FC236}">
                <a16:creationId xmlns:a16="http://schemas.microsoft.com/office/drawing/2014/main" id="{2CA6A700-BDC0-4B62-A5BA-4541D70943C0}"/>
              </a:ext>
            </a:extLst>
          </p:cNvPr>
          <p:cNvSpPr txBox="1"/>
          <p:nvPr/>
        </p:nvSpPr>
        <p:spPr>
          <a:xfrm>
            <a:off x="2999848" y="2133600"/>
            <a:ext cx="1236236" cy="369332"/>
          </a:xfrm>
          <a:prstGeom prst="rect">
            <a:avLst/>
          </a:prstGeom>
          <a:noFill/>
        </p:spPr>
        <p:txBody>
          <a:bodyPr wrap="none" rtlCol="0">
            <a:spAutoFit/>
          </a:bodyPr>
          <a:lstStyle/>
          <a:p>
            <a:r>
              <a:rPr lang="en-US" dirty="0"/>
              <a:t>Relation S</a:t>
            </a:r>
          </a:p>
        </p:txBody>
      </p:sp>
      <p:graphicFrame>
        <p:nvGraphicFramePr>
          <p:cNvPr id="10" name="Table 9">
            <a:extLst>
              <a:ext uri="{FF2B5EF4-FFF2-40B4-BE49-F238E27FC236}">
                <a16:creationId xmlns:a16="http://schemas.microsoft.com/office/drawing/2014/main" id="{C2001A1D-F813-4549-81B7-6CAD4452BA32}"/>
              </a:ext>
            </a:extLst>
          </p:cNvPr>
          <p:cNvGraphicFramePr>
            <a:graphicFrameLocks noGrp="1"/>
          </p:cNvGraphicFramePr>
          <p:nvPr/>
        </p:nvGraphicFramePr>
        <p:xfrm>
          <a:off x="5334000" y="2590800"/>
          <a:ext cx="2632076" cy="259588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671830">
                  <a:extLst>
                    <a:ext uri="{9D8B030D-6E8A-4147-A177-3AD203B41FA5}">
                      <a16:colId xmlns:a16="http://schemas.microsoft.com/office/drawing/2014/main" val="20001"/>
                    </a:ext>
                  </a:extLst>
                </a:gridCol>
                <a:gridCol w="636905">
                  <a:extLst>
                    <a:ext uri="{9D8B030D-6E8A-4147-A177-3AD203B41FA5}">
                      <a16:colId xmlns:a16="http://schemas.microsoft.com/office/drawing/2014/main" val="20002"/>
                    </a:ext>
                  </a:extLst>
                </a:gridCol>
                <a:gridCol w="476568">
                  <a:extLst>
                    <a:ext uri="{9D8B030D-6E8A-4147-A177-3AD203B41FA5}">
                      <a16:colId xmlns:a16="http://schemas.microsoft.com/office/drawing/2014/main" val="20003"/>
                    </a:ext>
                  </a:extLst>
                </a:gridCol>
                <a:gridCol w="432118">
                  <a:extLst>
                    <a:ext uri="{9D8B030D-6E8A-4147-A177-3AD203B41FA5}">
                      <a16:colId xmlns:a16="http://schemas.microsoft.com/office/drawing/2014/main" val="20004"/>
                    </a:ext>
                  </a:extLst>
                </a:gridCol>
              </a:tblGrid>
              <a:tr h="370840">
                <a:tc>
                  <a:txBody>
                    <a:bodyPr/>
                    <a:lstStyle/>
                    <a:p>
                      <a:pPr algn="ctr"/>
                      <a:r>
                        <a:rPr lang="en-US" dirty="0"/>
                        <a:t>A</a:t>
                      </a:r>
                    </a:p>
                  </a:txBody>
                  <a:tcPr/>
                </a:tc>
                <a:tc>
                  <a:txBody>
                    <a:bodyPr/>
                    <a:lstStyle/>
                    <a:p>
                      <a:pPr algn="ctr"/>
                      <a:r>
                        <a:rPr lang="en-US" dirty="0" err="1"/>
                        <a:t>R.B</a:t>
                      </a:r>
                      <a:endParaRPr lang="en-US" dirty="0"/>
                    </a:p>
                  </a:txBody>
                  <a:tcPr/>
                </a:tc>
                <a:tc>
                  <a:txBody>
                    <a:bodyPr/>
                    <a:lstStyle/>
                    <a:p>
                      <a:pPr algn="ctr"/>
                      <a:r>
                        <a:rPr lang="en-US" dirty="0" err="1"/>
                        <a:t>S.B</a:t>
                      </a:r>
                      <a:endParaRPr lang="en-US" dirty="0"/>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10003"/>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4"/>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5"/>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10006"/>
                  </a:ext>
                </a:extLst>
              </a:tr>
            </a:tbl>
          </a:graphicData>
        </a:graphic>
      </p:graphicFrame>
      <p:sp>
        <p:nvSpPr>
          <p:cNvPr id="11" name="TextBox 10">
            <a:extLst>
              <a:ext uri="{FF2B5EF4-FFF2-40B4-BE49-F238E27FC236}">
                <a16:creationId xmlns:a16="http://schemas.microsoft.com/office/drawing/2014/main" id="{546F78BC-C03F-4775-B96E-06AD2B34D9EC}"/>
              </a:ext>
            </a:extLst>
          </p:cNvPr>
          <p:cNvSpPr txBox="1"/>
          <p:nvPr/>
        </p:nvSpPr>
        <p:spPr>
          <a:xfrm>
            <a:off x="5334000" y="2133600"/>
            <a:ext cx="2646878" cy="369332"/>
          </a:xfrm>
          <a:prstGeom prst="rect">
            <a:avLst/>
          </a:prstGeom>
          <a:noFill/>
        </p:spPr>
        <p:txBody>
          <a:bodyPr wrap="none" rtlCol="0">
            <a:spAutoFit/>
          </a:bodyPr>
          <a:lstStyle/>
          <a:p>
            <a:r>
              <a:rPr lang="en-US" dirty="0"/>
              <a:t>Cartesian Product R X S</a:t>
            </a:r>
          </a:p>
        </p:txBody>
      </p:sp>
    </p:spTree>
    <p:extLst>
      <p:ext uri="{BB962C8B-B14F-4D97-AF65-F5344CB8AC3E}">
        <p14:creationId xmlns:p14="http://schemas.microsoft.com/office/powerpoint/2010/main" val="1401664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FD04-27D6-4F25-888D-F0ACF6C985FD}"/>
              </a:ext>
            </a:extLst>
          </p:cNvPr>
          <p:cNvSpPr>
            <a:spLocks noGrp="1"/>
          </p:cNvSpPr>
          <p:nvPr>
            <p:ph type="title"/>
          </p:nvPr>
        </p:nvSpPr>
        <p:spPr/>
        <p:txBody>
          <a:bodyPr/>
          <a:lstStyle/>
          <a:p>
            <a:pPr algn="ctr"/>
            <a:r>
              <a:rPr lang="en-US" dirty="0"/>
              <a:t>Cartesian product and joins</a:t>
            </a:r>
            <a:endParaRPr lang="vi-VN" dirty="0"/>
          </a:p>
        </p:txBody>
      </p:sp>
      <p:sp>
        <p:nvSpPr>
          <p:cNvPr id="3" name="Content Placeholder 2">
            <a:extLst>
              <a:ext uri="{FF2B5EF4-FFF2-40B4-BE49-F238E27FC236}">
                <a16:creationId xmlns:a16="http://schemas.microsoft.com/office/drawing/2014/main" id="{A38775A3-9342-4E2A-8849-9656014AED99}"/>
              </a:ext>
            </a:extLst>
          </p:cNvPr>
          <p:cNvSpPr>
            <a:spLocks noGrp="1"/>
          </p:cNvSpPr>
          <p:nvPr>
            <p:ph idx="1"/>
          </p:nvPr>
        </p:nvSpPr>
        <p:spPr>
          <a:xfrm>
            <a:off x="585924" y="1127464"/>
            <a:ext cx="7936637" cy="974713"/>
          </a:xfrm>
        </p:spPr>
        <p:txBody>
          <a:bodyPr/>
          <a:lstStyle/>
          <a:p>
            <a:pPr lvl="1">
              <a:buFont typeface="Wingdings" panose="05000000000000000000" pitchFamily="2" charset="2"/>
              <a:buChar char="§"/>
            </a:pPr>
            <a:r>
              <a:rPr lang="en-US" dirty="0"/>
              <a:t>theta joins </a:t>
            </a:r>
            <a:r>
              <a:rPr lang="en-US" sz="2800" dirty="0" err="1"/>
              <a:t>R3</a:t>
            </a:r>
            <a:r>
              <a:rPr lang="en-US" sz="2800" dirty="0"/>
              <a:t> := </a:t>
            </a:r>
            <a:r>
              <a:rPr lang="en-US" sz="2800" dirty="0" err="1"/>
              <a:t>R1</a:t>
            </a:r>
            <a:r>
              <a:rPr lang="en-US" sz="2800" dirty="0"/>
              <a:t> </a:t>
            </a:r>
            <a:r>
              <a:rPr lang="en-US" sz="2800" dirty="0">
                <a:latin typeface="Lucida Sans Unicode" pitchFamily="34" charset="0"/>
              </a:rPr>
              <a:t>⋈</a:t>
            </a:r>
            <a:r>
              <a:rPr lang="en-US" sz="2800" baseline="-25000" dirty="0">
                <a:latin typeface="Lucida Sans Unicode" pitchFamily="34" charset="0"/>
              </a:rPr>
              <a:t>&lt;join condition&gt;</a:t>
            </a:r>
            <a:r>
              <a:rPr lang="en-US" sz="2800" dirty="0"/>
              <a:t> </a:t>
            </a:r>
            <a:r>
              <a:rPr lang="en-US" sz="2800" dirty="0" err="1"/>
              <a:t>R2</a:t>
            </a:r>
            <a:endParaRPr lang="en-US" sz="2800" dirty="0"/>
          </a:p>
        </p:txBody>
      </p:sp>
      <p:sp>
        <p:nvSpPr>
          <p:cNvPr id="4" name="Footer Placeholder 3">
            <a:extLst>
              <a:ext uri="{FF2B5EF4-FFF2-40B4-BE49-F238E27FC236}">
                <a16:creationId xmlns:a16="http://schemas.microsoft.com/office/drawing/2014/main" id="{53737FF2-3E1E-410B-88F8-9F2E1E7CF6AD}"/>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832F1457-62B9-4DBF-A013-6B22A902294B}"/>
              </a:ext>
            </a:extLst>
          </p:cNvPr>
          <p:cNvSpPr>
            <a:spLocks noGrp="1"/>
          </p:cNvSpPr>
          <p:nvPr>
            <p:ph type="sldNum" sz="quarter" idx="12"/>
          </p:nvPr>
        </p:nvSpPr>
        <p:spPr/>
        <p:txBody>
          <a:bodyPr/>
          <a:lstStyle/>
          <a:p>
            <a:fld id="{CC2FDD2D-D1AD-4AA7-93C2-8410BB90945D}" type="slidenum">
              <a:rPr lang="vi-VN" smtClean="0"/>
              <a:t>39</a:t>
            </a:fld>
            <a:endParaRPr lang="vi-VN"/>
          </a:p>
        </p:txBody>
      </p:sp>
      <p:graphicFrame>
        <p:nvGraphicFramePr>
          <p:cNvPr id="6" name="Table 5">
            <a:extLst>
              <a:ext uri="{FF2B5EF4-FFF2-40B4-BE49-F238E27FC236}">
                <a16:creationId xmlns:a16="http://schemas.microsoft.com/office/drawing/2014/main" id="{8986FCC9-6DA4-481F-9694-F6129649DDAC}"/>
              </a:ext>
            </a:extLst>
          </p:cNvPr>
          <p:cNvGraphicFramePr>
            <a:graphicFrameLocks noGrp="1"/>
          </p:cNvGraphicFramePr>
          <p:nvPr/>
        </p:nvGraphicFramePr>
        <p:xfrm>
          <a:off x="941485" y="2057400"/>
          <a:ext cx="1234440" cy="148336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gridCol w="405130">
                  <a:extLst>
                    <a:ext uri="{9D8B030D-6E8A-4147-A177-3AD203B41FA5}">
                      <a16:colId xmlns:a16="http://schemas.microsoft.com/office/drawing/2014/main" val="20002"/>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2"/>
                  </a:ext>
                </a:extLst>
              </a:tr>
              <a:tr h="370840">
                <a:tc>
                  <a:txBody>
                    <a:bodyPr/>
                    <a:lstStyle/>
                    <a:p>
                      <a:pPr algn="ctr"/>
                      <a:r>
                        <a:rPr lang="en-US" dirty="0"/>
                        <a:t>9</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6B54C2AF-EB0E-46CD-836C-E134C0C870D4}"/>
              </a:ext>
            </a:extLst>
          </p:cNvPr>
          <p:cNvSpPr txBox="1"/>
          <p:nvPr/>
        </p:nvSpPr>
        <p:spPr>
          <a:xfrm>
            <a:off x="902848" y="3606084"/>
            <a:ext cx="1281120" cy="369332"/>
          </a:xfrm>
          <a:prstGeom prst="rect">
            <a:avLst/>
          </a:prstGeom>
          <a:noFill/>
        </p:spPr>
        <p:txBody>
          <a:bodyPr wrap="none" rtlCol="0">
            <a:spAutoFit/>
          </a:bodyPr>
          <a:lstStyle/>
          <a:p>
            <a:r>
              <a:rPr lang="en-US" dirty="0"/>
              <a:t>Relation U</a:t>
            </a:r>
          </a:p>
        </p:txBody>
      </p:sp>
      <p:graphicFrame>
        <p:nvGraphicFramePr>
          <p:cNvPr id="8" name="Table 7">
            <a:extLst>
              <a:ext uri="{FF2B5EF4-FFF2-40B4-BE49-F238E27FC236}">
                <a16:creationId xmlns:a16="http://schemas.microsoft.com/office/drawing/2014/main" id="{02F65419-626C-4C7A-B0D6-1322C808FFE7}"/>
              </a:ext>
            </a:extLst>
          </p:cNvPr>
          <p:cNvGraphicFramePr>
            <a:graphicFrameLocks noGrp="1"/>
          </p:cNvGraphicFramePr>
          <p:nvPr/>
        </p:nvGraphicFramePr>
        <p:xfrm>
          <a:off x="2732722" y="2057400"/>
          <a:ext cx="1305878" cy="148336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gridCol w="476568">
                  <a:extLst>
                    <a:ext uri="{9D8B030D-6E8A-4147-A177-3AD203B41FA5}">
                      <a16:colId xmlns:a16="http://schemas.microsoft.com/office/drawing/2014/main" val="20002"/>
                    </a:ext>
                  </a:extLst>
                </a:gridCol>
              </a:tblGrid>
              <a:tr h="370840">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r>
                        <a:rPr lang="en-US" dirty="0"/>
                        <a:t>7</a:t>
                      </a:r>
                    </a:p>
                  </a:txBody>
                  <a:tcPr/>
                </a:tc>
                <a:tc>
                  <a:txBody>
                    <a:bodyPr/>
                    <a:lstStyle/>
                    <a:p>
                      <a:pPr algn="ctr"/>
                      <a:r>
                        <a:rPr lang="en-US" dirty="0"/>
                        <a:t>8</a:t>
                      </a:r>
                    </a:p>
                  </a:txBody>
                  <a:tcPr/>
                </a:tc>
                <a:tc>
                  <a:txBody>
                    <a:bodyPr/>
                    <a:lstStyle/>
                    <a:p>
                      <a:pPr algn="ctr"/>
                      <a:r>
                        <a:rPr lang="en-US" dirty="0"/>
                        <a:t>10</a:t>
                      </a:r>
                    </a:p>
                  </a:txBody>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CA7F1B1A-6C1A-4E7C-BB6C-21C0C2C9DF29}"/>
              </a:ext>
            </a:extLst>
          </p:cNvPr>
          <p:cNvSpPr txBox="1"/>
          <p:nvPr/>
        </p:nvSpPr>
        <p:spPr>
          <a:xfrm>
            <a:off x="2694085" y="3606084"/>
            <a:ext cx="1260281" cy="369332"/>
          </a:xfrm>
          <a:prstGeom prst="rect">
            <a:avLst/>
          </a:prstGeom>
          <a:noFill/>
        </p:spPr>
        <p:txBody>
          <a:bodyPr wrap="none" rtlCol="0">
            <a:spAutoFit/>
          </a:bodyPr>
          <a:lstStyle/>
          <a:p>
            <a:r>
              <a:rPr lang="en-US" dirty="0"/>
              <a:t>Relation V</a:t>
            </a:r>
          </a:p>
        </p:txBody>
      </p:sp>
      <p:graphicFrame>
        <p:nvGraphicFramePr>
          <p:cNvPr id="10" name="Table 9">
            <a:extLst>
              <a:ext uri="{FF2B5EF4-FFF2-40B4-BE49-F238E27FC236}">
                <a16:creationId xmlns:a16="http://schemas.microsoft.com/office/drawing/2014/main" id="{F5923B9A-EC09-42D7-A182-13320B6F103B}"/>
              </a:ext>
            </a:extLst>
          </p:cNvPr>
          <p:cNvGraphicFramePr>
            <a:graphicFrameLocks noGrp="1"/>
          </p:cNvGraphicFramePr>
          <p:nvPr/>
        </p:nvGraphicFramePr>
        <p:xfrm>
          <a:off x="4572000" y="2057400"/>
          <a:ext cx="3559495" cy="222504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679768">
                  <a:extLst>
                    <a:ext uri="{9D8B030D-6E8A-4147-A177-3AD203B41FA5}">
                      <a16:colId xmlns:a16="http://schemas.microsoft.com/office/drawing/2014/main" val="20001"/>
                    </a:ext>
                  </a:extLst>
                </a:gridCol>
                <a:gridCol w="670243">
                  <a:extLst>
                    <a:ext uri="{9D8B030D-6E8A-4147-A177-3AD203B41FA5}">
                      <a16:colId xmlns:a16="http://schemas.microsoft.com/office/drawing/2014/main" val="20002"/>
                    </a:ext>
                  </a:extLst>
                </a:gridCol>
                <a:gridCol w="663893">
                  <a:extLst>
                    <a:ext uri="{9D8B030D-6E8A-4147-A177-3AD203B41FA5}">
                      <a16:colId xmlns:a16="http://schemas.microsoft.com/office/drawing/2014/main" val="20003"/>
                    </a:ext>
                  </a:extLst>
                </a:gridCol>
                <a:gridCol w="654368">
                  <a:extLst>
                    <a:ext uri="{9D8B030D-6E8A-4147-A177-3AD203B41FA5}">
                      <a16:colId xmlns:a16="http://schemas.microsoft.com/office/drawing/2014/main" val="20004"/>
                    </a:ext>
                  </a:extLst>
                </a:gridCol>
                <a:gridCol w="476568">
                  <a:extLst>
                    <a:ext uri="{9D8B030D-6E8A-4147-A177-3AD203B41FA5}">
                      <a16:colId xmlns:a16="http://schemas.microsoft.com/office/drawing/2014/main" val="20005"/>
                    </a:ext>
                  </a:extLst>
                </a:gridCol>
              </a:tblGrid>
              <a:tr h="370840">
                <a:tc>
                  <a:txBody>
                    <a:bodyPr/>
                    <a:lstStyle/>
                    <a:p>
                      <a:pPr algn="ctr"/>
                      <a:r>
                        <a:rPr lang="en-US" dirty="0"/>
                        <a:t>A</a:t>
                      </a:r>
                    </a:p>
                  </a:txBody>
                  <a:tcPr/>
                </a:tc>
                <a:tc>
                  <a:txBody>
                    <a:bodyPr/>
                    <a:lstStyle/>
                    <a:p>
                      <a:pPr algn="ctr"/>
                      <a:r>
                        <a:rPr lang="en-US" dirty="0" err="1"/>
                        <a:t>U.B</a:t>
                      </a:r>
                      <a:endParaRPr lang="en-US" dirty="0"/>
                    </a:p>
                  </a:txBody>
                  <a:tcPr/>
                </a:tc>
                <a:tc>
                  <a:txBody>
                    <a:bodyPr/>
                    <a:lstStyle/>
                    <a:p>
                      <a:pPr algn="ctr"/>
                      <a:r>
                        <a:rPr lang="en-US" dirty="0" err="1"/>
                        <a:t>U.C</a:t>
                      </a:r>
                      <a:endParaRPr lang="en-US" dirty="0"/>
                    </a:p>
                  </a:txBody>
                  <a:tcPr/>
                </a:tc>
                <a:tc>
                  <a:txBody>
                    <a:bodyPr/>
                    <a:lstStyle/>
                    <a:p>
                      <a:pPr algn="ctr"/>
                      <a:r>
                        <a:rPr lang="en-US" dirty="0" err="1"/>
                        <a:t>V.B</a:t>
                      </a:r>
                      <a:endParaRPr lang="en-US" dirty="0"/>
                    </a:p>
                  </a:txBody>
                  <a:tcPr/>
                </a:tc>
                <a:tc>
                  <a:txBody>
                    <a:bodyPr/>
                    <a:lstStyle/>
                    <a:p>
                      <a:pPr algn="ctr"/>
                      <a:r>
                        <a:rPr lang="en-US" dirty="0" err="1"/>
                        <a:t>V.C</a:t>
                      </a:r>
                      <a:endParaRPr lang="en-US" dirty="0"/>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10</a:t>
                      </a:r>
                    </a:p>
                  </a:txBody>
                  <a:tcPr/>
                </a:tc>
                <a:extLst>
                  <a:ext uri="{0D108BD9-81ED-4DB2-BD59-A6C34878D82A}">
                    <a16:rowId xmlns:a16="http://schemas.microsoft.com/office/drawing/2014/main" val="10003"/>
                  </a:ext>
                </a:extLst>
              </a:tr>
              <a:tr h="370840">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10</a:t>
                      </a:r>
                    </a:p>
                  </a:txBody>
                  <a:tcPr/>
                </a:tc>
                <a:extLst>
                  <a:ext uri="{0D108BD9-81ED-4DB2-BD59-A6C34878D82A}">
                    <a16:rowId xmlns:a16="http://schemas.microsoft.com/office/drawing/2014/main" val="10004"/>
                  </a:ext>
                </a:extLst>
              </a:tr>
              <a:tr h="370840">
                <a:tc>
                  <a:txBody>
                    <a:bodyPr/>
                    <a:lstStyle/>
                    <a:p>
                      <a:pPr algn="ctr"/>
                      <a:r>
                        <a:rPr lang="en-US" dirty="0"/>
                        <a:t>9</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10</a:t>
                      </a:r>
                    </a:p>
                  </a:txBody>
                  <a:tcPr/>
                </a:tc>
                <a:extLst>
                  <a:ext uri="{0D108BD9-81ED-4DB2-BD59-A6C34878D82A}">
                    <a16:rowId xmlns:a16="http://schemas.microsoft.com/office/drawing/2014/main" val="10005"/>
                  </a:ext>
                </a:extLst>
              </a:tr>
            </a:tbl>
          </a:graphicData>
        </a:graphic>
      </p:graphicFrame>
      <p:sp>
        <p:nvSpPr>
          <p:cNvPr id="11" name="TextBox 10">
            <a:extLst>
              <a:ext uri="{FF2B5EF4-FFF2-40B4-BE49-F238E27FC236}">
                <a16:creationId xmlns:a16="http://schemas.microsoft.com/office/drawing/2014/main" id="{0C211058-855A-439F-B9D0-A53D3DE9C947}"/>
              </a:ext>
            </a:extLst>
          </p:cNvPr>
          <p:cNvSpPr txBox="1"/>
          <p:nvPr/>
        </p:nvSpPr>
        <p:spPr>
          <a:xfrm>
            <a:off x="4713815" y="4328373"/>
            <a:ext cx="3272371" cy="369332"/>
          </a:xfrm>
          <a:prstGeom prst="rect">
            <a:avLst/>
          </a:prstGeom>
          <a:noFill/>
        </p:spPr>
        <p:txBody>
          <a:bodyPr wrap="none" rtlCol="0">
            <a:spAutoFit/>
          </a:bodyPr>
          <a:lstStyle/>
          <a:p>
            <a:pPr algn="ctr"/>
            <a:r>
              <a:rPr lang="en-US" dirty="0"/>
              <a:t>Figure 2.17: Result of U </a:t>
            </a:r>
            <a:r>
              <a:rPr lang="en-US" dirty="0">
                <a:latin typeface="Lucida Sans Unicode" pitchFamily="34" charset="0"/>
              </a:rPr>
              <a:t>⋈ </a:t>
            </a:r>
            <a:r>
              <a:rPr lang="en-US" baseline="-25000" dirty="0">
                <a:latin typeface="Lucida Sans Unicode" pitchFamily="34" charset="0"/>
              </a:rPr>
              <a:t>A&lt;D</a:t>
            </a:r>
            <a:r>
              <a:rPr lang="en-US" dirty="0">
                <a:latin typeface="Lucida Sans Unicode" pitchFamily="34" charset="0"/>
              </a:rPr>
              <a:t> V</a:t>
            </a:r>
            <a:endParaRPr lang="en-US" dirty="0"/>
          </a:p>
        </p:txBody>
      </p:sp>
      <p:graphicFrame>
        <p:nvGraphicFramePr>
          <p:cNvPr id="12" name="Table 11">
            <a:extLst>
              <a:ext uri="{FF2B5EF4-FFF2-40B4-BE49-F238E27FC236}">
                <a16:creationId xmlns:a16="http://schemas.microsoft.com/office/drawing/2014/main" id="{40EAFA5F-9425-4683-A45F-BA7CC5B35EC2}"/>
              </a:ext>
            </a:extLst>
          </p:cNvPr>
          <p:cNvGraphicFramePr>
            <a:graphicFrameLocks noGrp="1"/>
          </p:cNvGraphicFramePr>
          <p:nvPr/>
        </p:nvGraphicFramePr>
        <p:xfrm>
          <a:off x="4670105" y="5213588"/>
          <a:ext cx="3559495" cy="74168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679768">
                  <a:extLst>
                    <a:ext uri="{9D8B030D-6E8A-4147-A177-3AD203B41FA5}">
                      <a16:colId xmlns:a16="http://schemas.microsoft.com/office/drawing/2014/main" val="20001"/>
                    </a:ext>
                  </a:extLst>
                </a:gridCol>
                <a:gridCol w="670243">
                  <a:extLst>
                    <a:ext uri="{9D8B030D-6E8A-4147-A177-3AD203B41FA5}">
                      <a16:colId xmlns:a16="http://schemas.microsoft.com/office/drawing/2014/main" val="20002"/>
                    </a:ext>
                  </a:extLst>
                </a:gridCol>
                <a:gridCol w="663893">
                  <a:extLst>
                    <a:ext uri="{9D8B030D-6E8A-4147-A177-3AD203B41FA5}">
                      <a16:colId xmlns:a16="http://schemas.microsoft.com/office/drawing/2014/main" val="20003"/>
                    </a:ext>
                  </a:extLst>
                </a:gridCol>
                <a:gridCol w="654368">
                  <a:extLst>
                    <a:ext uri="{9D8B030D-6E8A-4147-A177-3AD203B41FA5}">
                      <a16:colId xmlns:a16="http://schemas.microsoft.com/office/drawing/2014/main" val="20004"/>
                    </a:ext>
                  </a:extLst>
                </a:gridCol>
                <a:gridCol w="476568">
                  <a:extLst>
                    <a:ext uri="{9D8B030D-6E8A-4147-A177-3AD203B41FA5}">
                      <a16:colId xmlns:a16="http://schemas.microsoft.com/office/drawing/2014/main" val="20005"/>
                    </a:ext>
                  </a:extLst>
                </a:gridCol>
              </a:tblGrid>
              <a:tr h="370840">
                <a:tc>
                  <a:txBody>
                    <a:bodyPr/>
                    <a:lstStyle/>
                    <a:p>
                      <a:pPr algn="ctr"/>
                      <a:r>
                        <a:rPr lang="en-US" dirty="0"/>
                        <a:t>A</a:t>
                      </a:r>
                    </a:p>
                  </a:txBody>
                  <a:tcPr/>
                </a:tc>
                <a:tc>
                  <a:txBody>
                    <a:bodyPr/>
                    <a:lstStyle/>
                    <a:p>
                      <a:pPr algn="ctr"/>
                      <a:r>
                        <a:rPr lang="en-US" dirty="0" err="1"/>
                        <a:t>U.B</a:t>
                      </a:r>
                      <a:endParaRPr lang="en-US" dirty="0"/>
                    </a:p>
                  </a:txBody>
                  <a:tcPr/>
                </a:tc>
                <a:tc>
                  <a:txBody>
                    <a:bodyPr/>
                    <a:lstStyle/>
                    <a:p>
                      <a:pPr algn="ctr"/>
                      <a:r>
                        <a:rPr lang="en-US" dirty="0" err="1"/>
                        <a:t>U.C</a:t>
                      </a:r>
                      <a:endParaRPr lang="en-US" dirty="0"/>
                    </a:p>
                  </a:txBody>
                  <a:tcPr/>
                </a:tc>
                <a:tc>
                  <a:txBody>
                    <a:bodyPr/>
                    <a:lstStyle/>
                    <a:p>
                      <a:pPr algn="ctr"/>
                      <a:r>
                        <a:rPr lang="en-US" dirty="0" err="1"/>
                        <a:t>V.B</a:t>
                      </a:r>
                      <a:endParaRPr lang="en-US" dirty="0"/>
                    </a:p>
                  </a:txBody>
                  <a:tcPr/>
                </a:tc>
                <a:tc>
                  <a:txBody>
                    <a:bodyPr/>
                    <a:lstStyle/>
                    <a:p>
                      <a:pPr algn="ctr"/>
                      <a:r>
                        <a:rPr lang="en-US" dirty="0" err="1"/>
                        <a:t>V.C</a:t>
                      </a:r>
                      <a:endParaRPr lang="en-US" dirty="0"/>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10</a:t>
                      </a:r>
                    </a:p>
                  </a:txBody>
                  <a:tcPr/>
                </a:tc>
                <a:extLst>
                  <a:ext uri="{0D108BD9-81ED-4DB2-BD59-A6C34878D82A}">
                    <a16:rowId xmlns:a16="http://schemas.microsoft.com/office/drawing/2014/main" val="10001"/>
                  </a:ext>
                </a:extLst>
              </a:tr>
            </a:tbl>
          </a:graphicData>
        </a:graphic>
      </p:graphicFrame>
      <p:sp>
        <p:nvSpPr>
          <p:cNvPr id="13" name="TextBox 12">
            <a:extLst>
              <a:ext uri="{FF2B5EF4-FFF2-40B4-BE49-F238E27FC236}">
                <a16:creationId xmlns:a16="http://schemas.microsoft.com/office/drawing/2014/main" id="{FE7B43DA-F70D-4506-B608-F1B035CAFA5D}"/>
              </a:ext>
            </a:extLst>
          </p:cNvPr>
          <p:cNvSpPr txBox="1"/>
          <p:nvPr/>
        </p:nvSpPr>
        <p:spPr>
          <a:xfrm>
            <a:off x="4953000" y="5955268"/>
            <a:ext cx="3132589" cy="369332"/>
          </a:xfrm>
          <a:prstGeom prst="rect">
            <a:avLst/>
          </a:prstGeom>
          <a:noFill/>
        </p:spPr>
        <p:txBody>
          <a:bodyPr wrap="none" rtlCol="0">
            <a:spAutoFit/>
          </a:bodyPr>
          <a:lstStyle/>
          <a:p>
            <a:r>
              <a:rPr lang="en-US" dirty="0"/>
              <a:t>Result of U </a:t>
            </a:r>
            <a:r>
              <a:rPr lang="en-US" dirty="0">
                <a:latin typeface="Lucida Sans Unicode" pitchFamily="34" charset="0"/>
              </a:rPr>
              <a:t>⋈ </a:t>
            </a:r>
            <a:r>
              <a:rPr lang="en-US" baseline="-25000" dirty="0">
                <a:latin typeface="Lucida Sans Unicode" pitchFamily="34" charset="0"/>
              </a:rPr>
              <a:t>A&lt;D AND U.B</a:t>
            </a:r>
            <a:r>
              <a:rPr lang="en-US" baseline="-25000" dirty="0">
                <a:latin typeface="Lucida Sans Unicode" pitchFamily="34" charset="0"/>
                <a:sym typeface="Symbol"/>
              </a:rPr>
              <a:t>V.B</a:t>
            </a:r>
            <a:r>
              <a:rPr lang="en-US" dirty="0">
                <a:latin typeface="Lucida Sans Unicode" pitchFamily="34" charset="0"/>
              </a:rPr>
              <a:t> V</a:t>
            </a:r>
            <a:endParaRPr lang="en-US" dirty="0"/>
          </a:p>
        </p:txBody>
      </p:sp>
    </p:spTree>
    <p:extLst>
      <p:ext uri="{BB962C8B-B14F-4D97-AF65-F5344CB8AC3E}">
        <p14:creationId xmlns:p14="http://schemas.microsoft.com/office/powerpoint/2010/main" val="96383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4F71-1C6D-449B-B79E-BEE39A71052D}"/>
              </a:ext>
            </a:extLst>
          </p:cNvPr>
          <p:cNvSpPr>
            <a:spLocks noGrp="1"/>
          </p:cNvSpPr>
          <p:nvPr>
            <p:ph type="title"/>
          </p:nvPr>
        </p:nvSpPr>
        <p:spPr>
          <a:xfrm>
            <a:off x="621438" y="452740"/>
            <a:ext cx="7936637" cy="1107190"/>
          </a:xfrm>
        </p:spPr>
        <p:txBody>
          <a:bodyPr>
            <a:normAutofit fontScale="90000"/>
          </a:bodyPr>
          <a:lstStyle/>
          <a:p>
            <a:pPr algn="ctr"/>
            <a:r>
              <a:rPr lang="en-US" dirty="0"/>
              <a:t>1.1 The Evolution of Database Systems</a:t>
            </a:r>
            <a:br>
              <a:rPr lang="en-US" dirty="0"/>
            </a:br>
            <a:endParaRPr lang="vi-VN" dirty="0"/>
          </a:p>
        </p:txBody>
      </p:sp>
      <p:sp>
        <p:nvSpPr>
          <p:cNvPr id="3" name="Content Placeholder 2">
            <a:extLst>
              <a:ext uri="{FF2B5EF4-FFF2-40B4-BE49-F238E27FC236}">
                <a16:creationId xmlns:a16="http://schemas.microsoft.com/office/drawing/2014/main" id="{C09AF740-FE01-417B-BF27-6AB99558E0FD}"/>
              </a:ext>
            </a:extLst>
          </p:cNvPr>
          <p:cNvSpPr>
            <a:spLocks noGrp="1"/>
          </p:cNvSpPr>
          <p:nvPr>
            <p:ph idx="1"/>
          </p:nvPr>
        </p:nvSpPr>
        <p:spPr/>
        <p:txBody>
          <a:bodyPr/>
          <a:lstStyle/>
          <a:p>
            <a:pPr>
              <a:buFont typeface="Wingdings" panose="05000000000000000000" pitchFamily="2" charset="2"/>
              <a:buChar char="§"/>
            </a:pPr>
            <a:r>
              <a:rPr lang="en-US" dirty="0"/>
              <a:t> Data</a:t>
            </a:r>
          </a:p>
          <a:p>
            <a:pPr>
              <a:buFont typeface="Wingdings" panose="05000000000000000000" pitchFamily="2" charset="2"/>
              <a:buChar char="§"/>
            </a:pPr>
            <a:r>
              <a:rPr lang="en-US" dirty="0"/>
              <a:t> Information</a:t>
            </a:r>
          </a:p>
          <a:p>
            <a:pPr>
              <a:buFont typeface="Wingdings" panose="05000000000000000000" pitchFamily="2" charset="2"/>
              <a:buChar char="§"/>
            </a:pPr>
            <a:r>
              <a:rPr lang="en-US" dirty="0"/>
              <a:t> What are the differences between data and information?</a:t>
            </a:r>
          </a:p>
        </p:txBody>
      </p:sp>
      <p:sp>
        <p:nvSpPr>
          <p:cNvPr id="4" name="Footer Placeholder 3">
            <a:extLst>
              <a:ext uri="{FF2B5EF4-FFF2-40B4-BE49-F238E27FC236}">
                <a16:creationId xmlns:a16="http://schemas.microsoft.com/office/drawing/2014/main" id="{D03F76A6-043E-4787-9DDA-81AEE78CBC21}"/>
              </a:ext>
            </a:extLst>
          </p:cNvPr>
          <p:cNvSpPr>
            <a:spLocks noGrp="1"/>
          </p:cNvSpPr>
          <p:nvPr>
            <p:ph type="ftr" sz="quarter" idx="11"/>
          </p:nvPr>
        </p:nvSpPr>
        <p:spPr/>
        <p:txBody>
          <a:bodyPr/>
          <a:lstStyle/>
          <a:p>
            <a:r>
              <a:rPr lang="en-US"/>
              <a:t>The Worlds of Database Systems</a:t>
            </a:r>
            <a:endParaRPr lang="vi-VN"/>
          </a:p>
        </p:txBody>
      </p:sp>
      <p:pic>
        <p:nvPicPr>
          <p:cNvPr id="7" name="Picture 6" descr="Chart, funnel chart&#10;&#10;Description automatically generated">
            <a:extLst>
              <a:ext uri="{FF2B5EF4-FFF2-40B4-BE49-F238E27FC236}">
                <a16:creationId xmlns:a16="http://schemas.microsoft.com/office/drawing/2014/main" id="{27A53B19-2F1F-414F-BD4B-252A99F2F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10" y="3244645"/>
            <a:ext cx="5655362" cy="2827681"/>
          </a:xfrm>
          <a:prstGeom prst="rect">
            <a:avLst/>
          </a:prstGeom>
        </p:spPr>
      </p:pic>
    </p:spTree>
    <p:extLst>
      <p:ext uri="{BB962C8B-B14F-4D97-AF65-F5344CB8AC3E}">
        <p14:creationId xmlns:p14="http://schemas.microsoft.com/office/powerpoint/2010/main" val="2316202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9C2B-F116-4A90-80EE-2708B4999DBA}"/>
              </a:ext>
            </a:extLst>
          </p:cNvPr>
          <p:cNvSpPr>
            <a:spLocks noGrp="1"/>
          </p:cNvSpPr>
          <p:nvPr>
            <p:ph type="title"/>
          </p:nvPr>
        </p:nvSpPr>
        <p:spPr/>
        <p:txBody>
          <a:bodyPr/>
          <a:lstStyle/>
          <a:p>
            <a:pPr algn="ctr"/>
            <a:r>
              <a:rPr lang="en-US" dirty="0"/>
              <a:t>Cartesian product and joins</a:t>
            </a:r>
            <a:endParaRPr lang="vi-VN" dirty="0"/>
          </a:p>
        </p:txBody>
      </p:sp>
      <p:sp>
        <p:nvSpPr>
          <p:cNvPr id="3" name="Content Placeholder 2">
            <a:extLst>
              <a:ext uri="{FF2B5EF4-FFF2-40B4-BE49-F238E27FC236}">
                <a16:creationId xmlns:a16="http://schemas.microsoft.com/office/drawing/2014/main" id="{74E71096-0D13-430C-8BC4-9BA4371C9CE6}"/>
              </a:ext>
            </a:extLst>
          </p:cNvPr>
          <p:cNvSpPr>
            <a:spLocks noGrp="1"/>
          </p:cNvSpPr>
          <p:nvPr>
            <p:ph idx="1"/>
          </p:nvPr>
        </p:nvSpPr>
        <p:spPr>
          <a:xfrm>
            <a:off x="585924" y="1127464"/>
            <a:ext cx="7936637" cy="597641"/>
          </a:xfrm>
        </p:spPr>
        <p:txBody>
          <a:bodyPr>
            <a:normAutofit lnSpcReduction="10000"/>
          </a:bodyPr>
          <a:lstStyle/>
          <a:p>
            <a:r>
              <a:rPr lang="en-US" dirty="0"/>
              <a:t>Natural join </a:t>
            </a:r>
            <a:r>
              <a:rPr lang="en-US" dirty="0" err="1"/>
              <a:t>R3</a:t>
            </a:r>
            <a:r>
              <a:rPr lang="en-US" dirty="0"/>
              <a:t> := </a:t>
            </a:r>
            <a:r>
              <a:rPr lang="en-US" dirty="0" err="1"/>
              <a:t>R1</a:t>
            </a:r>
            <a:r>
              <a:rPr lang="en-US" dirty="0"/>
              <a:t> </a:t>
            </a:r>
            <a:r>
              <a:rPr lang="en-US" sz="3600" dirty="0">
                <a:latin typeface="Lucida Sans Unicode" pitchFamily="34" charset="0"/>
              </a:rPr>
              <a:t>⋈</a:t>
            </a:r>
            <a:r>
              <a:rPr lang="en-US" dirty="0"/>
              <a:t> </a:t>
            </a:r>
            <a:r>
              <a:rPr lang="en-US" dirty="0" err="1"/>
              <a:t>R2</a:t>
            </a:r>
            <a:endParaRPr lang="en-US" dirty="0"/>
          </a:p>
          <a:p>
            <a:endParaRPr lang="vi-VN" dirty="0"/>
          </a:p>
        </p:txBody>
      </p:sp>
      <p:sp>
        <p:nvSpPr>
          <p:cNvPr id="4" name="Footer Placeholder 3">
            <a:extLst>
              <a:ext uri="{FF2B5EF4-FFF2-40B4-BE49-F238E27FC236}">
                <a16:creationId xmlns:a16="http://schemas.microsoft.com/office/drawing/2014/main" id="{D5E33251-7384-482D-8DE9-E3D60E8CF157}"/>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24B89276-089A-44FC-B5B0-24BD7330641E}"/>
              </a:ext>
            </a:extLst>
          </p:cNvPr>
          <p:cNvSpPr>
            <a:spLocks noGrp="1"/>
          </p:cNvSpPr>
          <p:nvPr>
            <p:ph type="sldNum" sz="quarter" idx="12"/>
          </p:nvPr>
        </p:nvSpPr>
        <p:spPr/>
        <p:txBody>
          <a:bodyPr/>
          <a:lstStyle/>
          <a:p>
            <a:fld id="{CC2FDD2D-D1AD-4AA7-93C2-8410BB90945D}" type="slidenum">
              <a:rPr lang="vi-VN" smtClean="0"/>
              <a:t>40</a:t>
            </a:fld>
            <a:endParaRPr lang="vi-VN"/>
          </a:p>
        </p:txBody>
      </p:sp>
      <p:graphicFrame>
        <p:nvGraphicFramePr>
          <p:cNvPr id="6" name="Table 5">
            <a:extLst>
              <a:ext uri="{FF2B5EF4-FFF2-40B4-BE49-F238E27FC236}">
                <a16:creationId xmlns:a16="http://schemas.microsoft.com/office/drawing/2014/main" id="{61DDB63D-53D9-448D-A8E1-008E52392936}"/>
              </a:ext>
            </a:extLst>
          </p:cNvPr>
          <p:cNvGraphicFramePr>
            <a:graphicFrameLocks noGrp="1"/>
          </p:cNvGraphicFramePr>
          <p:nvPr/>
        </p:nvGraphicFramePr>
        <p:xfrm>
          <a:off x="1447800" y="2590800"/>
          <a:ext cx="829310" cy="111252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tblGrid>
              <a:tr h="370840">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1"/>
                  </a:ext>
                </a:extLst>
              </a:tr>
              <a:tr h="370840">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77037043-46E2-40D0-8C6A-A660B60CB15F}"/>
              </a:ext>
            </a:extLst>
          </p:cNvPr>
          <p:cNvGraphicFramePr>
            <a:graphicFrameLocks noGrp="1"/>
          </p:cNvGraphicFramePr>
          <p:nvPr/>
        </p:nvGraphicFramePr>
        <p:xfrm>
          <a:off x="3397884" y="2590800"/>
          <a:ext cx="1326516" cy="148336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76568">
                  <a:extLst>
                    <a:ext uri="{9D8B030D-6E8A-4147-A177-3AD203B41FA5}">
                      <a16:colId xmlns:a16="http://schemas.microsoft.com/office/drawing/2014/main" val="20001"/>
                    </a:ext>
                  </a:extLst>
                </a:gridCol>
                <a:gridCol w="435293">
                  <a:extLst>
                    <a:ext uri="{9D8B030D-6E8A-4147-A177-3AD203B41FA5}">
                      <a16:colId xmlns:a16="http://schemas.microsoft.com/office/drawing/2014/main" val="20002"/>
                    </a:ext>
                  </a:extLst>
                </a:gridCol>
              </a:tblGrid>
              <a:tr h="370840">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4</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2"/>
                  </a:ext>
                </a:extLst>
              </a:tr>
              <a:tr h="370840">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8512DD43-1F52-468B-B926-2337C97D3149}"/>
              </a:ext>
            </a:extLst>
          </p:cNvPr>
          <p:cNvSpPr txBox="1"/>
          <p:nvPr/>
        </p:nvSpPr>
        <p:spPr>
          <a:xfrm>
            <a:off x="1295400" y="2145268"/>
            <a:ext cx="1268296" cy="369332"/>
          </a:xfrm>
          <a:prstGeom prst="rect">
            <a:avLst/>
          </a:prstGeom>
          <a:noFill/>
        </p:spPr>
        <p:txBody>
          <a:bodyPr wrap="none" rtlCol="0">
            <a:spAutoFit/>
          </a:bodyPr>
          <a:lstStyle/>
          <a:p>
            <a:r>
              <a:rPr lang="en-US" dirty="0"/>
              <a:t>Relation R</a:t>
            </a:r>
          </a:p>
        </p:txBody>
      </p:sp>
      <p:sp>
        <p:nvSpPr>
          <p:cNvPr id="9" name="TextBox 8">
            <a:extLst>
              <a:ext uri="{FF2B5EF4-FFF2-40B4-BE49-F238E27FC236}">
                <a16:creationId xmlns:a16="http://schemas.microsoft.com/office/drawing/2014/main" id="{13A6BB27-A552-4A03-91AD-68589858C439}"/>
              </a:ext>
            </a:extLst>
          </p:cNvPr>
          <p:cNvSpPr txBox="1"/>
          <p:nvPr/>
        </p:nvSpPr>
        <p:spPr>
          <a:xfrm>
            <a:off x="3457048" y="2133600"/>
            <a:ext cx="1236236" cy="369332"/>
          </a:xfrm>
          <a:prstGeom prst="rect">
            <a:avLst/>
          </a:prstGeom>
          <a:noFill/>
        </p:spPr>
        <p:txBody>
          <a:bodyPr wrap="none" rtlCol="0">
            <a:spAutoFit/>
          </a:bodyPr>
          <a:lstStyle/>
          <a:p>
            <a:r>
              <a:rPr lang="en-US" dirty="0"/>
              <a:t>Relation S</a:t>
            </a:r>
          </a:p>
        </p:txBody>
      </p:sp>
      <p:sp>
        <p:nvSpPr>
          <p:cNvPr id="10" name="TextBox 9">
            <a:extLst>
              <a:ext uri="{FF2B5EF4-FFF2-40B4-BE49-F238E27FC236}">
                <a16:creationId xmlns:a16="http://schemas.microsoft.com/office/drawing/2014/main" id="{5F589741-7DBB-4F05-B3F8-B939976E9745}"/>
              </a:ext>
            </a:extLst>
          </p:cNvPr>
          <p:cNvSpPr txBox="1"/>
          <p:nvPr/>
        </p:nvSpPr>
        <p:spPr>
          <a:xfrm>
            <a:off x="5691496" y="2133600"/>
            <a:ext cx="2233304" cy="369332"/>
          </a:xfrm>
          <a:prstGeom prst="rect">
            <a:avLst/>
          </a:prstGeom>
          <a:noFill/>
        </p:spPr>
        <p:txBody>
          <a:bodyPr wrap="none" rtlCol="0">
            <a:spAutoFit/>
          </a:bodyPr>
          <a:lstStyle/>
          <a:p>
            <a:r>
              <a:rPr lang="en-US" dirty="0"/>
              <a:t>Natural Join R </a:t>
            </a:r>
            <a:r>
              <a:rPr lang="en-US" dirty="0">
                <a:latin typeface="Lucida Sans Unicode" pitchFamily="34" charset="0"/>
              </a:rPr>
              <a:t>⋈ S</a:t>
            </a:r>
            <a:r>
              <a:rPr lang="en-US" dirty="0"/>
              <a:t> </a:t>
            </a:r>
          </a:p>
        </p:txBody>
      </p:sp>
      <p:graphicFrame>
        <p:nvGraphicFramePr>
          <p:cNvPr id="11" name="Table 10">
            <a:extLst>
              <a:ext uri="{FF2B5EF4-FFF2-40B4-BE49-F238E27FC236}">
                <a16:creationId xmlns:a16="http://schemas.microsoft.com/office/drawing/2014/main" id="{0FC50A25-B1A9-4BB5-B48B-176EB8D6084F}"/>
              </a:ext>
            </a:extLst>
          </p:cNvPr>
          <p:cNvGraphicFramePr>
            <a:graphicFrameLocks noGrp="1"/>
          </p:cNvGraphicFramePr>
          <p:nvPr/>
        </p:nvGraphicFramePr>
        <p:xfrm>
          <a:off x="5943600" y="2590800"/>
          <a:ext cx="1666558" cy="111252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gridCol w="405130">
                  <a:extLst>
                    <a:ext uri="{9D8B030D-6E8A-4147-A177-3AD203B41FA5}">
                      <a16:colId xmlns:a16="http://schemas.microsoft.com/office/drawing/2014/main" val="20002"/>
                    </a:ext>
                  </a:extLst>
                </a:gridCol>
                <a:gridCol w="432118">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r>
                        <a:rPr lang="en-US" dirty="0"/>
                        <a:t>4</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4214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0F42-C736-4E26-B4D0-B217AC360F37}"/>
              </a:ext>
            </a:extLst>
          </p:cNvPr>
          <p:cNvSpPr>
            <a:spLocks noGrp="1"/>
          </p:cNvSpPr>
          <p:nvPr>
            <p:ph type="title"/>
          </p:nvPr>
        </p:nvSpPr>
        <p:spPr/>
        <p:txBody>
          <a:bodyPr>
            <a:normAutofit/>
          </a:bodyPr>
          <a:lstStyle/>
          <a:p>
            <a:pPr algn="ctr"/>
            <a:r>
              <a:rPr lang="en-US" dirty="0"/>
              <a:t>Rename</a:t>
            </a:r>
            <a:br>
              <a:rPr lang="en-US" dirty="0"/>
            </a:br>
            <a:endParaRPr lang="vi-VN" dirty="0"/>
          </a:p>
        </p:txBody>
      </p:sp>
      <p:sp>
        <p:nvSpPr>
          <p:cNvPr id="3" name="Content Placeholder 2">
            <a:extLst>
              <a:ext uri="{FF2B5EF4-FFF2-40B4-BE49-F238E27FC236}">
                <a16:creationId xmlns:a16="http://schemas.microsoft.com/office/drawing/2014/main" id="{DB78178F-FBAD-475A-8735-0890FF073CC1}"/>
              </a:ext>
            </a:extLst>
          </p:cNvPr>
          <p:cNvSpPr>
            <a:spLocks noGrp="1"/>
          </p:cNvSpPr>
          <p:nvPr>
            <p:ph idx="1"/>
          </p:nvPr>
        </p:nvSpPr>
        <p:spPr>
          <a:xfrm>
            <a:off x="585924" y="1127464"/>
            <a:ext cx="7936637" cy="2124783"/>
          </a:xfrm>
        </p:spPr>
        <p:txBody>
          <a:bodyPr/>
          <a:lstStyle/>
          <a:p>
            <a:pPr>
              <a:lnSpc>
                <a:spcPct val="100000"/>
              </a:lnSpc>
              <a:buFont typeface="Wingdings" panose="05000000000000000000" pitchFamily="2" charset="2"/>
              <a:buChar char="§"/>
            </a:pPr>
            <a:r>
              <a:rPr lang="en-US" sz="2600" dirty="0"/>
              <a:t>The </a:t>
            </a:r>
            <a:r>
              <a:rPr lang="en-US" sz="2600" b="1" dirty="0">
                <a:sym typeface="Symbol"/>
              </a:rPr>
              <a:t></a:t>
            </a:r>
            <a:r>
              <a:rPr lang="en-US" sz="2600" dirty="0"/>
              <a:t> operation gives a new schema to a relation</a:t>
            </a:r>
          </a:p>
          <a:p>
            <a:pPr>
              <a:lnSpc>
                <a:spcPct val="100000"/>
              </a:lnSpc>
              <a:buFont typeface="Wingdings" panose="05000000000000000000" pitchFamily="2" charset="2"/>
              <a:buChar char="§"/>
            </a:pPr>
            <a:r>
              <a:rPr lang="en-US" sz="2600" dirty="0" err="1">
                <a:latin typeface="Lucida Sans Unicode" pitchFamily="34" charset="0"/>
              </a:rPr>
              <a:t>ρ</a:t>
            </a:r>
            <a:r>
              <a:rPr lang="en-US" sz="2600" baseline="-25000" dirty="0" err="1">
                <a:solidFill>
                  <a:srgbClr val="CC00CC"/>
                </a:solidFill>
              </a:rPr>
              <a:t>S</a:t>
            </a:r>
            <a:r>
              <a:rPr lang="en-US" sz="2600" baseline="-25000" dirty="0">
                <a:solidFill>
                  <a:srgbClr val="CC00CC"/>
                </a:solidFill>
              </a:rPr>
              <a:t>(A1,…,A</a:t>
            </a:r>
            <a:r>
              <a:rPr lang="en-US" sz="2600" i="1" baseline="-25000" dirty="0">
                <a:solidFill>
                  <a:srgbClr val="CC00CC"/>
                </a:solidFill>
              </a:rPr>
              <a:t>n</a:t>
            </a:r>
            <a:r>
              <a:rPr lang="en-US" sz="2600" baseline="-25000" dirty="0">
                <a:solidFill>
                  <a:srgbClr val="CC00CC"/>
                </a:solidFill>
              </a:rPr>
              <a:t>)</a:t>
            </a:r>
            <a:r>
              <a:rPr lang="en-US" sz="2600" dirty="0"/>
              <a:t>(R) makes S be a relation with attributes A1,…,A</a:t>
            </a:r>
            <a:r>
              <a:rPr lang="en-US" sz="2600" i="1" dirty="0"/>
              <a:t>n</a:t>
            </a:r>
            <a:r>
              <a:rPr lang="en-US" sz="2600" dirty="0"/>
              <a:t>  and the same tuples as R</a:t>
            </a:r>
          </a:p>
          <a:p>
            <a:pPr>
              <a:lnSpc>
                <a:spcPct val="100000"/>
              </a:lnSpc>
              <a:buFont typeface="Wingdings" panose="05000000000000000000" pitchFamily="2" charset="2"/>
              <a:buChar char="§"/>
            </a:pPr>
            <a:r>
              <a:rPr lang="en-US" sz="2600" dirty="0"/>
              <a:t>Simplified notation: S:=R (</a:t>
            </a:r>
            <a:r>
              <a:rPr lang="en-US" sz="2600" dirty="0" err="1"/>
              <a:t>A1,A2</a:t>
            </a:r>
            <a:r>
              <a:rPr lang="en-US" sz="2600" dirty="0"/>
              <a:t>,…,An) </a:t>
            </a:r>
          </a:p>
          <a:p>
            <a:endParaRPr lang="vi-VN" dirty="0"/>
          </a:p>
        </p:txBody>
      </p:sp>
      <p:sp>
        <p:nvSpPr>
          <p:cNvPr id="4" name="Footer Placeholder 3">
            <a:extLst>
              <a:ext uri="{FF2B5EF4-FFF2-40B4-BE49-F238E27FC236}">
                <a16:creationId xmlns:a16="http://schemas.microsoft.com/office/drawing/2014/main" id="{642D1ACE-0009-4E4A-BD88-592B116FD1BC}"/>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E9E538DC-3B13-487E-8386-07176725CEA9}"/>
              </a:ext>
            </a:extLst>
          </p:cNvPr>
          <p:cNvSpPr>
            <a:spLocks noGrp="1"/>
          </p:cNvSpPr>
          <p:nvPr>
            <p:ph type="sldNum" sz="quarter" idx="12"/>
          </p:nvPr>
        </p:nvSpPr>
        <p:spPr/>
        <p:txBody>
          <a:bodyPr/>
          <a:lstStyle/>
          <a:p>
            <a:fld id="{CC2FDD2D-D1AD-4AA7-93C2-8410BB90945D}" type="slidenum">
              <a:rPr lang="vi-VN" smtClean="0"/>
              <a:t>41</a:t>
            </a:fld>
            <a:endParaRPr lang="vi-VN"/>
          </a:p>
        </p:txBody>
      </p:sp>
      <p:graphicFrame>
        <p:nvGraphicFramePr>
          <p:cNvPr id="6" name="Table 5">
            <a:extLst>
              <a:ext uri="{FF2B5EF4-FFF2-40B4-BE49-F238E27FC236}">
                <a16:creationId xmlns:a16="http://schemas.microsoft.com/office/drawing/2014/main" id="{0EC54CA5-97CF-453A-A88B-3D03767040BD}"/>
              </a:ext>
            </a:extLst>
          </p:cNvPr>
          <p:cNvGraphicFramePr>
            <a:graphicFrameLocks noGrp="1"/>
          </p:cNvGraphicFramePr>
          <p:nvPr/>
        </p:nvGraphicFramePr>
        <p:xfrm>
          <a:off x="1143000" y="3688648"/>
          <a:ext cx="829310" cy="111252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14655">
                  <a:extLst>
                    <a:ext uri="{9D8B030D-6E8A-4147-A177-3AD203B41FA5}">
                      <a16:colId xmlns:a16="http://schemas.microsoft.com/office/drawing/2014/main" val="20001"/>
                    </a:ext>
                  </a:extLst>
                </a:gridCol>
              </a:tblGrid>
              <a:tr h="370840">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1"/>
                  </a:ext>
                </a:extLst>
              </a:tr>
              <a:tr h="370840">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D7D59504-E67D-45E8-8CA0-1D89C8166542}"/>
              </a:ext>
            </a:extLst>
          </p:cNvPr>
          <p:cNvGraphicFramePr>
            <a:graphicFrameLocks noGrp="1"/>
          </p:cNvGraphicFramePr>
          <p:nvPr/>
        </p:nvGraphicFramePr>
        <p:xfrm>
          <a:off x="2940684" y="3688648"/>
          <a:ext cx="1326516" cy="148336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476568">
                  <a:extLst>
                    <a:ext uri="{9D8B030D-6E8A-4147-A177-3AD203B41FA5}">
                      <a16:colId xmlns:a16="http://schemas.microsoft.com/office/drawing/2014/main" val="20001"/>
                    </a:ext>
                  </a:extLst>
                </a:gridCol>
                <a:gridCol w="435293">
                  <a:extLst>
                    <a:ext uri="{9D8B030D-6E8A-4147-A177-3AD203B41FA5}">
                      <a16:colId xmlns:a16="http://schemas.microsoft.com/office/drawing/2014/main" val="20002"/>
                    </a:ext>
                  </a:extLst>
                </a:gridCol>
              </a:tblGrid>
              <a:tr h="370840">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4</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2"/>
                  </a:ext>
                </a:extLst>
              </a:tr>
              <a:tr h="370840">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E3B9A9D-E678-4C16-81AD-519CBAA918E0}"/>
              </a:ext>
            </a:extLst>
          </p:cNvPr>
          <p:cNvSpPr txBox="1"/>
          <p:nvPr/>
        </p:nvSpPr>
        <p:spPr>
          <a:xfrm>
            <a:off x="990600" y="3243116"/>
            <a:ext cx="1268296" cy="369332"/>
          </a:xfrm>
          <a:prstGeom prst="rect">
            <a:avLst/>
          </a:prstGeom>
          <a:noFill/>
        </p:spPr>
        <p:txBody>
          <a:bodyPr wrap="none" rtlCol="0">
            <a:spAutoFit/>
          </a:bodyPr>
          <a:lstStyle/>
          <a:p>
            <a:r>
              <a:rPr lang="en-US" dirty="0"/>
              <a:t>Relation R</a:t>
            </a:r>
          </a:p>
        </p:txBody>
      </p:sp>
      <p:sp>
        <p:nvSpPr>
          <p:cNvPr id="9" name="TextBox 8">
            <a:extLst>
              <a:ext uri="{FF2B5EF4-FFF2-40B4-BE49-F238E27FC236}">
                <a16:creationId xmlns:a16="http://schemas.microsoft.com/office/drawing/2014/main" id="{861DF6CF-BC9A-40E5-A455-20FB66D8A5C1}"/>
              </a:ext>
            </a:extLst>
          </p:cNvPr>
          <p:cNvSpPr txBox="1"/>
          <p:nvPr/>
        </p:nvSpPr>
        <p:spPr>
          <a:xfrm>
            <a:off x="2999848" y="3231448"/>
            <a:ext cx="1236236" cy="369332"/>
          </a:xfrm>
          <a:prstGeom prst="rect">
            <a:avLst/>
          </a:prstGeom>
          <a:noFill/>
        </p:spPr>
        <p:txBody>
          <a:bodyPr wrap="none" rtlCol="0">
            <a:spAutoFit/>
          </a:bodyPr>
          <a:lstStyle/>
          <a:p>
            <a:r>
              <a:rPr lang="en-US" dirty="0"/>
              <a:t>Relation S</a:t>
            </a:r>
          </a:p>
        </p:txBody>
      </p:sp>
      <p:graphicFrame>
        <p:nvGraphicFramePr>
          <p:cNvPr id="10" name="Table 9">
            <a:extLst>
              <a:ext uri="{FF2B5EF4-FFF2-40B4-BE49-F238E27FC236}">
                <a16:creationId xmlns:a16="http://schemas.microsoft.com/office/drawing/2014/main" id="{196C1929-1A6B-4776-8C21-93AAEB439809}"/>
              </a:ext>
            </a:extLst>
          </p:cNvPr>
          <p:cNvGraphicFramePr>
            <a:graphicFrameLocks noGrp="1"/>
          </p:cNvGraphicFramePr>
          <p:nvPr/>
        </p:nvGraphicFramePr>
        <p:xfrm>
          <a:off x="5334000" y="3688648"/>
          <a:ext cx="2632076" cy="2595880"/>
        </p:xfrm>
        <a:graphic>
          <a:graphicData uri="http://schemas.openxmlformats.org/drawingml/2006/table">
            <a:tbl>
              <a:tblPr firstRow="1" bandRow="1">
                <a:tableStyleId>{5C22544A-7EE6-4342-B048-85BDC9FD1C3A}</a:tableStyleId>
              </a:tblPr>
              <a:tblGrid>
                <a:gridCol w="414655">
                  <a:extLst>
                    <a:ext uri="{9D8B030D-6E8A-4147-A177-3AD203B41FA5}">
                      <a16:colId xmlns:a16="http://schemas.microsoft.com/office/drawing/2014/main" val="20000"/>
                    </a:ext>
                  </a:extLst>
                </a:gridCol>
                <a:gridCol w="671830">
                  <a:extLst>
                    <a:ext uri="{9D8B030D-6E8A-4147-A177-3AD203B41FA5}">
                      <a16:colId xmlns:a16="http://schemas.microsoft.com/office/drawing/2014/main" val="20001"/>
                    </a:ext>
                  </a:extLst>
                </a:gridCol>
                <a:gridCol w="636905">
                  <a:extLst>
                    <a:ext uri="{9D8B030D-6E8A-4147-A177-3AD203B41FA5}">
                      <a16:colId xmlns:a16="http://schemas.microsoft.com/office/drawing/2014/main" val="20002"/>
                    </a:ext>
                  </a:extLst>
                </a:gridCol>
                <a:gridCol w="476568">
                  <a:extLst>
                    <a:ext uri="{9D8B030D-6E8A-4147-A177-3AD203B41FA5}">
                      <a16:colId xmlns:a16="http://schemas.microsoft.com/office/drawing/2014/main" val="20003"/>
                    </a:ext>
                  </a:extLst>
                </a:gridCol>
                <a:gridCol w="432118">
                  <a:extLst>
                    <a:ext uri="{9D8B030D-6E8A-4147-A177-3AD203B41FA5}">
                      <a16:colId xmlns:a16="http://schemas.microsoft.com/office/drawing/2014/main" val="20004"/>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X</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10003"/>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0004"/>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4</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val="10005"/>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10006"/>
                  </a:ext>
                </a:extLst>
              </a:tr>
            </a:tbl>
          </a:graphicData>
        </a:graphic>
      </p:graphicFrame>
      <p:sp>
        <p:nvSpPr>
          <p:cNvPr id="11" name="TextBox 10">
            <a:extLst>
              <a:ext uri="{FF2B5EF4-FFF2-40B4-BE49-F238E27FC236}">
                <a16:creationId xmlns:a16="http://schemas.microsoft.com/office/drawing/2014/main" id="{8CED09D2-4E15-4FA5-AC04-1C0418B08FA7}"/>
              </a:ext>
            </a:extLst>
          </p:cNvPr>
          <p:cNvSpPr txBox="1"/>
          <p:nvPr/>
        </p:nvSpPr>
        <p:spPr>
          <a:xfrm>
            <a:off x="5562600" y="3084128"/>
            <a:ext cx="2135521" cy="523220"/>
          </a:xfrm>
          <a:prstGeom prst="rect">
            <a:avLst/>
          </a:prstGeom>
          <a:noFill/>
        </p:spPr>
        <p:txBody>
          <a:bodyPr wrap="none" rtlCol="0">
            <a:spAutoFit/>
          </a:bodyPr>
          <a:lstStyle/>
          <a:p>
            <a:r>
              <a:rPr lang="en-US" dirty="0"/>
              <a:t>R X</a:t>
            </a:r>
            <a:r>
              <a:rPr lang="en-US" sz="2800" dirty="0"/>
              <a:t> </a:t>
            </a:r>
            <a:r>
              <a:rPr lang="en-US" sz="2800" dirty="0">
                <a:sym typeface="Symbol"/>
              </a:rPr>
              <a:t></a:t>
            </a:r>
            <a:r>
              <a:rPr lang="en-US" sz="2800" baseline="-25000" dirty="0">
                <a:sym typeface="Symbol"/>
              </a:rPr>
              <a:t>S(</a:t>
            </a:r>
            <a:r>
              <a:rPr lang="en-US" sz="2800" baseline="-25000" dirty="0" err="1">
                <a:sym typeface="Symbol"/>
              </a:rPr>
              <a:t>X,C,D</a:t>
            </a:r>
            <a:r>
              <a:rPr lang="en-US" sz="2800" baseline="-25000" dirty="0">
                <a:sym typeface="Symbol"/>
              </a:rPr>
              <a:t>)</a:t>
            </a:r>
            <a:r>
              <a:rPr lang="en-US" baseline="-25000" dirty="0">
                <a:sym typeface="Symbol"/>
              </a:rPr>
              <a:t> </a:t>
            </a:r>
            <a:r>
              <a:rPr lang="en-US" dirty="0">
                <a:sym typeface="Symbol"/>
              </a:rPr>
              <a:t>(S)</a:t>
            </a:r>
            <a:endParaRPr lang="en-US" dirty="0"/>
          </a:p>
        </p:txBody>
      </p:sp>
    </p:spTree>
    <p:extLst>
      <p:ext uri="{BB962C8B-B14F-4D97-AF65-F5344CB8AC3E}">
        <p14:creationId xmlns:p14="http://schemas.microsoft.com/office/powerpoint/2010/main" val="3384638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F25F-9118-480F-9607-6FCBDC999C12}"/>
              </a:ext>
            </a:extLst>
          </p:cNvPr>
          <p:cNvSpPr>
            <a:spLocks noGrp="1"/>
          </p:cNvSpPr>
          <p:nvPr>
            <p:ph type="title"/>
          </p:nvPr>
        </p:nvSpPr>
        <p:spPr/>
        <p:txBody>
          <a:bodyPr/>
          <a:lstStyle/>
          <a:p>
            <a:pPr algn="ctr"/>
            <a:r>
              <a:rPr lang="en-US" dirty="0"/>
              <a:t>Relational Expression</a:t>
            </a:r>
            <a:endParaRPr lang="vi-VN" dirty="0"/>
          </a:p>
        </p:txBody>
      </p:sp>
      <p:sp>
        <p:nvSpPr>
          <p:cNvPr id="3" name="Content Placeholder 2">
            <a:extLst>
              <a:ext uri="{FF2B5EF4-FFF2-40B4-BE49-F238E27FC236}">
                <a16:creationId xmlns:a16="http://schemas.microsoft.com/office/drawing/2014/main" id="{467F71F5-9AA2-4CDC-A786-50736F055CDE}"/>
              </a:ext>
            </a:extLst>
          </p:cNvPr>
          <p:cNvSpPr>
            <a:spLocks noGrp="1"/>
          </p:cNvSpPr>
          <p:nvPr>
            <p:ph idx="1"/>
          </p:nvPr>
        </p:nvSpPr>
        <p:spPr/>
        <p:txBody>
          <a:bodyPr/>
          <a:lstStyle/>
          <a:p>
            <a:pPr>
              <a:buFont typeface="Wingdings" panose="05000000000000000000" pitchFamily="2" charset="2"/>
              <a:buChar char="§"/>
            </a:pPr>
            <a:r>
              <a:rPr lang="en-US" dirty="0"/>
              <a:t> How we need relational expression</a:t>
            </a:r>
          </a:p>
          <a:p>
            <a:pPr>
              <a:buFont typeface="Wingdings" panose="05000000000000000000" pitchFamily="2" charset="2"/>
              <a:buChar char="§"/>
            </a:pPr>
            <a:r>
              <a:rPr lang="en-US" dirty="0"/>
              <a:t> Relational algebra allows us to form expressions</a:t>
            </a:r>
          </a:p>
          <a:p>
            <a:pPr>
              <a:buFont typeface="Wingdings" panose="05000000000000000000" pitchFamily="2" charset="2"/>
              <a:buChar char="§"/>
            </a:pPr>
            <a:r>
              <a:rPr lang="en-US" dirty="0"/>
              <a:t> Relational expression is constructed by applying operations to the result of other operations</a:t>
            </a:r>
          </a:p>
          <a:p>
            <a:pPr>
              <a:buFont typeface="Wingdings" panose="05000000000000000000" pitchFamily="2" charset="2"/>
              <a:buChar char="§"/>
            </a:pPr>
            <a:r>
              <a:rPr lang="en-US" dirty="0"/>
              <a:t> Expressions can be presented as expression tree</a:t>
            </a:r>
          </a:p>
          <a:p>
            <a:endParaRPr lang="vi-VN" dirty="0"/>
          </a:p>
        </p:txBody>
      </p:sp>
      <p:sp>
        <p:nvSpPr>
          <p:cNvPr id="4" name="Footer Placeholder 3">
            <a:extLst>
              <a:ext uri="{FF2B5EF4-FFF2-40B4-BE49-F238E27FC236}">
                <a16:creationId xmlns:a16="http://schemas.microsoft.com/office/drawing/2014/main" id="{6F2C36A9-B82A-4661-8C4B-A451959DE594}"/>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BD21857F-AF8F-4C28-9E10-DCC99E55E359}"/>
              </a:ext>
            </a:extLst>
          </p:cNvPr>
          <p:cNvSpPr>
            <a:spLocks noGrp="1"/>
          </p:cNvSpPr>
          <p:nvPr>
            <p:ph type="sldNum" sz="quarter" idx="12"/>
          </p:nvPr>
        </p:nvSpPr>
        <p:spPr/>
        <p:txBody>
          <a:bodyPr/>
          <a:lstStyle/>
          <a:p>
            <a:fld id="{CC2FDD2D-D1AD-4AA7-93C2-8410BB90945D}" type="slidenum">
              <a:rPr lang="vi-VN" smtClean="0"/>
              <a:t>42</a:t>
            </a:fld>
            <a:endParaRPr lang="vi-VN"/>
          </a:p>
        </p:txBody>
      </p:sp>
    </p:spTree>
    <p:extLst>
      <p:ext uri="{BB962C8B-B14F-4D97-AF65-F5344CB8AC3E}">
        <p14:creationId xmlns:p14="http://schemas.microsoft.com/office/powerpoint/2010/main" val="760150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3467-4987-4011-B324-8D8CC514E3E7}"/>
              </a:ext>
            </a:extLst>
          </p:cNvPr>
          <p:cNvSpPr>
            <a:spLocks noGrp="1"/>
          </p:cNvSpPr>
          <p:nvPr>
            <p:ph type="title"/>
          </p:nvPr>
        </p:nvSpPr>
        <p:spPr>
          <a:xfrm>
            <a:off x="1000705" y="285770"/>
            <a:ext cx="7936637" cy="840859"/>
          </a:xfrm>
        </p:spPr>
        <p:txBody>
          <a:bodyPr>
            <a:normAutofit fontScale="90000"/>
          </a:bodyPr>
          <a:lstStyle/>
          <a:p>
            <a:r>
              <a:rPr lang="en-US" sz="3600" dirty="0"/>
              <a:t>The role of relational algebra in a DBMS</a:t>
            </a:r>
            <a:endParaRPr lang="vi-VN" dirty="0"/>
          </a:p>
        </p:txBody>
      </p:sp>
      <p:sp>
        <p:nvSpPr>
          <p:cNvPr id="4" name="Footer Placeholder 3">
            <a:extLst>
              <a:ext uri="{FF2B5EF4-FFF2-40B4-BE49-F238E27FC236}">
                <a16:creationId xmlns:a16="http://schemas.microsoft.com/office/drawing/2014/main" id="{C1934507-D4E7-432B-8370-2F4C14F8F5DA}"/>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249D48CB-263D-4F54-980E-B5FD76B3EEA7}"/>
              </a:ext>
            </a:extLst>
          </p:cNvPr>
          <p:cNvSpPr>
            <a:spLocks noGrp="1"/>
          </p:cNvSpPr>
          <p:nvPr>
            <p:ph type="sldNum" sz="quarter" idx="12"/>
          </p:nvPr>
        </p:nvSpPr>
        <p:spPr/>
        <p:txBody>
          <a:bodyPr/>
          <a:lstStyle/>
          <a:p>
            <a:fld id="{CC2FDD2D-D1AD-4AA7-93C2-8410BB90945D}" type="slidenum">
              <a:rPr lang="vi-VN" smtClean="0"/>
              <a:t>43</a:t>
            </a:fld>
            <a:endParaRPr lang="vi-VN"/>
          </a:p>
        </p:txBody>
      </p:sp>
      <p:pic>
        <p:nvPicPr>
          <p:cNvPr id="6" name="Picture 3">
            <a:extLst>
              <a:ext uri="{FF2B5EF4-FFF2-40B4-BE49-F238E27FC236}">
                <a16:creationId xmlns:a16="http://schemas.microsoft.com/office/drawing/2014/main" id="{E3DA7C39-D5A2-47E6-9CBA-2C34561FF288}"/>
              </a:ext>
            </a:extLst>
          </p:cNvPr>
          <p:cNvPicPr>
            <a:picLocks noChangeAspect="1" noChangeArrowheads="1"/>
          </p:cNvPicPr>
          <p:nvPr/>
        </p:nvPicPr>
        <p:blipFill>
          <a:blip r:embed="rId2" cstate="print"/>
          <a:srcRect/>
          <a:stretch>
            <a:fillRect/>
          </a:stretch>
        </p:blipFill>
        <p:spPr bwMode="auto">
          <a:xfrm>
            <a:off x="1677971" y="1206631"/>
            <a:ext cx="5997690" cy="5093152"/>
          </a:xfrm>
          <a:prstGeom prst="rect">
            <a:avLst/>
          </a:prstGeom>
          <a:noFill/>
        </p:spPr>
      </p:pic>
    </p:spTree>
    <p:extLst>
      <p:ext uri="{BB962C8B-B14F-4D97-AF65-F5344CB8AC3E}">
        <p14:creationId xmlns:p14="http://schemas.microsoft.com/office/powerpoint/2010/main" val="1225062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413D-087D-445F-93EB-7010E42608AA}"/>
              </a:ext>
            </a:extLst>
          </p:cNvPr>
          <p:cNvSpPr>
            <a:spLocks noGrp="1"/>
          </p:cNvSpPr>
          <p:nvPr>
            <p:ph type="title"/>
          </p:nvPr>
        </p:nvSpPr>
        <p:spPr/>
        <p:txBody>
          <a:bodyPr/>
          <a:lstStyle/>
          <a:p>
            <a:pPr algn="ctr"/>
            <a:r>
              <a:rPr lang="en-US" dirty="0"/>
              <a:t>Relational Expression</a:t>
            </a:r>
            <a:endParaRPr lang="vi-VN" dirty="0"/>
          </a:p>
        </p:txBody>
      </p:sp>
      <p:sp>
        <p:nvSpPr>
          <p:cNvPr id="3" name="Content Placeholder 2">
            <a:extLst>
              <a:ext uri="{FF2B5EF4-FFF2-40B4-BE49-F238E27FC236}">
                <a16:creationId xmlns:a16="http://schemas.microsoft.com/office/drawing/2014/main" id="{D8749D57-DA71-46D7-B0C7-5E485694B7E1}"/>
              </a:ext>
            </a:extLst>
          </p:cNvPr>
          <p:cNvSpPr>
            <a:spLocks noGrp="1"/>
          </p:cNvSpPr>
          <p:nvPr>
            <p:ph idx="1"/>
          </p:nvPr>
        </p:nvSpPr>
        <p:spPr/>
        <p:txBody>
          <a:bodyPr/>
          <a:lstStyle/>
          <a:p>
            <a:r>
              <a:rPr lang="en-US" dirty="0"/>
              <a:t>Example: What are the titles and years of movies made by Fox that are at least 100 minutes long?</a:t>
            </a:r>
          </a:p>
          <a:p>
            <a:pPr lvl="1"/>
            <a:r>
              <a:rPr lang="en-US" dirty="0"/>
              <a:t>(1) Select those Movies tuples that have length </a:t>
            </a:r>
            <a:r>
              <a:rPr lang="en-US" dirty="0">
                <a:sym typeface="Symbol"/>
              </a:rPr>
              <a:t> 100</a:t>
            </a:r>
          </a:p>
          <a:p>
            <a:pPr lvl="1"/>
            <a:r>
              <a:rPr lang="en-US" dirty="0">
                <a:sym typeface="Symbol"/>
              </a:rPr>
              <a:t>(2) Select those Movies tuples that have </a:t>
            </a:r>
            <a:r>
              <a:rPr lang="en-US" dirty="0" err="1">
                <a:sym typeface="Symbol"/>
              </a:rPr>
              <a:t>studioName</a:t>
            </a:r>
            <a:r>
              <a:rPr lang="en-US" dirty="0">
                <a:sym typeface="Symbol"/>
              </a:rPr>
              <a:t>=‘Fox’</a:t>
            </a:r>
          </a:p>
          <a:p>
            <a:pPr lvl="1"/>
            <a:r>
              <a:rPr lang="en-US" dirty="0">
                <a:sym typeface="Symbol"/>
              </a:rPr>
              <a:t>(3) Compute the intersection of (1) and (2)</a:t>
            </a:r>
          </a:p>
          <a:p>
            <a:pPr lvl="1"/>
            <a:r>
              <a:rPr lang="en-US" dirty="0"/>
              <a:t>(4) Project the relation from (3) onto attributes title and year</a:t>
            </a:r>
          </a:p>
          <a:p>
            <a:endParaRPr lang="vi-VN" dirty="0"/>
          </a:p>
        </p:txBody>
      </p:sp>
      <p:sp>
        <p:nvSpPr>
          <p:cNvPr id="4" name="Footer Placeholder 3">
            <a:extLst>
              <a:ext uri="{FF2B5EF4-FFF2-40B4-BE49-F238E27FC236}">
                <a16:creationId xmlns:a16="http://schemas.microsoft.com/office/drawing/2014/main" id="{FEB487B7-EAB3-44B2-A649-502C2B3A1DA3}"/>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398AE748-D8F1-4262-8C95-118F0E99C849}"/>
              </a:ext>
            </a:extLst>
          </p:cNvPr>
          <p:cNvSpPr>
            <a:spLocks noGrp="1"/>
          </p:cNvSpPr>
          <p:nvPr>
            <p:ph type="sldNum" sz="quarter" idx="12"/>
          </p:nvPr>
        </p:nvSpPr>
        <p:spPr/>
        <p:txBody>
          <a:bodyPr/>
          <a:lstStyle/>
          <a:p>
            <a:fld id="{CC2FDD2D-D1AD-4AA7-93C2-8410BB90945D}" type="slidenum">
              <a:rPr lang="vi-VN" smtClean="0"/>
              <a:t>44</a:t>
            </a:fld>
            <a:endParaRPr lang="vi-VN"/>
          </a:p>
        </p:txBody>
      </p:sp>
    </p:spTree>
    <p:extLst>
      <p:ext uri="{BB962C8B-B14F-4D97-AF65-F5344CB8AC3E}">
        <p14:creationId xmlns:p14="http://schemas.microsoft.com/office/powerpoint/2010/main" val="2227542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85B8-F428-435C-9B4C-52B8D14CAF2B}"/>
              </a:ext>
            </a:extLst>
          </p:cNvPr>
          <p:cNvSpPr>
            <a:spLocks noGrp="1"/>
          </p:cNvSpPr>
          <p:nvPr>
            <p:ph type="title"/>
          </p:nvPr>
        </p:nvSpPr>
        <p:spPr/>
        <p:txBody>
          <a:bodyPr/>
          <a:lstStyle/>
          <a:p>
            <a:pPr algn="ctr"/>
            <a:r>
              <a:rPr lang="en-US" dirty="0"/>
              <a:t>Relational Expression</a:t>
            </a:r>
            <a:endParaRPr lang="vi-VN" dirty="0"/>
          </a:p>
        </p:txBody>
      </p:sp>
      <p:sp>
        <p:nvSpPr>
          <p:cNvPr id="4" name="Footer Placeholder 3">
            <a:extLst>
              <a:ext uri="{FF2B5EF4-FFF2-40B4-BE49-F238E27FC236}">
                <a16:creationId xmlns:a16="http://schemas.microsoft.com/office/drawing/2014/main" id="{EDAB5332-8305-4F9C-9C79-B4FD076CCDDF}"/>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1E2722BB-A82E-4C66-8965-0814E96657E3}"/>
              </a:ext>
            </a:extLst>
          </p:cNvPr>
          <p:cNvSpPr>
            <a:spLocks noGrp="1"/>
          </p:cNvSpPr>
          <p:nvPr>
            <p:ph type="sldNum" sz="quarter" idx="12"/>
          </p:nvPr>
        </p:nvSpPr>
        <p:spPr/>
        <p:txBody>
          <a:bodyPr/>
          <a:lstStyle/>
          <a:p>
            <a:fld id="{CC2FDD2D-D1AD-4AA7-93C2-8410BB90945D}" type="slidenum">
              <a:rPr lang="vi-VN" smtClean="0"/>
              <a:t>45</a:t>
            </a:fld>
            <a:endParaRPr lang="vi-VN"/>
          </a:p>
        </p:txBody>
      </p:sp>
      <p:sp>
        <p:nvSpPr>
          <p:cNvPr id="6" name="TextBox 5">
            <a:extLst>
              <a:ext uri="{FF2B5EF4-FFF2-40B4-BE49-F238E27FC236}">
                <a16:creationId xmlns:a16="http://schemas.microsoft.com/office/drawing/2014/main" id="{CADFCA05-F63F-40E2-8A4A-E53971FE62D6}"/>
              </a:ext>
            </a:extLst>
          </p:cNvPr>
          <p:cNvSpPr txBox="1"/>
          <p:nvPr/>
        </p:nvSpPr>
        <p:spPr>
          <a:xfrm>
            <a:off x="3847836" y="1281260"/>
            <a:ext cx="1157689" cy="461665"/>
          </a:xfrm>
          <a:prstGeom prst="rect">
            <a:avLst/>
          </a:prstGeom>
          <a:noFill/>
        </p:spPr>
        <p:txBody>
          <a:bodyPr wrap="none" rtlCol="0">
            <a:spAutoFit/>
          </a:bodyPr>
          <a:lstStyle/>
          <a:p>
            <a:r>
              <a:rPr lang="en-US" sz="2400" b="1" dirty="0">
                <a:sym typeface="Symbol"/>
              </a:rPr>
              <a:t></a:t>
            </a:r>
            <a:r>
              <a:rPr lang="en-US" sz="2400" baseline="-25000" dirty="0" err="1">
                <a:sym typeface="Symbol"/>
              </a:rPr>
              <a:t>title,year</a:t>
            </a:r>
            <a:endParaRPr lang="en-US" sz="2400" b="1" dirty="0"/>
          </a:p>
        </p:txBody>
      </p:sp>
      <p:sp>
        <p:nvSpPr>
          <p:cNvPr id="7" name="TextBox 6">
            <a:extLst>
              <a:ext uri="{FF2B5EF4-FFF2-40B4-BE49-F238E27FC236}">
                <a16:creationId xmlns:a16="http://schemas.microsoft.com/office/drawing/2014/main" id="{9A6BDA93-2287-442F-A3A4-93AA68137002}"/>
              </a:ext>
            </a:extLst>
          </p:cNvPr>
          <p:cNvSpPr txBox="1"/>
          <p:nvPr/>
        </p:nvSpPr>
        <p:spPr>
          <a:xfrm>
            <a:off x="4215494" y="2038795"/>
            <a:ext cx="421910" cy="461665"/>
          </a:xfrm>
          <a:prstGeom prst="rect">
            <a:avLst/>
          </a:prstGeom>
          <a:noFill/>
        </p:spPr>
        <p:txBody>
          <a:bodyPr wrap="none" rtlCol="0">
            <a:spAutoFit/>
          </a:bodyPr>
          <a:lstStyle/>
          <a:p>
            <a:r>
              <a:rPr lang="en-US" sz="2400" b="1" dirty="0">
                <a:sym typeface="Symbol"/>
              </a:rPr>
              <a:t></a:t>
            </a:r>
            <a:endParaRPr lang="en-US" sz="2400" b="1" dirty="0"/>
          </a:p>
        </p:txBody>
      </p:sp>
      <p:sp>
        <p:nvSpPr>
          <p:cNvPr id="8" name="TextBox 7">
            <a:extLst>
              <a:ext uri="{FF2B5EF4-FFF2-40B4-BE49-F238E27FC236}">
                <a16:creationId xmlns:a16="http://schemas.microsoft.com/office/drawing/2014/main" id="{42FE8898-ED5D-4697-B362-6525B9F28714}"/>
              </a:ext>
            </a:extLst>
          </p:cNvPr>
          <p:cNvSpPr txBox="1"/>
          <p:nvPr/>
        </p:nvSpPr>
        <p:spPr>
          <a:xfrm>
            <a:off x="2338525" y="2876995"/>
            <a:ext cx="1550424" cy="461665"/>
          </a:xfrm>
          <a:prstGeom prst="rect">
            <a:avLst/>
          </a:prstGeom>
          <a:noFill/>
        </p:spPr>
        <p:txBody>
          <a:bodyPr wrap="none" rtlCol="0">
            <a:spAutoFit/>
          </a:bodyPr>
          <a:lstStyle/>
          <a:p>
            <a:r>
              <a:rPr lang="en-US" sz="2400" b="1" dirty="0">
                <a:sym typeface="Symbol"/>
              </a:rPr>
              <a:t></a:t>
            </a:r>
            <a:r>
              <a:rPr lang="en-US" sz="2400" baseline="-25000" dirty="0">
                <a:sym typeface="Symbol"/>
              </a:rPr>
              <a:t>length&gt;=100</a:t>
            </a:r>
            <a:endParaRPr lang="en-US" sz="2400" b="1" dirty="0"/>
          </a:p>
        </p:txBody>
      </p:sp>
      <p:sp>
        <p:nvSpPr>
          <p:cNvPr id="9" name="TextBox 8">
            <a:extLst>
              <a:ext uri="{FF2B5EF4-FFF2-40B4-BE49-F238E27FC236}">
                <a16:creationId xmlns:a16="http://schemas.microsoft.com/office/drawing/2014/main" id="{3711A913-6A7D-47A4-9F7E-2FE98551E120}"/>
              </a:ext>
            </a:extLst>
          </p:cNvPr>
          <p:cNvSpPr txBox="1"/>
          <p:nvPr/>
        </p:nvSpPr>
        <p:spPr>
          <a:xfrm>
            <a:off x="4869582" y="2876995"/>
            <a:ext cx="2040943" cy="461665"/>
          </a:xfrm>
          <a:prstGeom prst="rect">
            <a:avLst/>
          </a:prstGeom>
          <a:noFill/>
        </p:spPr>
        <p:txBody>
          <a:bodyPr wrap="none" rtlCol="0">
            <a:spAutoFit/>
          </a:bodyPr>
          <a:lstStyle/>
          <a:p>
            <a:r>
              <a:rPr lang="en-US" sz="2400" b="1" dirty="0">
                <a:sym typeface="Symbol"/>
              </a:rPr>
              <a:t></a:t>
            </a:r>
            <a:r>
              <a:rPr lang="en-US" sz="2400" baseline="-25000" dirty="0" err="1">
                <a:sym typeface="Symbol"/>
              </a:rPr>
              <a:t>studioName</a:t>
            </a:r>
            <a:r>
              <a:rPr lang="en-US" sz="2400" baseline="-25000" dirty="0">
                <a:sym typeface="Symbol"/>
              </a:rPr>
              <a:t>=‘Fox’</a:t>
            </a:r>
            <a:endParaRPr lang="en-US" sz="2400" b="1" dirty="0"/>
          </a:p>
        </p:txBody>
      </p:sp>
      <p:sp>
        <p:nvSpPr>
          <p:cNvPr id="10" name="TextBox 9">
            <a:extLst>
              <a:ext uri="{FF2B5EF4-FFF2-40B4-BE49-F238E27FC236}">
                <a16:creationId xmlns:a16="http://schemas.microsoft.com/office/drawing/2014/main" id="{873E45E8-E011-46A6-A5A1-E2F204305867}"/>
              </a:ext>
            </a:extLst>
          </p:cNvPr>
          <p:cNvSpPr txBox="1"/>
          <p:nvPr/>
        </p:nvSpPr>
        <p:spPr>
          <a:xfrm>
            <a:off x="2669083" y="3883728"/>
            <a:ext cx="918841" cy="369332"/>
          </a:xfrm>
          <a:prstGeom prst="rect">
            <a:avLst/>
          </a:prstGeom>
          <a:noFill/>
        </p:spPr>
        <p:txBody>
          <a:bodyPr wrap="none" rtlCol="0">
            <a:spAutoFit/>
          </a:bodyPr>
          <a:lstStyle/>
          <a:p>
            <a:r>
              <a:rPr lang="en-US" dirty="0"/>
              <a:t>Movies</a:t>
            </a:r>
          </a:p>
        </p:txBody>
      </p:sp>
      <p:sp>
        <p:nvSpPr>
          <p:cNvPr id="11" name="TextBox 10">
            <a:extLst>
              <a:ext uri="{FF2B5EF4-FFF2-40B4-BE49-F238E27FC236}">
                <a16:creationId xmlns:a16="http://schemas.microsoft.com/office/drawing/2014/main" id="{BD9F9DB7-305B-40F9-96E1-F8A9ABB04E5E}"/>
              </a:ext>
            </a:extLst>
          </p:cNvPr>
          <p:cNvSpPr txBox="1"/>
          <p:nvPr/>
        </p:nvSpPr>
        <p:spPr>
          <a:xfrm>
            <a:off x="5432526" y="3872060"/>
            <a:ext cx="918841" cy="369332"/>
          </a:xfrm>
          <a:prstGeom prst="rect">
            <a:avLst/>
          </a:prstGeom>
          <a:noFill/>
        </p:spPr>
        <p:txBody>
          <a:bodyPr wrap="none" rtlCol="0">
            <a:spAutoFit/>
          </a:bodyPr>
          <a:lstStyle/>
          <a:p>
            <a:r>
              <a:rPr lang="en-US" dirty="0"/>
              <a:t>Movies</a:t>
            </a:r>
          </a:p>
        </p:txBody>
      </p:sp>
      <p:cxnSp>
        <p:nvCxnSpPr>
          <p:cNvPr id="12" name="Straight Connector 11">
            <a:extLst>
              <a:ext uri="{FF2B5EF4-FFF2-40B4-BE49-F238E27FC236}">
                <a16:creationId xmlns:a16="http://schemas.microsoft.com/office/drawing/2014/main" id="{20C96CFD-8FC0-4F96-B1A0-CF3CAD9775ED}"/>
              </a:ext>
            </a:extLst>
          </p:cNvPr>
          <p:cNvCxnSpPr>
            <a:stCxn id="6" idx="2"/>
            <a:endCxn id="7" idx="0"/>
          </p:cNvCxnSpPr>
          <p:nvPr/>
        </p:nvCxnSpPr>
        <p:spPr>
          <a:xfrm rot="5400000">
            <a:off x="4278630" y="1890744"/>
            <a:ext cx="295870" cy="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32CA12-1BF0-44DA-9A7C-09A97DF7235A}"/>
              </a:ext>
            </a:extLst>
          </p:cNvPr>
          <p:cNvCxnSpPr>
            <a:stCxn id="7" idx="2"/>
            <a:endCxn id="8" idx="0"/>
          </p:cNvCxnSpPr>
          <p:nvPr/>
        </p:nvCxnSpPr>
        <p:spPr>
          <a:xfrm rot="5400000">
            <a:off x="3581826" y="2032371"/>
            <a:ext cx="376535" cy="1312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B779FF-1AE8-48BC-8C38-A668AD65782A}"/>
              </a:ext>
            </a:extLst>
          </p:cNvPr>
          <p:cNvCxnSpPr>
            <a:stCxn id="7" idx="2"/>
            <a:endCxn id="9" idx="0"/>
          </p:cNvCxnSpPr>
          <p:nvPr/>
        </p:nvCxnSpPr>
        <p:spPr>
          <a:xfrm rot="16200000" flipH="1">
            <a:off x="4969984" y="1956924"/>
            <a:ext cx="376535" cy="1463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E37BFB8-A306-40D0-A32E-737C2E56BF37}"/>
              </a:ext>
            </a:extLst>
          </p:cNvPr>
          <p:cNvCxnSpPr>
            <a:stCxn id="8" idx="2"/>
            <a:endCxn id="10" idx="0"/>
          </p:cNvCxnSpPr>
          <p:nvPr/>
        </p:nvCxnSpPr>
        <p:spPr>
          <a:xfrm rot="16200000" flipH="1">
            <a:off x="2848586" y="3603810"/>
            <a:ext cx="545068" cy="14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8F06FD5-6A03-4EBA-85B1-B95BC8C58503}"/>
              </a:ext>
            </a:extLst>
          </p:cNvPr>
          <p:cNvCxnSpPr>
            <a:stCxn id="9" idx="2"/>
            <a:endCxn id="11" idx="0"/>
          </p:cNvCxnSpPr>
          <p:nvPr/>
        </p:nvCxnSpPr>
        <p:spPr>
          <a:xfrm rot="16200000" flipH="1">
            <a:off x="5624300" y="3604413"/>
            <a:ext cx="533400" cy="189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E0E4AB8-D9C5-47A3-AE4A-9B599A317228}"/>
              </a:ext>
            </a:extLst>
          </p:cNvPr>
          <p:cNvSpPr txBox="1"/>
          <p:nvPr/>
        </p:nvSpPr>
        <p:spPr>
          <a:xfrm>
            <a:off x="1179298" y="4329260"/>
            <a:ext cx="6569427" cy="369332"/>
          </a:xfrm>
          <a:prstGeom prst="rect">
            <a:avLst/>
          </a:prstGeom>
          <a:noFill/>
        </p:spPr>
        <p:txBody>
          <a:bodyPr wrap="none" rtlCol="0">
            <a:spAutoFit/>
          </a:bodyPr>
          <a:lstStyle/>
          <a:p>
            <a:r>
              <a:rPr lang="en-US" dirty="0"/>
              <a:t>Figure 2.18: Expression tree for a relational algebra expression</a:t>
            </a:r>
          </a:p>
        </p:txBody>
      </p:sp>
      <p:sp>
        <p:nvSpPr>
          <p:cNvPr id="18" name="Content Placeholder 2">
            <a:extLst>
              <a:ext uri="{FF2B5EF4-FFF2-40B4-BE49-F238E27FC236}">
                <a16:creationId xmlns:a16="http://schemas.microsoft.com/office/drawing/2014/main" id="{07112A53-ADE9-4F61-A0D0-D89A4B650679}"/>
              </a:ext>
            </a:extLst>
          </p:cNvPr>
          <p:cNvSpPr txBox="1">
            <a:spLocks/>
          </p:cNvSpPr>
          <p:nvPr/>
        </p:nvSpPr>
        <p:spPr>
          <a:xfrm>
            <a:off x="585925" y="4786460"/>
            <a:ext cx="8458200" cy="1219200"/>
          </a:xfrm>
          <a:prstGeom prst="rect">
            <a:avLst/>
          </a:prstGeom>
        </p:spPr>
        <p:txBody>
          <a:bodyPr vert="horz" lIns="54864" tIns="91440" rtlCol="0">
            <a:normAutofit fontScale="92500" lnSpcReduction="10000"/>
          </a:bodyPr>
          <a:lstStyle/>
          <a:p>
            <a:pPr marL="438912" marR="0" lvl="0" indent="-320040" algn="l" defTabSz="914400" rtl="0" eaLnBrk="1" fontAlgn="auto" latinLnBrk="0" hangingPunct="1">
              <a:lnSpc>
                <a:spcPct val="150000"/>
              </a:lnSpc>
              <a:spcBef>
                <a:spcPts val="0"/>
              </a:spcBef>
              <a:spcAft>
                <a:spcPts val="0"/>
              </a:spcAft>
              <a:buClr>
                <a:schemeClr val="accent1"/>
              </a:buClr>
              <a:buSzPct val="80000"/>
              <a:tabLst/>
              <a:defRPr/>
            </a:pPr>
            <a:r>
              <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sym typeface="Symbol"/>
              </a:rPr>
              <a:t></a:t>
            </a:r>
            <a:r>
              <a:rPr kumimoji="0" lang="en-US" sz="2800" b="1" i="0" u="none" strike="noStrike" kern="1200" cap="none" spc="0" normalizeH="0" baseline="-25000" noProof="0" dirty="0" err="1">
                <a:ln>
                  <a:noFill/>
                </a:ln>
                <a:solidFill>
                  <a:srgbClr val="0070C0"/>
                </a:solidFill>
                <a:effectLst/>
                <a:uLnTx/>
                <a:uFillTx/>
                <a:latin typeface="Arial" pitchFamily="34" charset="0"/>
                <a:ea typeface="+mn-ea"/>
                <a:cs typeface="Arial" pitchFamily="34" charset="0"/>
                <a:sym typeface="Symbol"/>
              </a:rPr>
              <a:t>title,year</a:t>
            </a:r>
            <a:r>
              <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sym typeface="Symbol"/>
              </a:rPr>
              <a:t>(</a:t>
            </a:r>
            <a:r>
              <a:rPr kumimoji="0" lang="en-US" sz="2800" b="1" i="0" u="none" strike="noStrike" kern="1200" cap="none" spc="0" normalizeH="0" baseline="-25000" noProof="0" dirty="0">
                <a:ln>
                  <a:noFill/>
                </a:ln>
                <a:solidFill>
                  <a:srgbClr val="0070C0"/>
                </a:solidFill>
                <a:effectLst/>
                <a:uLnTx/>
                <a:uFillTx/>
                <a:latin typeface="Arial" pitchFamily="34" charset="0"/>
                <a:ea typeface="+mn-ea"/>
                <a:cs typeface="Arial" pitchFamily="34" charset="0"/>
                <a:sym typeface="Symbol"/>
              </a:rPr>
              <a:t>length100 </a:t>
            </a:r>
            <a:r>
              <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sym typeface="Symbol"/>
              </a:rPr>
              <a:t>(Movies)  </a:t>
            </a:r>
            <a:r>
              <a:rPr kumimoji="0" lang="en-US" sz="2800" b="1" i="0" u="none" strike="noStrike" kern="1200" cap="none" spc="0" normalizeH="0" baseline="-25000" noProof="0" dirty="0" err="1">
                <a:ln>
                  <a:noFill/>
                </a:ln>
                <a:solidFill>
                  <a:srgbClr val="0070C0"/>
                </a:solidFill>
                <a:effectLst/>
                <a:uLnTx/>
                <a:uFillTx/>
                <a:latin typeface="Arial" pitchFamily="34" charset="0"/>
                <a:ea typeface="+mn-ea"/>
                <a:cs typeface="Arial" pitchFamily="34" charset="0"/>
                <a:sym typeface="Symbol"/>
              </a:rPr>
              <a:t>studioName</a:t>
            </a:r>
            <a:r>
              <a:rPr kumimoji="0" lang="en-US" sz="2800" b="1" i="0" u="none" strike="noStrike" kern="1200" cap="none" spc="0" normalizeH="0" baseline="-25000" noProof="0" dirty="0">
                <a:ln>
                  <a:noFill/>
                </a:ln>
                <a:solidFill>
                  <a:srgbClr val="0070C0"/>
                </a:solidFill>
                <a:effectLst/>
                <a:uLnTx/>
                <a:uFillTx/>
                <a:latin typeface="Arial" pitchFamily="34" charset="0"/>
                <a:ea typeface="+mn-ea"/>
                <a:cs typeface="Arial" pitchFamily="34" charset="0"/>
                <a:sym typeface="Symbol"/>
              </a:rPr>
              <a:t>=‘Fox’ </a:t>
            </a:r>
            <a:r>
              <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sym typeface="Symbol"/>
              </a:rPr>
              <a:t>(Movies))</a:t>
            </a:r>
          </a:p>
          <a:p>
            <a:pPr marL="438912" marR="0" lvl="0" indent="-320040" algn="l" defTabSz="914400" rtl="0" eaLnBrk="1" fontAlgn="auto" latinLnBrk="0" hangingPunct="1">
              <a:lnSpc>
                <a:spcPct val="150000"/>
              </a:lnSpc>
              <a:spcBef>
                <a:spcPts val="0"/>
              </a:spcBef>
              <a:spcAft>
                <a:spcPts val="0"/>
              </a:spcAft>
              <a:buClr>
                <a:schemeClr val="accent1"/>
              </a:buClr>
              <a:buSzPct val="80000"/>
              <a:tabLst/>
              <a:defRPr/>
            </a:pPr>
            <a:r>
              <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sym typeface="Symbol"/>
              </a:rPr>
              <a:t></a:t>
            </a:r>
            <a:r>
              <a:rPr kumimoji="0" lang="en-US" sz="2800" b="1" i="0" u="none" strike="noStrike" kern="1200" cap="none" spc="0" normalizeH="0" baseline="-25000" noProof="0" dirty="0" err="1">
                <a:ln>
                  <a:noFill/>
                </a:ln>
                <a:solidFill>
                  <a:srgbClr val="0070C0"/>
                </a:solidFill>
                <a:effectLst/>
                <a:uLnTx/>
                <a:uFillTx/>
                <a:latin typeface="Arial" pitchFamily="34" charset="0"/>
                <a:ea typeface="+mn-ea"/>
                <a:cs typeface="Arial" pitchFamily="34" charset="0"/>
                <a:sym typeface="Symbol"/>
              </a:rPr>
              <a:t>title,year</a:t>
            </a:r>
            <a:r>
              <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sym typeface="Symbol"/>
              </a:rPr>
              <a:t>(</a:t>
            </a:r>
            <a:r>
              <a:rPr kumimoji="0" lang="en-US" sz="2800" b="1" i="0" u="none" strike="noStrike" kern="1200" cap="none" spc="0" normalizeH="0" baseline="-25000" noProof="0" dirty="0">
                <a:ln>
                  <a:noFill/>
                </a:ln>
                <a:solidFill>
                  <a:srgbClr val="0070C0"/>
                </a:solidFill>
                <a:effectLst/>
                <a:uLnTx/>
                <a:uFillTx/>
                <a:latin typeface="Arial" pitchFamily="34" charset="0"/>
                <a:ea typeface="+mn-ea"/>
                <a:cs typeface="Arial" pitchFamily="34" charset="0"/>
                <a:sym typeface="Symbol"/>
              </a:rPr>
              <a:t>length100 AND </a:t>
            </a:r>
            <a:r>
              <a:rPr kumimoji="0" lang="en-US" sz="2800" b="1" i="0" u="none" strike="noStrike" kern="1200" cap="none" spc="0" normalizeH="0" baseline="-25000" noProof="0" dirty="0" err="1">
                <a:ln>
                  <a:noFill/>
                </a:ln>
                <a:solidFill>
                  <a:srgbClr val="0070C0"/>
                </a:solidFill>
                <a:effectLst/>
                <a:uLnTx/>
                <a:uFillTx/>
                <a:latin typeface="Arial" pitchFamily="34" charset="0"/>
                <a:ea typeface="+mn-ea"/>
                <a:cs typeface="Arial" pitchFamily="34" charset="0"/>
                <a:sym typeface="Symbol"/>
              </a:rPr>
              <a:t>studioName</a:t>
            </a:r>
            <a:r>
              <a:rPr kumimoji="0" lang="en-US" sz="2800" b="1" i="0" u="none" strike="noStrike" kern="1200" cap="none" spc="0" normalizeH="0" baseline="-25000" noProof="0" dirty="0">
                <a:ln>
                  <a:noFill/>
                </a:ln>
                <a:solidFill>
                  <a:srgbClr val="0070C0"/>
                </a:solidFill>
                <a:effectLst/>
                <a:uLnTx/>
                <a:uFillTx/>
                <a:latin typeface="Arial" pitchFamily="34" charset="0"/>
                <a:ea typeface="+mn-ea"/>
                <a:cs typeface="Arial" pitchFamily="34" charset="0"/>
                <a:sym typeface="Symbol"/>
              </a:rPr>
              <a:t>=‘Fox’ </a:t>
            </a:r>
            <a:r>
              <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sym typeface="Symbol"/>
              </a:rPr>
              <a:t>(Movies))</a:t>
            </a:r>
            <a:endParaRPr kumimoji="0" lang="en-US" sz="28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90389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3BC8-B2F6-4916-B816-7EEE7CABB2A9}"/>
              </a:ext>
            </a:extLst>
          </p:cNvPr>
          <p:cNvSpPr>
            <a:spLocks noGrp="1"/>
          </p:cNvSpPr>
          <p:nvPr>
            <p:ph type="title"/>
          </p:nvPr>
        </p:nvSpPr>
        <p:spPr/>
        <p:txBody>
          <a:bodyPr/>
          <a:lstStyle/>
          <a:p>
            <a:pPr algn="ctr"/>
            <a:r>
              <a:rPr lang="en-US" dirty="0"/>
              <a:t>Exercise</a:t>
            </a:r>
            <a:endParaRPr lang="vi-VN" dirty="0"/>
          </a:p>
        </p:txBody>
      </p:sp>
      <p:sp>
        <p:nvSpPr>
          <p:cNvPr id="4" name="Footer Placeholder 3">
            <a:extLst>
              <a:ext uri="{FF2B5EF4-FFF2-40B4-BE49-F238E27FC236}">
                <a16:creationId xmlns:a16="http://schemas.microsoft.com/office/drawing/2014/main" id="{2B165674-53B9-410E-8C67-260BAB4C5F09}"/>
              </a:ext>
            </a:extLst>
          </p:cNvPr>
          <p:cNvSpPr>
            <a:spLocks noGrp="1"/>
          </p:cNvSpPr>
          <p:nvPr>
            <p:ph type="ftr" sz="quarter" idx="11"/>
          </p:nvPr>
        </p:nvSpPr>
        <p:spPr/>
        <p:txBody>
          <a:bodyPr/>
          <a:lstStyle/>
          <a:p>
            <a:r>
              <a:rPr lang="en-US"/>
              <a:t>The Relational Model of Data</a:t>
            </a:r>
            <a:endParaRPr lang="vi-VN"/>
          </a:p>
        </p:txBody>
      </p:sp>
      <p:sp>
        <p:nvSpPr>
          <p:cNvPr id="5" name="Slide Number Placeholder 4">
            <a:extLst>
              <a:ext uri="{FF2B5EF4-FFF2-40B4-BE49-F238E27FC236}">
                <a16:creationId xmlns:a16="http://schemas.microsoft.com/office/drawing/2014/main" id="{1C2766B2-852B-45B6-A189-93EA31DC57FE}"/>
              </a:ext>
            </a:extLst>
          </p:cNvPr>
          <p:cNvSpPr>
            <a:spLocks noGrp="1"/>
          </p:cNvSpPr>
          <p:nvPr>
            <p:ph type="sldNum" sz="quarter" idx="12"/>
          </p:nvPr>
        </p:nvSpPr>
        <p:spPr/>
        <p:txBody>
          <a:bodyPr/>
          <a:lstStyle/>
          <a:p>
            <a:fld id="{CC2FDD2D-D1AD-4AA7-93C2-8410BB90945D}" type="slidenum">
              <a:rPr lang="vi-VN" smtClean="0"/>
              <a:t>46</a:t>
            </a:fld>
            <a:endParaRPr lang="vi-VN"/>
          </a:p>
        </p:txBody>
      </p:sp>
      <p:pic>
        <p:nvPicPr>
          <p:cNvPr id="6" name="Content Placeholder 3">
            <a:extLst>
              <a:ext uri="{FF2B5EF4-FFF2-40B4-BE49-F238E27FC236}">
                <a16:creationId xmlns:a16="http://schemas.microsoft.com/office/drawing/2014/main" id="{823D8D39-7976-4CBE-B61F-E93D73650924}"/>
              </a:ext>
            </a:extLst>
          </p:cNvPr>
          <p:cNvPicPr>
            <a:picLocks noGrp="1" noChangeAspect="1"/>
          </p:cNvPicPr>
          <p:nvPr>
            <p:ph idx="1"/>
          </p:nvPr>
        </p:nvPicPr>
        <p:blipFill>
          <a:blip r:embed="rId2"/>
          <a:stretch>
            <a:fillRect/>
          </a:stretch>
        </p:blipFill>
        <p:spPr>
          <a:xfrm>
            <a:off x="810426" y="1157184"/>
            <a:ext cx="7106927" cy="1757627"/>
          </a:xfrm>
          <a:prstGeom prst="rect">
            <a:avLst/>
          </a:prstGeom>
        </p:spPr>
      </p:pic>
      <p:pic>
        <p:nvPicPr>
          <p:cNvPr id="7" name="Picture 6">
            <a:extLst>
              <a:ext uri="{FF2B5EF4-FFF2-40B4-BE49-F238E27FC236}">
                <a16:creationId xmlns:a16="http://schemas.microsoft.com/office/drawing/2014/main" id="{662BCAFD-7700-44D0-A133-6AA0D2E74102}"/>
              </a:ext>
            </a:extLst>
          </p:cNvPr>
          <p:cNvPicPr>
            <a:picLocks noChangeAspect="1"/>
          </p:cNvPicPr>
          <p:nvPr/>
        </p:nvPicPr>
        <p:blipFill>
          <a:blip r:embed="rId3"/>
          <a:stretch>
            <a:fillRect/>
          </a:stretch>
        </p:blipFill>
        <p:spPr>
          <a:xfrm>
            <a:off x="585926" y="2837477"/>
            <a:ext cx="7940546" cy="2771471"/>
          </a:xfrm>
          <a:prstGeom prst="rect">
            <a:avLst/>
          </a:prstGeom>
        </p:spPr>
      </p:pic>
    </p:spTree>
    <p:extLst>
      <p:ext uri="{BB962C8B-B14F-4D97-AF65-F5344CB8AC3E}">
        <p14:creationId xmlns:p14="http://schemas.microsoft.com/office/powerpoint/2010/main" val="2898731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47</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2296760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a:t>
            </a:r>
          </a:p>
          <a:p>
            <a:pPr lvl="1">
              <a:buFont typeface="Wingdings" panose="05000000000000000000" pitchFamily="2" charset="2"/>
              <a:buChar char="§"/>
            </a:pPr>
            <a:r>
              <a:rPr lang="en-US" dirty="0"/>
              <a:t>Normalization</a:t>
            </a:r>
          </a:p>
          <a:p>
            <a:pPr lvl="1">
              <a:buFont typeface="Wingdings" panose="05000000000000000000" pitchFamily="2" charset="2"/>
              <a:buChar char="§"/>
            </a:pPr>
            <a:r>
              <a:rPr lang="en-US" dirty="0"/>
              <a:t>Decomposition</a:t>
            </a:r>
          </a:p>
          <a:p>
            <a:pPr lvl="1">
              <a:buFont typeface="Wingdings" panose="05000000000000000000" pitchFamily="2" charset="2"/>
              <a:buChar char="§"/>
            </a:pPr>
            <a:r>
              <a:rPr lang="en-US" dirty="0"/>
              <a:t>Multi-valued Dependencies</a:t>
            </a:r>
          </a:p>
          <a:p>
            <a:pPr marL="0" indent="0">
              <a:buNone/>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48</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2587501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49</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83775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43A5-06EF-4D00-A175-FC7CFE44BDD7}"/>
              </a:ext>
            </a:extLst>
          </p:cNvPr>
          <p:cNvSpPr>
            <a:spLocks noGrp="1"/>
          </p:cNvSpPr>
          <p:nvPr>
            <p:ph type="title"/>
          </p:nvPr>
        </p:nvSpPr>
        <p:spPr/>
        <p:txBody>
          <a:bodyPr/>
          <a:lstStyle/>
          <a:p>
            <a:pPr algn="ctr"/>
            <a:r>
              <a:rPr lang="en-US" dirty="0"/>
              <a:t>1.1 The Evolution of Database Systems</a:t>
            </a:r>
            <a:endParaRPr lang="vi-VN" dirty="0"/>
          </a:p>
        </p:txBody>
      </p:sp>
      <p:sp>
        <p:nvSpPr>
          <p:cNvPr id="3" name="Content Placeholder 2">
            <a:extLst>
              <a:ext uri="{FF2B5EF4-FFF2-40B4-BE49-F238E27FC236}">
                <a16:creationId xmlns:a16="http://schemas.microsoft.com/office/drawing/2014/main" id="{9C594255-FC6B-4760-8116-C30A761BD965}"/>
              </a:ext>
            </a:extLst>
          </p:cNvPr>
          <p:cNvSpPr>
            <a:spLocks noGrp="1"/>
          </p:cNvSpPr>
          <p:nvPr>
            <p:ph sz="half" idx="1"/>
          </p:nvPr>
        </p:nvSpPr>
        <p:spPr>
          <a:xfrm>
            <a:off x="147484" y="1356852"/>
            <a:ext cx="4378796" cy="4984954"/>
          </a:xfrm>
        </p:spPr>
        <p:txBody>
          <a:bodyPr>
            <a:normAutofit fontScale="92500" lnSpcReduction="10000"/>
          </a:bodyPr>
          <a:lstStyle/>
          <a:p>
            <a:r>
              <a:rPr lang="en-US" sz="1800" dirty="0"/>
              <a:t> </a:t>
            </a:r>
            <a:r>
              <a:rPr lang="en-US" sz="1800" b="1" dirty="0">
                <a:solidFill>
                  <a:srgbClr val="FF0000"/>
                </a:solidFill>
              </a:rPr>
              <a:t>Database</a:t>
            </a:r>
          </a:p>
          <a:p>
            <a:pPr lvl="1">
              <a:lnSpc>
                <a:spcPct val="120000"/>
              </a:lnSpc>
              <a:buFont typeface="Wingdings" panose="05000000000000000000" pitchFamily="2" charset="2"/>
              <a:buChar char="§"/>
            </a:pPr>
            <a:r>
              <a:rPr lang="en-US" sz="2000" dirty="0"/>
              <a:t>A collection of information that exists over a long period of time.</a:t>
            </a:r>
          </a:p>
          <a:p>
            <a:pPr lvl="1">
              <a:lnSpc>
                <a:spcPct val="120000"/>
              </a:lnSpc>
              <a:buFont typeface="Wingdings" panose="05000000000000000000" pitchFamily="2" charset="2"/>
              <a:buChar char="§"/>
            </a:pPr>
            <a:r>
              <a:rPr lang="en-US" sz="2000" dirty="0"/>
              <a:t>A collection of related data.</a:t>
            </a:r>
          </a:p>
          <a:p>
            <a:pPr lvl="1">
              <a:lnSpc>
                <a:spcPct val="120000"/>
              </a:lnSpc>
              <a:buFont typeface="Wingdings" panose="05000000000000000000" pitchFamily="2" charset="2"/>
              <a:buChar char="§"/>
            </a:pPr>
            <a:r>
              <a:rPr lang="en-US" sz="2000" dirty="0"/>
              <a:t>managed by a DBMS</a:t>
            </a:r>
          </a:p>
          <a:p>
            <a:r>
              <a:rPr lang="en-US" sz="1800" b="1" dirty="0">
                <a:solidFill>
                  <a:srgbClr val="FF0000"/>
                </a:solidFill>
              </a:rPr>
              <a:t>Database Management System (DBMS)</a:t>
            </a:r>
          </a:p>
          <a:p>
            <a:pPr lvl="1">
              <a:lnSpc>
                <a:spcPct val="120000"/>
              </a:lnSpc>
              <a:buFont typeface="Wingdings" panose="05000000000000000000" pitchFamily="2" charset="2"/>
              <a:buChar char="§"/>
            </a:pPr>
            <a:r>
              <a:rPr lang="en-US" sz="2000" dirty="0"/>
              <a:t>A software package/system to facilitate the creation and maintenance of a computerized database</a:t>
            </a:r>
          </a:p>
          <a:p>
            <a:r>
              <a:rPr lang="en-US" sz="1800" b="1" dirty="0">
                <a:solidFill>
                  <a:srgbClr val="FF0000"/>
                </a:solidFill>
              </a:rPr>
              <a:t>Database System</a:t>
            </a:r>
            <a:endParaRPr lang="en-US" sz="1800" dirty="0"/>
          </a:p>
          <a:p>
            <a:pPr lvl="1">
              <a:lnSpc>
                <a:spcPct val="120000"/>
              </a:lnSpc>
            </a:pPr>
            <a:r>
              <a:rPr lang="en-US" sz="2000" dirty="0"/>
              <a:t>The DBMS software together with the data itself. Sometimes, the applications are also included.</a:t>
            </a:r>
          </a:p>
          <a:p>
            <a:pPr lvl="1">
              <a:buFont typeface="Wingdings" panose="05000000000000000000" pitchFamily="2" charset="2"/>
              <a:buChar char="§"/>
            </a:pPr>
            <a:endParaRPr lang="en-US" sz="1800" dirty="0"/>
          </a:p>
          <a:p>
            <a:pPr lvl="1">
              <a:buFont typeface="Wingdings" panose="05000000000000000000" pitchFamily="2" charset="2"/>
              <a:buChar char="§"/>
            </a:pPr>
            <a:endParaRPr lang="en-US" sz="1800" dirty="0"/>
          </a:p>
          <a:p>
            <a:pPr lvl="1">
              <a:buFont typeface="Wingdings" panose="05000000000000000000" pitchFamily="2" charset="2"/>
              <a:buChar char="§"/>
            </a:pPr>
            <a:endParaRPr lang="en-US" sz="1800" dirty="0"/>
          </a:p>
          <a:p>
            <a:pPr>
              <a:buFont typeface="Wingdings" panose="05000000000000000000" pitchFamily="2" charset="2"/>
              <a:buChar char="§"/>
            </a:pPr>
            <a:endParaRPr lang="en-US" sz="1800" dirty="0"/>
          </a:p>
          <a:p>
            <a:endParaRPr lang="vi-VN" sz="1800" dirty="0"/>
          </a:p>
        </p:txBody>
      </p:sp>
      <p:sp>
        <p:nvSpPr>
          <p:cNvPr id="4" name="Footer Placeholder 3">
            <a:extLst>
              <a:ext uri="{FF2B5EF4-FFF2-40B4-BE49-F238E27FC236}">
                <a16:creationId xmlns:a16="http://schemas.microsoft.com/office/drawing/2014/main" id="{25A13231-C138-4FDE-ADD1-5E1BE2718132}"/>
              </a:ext>
            </a:extLst>
          </p:cNvPr>
          <p:cNvSpPr>
            <a:spLocks noGrp="1"/>
          </p:cNvSpPr>
          <p:nvPr>
            <p:ph type="ftr" sz="quarter" idx="11"/>
          </p:nvPr>
        </p:nvSpPr>
        <p:spPr/>
        <p:txBody>
          <a:bodyPr/>
          <a:lstStyle/>
          <a:p>
            <a:r>
              <a:rPr lang="en-US"/>
              <a:t>The Worlds of Database Systems</a:t>
            </a:r>
            <a:endParaRPr lang="vi-VN"/>
          </a:p>
        </p:txBody>
      </p:sp>
      <p:pic>
        <p:nvPicPr>
          <p:cNvPr id="7" name="Picture 2">
            <a:extLst>
              <a:ext uri="{FF2B5EF4-FFF2-40B4-BE49-F238E27FC236}">
                <a16:creationId xmlns:a16="http://schemas.microsoft.com/office/drawing/2014/main" id="{8E20A2DC-9F54-413D-9D29-2EFFF48451EB}"/>
              </a:ext>
            </a:extLst>
          </p:cNvPr>
          <p:cNvPicPr>
            <a:picLocks noGrp="1" noChangeAspect="1" noChangeArrowheads="1"/>
          </p:cNvPicPr>
          <p:nvPr>
            <p:ph sz="half" idx="2"/>
          </p:nvPr>
        </p:nvPicPr>
        <p:blipFill>
          <a:blip r:embed="rId2" cstate="print"/>
          <a:srcRect/>
          <a:stretch>
            <a:fillRect/>
          </a:stretch>
        </p:blipFill>
        <p:spPr bwMode="auto">
          <a:xfrm>
            <a:off x="4664074" y="1356852"/>
            <a:ext cx="4234119" cy="4886632"/>
          </a:xfrm>
          <a:prstGeom prst="rect">
            <a:avLst/>
          </a:prstGeom>
          <a:noFill/>
          <a:ln w="9525">
            <a:noFill/>
            <a:miter lim="800000"/>
            <a:headEnd/>
            <a:tailEnd/>
          </a:ln>
        </p:spPr>
      </p:pic>
    </p:spTree>
    <p:extLst>
      <p:ext uri="{BB962C8B-B14F-4D97-AF65-F5344CB8AC3E}">
        <p14:creationId xmlns:p14="http://schemas.microsoft.com/office/powerpoint/2010/main" val="861106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696-418B-45C7-84AC-6ED2F4915879}"/>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C658662E-7E60-48DD-97D3-87353C638024}"/>
              </a:ext>
            </a:extLst>
          </p:cNvPr>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a:rPr>
              <a:t>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sym typeface="Symbol"/>
              </a:rPr>
              <a:t> holds on relation </a:t>
            </a:r>
            <a:r>
              <a:rPr lang="en-US" i="1" dirty="0">
                <a:sym typeface="Symbol"/>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388D55EC-51AD-4142-8873-A34753E7A9A3}"/>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0A44580A-6064-4923-AC07-2A76DE077C82}"/>
              </a:ext>
            </a:extLst>
          </p:cNvPr>
          <p:cNvSpPr>
            <a:spLocks noGrp="1"/>
          </p:cNvSpPr>
          <p:nvPr>
            <p:ph type="sldNum" sz="quarter" idx="12"/>
          </p:nvPr>
        </p:nvSpPr>
        <p:spPr/>
        <p:txBody>
          <a:bodyPr/>
          <a:lstStyle/>
          <a:p>
            <a:fld id="{CC2FDD2D-D1AD-4AA7-93C2-8410BB90945D}" type="slidenum">
              <a:rPr lang="vi-VN" smtClean="0"/>
              <a:t>50</a:t>
            </a:fld>
            <a:endParaRPr lang="vi-VN"/>
          </a:p>
        </p:txBody>
      </p:sp>
    </p:spTree>
    <p:extLst>
      <p:ext uri="{BB962C8B-B14F-4D97-AF65-F5344CB8AC3E}">
        <p14:creationId xmlns:p14="http://schemas.microsoft.com/office/powerpoint/2010/main" val="1133255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73E-17D4-4FF1-B78E-8321422A9901}"/>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09897B36-97D2-47BF-910F-5B25086FA791}"/>
              </a:ext>
            </a:extLst>
          </p:cNvPr>
          <p:cNvSpPr>
            <a:spLocks noGrp="1"/>
          </p:cNvSpPr>
          <p:nvPr>
            <p:ph idx="1"/>
          </p:nvPr>
        </p:nvSpPr>
        <p:spPr>
          <a:xfrm>
            <a:off x="585924" y="3429000"/>
            <a:ext cx="7936637" cy="2767613"/>
          </a:xfrm>
        </p:spPr>
        <p:txBody>
          <a:bodyPr/>
          <a:lstStyle/>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600" dirty="0">
                <a:solidFill>
                  <a:srgbClr val="0070C0"/>
                </a:solidFill>
                <a:latin typeface="Arial" pitchFamily="34" charset="0"/>
                <a:cs typeface="Arial" pitchFamily="34" charset="0"/>
              </a:rPr>
              <a:t>title, year </a:t>
            </a:r>
            <a:r>
              <a:rPr lang="en-US" sz="1600" dirty="0">
                <a:solidFill>
                  <a:srgbClr val="0070C0"/>
                </a:solidFill>
                <a:latin typeface="Arial" pitchFamily="34" charset="0"/>
                <a:cs typeface="Arial" pitchFamily="34" charset="0"/>
                <a:sym typeface="Wingdings" pitchFamily="2" charset="2"/>
              </a:rPr>
              <a:t> </a:t>
            </a:r>
            <a:r>
              <a:rPr lang="en-US" sz="1600" dirty="0" err="1">
                <a:solidFill>
                  <a:srgbClr val="0070C0"/>
                </a:solidFill>
                <a:latin typeface="Arial" pitchFamily="34" charset="0"/>
                <a:cs typeface="Arial" pitchFamily="34" charset="0"/>
                <a:sym typeface="Wingdings" pitchFamily="2" charset="2"/>
              </a:rPr>
              <a:t>startName</a:t>
            </a:r>
            <a:r>
              <a:rPr lang="en-US" sz="1600" dirty="0">
                <a:solidFill>
                  <a:srgbClr val="0070C0"/>
                </a:solidFill>
                <a:latin typeface="Arial" pitchFamily="34" charset="0"/>
                <a:cs typeface="Arial" pitchFamily="34" charset="0"/>
                <a:sym typeface="Wingdings" pitchFamily="2" charset="2"/>
              </a:rPr>
              <a:t> does not hold in </a:t>
            </a:r>
            <a:r>
              <a:rPr lang="en-US" sz="1600" dirty="0" err="1">
                <a:solidFill>
                  <a:srgbClr val="0070C0"/>
                </a:solidFill>
                <a:latin typeface="Arial" pitchFamily="34" charset="0"/>
                <a:cs typeface="Arial" pitchFamily="34" charset="0"/>
                <a:sym typeface="Wingdings" pitchFamily="2" charset="2"/>
              </a:rPr>
              <a:t>Movies1</a:t>
            </a:r>
            <a:r>
              <a:rPr lang="en-US" sz="1600" dirty="0">
                <a:solidFill>
                  <a:srgbClr val="0070C0"/>
                </a:solidFill>
                <a:latin typeface="Arial" pitchFamily="34" charset="0"/>
                <a:cs typeface="Arial" pitchFamily="34" charset="0"/>
                <a:sym typeface="Wingdings" pitchFamily="2" charset="2"/>
              </a:rPr>
              <a:t> relation </a:t>
            </a:r>
            <a:endParaRPr lang="vi-VN" sz="3600" dirty="0"/>
          </a:p>
          <a:p>
            <a:endParaRPr lang="vi-VN" dirty="0"/>
          </a:p>
        </p:txBody>
      </p:sp>
      <p:sp>
        <p:nvSpPr>
          <p:cNvPr id="4" name="Footer Placeholder 3">
            <a:extLst>
              <a:ext uri="{FF2B5EF4-FFF2-40B4-BE49-F238E27FC236}">
                <a16:creationId xmlns:a16="http://schemas.microsoft.com/office/drawing/2014/main" id="{60E368E3-A6D2-4C06-AAFC-F30C8E31AF5F}"/>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5F0B55FE-6DAB-4E83-B27D-D8C09E4C0D91}"/>
              </a:ext>
            </a:extLst>
          </p:cNvPr>
          <p:cNvSpPr>
            <a:spLocks noGrp="1"/>
          </p:cNvSpPr>
          <p:nvPr>
            <p:ph type="sldNum" sz="quarter" idx="12"/>
          </p:nvPr>
        </p:nvSpPr>
        <p:spPr/>
        <p:txBody>
          <a:bodyPr/>
          <a:lstStyle/>
          <a:p>
            <a:fld id="{CC2FDD2D-D1AD-4AA7-93C2-8410BB90945D}" type="slidenum">
              <a:rPr lang="vi-VN" smtClean="0"/>
              <a:t>51</a:t>
            </a:fld>
            <a:endParaRPr lang="vi-VN"/>
          </a:p>
        </p:txBody>
      </p:sp>
      <p:pic>
        <p:nvPicPr>
          <p:cNvPr id="6" name="Picture 5">
            <a:extLst>
              <a:ext uri="{FF2B5EF4-FFF2-40B4-BE49-F238E27FC236}">
                <a16:creationId xmlns:a16="http://schemas.microsoft.com/office/drawing/2014/main" id="{BE794E80-2BB1-4AB5-A4F2-5FBDC872A219}"/>
              </a:ext>
            </a:extLst>
          </p:cNvPr>
          <p:cNvPicPr>
            <a:picLocks noChangeAspect="1"/>
          </p:cNvPicPr>
          <p:nvPr/>
        </p:nvPicPr>
        <p:blipFill>
          <a:blip r:embed="rId3"/>
          <a:stretch>
            <a:fillRect/>
          </a:stretch>
        </p:blipFill>
        <p:spPr>
          <a:xfrm>
            <a:off x="742853" y="1259050"/>
            <a:ext cx="7666510" cy="2038363"/>
          </a:xfrm>
          <a:prstGeom prst="rect">
            <a:avLst/>
          </a:prstGeom>
        </p:spPr>
      </p:pic>
    </p:spTree>
    <p:extLst>
      <p:ext uri="{BB962C8B-B14F-4D97-AF65-F5344CB8AC3E}">
        <p14:creationId xmlns:p14="http://schemas.microsoft.com/office/powerpoint/2010/main" val="4175518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425D-B0AE-4A3A-B896-A2BE7D030342}"/>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50224EFC-8EA4-4A8A-ABD7-5FAAE2E12ECF}"/>
              </a:ext>
            </a:extLst>
          </p:cNvPr>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p>
          <a:p>
            <a:pPr>
              <a:buFont typeface="Wingdings" panose="05000000000000000000" pitchFamily="2" charset="2"/>
              <a:buChar char="§"/>
            </a:pPr>
            <a:r>
              <a:rPr lang="en-US" dirty="0"/>
              <a:t> Super-key</a:t>
            </a:r>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a:rPr>
              <a:t> L</a:t>
            </a:r>
          </a:p>
          <a:p>
            <a:pPr lvl="1">
              <a:buFont typeface="Wingdings" panose="05000000000000000000" pitchFamily="2" charset="2"/>
              <a:buChar char="§"/>
            </a:pPr>
            <a:r>
              <a:rPr lang="en-US" sz="2400" dirty="0">
                <a:sym typeface="Symbol"/>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a:extLst>
              <a:ext uri="{FF2B5EF4-FFF2-40B4-BE49-F238E27FC236}">
                <a16:creationId xmlns:a16="http://schemas.microsoft.com/office/drawing/2014/main" id="{ADBD3838-399A-4DD8-A2D4-32AE21B3BD15}"/>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A4F40F1-ADE6-4E4D-8081-C2B0AE23A075}"/>
              </a:ext>
            </a:extLst>
          </p:cNvPr>
          <p:cNvSpPr>
            <a:spLocks noGrp="1"/>
          </p:cNvSpPr>
          <p:nvPr>
            <p:ph type="sldNum" sz="quarter" idx="12"/>
          </p:nvPr>
        </p:nvSpPr>
        <p:spPr/>
        <p:txBody>
          <a:bodyPr/>
          <a:lstStyle/>
          <a:p>
            <a:fld id="{CC2FDD2D-D1AD-4AA7-93C2-8410BB90945D}" type="slidenum">
              <a:rPr lang="vi-VN" smtClean="0"/>
              <a:t>52</a:t>
            </a:fld>
            <a:endParaRPr lang="vi-VN"/>
          </a:p>
        </p:txBody>
      </p:sp>
    </p:spTree>
    <p:extLst>
      <p:ext uri="{BB962C8B-B14F-4D97-AF65-F5344CB8AC3E}">
        <p14:creationId xmlns:p14="http://schemas.microsoft.com/office/powerpoint/2010/main" val="4012841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EF1-3025-47A8-981F-4A3CCC94168C}"/>
              </a:ext>
            </a:extLst>
          </p:cNvPr>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D789073-56B2-40F7-B4A5-21B625FDCB32}"/>
              </a:ext>
            </a:extLst>
          </p:cNvPr>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 </a:t>
            </a:r>
          </a:p>
          <a:p>
            <a:pPr marL="749808"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a:t>
            </a:r>
          </a:p>
          <a:p>
            <a:pPr marL="749808"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a:t>
            </a:r>
          </a:p>
          <a:p>
            <a:pPr marL="566928"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 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XZ</a:t>
            </a:r>
            <a:r>
              <a:rPr lang="en-US" dirty="0">
                <a:sym typeface="Wingdings" panose="05000000000000000000" pitchFamily="2" charset="2"/>
              </a:rPr>
              <a:t> then </a:t>
            </a:r>
            <a:r>
              <a:rPr lang="en-US" dirty="0" err="1">
                <a:sym typeface="Wingdings" panose="05000000000000000000" pitchFamily="2" charset="2"/>
              </a:rPr>
              <a:t>XYZ</a:t>
            </a:r>
            <a:endParaRPr lang="en-US" dirty="0"/>
          </a:p>
          <a:p>
            <a:pPr lvl="3">
              <a:buFont typeface="Wingdings" panose="05000000000000000000" pitchFamily="2" charset="2"/>
              <a:buChar char="§"/>
            </a:pPr>
            <a:r>
              <a:rPr lang="en-US" dirty="0"/>
              <a:t> Decomposition/Splitting: if </a:t>
            </a:r>
            <a:r>
              <a:rPr lang="en-US" dirty="0" err="1"/>
              <a:t>X</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XY</a:t>
            </a:r>
            <a:r>
              <a:rPr lang="en-US" dirty="0">
                <a:sym typeface="Wingdings" panose="05000000000000000000" pitchFamily="2" charset="2"/>
              </a:rPr>
              <a:t> and </a:t>
            </a:r>
            <a:r>
              <a:rPr lang="en-US" dirty="0" err="1">
                <a:sym typeface="Wingdings" panose="05000000000000000000" pitchFamily="2" charset="2"/>
              </a:rPr>
              <a:t>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 If X  Y and WY  Z then </a:t>
            </a:r>
            <a:r>
              <a:rPr lang="en-US" altLang="vi-VN" sz="2000" dirty="0" err="1">
                <a:sym typeface="Wingdings" panose="05000000000000000000" pitchFamily="2" charset="2"/>
              </a:rPr>
              <a:t>WX</a:t>
            </a:r>
            <a:r>
              <a:rPr lang="en-US" altLang="vi-VN" sz="2000" dirty="0">
                <a:sym typeface="Wingdings" panose="05000000000000000000" pitchFamily="2" charset="2"/>
              </a:rPr>
              <a:t> Z</a:t>
            </a:r>
            <a:endParaRPr lang="en-US" dirty="0"/>
          </a:p>
          <a:p>
            <a:pPr>
              <a:buFont typeface="Wingdings" panose="05000000000000000000" pitchFamily="2" charset="2"/>
              <a:buChar char="§"/>
            </a:pPr>
            <a:r>
              <a:rPr lang="en-US" dirty="0"/>
              <a:t>Trivial FDs: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048" lvl="2" indent="0">
              <a:buNone/>
            </a:pPr>
            <a:endParaRPr lang="vi-VN" dirty="0"/>
          </a:p>
        </p:txBody>
      </p:sp>
      <p:sp>
        <p:nvSpPr>
          <p:cNvPr id="4" name="Footer Placeholder 3">
            <a:extLst>
              <a:ext uri="{FF2B5EF4-FFF2-40B4-BE49-F238E27FC236}">
                <a16:creationId xmlns:a16="http://schemas.microsoft.com/office/drawing/2014/main" id="{C4A52ED5-366B-4DD3-A78C-37C550A1D562}"/>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463EE61-045D-4D77-876B-13CE047A17CE}"/>
              </a:ext>
            </a:extLst>
          </p:cNvPr>
          <p:cNvSpPr>
            <a:spLocks noGrp="1"/>
          </p:cNvSpPr>
          <p:nvPr>
            <p:ph type="sldNum" sz="quarter" idx="12"/>
          </p:nvPr>
        </p:nvSpPr>
        <p:spPr/>
        <p:txBody>
          <a:bodyPr/>
          <a:lstStyle/>
          <a:p>
            <a:fld id="{CC2FDD2D-D1AD-4AA7-93C2-8410BB90945D}" type="slidenum">
              <a:rPr lang="vi-VN" smtClean="0"/>
              <a:t>53</a:t>
            </a:fld>
            <a:endParaRPr lang="vi-VN"/>
          </a:p>
        </p:txBody>
      </p:sp>
    </p:spTree>
    <p:extLst>
      <p:ext uri="{BB962C8B-B14F-4D97-AF65-F5344CB8AC3E}">
        <p14:creationId xmlns:p14="http://schemas.microsoft.com/office/powerpoint/2010/main" val="2820054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4658-22E0-4067-9956-237CB2C2CFF5}"/>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6742C55-944E-4AA1-B918-1BAF349B718D}"/>
              </a:ext>
            </a:extLst>
          </p:cNvPr>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a:extLst>
              <a:ext uri="{FF2B5EF4-FFF2-40B4-BE49-F238E27FC236}">
                <a16:creationId xmlns:a16="http://schemas.microsoft.com/office/drawing/2014/main" id="{CFA4999D-F064-42E9-BB72-853F132B25C0}"/>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64832872-741C-4B38-A264-A52F9DB3CE00}"/>
              </a:ext>
            </a:extLst>
          </p:cNvPr>
          <p:cNvSpPr>
            <a:spLocks noGrp="1"/>
          </p:cNvSpPr>
          <p:nvPr>
            <p:ph type="sldNum" sz="quarter" idx="12"/>
          </p:nvPr>
        </p:nvSpPr>
        <p:spPr/>
        <p:txBody>
          <a:bodyPr/>
          <a:lstStyle/>
          <a:p>
            <a:fld id="{CC2FDD2D-D1AD-4AA7-93C2-8410BB90945D}" type="slidenum">
              <a:rPr lang="vi-VN" smtClean="0"/>
              <a:t>54</a:t>
            </a:fld>
            <a:endParaRPr lang="vi-VN"/>
          </a:p>
        </p:txBody>
      </p:sp>
    </p:spTree>
    <p:extLst>
      <p:ext uri="{BB962C8B-B14F-4D97-AF65-F5344CB8AC3E}">
        <p14:creationId xmlns:p14="http://schemas.microsoft.com/office/powerpoint/2010/main" val="366547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a:rPr>
              <a:t> The closure of  a set of attributes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under FD’s in </a:t>
            </a:r>
            <a:r>
              <a:rPr lang="en-US" sz="2600" i="1" dirty="0">
                <a:sym typeface="Symbol"/>
              </a:rPr>
              <a:t>S (denoted </a:t>
            </a:r>
            <a:r>
              <a:rPr lang="en-US" sz="2600" dirty="0">
                <a:sym typeface="Symbol"/>
              </a:rPr>
              <a:t>{</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a:t>
            </a:r>
            <a:r>
              <a:rPr lang="en-US" sz="2600" baseline="30000" dirty="0">
                <a:sym typeface="Symbol"/>
              </a:rPr>
              <a:t>+</a:t>
            </a:r>
            <a:r>
              <a:rPr lang="en-US" sz="2600" i="1" dirty="0">
                <a:sym typeface="Symbol"/>
              </a:rPr>
              <a:t>)</a:t>
            </a:r>
            <a:r>
              <a:rPr lang="en-US" sz="2600" dirty="0">
                <a:sym typeface="Symbol"/>
              </a:rPr>
              <a:t> is the set of attributes </a:t>
            </a:r>
            <a:r>
              <a:rPr lang="en-US" sz="2600" i="1" dirty="0">
                <a:sym typeface="Symbol"/>
              </a:rPr>
              <a:t>B</a:t>
            </a:r>
            <a:r>
              <a:rPr lang="en-US" sz="2600" dirty="0">
                <a:sym typeface="Symbol"/>
              </a:rPr>
              <a:t> such that every relation that satisfies all the FD’s in set </a:t>
            </a:r>
            <a:r>
              <a:rPr lang="en-US" sz="2600" i="1" dirty="0">
                <a:sym typeface="Symbol"/>
              </a:rPr>
              <a:t>S</a:t>
            </a:r>
            <a:r>
              <a:rPr lang="en-US" sz="2600" dirty="0">
                <a:sym typeface="Symbol"/>
              </a:rPr>
              <a:t> also satisfies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p>
          <a:p>
            <a:pPr>
              <a:buFont typeface="Wingdings" panose="05000000000000000000" pitchFamily="2" charset="2"/>
              <a:buChar char="§"/>
            </a:pPr>
            <a:r>
              <a:rPr lang="en-US" sz="2600" dirty="0">
                <a:sym typeface="Symbol"/>
              </a:rPr>
              <a:t> That is,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r>
              <a:rPr lang="en-US" sz="2600" dirty="0">
                <a:sym typeface="Symbol"/>
              </a:rPr>
              <a:t> follows from the FD’s of </a:t>
            </a:r>
            <a:r>
              <a:rPr lang="en-US" sz="2600" i="1" dirty="0">
                <a:sym typeface="Symbol"/>
              </a:rPr>
              <a:t>S</a:t>
            </a:r>
          </a:p>
          <a:p>
            <a:pPr>
              <a:buFont typeface="Wingdings" panose="05000000000000000000" pitchFamily="2" charset="2"/>
              <a:buChar char="§"/>
            </a:pPr>
            <a:r>
              <a:rPr lang="en-US" sz="2600" i="1" dirty="0">
                <a:sym typeface="Symbol"/>
              </a:rPr>
              <a:t> 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because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A</a:t>
            </a:r>
            <a:r>
              <a:rPr lang="en-US" sz="2600" i="1" baseline="-25000" dirty="0">
                <a:sym typeface="Symbol"/>
              </a:rPr>
              <a:t>i</a:t>
            </a:r>
            <a:r>
              <a:rPr lang="en-US" sz="2600" dirty="0">
                <a:sym typeface="Symbol"/>
              </a:rPr>
              <a:t> is trivial</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a:rPr>
              <a:t>Algorithm 3.7: Closure of a set of attributes</a:t>
            </a:r>
          </a:p>
          <a:p>
            <a:pPr lvl="1">
              <a:buFont typeface="Wingdings" panose="05000000000000000000" pitchFamily="2" charset="2"/>
              <a:buChar char="§"/>
            </a:pPr>
            <a:r>
              <a:rPr lang="en-US" dirty="0">
                <a:sym typeface="Symbol"/>
              </a:rPr>
              <a:t>Input: A set of attributes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 and a set of FD’s </a:t>
            </a:r>
            <a:r>
              <a:rPr lang="en-US" i="1" dirty="0">
                <a:sym typeface="Symbol"/>
              </a:rPr>
              <a:t>S</a:t>
            </a:r>
          </a:p>
          <a:p>
            <a:pPr lvl="1">
              <a:buFont typeface="Wingdings" panose="05000000000000000000" pitchFamily="2" charset="2"/>
              <a:buChar char="§"/>
            </a:pPr>
            <a:r>
              <a:rPr lang="en-US" dirty="0">
                <a:sym typeface="Symbol"/>
              </a:rPr>
              <a:t>Output: The closure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r>
              <a:rPr lang="en-US" baseline="30000" dirty="0">
                <a:sym typeface="Symbol"/>
              </a:rPr>
              <a:t>+</a:t>
            </a:r>
          </a:p>
          <a:p>
            <a:pPr marL="1051560" lvl="2" indent="-457200">
              <a:buSzPct val="100000"/>
              <a:buFont typeface="+mj-lt"/>
              <a:buAutoNum type="arabicPeriod"/>
            </a:pPr>
            <a:r>
              <a:rPr lang="en-US" dirty="0">
                <a:sym typeface="Symbol"/>
              </a:rPr>
              <a:t>If necessary, split the FD’s of </a:t>
            </a:r>
            <a:r>
              <a:rPr lang="en-US" i="1" dirty="0">
                <a:sym typeface="Symbol"/>
              </a:rPr>
              <a:t>S</a:t>
            </a:r>
            <a:r>
              <a:rPr lang="en-US" dirty="0">
                <a:sym typeface="Symbol"/>
              </a:rPr>
              <a:t>, so each FD in </a:t>
            </a:r>
            <a:r>
              <a:rPr lang="en-US" i="1" dirty="0">
                <a:sym typeface="Symbol"/>
              </a:rPr>
              <a:t>S</a:t>
            </a:r>
            <a:r>
              <a:rPr lang="en-US" dirty="0">
                <a:sym typeface="Symbol"/>
              </a:rPr>
              <a:t> have singleton right side</a:t>
            </a:r>
          </a:p>
          <a:p>
            <a:pPr marL="1051560" lvl="2" indent="-457200">
              <a:buSzPct val="100000"/>
              <a:buFont typeface="+mj-lt"/>
              <a:buAutoNum type="arabicPeriod"/>
            </a:pPr>
            <a:r>
              <a:rPr lang="en-US" dirty="0">
                <a:sym typeface="Symbol"/>
              </a:rPr>
              <a:t>Let </a:t>
            </a:r>
            <a:r>
              <a:rPr lang="en-US" i="1" dirty="0">
                <a:sym typeface="Symbol"/>
              </a:rPr>
              <a:t>X</a:t>
            </a:r>
            <a:r>
              <a:rPr lang="en-US" dirty="0">
                <a:sym typeface="Symbol"/>
              </a:rPr>
              <a:t> be a set of attributes that will become the closure. Initialize </a:t>
            </a:r>
            <a:r>
              <a:rPr lang="en-US" i="1" dirty="0">
                <a:sym typeface="Symbol"/>
              </a:rPr>
              <a:t>X</a:t>
            </a:r>
            <a:r>
              <a:rPr lang="en-US" dirty="0">
                <a:sym typeface="Symbol"/>
              </a:rPr>
              <a:t> to be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p>
          <a:p>
            <a:pPr marL="1051560" lvl="2" indent="-457200">
              <a:buSzPct val="100000"/>
              <a:buFont typeface="+mj-lt"/>
              <a:buAutoNum type="arabicPeriod"/>
            </a:pPr>
            <a:r>
              <a:rPr lang="en-US" dirty="0">
                <a:sym typeface="Symbol"/>
              </a:rPr>
              <a:t>Repeatedly search for some FD: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a:t>
            </a:r>
            <a:r>
              <a:rPr lang="en-US" i="1" dirty="0" err="1">
                <a:sym typeface="Symbol"/>
              </a:rPr>
              <a:t>B</a:t>
            </a:r>
            <a:r>
              <a:rPr lang="en-US" i="1" baseline="-25000" dirty="0" err="1">
                <a:sym typeface="Symbol"/>
              </a:rPr>
              <a:t>m</a:t>
            </a:r>
            <a:r>
              <a:rPr lang="en-US" i="1" dirty="0">
                <a:sym typeface="Symbol"/>
              </a:rPr>
              <a:t>  C</a:t>
            </a:r>
            <a:r>
              <a:rPr lang="en-US" dirty="0">
                <a:sym typeface="Symbol"/>
              </a:rPr>
              <a:t>, such that </a:t>
            </a:r>
            <a:r>
              <a:rPr lang="en-US" i="1" dirty="0" err="1">
                <a:sym typeface="Symbol"/>
              </a:rPr>
              <a:t>B</a:t>
            </a:r>
            <a:r>
              <a:rPr lang="en-US" i="1" baseline="-25000" dirty="0" err="1">
                <a:sym typeface="Symbol"/>
              </a:rPr>
              <a:t>1</a:t>
            </a:r>
            <a:r>
              <a:rPr lang="en-US" i="1" dirty="0">
                <a:sym typeface="Symbol"/>
              </a:rPr>
              <a:t>, </a:t>
            </a:r>
            <a:r>
              <a:rPr lang="en-US" i="1" dirty="0" err="1">
                <a:sym typeface="Symbol"/>
              </a:rPr>
              <a:t>B</a:t>
            </a:r>
            <a:r>
              <a:rPr lang="en-US" i="1" baseline="-25000" dirty="0" err="1">
                <a:sym typeface="Symbol"/>
              </a:rPr>
              <a:t>2</a:t>
            </a:r>
            <a:r>
              <a:rPr lang="en-US" i="1" dirty="0">
                <a:sym typeface="Symbol"/>
              </a:rPr>
              <a:t>, …, </a:t>
            </a:r>
            <a:r>
              <a:rPr lang="en-US" i="1" dirty="0" err="1">
                <a:sym typeface="Symbol"/>
              </a:rPr>
              <a:t>B</a:t>
            </a:r>
            <a:r>
              <a:rPr lang="en-US" i="1" baseline="-25000" dirty="0" err="1">
                <a:sym typeface="Symbol"/>
              </a:rPr>
              <a:t>m</a:t>
            </a:r>
            <a:r>
              <a:rPr lang="en-US" dirty="0">
                <a:sym typeface="Symbol"/>
              </a:rPr>
              <a:t> are in </a:t>
            </a:r>
            <a:r>
              <a:rPr lang="en-US" i="1" dirty="0">
                <a:sym typeface="Symbol"/>
              </a:rPr>
              <a:t>X</a:t>
            </a:r>
            <a:r>
              <a:rPr lang="en-US" dirty="0">
                <a:sym typeface="Symbol"/>
              </a:rPr>
              <a:t>, but </a:t>
            </a:r>
            <a:r>
              <a:rPr lang="en-US" i="1" dirty="0">
                <a:sym typeface="Symbol"/>
              </a:rPr>
              <a:t>C</a:t>
            </a:r>
            <a:r>
              <a:rPr lang="en-US" dirty="0">
                <a:sym typeface="Symbol"/>
              </a:rPr>
              <a:t> is not</a:t>
            </a:r>
          </a:p>
          <a:p>
            <a:pPr marL="1325880" lvl="3" indent="-457200">
              <a:buSzPct val="100000"/>
              <a:buFont typeface="+mj-lt"/>
              <a:buAutoNum type="alphaLcParenR"/>
            </a:pPr>
            <a:r>
              <a:rPr lang="en-US" dirty="0">
                <a:sym typeface="Symbol"/>
              </a:rPr>
              <a:t>If such C is found, add to X, and repeat the search</a:t>
            </a:r>
          </a:p>
          <a:p>
            <a:pPr marL="1325880" lvl="3" indent="-457200">
              <a:buSzPct val="100000"/>
              <a:buFont typeface="+mj-lt"/>
              <a:buAutoNum type="alphaLcParenR"/>
            </a:pPr>
            <a:r>
              <a:rPr lang="en-US" dirty="0">
                <a:sym typeface="Symbol"/>
              </a:rPr>
              <a:t>If such C is not found, no more attributes can be added to X</a:t>
            </a:r>
          </a:p>
          <a:p>
            <a:pPr marL="1051560" lvl="2" indent="-457200">
              <a:buSzPct val="100000"/>
              <a:buFont typeface="+mj-lt"/>
              <a:buAutoNum type="arabicPeriod"/>
            </a:pPr>
            <a:r>
              <a:rPr lang="en-US" dirty="0">
                <a:sym typeface="Symbol"/>
              </a:rPr>
              <a:t>The set X is the correct value of {</a:t>
            </a:r>
            <a:r>
              <a:rPr lang="en-US" dirty="0" err="1">
                <a:sym typeface="Symbol"/>
              </a:rPr>
              <a:t>A</a:t>
            </a:r>
            <a:r>
              <a:rPr lang="en-US" baseline="-25000" dirty="0" err="1">
                <a:sym typeface="Symbol"/>
              </a:rPr>
              <a:t>1</a:t>
            </a:r>
            <a:r>
              <a:rPr lang="en-US" dirty="0">
                <a:sym typeface="Symbol"/>
              </a:rPr>
              <a:t>, </a:t>
            </a:r>
            <a:r>
              <a:rPr lang="en-US" dirty="0" err="1">
                <a:sym typeface="Symbol"/>
              </a:rPr>
              <a:t>A</a:t>
            </a:r>
            <a:r>
              <a:rPr lang="en-US" baseline="-25000" dirty="0" err="1">
                <a:sym typeface="Symbol"/>
              </a:rPr>
              <a:t>2</a:t>
            </a:r>
            <a:r>
              <a:rPr lang="en-US" dirty="0">
                <a:sym typeface="Symbol"/>
              </a:rPr>
              <a:t>, …, A</a:t>
            </a:r>
            <a:r>
              <a:rPr lang="en-US" baseline="-25000" dirty="0">
                <a:sym typeface="Symbol"/>
              </a:rPr>
              <a:t>n</a:t>
            </a:r>
            <a:r>
              <a:rPr lang="en-US" dirty="0">
                <a:sym typeface="Symbol"/>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ym typeface="Symbol"/>
              </a:rPr>
              <a:t>Suppose a set of FD’s </a:t>
            </a:r>
            <a:r>
              <a:rPr lang="en-US" i="1" dirty="0">
                <a:sym typeface="Symbol"/>
              </a:rPr>
              <a:t>S</a:t>
            </a:r>
            <a:r>
              <a:rPr lang="en-US" dirty="0">
                <a:sym typeface="Symbol"/>
              </a:rPr>
              <a:t>, any set of FD’s T equivalent to </a:t>
            </a:r>
            <a:r>
              <a:rPr lang="en-US" i="1" dirty="0">
                <a:sym typeface="Symbol"/>
              </a:rPr>
              <a:t>S</a:t>
            </a:r>
            <a:r>
              <a:rPr lang="en-US" dirty="0">
                <a:sym typeface="Symbol"/>
              </a:rPr>
              <a:t> is said to be a </a:t>
            </a:r>
            <a:r>
              <a:rPr lang="en-US" b="1" i="1" dirty="0">
                <a:sym typeface="Symbol"/>
              </a:rPr>
              <a:t>basis</a:t>
            </a:r>
            <a:r>
              <a:rPr lang="en-US" dirty="0">
                <a:sym typeface="Symbol"/>
              </a:rPr>
              <a:t> for </a:t>
            </a:r>
            <a:r>
              <a:rPr lang="en-US" i="1" dirty="0">
                <a:sym typeface="Symbol"/>
              </a:rPr>
              <a:t>S</a:t>
            </a:r>
            <a:r>
              <a:rPr lang="en-US" dirty="0">
                <a:sym typeface="Symbol"/>
              </a:rPr>
              <a:t>. </a:t>
            </a:r>
            <a:br>
              <a:rPr lang="en-US" dirty="0">
                <a:sym typeface="Symbol"/>
              </a:rPr>
            </a:br>
            <a:r>
              <a:rPr lang="en-US" dirty="0">
                <a:sym typeface="Symbol"/>
              </a:rPr>
              <a:t>Then we say T is a </a:t>
            </a:r>
            <a:r>
              <a:rPr lang="en-US" b="1" i="1" dirty="0">
                <a:sym typeface="Symbol"/>
              </a:rPr>
              <a:t>basis</a:t>
            </a:r>
            <a:r>
              <a:rPr lang="en-US" dirty="0">
                <a:sym typeface="Symbol"/>
              </a:rPr>
              <a:t> for </a:t>
            </a:r>
            <a:r>
              <a:rPr lang="en-US" i="1" dirty="0">
                <a:sym typeface="Symbol"/>
              </a:rPr>
              <a:t>S</a:t>
            </a:r>
          </a:p>
          <a:p>
            <a:r>
              <a:rPr lang="en-US" dirty="0">
                <a:sym typeface="Symbol"/>
              </a:rPr>
              <a:t>Just work with only FD’s that have </a:t>
            </a:r>
            <a:r>
              <a:rPr lang="en-US" i="1" dirty="0">
                <a:sym typeface="Symbol"/>
              </a:rPr>
              <a:t>singleton right sides</a:t>
            </a:r>
            <a:endParaRPr lang="en-US" dirty="0">
              <a:sym typeface="Symbol"/>
            </a:endParaRPr>
          </a:p>
          <a:p>
            <a:r>
              <a:rPr lang="en-US" dirty="0">
                <a:sym typeface="Symbol"/>
              </a:rPr>
              <a:t>A </a:t>
            </a:r>
            <a:r>
              <a:rPr lang="en-US" b="1" i="1" dirty="0">
                <a:sym typeface="Symbol"/>
              </a:rPr>
              <a:t>minimal basis</a:t>
            </a:r>
            <a:r>
              <a:rPr lang="en-US" dirty="0">
                <a:sym typeface="Symbol"/>
              </a:rPr>
              <a:t> for FD’s </a:t>
            </a:r>
            <a:r>
              <a:rPr lang="en-US" i="1" dirty="0">
                <a:sym typeface="Symbol"/>
              </a:rPr>
              <a:t>S</a:t>
            </a:r>
            <a:r>
              <a:rPr lang="en-US" dirty="0">
                <a:sym typeface="Symbol"/>
              </a:rPr>
              <a:t> is a </a:t>
            </a:r>
            <a:r>
              <a:rPr lang="en-US" b="1" i="1" dirty="0">
                <a:sym typeface="Symbol"/>
              </a:rPr>
              <a:t>basis B</a:t>
            </a:r>
            <a:r>
              <a:rPr lang="en-US" dirty="0">
                <a:sym typeface="Symbol"/>
              </a:rPr>
              <a:t> that satisfies three conditions:</a:t>
            </a:r>
          </a:p>
          <a:p>
            <a:pPr lvl="1">
              <a:buFont typeface="Wingdings" panose="05000000000000000000" pitchFamily="2" charset="2"/>
              <a:buChar char="§"/>
            </a:pPr>
            <a:r>
              <a:rPr lang="en-US" dirty="0">
                <a:sym typeface="Symbol"/>
              </a:rPr>
              <a:t>All the FD’s in </a:t>
            </a:r>
            <a:r>
              <a:rPr lang="en-US" i="1" dirty="0">
                <a:sym typeface="Symbol"/>
              </a:rPr>
              <a:t>B</a:t>
            </a:r>
            <a:r>
              <a:rPr lang="en-US" dirty="0">
                <a:sym typeface="Symbol"/>
              </a:rPr>
              <a:t> have singleton right sides</a:t>
            </a:r>
          </a:p>
          <a:p>
            <a:pPr lvl="1">
              <a:buFont typeface="Wingdings" panose="05000000000000000000" pitchFamily="2" charset="2"/>
              <a:buChar char="§"/>
            </a:pPr>
            <a:r>
              <a:rPr lang="en-US" dirty="0">
                <a:sym typeface="Symbol"/>
              </a:rPr>
              <a:t>If any FD is removed from </a:t>
            </a:r>
            <a:r>
              <a:rPr lang="en-US" i="1" dirty="0">
                <a:sym typeface="Symbol"/>
              </a:rPr>
              <a:t>B</a:t>
            </a:r>
            <a:r>
              <a:rPr lang="en-US" dirty="0">
                <a:sym typeface="Symbol"/>
              </a:rPr>
              <a:t>, the result is no longer a basis</a:t>
            </a:r>
          </a:p>
          <a:p>
            <a:pPr lvl="1">
              <a:buFont typeface="Wingdings" panose="05000000000000000000" pitchFamily="2" charset="2"/>
              <a:buChar char="§"/>
            </a:pPr>
            <a:r>
              <a:rPr lang="en-US" dirty="0">
                <a:sym typeface="Symbol"/>
              </a:rPr>
              <a:t>If for any FD in </a:t>
            </a:r>
            <a:r>
              <a:rPr lang="en-US" i="1" dirty="0">
                <a:sym typeface="Symbol"/>
              </a:rPr>
              <a:t>B</a:t>
            </a:r>
            <a:r>
              <a:rPr lang="en-US" dirty="0">
                <a:sym typeface="Symbol"/>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a:rPr>
              <a:t>Example</a:t>
            </a:r>
          </a:p>
          <a:p>
            <a:pPr lvl="1">
              <a:buFont typeface="Wingdings" panose="05000000000000000000" pitchFamily="2" charset="2"/>
              <a:buChar char="§"/>
            </a:pPr>
            <a:r>
              <a:rPr lang="en-US" dirty="0">
                <a:sym typeface="Symbol"/>
              </a:rPr>
              <a:t>R(</a:t>
            </a:r>
            <a:r>
              <a:rPr lang="en-US" dirty="0" err="1">
                <a:sym typeface="Symbol"/>
              </a:rPr>
              <a:t>A,B,C</a:t>
            </a:r>
            <a:r>
              <a:rPr lang="en-US" dirty="0">
                <a:sym typeface="Symbol"/>
              </a:rPr>
              <a:t>)</a:t>
            </a:r>
          </a:p>
          <a:p>
            <a:pPr lvl="1">
              <a:buFont typeface="Wingdings" panose="05000000000000000000" pitchFamily="2" charset="2"/>
              <a:buChar char="§"/>
            </a:pPr>
            <a:r>
              <a:rPr lang="en-US" dirty="0">
                <a:sym typeface="Symbol"/>
              </a:rPr>
              <a:t>S={A B, A  C, B  A, B  C, C  A, C  B, AB  C, BC  A, AC  B, A  BC, B  AC, C  AB}</a:t>
            </a:r>
          </a:p>
          <a:p>
            <a:pPr lvl="1">
              <a:buFont typeface="Wingdings" panose="05000000000000000000" pitchFamily="2" charset="2"/>
              <a:buChar char="§"/>
            </a:pPr>
            <a:r>
              <a:rPr lang="en-US" dirty="0">
                <a:sym typeface="Symbol"/>
              </a:rPr>
              <a:t>R and its FD’s have several minimal basis</a:t>
            </a:r>
          </a:p>
          <a:p>
            <a:pPr lvl="2">
              <a:buFont typeface="Wingdings" panose="05000000000000000000" pitchFamily="2" charset="2"/>
              <a:buChar char="§"/>
            </a:pPr>
            <a:r>
              <a:rPr lang="en-US" dirty="0">
                <a:sym typeface="Symbol"/>
              </a:rPr>
              <a:t>{A  B, B  A, B  C, C  B}, or</a:t>
            </a:r>
          </a:p>
          <a:p>
            <a:pPr lvl="2">
              <a:buFont typeface="Wingdings" panose="05000000000000000000" pitchFamily="2" charset="2"/>
              <a:buChar char="§"/>
            </a:pPr>
            <a:r>
              <a:rPr lang="en-US" dirty="0">
                <a:sym typeface="Symbol"/>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78816D-9F92-4D8F-9568-26722E0D64E9}"/>
              </a:ext>
            </a:extLst>
          </p:cNvPr>
          <p:cNvSpPr>
            <a:spLocks noGrp="1"/>
          </p:cNvSpPr>
          <p:nvPr>
            <p:ph type="title"/>
          </p:nvPr>
        </p:nvSpPr>
        <p:spPr/>
        <p:txBody>
          <a:bodyPr/>
          <a:lstStyle/>
          <a:p>
            <a:pPr algn="ctr"/>
            <a:r>
              <a:rPr lang="en-US" dirty="0"/>
              <a:t>1.1 The Evolution of Database Systems</a:t>
            </a:r>
            <a:endParaRPr lang="vi-VN" dirty="0"/>
          </a:p>
        </p:txBody>
      </p:sp>
      <p:sp>
        <p:nvSpPr>
          <p:cNvPr id="5" name="Footer Placeholder 4">
            <a:extLst>
              <a:ext uri="{FF2B5EF4-FFF2-40B4-BE49-F238E27FC236}">
                <a16:creationId xmlns:a16="http://schemas.microsoft.com/office/drawing/2014/main" id="{6536F5ED-64C7-425D-94B5-FF79964503C3}"/>
              </a:ext>
            </a:extLst>
          </p:cNvPr>
          <p:cNvSpPr>
            <a:spLocks noGrp="1"/>
          </p:cNvSpPr>
          <p:nvPr>
            <p:ph type="ftr" sz="quarter" idx="11"/>
          </p:nvPr>
        </p:nvSpPr>
        <p:spPr/>
        <p:txBody>
          <a:bodyPr/>
          <a:lstStyle/>
          <a:p>
            <a:r>
              <a:rPr lang="en-US"/>
              <a:t>The Worlds of Database Systems</a:t>
            </a:r>
            <a:endParaRPr lang="vi-VN"/>
          </a:p>
        </p:txBody>
      </p:sp>
      <p:sp>
        <p:nvSpPr>
          <p:cNvPr id="9" name="Content Placeholder 2">
            <a:extLst>
              <a:ext uri="{FF2B5EF4-FFF2-40B4-BE49-F238E27FC236}">
                <a16:creationId xmlns:a16="http://schemas.microsoft.com/office/drawing/2014/main" id="{13B36687-37AD-43A4-B341-FEBC3ABDE362}"/>
              </a:ext>
            </a:extLst>
          </p:cNvPr>
          <p:cNvSpPr>
            <a:spLocks noGrp="1"/>
          </p:cNvSpPr>
          <p:nvPr>
            <p:ph idx="1"/>
          </p:nvPr>
        </p:nvSpPr>
        <p:spPr>
          <a:xfrm>
            <a:off x="585925" y="1488586"/>
            <a:ext cx="4343400" cy="5082809"/>
          </a:xfrm>
        </p:spPr>
        <p:txBody>
          <a:bodyPr>
            <a:normAutofit/>
          </a:bodyPr>
          <a:lstStyle/>
          <a:p>
            <a:r>
              <a:rPr lang="en-US" sz="2400" dirty="0"/>
              <a:t>The DBMS is expected to</a:t>
            </a:r>
          </a:p>
          <a:p>
            <a:pPr marL="678942" indent="-514350">
              <a:buFont typeface="+mj-lt"/>
              <a:buAutoNum type="arabicParenR"/>
            </a:pPr>
            <a:r>
              <a:rPr lang="en-US" sz="2400" dirty="0"/>
              <a:t>Allow users to create new databases and specify their schemas</a:t>
            </a:r>
          </a:p>
          <a:p>
            <a:pPr marL="678942" indent="-514350">
              <a:buFont typeface="+mj-lt"/>
              <a:buAutoNum type="arabicParenR"/>
            </a:pPr>
            <a:r>
              <a:rPr lang="en-US" sz="2400" dirty="0"/>
              <a:t>Give users the ability to query the data</a:t>
            </a:r>
          </a:p>
          <a:p>
            <a:pPr marL="678942" indent="-514350">
              <a:buFont typeface="+mj-lt"/>
              <a:buAutoNum type="arabicParenR"/>
            </a:pPr>
            <a:r>
              <a:rPr lang="en-US" sz="2400" dirty="0"/>
              <a:t>Support the storage of very large amounts of data</a:t>
            </a:r>
          </a:p>
          <a:p>
            <a:pPr marL="678942" indent="-514350">
              <a:buFont typeface="+mj-lt"/>
              <a:buAutoNum type="arabicParenR"/>
            </a:pPr>
            <a:r>
              <a:rPr lang="en-US" sz="2400" dirty="0"/>
              <a:t>Enable durability</a:t>
            </a:r>
          </a:p>
          <a:p>
            <a:pPr marL="678942" indent="-514350">
              <a:buFont typeface="+mj-lt"/>
              <a:buAutoNum type="arabicParenR"/>
            </a:pPr>
            <a:r>
              <a:rPr lang="en-US" sz="2400" dirty="0"/>
              <a:t>Control access to data from many users at once</a:t>
            </a:r>
          </a:p>
        </p:txBody>
      </p:sp>
      <p:sp>
        <p:nvSpPr>
          <p:cNvPr id="10" name="Content Placeholder 2">
            <a:extLst>
              <a:ext uri="{FF2B5EF4-FFF2-40B4-BE49-F238E27FC236}">
                <a16:creationId xmlns:a16="http://schemas.microsoft.com/office/drawing/2014/main" id="{4BC7458C-5B01-4C91-A07C-9A00D5C6BEB3}"/>
              </a:ext>
            </a:extLst>
          </p:cNvPr>
          <p:cNvSpPr txBox="1">
            <a:spLocks/>
          </p:cNvSpPr>
          <p:nvPr/>
        </p:nvSpPr>
        <p:spPr>
          <a:xfrm>
            <a:off x="4724400" y="1317991"/>
            <a:ext cx="4343400" cy="5082809"/>
          </a:xfrm>
          <a:prstGeom prst="rect">
            <a:avLst/>
          </a:prstGeom>
        </p:spPr>
        <p:txBody>
          <a:bodyPr vert="horz" lIns="54864" tIns="91440" rtlCol="0">
            <a:normAutofit/>
          </a:bodyPr>
          <a:lstStyle/>
          <a:p>
            <a:pPr marL="438912" lvl="0" indent="-320040">
              <a:lnSpc>
                <a:spcPct val="150000"/>
              </a:lnSpc>
              <a:buClr>
                <a:schemeClr val="accent1"/>
              </a:buClr>
              <a:buSzPct val="80000"/>
              <a:buFont typeface="Wingdings 2"/>
              <a:buChar char=""/>
              <a:defRPr/>
            </a:pPr>
            <a:r>
              <a:rPr lang="en-US" sz="2400" dirty="0">
                <a:solidFill>
                  <a:srgbClr val="0070C0"/>
                </a:solidFill>
                <a:latin typeface="Arial" pitchFamily="34" charset="0"/>
                <a:cs typeface="Arial" pitchFamily="34" charset="0"/>
              </a:rPr>
              <a:t>Early DBMS</a:t>
            </a:r>
          </a:p>
          <a:p>
            <a:pPr marL="971550" lvl="1" indent="-514350">
              <a:lnSpc>
                <a:spcPct val="150000"/>
              </a:lnSpc>
              <a:spcBef>
                <a:spcPct val="20000"/>
              </a:spcBef>
              <a:buClr>
                <a:schemeClr val="accent2"/>
              </a:buClr>
              <a:buSzPct val="90000"/>
              <a:buFont typeface="Arial" pitchFamily="34" charset="0"/>
              <a:buChar char="•"/>
            </a:pPr>
            <a:r>
              <a:rPr lang="en-US" sz="2000" dirty="0">
                <a:solidFill>
                  <a:srgbClr val="0070C0"/>
                </a:solidFill>
                <a:latin typeface="Arial" pitchFamily="34" charset="0"/>
                <a:cs typeface="Arial" pitchFamily="34" charset="0"/>
              </a:rPr>
              <a:t>1960s, the first DBMS based on file system</a:t>
            </a:r>
          </a:p>
        </p:txBody>
      </p:sp>
      <p:graphicFrame>
        <p:nvGraphicFramePr>
          <p:cNvPr id="11" name="Table 10">
            <a:extLst>
              <a:ext uri="{FF2B5EF4-FFF2-40B4-BE49-F238E27FC236}">
                <a16:creationId xmlns:a16="http://schemas.microsoft.com/office/drawing/2014/main" id="{78C8C1C9-00FB-4B1C-96B2-035644CF828F}"/>
              </a:ext>
            </a:extLst>
          </p:cNvPr>
          <p:cNvGraphicFramePr>
            <a:graphicFrameLocks noGrp="1"/>
          </p:cNvGraphicFramePr>
          <p:nvPr/>
        </p:nvGraphicFramePr>
        <p:xfrm>
          <a:off x="5334000" y="3048000"/>
          <a:ext cx="3581400" cy="276352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tblGrid>
              <a:tr h="370840">
                <a:tc>
                  <a:txBody>
                    <a:bodyPr/>
                    <a:lstStyle/>
                    <a:p>
                      <a:pPr algn="ctr"/>
                      <a:r>
                        <a:rPr lang="en-US" dirty="0"/>
                        <a:t>Responsibility</a:t>
                      </a:r>
                    </a:p>
                  </a:txBody>
                  <a:tcPr/>
                </a:tc>
                <a:tc>
                  <a:txBody>
                    <a:bodyPr/>
                    <a:lstStyle/>
                    <a:p>
                      <a:pPr algn="ctr"/>
                      <a:r>
                        <a:rPr lang="en-US" dirty="0"/>
                        <a:t>Yes/No</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Limited</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Not directly</a:t>
                      </a:r>
                      <a:r>
                        <a:rPr lang="en-US" baseline="0" dirty="0"/>
                        <a:t> supported</a:t>
                      </a:r>
                      <a:endParaRPr lang="en-US" dirty="0"/>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Yes</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r>
                        <a:rPr lang="en-US" dirty="0"/>
                        <a:t>Not always supported</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r>
                        <a:rPr lang="en-US" dirty="0"/>
                        <a:t>No</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6350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a:rPr>
              <a:t></a:t>
            </a:r>
            <a:r>
              <a:rPr lang="en-US" i="1" baseline="-25000" dirty="0">
                <a:sym typeface="Symbol"/>
              </a:rPr>
              <a:t>L</a:t>
            </a:r>
            <a:r>
              <a:rPr lang="en-US" i="1" dirty="0">
                <a:sym typeface="Symbol"/>
              </a:rPr>
              <a:t>(R)</a:t>
            </a:r>
            <a:r>
              <a:rPr lang="en-US" dirty="0">
                <a:sym typeface="Symbol"/>
              </a:rPr>
              <a:t>. What FD’s hold in R</a:t>
            </a:r>
            <a:r>
              <a:rPr lang="en-US" baseline="-25000" dirty="0">
                <a:sym typeface="Symbol"/>
              </a:rPr>
              <a:t>1</a:t>
            </a:r>
            <a:r>
              <a:rPr lang="en-US" dirty="0">
                <a:sym typeface="Symbol"/>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a:rPr>
              <a:t></a:t>
            </a:r>
            <a:r>
              <a:rPr lang="en-US" baseline="-25000" dirty="0">
                <a:sym typeface="Symbol"/>
              </a:rPr>
              <a:t>L</a:t>
            </a:r>
            <a:r>
              <a:rPr lang="en-US" dirty="0">
                <a:sym typeface="Symbol"/>
              </a:rPr>
              <a:t>(R), </a:t>
            </a:r>
            <a:r>
              <a:rPr lang="en-US" i="1" dirty="0">
                <a:sym typeface="Symbol"/>
              </a:rPr>
              <a:t>S</a:t>
            </a:r>
            <a:r>
              <a:rPr lang="en-US" dirty="0">
                <a:sym typeface="Symbol"/>
              </a:rPr>
              <a:t> a set of FD’s that hold in R</a:t>
            </a:r>
          </a:p>
          <a:p>
            <a:pPr lvl="1">
              <a:buFont typeface="Wingdings" panose="05000000000000000000" pitchFamily="2" charset="2"/>
              <a:buChar char="§"/>
            </a:pPr>
            <a:r>
              <a:rPr lang="en-US" dirty="0">
                <a:sym typeface="Symbol"/>
              </a:rPr>
              <a:t>Output: the set of FD’s that hold in </a:t>
            </a:r>
            <a:r>
              <a:rPr lang="en-US" i="1" dirty="0">
                <a:sym typeface="Symbol"/>
              </a:rPr>
              <a:t>R</a:t>
            </a:r>
            <a:r>
              <a:rPr lang="en-US" i="1" baseline="-25000" dirty="0">
                <a:sym typeface="Symbol"/>
              </a:rPr>
              <a:t>1</a:t>
            </a:r>
          </a:p>
          <a:p>
            <a:pPr lvl="1">
              <a:buFont typeface="Wingdings" panose="05000000000000000000" pitchFamily="2" charset="2"/>
              <a:buChar char="§"/>
            </a:pPr>
            <a:r>
              <a:rPr lang="en-US" dirty="0">
                <a:sym typeface="Symbol"/>
              </a:rPr>
              <a:t>Method:</a:t>
            </a:r>
          </a:p>
          <a:p>
            <a:pPr lvl="2">
              <a:buFont typeface="Wingdings" panose="05000000000000000000" pitchFamily="2" charset="2"/>
              <a:buChar char="§"/>
            </a:pPr>
            <a:r>
              <a:rPr lang="en-US" dirty="0">
                <a:sym typeface="Symbol"/>
              </a:rPr>
              <a:t>T is the set of FD’s that hold in R</a:t>
            </a:r>
            <a:r>
              <a:rPr lang="en-US" baseline="-25000" dirty="0">
                <a:sym typeface="Symbol"/>
              </a:rPr>
              <a:t>1</a:t>
            </a:r>
            <a:r>
              <a:rPr lang="en-US" dirty="0">
                <a:sym typeface="Symbol"/>
              </a:rPr>
              <a:t>. Initially, T is empty</a:t>
            </a:r>
          </a:p>
          <a:p>
            <a:pPr lvl="2">
              <a:buFont typeface="Wingdings" panose="05000000000000000000" pitchFamily="2" charset="2"/>
              <a:buChar char="§"/>
            </a:pPr>
            <a:r>
              <a:rPr lang="en-US" dirty="0">
                <a:sym typeface="Symbol"/>
              </a:rPr>
              <a:t>For each set of attributes X of R</a:t>
            </a:r>
            <a:r>
              <a:rPr lang="en-US" baseline="-25000" dirty="0">
                <a:sym typeface="Symbol"/>
              </a:rPr>
              <a:t>1</a:t>
            </a:r>
            <a:r>
              <a:rPr lang="en-US" dirty="0">
                <a:sym typeface="Symbol"/>
              </a:rPr>
              <a:t>, compute </a:t>
            </a:r>
            <a:r>
              <a:rPr lang="en-US" i="1" dirty="0">
                <a:sym typeface="Symbol"/>
              </a:rPr>
              <a:t>X</a:t>
            </a:r>
            <a:r>
              <a:rPr lang="en-US" dirty="0">
                <a:sym typeface="Symbol"/>
              </a:rPr>
              <a:t>+. Add to </a:t>
            </a:r>
            <a:r>
              <a:rPr lang="en-US" i="1" dirty="0">
                <a:sym typeface="Symbol"/>
              </a:rPr>
              <a:t>T</a:t>
            </a:r>
            <a:r>
              <a:rPr lang="en-US" dirty="0">
                <a:sym typeface="Symbol"/>
              </a:rPr>
              <a:t> all non-trivial FD’s </a:t>
            </a:r>
            <a:r>
              <a:rPr lang="en-US" i="1" dirty="0">
                <a:sym typeface="Symbol"/>
              </a:rPr>
              <a:t>X → A</a:t>
            </a:r>
            <a:r>
              <a:rPr lang="en-US" dirty="0">
                <a:sym typeface="Symbol"/>
              </a:rPr>
              <a:t> such that </a:t>
            </a:r>
            <a:r>
              <a:rPr lang="en-US" i="1" dirty="0">
                <a:sym typeface="Symbol"/>
              </a:rPr>
              <a:t>A</a:t>
            </a:r>
            <a:r>
              <a:rPr lang="en-US" dirty="0">
                <a:sym typeface="Symbol"/>
              </a:rPr>
              <a:t> is both in </a:t>
            </a:r>
            <a:r>
              <a:rPr lang="en-US" i="1" dirty="0">
                <a:sym typeface="Symbol"/>
              </a:rPr>
              <a:t>X</a:t>
            </a:r>
            <a:r>
              <a:rPr lang="en-US" dirty="0">
                <a:sym typeface="Symbol"/>
              </a:rPr>
              <a:t>+ and an attribute of </a:t>
            </a:r>
            <a:r>
              <a:rPr lang="en-US" i="1" dirty="0">
                <a:sym typeface="Symbol"/>
              </a:rPr>
              <a:t>R</a:t>
            </a:r>
            <a:r>
              <a:rPr lang="en-US" i="1" baseline="-25000" dirty="0">
                <a:sym typeface="Symbol"/>
              </a:rPr>
              <a:t>1</a:t>
            </a:r>
          </a:p>
          <a:p>
            <a:pPr lvl="2">
              <a:buFont typeface="Wingdings" panose="05000000000000000000" pitchFamily="2" charset="2"/>
              <a:buChar char="§"/>
            </a:pPr>
            <a:r>
              <a:rPr lang="en-US" dirty="0">
                <a:sym typeface="Symbol"/>
              </a:rPr>
              <a:t>Construct a minimal basis from </a:t>
            </a:r>
            <a:r>
              <a:rPr lang="en-US" i="1" dirty="0">
                <a:sym typeface="Symbol"/>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a:rPr>
              <a:t>Compute a minimal basis from </a:t>
            </a:r>
            <a:r>
              <a:rPr lang="en-US" i="1" dirty="0">
                <a:sym typeface="Symbol"/>
              </a:rPr>
              <a:t>T</a:t>
            </a:r>
          </a:p>
          <a:p>
            <a:pPr lvl="2">
              <a:buFont typeface="Wingdings" panose="05000000000000000000" pitchFamily="2" charset="2"/>
              <a:buChar char="§"/>
            </a:pPr>
            <a:r>
              <a:rPr lang="en-US" dirty="0">
                <a:sym typeface="Symbol"/>
              </a:rPr>
              <a:t>If there is an FD </a:t>
            </a:r>
            <a:r>
              <a:rPr lang="en-US" i="1" dirty="0">
                <a:sym typeface="Symbol"/>
              </a:rPr>
              <a:t>F</a:t>
            </a:r>
            <a:r>
              <a:rPr lang="en-US" dirty="0">
                <a:sym typeface="Symbol"/>
              </a:rPr>
              <a:t> in </a:t>
            </a:r>
            <a:r>
              <a:rPr lang="en-US" i="1" dirty="0">
                <a:sym typeface="Symbol"/>
              </a:rPr>
              <a:t>T</a:t>
            </a:r>
            <a:r>
              <a:rPr lang="en-US" dirty="0">
                <a:sym typeface="Symbol"/>
              </a:rPr>
              <a:t> that follows from other FD’s in </a:t>
            </a:r>
            <a:r>
              <a:rPr lang="en-US" i="1" dirty="0">
                <a:sym typeface="Symbol"/>
              </a:rPr>
              <a:t>T</a:t>
            </a:r>
            <a:r>
              <a:rPr lang="en-US" dirty="0">
                <a:sym typeface="Symbol"/>
              </a:rPr>
              <a:t>, then remove </a:t>
            </a:r>
            <a:r>
              <a:rPr lang="en-US" i="1" dirty="0">
                <a:sym typeface="Symbol"/>
              </a:rPr>
              <a:t>F</a:t>
            </a:r>
            <a:r>
              <a:rPr lang="en-US" dirty="0">
                <a:sym typeface="Symbol"/>
              </a:rPr>
              <a:t> from </a:t>
            </a:r>
            <a:r>
              <a:rPr lang="en-US" i="1" dirty="0">
                <a:sym typeface="Symbol"/>
              </a:rPr>
              <a:t>T</a:t>
            </a:r>
          </a:p>
          <a:p>
            <a:pPr lvl="2">
              <a:buFont typeface="Wingdings" panose="05000000000000000000" pitchFamily="2" charset="2"/>
              <a:buChar char="§"/>
            </a:pPr>
            <a:r>
              <a:rPr lang="en-US" dirty="0">
                <a:sym typeface="Symbol"/>
              </a:rPr>
              <a:t>Let Y </a:t>
            </a:r>
            <a:r>
              <a:rPr lang="en-US" dirty="0">
                <a:sym typeface="Wingdings" pitchFamily="2" charset="2"/>
              </a:rPr>
              <a:t> B is a FD in </a:t>
            </a:r>
            <a:r>
              <a:rPr lang="en-US" i="1" dirty="0">
                <a:sym typeface="Wingdings" pitchFamily="2" charset="2"/>
              </a:rPr>
              <a:t>T</a:t>
            </a:r>
            <a:r>
              <a:rPr lang="en-US" dirty="0">
                <a:sym typeface="Wingdings" pitchFamily="2" charset="2"/>
              </a:rPr>
              <a:t> , with at least two attributes in </a:t>
            </a:r>
            <a:r>
              <a:rPr lang="en-US" i="1" dirty="0">
                <a:sym typeface="Wingdings" pitchFamily="2" charset="2"/>
              </a:rPr>
              <a:t>Y</a:t>
            </a:r>
            <a:r>
              <a:rPr lang="en-US" dirty="0">
                <a:sym typeface="Wingdings" pitchFamily="2" charset="2"/>
              </a:rPr>
              <a:t>, and let </a:t>
            </a:r>
            <a:r>
              <a:rPr lang="en-US" i="1" dirty="0">
                <a:sym typeface="Wingdings" pitchFamily="2" charset="2"/>
              </a:rPr>
              <a:t>Z</a:t>
            </a:r>
            <a:r>
              <a:rPr lang="en-US" dirty="0">
                <a:sym typeface="Wingdings" pitchFamily="2" charset="2"/>
              </a:rPr>
              <a:t> is </a:t>
            </a:r>
            <a:r>
              <a:rPr lang="en-US" i="1" dirty="0">
                <a:sym typeface="Wingdings" pitchFamily="2" charset="2"/>
              </a:rPr>
              <a:t>Y</a:t>
            </a:r>
            <a:r>
              <a:rPr lang="en-US" dirty="0">
                <a:sym typeface="Wingdings" pitchFamily="2" charset="2"/>
              </a:rPr>
              <a:t> with one of its attributes removed:</a:t>
            </a:r>
          </a:p>
          <a:p>
            <a:pPr lvl="3">
              <a:buFont typeface="Wingdings" panose="05000000000000000000" pitchFamily="2" charset="2"/>
              <a:buChar char="§"/>
            </a:pPr>
            <a:r>
              <a:rPr lang="en-US" dirty="0">
                <a:sym typeface="Wingdings" pitchFamily="2" charset="2"/>
              </a:rPr>
              <a:t>If </a:t>
            </a:r>
            <a:r>
              <a:rPr lang="en-US" i="1" dirty="0">
                <a:sym typeface="Wingdings" pitchFamily="2" charset="2"/>
              </a:rPr>
              <a:t>Z  B</a:t>
            </a:r>
            <a:r>
              <a:rPr lang="en-US" dirty="0">
                <a:sym typeface="Wingdings" pitchFamily="2" charset="2"/>
              </a:rPr>
              <a:t> follows from the other FD’s in T (including </a:t>
            </a:r>
            <a:r>
              <a:rPr lang="en-US" i="1" dirty="0">
                <a:sym typeface="Wingdings" pitchFamily="2" charset="2"/>
              </a:rPr>
              <a:t>Y  B</a:t>
            </a:r>
            <a:r>
              <a:rPr lang="en-US" dirty="0">
                <a:sym typeface="Wingdings" pitchFamily="2" charset="2"/>
              </a:rPr>
              <a:t>), then replace </a:t>
            </a:r>
            <a:r>
              <a:rPr lang="en-US" i="1" dirty="0">
                <a:sym typeface="Wingdings" pitchFamily="2" charset="2"/>
              </a:rPr>
              <a:t>Y  B</a:t>
            </a:r>
            <a:r>
              <a:rPr lang="en-US" dirty="0">
                <a:sym typeface="Wingdings" pitchFamily="2" charset="2"/>
              </a:rPr>
              <a:t> by </a:t>
            </a:r>
            <a:r>
              <a:rPr lang="en-US" i="1" dirty="0">
                <a:sym typeface="Wingdings" pitchFamily="2" charset="2"/>
              </a:rPr>
              <a:t>Z  B</a:t>
            </a:r>
          </a:p>
          <a:p>
            <a:pPr lvl="2">
              <a:buFont typeface="Wingdings" panose="05000000000000000000" pitchFamily="2" charset="2"/>
              <a:buChar char="§"/>
            </a:pPr>
            <a:r>
              <a:rPr lang="en-US" dirty="0">
                <a:sym typeface="Wingdings" pitchFamily="2" charset="2"/>
              </a:rPr>
              <a:t>Repeat the above steps in all possible ways until no more changes to </a:t>
            </a:r>
            <a:r>
              <a:rPr lang="en-US" i="1" dirty="0">
                <a:sym typeface="Wingdings" pitchFamily="2" charset="2"/>
              </a:rPr>
              <a:t>T</a:t>
            </a:r>
            <a:r>
              <a:rPr lang="en-US" dirty="0">
                <a:sym typeface="Wingdings"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a:rPr>
              <a:t></a:t>
            </a:r>
            <a:r>
              <a:rPr lang="en-US" baseline="-25000" dirty="0">
                <a:sym typeface="Symbol"/>
              </a:rPr>
              <a:t>A,C,D</a:t>
            </a:r>
            <a:r>
              <a:rPr lang="en-US" dirty="0">
                <a:sym typeface="Symbol"/>
              </a:rPr>
              <a:t>(R). Find the FD’s of R1?</a:t>
            </a:r>
          </a:p>
          <a:p>
            <a:pPr lvl="1"/>
            <a:r>
              <a:rPr lang="en-US" dirty="0">
                <a:sym typeface="Symbol"/>
              </a:rPr>
              <a:t>Compute the closure of the singleton set</a:t>
            </a:r>
          </a:p>
          <a:p>
            <a:pPr lvl="2"/>
            <a:r>
              <a:rPr lang="en-US" dirty="0">
                <a:sym typeface="Symbol"/>
              </a:rPr>
              <a:t>{A}+={A,B,C,D}, and B is not in R1, then new FD’s A→C, A→D</a:t>
            </a:r>
          </a:p>
          <a:p>
            <a:pPr lvl="2"/>
            <a:r>
              <a:rPr lang="en-US" dirty="0">
                <a:sym typeface="Symbol"/>
              </a:rPr>
              <a:t>{C}+={C,D}, then new FD’s C→D</a:t>
            </a:r>
          </a:p>
          <a:p>
            <a:pPr lvl="2"/>
            <a:r>
              <a:rPr lang="en-US" dirty="0">
                <a:sym typeface="Symbol"/>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DE8754-7247-4285-9DED-3AAFA6F4BB58}"/>
              </a:ext>
            </a:extLst>
          </p:cNvPr>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introduction</a:t>
            </a:r>
          </a:p>
        </p:txBody>
      </p:sp>
      <p:sp>
        <p:nvSpPr>
          <p:cNvPr id="11267" name="Rectangle 3">
            <a:extLst>
              <a:ext uri="{FF2B5EF4-FFF2-40B4-BE49-F238E27FC236}">
                <a16:creationId xmlns:a16="http://schemas.microsoft.com/office/drawing/2014/main" id="{2E3CA6F7-A1D2-4541-BA84-633399122E70}"/>
              </a:ext>
            </a:extLst>
          </p:cNvPr>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CFD329F-8B76-4554-AFEE-962BBC792E84}"/>
              </a:ext>
            </a:extLst>
          </p:cNvPr>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a:extLst>
              <a:ext uri="{FF2B5EF4-FFF2-40B4-BE49-F238E27FC236}">
                <a16:creationId xmlns:a16="http://schemas.microsoft.com/office/drawing/2014/main" id="{AFF24627-F48C-4A61-A62E-5201DBBA90D2}"/>
              </a:ext>
            </a:extLst>
          </p:cNvPr>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a:extLst>
              <a:ext uri="{FF2B5EF4-FFF2-40B4-BE49-F238E27FC236}">
                <a16:creationId xmlns:a16="http://schemas.microsoft.com/office/drawing/2014/main" id="{6FC95770-1744-454C-AE22-B8A333E11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D633639-FCC4-4FB8-ADF6-5813275B6FD9}"/>
              </a:ext>
            </a:extLst>
          </p:cNvPr>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a:t>
            </a:r>
          </a:p>
        </p:txBody>
      </p:sp>
      <p:sp>
        <p:nvSpPr>
          <p:cNvPr id="13315" name="Rectangle 3">
            <a:extLst>
              <a:ext uri="{FF2B5EF4-FFF2-40B4-BE49-F238E27FC236}">
                <a16:creationId xmlns:a16="http://schemas.microsoft.com/office/drawing/2014/main" id="{81A5E9CA-EBF5-4A4C-B14C-4F9ABB282EF0}"/>
              </a:ext>
            </a:extLst>
          </p:cNvPr>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75C1A6-A5B0-467B-A370-63DB5EACA388}"/>
              </a:ext>
            </a:extLst>
          </p:cNvPr>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a:extLst>
              <a:ext uri="{FF2B5EF4-FFF2-40B4-BE49-F238E27FC236}">
                <a16:creationId xmlns:a16="http://schemas.microsoft.com/office/drawing/2014/main" id="{5718734F-7775-48D6-8417-770F082F3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a:extLst>
              <a:ext uri="{FF2B5EF4-FFF2-40B4-BE49-F238E27FC236}">
                <a16:creationId xmlns:a16="http://schemas.microsoft.com/office/drawing/2014/main" id="{57302F37-B3C8-4428-8265-9E2708925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a:extLst>
              <a:ext uri="{FF2B5EF4-FFF2-40B4-BE49-F238E27FC236}">
                <a16:creationId xmlns:a16="http://schemas.microsoft.com/office/drawing/2014/main" id="{8CEF0515-8495-4377-A65F-5CF997BEF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a:extLst>
              <a:ext uri="{FF2B5EF4-FFF2-40B4-BE49-F238E27FC236}">
                <a16:creationId xmlns:a16="http://schemas.microsoft.com/office/drawing/2014/main" id="{28C097F4-EF72-490C-AF10-0748B52FCBF7}"/>
              </a:ext>
            </a:extLst>
          </p:cNvPr>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a:extLst>
              <a:ext uri="{FF2B5EF4-FFF2-40B4-BE49-F238E27FC236}">
                <a16:creationId xmlns:a16="http://schemas.microsoft.com/office/drawing/2014/main" id="{17EA7642-005B-4E4A-877C-0478BA573F1B}"/>
              </a:ext>
            </a:extLst>
          </p:cNvPr>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682D-6BB9-4B43-9C4A-49878E27BD95}"/>
              </a:ext>
            </a:extLst>
          </p:cNvPr>
          <p:cNvSpPr>
            <a:spLocks noGrp="1"/>
          </p:cNvSpPr>
          <p:nvPr>
            <p:ph type="title"/>
          </p:nvPr>
        </p:nvSpPr>
        <p:spPr/>
        <p:txBody>
          <a:bodyPr/>
          <a:lstStyle/>
          <a:p>
            <a:pPr algn="ctr"/>
            <a:r>
              <a:rPr lang="en-US" dirty="0"/>
              <a:t>1.1 The Evolution of Database Systems</a:t>
            </a:r>
            <a:endParaRPr lang="vi-VN" dirty="0"/>
          </a:p>
        </p:txBody>
      </p:sp>
      <p:sp>
        <p:nvSpPr>
          <p:cNvPr id="4" name="Footer Placeholder 3">
            <a:extLst>
              <a:ext uri="{FF2B5EF4-FFF2-40B4-BE49-F238E27FC236}">
                <a16:creationId xmlns:a16="http://schemas.microsoft.com/office/drawing/2014/main" id="{D2DD9340-C56F-4BBE-98D2-5192ABCDB9B9}"/>
              </a:ext>
            </a:extLst>
          </p:cNvPr>
          <p:cNvSpPr>
            <a:spLocks noGrp="1"/>
          </p:cNvSpPr>
          <p:nvPr>
            <p:ph type="ftr" sz="quarter" idx="11"/>
          </p:nvPr>
        </p:nvSpPr>
        <p:spPr/>
        <p:txBody>
          <a:bodyPr/>
          <a:lstStyle/>
          <a:p>
            <a:r>
              <a:rPr lang="en-US"/>
              <a:t>The Worlds of Database Systems</a:t>
            </a:r>
            <a:endParaRPr lang="vi-VN"/>
          </a:p>
        </p:txBody>
      </p:sp>
      <p:sp>
        <p:nvSpPr>
          <p:cNvPr id="6" name="Content Placeholder 1">
            <a:extLst>
              <a:ext uri="{FF2B5EF4-FFF2-40B4-BE49-F238E27FC236}">
                <a16:creationId xmlns:a16="http://schemas.microsoft.com/office/drawing/2014/main" id="{7BEC17D2-0F75-436E-9405-13DD81EB49FD}"/>
              </a:ext>
            </a:extLst>
          </p:cNvPr>
          <p:cNvSpPr>
            <a:spLocks noGrp="1"/>
          </p:cNvSpPr>
          <p:nvPr>
            <p:ph idx="1"/>
          </p:nvPr>
        </p:nvSpPr>
        <p:spPr>
          <a:xfrm>
            <a:off x="585788" y="1349375"/>
            <a:ext cx="7937500" cy="4722813"/>
          </a:xfrm>
        </p:spPr>
        <p:txBody>
          <a:bodyPr>
            <a:normAutofit/>
          </a:bodyPr>
          <a:lstStyle/>
          <a:p>
            <a:r>
              <a:rPr lang="en-US" b="1" dirty="0"/>
              <a:t>Hierarchical data model (tree-based model)</a:t>
            </a:r>
          </a:p>
          <a:p>
            <a:pPr lvl="1">
              <a:buFont typeface="Wingdings" panose="05000000000000000000" pitchFamily="2" charset="2"/>
              <a:buChar char="§"/>
            </a:pPr>
            <a:r>
              <a:rPr lang="en-US" dirty="0"/>
              <a:t>Was used in early mainframe DBMS</a:t>
            </a:r>
          </a:p>
          <a:p>
            <a:pPr lvl="1">
              <a:buFont typeface="Wingdings" panose="05000000000000000000" pitchFamily="2" charset="2"/>
              <a:buChar char="§"/>
            </a:pPr>
            <a:r>
              <a:rPr lang="en-US" dirty="0"/>
              <a:t>The IBM Information Management System (IMS) is example of a hierarchical database system</a:t>
            </a:r>
          </a:p>
        </p:txBody>
      </p:sp>
      <p:grpSp>
        <p:nvGrpSpPr>
          <p:cNvPr id="7" name="Group 3">
            <a:extLst>
              <a:ext uri="{FF2B5EF4-FFF2-40B4-BE49-F238E27FC236}">
                <a16:creationId xmlns:a16="http://schemas.microsoft.com/office/drawing/2014/main" id="{A44C1493-DB91-4A86-B559-E21365E7FFAA}"/>
              </a:ext>
            </a:extLst>
          </p:cNvPr>
          <p:cNvGrpSpPr>
            <a:grpSpLocks/>
          </p:cNvGrpSpPr>
          <p:nvPr/>
        </p:nvGrpSpPr>
        <p:grpSpPr bwMode="auto">
          <a:xfrm>
            <a:off x="990600" y="3951287"/>
            <a:ext cx="1536700" cy="2452196"/>
            <a:chOff x="528" y="2834"/>
            <a:chExt cx="968" cy="914"/>
          </a:xfrm>
        </p:grpSpPr>
        <p:sp>
          <p:nvSpPr>
            <p:cNvPr id="8" name="Text Box 4">
              <a:extLst>
                <a:ext uri="{FF2B5EF4-FFF2-40B4-BE49-F238E27FC236}">
                  <a16:creationId xmlns:a16="http://schemas.microsoft.com/office/drawing/2014/main" id="{EE27B0A4-6D6B-49A4-8CBB-B0857CE72F44}"/>
                </a:ext>
              </a:extLst>
            </p:cNvPr>
            <p:cNvSpPr txBox="1">
              <a:spLocks noChangeArrowheads="1"/>
            </p:cNvSpPr>
            <p:nvPr/>
          </p:nvSpPr>
          <p:spPr bwMode="auto">
            <a:xfrm>
              <a:off x="602" y="2834"/>
              <a:ext cx="764" cy="172"/>
            </a:xfrm>
            <a:prstGeom prst="rect">
              <a:avLst/>
            </a:prstGeom>
            <a:noFill/>
            <a:ln w="9525">
              <a:noFill/>
              <a:miter lim="800000"/>
              <a:headEnd/>
              <a:tailEnd/>
            </a:ln>
          </p:spPr>
          <p:txBody>
            <a:bodyPr wrap="none">
              <a:spAutoFit/>
            </a:bodyPr>
            <a:lstStyle/>
            <a:p>
              <a:r>
                <a:rPr lang="en-US" sz="2400" b="1" dirty="0">
                  <a:solidFill>
                    <a:srgbClr val="0070C0"/>
                  </a:solidFill>
                  <a:latin typeface="Times New Roman" pitchFamily="18" charset="0"/>
                  <a:cs typeface="Arial" charset="0"/>
                </a:rPr>
                <a:t>Student</a:t>
              </a:r>
            </a:p>
          </p:txBody>
        </p:sp>
        <p:sp>
          <p:nvSpPr>
            <p:cNvPr id="9" name="Text Box 5">
              <a:extLst>
                <a:ext uri="{FF2B5EF4-FFF2-40B4-BE49-F238E27FC236}">
                  <a16:creationId xmlns:a16="http://schemas.microsoft.com/office/drawing/2014/main" id="{C70BCCCC-3F73-4E12-A954-13A19F2836D6}"/>
                </a:ext>
              </a:extLst>
            </p:cNvPr>
            <p:cNvSpPr txBox="1">
              <a:spLocks noChangeArrowheads="1"/>
            </p:cNvSpPr>
            <p:nvPr/>
          </p:nvSpPr>
          <p:spPr bwMode="auto">
            <a:xfrm>
              <a:off x="576" y="3192"/>
              <a:ext cx="709" cy="172"/>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Course</a:t>
              </a:r>
            </a:p>
          </p:txBody>
        </p:sp>
        <p:sp>
          <p:nvSpPr>
            <p:cNvPr id="10" name="Text Box 6">
              <a:extLst>
                <a:ext uri="{FF2B5EF4-FFF2-40B4-BE49-F238E27FC236}">
                  <a16:creationId xmlns:a16="http://schemas.microsoft.com/office/drawing/2014/main" id="{71EF8810-3A52-4BA3-8253-176169E0EE77}"/>
                </a:ext>
              </a:extLst>
            </p:cNvPr>
            <p:cNvSpPr txBox="1">
              <a:spLocks noChangeArrowheads="1"/>
            </p:cNvSpPr>
            <p:nvPr/>
          </p:nvSpPr>
          <p:spPr bwMode="auto">
            <a:xfrm>
              <a:off x="528" y="3576"/>
              <a:ext cx="968" cy="172"/>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Instructor</a:t>
              </a:r>
            </a:p>
          </p:txBody>
        </p:sp>
        <p:sp>
          <p:nvSpPr>
            <p:cNvPr id="11" name="Line 7">
              <a:extLst>
                <a:ext uri="{FF2B5EF4-FFF2-40B4-BE49-F238E27FC236}">
                  <a16:creationId xmlns:a16="http://schemas.microsoft.com/office/drawing/2014/main" id="{0EC4D356-8E58-4137-93F0-57154D78F645}"/>
                </a:ext>
              </a:extLst>
            </p:cNvPr>
            <p:cNvSpPr>
              <a:spLocks noChangeShapeType="1"/>
            </p:cNvSpPr>
            <p:nvPr/>
          </p:nvSpPr>
          <p:spPr bwMode="auto">
            <a:xfrm>
              <a:off x="900" y="3009"/>
              <a:ext cx="0" cy="192"/>
            </a:xfrm>
            <a:prstGeom prst="line">
              <a:avLst/>
            </a:prstGeom>
            <a:noFill/>
            <a:ln w="9525">
              <a:solidFill>
                <a:schemeClr val="tx1"/>
              </a:solidFill>
              <a:round/>
              <a:headEnd/>
              <a:tailEnd type="triangle" w="med" len="med"/>
            </a:ln>
          </p:spPr>
          <p:txBody>
            <a:bodyPr/>
            <a:lstStyle/>
            <a:p>
              <a:endParaRPr lang="en-US" b="1">
                <a:solidFill>
                  <a:srgbClr val="0070C0"/>
                </a:solidFill>
              </a:endParaRPr>
            </a:p>
          </p:txBody>
        </p:sp>
        <p:sp>
          <p:nvSpPr>
            <p:cNvPr id="12" name="Line 8">
              <a:extLst>
                <a:ext uri="{FF2B5EF4-FFF2-40B4-BE49-F238E27FC236}">
                  <a16:creationId xmlns:a16="http://schemas.microsoft.com/office/drawing/2014/main" id="{7F1D310E-0487-49E4-9A65-F598F91A64E1}"/>
                </a:ext>
              </a:extLst>
            </p:cNvPr>
            <p:cNvSpPr>
              <a:spLocks noChangeShapeType="1"/>
            </p:cNvSpPr>
            <p:nvPr/>
          </p:nvSpPr>
          <p:spPr bwMode="auto">
            <a:xfrm>
              <a:off x="910" y="3373"/>
              <a:ext cx="0" cy="192"/>
            </a:xfrm>
            <a:prstGeom prst="line">
              <a:avLst/>
            </a:prstGeom>
            <a:noFill/>
            <a:ln w="9525">
              <a:solidFill>
                <a:schemeClr val="tx1"/>
              </a:solidFill>
              <a:round/>
              <a:headEnd/>
              <a:tailEnd type="triangle" w="med" len="med"/>
            </a:ln>
          </p:spPr>
          <p:txBody>
            <a:bodyPr/>
            <a:lstStyle/>
            <a:p>
              <a:endParaRPr lang="en-US" b="1">
                <a:solidFill>
                  <a:srgbClr val="0070C0"/>
                </a:solidFill>
              </a:endParaRPr>
            </a:p>
          </p:txBody>
        </p:sp>
      </p:grpSp>
      <p:grpSp>
        <p:nvGrpSpPr>
          <p:cNvPr id="13" name="Group 9">
            <a:extLst>
              <a:ext uri="{FF2B5EF4-FFF2-40B4-BE49-F238E27FC236}">
                <a16:creationId xmlns:a16="http://schemas.microsoft.com/office/drawing/2014/main" id="{B13EF1BE-8BA2-4B88-9998-565ABFD4D86A}"/>
              </a:ext>
            </a:extLst>
          </p:cNvPr>
          <p:cNvGrpSpPr>
            <a:grpSpLocks/>
          </p:cNvGrpSpPr>
          <p:nvPr/>
        </p:nvGrpSpPr>
        <p:grpSpPr bwMode="auto">
          <a:xfrm>
            <a:off x="2895600" y="3910012"/>
            <a:ext cx="5682403" cy="2441051"/>
            <a:chOff x="2213" y="2690"/>
            <a:chExt cx="2658" cy="1152"/>
          </a:xfrm>
        </p:grpSpPr>
        <p:sp>
          <p:nvSpPr>
            <p:cNvPr id="14" name="Line 10">
              <a:extLst>
                <a:ext uri="{FF2B5EF4-FFF2-40B4-BE49-F238E27FC236}">
                  <a16:creationId xmlns:a16="http://schemas.microsoft.com/office/drawing/2014/main" id="{F8C996B2-6CF3-4F4B-8A4B-D5E71A87387E}"/>
                </a:ext>
              </a:extLst>
            </p:cNvPr>
            <p:cNvSpPr>
              <a:spLocks noChangeShapeType="1"/>
            </p:cNvSpPr>
            <p:nvPr/>
          </p:nvSpPr>
          <p:spPr bwMode="auto">
            <a:xfrm>
              <a:off x="4164" y="2952"/>
              <a:ext cx="0" cy="240"/>
            </a:xfrm>
            <a:prstGeom prst="line">
              <a:avLst/>
            </a:prstGeom>
            <a:noFill/>
            <a:ln w="9525">
              <a:solidFill>
                <a:schemeClr val="tx1"/>
              </a:solidFill>
              <a:round/>
              <a:headEnd/>
              <a:tailEnd/>
            </a:ln>
          </p:spPr>
          <p:txBody>
            <a:bodyPr/>
            <a:lstStyle/>
            <a:p>
              <a:endParaRPr lang="en-US" b="1">
                <a:solidFill>
                  <a:srgbClr val="0070C0"/>
                </a:solidFill>
              </a:endParaRPr>
            </a:p>
          </p:txBody>
        </p:sp>
        <p:grpSp>
          <p:nvGrpSpPr>
            <p:cNvPr id="15" name="Group 11">
              <a:extLst>
                <a:ext uri="{FF2B5EF4-FFF2-40B4-BE49-F238E27FC236}">
                  <a16:creationId xmlns:a16="http://schemas.microsoft.com/office/drawing/2014/main" id="{A4D92544-32C9-4AC2-ABA2-F02AE384B3F6}"/>
                </a:ext>
              </a:extLst>
            </p:cNvPr>
            <p:cNvGrpSpPr>
              <a:grpSpLocks/>
            </p:cNvGrpSpPr>
            <p:nvPr/>
          </p:nvGrpSpPr>
          <p:grpSpPr bwMode="auto">
            <a:xfrm>
              <a:off x="2213" y="2690"/>
              <a:ext cx="2658" cy="1152"/>
              <a:chOff x="2213" y="2690"/>
              <a:chExt cx="2658" cy="1152"/>
            </a:xfrm>
          </p:grpSpPr>
          <p:sp>
            <p:nvSpPr>
              <p:cNvPr id="16" name="Text Box 12">
                <a:extLst>
                  <a:ext uri="{FF2B5EF4-FFF2-40B4-BE49-F238E27FC236}">
                    <a16:creationId xmlns:a16="http://schemas.microsoft.com/office/drawing/2014/main" id="{239D502B-0084-4641-BC9E-0B8032C927DE}"/>
                  </a:ext>
                </a:extLst>
              </p:cNvPr>
              <p:cNvSpPr txBox="1">
                <a:spLocks noChangeArrowheads="1"/>
              </p:cNvSpPr>
              <p:nvPr/>
            </p:nvSpPr>
            <p:spPr bwMode="auto">
              <a:xfrm>
                <a:off x="2580" y="2690"/>
                <a:ext cx="237" cy="216"/>
              </a:xfrm>
              <a:prstGeom prst="rect">
                <a:avLst/>
              </a:prstGeom>
              <a:noFill/>
              <a:ln w="9525">
                <a:noFill/>
                <a:miter lim="800000"/>
                <a:headEnd/>
                <a:tailEnd/>
              </a:ln>
            </p:spPr>
            <p:txBody>
              <a:bodyPr wrap="none">
                <a:spAutoFit/>
              </a:bodyPr>
              <a:lstStyle/>
              <a:p>
                <a:r>
                  <a:rPr lang="en-US" sz="2400" b="1" dirty="0">
                    <a:solidFill>
                      <a:srgbClr val="0070C0"/>
                    </a:solidFill>
                    <a:latin typeface="Times New Roman" pitchFamily="18" charset="0"/>
                    <a:cs typeface="Arial" charset="0"/>
                  </a:rPr>
                  <a:t>S1</a:t>
                </a:r>
              </a:p>
            </p:txBody>
          </p:sp>
          <p:sp>
            <p:nvSpPr>
              <p:cNvPr id="17" name="Text Box 13">
                <a:extLst>
                  <a:ext uri="{FF2B5EF4-FFF2-40B4-BE49-F238E27FC236}">
                    <a16:creationId xmlns:a16="http://schemas.microsoft.com/office/drawing/2014/main" id="{D8A424BF-8A6D-4471-9471-FA00851706E5}"/>
                  </a:ext>
                </a:extLst>
              </p:cNvPr>
              <p:cNvSpPr txBox="1">
                <a:spLocks noChangeArrowheads="1"/>
              </p:cNvSpPr>
              <p:nvPr/>
            </p:nvSpPr>
            <p:spPr bwMode="auto">
              <a:xfrm>
                <a:off x="2213" y="3144"/>
                <a:ext cx="263"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C1</a:t>
                </a:r>
              </a:p>
            </p:txBody>
          </p:sp>
          <p:sp>
            <p:nvSpPr>
              <p:cNvPr id="18" name="Text Box 14">
                <a:extLst>
                  <a:ext uri="{FF2B5EF4-FFF2-40B4-BE49-F238E27FC236}">
                    <a16:creationId xmlns:a16="http://schemas.microsoft.com/office/drawing/2014/main" id="{68850DED-39B1-44A0-BB6E-1D6E56D33E76}"/>
                  </a:ext>
                </a:extLst>
              </p:cNvPr>
              <p:cNvSpPr txBox="1">
                <a:spLocks noChangeArrowheads="1"/>
              </p:cNvSpPr>
              <p:nvPr/>
            </p:nvSpPr>
            <p:spPr bwMode="auto">
              <a:xfrm>
                <a:off x="2868" y="3144"/>
                <a:ext cx="263"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C2</a:t>
                </a:r>
              </a:p>
            </p:txBody>
          </p:sp>
          <p:sp>
            <p:nvSpPr>
              <p:cNvPr id="19" name="Text Box 15">
                <a:extLst>
                  <a:ext uri="{FF2B5EF4-FFF2-40B4-BE49-F238E27FC236}">
                    <a16:creationId xmlns:a16="http://schemas.microsoft.com/office/drawing/2014/main" id="{610FFC04-16C8-42B2-805C-91F73748EF52}"/>
                  </a:ext>
                </a:extLst>
              </p:cNvPr>
              <p:cNvSpPr txBox="1">
                <a:spLocks noChangeArrowheads="1"/>
              </p:cNvSpPr>
              <p:nvPr/>
            </p:nvSpPr>
            <p:spPr bwMode="auto">
              <a:xfrm>
                <a:off x="2244" y="3624"/>
                <a:ext cx="215"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I1</a:t>
                </a:r>
              </a:p>
            </p:txBody>
          </p:sp>
          <p:sp>
            <p:nvSpPr>
              <p:cNvPr id="20" name="Text Box 16">
                <a:extLst>
                  <a:ext uri="{FF2B5EF4-FFF2-40B4-BE49-F238E27FC236}">
                    <a16:creationId xmlns:a16="http://schemas.microsoft.com/office/drawing/2014/main" id="{28321CA9-9C7B-40A3-8985-0056145BBB48}"/>
                  </a:ext>
                </a:extLst>
              </p:cNvPr>
              <p:cNvSpPr txBox="1">
                <a:spLocks noChangeArrowheads="1"/>
              </p:cNvSpPr>
              <p:nvPr/>
            </p:nvSpPr>
            <p:spPr bwMode="auto">
              <a:xfrm>
                <a:off x="2932" y="3624"/>
                <a:ext cx="215"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I2</a:t>
                </a:r>
              </a:p>
            </p:txBody>
          </p:sp>
          <p:sp>
            <p:nvSpPr>
              <p:cNvPr id="21" name="Text Box 17">
                <a:extLst>
                  <a:ext uri="{FF2B5EF4-FFF2-40B4-BE49-F238E27FC236}">
                    <a16:creationId xmlns:a16="http://schemas.microsoft.com/office/drawing/2014/main" id="{6A190F28-93F3-4A23-B256-7526F8EA3456}"/>
                  </a:ext>
                </a:extLst>
              </p:cNvPr>
              <p:cNvSpPr txBox="1">
                <a:spLocks noChangeArrowheads="1"/>
              </p:cNvSpPr>
              <p:nvPr/>
            </p:nvSpPr>
            <p:spPr bwMode="auto">
              <a:xfrm>
                <a:off x="3989" y="2690"/>
                <a:ext cx="237" cy="216"/>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S2</a:t>
                </a:r>
              </a:p>
            </p:txBody>
          </p:sp>
          <p:sp>
            <p:nvSpPr>
              <p:cNvPr id="22" name="Text Box 18">
                <a:extLst>
                  <a:ext uri="{FF2B5EF4-FFF2-40B4-BE49-F238E27FC236}">
                    <a16:creationId xmlns:a16="http://schemas.microsoft.com/office/drawing/2014/main" id="{52EA3A15-2899-4B23-83CF-5629F16F51AF}"/>
                  </a:ext>
                </a:extLst>
              </p:cNvPr>
              <p:cNvSpPr txBox="1">
                <a:spLocks noChangeArrowheads="1"/>
              </p:cNvSpPr>
              <p:nvPr/>
            </p:nvSpPr>
            <p:spPr bwMode="auto">
              <a:xfrm>
                <a:off x="3457" y="3144"/>
                <a:ext cx="263"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C2</a:t>
                </a:r>
              </a:p>
            </p:txBody>
          </p:sp>
          <p:sp>
            <p:nvSpPr>
              <p:cNvPr id="23" name="Text Box 19">
                <a:extLst>
                  <a:ext uri="{FF2B5EF4-FFF2-40B4-BE49-F238E27FC236}">
                    <a16:creationId xmlns:a16="http://schemas.microsoft.com/office/drawing/2014/main" id="{C6085F6D-0702-4E70-A438-A2C6537849FA}"/>
                  </a:ext>
                </a:extLst>
              </p:cNvPr>
              <p:cNvSpPr txBox="1">
                <a:spLocks noChangeArrowheads="1"/>
              </p:cNvSpPr>
              <p:nvPr/>
            </p:nvSpPr>
            <p:spPr bwMode="auto">
              <a:xfrm>
                <a:off x="4020" y="3144"/>
                <a:ext cx="263"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C3</a:t>
                </a:r>
              </a:p>
            </p:txBody>
          </p:sp>
          <p:sp>
            <p:nvSpPr>
              <p:cNvPr id="24" name="Text Box 20">
                <a:extLst>
                  <a:ext uri="{FF2B5EF4-FFF2-40B4-BE49-F238E27FC236}">
                    <a16:creationId xmlns:a16="http://schemas.microsoft.com/office/drawing/2014/main" id="{935C4DC2-EAAA-49A3-886F-0F2DF45872C4}"/>
                  </a:ext>
                </a:extLst>
              </p:cNvPr>
              <p:cNvSpPr txBox="1">
                <a:spLocks noChangeArrowheads="1"/>
              </p:cNvSpPr>
              <p:nvPr/>
            </p:nvSpPr>
            <p:spPr bwMode="auto">
              <a:xfrm>
                <a:off x="3488" y="3624"/>
                <a:ext cx="215"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I2</a:t>
                </a:r>
              </a:p>
            </p:txBody>
          </p:sp>
          <p:sp>
            <p:nvSpPr>
              <p:cNvPr id="25" name="Text Box 21">
                <a:extLst>
                  <a:ext uri="{FF2B5EF4-FFF2-40B4-BE49-F238E27FC236}">
                    <a16:creationId xmlns:a16="http://schemas.microsoft.com/office/drawing/2014/main" id="{4E4E599A-D1D1-4978-8D1C-B654CEC7EED9}"/>
                  </a:ext>
                </a:extLst>
              </p:cNvPr>
              <p:cNvSpPr txBox="1">
                <a:spLocks noChangeArrowheads="1"/>
              </p:cNvSpPr>
              <p:nvPr/>
            </p:nvSpPr>
            <p:spPr bwMode="auto">
              <a:xfrm>
                <a:off x="4084" y="3624"/>
                <a:ext cx="215"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I3</a:t>
                </a:r>
              </a:p>
            </p:txBody>
          </p:sp>
          <p:sp>
            <p:nvSpPr>
              <p:cNvPr id="26" name="Text Box 22">
                <a:extLst>
                  <a:ext uri="{FF2B5EF4-FFF2-40B4-BE49-F238E27FC236}">
                    <a16:creationId xmlns:a16="http://schemas.microsoft.com/office/drawing/2014/main" id="{B096D2E6-A428-416D-A24F-1AA5DC9AD49C}"/>
                  </a:ext>
                </a:extLst>
              </p:cNvPr>
              <p:cNvSpPr txBox="1">
                <a:spLocks noChangeArrowheads="1"/>
              </p:cNvSpPr>
              <p:nvPr/>
            </p:nvSpPr>
            <p:spPr bwMode="auto">
              <a:xfrm>
                <a:off x="4592" y="3144"/>
                <a:ext cx="263"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C4</a:t>
                </a:r>
              </a:p>
            </p:txBody>
          </p:sp>
          <p:sp>
            <p:nvSpPr>
              <p:cNvPr id="27" name="Text Box 23">
                <a:extLst>
                  <a:ext uri="{FF2B5EF4-FFF2-40B4-BE49-F238E27FC236}">
                    <a16:creationId xmlns:a16="http://schemas.microsoft.com/office/drawing/2014/main" id="{2BE2A667-B4EE-4A0C-9CCB-4A5605D51879}"/>
                  </a:ext>
                </a:extLst>
              </p:cNvPr>
              <p:cNvSpPr txBox="1">
                <a:spLocks noChangeArrowheads="1"/>
              </p:cNvSpPr>
              <p:nvPr/>
            </p:nvSpPr>
            <p:spPr bwMode="auto">
              <a:xfrm>
                <a:off x="4656" y="3624"/>
                <a:ext cx="215" cy="218"/>
              </a:xfrm>
              <a:prstGeom prst="rect">
                <a:avLst/>
              </a:prstGeom>
              <a:noFill/>
              <a:ln w="9525">
                <a:noFill/>
                <a:miter lim="800000"/>
                <a:headEnd/>
                <a:tailEnd/>
              </a:ln>
            </p:spPr>
            <p:txBody>
              <a:bodyPr wrap="none">
                <a:spAutoFit/>
              </a:bodyPr>
              <a:lstStyle/>
              <a:p>
                <a:r>
                  <a:rPr lang="en-US" sz="2400" b="1">
                    <a:solidFill>
                      <a:srgbClr val="0070C0"/>
                    </a:solidFill>
                    <a:latin typeface="Times New Roman" pitchFamily="18" charset="0"/>
                    <a:cs typeface="Arial" charset="0"/>
                  </a:rPr>
                  <a:t>I1</a:t>
                </a:r>
              </a:p>
            </p:txBody>
          </p:sp>
          <p:sp>
            <p:nvSpPr>
              <p:cNvPr id="28" name="Line 24">
                <a:extLst>
                  <a:ext uri="{FF2B5EF4-FFF2-40B4-BE49-F238E27FC236}">
                    <a16:creationId xmlns:a16="http://schemas.microsoft.com/office/drawing/2014/main" id="{09B82AFF-7DA8-47F7-8AA5-32D935570366}"/>
                  </a:ext>
                </a:extLst>
              </p:cNvPr>
              <p:cNvSpPr>
                <a:spLocks noChangeShapeType="1"/>
              </p:cNvSpPr>
              <p:nvPr/>
            </p:nvSpPr>
            <p:spPr bwMode="auto">
              <a:xfrm flipH="1">
                <a:off x="2436" y="2952"/>
                <a:ext cx="24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29" name="Line 25">
                <a:extLst>
                  <a:ext uri="{FF2B5EF4-FFF2-40B4-BE49-F238E27FC236}">
                    <a16:creationId xmlns:a16="http://schemas.microsoft.com/office/drawing/2014/main" id="{D7AEE3E2-CFB9-4D4A-AE8E-BC713303628E}"/>
                  </a:ext>
                </a:extLst>
              </p:cNvPr>
              <p:cNvSpPr>
                <a:spLocks noChangeShapeType="1"/>
              </p:cNvSpPr>
              <p:nvPr/>
            </p:nvSpPr>
            <p:spPr bwMode="auto">
              <a:xfrm flipH="1">
                <a:off x="3732" y="2952"/>
                <a:ext cx="24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30" name="Line 26">
                <a:extLst>
                  <a:ext uri="{FF2B5EF4-FFF2-40B4-BE49-F238E27FC236}">
                    <a16:creationId xmlns:a16="http://schemas.microsoft.com/office/drawing/2014/main" id="{1BAF4B46-E65D-4843-A70C-F05ACEBF5373}"/>
                  </a:ext>
                </a:extLst>
              </p:cNvPr>
              <p:cNvSpPr>
                <a:spLocks noChangeShapeType="1"/>
              </p:cNvSpPr>
              <p:nvPr/>
            </p:nvSpPr>
            <p:spPr bwMode="auto">
              <a:xfrm>
                <a:off x="4356" y="2952"/>
                <a:ext cx="24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31" name="Line 27">
                <a:extLst>
                  <a:ext uri="{FF2B5EF4-FFF2-40B4-BE49-F238E27FC236}">
                    <a16:creationId xmlns:a16="http://schemas.microsoft.com/office/drawing/2014/main" id="{16FD0C10-90E9-4FB1-A9D4-FDFC5F92E31F}"/>
                  </a:ext>
                </a:extLst>
              </p:cNvPr>
              <p:cNvSpPr>
                <a:spLocks noChangeShapeType="1"/>
              </p:cNvSpPr>
              <p:nvPr/>
            </p:nvSpPr>
            <p:spPr bwMode="auto">
              <a:xfrm>
                <a:off x="2772" y="2952"/>
                <a:ext cx="24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32" name="Line 28">
                <a:extLst>
                  <a:ext uri="{FF2B5EF4-FFF2-40B4-BE49-F238E27FC236}">
                    <a16:creationId xmlns:a16="http://schemas.microsoft.com/office/drawing/2014/main" id="{1B3EE829-61ED-4169-9D71-69FED2A3B7CA}"/>
                  </a:ext>
                </a:extLst>
              </p:cNvPr>
              <p:cNvSpPr>
                <a:spLocks noChangeShapeType="1"/>
              </p:cNvSpPr>
              <p:nvPr/>
            </p:nvSpPr>
            <p:spPr bwMode="auto">
              <a:xfrm>
                <a:off x="2340" y="3432"/>
                <a:ext cx="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33" name="Line 29">
                <a:extLst>
                  <a:ext uri="{FF2B5EF4-FFF2-40B4-BE49-F238E27FC236}">
                    <a16:creationId xmlns:a16="http://schemas.microsoft.com/office/drawing/2014/main" id="{8C666CC0-FE8B-4AF5-BE55-F7CE7A51587D}"/>
                  </a:ext>
                </a:extLst>
              </p:cNvPr>
              <p:cNvSpPr>
                <a:spLocks noChangeShapeType="1"/>
              </p:cNvSpPr>
              <p:nvPr/>
            </p:nvSpPr>
            <p:spPr bwMode="auto">
              <a:xfrm>
                <a:off x="3060" y="3432"/>
                <a:ext cx="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34" name="Line 30">
                <a:extLst>
                  <a:ext uri="{FF2B5EF4-FFF2-40B4-BE49-F238E27FC236}">
                    <a16:creationId xmlns:a16="http://schemas.microsoft.com/office/drawing/2014/main" id="{469DCD63-66DA-4C0A-A30B-339D540477E9}"/>
                  </a:ext>
                </a:extLst>
              </p:cNvPr>
              <p:cNvSpPr>
                <a:spLocks noChangeShapeType="1"/>
              </p:cNvSpPr>
              <p:nvPr/>
            </p:nvSpPr>
            <p:spPr bwMode="auto">
              <a:xfrm>
                <a:off x="3636" y="3432"/>
                <a:ext cx="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35" name="Line 31">
                <a:extLst>
                  <a:ext uri="{FF2B5EF4-FFF2-40B4-BE49-F238E27FC236}">
                    <a16:creationId xmlns:a16="http://schemas.microsoft.com/office/drawing/2014/main" id="{DF9F0ABD-3CE8-473C-AC5E-B74EF20FAE22}"/>
                  </a:ext>
                </a:extLst>
              </p:cNvPr>
              <p:cNvSpPr>
                <a:spLocks noChangeShapeType="1"/>
              </p:cNvSpPr>
              <p:nvPr/>
            </p:nvSpPr>
            <p:spPr bwMode="auto">
              <a:xfrm>
                <a:off x="4164" y="3432"/>
                <a:ext cx="0" cy="240"/>
              </a:xfrm>
              <a:prstGeom prst="line">
                <a:avLst/>
              </a:prstGeom>
              <a:noFill/>
              <a:ln w="9525">
                <a:solidFill>
                  <a:schemeClr val="tx1"/>
                </a:solidFill>
                <a:round/>
                <a:headEnd/>
                <a:tailEnd/>
              </a:ln>
            </p:spPr>
            <p:txBody>
              <a:bodyPr/>
              <a:lstStyle/>
              <a:p>
                <a:endParaRPr lang="en-US" b="1">
                  <a:solidFill>
                    <a:srgbClr val="0070C0"/>
                  </a:solidFill>
                </a:endParaRPr>
              </a:p>
            </p:txBody>
          </p:sp>
          <p:sp>
            <p:nvSpPr>
              <p:cNvPr id="36" name="Line 32">
                <a:extLst>
                  <a:ext uri="{FF2B5EF4-FFF2-40B4-BE49-F238E27FC236}">
                    <a16:creationId xmlns:a16="http://schemas.microsoft.com/office/drawing/2014/main" id="{48671B75-A975-4217-B384-28D175F12415}"/>
                  </a:ext>
                </a:extLst>
              </p:cNvPr>
              <p:cNvSpPr>
                <a:spLocks noChangeShapeType="1"/>
              </p:cNvSpPr>
              <p:nvPr/>
            </p:nvSpPr>
            <p:spPr bwMode="auto">
              <a:xfrm>
                <a:off x="4740" y="3432"/>
                <a:ext cx="0" cy="240"/>
              </a:xfrm>
              <a:prstGeom prst="line">
                <a:avLst/>
              </a:prstGeom>
              <a:noFill/>
              <a:ln w="9525">
                <a:solidFill>
                  <a:schemeClr val="tx1"/>
                </a:solidFill>
                <a:round/>
                <a:headEnd/>
                <a:tailEnd/>
              </a:ln>
            </p:spPr>
            <p:txBody>
              <a:bodyPr/>
              <a:lstStyle/>
              <a:p>
                <a:endParaRPr lang="en-US" b="1">
                  <a:solidFill>
                    <a:srgbClr val="0070C0"/>
                  </a:solidFill>
                </a:endParaRPr>
              </a:p>
            </p:txBody>
          </p:sp>
        </p:grpSp>
      </p:grpSp>
    </p:spTree>
    <p:extLst>
      <p:ext uri="{BB962C8B-B14F-4D97-AF65-F5344CB8AC3E}">
        <p14:creationId xmlns:p14="http://schemas.microsoft.com/office/powerpoint/2010/main" val="3653904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3B9BA94-733B-4668-AAD9-2A13E3AE4ABA}"/>
              </a:ext>
            </a:extLst>
          </p:cNvPr>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a:extLst>
              <a:ext uri="{FF2B5EF4-FFF2-40B4-BE49-F238E27FC236}">
                <a16:creationId xmlns:a16="http://schemas.microsoft.com/office/drawing/2014/main" id="{7A55DAFF-B811-4911-88FD-EB359BDC542C}"/>
              </a:ext>
            </a:extLst>
          </p:cNvPr>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a:extLst>
              <a:ext uri="{FF2B5EF4-FFF2-40B4-BE49-F238E27FC236}">
                <a16:creationId xmlns:a16="http://schemas.microsoft.com/office/drawing/2014/main" id="{0875B3AE-FACC-44B7-875C-1523F538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a:extLst>
              <a:ext uri="{FF2B5EF4-FFF2-40B4-BE49-F238E27FC236}">
                <a16:creationId xmlns:a16="http://schemas.microsoft.com/office/drawing/2014/main" id="{618F4640-00D1-468A-A293-F3B95C785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C179DE-CD98-4B1D-9065-9E417AB93E94}"/>
              </a:ext>
            </a:extLst>
          </p:cNvPr>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a:extLst>
              <a:ext uri="{FF2B5EF4-FFF2-40B4-BE49-F238E27FC236}">
                <a16:creationId xmlns:a16="http://schemas.microsoft.com/office/drawing/2014/main" id="{261F6AAE-3772-41B0-A0E9-8405EC6A5BF4}"/>
              </a:ext>
            </a:extLst>
          </p:cNvPr>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2A1BD90-FE9D-4AA5-9CE6-8C7F2959851B}"/>
              </a:ext>
            </a:extLst>
          </p:cNvPr>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a:extLst>
              <a:ext uri="{FF2B5EF4-FFF2-40B4-BE49-F238E27FC236}">
                <a16:creationId xmlns:a16="http://schemas.microsoft.com/office/drawing/2014/main" id="{8014B394-E79C-4562-8D5D-192D8B34BA74}"/>
              </a:ext>
            </a:extLst>
          </p:cNvPr>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a:extLst>
              <a:ext uri="{FF2B5EF4-FFF2-40B4-BE49-F238E27FC236}">
                <a16:creationId xmlns:a16="http://schemas.microsoft.com/office/drawing/2014/main" id="{FD015324-0AF0-4101-834D-AFAA99C1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a:extLst>
              <a:ext uri="{FF2B5EF4-FFF2-40B4-BE49-F238E27FC236}">
                <a16:creationId xmlns:a16="http://schemas.microsoft.com/office/drawing/2014/main" id="{413D5958-1D25-4128-BFD0-A88B495C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a:extLst>
              <a:ext uri="{FF2B5EF4-FFF2-40B4-BE49-F238E27FC236}">
                <a16:creationId xmlns:a16="http://schemas.microsoft.com/office/drawing/2014/main" id="{D7B5EF6A-B69C-4984-B062-415791C51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a:extLst>
              <a:ext uri="{FF2B5EF4-FFF2-40B4-BE49-F238E27FC236}">
                <a16:creationId xmlns:a16="http://schemas.microsoft.com/office/drawing/2014/main" id="{81FB2A33-437D-4D7E-94A1-2F02E8BDF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a:extLst>
              <a:ext uri="{FF2B5EF4-FFF2-40B4-BE49-F238E27FC236}">
                <a16:creationId xmlns:a16="http://schemas.microsoft.com/office/drawing/2014/main" id="{EA5A669B-FCD8-419E-9F71-8C50B76396DA}"/>
              </a:ext>
            </a:extLst>
          </p:cNvPr>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a:extLst>
              <a:ext uri="{FF2B5EF4-FFF2-40B4-BE49-F238E27FC236}">
                <a16:creationId xmlns:a16="http://schemas.microsoft.com/office/drawing/2014/main" id="{C95BA96F-E345-45CA-B705-B0A0F0C9476F}"/>
              </a:ext>
            </a:extLst>
          </p:cNvPr>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253A80-04BC-4D9F-A87E-66220642F379}"/>
              </a:ext>
            </a:extLst>
          </p:cNvPr>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a:extLst>
              <a:ext uri="{FF2B5EF4-FFF2-40B4-BE49-F238E27FC236}">
                <a16:creationId xmlns:a16="http://schemas.microsoft.com/office/drawing/2014/main" id="{73ABF60B-70AC-4125-8CE7-B6EF91E09759}"/>
              </a:ext>
            </a:extLst>
          </p:cNvPr>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F1DE350-38A1-4B05-A35F-3D56B5731987}"/>
              </a:ext>
            </a:extLst>
          </p:cNvPr>
          <p:cNvSpPr>
            <a:spLocks noGrp="1"/>
          </p:cNvSpPr>
          <p:nvPr>
            <p:ph type="title"/>
          </p:nvPr>
        </p:nvSpPr>
        <p:spPr/>
        <p:txBody>
          <a:bodyPr/>
          <a:lstStyle/>
          <a:p>
            <a:pPr algn="ctr"/>
            <a:r>
              <a:rPr lang="en-US" altLang="en-US" dirty="0"/>
              <a:t>Normal Forms</a:t>
            </a:r>
          </a:p>
        </p:txBody>
      </p:sp>
      <p:sp>
        <p:nvSpPr>
          <p:cNvPr id="20483" name="Content Placeholder 2">
            <a:extLst>
              <a:ext uri="{FF2B5EF4-FFF2-40B4-BE49-F238E27FC236}">
                <a16:creationId xmlns:a16="http://schemas.microsoft.com/office/drawing/2014/main" id="{2B1A51F1-62EF-45ED-A391-51717B2AD55B}"/>
              </a:ext>
            </a:extLst>
          </p:cNvPr>
          <p:cNvSpPr>
            <a:spLocks noGrp="1"/>
          </p:cNvSpPr>
          <p:nvPr>
            <p:ph idx="1"/>
          </p:nvPr>
        </p:nvSpPr>
        <p:spPr/>
        <p:txBody>
          <a:bodyPr/>
          <a:lstStyle/>
          <a:p>
            <a:endParaRPr lang="en-US" altLang="en-US"/>
          </a:p>
        </p:txBody>
      </p:sp>
      <p:pic>
        <p:nvPicPr>
          <p:cNvPr id="20484" name="Picture 3">
            <a:extLst>
              <a:ext uri="{FF2B5EF4-FFF2-40B4-BE49-F238E27FC236}">
                <a16:creationId xmlns:a16="http://schemas.microsoft.com/office/drawing/2014/main" id="{C96B0E93-7923-4B18-9303-932FE167F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1F8075-013B-4BFE-9241-E75A8165F268}"/>
              </a:ext>
            </a:extLst>
          </p:cNvPr>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a:extLst>
              <a:ext uri="{FF2B5EF4-FFF2-40B4-BE49-F238E27FC236}">
                <a16:creationId xmlns:a16="http://schemas.microsoft.com/office/drawing/2014/main" id="{8FCD71D3-C5E4-41B1-B26C-93B12570DF3C}"/>
              </a:ext>
            </a:extLst>
          </p:cNvPr>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a:extLst>
              <a:ext uri="{FF2B5EF4-FFF2-40B4-BE49-F238E27FC236}">
                <a16:creationId xmlns:a16="http://schemas.microsoft.com/office/drawing/2014/main" id="{ABA86F77-80C6-4DBE-A3A3-62C73E9C4358}"/>
              </a:ext>
            </a:extLst>
          </p:cNvPr>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p>
        </p:txBody>
      </p:sp>
      <p:sp>
        <p:nvSpPr>
          <p:cNvPr id="15" name="Rectangle 3">
            <a:extLst>
              <a:ext uri="{FF2B5EF4-FFF2-40B4-BE49-F238E27FC236}">
                <a16:creationId xmlns:a16="http://schemas.microsoft.com/office/drawing/2014/main" id="{6D073221-8F2F-435A-BAE3-66B68A456A04}"/>
              </a:ext>
            </a:extLst>
          </p:cNvPr>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Transitive Dependency</a:t>
            </a:r>
            <a:r>
              <a:rPr lang="en-US" altLang="en-US" sz="2400" dirty="0"/>
              <a:t> – when a non-key attribute determines another non-key attribute.</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BE07112-41FC-4053-ADAB-6D449D22390D}"/>
              </a:ext>
            </a:extLst>
          </p:cNvPr>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a:extLst>
              <a:ext uri="{FF2B5EF4-FFF2-40B4-BE49-F238E27FC236}">
                <a16:creationId xmlns:a16="http://schemas.microsoft.com/office/drawing/2014/main" id="{8A4AFC23-90FD-4FE8-8B16-5E24C4A7EC60}"/>
              </a:ext>
            </a:extLst>
          </p:cNvPr>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p>
          <a:p>
            <a:pPr eaLnBrk="1" hangingPunct="1">
              <a:lnSpc>
                <a:spcPct val="90000"/>
              </a:lnSpc>
            </a:pPr>
            <a:endParaRPr lang="en-US" altLang="en-US" dirty="0"/>
          </a:p>
        </p:txBody>
      </p:sp>
      <p:sp>
        <p:nvSpPr>
          <p:cNvPr id="5" name="Title 1">
            <a:extLst>
              <a:ext uri="{FF2B5EF4-FFF2-40B4-BE49-F238E27FC236}">
                <a16:creationId xmlns:a16="http://schemas.microsoft.com/office/drawing/2014/main" id="{2111206A-8112-4A5B-BB6F-98AEAB76F869}"/>
              </a:ext>
            </a:extLst>
          </p:cNvPr>
          <p:cNvSpPr txBox="1">
            <a:spLocks/>
          </p:cNvSpPr>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br>
              <a:rPr lang="en-AU" sz="2400" b="0" dirty="0"/>
            </a:br>
            <a:r>
              <a:rPr lang="en-AU" sz="2400" b="0" dirty="0"/>
              <a:t>    </a:t>
            </a:r>
            <a:r>
              <a:rPr lang="en-AU" sz="2400" b="0" i="1" dirty="0" err="1"/>
              <a:t>StudentID</a:t>
            </a:r>
            <a:r>
              <a:rPr lang="en-AU" sz="2400" b="0" i="1" dirty="0"/>
              <a:t> is the primary key.</a:t>
            </a:r>
          </a:p>
        </p:txBody>
      </p:sp>
      <p:pic>
        <p:nvPicPr>
          <p:cNvPr id="6" name="Picture 2">
            <a:extLst>
              <a:ext uri="{FF2B5EF4-FFF2-40B4-BE49-F238E27FC236}">
                <a16:creationId xmlns:a16="http://schemas.microsoft.com/office/drawing/2014/main" id="{69776328-3236-4401-B443-27BBD698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69721BF0-D4F8-40BA-AE49-000FDEC5E8D6}"/>
              </a:ext>
            </a:extLst>
          </p:cNvPr>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70DE642-1447-43B6-B7BD-49269E1A3FA6}"/>
              </a:ext>
            </a:extLst>
          </p:cNvPr>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p>
        </p:txBody>
      </p:sp>
      <p:pic>
        <p:nvPicPr>
          <p:cNvPr id="28675" name="Picture 2">
            <a:extLst>
              <a:ext uri="{FF2B5EF4-FFF2-40B4-BE49-F238E27FC236}">
                <a16:creationId xmlns:a16="http://schemas.microsoft.com/office/drawing/2014/main" id="{64DFE15B-D528-41A6-A15F-D6A28490F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81ABDF80-9E67-401E-BB4F-C5A7745DD51E}"/>
              </a:ext>
            </a:extLst>
          </p:cNvPr>
          <p:cNvSpPr txBox="1">
            <a:spLocks/>
          </p:cNvSpPr>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38C1C24-15D6-4C48-9914-79A223F76445}"/>
              </a:ext>
            </a:extLst>
          </p:cNvPr>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a:extLst>
              <a:ext uri="{FF2B5EF4-FFF2-40B4-BE49-F238E27FC236}">
                <a16:creationId xmlns:a16="http://schemas.microsoft.com/office/drawing/2014/main" id="{4F9D2DD2-BCA6-4B53-972D-2A777404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39982240-8862-4CFB-9256-A661DEFC0BDA}"/>
              </a:ext>
            </a:extLst>
          </p:cNvPr>
          <p:cNvSpPr txBox="1">
            <a:spLocks/>
          </p:cNvSpPr>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a:extLst>
              <a:ext uri="{FF2B5EF4-FFF2-40B4-BE49-F238E27FC236}">
                <a16:creationId xmlns:a16="http://schemas.microsoft.com/office/drawing/2014/main" id="{51CE71DE-7126-4B49-9D10-570CDEF1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a:extLst>
              <a:ext uri="{FF2B5EF4-FFF2-40B4-BE49-F238E27FC236}">
                <a16:creationId xmlns:a16="http://schemas.microsoft.com/office/drawing/2014/main" id="{A3F45AC7-7DC0-4312-BFB5-52188BE25474}"/>
              </a:ext>
            </a:extLst>
          </p:cNvPr>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2E98609-7575-463E-BE94-FC494412CD39}"/>
              </a:ext>
            </a:extLst>
          </p:cNvPr>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a:extLst>
              <a:ext uri="{FF2B5EF4-FFF2-40B4-BE49-F238E27FC236}">
                <a16:creationId xmlns:a16="http://schemas.microsoft.com/office/drawing/2014/main" id="{FD748C40-C223-4D34-85C3-4D2011C29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B28C8E8-18CD-4260-AA40-B45372B8CA14}"/>
              </a:ext>
            </a:extLst>
          </p:cNvPr>
          <p:cNvSpPr txBox="1">
            <a:spLocks/>
          </p:cNvSpPr>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a:extLst>
              <a:ext uri="{FF2B5EF4-FFF2-40B4-BE49-F238E27FC236}">
                <a16:creationId xmlns:a16="http://schemas.microsoft.com/office/drawing/2014/main" id="{B2445869-C787-4D97-8134-F2388A660947}"/>
              </a:ext>
            </a:extLst>
          </p:cNvPr>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621CF1-D97F-4A93-A145-402218F66891}"/>
              </a:ext>
            </a:extLst>
          </p:cNvPr>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682D-6BB9-4B43-9C4A-49878E27BD95}"/>
              </a:ext>
            </a:extLst>
          </p:cNvPr>
          <p:cNvSpPr>
            <a:spLocks noGrp="1"/>
          </p:cNvSpPr>
          <p:nvPr>
            <p:ph type="title"/>
          </p:nvPr>
        </p:nvSpPr>
        <p:spPr/>
        <p:txBody>
          <a:bodyPr/>
          <a:lstStyle/>
          <a:p>
            <a:pPr algn="ctr"/>
            <a:r>
              <a:rPr lang="en-US" dirty="0"/>
              <a:t>1.1 The Evolution of Database Systems</a:t>
            </a:r>
            <a:endParaRPr lang="vi-VN" dirty="0"/>
          </a:p>
        </p:txBody>
      </p:sp>
      <p:sp>
        <p:nvSpPr>
          <p:cNvPr id="3" name="Content Placeholder 2">
            <a:extLst>
              <a:ext uri="{FF2B5EF4-FFF2-40B4-BE49-F238E27FC236}">
                <a16:creationId xmlns:a16="http://schemas.microsoft.com/office/drawing/2014/main" id="{9AA197D3-D2A2-4E16-B684-880002348F91}"/>
              </a:ext>
            </a:extLst>
          </p:cNvPr>
          <p:cNvSpPr>
            <a:spLocks noGrp="1"/>
          </p:cNvSpPr>
          <p:nvPr>
            <p:ph idx="1"/>
          </p:nvPr>
        </p:nvSpPr>
        <p:spPr>
          <a:xfrm>
            <a:off x="585926" y="1349407"/>
            <a:ext cx="4340036" cy="4722920"/>
          </a:xfrm>
        </p:spPr>
        <p:txBody>
          <a:bodyPr/>
          <a:lstStyle/>
          <a:p>
            <a:r>
              <a:rPr lang="en-US" b="1" dirty="0"/>
              <a:t>Network data model (graph-based model)</a:t>
            </a:r>
          </a:p>
          <a:p>
            <a:pPr lvl="1">
              <a:buFont typeface="Wingdings" panose="05000000000000000000" pitchFamily="2" charset="2"/>
              <a:buChar char="§"/>
            </a:pPr>
            <a:r>
              <a:rPr lang="en-US" sz="2000" dirty="0"/>
              <a:t>Charles Bachman invented in the late </a:t>
            </a:r>
            <a:r>
              <a:rPr lang="en-US" sz="2000" dirty="0" err="1"/>
              <a:t>1960s</a:t>
            </a:r>
            <a:endParaRPr lang="en-US" sz="2000" dirty="0"/>
          </a:p>
          <a:p>
            <a:pPr lvl="1">
              <a:buFont typeface="Wingdings" panose="05000000000000000000" pitchFamily="2" charset="2"/>
              <a:buChar char="§"/>
            </a:pPr>
            <a:r>
              <a:rPr lang="en-US" sz="2000" dirty="0"/>
              <a:t>standard specification published in 1969 by the Conference on Data Systems Languages (</a:t>
            </a:r>
            <a:r>
              <a:rPr lang="en-US" sz="2000" dirty="0" err="1"/>
              <a:t>CODASYL</a:t>
            </a:r>
            <a:r>
              <a:rPr lang="en-US" sz="2000" dirty="0"/>
              <a:t>) Consortium</a:t>
            </a:r>
          </a:p>
          <a:p>
            <a:pPr lvl="1">
              <a:buFont typeface="Wingdings" panose="05000000000000000000" pitchFamily="2" charset="2"/>
              <a:buChar char="§"/>
            </a:pPr>
            <a:r>
              <a:rPr lang="en-US" sz="2000" dirty="0"/>
              <a:t>The network model allows each record to have multiple parent and child records</a:t>
            </a:r>
          </a:p>
          <a:p>
            <a:r>
              <a:rPr lang="en-US" sz="2800" dirty="0">
                <a:solidFill>
                  <a:srgbClr val="FF0000"/>
                </a:solidFill>
                <a:sym typeface="Wingdings" pitchFamily="2" charset="2"/>
              </a:rPr>
              <a:t> </a:t>
            </a:r>
            <a:r>
              <a:rPr lang="en-US" sz="2800" dirty="0">
                <a:solidFill>
                  <a:srgbClr val="FF0000"/>
                </a:solidFill>
              </a:rPr>
              <a:t>Not support high-level query language</a:t>
            </a:r>
          </a:p>
          <a:p>
            <a:endParaRPr lang="vi-VN" dirty="0"/>
          </a:p>
        </p:txBody>
      </p:sp>
      <p:sp>
        <p:nvSpPr>
          <p:cNvPr id="4" name="Footer Placeholder 3">
            <a:extLst>
              <a:ext uri="{FF2B5EF4-FFF2-40B4-BE49-F238E27FC236}">
                <a16:creationId xmlns:a16="http://schemas.microsoft.com/office/drawing/2014/main" id="{D2DD9340-C56F-4BBE-98D2-5192ABCDB9B9}"/>
              </a:ext>
            </a:extLst>
          </p:cNvPr>
          <p:cNvSpPr>
            <a:spLocks noGrp="1"/>
          </p:cNvSpPr>
          <p:nvPr>
            <p:ph type="ftr" sz="quarter" idx="11"/>
          </p:nvPr>
        </p:nvSpPr>
        <p:spPr/>
        <p:txBody>
          <a:bodyPr/>
          <a:lstStyle/>
          <a:p>
            <a:r>
              <a:rPr lang="en-US"/>
              <a:t>The Worlds of Database Systems</a:t>
            </a:r>
            <a:endParaRPr lang="vi-VN"/>
          </a:p>
        </p:txBody>
      </p:sp>
      <p:pic>
        <p:nvPicPr>
          <p:cNvPr id="6" name="Picture 4" descr="http://creately.com/blog/wp-content/uploads/2012/06/database-design-network-model.png">
            <a:extLst>
              <a:ext uri="{FF2B5EF4-FFF2-40B4-BE49-F238E27FC236}">
                <a16:creationId xmlns:a16="http://schemas.microsoft.com/office/drawing/2014/main" id="{6ED68B57-64B8-4B70-9459-3F87ECE28635}"/>
              </a:ext>
            </a:extLst>
          </p:cNvPr>
          <p:cNvPicPr>
            <a:picLocks noChangeAspect="1" noChangeArrowheads="1"/>
          </p:cNvPicPr>
          <p:nvPr/>
        </p:nvPicPr>
        <p:blipFill>
          <a:blip r:embed="rId2" cstate="print"/>
          <a:srcRect/>
          <a:stretch>
            <a:fillRect/>
          </a:stretch>
        </p:blipFill>
        <p:spPr bwMode="auto">
          <a:xfrm>
            <a:off x="5195809" y="1578147"/>
            <a:ext cx="3617103" cy="3495297"/>
          </a:xfrm>
          <a:prstGeom prst="rect">
            <a:avLst/>
          </a:prstGeom>
          <a:noFill/>
        </p:spPr>
      </p:pic>
    </p:spTree>
    <p:extLst>
      <p:ext uri="{BB962C8B-B14F-4D97-AF65-F5344CB8AC3E}">
        <p14:creationId xmlns:p14="http://schemas.microsoft.com/office/powerpoint/2010/main" val="34652157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85EDD3C-AF67-4F1F-9EC5-B12FA3FE5FF3}"/>
              </a:ext>
            </a:extLst>
          </p:cNvPr>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a:extLst>
              <a:ext uri="{FF2B5EF4-FFF2-40B4-BE49-F238E27FC236}">
                <a16:creationId xmlns:a16="http://schemas.microsoft.com/office/drawing/2014/main" id="{E7283075-DD5C-4629-805E-704C26EF7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C6C0688-3676-4271-8AE9-2F49FD44A91E}"/>
              </a:ext>
            </a:extLst>
          </p:cNvPr>
          <p:cNvSpPr txBox="1">
            <a:spLocks/>
          </p:cNvSpPr>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9F3AA5D-FBF3-4144-955C-76E49934F0A6}"/>
              </a:ext>
            </a:extLst>
          </p:cNvPr>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a:extLst>
              <a:ext uri="{FF2B5EF4-FFF2-40B4-BE49-F238E27FC236}">
                <a16:creationId xmlns:a16="http://schemas.microsoft.com/office/drawing/2014/main" id="{E284CF1B-692B-4E5B-8298-D403BB1CF8DF}"/>
              </a:ext>
            </a:extLst>
          </p:cNvPr>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a:extLst>
              <a:ext uri="{FF2B5EF4-FFF2-40B4-BE49-F238E27FC236}">
                <a16:creationId xmlns:a16="http://schemas.microsoft.com/office/drawing/2014/main" id="{CB8047A6-A42F-41BF-8F7E-7371D1B789A4}"/>
              </a:ext>
            </a:extLst>
          </p:cNvPr>
          <p:cNvSpPr txBox="1">
            <a:spLocks/>
          </p:cNvSpPr>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a:extLst>
              <a:ext uri="{FF2B5EF4-FFF2-40B4-BE49-F238E27FC236}">
                <a16:creationId xmlns:a16="http://schemas.microsoft.com/office/drawing/2014/main" id="{CB0B75A4-CACC-4E3F-9FBA-F62F13A0D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5EEFE0F-F5B8-481F-82D3-E593677A0735}"/>
              </a:ext>
            </a:extLst>
          </p:cNvPr>
          <p:cNvSpPr txBox="1">
            <a:spLocks/>
          </p:cNvSpPr>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527980D-AE3D-4BF5-9D6D-92D45029F906}"/>
              </a:ext>
            </a:extLst>
          </p:cNvPr>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a:extLst>
              <a:ext uri="{FF2B5EF4-FFF2-40B4-BE49-F238E27FC236}">
                <a16:creationId xmlns:a16="http://schemas.microsoft.com/office/drawing/2014/main" id="{D90E571B-2C6F-45FF-8204-F71CBC678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4AF486F-EDD7-4760-A11B-626FE2F6DB79}"/>
              </a:ext>
            </a:extLst>
          </p:cNvPr>
          <p:cNvSpPr txBox="1">
            <a:spLocks/>
          </p:cNvSpPr>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B7B3831-3C30-47B5-B4BD-7758E151C76D}"/>
              </a:ext>
            </a:extLst>
          </p:cNvPr>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a:extLst>
              <a:ext uri="{FF2B5EF4-FFF2-40B4-BE49-F238E27FC236}">
                <a16:creationId xmlns:a16="http://schemas.microsoft.com/office/drawing/2014/main" id="{BBAD2559-C4BB-4CE3-BE65-4A66A6D9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B0975A1A-5915-433B-9C54-0F240BA78DCB}"/>
              </a:ext>
            </a:extLst>
          </p:cNvPr>
          <p:cNvSpPr txBox="1">
            <a:spLocks/>
          </p:cNvSpPr>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CFCEAA6-6F28-4FED-8379-0B75E7470F15}"/>
              </a:ext>
            </a:extLst>
          </p:cNvPr>
          <p:cNvSpPr>
            <a:spLocks noGrp="1"/>
          </p:cNvSpPr>
          <p:nvPr>
            <p:ph type="title"/>
          </p:nvPr>
        </p:nvSpPr>
        <p:spPr/>
        <p:txBody>
          <a:bodyPr/>
          <a:lstStyle/>
          <a:p>
            <a:pPr algn="ctr" eaLnBrk="1" hangingPunct="1"/>
            <a:r>
              <a:rPr lang="en-AU" altLang="en-US" dirty="0"/>
              <a:t>Make new tables</a:t>
            </a:r>
          </a:p>
        </p:txBody>
      </p:sp>
      <p:sp>
        <p:nvSpPr>
          <p:cNvPr id="36867" name="Content Placeholder 2">
            <a:extLst>
              <a:ext uri="{FF2B5EF4-FFF2-40B4-BE49-F238E27FC236}">
                <a16:creationId xmlns:a16="http://schemas.microsoft.com/office/drawing/2014/main" id="{BBCA86A2-3A7F-4FFD-A0A4-ED74832F3E93}"/>
              </a:ext>
            </a:extLst>
          </p:cNvPr>
          <p:cNvSpPr>
            <a:spLocks noGrp="1"/>
          </p:cNvSpPr>
          <p:nvPr>
            <p:ph idx="1"/>
          </p:nvPr>
        </p:nvSpPr>
        <p:spPr/>
        <p:txBody>
          <a:bodyPr/>
          <a:lstStyle/>
          <a:p>
            <a:pPr eaLnBrk="1" hangingPunct="1"/>
            <a:r>
              <a:rPr lang="en-AU" altLang="en-US"/>
              <a:t>Make a new table for each primary key field</a:t>
            </a:r>
          </a:p>
          <a:p>
            <a:pPr eaLnBrk="1" hangingPunct="1"/>
            <a:r>
              <a:rPr lang="en-AU" altLang="en-US"/>
              <a:t>Give each new table its own primary key</a:t>
            </a:r>
          </a:p>
          <a:p>
            <a:pPr eaLnBrk="1" hangingPunct="1"/>
            <a:r>
              <a:rPr lang="en-AU" altLang="en-US"/>
              <a:t>Move columns from the original table to the new table that matches their primary key…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7C5A234-0B49-4C09-889A-718584D97F8E}"/>
              </a:ext>
            </a:extLst>
          </p:cNvPr>
          <p:cNvSpPr>
            <a:spLocks noGrp="1"/>
          </p:cNvSpPr>
          <p:nvPr>
            <p:ph type="title"/>
          </p:nvPr>
        </p:nvSpPr>
        <p:spPr/>
        <p:txBody>
          <a:bodyPr/>
          <a:lstStyle/>
          <a:p>
            <a:pPr algn="ctr" eaLnBrk="1" hangingPunct="1"/>
            <a:r>
              <a:rPr lang="en-AU" altLang="en-US" dirty="0"/>
              <a:t>Step 1</a:t>
            </a:r>
          </a:p>
        </p:txBody>
      </p:sp>
      <p:pic>
        <p:nvPicPr>
          <p:cNvPr id="37891" name="Picture 2">
            <a:extLst>
              <a:ext uri="{FF2B5EF4-FFF2-40B4-BE49-F238E27FC236}">
                <a16:creationId xmlns:a16="http://schemas.microsoft.com/office/drawing/2014/main" id="{01961E5D-A90D-4454-8227-2E60976FC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a:extLst>
              <a:ext uri="{FF2B5EF4-FFF2-40B4-BE49-F238E27FC236}">
                <a16:creationId xmlns:a16="http://schemas.microsoft.com/office/drawing/2014/main" id="{A2EB5C56-E5F0-41FE-B56F-1039CC29F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a:extLst>
              <a:ext uri="{FF2B5EF4-FFF2-40B4-BE49-F238E27FC236}">
                <a16:creationId xmlns:a16="http://schemas.microsoft.com/office/drawing/2014/main" id="{40ED1B11-A6C4-4593-9D08-6EEC54CD1303}"/>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704A11B-7150-46EF-B688-D82C005C6C6D}"/>
              </a:ext>
            </a:extLst>
          </p:cNvPr>
          <p:cNvSpPr>
            <a:spLocks noGrp="1"/>
          </p:cNvSpPr>
          <p:nvPr>
            <p:ph type="title"/>
          </p:nvPr>
        </p:nvSpPr>
        <p:spPr/>
        <p:txBody>
          <a:bodyPr/>
          <a:lstStyle/>
          <a:p>
            <a:pPr algn="ctr" eaLnBrk="1" hangingPunct="1"/>
            <a:r>
              <a:rPr lang="en-AU" altLang="en-US" dirty="0"/>
              <a:t>Step 2</a:t>
            </a:r>
          </a:p>
        </p:txBody>
      </p:sp>
      <p:pic>
        <p:nvPicPr>
          <p:cNvPr id="38915" name="Picture 2">
            <a:extLst>
              <a:ext uri="{FF2B5EF4-FFF2-40B4-BE49-F238E27FC236}">
                <a16:creationId xmlns:a16="http://schemas.microsoft.com/office/drawing/2014/main" id="{3E8FCAE2-436C-4F6E-8851-C5B1AF986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E41433A5-ECE4-401D-A2B0-110C8B552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a:extLst>
              <a:ext uri="{FF2B5EF4-FFF2-40B4-BE49-F238E27FC236}">
                <a16:creationId xmlns:a16="http://schemas.microsoft.com/office/drawing/2014/main" id="{1D55EB83-0A5A-45CE-980A-B319CAE18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a:extLst>
              <a:ext uri="{FF2B5EF4-FFF2-40B4-BE49-F238E27FC236}">
                <a16:creationId xmlns:a16="http://schemas.microsoft.com/office/drawing/2014/main" id="{6F0F6EE7-F034-42AA-8580-CF69CF654145}"/>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a:extLst>
              <a:ext uri="{FF2B5EF4-FFF2-40B4-BE49-F238E27FC236}">
                <a16:creationId xmlns:a16="http://schemas.microsoft.com/office/drawing/2014/main" id="{2B7E7379-C7F3-40CA-B157-53A3A46A77E7}"/>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2A83CA6-F115-46FA-AE74-E24435890E8D}"/>
              </a:ext>
            </a:extLst>
          </p:cNvPr>
          <p:cNvSpPr>
            <a:spLocks noGrp="1"/>
          </p:cNvSpPr>
          <p:nvPr>
            <p:ph type="title"/>
          </p:nvPr>
        </p:nvSpPr>
        <p:spPr/>
        <p:txBody>
          <a:bodyPr/>
          <a:lstStyle/>
          <a:p>
            <a:pPr algn="ctr" eaLnBrk="1" hangingPunct="1"/>
            <a:r>
              <a:rPr lang="en-AU" altLang="en-US" dirty="0"/>
              <a:t>Step 3</a:t>
            </a:r>
          </a:p>
        </p:txBody>
      </p:sp>
      <p:pic>
        <p:nvPicPr>
          <p:cNvPr id="39939" name="Picture 2">
            <a:extLst>
              <a:ext uri="{FF2B5EF4-FFF2-40B4-BE49-F238E27FC236}">
                <a16:creationId xmlns:a16="http://schemas.microsoft.com/office/drawing/2014/main" id="{58C383EF-BF15-4934-81C2-DE33F9BF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a16="http://schemas.microsoft.com/office/drawing/2014/main" id="{73F25AE4-1704-41A7-B8E1-4811DCD75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a16="http://schemas.microsoft.com/office/drawing/2014/main" id="{3C61FA9B-A57D-4B5E-9C56-92F74C9DF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a:extLst>
              <a:ext uri="{FF2B5EF4-FFF2-40B4-BE49-F238E27FC236}">
                <a16:creationId xmlns:a16="http://schemas.microsoft.com/office/drawing/2014/main" id="{9D91E838-2FD4-4762-8264-E5E780BD7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a:extLst>
              <a:ext uri="{FF2B5EF4-FFF2-40B4-BE49-F238E27FC236}">
                <a16:creationId xmlns:a16="http://schemas.microsoft.com/office/drawing/2014/main" id="{94A0FC2D-3BE5-471F-A94A-02EF9E7DB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a:extLst>
              <a:ext uri="{FF2B5EF4-FFF2-40B4-BE49-F238E27FC236}">
                <a16:creationId xmlns:a16="http://schemas.microsoft.com/office/drawing/2014/main" id="{015EAAC6-02D3-42F7-B5B0-B6FC46051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a:extLst>
              <a:ext uri="{FF2B5EF4-FFF2-40B4-BE49-F238E27FC236}">
                <a16:creationId xmlns:a16="http://schemas.microsoft.com/office/drawing/2014/main" id="{78362EB4-A3DD-4DF9-8795-F8F543418852}"/>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a:extLst>
              <a:ext uri="{FF2B5EF4-FFF2-40B4-BE49-F238E27FC236}">
                <a16:creationId xmlns:a16="http://schemas.microsoft.com/office/drawing/2014/main" id="{361F8206-9AFC-4A98-B7B0-B2D32A615B69}"/>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a:extLst>
              <a:ext uri="{FF2B5EF4-FFF2-40B4-BE49-F238E27FC236}">
                <a16:creationId xmlns:a16="http://schemas.microsoft.com/office/drawing/2014/main" id="{83EDDDDE-8A43-4B7B-8554-3B343B4487B1}"/>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BFF0100-FAA3-48B8-86C5-A9C6F27B85E0}"/>
              </a:ext>
            </a:extLst>
          </p:cNvPr>
          <p:cNvSpPr>
            <a:spLocks noGrp="1"/>
          </p:cNvSpPr>
          <p:nvPr>
            <p:ph type="title"/>
          </p:nvPr>
        </p:nvSpPr>
        <p:spPr/>
        <p:txBody>
          <a:bodyPr/>
          <a:lstStyle/>
          <a:p>
            <a:pPr algn="ctr" eaLnBrk="1" hangingPunct="1"/>
            <a:r>
              <a:rPr lang="en-AU" altLang="en-US" dirty="0"/>
              <a:t>Step 3</a:t>
            </a:r>
          </a:p>
        </p:txBody>
      </p:sp>
      <p:pic>
        <p:nvPicPr>
          <p:cNvPr id="40963" name="Picture 2">
            <a:extLst>
              <a:ext uri="{FF2B5EF4-FFF2-40B4-BE49-F238E27FC236}">
                <a16:creationId xmlns:a16="http://schemas.microsoft.com/office/drawing/2014/main" id="{DF934A91-E8AC-4C69-B9C1-AC56BB28D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1E1A75B8-0641-4A27-B919-AFD95F3C9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a:extLst>
              <a:ext uri="{FF2B5EF4-FFF2-40B4-BE49-F238E27FC236}">
                <a16:creationId xmlns:a16="http://schemas.microsoft.com/office/drawing/2014/main" id="{97E39136-0783-4203-8899-0276631D6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a:extLst>
              <a:ext uri="{FF2B5EF4-FFF2-40B4-BE49-F238E27FC236}">
                <a16:creationId xmlns:a16="http://schemas.microsoft.com/office/drawing/2014/main" id="{6BAE5D45-1AEA-43FE-A5F9-5F45E6E94A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a:extLst>
              <a:ext uri="{FF2B5EF4-FFF2-40B4-BE49-F238E27FC236}">
                <a16:creationId xmlns:a16="http://schemas.microsoft.com/office/drawing/2014/main" id="{988F12AF-98D8-4788-A751-9ED3C51C6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a:extLst>
              <a:ext uri="{FF2B5EF4-FFF2-40B4-BE49-F238E27FC236}">
                <a16:creationId xmlns:a16="http://schemas.microsoft.com/office/drawing/2014/main" id="{C1615A96-1E89-40E7-AB13-28F7999AFF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a:extLst>
              <a:ext uri="{FF2B5EF4-FFF2-40B4-BE49-F238E27FC236}">
                <a16:creationId xmlns:a16="http://schemas.microsoft.com/office/drawing/2014/main" id="{27B73DFC-64D9-466A-A9C2-B24549318C2F}"/>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a:extLst>
              <a:ext uri="{FF2B5EF4-FFF2-40B4-BE49-F238E27FC236}">
                <a16:creationId xmlns:a16="http://schemas.microsoft.com/office/drawing/2014/main" id="{9ED492EF-A696-40A9-AC40-0D4B69D6181A}"/>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a:extLst>
              <a:ext uri="{FF2B5EF4-FFF2-40B4-BE49-F238E27FC236}">
                <a16:creationId xmlns:a16="http://schemas.microsoft.com/office/drawing/2014/main" id="{B87BE085-3003-465A-81C9-B9EC008024AD}"/>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EAED25-1C93-453B-AD98-E1076A0474CA}"/>
              </a:ext>
            </a:extLst>
          </p:cNvPr>
          <p:cNvSpPr>
            <a:spLocks noGrp="1"/>
          </p:cNvSpPr>
          <p:nvPr>
            <p:ph type="title"/>
          </p:nvPr>
        </p:nvSpPr>
        <p:spPr/>
        <p:txBody>
          <a:bodyPr/>
          <a:lstStyle/>
          <a:p>
            <a:pPr algn="ctr" eaLnBrk="1" hangingPunct="1"/>
            <a:r>
              <a:rPr lang="en-AU" altLang="en-US"/>
              <a:t>Step 4 - relationships</a:t>
            </a:r>
          </a:p>
        </p:txBody>
      </p:sp>
      <p:pic>
        <p:nvPicPr>
          <p:cNvPr id="41987" name="Picture 2">
            <a:extLst>
              <a:ext uri="{FF2B5EF4-FFF2-40B4-BE49-F238E27FC236}">
                <a16:creationId xmlns:a16="http://schemas.microsoft.com/office/drawing/2014/main" id="{114A9ADC-B660-4F19-86B4-23A46557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a:extLst>
              <a:ext uri="{FF2B5EF4-FFF2-40B4-BE49-F238E27FC236}">
                <a16:creationId xmlns:a16="http://schemas.microsoft.com/office/drawing/2014/main" id="{D385A5A5-7B3B-4915-B305-AC22883F9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a:extLst>
              <a:ext uri="{FF2B5EF4-FFF2-40B4-BE49-F238E27FC236}">
                <a16:creationId xmlns:a16="http://schemas.microsoft.com/office/drawing/2014/main" id="{BBB6E9E2-36BB-4BE5-B65F-846AC637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a:extLst>
              <a:ext uri="{FF2B5EF4-FFF2-40B4-BE49-F238E27FC236}">
                <a16:creationId xmlns:a16="http://schemas.microsoft.com/office/drawing/2014/main" id="{0A042D5F-54EA-40AC-85D2-35D5B4868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a:extLst>
              <a:ext uri="{FF2B5EF4-FFF2-40B4-BE49-F238E27FC236}">
                <a16:creationId xmlns:a16="http://schemas.microsoft.com/office/drawing/2014/main" id="{5AAF60A4-4DC9-4CC3-B20B-3E77B4611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id="{28AC5F34-0C5B-41CB-A766-55471402BAF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a:extLst>
              <a:ext uri="{FF2B5EF4-FFF2-40B4-BE49-F238E27FC236}">
                <a16:creationId xmlns:a16="http://schemas.microsoft.com/office/drawing/2014/main" id="{657224E8-88C0-413B-8BF0-EBC46DF78CF8}"/>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a:extLst>
              <a:ext uri="{FF2B5EF4-FFF2-40B4-BE49-F238E27FC236}">
                <a16:creationId xmlns:a16="http://schemas.microsoft.com/office/drawing/2014/main" id="{28CA33BF-09A9-44EF-A79F-364314D3CFE5}"/>
              </a:ext>
            </a:extLst>
          </p:cNvPr>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55044A2-9C6B-481A-B496-DE569EE420A6}"/>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53165BC-23EB-4459-9C56-B5F947453D7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525E-8F2B-4F67-AF89-182212142656}"/>
              </a:ext>
            </a:extLst>
          </p:cNvPr>
          <p:cNvSpPr>
            <a:spLocks noGrp="1"/>
          </p:cNvSpPr>
          <p:nvPr>
            <p:ph type="title"/>
          </p:nvPr>
        </p:nvSpPr>
        <p:spPr/>
        <p:txBody>
          <a:bodyPr/>
          <a:lstStyle/>
          <a:p>
            <a:pPr algn="ctr"/>
            <a:r>
              <a:rPr lang="en-US" dirty="0"/>
              <a:t>1.1 The Evolution of Database Systems</a:t>
            </a:r>
            <a:endParaRPr lang="vi-VN" dirty="0"/>
          </a:p>
        </p:txBody>
      </p:sp>
      <p:sp>
        <p:nvSpPr>
          <p:cNvPr id="3" name="Content Placeholder 2">
            <a:extLst>
              <a:ext uri="{FF2B5EF4-FFF2-40B4-BE49-F238E27FC236}">
                <a16:creationId xmlns:a16="http://schemas.microsoft.com/office/drawing/2014/main" id="{BB4F1B67-8BCF-470E-86AF-C1C82768A3E6}"/>
              </a:ext>
            </a:extLst>
          </p:cNvPr>
          <p:cNvSpPr>
            <a:spLocks noGrp="1"/>
          </p:cNvSpPr>
          <p:nvPr>
            <p:ph idx="1"/>
          </p:nvPr>
        </p:nvSpPr>
        <p:spPr/>
        <p:txBody>
          <a:bodyPr/>
          <a:lstStyle/>
          <a:p>
            <a:r>
              <a:rPr lang="en-US" dirty="0"/>
              <a:t>Relational Database Systems</a:t>
            </a:r>
          </a:p>
          <a:p>
            <a:pPr lvl="1">
              <a:buFont typeface="Wingdings" panose="05000000000000000000" pitchFamily="2" charset="2"/>
              <a:buChar char="§"/>
            </a:pPr>
            <a:r>
              <a:rPr lang="en-US" dirty="0" err="1"/>
              <a:t>1970s</a:t>
            </a:r>
            <a:r>
              <a:rPr lang="en-US" dirty="0"/>
              <a:t>, Edgar Frank "Ted" Codd defined relational model based on relations (</a:t>
            </a:r>
            <a:r>
              <a:rPr lang="en-US" dirty="0">
                <a:hlinkClick r:id="rId2" action="ppaction://hlinkfile"/>
              </a:rPr>
              <a:t>*</a:t>
            </a:r>
            <a:r>
              <a:rPr lang="en-US" dirty="0"/>
              <a:t>)</a:t>
            </a:r>
          </a:p>
          <a:p>
            <a:pPr lvl="2">
              <a:buFont typeface="Wingdings" panose="05000000000000000000" pitchFamily="2" charset="2"/>
              <a:buChar char="§"/>
            </a:pPr>
            <a:r>
              <a:rPr lang="en-US" dirty="0"/>
              <a:t>Revolutionary idea of DBMS activity</a:t>
            </a:r>
          </a:p>
          <a:p>
            <a:pPr lvl="2">
              <a:buFont typeface="Wingdings" panose="05000000000000000000" pitchFamily="2" charset="2"/>
              <a:buChar char="§"/>
            </a:pPr>
            <a:r>
              <a:rPr lang="en-US" dirty="0"/>
              <a:t>at IBM (System R, </a:t>
            </a:r>
            <a:r>
              <a:rPr lang="en-US" dirty="0" err="1"/>
              <a:t>DB2</a:t>
            </a:r>
            <a:r>
              <a:rPr lang="en-US" dirty="0"/>
              <a:t>)</a:t>
            </a:r>
          </a:p>
          <a:p>
            <a:pPr lvl="2">
              <a:buFont typeface="Wingdings" panose="05000000000000000000" pitchFamily="2" charset="2"/>
              <a:buChar char="§"/>
            </a:pPr>
            <a:r>
              <a:rPr lang="en-US" dirty="0"/>
              <a:t>at Universities like Berkeley (Ingres)</a:t>
            </a:r>
          </a:p>
          <a:p>
            <a:pPr lvl="1">
              <a:buFont typeface="Wingdings" panose="05000000000000000000" pitchFamily="2" charset="2"/>
              <a:buChar char="§"/>
            </a:pPr>
            <a:r>
              <a:rPr lang="en-US" dirty="0"/>
              <a:t>SQL, the most important query language, was developed by IBM in 1974</a:t>
            </a:r>
          </a:p>
          <a:p>
            <a:pPr lvl="1">
              <a:buFont typeface="Wingdings" panose="05000000000000000000" pitchFamily="2" charset="2"/>
              <a:buChar char="§"/>
            </a:pPr>
            <a:r>
              <a:rPr lang="en-US" dirty="0"/>
              <a:t>1979, Oracle </a:t>
            </a:r>
            <a:r>
              <a:rPr lang="en-US" dirty="0" err="1"/>
              <a:t>v.2</a:t>
            </a:r>
            <a:r>
              <a:rPr lang="en-US" dirty="0"/>
              <a:t>, the first commercial RDBMS product using SQL</a:t>
            </a:r>
          </a:p>
          <a:p>
            <a:endParaRPr lang="vi-VN" dirty="0"/>
          </a:p>
        </p:txBody>
      </p:sp>
      <p:sp>
        <p:nvSpPr>
          <p:cNvPr id="4" name="Footer Placeholder 3">
            <a:extLst>
              <a:ext uri="{FF2B5EF4-FFF2-40B4-BE49-F238E27FC236}">
                <a16:creationId xmlns:a16="http://schemas.microsoft.com/office/drawing/2014/main" id="{10A0F540-43E7-4701-9E83-CB8D1ABDB42D}"/>
              </a:ext>
            </a:extLst>
          </p:cNvPr>
          <p:cNvSpPr>
            <a:spLocks noGrp="1"/>
          </p:cNvSpPr>
          <p:nvPr>
            <p:ph type="ftr" sz="quarter" idx="11"/>
          </p:nvPr>
        </p:nvSpPr>
        <p:spPr/>
        <p:txBody>
          <a:bodyPr/>
          <a:lstStyle/>
          <a:p>
            <a:r>
              <a:rPr lang="en-US"/>
              <a:t>The Worlds of Database Systems</a:t>
            </a:r>
            <a:endParaRPr lang="vi-VN"/>
          </a:p>
        </p:txBody>
      </p:sp>
    </p:spTree>
    <p:extLst>
      <p:ext uri="{BB962C8B-B14F-4D97-AF65-F5344CB8AC3E}">
        <p14:creationId xmlns:p14="http://schemas.microsoft.com/office/powerpoint/2010/main" val="12720224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E909888-716A-425D-9BA7-4FE7801B2ED0}"/>
              </a:ext>
            </a:extLst>
          </p:cNvPr>
          <p:cNvSpPr>
            <a:spLocks noGrp="1"/>
          </p:cNvSpPr>
          <p:nvPr>
            <p:ph type="title"/>
          </p:nvPr>
        </p:nvSpPr>
        <p:spPr/>
        <p:txBody>
          <a:bodyPr/>
          <a:lstStyle/>
          <a:p>
            <a:pPr algn="ctr" eaLnBrk="1" hangingPunct="1"/>
            <a:r>
              <a:rPr lang="en-AU" altLang="en-US" dirty="0"/>
              <a:t>Step 4 - cardinality</a:t>
            </a:r>
          </a:p>
        </p:txBody>
      </p:sp>
      <p:pic>
        <p:nvPicPr>
          <p:cNvPr id="43011" name="Picture 2">
            <a:extLst>
              <a:ext uri="{FF2B5EF4-FFF2-40B4-BE49-F238E27FC236}">
                <a16:creationId xmlns:a16="http://schemas.microsoft.com/office/drawing/2014/main" id="{0445BA91-BBF0-49C3-8DCE-C2B6D972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EFA7E04C-D2D7-48CA-850E-CFECD8263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887BCF2C-797A-4B99-B7E7-E36F65616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a:extLst>
              <a:ext uri="{FF2B5EF4-FFF2-40B4-BE49-F238E27FC236}">
                <a16:creationId xmlns:a16="http://schemas.microsoft.com/office/drawing/2014/main" id="{64E43700-FEA0-4EE3-A232-194FD530C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a:extLst>
              <a:ext uri="{FF2B5EF4-FFF2-40B4-BE49-F238E27FC236}">
                <a16:creationId xmlns:a16="http://schemas.microsoft.com/office/drawing/2014/main" id="{0A7F66D8-D099-44FC-BF64-3ED36CA1D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id="{087B1F9E-E136-446B-A199-0A975A41C30C}"/>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a:extLst>
              <a:ext uri="{FF2B5EF4-FFF2-40B4-BE49-F238E27FC236}">
                <a16:creationId xmlns:a16="http://schemas.microsoft.com/office/drawing/2014/main" id="{618763A4-6E3B-45A6-A378-3C293C403CD1}"/>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a:extLst>
              <a:ext uri="{FF2B5EF4-FFF2-40B4-BE49-F238E27FC236}">
                <a16:creationId xmlns:a16="http://schemas.microsoft.com/office/drawing/2014/main" id="{F9E521C5-5C12-4CF9-99BD-82BC0082844A}"/>
              </a:ext>
            </a:extLst>
          </p:cNvPr>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2B67DC7-6B2F-489C-BD7D-133B054D9C2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B525F-E016-4E4E-9AD2-8DE48DF4AA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a:extLst>
              <a:ext uri="{FF2B5EF4-FFF2-40B4-BE49-F238E27FC236}">
                <a16:creationId xmlns:a16="http://schemas.microsoft.com/office/drawing/2014/main" id="{08E514FB-FC79-4B3D-BE7C-47A48B03C376}"/>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228E6CC8-9539-42BA-877C-5C546497FF9B}"/>
              </a:ext>
            </a:extLst>
          </p:cNvPr>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3CABE7F-3D68-4973-B954-BA5C0F57BB8F}"/>
              </a:ext>
            </a:extLst>
          </p:cNvPr>
          <p:cNvSpPr>
            <a:spLocks noGrp="1"/>
          </p:cNvSpPr>
          <p:nvPr>
            <p:ph type="title"/>
          </p:nvPr>
        </p:nvSpPr>
        <p:spPr/>
        <p:txBody>
          <a:bodyPr/>
          <a:lstStyle/>
          <a:p>
            <a:pPr algn="ctr" eaLnBrk="1" hangingPunct="1"/>
            <a:r>
              <a:rPr lang="en-AU" altLang="en-US" dirty="0"/>
              <a:t>Step 4 - cardinality</a:t>
            </a:r>
          </a:p>
        </p:txBody>
      </p:sp>
      <p:pic>
        <p:nvPicPr>
          <p:cNvPr id="44035" name="Picture 2">
            <a:extLst>
              <a:ext uri="{FF2B5EF4-FFF2-40B4-BE49-F238E27FC236}">
                <a16:creationId xmlns:a16="http://schemas.microsoft.com/office/drawing/2014/main" id="{495B85A4-2D82-4E62-846A-D23F13717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a:extLst>
              <a:ext uri="{FF2B5EF4-FFF2-40B4-BE49-F238E27FC236}">
                <a16:creationId xmlns:a16="http://schemas.microsoft.com/office/drawing/2014/main" id="{9D215352-519A-45A5-964E-1BFB8BDA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a:extLst>
              <a:ext uri="{FF2B5EF4-FFF2-40B4-BE49-F238E27FC236}">
                <a16:creationId xmlns:a16="http://schemas.microsoft.com/office/drawing/2014/main" id="{65CA0AB0-F491-4DC2-9AA4-F32C60D1D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a:extLst>
              <a:ext uri="{FF2B5EF4-FFF2-40B4-BE49-F238E27FC236}">
                <a16:creationId xmlns:a16="http://schemas.microsoft.com/office/drawing/2014/main" id="{9950A597-CD5F-4D3B-8A9A-1846DBD72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a:extLst>
              <a:ext uri="{FF2B5EF4-FFF2-40B4-BE49-F238E27FC236}">
                <a16:creationId xmlns:a16="http://schemas.microsoft.com/office/drawing/2014/main" id="{91CC8C2E-9442-45EC-8E6D-35BC38E8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id="{BB020687-0A88-4CD9-AC70-CDEC34C98732}"/>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a:extLst>
              <a:ext uri="{FF2B5EF4-FFF2-40B4-BE49-F238E27FC236}">
                <a16:creationId xmlns:a16="http://schemas.microsoft.com/office/drawing/2014/main" id="{2B4787FF-5573-42C4-A619-4F17222961CB}"/>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a:extLst>
              <a:ext uri="{FF2B5EF4-FFF2-40B4-BE49-F238E27FC236}">
                <a16:creationId xmlns:a16="http://schemas.microsoft.com/office/drawing/2014/main" id="{FA61BB64-842F-4FA5-BDFD-60D1EFFFC7CC}"/>
              </a:ext>
            </a:extLst>
          </p:cNvPr>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5921C97-D161-43E4-91E5-34744A5B0EC1}"/>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8585CD-7A96-40E4-A48A-006AACB162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a:extLst>
              <a:ext uri="{FF2B5EF4-FFF2-40B4-BE49-F238E27FC236}">
                <a16:creationId xmlns:a16="http://schemas.microsoft.com/office/drawing/2014/main" id="{0CA97FBF-326D-4C5B-8EC2-AE7AC0E9B28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a:extLst>
              <a:ext uri="{FF2B5EF4-FFF2-40B4-BE49-F238E27FC236}">
                <a16:creationId xmlns:a16="http://schemas.microsoft.com/office/drawing/2014/main" id="{DCF1ADB4-C4E4-4C3D-B70F-38B0924555D4}"/>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8003243F-EDF5-474F-BFA9-599BEF4D2B0C}"/>
              </a:ext>
            </a:extLst>
          </p:cNvPr>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D5B0792-0E27-4659-81B6-974FC743F76A}"/>
              </a:ext>
            </a:extLst>
          </p:cNvPr>
          <p:cNvSpPr>
            <a:spLocks noGrp="1"/>
          </p:cNvSpPr>
          <p:nvPr>
            <p:ph type="title"/>
          </p:nvPr>
        </p:nvSpPr>
        <p:spPr/>
        <p:txBody>
          <a:bodyPr/>
          <a:lstStyle/>
          <a:p>
            <a:pPr algn="ctr" eaLnBrk="1" hangingPunct="1"/>
            <a:r>
              <a:rPr lang="en-AU" altLang="en-US" dirty="0"/>
              <a:t>Step 4 - cardinality</a:t>
            </a:r>
          </a:p>
        </p:txBody>
      </p:sp>
      <p:pic>
        <p:nvPicPr>
          <p:cNvPr id="45059" name="Picture 2">
            <a:extLst>
              <a:ext uri="{FF2B5EF4-FFF2-40B4-BE49-F238E27FC236}">
                <a16:creationId xmlns:a16="http://schemas.microsoft.com/office/drawing/2014/main" id="{47E5B976-86DC-4737-87ED-4FE34F0A3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a:extLst>
              <a:ext uri="{FF2B5EF4-FFF2-40B4-BE49-F238E27FC236}">
                <a16:creationId xmlns:a16="http://schemas.microsoft.com/office/drawing/2014/main" id="{C03E0FDC-5801-44FF-9FD2-7AB4B0E4A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a:extLst>
              <a:ext uri="{FF2B5EF4-FFF2-40B4-BE49-F238E27FC236}">
                <a16:creationId xmlns:a16="http://schemas.microsoft.com/office/drawing/2014/main" id="{198621DC-A9D9-4F4F-8E74-9884A9651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id="{2A0BD2AD-E40D-4ED5-BFDB-85E43FAD3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id="{5607660E-B1BA-4112-914C-E582941CD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id="{C157F5DE-DECC-43E8-A971-1A6968E3287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a:extLst>
              <a:ext uri="{FF2B5EF4-FFF2-40B4-BE49-F238E27FC236}">
                <a16:creationId xmlns:a16="http://schemas.microsoft.com/office/drawing/2014/main" id="{0DAF847E-CE55-4B17-AFBD-420159B26A1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a:extLst>
              <a:ext uri="{FF2B5EF4-FFF2-40B4-BE49-F238E27FC236}">
                <a16:creationId xmlns:a16="http://schemas.microsoft.com/office/drawing/2014/main" id="{8328A16C-92DC-49F6-8B82-9BA2FE5B8D80}"/>
              </a:ext>
            </a:extLst>
          </p:cNvPr>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5493338D-5AA7-411A-AB2B-6829E796C4B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E916A9-2619-4DBF-821E-A150351D159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a:extLst>
              <a:ext uri="{FF2B5EF4-FFF2-40B4-BE49-F238E27FC236}">
                <a16:creationId xmlns:a16="http://schemas.microsoft.com/office/drawing/2014/main" id="{B857A55F-EA1B-4348-8803-A6A3ADAB355C}"/>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a:extLst>
              <a:ext uri="{FF2B5EF4-FFF2-40B4-BE49-F238E27FC236}">
                <a16:creationId xmlns:a16="http://schemas.microsoft.com/office/drawing/2014/main" id="{EC636A43-6156-4A70-B9FD-EA5E600E1953}"/>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a:extLst>
              <a:ext uri="{FF2B5EF4-FFF2-40B4-BE49-F238E27FC236}">
                <a16:creationId xmlns:a16="http://schemas.microsoft.com/office/drawing/2014/main" id="{FE1B2855-F7AD-473D-9300-40A21D2356E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16FFB3D-3159-49E4-B360-3B72E4CCF688}"/>
              </a:ext>
            </a:extLst>
          </p:cNvPr>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EE61A37-9444-4EB5-8141-E1D1C201428D}"/>
              </a:ext>
            </a:extLst>
          </p:cNvPr>
          <p:cNvSpPr>
            <a:spLocks noGrp="1"/>
          </p:cNvSpPr>
          <p:nvPr>
            <p:ph type="title"/>
          </p:nvPr>
        </p:nvSpPr>
        <p:spPr/>
        <p:txBody>
          <a:bodyPr/>
          <a:lstStyle/>
          <a:p>
            <a:pPr algn="ctr" eaLnBrk="1" hangingPunct="1"/>
            <a:r>
              <a:rPr lang="en-AU" altLang="en-US" dirty="0"/>
              <a:t>Step 4 - cardinality</a:t>
            </a:r>
          </a:p>
        </p:txBody>
      </p:sp>
      <p:pic>
        <p:nvPicPr>
          <p:cNvPr id="46083" name="Picture 2">
            <a:extLst>
              <a:ext uri="{FF2B5EF4-FFF2-40B4-BE49-F238E27FC236}">
                <a16:creationId xmlns:a16="http://schemas.microsoft.com/office/drawing/2014/main" id="{6C57D3AC-98DB-4BDD-AB33-05497875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a:extLst>
              <a:ext uri="{FF2B5EF4-FFF2-40B4-BE49-F238E27FC236}">
                <a16:creationId xmlns:a16="http://schemas.microsoft.com/office/drawing/2014/main" id="{6AEEC7DE-5C0C-499C-9FC3-A890535C2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a:extLst>
              <a:ext uri="{FF2B5EF4-FFF2-40B4-BE49-F238E27FC236}">
                <a16:creationId xmlns:a16="http://schemas.microsoft.com/office/drawing/2014/main" id="{0FF5D5C9-193D-4786-8CFE-07CC38C1A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a:extLst>
              <a:ext uri="{FF2B5EF4-FFF2-40B4-BE49-F238E27FC236}">
                <a16:creationId xmlns:a16="http://schemas.microsoft.com/office/drawing/2014/main" id="{42B7EDAD-B211-47C8-91EA-46142EDA3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id="{0BD68DE0-6B32-4C89-B2CF-E9F594981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id="{181ED1E9-B840-4B5A-9185-C0C9CAD49C9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a:extLst>
              <a:ext uri="{FF2B5EF4-FFF2-40B4-BE49-F238E27FC236}">
                <a16:creationId xmlns:a16="http://schemas.microsoft.com/office/drawing/2014/main" id="{D70A3604-452B-48B9-B7E4-098275F569C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a:extLst>
              <a:ext uri="{FF2B5EF4-FFF2-40B4-BE49-F238E27FC236}">
                <a16:creationId xmlns:a16="http://schemas.microsoft.com/office/drawing/2014/main" id="{61DBCF04-125C-4B59-BED3-4EFBDACFC40A}"/>
              </a:ext>
            </a:extLst>
          </p:cNvPr>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3608062-98D7-499D-B470-B49DCCFBFB4A}"/>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47DA6D-8C27-4039-852F-EF48C0EB98C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a:extLst>
              <a:ext uri="{FF2B5EF4-FFF2-40B4-BE49-F238E27FC236}">
                <a16:creationId xmlns:a16="http://schemas.microsoft.com/office/drawing/2014/main" id="{A5B5BBE7-2AFC-48FA-B1C4-A017A1D30852}"/>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a:extLst>
              <a:ext uri="{FF2B5EF4-FFF2-40B4-BE49-F238E27FC236}">
                <a16:creationId xmlns:a16="http://schemas.microsoft.com/office/drawing/2014/main" id="{4C4022E5-FE0B-4E60-A846-10F13647E55C}"/>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a:extLst>
              <a:ext uri="{FF2B5EF4-FFF2-40B4-BE49-F238E27FC236}">
                <a16:creationId xmlns:a16="http://schemas.microsoft.com/office/drawing/2014/main" id="{A41C7932-C457-4D5F-81FC-83D117F68C3C}"/>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6096" name="TextBox 18">
            <a:extLst>
              <a:ext uri="{FF2B5EF4-FFF2-40B4-BE49-F238E27FC236}">
                <a16:creationId xmlns:a16="http://schemas.microsoft.com/office/drawing/2014/main" id="{93F32051-DE21-4335-88CE-5C0AC17EEEE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8BDD767-6EB0-4EEE-AFF3-B0D0CCF73BE4}"/>
              </a:ext>
            </a:extLst>
          </p:cNvPr>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F05BF33-B940-4FA0-877D-EC5FCE499391}"/>
              </a:ext>
            </a:extLst>
          </p:cNvPr>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a:extLst>
              <a:ext uri="{FF2B5EF4-FFF2-40B4-BE49-F238E27FC236}">
                <a16:creationId xmlns:a16="http://schemas.microsoft.com/office/drawing/2014/main" id="{88705969-8BD2-479D-989A-D5F3553D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E2D5BAD9-2C60-4A1F-8805-3D1B8723A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a:extLst>
              <a:ext uri="{FF2B5EF4-FFF2-40B4-BE49-F238E27FC236}">
                <a16:creationId xmlns:a16="http://schemas.microsoft.com/office/drawing/2014/main" id="{E11A49CF-E75E-4008-A893-9967855B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a:extLst>
              <a:ext uri="{FF2B5EF4-FFF2-40B4-BE49-F238E27FC236}">
                <a16:creationId xmlns:a16="http://schemas.microsoft.com/office/drawing/2014/main" id="{7101BC75-8BF2-453D-B620-F5E51E2C0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a:extLst>
              <a:ext uri="{FF2B5EF4-FFF2-40B4-BE49-F238E27FC236}">
                <a16:creationId xmlns:a16="http://schemas.microsoft.com/office/drawing/2014/main" id="{028E062E-0F74-4BD8-8F35-C7302DDC3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id="{3278B000-072D-48AC-8185-EE43E22E747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a:extLst>
              <a:ext uri="{FF2B5EF4-FFF2-40B4-BE49-F238E27FC236}">
                <a16:creationId xmlns:a16="http://schemas.microsoft.com/office/drawing/2014/main" id="{95BB30C2-6B0E-4A75-8E8A-3DE97804A2A7}"/>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a:extLst>
              <a:ext uri="{FF2B5EF4-FFF2-40B4-BE49-F238E27FC236}">
                <a16:creationId xmlns:a16="http://schemas.microsoft.com/office/drawing/2014/main" id="{D4889F2D-4CF1-43F7-9D93-BE0D7BBE9F01}"/>
              </a:ext>
            </a:extLst>
          </p:cNvPr>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4959D4F-7A5E-4201-83D2-4B4D44F3EB3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FDD070-4CBB-4EDE-B46C-28005580276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a:extLst>
              <a:ext uri="{FF2B5EF4-FFF2-40B4-BE49-F238E27FC236}">
                <a16:creationId xmlns:a16="http://schemas.microsoft.com/office/drawing/2014/main" id="{FA0AB0D3-F2EF-420A-B337-9BC874886B1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a:extLst>
              <a:ext uri="{FF2B5EF4-FFF2-40B4-BE49-F238E27FC236}">
                <a16:creationId xmlns:a16="http://schemas.microsoft.com/office/drawing/2014/main" id="{00BE88E0-217D-4671-B0B0-E6D24CE0F4DE}"/>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a:extLst>
              <a:ext uri="{FF2B5EF4-FFF2-40B4-BE49-F238E27FC236}">
                <a16:creationId xmlns:a16="http://schemas.microsoft.com/office/drawing/2014/main" id="{7F05B175-3B85-4717-AD91-1CBDFE4284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a:extLst>
              <a:ext uri="{FF2B5EF4-FFF2-40B4-BE49-F238E27FC236}">
                <a16:creationId xmlns:a16="http://schemas.microsoft.com/office/drawing/2014/main" id="{9EB2D814-BED3-4D9F-8ECE-778F554D22A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a:extLst>
              <a:ext uri="{FF2B5EF4-FFF2-40B4-BE49-F238E27FC236}">
                <a16:creationId xmlns:a16="http://schemas.microsoft.com/office/drawing/2014/main" id="{DD4899BB-75C8-4652-8409-EE3EC4069A72}"/>
              </a:ext>
            </a:extLst>
          </p:cNvPr>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a:extLst>
              <a:ext uri="{FF2B5EF4-FFF2-40B4-BE49-F238E27FC236}">
                <a16:creationId xmlns:a16="http://schemas.microsoft.com/office/drawing/2014/main" id="{407FF586-D313-4333-B61B-38B634DC9F37}"/>
              </a:ext>
            </a:extLst>
          </p:cNvPr>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F1FAC97-62BC-4687-B59E-91449ADBD890}"/>
              </a:ext>
            </a:extLst>
          </p:cNvPr>
          <p:cNvSpPr>
            <a:spLocks noGrp="1"/>
          </p:cNvSpPr>
          <p:nvPr>
            <p:ph type="title"/>
          </p:nvPr>
        </p:nvSpPr>
        <p:spPr/>
        <p:txBody>
          <a:bodyPr/>
          <a:lstStyle/>
          <a:p>
            <a:pPr eaLnBrk="1" hangingPunct="1"/>
            <a:r>
              <a:rPr lang="en-AU" altLang="en-US"/>
              <a:t>A 2NF check</a:t>
            </a:r>
          </a:p>
        </p:txBody>
      </p:sp>
      <p:pic>
        <p:nvPicPr>
          <p:cNvPr id="48131" name="Picture 2">
            <a:extLst>
              <a:ext uri="{FF2B5EF4-FFF2-40B4-BE49-F238E27FC236}">
                <a16:creationId xmlns:a16="http://schemas.microsoft.com/office/drawing/2014/main" id="{3CCACC94-C4F7-4563-A5FC-1739AE98C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a:extLst>
              <a:ext uri="{FF2B5EF4-FFF2-40B4-BE49-F238E27FC236}">
                <a16:creationId xmlns:a16="http://schemas.microsoft.com/office/drawing/2014/main" id="{9394AEFC-CF23-417B-B6E7-6AD727049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a:extLst>
              <a:ext uri="{FF2B5EF4-FFF2-40B4-BE49-F238E27FC236}">
                <a16:creationId xmlns:a16="http://schemas.microsoft.com/office/drawing/2014/main" id="{357B0823-8A5E-435D-B3D1-5B467924B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a:extLst>
              <a:ext uri="{FF2B5EF4-FFF2-40B4-BE49-F238E27FC236}">
                <a16:creationId xmlns:a16="http://schemas.microsoft.com/office/drawing/2014/main" id="{88EDE893-EACB-4073-B807-62E95EF8A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a:extLst>
              <a:ext uri="{FF2B5EF4-FFF2-40B4-BE49-F238E27FC236}">
                <a16:creationId xmlns:a16="http://schemas.microsoft.com/office/drawing/2014/main" id="{6F36A194-3289-459E-B266-1F336920A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id="{9DDAC345-96CD-4B4A-BBBC-258C313A0AA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a:extLst>
              <a:ext uri="{FF2B5EF4-FFF2-40B4-BE49-F238E27FC236}">
                <a16:creationId xmlns:a16="http://schemas.microsoft.com/office/drawing/2014/main" id="{3F5B38FD-5908-4E6B-AEAC-53937EC799E5}"/>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a:extLst>
              <a:ext uri="{FF2B5EF4-FFF2-40B4-BE49-F238E27FC236}">
                <a16:creationId xmlns:a16="http://schemas.microsoft.com/office/drawing/2014/main" id="{758A4E35-1E6B-49E9-AD32-7C835DA73567}"/>
              </a:ext>
            </a:extLst>
          </p:cNvPr>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6482629-A6D6-4DB3-8C60-17B7BF3F2A1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FC2F53-F0AF-44D7-8B79-501B7F1391C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a:extLst>
              <a:ext uri="{FF2B5EF4-FFF2-40B4-BE49-F238E27FC236}">
                <a16:creationId xmlns:a16="http://schemas.microsoft.com/office/drawing/2014/main" id="{978B3D2F-46D7-4F97-A60E-E0B8FBACA0C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a:extLst>
              <a:ext uri="{FF2B5EF4-FFF2-40B4-BE49-F238E27FC236}">
                <a16:creationId xmlns:a16="http://schemas.microsoft.com/office/drawing/2014/main" id="{5EC65E4B-F890-422F-9405-F899854EED3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a:extLst>
              <a:ext uri="{FF2B5EF4-FFF2-40B4-BE49-F238E27FC236}">
                <a16:creationId xmlns:a16="http://schemas.microsoft.com/office/drawing/2014/main" id="{4BEFA5CA-CA5C-49CC-883C-510F9534DFE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a:extLst>
              <a:ext uri="{FF2B5EF4-FFF2-40B4-BE49-F238E27FC236}">
                <a16:creationId xmlns:a16="http://schemas.microsoft.com/office/drawing/2014/main" id="{FEE8E75C-4EEE-4F04-9C6A-B2E1C2D3088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a:extLst>
              <a:ext uri="{FF2B5EF4-FFF2-40B4-BE49-F238E27FC236}">
                <a16:creationId xmlns:a16="http://schemas.microsoft.com/office/drawing/2014/main" id="{21ED280C-B303-4E24-B267-59CF51F7EB89}"/>
              </a:ext>
            </a:extLst>
          </p:cNvPr>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77128ABB-C55A-4289-99B7-3333C74092B5}"/>
              </a:ext>
            </a:extLst>
          </p:cNvPr>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3F3B608-3A44-4CF3-927A-1A31D6284896}"/>
              </a:ext>
            </a:extLst>
          </p:cNvPr>
          <p:cNvSpPr>
            <a:spLocks noGrp="1"/>
          </p:cNvSpPr>
          <p:nvPr>
            <p:ph type="title"/>
          </p:nvPr>
        </p:nvSpPr>
        <p:spPr/>
        <p:txBody>
          <a:bodyPr/>
          <a:lstStyle/>
          <a:p>
            <a:pPr eaLnBrk="1" hangingPunct="1"/>
            <a:r>
              <a:rPr lang="en-AU" altLang="en-US"/>
              <a:t>A 2NF check</a:t>
            </a:r>
          </a:p>
        </p:txBody>
      </p:sp>
      <p:pic>
        <p:nvPicPr>
          <p:cNvPr id="49155" name="Picture 2">
            <a:extLst>
              <a:ext uri="{FF2B5EF4-FFF2-40B4-BE49-F238E27FC236}">
                <a16:creationId xmlns:a16="http://schemas.microsoft.com/office/drawing/2014/main" id="{CEE25036-1E5E-4529-BFC3-23695C87C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a:extLst>
              <a:ext uri="{FF2B5EF4-FFF2-40B4-BE49-F238E27FC236}">
                <a16:creationId xmlns:a16="http://schemas.microsoft.com/office/drawing/2014/main" id="{B70AC0E2-5248-4FBE-A635-263A0DEF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a:extLst>
              <a:ext uri="{FF2B5EF4-FFF2-40B4-BE49-F238E27FC236}">
                <a16:creationId xmlns:a16="http://schemas.microsoft.com/office/drawing/2014/main" id="{E75A04A0-0B73-45D9-B575-7B24D4A78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a:extLst>
              <a:ext uri="{FF2B5EF4-FFF2-40B4-BE49-F238E27FC236}">
                <a16:creationId xmlns:a16="http://schemas.microsoft.com/office/drawing/2014/main" id="{D330A2A5-B0B2-4FB0-B7FF-EC6E2FCF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a:extLst>
              <a:ext uri="{FF2B5EF4-FFF2-40B4-BE49-F238E27FC236}">
                <a16:creationId xmlns:a16="http://schemas.microsoft.com/office/drawing/2014/main" id="{EBEF59ED-0FCD-4B94-9797-0AC2B6FA7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id="{7EE129E6-FE92-49AB-961A-2E74D2AA30A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a:extLst>
              <a:ext uri="{FF2B5EF4-FFF2-40B4-BE49-F238E27FC236}">
                <a16:creationId xmlns:a16="http://schemas.microsoft.com/office/drawing/2014/main" id="{B88084E4-7280-420D-925F-FC85F859080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a:extLst>
              <a:ext uri="{FF2B5EF4-FFF2-40B4-BE49-F238E27FC236}">
                <a16:creationId xmlns:a16="http://schemas.microsoft.com/office/drawing/2014/main" id="{61C4D157-8114-446B-9125-CC42447C7B0A}"/>
              </a:ext>
            </a:extLst>
          </p:cNvPr>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29F1C169-C550-4511-8AFB-BF9DD9D6981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FE7EB2-6129-4051-8EC0-84E438BCCB6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a:extLst>
              <a:ext uri="{FF2B5EF4-FFF2-40B4-BE49-F238E27FC236}">
                <a16:creationId xmlns:a16="http://schemas.microsoft.com/office/drawing/2014/main" id="{4BE943D1-AC15-4C7A-B192-6E7799DA7ECD}"/>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a:extLst>
              <a:ext uri="{FF2B5EF4-FFF2-40B4-BE49-F238E27FC236}">
                <a16:creationId xmlns:a16="http://schemas.microsoft.com/office/drawing/2014/main" id="{CECBB72E-B71B-40AF-BC91-13936D12D156}"/>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a:extLst>
              <a:ext uri="{FF2B5EF4-FFF2-40B4-BE49-F238E27FC236}">
                <a16:creationId xmlns:a16="http://schemas.microsoft.com/office/drawing/2014/main" id="{948A25BA-95DF-4FF7-B3FA-486F869705C8}"/>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a:extLst>
              <a:ext uri="{FF2B5EF4-FFF2-40B4-BE49-F238E27FC236}">
                <a16:creationId xmlns:a16="http://schemas.microsoft.com/office/drawing/2014/main" id="{CB562AF1-439B-43C1-A314-1A4D18D7346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a:extLst>
              <a:ext uri="{FF2B5EF4-FFF2-40B4-BE49-F238E27FC236}">
                <a16:creationId xmlns:a16="http://schemas.microsoft.com/office/drawing/2014/main" id="{3E3710B4-0CA1-42CC-AE10-0F6B5EA063B5}"/>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86AEB9EE-A741-49E0-BBF4-42704B513986}"/>
              </a:ext>
            </a:extLst>
          </p:cNvPr>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37F647F-B102-45F2-A2D6-1541B6C7DC49}"/>
              </a:ext>
            </a:extLst>
          </p:cNvPr>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a:extLst>
              <a:ext uri="{FF2B5EF4-FFF2-40B4-BE49-F238E27FC236}">
                <a16:creationId xmlns:a16="http://schemas.microsoft.com/office/drawing/2014/main" id="{1593206A-9D0A-4CA1-9FEE-C178F96D7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a:extLst>
              <a:ext uri="{FF2B5EF4-FFF2-40B4-BE49-F238E27FC236}">
                <a16:creationId xmlns:a16="http://schemas.microsoft.com/office/drawing/2014/main" id="{8D130755-8637-4965-BFCD-0DA61D4FD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a:extLst>
              <a:ext uri="{FF2B5EF4-FFF2-40B4-BE49-F238E27FC236}">
                <a16:creationId xmlns:a16="http://schemas.microsoft.com/office/drawing/2014/main" id="{52BB63D5-D3D2-45D8-B14F-CA4DDEE01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a:extLst>
              <a:ext uri="{FF2B5EF4-FFF2-40B4-BE49-F238E27FC236}">
                <a16:creationId xmlns:a16="http://schemas.microsoft.com/office/drawing/2014/main" id="{5A7FCF2D-AD20-4801-B2EA-243A75049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a:extLst>
              <a:ext uri="{FF2B5EF4-FFF2-40B4-BE49-F238E27FC236}">
                <a16:creationId xmlns:a16="http://schemas.microsoft.com/office/drawing/2014/main" id="{78FA8A1C-1446-4817-BB62-CC1A306DD2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id="{E52173C0-FE1D-4357-99F3-754F387CAC0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a:extLst>
              <a:ext uri="{FF2B5EF4-FFF2-40B4-BE49-F238E27FC236}">
                <a16:creationId xmlns:a16="http://schemas.microsoft.com/office/drawing/2014/main" id="{EBFA25EA-8D6B-4F66-B2BD-113ACD0A2689}"/>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a:extLst>
              <a:ext uri="{FF2B5EF4-FFF2-40B4-BE49-F238E27FC236}">
                <a16:creationId xmlns:a16="http://schemas.microsoft.com/office/drawing/2014/main" id="{33E7DE6E-E5B3-47D6-B061-D650DEFC960D}"/>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520D08D9-2E94-435D-8D25-74B5200898D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EFED38-BAD9-4FEF-A342-1DB4DB6C1CB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a:extLst>
              <a:ext uri="{FF2B5EF4-FFF2-40B4-BE49-F238E27FC236}">
                <a16:creationId xmlns:a16="http://schemas.microsoft.com/office/drawing/2014/main" id="{765A4E45-AA1A-412C-A2C4-7E87A5208259}"/>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a:extLst>
              <a:ext uri="{FF2B5EF4-FFF2-40B4-BE49-F238E27FC236}">
                <a16:creationId xmlns:a16="http://schemas.microsoft.com/office/drawing/2014/main" id="{EE88AB90-0E9C-4A9D-AF0F-BB0374E6A10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a:extLst>
              <a:ext uri="{FF2B5EF4-FFF2-40B4-BE49-F238E27FC236}">
                <a16:creationId xmlns:a16="http://schemas.microsoft.com/office/drawing/2014/main" id="{AF010743-021B-4F0D-90C7-69AB20C5E33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a:extLst>
              <a:ext uri="{FF2B5EF4-FFF2-40B4-BE49-F238E27FC236}">
                <a16:creationId xmlns:a16="http://schemas.microsoft.com/office/drawing/2014/main" id="{594B4CB1-DBCB-4CE1-8F49-414EACE05E2A}"/>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a:extLst>
              <a:ext uri="{FF2B5EF4-FFF2-40B4-BE49-F238E27FC236}">
                <a16:creationId xmlns:a16="http://schemas.microsoft.com/office/drawing/2014/main" id="{A3F41FED-B793-4A00-95B1-6098577CFE43}"/>
              </a:ext>
            </a:extLst>
          </p:cNvPr>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AD3F09B-B9E5-40B9-918E-7DC477D28A20}"/>
              </a:ext>
            </a:extLst>
          </p:cNvPr>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a:extLst>
              <a:ext uri="{FF2B5EF4-FFF2-40B4-BE49-F238E27FC236}">
                <a16:creationId xmlns:a16="http://schemas.microsoft.com/office/drawing/2014/main" id="{5DA72BAC-76F2-443C-8F42-6E87D8BB5305}"/>
              </a:ext>
            </a:extLst>
          </p:cNvPr>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p>
          <a:p>
            <a:pPr eaLnBrk="1" hangingPunct="1">
              <a:lnSpc>
                <a:spcPct val="80000"/>
              </a:lnSpc>
            </a:pPr>
            <a:r>
              <a:rPr lang="en-US" altLang="en-US" sz="2800" dirty="0"/>
              <a:t>An attribute C is transitively dependent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024C34D-DB26-49DB-A556-3F13037737EA}"/>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a:extLst>
              <a:ext uri="{FF2B5EF4-FFF2-40B4-BE49-F238E27FC236}">
                <a16:creationId xmlns:a16="http://schemas.microsoft.com/office/drawing/2014/main" id="{EA08BC07-E216-4D36-8FB9-64ACBD1F2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a:extLst>
              <a:ext uri="{FF2B5EF4-FFF2-40B4-BE49-F238E27FC236}">
                <a16:creationId xmlns:a16="http://schemas.microsoft.com/office/drawing/2014/main" id="{4C2D5180-0BF3-4797-A02A-777E6541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a:extLst>
              <a:ext uri="{FF2B5EF4-FFF2-40B4-BE49-F238E27FC236}">
                <a16:creationId xmlns:a16="http://schemas.microsoft.com/office/drawing/2014/main" id="{3DE23D54-E278-45CC-801C-608611CBF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a:extLst>
              <a:ext uri="{FF2B5EF4-FFF2-40B4-BE49-F238E27FC236}">
                <a16:creationId xmlns:a16="http://schemas.microsoft.com/office/drawing/2014/main" id="{2D79FA6B-848A-45FE-8979-522460FD8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a:extLst>
              <a:ext uri="{FF2B5EF4-FFF2-40B4-BE49-F238E27FC236}">
                <a16:creationId xmlns:a16="http://schemas.microsoft.com/office/drawing/2014/main" id="{3556DA81-A579-497B-A842-130C0B252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a:extLst>
              <a:ext uri="{FF2B5EF4-FFF2-40B4-BE49-F238E27FC236}">
                <a16:creationId xmlns:a16="http://schemas.microsoft.com/office/drawing/2014/main" id="{DB4EE4D1-0D3D-4C48-99B1-5644B8844E30}"/>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a:extLst>
              <a:ext uri="{FF2B5EF4-FFF2-40B4-BE49-F238E27FC236}">
                <a16:creationId xmlns:a16="http://schemas.microsoft.com/office/drawing/2014/main" id="{F9D874B3-5F93-4378-B127-E20C00C9C13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a:extLst>
              <a:ext uri="{FF2B5EF4-FFF2-40B4-BE49-F238E27FC236}">
                <a16:creationId xmlns:a16="http://schemas.microsoft.com/office/drawing/2014/main" id="{3FD86618-7FB9-4B2F-802D-07EFD1D044AD}"/>
              </a:ext>
            </a:extLst>
          </p:cNvPr>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D97508EA-61D8-435C-8906-8BAF40BA49A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FBB52D-6ACF-4C8D-843E-52D7804DE8EA}"/>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a:extLst>
              <a:ext uri="{FF2B5EF4-FFF2-40B4-BE49-F238E27FC236}">
                <a16:creationId xmlns:a16="http://schemas.microsoft.com/office/drawing/2014/main" id="{EEBD2D72-CE6B-4547-B43F-9ACC2C60594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a:extLst>
              <a:ext uri="{FF2B5EF4-FFF2-40B4-BE49-F238E27FC236}">
                <a16:creationId xmlns:a16="http://schemas.microsoft.com/office/drawing/2014/main" id="{2F504EFF-965E-4B90-8A8B-6169622A2E28}"/>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a:extLst>
              <a:ext uri="{FF2B5EF4-FFF2-40B4-BE49-F238E27FC236}">
                <a16:creationId xmlns:a16="http://schemas.microsoft.com/office/drawing/2014/main" id="{8530D210-814B-44B9-B79A-8E0AD705A06D}"/>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a:extLst>
              <a:ext uri="{FF2B5EF4-FFF2-40B4-BE49-F238E27FC236}">
                <a16:creationId xmlns:a16="http://schemas.microsoft.com/office/drawing/2014/main" id="{238725BB-7BB8-4872-9399-A790E7A8AA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a:extLst>
              <a:ext uri="{FF2B5EF4-FFF2-40B4-BE49-F238E27FC236}">
                <a16:creationId xmlns:a16="http://schemas.microsoft.com/office/drawing/2014/main" id="{F65EBC02-4D1C-422E-92EF-8EB89D31CC73}"/>
              </a:ext>
            </a:extLst>
          </p:cNvPr>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1300</TotalTime>
  <Words>9886</Words>
  <Application>Microsoft Office PowerPoint</Application>
  <PresentationFormat>On-screen Show (4:3)</PresentationFormat>
  <Paragraphs>2001</Paragraphs>
  <Slides>172</Slides>
  <Notes>61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172</vt:i4>
      </vt:variant>
    </vt:vector>
  </HeadingPairs>
  <TitlesOfParts>
    <vt:vector size="183" baseType="lpstr">
      <vt:lpstr>Arial</vt:lpstr>
      <vt:lpstr>Calibri</vt:lpstr>
      <vt:lpstr>Calibri Light</vt:lpstr>
      <vt:lpstr>Lucida Sans Unicode</vt:lpstr>
      <vt:lpstr>Open Sans</vt:lpstr>
      <vt:lpstr>Symbol</vt:lpstr>
      <vt:lpstr>Tahoma</vt:lpstr>
      <vt:lpstr>Times New Roman</vt:lpstr>
      <vt:lpstr>Wingdings</vt:lpstr>
      <vt:lpstr>Wingdings 2</vt:lpstr>
      <vt:lpstr>Retrospect</vt:lpstr>
      <vt:lpstr>Chapter 1  The Worlds of Database Systems  </vt:lpstr>
      <vt:lpstr>Objectives</vt:lpstr>
      <vt:lpstr>Contents</vt:lpstr>
      <vt:lpstr>1.1 The Evolution of Database Systems </vt:lpstr>
      <vt:lpstr>1.1 The Evolution of Database Systems</vt:lpstr>
      <vt:lpstr>1.1 The Evolution of Database Systems</vt:lpstr>
      <vt:lpstr>1.1 The Evolution of Database Systems</vt:lpstr>
      <vt:lpstr>1.1 The Evolution of Database Systems</vt:lpstr>
      <vt:lpstr>1.1 The Evolution of Database Systems</vt:lpstr>
      <vt:lpstr>1.1 The Evolution of Database Systems</vt:lpstr>
      <vt:lpstr>1.1 The Evolution of Database Systems</vt:lpstr>
      <vt:lpstr>1.1 The Evolution of Database systems</vt:lpstr>
      <vt:lpstr>1.1 The Evolution of Database systems</vt:lpstr>
      <vt:lpstr>1.1 The Evolution of Database systems</vt:lpstr>
      <vt:lpstr>1.2 Overview of DBMS</vt:lpstr>
      <vt:lpstr>1.2 Overview of DBMS</vt:lpstr>
      <vt:lpstr>1.2 Overview of DBMS</vt:lpstr>
      <vt:lpstr>1.2 Overview of DBMS</vt:lpstr>
      <vt:lpstr>1.2 Overview of DBMS</vt:lpstr>
      <vt:lpstr>1.2 Overview of DBMS</vt:lpstr>
      <vt:lpstr>The trends of DB design and DBMS</vt:lpstr>
      <vt:lpstr>Chapter 2 The Relational Model of Data</vt:lpstr>
      <vt:lpstr>Objectives</vt:lpstr>
      <vt:lpstr>Contents</vt:lpstr>
      <vt:lpstr>2.1 An Overview of Data Models</vt:lpstr>
      <vt:lpstr>2.1 An Overview of Data Models</vt:lpstr>
      <vt:lpstr>2.1 An Overview of Data Models</vt:lpstr>
      <vt:lpstr>2.2 Basics of the Relational Model  </vt:lpstr>
      <vt:lpstr>2.2 Basics of the Relational Model</vt:lpstr>
      <vt:lpstr>2.2 Basics of the Relational Model</vt:lpstr>
      <vt:lpstr>2.3 An Algebraic Query Language </vt:lpstr>
      <vt:lpstr>2.3 An Algebraic Query Language</vt:lpstr>
      <vt:lpstr>2.3 An Algebraic Query Language</vt:lpstr>
      <vt:lpstr>Set operations- Example</vt:lpstr>
      <vt:lpstr>Set operations- Example</vt:lpstr>
      <vt:lpstr>Selection and projection </vt:lpstr>
      <vt:lpstr>Selection and projection</vt:lpstr>
      <vt:lpstr>Cartesian product and joins</vt:lpstr>
      <vt:lpstr>Cartesian product and joins</vt:lpstr>
      <vt:lpstr>Cartesian product and joins</vt:lpstr>
      <vt:lpstr>Rename </vt:lpstr>
      <vt:lpstr>Relational Expression</vt:lpstr>
      <vt:lpstr>The role of relational algebra in a DBMS</vt:lpstr>
      <vt:lpstr>Relational Expression</vt:lpstr>
      <vt:lpstr>Relational Expression</vt:lpstr>
      <vt:lpstr>Exercise</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The Closure of Attributes</vt:lpstr>
      <vt:lpstr>The Closure of Attributes</vt:lpstr>
      <vt:lpstr>The Closure of Attributes</vt:lpstr>
      <vt:lpstr>Closing Sets of Functional Dependencies</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Type of Attributes</vt:lpstr>
      <vt:lpstr>Weak Entity Sets</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Quynh</cp:lastModifiedBy>
  <cp:revision>67</cp:revision>
  <dcterms:created xsi:type="dcterms:W3CDTF">2020-12-02T06:50:22Z</dcterms:created>
  <dcterms:modified xsi:type="dcterms:W3CDTF">2023-09-08T05:55:43Z</dcterms:modified>
</cp:coreProperties>
</file>