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6"/>
  </p:notesMasterIdLst>
  <p:sldIdLst>
    <p:sldId id="256" r:id="rId3"/>
    <p:sldId id="257" r:id="rId4"/>
    <p:sldId id="258" r:id="rId5"/>
    <p:sldId id="261" r:id="rId6"/>
    <p:sldId id="260" r:id="rId7"/>
    <p:sldId id="262" r:id="rId8"/>
    <p:sldId id="263" r:id="rId9"/>
    <p:sldId id="264" r:id="rId10"/>
    <p:sldId id="272" r:id="rId11"/>
    <p:sldId id="274" r:id="rId12"/>
    <p:sldId id="287" r:id="rId13"/>
    <p:sldId id="278" r:id="rId14"/>
    <p:sldId id="279" r:id="rId15"/>
    <p:sldId id="356" r:id="rId16"/>
    <p:sldId id="357" r:id="rId17"/>
    <p:sldId id="382" r:id="rId18"/>
    <p:sldId id="427" r:id="rId19"/>
    <p:sldId id="360" r:id="rId20"/>
    <p:sldId id="359" r:id="rId21"/>
    <p:sldId id="306" r:id="rId22"/>
    <p:sldId id="307" r:id="rId23"/>
    <p:sldId id="308" r:id="rId24"/>
    <p:sldId id="309" r:id="rId25"/>
    <p:sldId id="310" r:id="rId26"/>
    <p:sldId id="316" r:id="rId27"/>
    <p:sldId id="317" r:id="rId28"/>
    <p:sldId id="318" r:id="rId29"/>
    <p:sldId id="354" r:id="rId30"/>
    <p:sldId id="365" r:id="rId31"/>
    <p:sldId id="402" r:id="rId32"/>
    <p:sldId id="369" r:id="rId33"/>
    <p:sldId id="370" r:id="rId34"/>
    <p:sldId id="371" r:id="rId35"/>
    <p:sldId id="372" r:id="rId36"/>
    <p:sldId id="403" r:id="rId37"/>
    <p:sldId id="374" r:id="rId38"/>
    <p:sldId id="375" r:id="rId39"/>
    <p:sldId id="376" r:id="rId40"/>
    <p:sldId id="377" r:id="rId41"/>
    <p:sldId id="378" r:id="rId42"/>
    <p:sldId id="379" r:id="rId43"/>
    <p:sldId id="380" r:id="rId44"/>
    <p:sldId id="381" r:id="rId45"/>
    <p:sldId id="428" r:id="rId46"/>
    <p:sldId id="383" r:id="rId47"/>
    <p:sldId id="384" r:id="rId48"/>
    <p:sldId id="385" r:id="rId49"/>
    <p:sldId id="386" r:id="rId50"/>
    <p:sldId id="387" r:id="rId51"/>
    <p:sldId id="388" r:id="rId52"/>
    <p:sldId id="389" r:id="rId53"/>
    <p:sldId id="404" r:id="rId54"/>
    <p:sldId id="390" r:id="rId55"/>
    <p:sldId id="391" r:id="rId56"/>
    <p:sldId id="392" r:id="rId57"/>
    <p:sldId id="393" r:id="rId58"/>
    <p:sldId id="394" r:id="rId59"/>
    <p:sldId id="395" r:id="rId60"/>
    <p:sldId id="396" r:id="rId61"/>
    <p:sldId id="397" r:id="rId62"/>
    <p:sldId id="398" r:id="rId63"/>
    <p:sldId id="399" r:id="rId64"/>
    <p:sldId id="400" r:id="rId65"/>
    <p:sldId id="405" r:id="rId66"/>
    <p:sldId id="312" r:id="rId67"/>
    <p:sldId id="313" r:id="rId68"/>
    <p:sldId id="314" r:id="rId69"/>
    <p:sldId id="315" r:id="rId70"/>
    <p:sldId id="321" r:id="rId71"/>
    <p:sldId id="322" r:id="rId72"/>
    <p:sldId id="355" r:id="rId73"/>
    <p:sldId id="336" r:id="rId74"/>
    <p:sldId id="338"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1474"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09/11/2023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200" dirty="0">
                <a:solidFill>
                  <a:srgbClr val="0070C0"/>
                </a:solidFill>
                <a:latin typeface="Arial" pitchFamily="34" charset="0"/>
                <a:cs typeface="Arial" pitchFamily="34" charset="0"/>
              </a:rPr>
              <a:t>title, year </a:t>
            </a:r>
            <a:r>
              <a:rPr lang="en-US" sz="1200" dirty="0">
                <a:solidFill>
                  <a:srgbClr val="0070C0"/>
                </a:solidFill>
                <a:latin typeface="Arial" pitchFamily="34" charset="0"/>
                <a:cs typeface="Arial" pitchFamily="34" charset="0"/>
                <a:sym typeface="Wingdings" pitchFamily="2" charset="2"/>
              </a:rPr>
              <a:t> </a:t>
            </a:r>
            <a:r>
              <a:rPr lang="en-US" sz="1200" dirty="0" err="1">
                <a:solidFill>
                  <a:srgbClr val="0070C0"/>
                </a:solidFill>
                <a:latin typeface="Arial" pitchFamily="34" charset="0"/>
                <a:cs typeface="Arial" pitchFamily="34" charset="0"/>
                <a:sym typeface="Wingdings" pitchFamily="2" charset="2"/>
              </a:rPr>
              <a:t>startName</a:t>
            </a:r>
            <a:r>
              <a:rPr lang="en-US" sz="1200" dirty="0">
                <a:solidFill>
                  <a:srgbClr val="0070C0"/>
                </a:solidFill>
                <a:latin typeface="Arial" pitchFamily="34" charset="0"/>
                <a:cs typeface="Arial" pitchFamily="34" charset="0"/>
                <a:sym typeface="Wingdings" pitchFamily="2" charset="2"/>
              </a:rPr>
              <a:t> does not hold in </a:t>
            </a:r>
            <a:r>
              <a:rPr lang="en-US" sz="1200" dirty="0" err="1">
                <a:solidFill>
                  <a:srgbClr val="0070C0"/>
                </a:solidFill>
                <a:latin typeface="Arial" pitchFamily="34" charset="0"/>
                <a:cs typeface="Arial" pitchFamily="34" charset="0"/>
                <a:sym typeface="Wingdings" pitchFamily="2" charset="2"/>
              </a:rPr>
              <a:t>Movies1</a:t>
            </a:r>
            <a:r>
              <a:rPr lang="en-US" sz="1200" dirty="0">
                <a:solidFill>
                  <a:srgbClr val="0070C0"/>
                </a:solidFill>
                <a:latin typeface="Arial" pitchFamily="34" charset="0"/>
                <a:cs typeface="Arial" pitchFamily="34" charset="0"/>
                <a:sym typeface="Wingdings"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272046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16</a:t>
            </a:fld>
            <a:endParaRPr lang="en-US"/>
          </a:p>
        </p:txBody>
      </p:sp>
    </p:spTree>
    <p:extLst>
      <p:ext uri="{BB962C8B-B14F-4D97-AF65-F5344CB8AC3E}">
        <p14:creationId xmlns:p14="http://schemas.microsoft.com/office/powerpoint/2010/main" val="399701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17</a:t>
            </a:fld>
            <a:endParaRPr lang="en-US"/>
          </a:p>
        </p:txBody>
      </p:sp>
    </p:spTree>
    <p:extLst>
      <p:ext uri="{BB962C8B-B14F-4D97-AF65-F5344CB8AC3E}">
        <p14:creationId xmlns:p14="http://schemas.microsoft.com/office/powerpoint/2010/main" val="385167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18</a:t>
            </a:fld>
            <a:endParaRPr lang="en-US"/>
          </a:p>
        </p:txBody>
      </p:sp>
    </p:spTree>
    <p:extLst>
      <p:ext uri="{BB962C8B-B14F-4D97-AF65-F5344CB8AC3E}">
        <p14:creationId xmlns:p14="http://schemas.microsoft.com/office/powerpoint/2010/main" val="224717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19</a:t>
            </a:fld>
            <a:endParaRPr lang="en-US"/>
          </a:p>
        </p:txBody>
      </p:sp>
    </p:spTree>
    <p:extLst>
      <p:ext uri="{BB962C8B-B14F-4D97-AF65-F5344CB8AC3E}">
        <p14:creationId xmlns:p14="http://schemas.microsoft.com/office/powerpoint/2010/main" val="305029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2425726-27B5-4565-A613-58064A3AA6A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881F457B-534C-443D-9E3B-BE0F48F20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4438B9D4-1FA9-41F6-84B0-6F50675DA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pPr/>
              <a:t>22</a:t>
            </a:fld>
            <a:endParaRPr lang="en-SG" alt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7952104-82F6-477E-B2D2-8172CAEA2363}"/>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CBFAC3C0-C432-49E5-A53E-433559D34F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pitchFamily="18" charset="0"/>
              </a:rPr>
              <a:t>             atomic values:</a:t>
            </a:r>
          </a:p>
          <a:p>
            <a:pPr eaLnBrk="1" hangingPunct="1"/>
            <a:r>
              <a:rPr lang="en-US" altLang="en-US" dirty="0">
                <a:solidFill>
                  <a:srgbClr val="000000"/>
                </a:solidFill>
                <a:latin typeface="Arial" panose="020B0604020202020204" pitchFamily="34" charset="0"/>
                <a:cs typeface="Times New Roman" panose="02020603050405020304" pitchFamily="18"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pitchFamily="18" charset="0"/>
              </a:rPr>
              <a:t>             = no repeating groups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multivalued attributes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composite attributes</a:t>
            </a:r>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EA85C419-53EB-4F56-B265-9FCF44FFC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pPr/>
              <a:t>30</a:t>
            </a:fld>
            <a:endParaRPr lang="en-SG"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86B4F1F7-0F9B-4DD7-8B65-2E9FC24D98F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8471E525-5494-4A3A-9512-DB92A4A6C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26F7E913-2091-4E46-89A0-87C5594644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pPr/>
              <a:t>52</a:t>
            </a:fld>
            <a:endParaRPr lang="en-SG"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DC30356-1025-443E-A604-ABBD756084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DC51EE7B-E529-4402-BCFA-CA94BF4B4E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5CA6ED2C-F944-4647-80D3-AC293FEFE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pPr/>
              <a:t>56</a:t>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9192AF0-5D9B-41CD-9027-DFD219C438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6D7A2339-F22E-4C2D-850A-E6B00F64BE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a:extLst>
              <a:ext uri="{FF2B5EF4-FFF2-40B4-BE49-F238E27FC236}">
                <a16:creationId xmlns:a16="http://schemas.microsoft.com/office/drawing/2014/main" id="{DB487850-967A-457E-B1F9-D2DC8AFB4A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pPr/>
              <a:t>57</a:t>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B7F0A20-7A62-4D70-B503-CE0FDDADEA8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8D07C1B1-5891-40A8-9287-49AE8861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extLst>
      <p:ext uri="{BB962C8B-B14F-4D97-AF65-F5344CB8AC3E}">
        <p14:creationId xmlns:p14="http://schemas.microsoft.com/office/powerpoint/2010/main" val="4225197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6E19BFB-DE9C-4AB6-A038-0AF9FDCA37B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6B2145A6-8D87-48EC-9BC9-18A6942B1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4579EAEF-E6E9-43B1-AC6B-AF00716AC4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pPr/>
              <a:t>65</a:t>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9</a:t>
            </a:fld>
            <a:endParaRPr lang="en-US"/>
          </a:p>
        </p:txBody>
      </p:sp>
    </p:spTree>
    <p:extLst>
      <p:ext uri="{BB962C8B-B14F-4D97-AF65-F5344CB8AC3E}">
        <p14:creationId xmlns:p14="http://schemas.microsoft.com/office/powerpoint/2010/main" val="152991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10</a:t>
            </a:fld>
            <a:endParaRPr lang="en-US"/>
          </a:p>
        </p:txBody>
      </p:sp>
    </p:spTree>
    <p:extLst>
      <p:ext uri="{BB962C8B-B14F-4D97-AF65-F5344CB8AC3E}">
        <p14:creationId xmlns:p14="http://schemas.microsoft.com/office/powerpoint/2010/main" val="121292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11</a:t>
            </a:fld>
            <a:endParaRPr lang="en-US"/>
          </a:p>
        </p:txBody>
      </p:sp>
    </p:spTree>
    <p:extLst>
      <p:ext uri="{BB962C8B-B14F-4D97-AF65-F5344CB8AC3E}">
        <p14:creationId xmlns:p14="http://schemas.microsoft.com/office/powerpoint/2010/main" val="266676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pPr/>
              <a:t>12</a:t>
            </a:fld>
            <a:endParaRPr lang="en-US"/>
          </a:p>
        </p:txBody>
      </p:sp>
    </p:spTree>
    <p:extLst>
      <p:ext uri="{BB962C8B-B14F-4D97-AF65-F5344CB8AC3E}">
        <p14:creationId xmlns:p14="http://schemas.microsoft.com/office/powerpoint/2010/main" val="267740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13</a:t>
            </a:fld>
            <a:endParaRPr lang="en-US"/>
          </a:p>
        </p:txBody>
      </p:sp>
    </p:spTree>
    <p:extLst>
      <p:ext uri="{BB962C8B-B14F-4D97-AF65-F5344CB8AC3E}">
        <p14:creationId xmlns:p14="http://schemas.microsoft.com/office/powerpoint/2010/main" val="127149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14</a:t>
            </a:fld>
            <a:endParaRPr lang="en-US"/>
          </a:p>
        </p:txBody>
      </p:sp>
    </p:spTree>
    <p:extLst>
      <p:ext uri="{BB962C8B-B14F-4D97-AF65-F5344CB8AC3E}">
        <p14:creationId xmlns:p14="http://schemas.microsoft.com/office/powerpoint/2010/main" val="182890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15</a:t>
            </a:fld>
            <a:endParaRPr lang="en-US"/>
          </a:p>
        </p:txBody>
      </p:sp>
    </p:spTree>
    <p:extLst>
      <p:ext uri="{BB962C8B-B14F-4D97-AF65-F5344CB8AC3E}">
        <p14:creationId xmlns:p14="http://schemas.microsoft.com/office/powerpoint/2010/main" val="2090874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09/11/2023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09/11/2023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09/11/2023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a:extLst>
              <a:ext uri="{FF2B5EF4-FFF2-40B4-BE49-F238E27FC236}">
                <a16:creationId xmlns:a16="http://schemas.microsoft.com/office/drawing/2014/main" id="{389C22DD-AB88-45F6-88CD-4740A804241A}"/>
              </a:ext>
            </a:extLst>
          </p:cNvPr>
          <p:cNvSpPr>
            <a:spLocks noGrp="1" noChangeArrowheads="1"/>
          </p:cNvSpPr>
          <p:nvPr>
            <p:ph type="dt" sz="half" idx="10"/>
          </p:nvPr>
        </p:nvSpPr>
        <p:spPr>
          <a:ln/>
        </p:spPr>
        <p:txBody>
          <a:bodyPr/>
          <a:lstStyle>
            <a:lvl1pPr>
              <a:defRPr/>
            </a:lvl1pPr>
          </a:lstStyle>
          <a:p>
            <a:pPr>
              <a:defRPr/>
            </a:pPr>
            <a:endParaRPr lang="vi-VN"/>
          </a:p>
        </p:txBody>
      </p:sp>
      <p:sp>
        <p:nvSpPr>
          <p:cNvPr id="5" name="Rectangle 5">
            <a:extLst>
              <a:ext uri="{FF2B5EF4-FFF2-40B4-BE49-F238E27FC236}">
                <a16:creationId xmlns:a16="http://schemas.microsoft.com/office/drawing/2014/main" id="{D3B6A39F-F527-490A-BD8C-B76A3F11E2DE}"/>
              </a:ext>
            </a:extLst>
          </p:cNvPr>
          <p:cNvSpPr>
            <a:spLocks noGrp="1" noChangeArrowheads="1"/>
          </p:cNvSpPr>
          <p:nvPr>
            <p:ph type="ftr" sz="quarter" idx="11"/>
          </p:nvPr>
        </p:nvSpPr>
        <p:spPr>
          <a:ln/>
        </p:spPr>
        <p:txBody>
          <a:bodyPr/>
          <a:lstStyle>
            <a:lvl1pPr>
              <a:defRPr/>
            </a:lvl1pPr>
          </a:lstStyle>
          <a:p>
            <a:pPr>
              <a:defRPr/>
            </a:pPr>
            <a:endParaRPr lang="vi-VN"/>
          </a:p>
        </p:txBody>
      </p:sp>
      <p:sp>
        <p:nvSpPr>
          <p:cNvPr id="6" name="Rectangle 6">
            <a:extLst>
              <a:ext uri="{FF2B5EF4-FFF2-40B4-BE49-F238E27FC236}">
                <a16:creationId xmlns:a16="http://schemas.microsoft.com/office/drawing/2014/main" id="{B05487CC-867E-4027-B98F-192F78DB10CF}"/>
              </a:ext>
            </a:extLst>
          </p:cNvPr>
          <p:cNvSpPr>
            <a:spLocks noGrp="1" noChangeArrowheads="1"/>
          </p:cNvSpPr>
          <p:nvPr>
            <p:ph type="sldNum" sz="quarter" idx="12"/>
          </p:nvPr>
        </p:nvSpPr>
        <p:spPr>
          <a:ln/>
        </p:spPr>
        <p:txBody>
          <a:bodyPr/>
          <a:lstStyle>
            <a:lvl1pPr>
              <a:defRPr/>
            </a:lvl1pPr>
          </a:lstStyle>
          <a:p>
            <a:fld id="{E35B752E-D2D6-4F87-9C8E-CBB485E51CAC}" type="slidenum">
              <a:rPr lang="en-SG" altLang="vi-VN"/>
              <a:pPr/>
              <a:t>‹#›</a:t>
            </a:fld>
            <a:endParaRPr lang="en-SG" altLang="vi-VN"/>
          </a:p>
        </p:txBody>
      </p:sp>
    </p:spTree>
    <p:extLst>
      <p:ext uri="{BB962C8B-B14F-4D97-AF65-F5344CB8AC3E}">
        <p14:creationId xmlns:p14="http://schemas.microsoft.com/office/powerpoint/2010/main" val="172225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B17E894B-6E85-4E45-956F-D51B776198EE}" type="datetime1">
              <a:rPr lang="vi-VN" smtClean="0"/>
              <a:t>09/11/2023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98726272-BCE2-4449-AEC5-E574249AA63E}" type="datetime1">
              <a:rPr lang="vi-VN" smtClean="0"/>
              <a:t>09/11/2023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D261614-CBC4-4C7C-9659-7F98249C54E9}" type="datetime1">
              <a:rPr lang="vi-VN" smtClean="0"/>
              <a:t>09/11/2023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235D42E4-48F3-468F-AF23-0EA048B9DE56}" type="datetime1">
              <a:rPr lang="vi-VN" smtClean="0"/>
              <a:t>09/11/2023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FDF85EFD-258F-44B7-A01A-72E13D03C767}" type="datetime1">
              <a:rPr lang="vi-VN" smtClean="0"/>
              <a:t>09/11/2023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Design Theory for Relational Databases</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D9D76C18-75C0-471B-938E-A9160BD5B173}" type="datetime1">
              <a:rPr lang="vi-VN" smtClean="0"/>
              <a:t>09/11/2023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4CF727C-4A5C-4B46-88BC-AE88B4555013}" type="datetime1">
              <a:rPr lang="vi-VN" smtClean="0"/>
              <a:t>09/11/2023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Design Theory for Relational Databases</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09/11/2023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6F853E19-4E85-4178-AA3F-EF5B090174BD}" type="datetime1">
              <a:rPr lang="vi-VN" smtClean="0"/>
              <a:t>09/11/2023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191E9114-0A83-4C37-A543-BD51898CA435}" type="datetime1">
              <a:rPr lang="vi-VN" smtClean="0"/>
              <a:t>09/11/2023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AF1C83B-61BD-4397-BB6B-BB95E4BFD0BB}" type="datetime1">
              <a:rPr lang="vi-VN" smtClean="0"/>
              <a:t>09/11/2023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376435F7-39FC-437C-965D-3CBB36E1E094}" type="datetime1">
              <a:rPr lang="vi-VN" smtClean="0"/>
              <a:t>09/11/2023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09/11/2023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09/11/2023</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09/11/2023</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09/11/2023</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09/11/2023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09/11/2023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09/11/2023</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09/11/2023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09/11/2023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a:rPr>
              <a:t>Algorithm 3.7: Closure of a set of attributes</a:t>
            </a:r>
          </a:p>
          <a:p>
            <a:pPr lvl="1">
              <a:buFont typeface="Wingdings" panose="05000000000000000000" pitchFamily="2" charset="2"/>
              <a:buChar char="§"/>
            </a:pPr>
            <a:r>
              <a:rPr lang="en-US" dirty="0">
                <a:sym typeface="Symbol"/>
              </a:rPr>
              <a:t>Input: A set of attributes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 and a set of FD’s </a:t>
            </a:r>
            <a:r>
              <a:rPr lang="en-US" i="1" dirty="0">
                <a:sym typeface="Symbol"/>
              </a:rPr>
              <a:t>S</a:t>
            </a:r>
          </a:p>
          <a:p>
            <a:pPr lvl="1">
              <a:buFont typeface="Wingdings" panose="05000000000000000000" pitchFamily="2" charset="2"/>
              <a:buChar char="§"/>
            </a:pPr>
            <a:r>
              <a:rPr lang="en-US" dirty="0">
                <a:sym typeface="Symbol"/>
              </a:rPr>
              <a:t>Output: The closure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r>
              <a:rPr lang="en-US" baseline="30000" dirty="0">
                <a:sym typeface="Symbol"/>
              </a:rPr>
              <a:t>+</a:t>
            </a:r>
          </a:p>
          <a:p>
            <a:pPr marL="1051560" lvl="2" indent="-457200">
              <a:buSzPct val="100000"/>
              <a:buFont typeface="+mj-lt"/>
              <a:buAutoNum type="arabicPeriod"/>
            </a:pPr>
            <a:r>
              <a:rPr lang="en-US" dirty="0">
                <a:sym typeface="Symbol"/>
              </a:rPr>
              <a:t>If necessary, split the FD’s of </a:t>
            </a:r>
            <a:r>
              <a:rPr lang="en-US" i="1" dirty="0">
                <a:sym typeface="Symbol"/>
              </a:rPr>
              <a:t>S</a:t>
            </a:r>
            <a:r>
              <a:rPr lang="en-US" dirty="0">
                <a:sym typeface="Symbol"/>
              </a:rPr>
              <a:t>, so each FD in </a:t>
            </a:r>
            <a:r>
              <a:rPr lang="en-US" i="1" dirty="0">
                <a:sym typeface="Symbol"/>
              </a:rPr>
              <a:t>S</a:t>
            </a:r>
            <a:r>
              <a:rPr lang="en-US" dirty="0">
                <a:sym typeface="Symbol"/>
              </a:rPr>
              <a:t> have singleton right side</a:t>
            </a:r>
          </a:p>
          <a:p>
            <a:pPr marL="1051560" lvl="2" indent="-457200">
              <a:buSzPct val="100000"/>
              <a:buFont typeface="+mj-lt"/>
              <a:buAutoNum type="arabicPeriod"/>
            </a:pPr>
            <a:r>
              <a:rPr lang="en-US" dirty="0">
                <a:sym typeface="Symbol"/>
              </a:rPr>
              <a:t>Let </a:t>
            </a:r>
            <a:r>
              <a:rPr lang="en-US" i="1" dirty="0">
                <a:sym typeface="Symbol"/>
              </a:rPr>
              <a:t>X</a:t>
            </a:r>
            <a:r>
              <a:rPr lang="en-US" dirty="0">
                <a:sym typeface="Symbol"/>
              </a:rPr>
              <a:t> be a set of attributes that will become the closure. Initialize </a:t>
            </a:r>
            <a:r>
              <a:rPr lang="en-US" i="1" dirty="0">
                <a:sym typeface="Symbol"/>
              </a:rPr>
              <a:t>X</a:t>
            </a:r>
            <a:r>
              <a:rPr lang="en-US" dirty="0">
                <a:sym typeface="Symbol"/>
              </a:rPr>
              <a:t> to be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p>
          <a:p>
            <a:pPr marL="1051560" lvl="2" indent="-457200">
              <a:buSzPct val="100000"/>
              <a:buFont typeface="+mj-lt"/>
              <a:buAutoNum type="arabicPeriod"/>
            </a:pPr>
            <a:r>
              <a:rPr lang="en-US" dirty="0">
                <a:sym typeface="Symbol"/>
              </a:rPr>
              <a:t>Repeatedly search for some FD: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a:t>
            </a:r>
            <a:r>
              <a:rPr lang="en-US" i="1" dirty="0" err="1">
                <a:sym typeface="Symbol"/>
              </a:rPr>
              <a:t>B</a:t>
            </a:r>
            <a:r>
              <a:rPr lang="en-US" i="1" baseline="-25000" dirty="0" err="1">
                <a:sym typeface="Symbol"/>
              </a:rPr>
              <a:t>m</a:t>
            </a:r>
            <a:r>
              <a:rPr lang="en-US" i="1" dirty="0">
                <a:sym typeface="Symbol"/>
              </a:rPr>
              <a:t>  C</a:t>
            </a:r>
            <a:r>
              <a:rPr lang="en-US" dirty="0">
                <a:sym typeface="Symbol"/>
              </a:rPr>
              <a:t>, such that </a:t>
            </a:r>
            <a:r>
              <a:rPr lang="en-US" i="1" dirty="0" err="1">
                <a:sym typeface="Symbol"/>
              </a:rPr>
              <a:t>B</a:t>
            </a:r>
            <a:r>
              <a:rPr lang="en-US" i="1" baseline="-25000" dirty="0" err="1">
                <a:sym typeface="Symbol"/>
              </a:rPr>
              <a:t>1</a:t>
            </a:r>
            <a:r>
              <a:rPr lang="en-US" i="1" dirty="0">
                <a:sym typeface="Symbol"/>
              </a:rPr>
              <a:t>, </a:t>
            </a:r>
            <a:r>
              <a:rPr lang="en-US" i="1" dirty="0" err="1">
                <a:sym typeface="Symbol"/>
              </a:rPr>
              <a:t>B</a:t>
            </a:r>
            <a:r>
              <a:rPr lang="en-US" i="1" baseline="-25000" dirty="0" err="1">
                <a:sym typeface="Symbol"/>
              </a:rPr>
              <a:t>2</a:t>
            </a:r>
            <a:r>
              <a:rPr lang="en-US" i="1" dirty="0">
                <a:sym typeface="Symbol"/>
              </a:rPr>
              <a:t>, …, </a:t>
            </a:r>
            <a:r>
              <a:rPr lang="en-US" i="1" dirty="0" err="1">
                <a:sym typeface="Symbol"/>
              </a:rPr>
              <a:t>B</a:t>
            </a:r>
            <a:r>
              <a:rPr lang="en-US" i="1" baseline="-25000" dirty="0" err="1">
                <a:sym typeface="Symbol"/>
              </a:rPr>
              <a:t>m</a:t>
            </a:r>
            <a:r>
              <a:rPr lang="en-US" dirty="0">
                <a:sym typeface="Symbol"/>
              </a:rPr>
              <a:t> are in </a:t>
            </a:r>
            <a:r>
              <a:rPr lang="en-US" i="1" dirty="0">
                <a:sym typeface="Symbol"/>
              </a:rPr>
              <a:t>X</a:t>
            </a:r>
            <a:r>
              <a:rPr lang="en-US" dirty="0">
                <a:sym typeface="Symbol"/>
              </a:rPr>
              <a:t>, but </a:t>
            </a:r>
            <a:r>
              <a:rPr lang="en-US" i="1" dirty="0">
                <a:sym typeface="Symbol"/>
              </a:rPr>
              <a:t>C</a:t>
            </a:r>
            <a:r>
              <a:rPr lang="en-US" dirty="0">
                <a:sym typeface="Symbol"/>
              </a:rPr>
              <a:t> is not</a:t>
            </a:r>
          </a:p>
          <a:p>
            <a:pPr marL="1325880" lvl="3" indent="-457200">
              <a:buSzPct val="100000"/>
              <a:buFont typeface="+mj-lt"/>
              <a:buAutoNum type="alphaLcParenR"/>
            </a:pPr>
            <a:r>
              <a:rPr lang="en-US" dirty="0">
                <a:sym typeface="Symbol"/>
              </a:rPr>
              <a:t>If such C is found, add to X, and repeat the search</a:t>
            </a:r>
          </a:p>
          <a:p>
            <a:pPr marL="1325880" lvl="3" indent="-457200">
              <a:buSzPct val="100000"/>
              <a:buFont typeface="+mj-lt"/>
              <a:buAutoNum type="alphaLcParenR"/>
            </a:pPr>
            <a:r>
              <a:rPr lang="en-US" dirty="0">
                <a:sym typeface="Symbol"/>
              </a:rPr>
              <a:t>If such C is not found, no more attributes can be added to X</a:t>
            </a:r>
          </a:p>
          <a:p>
            <a:pPr marL="1051560" lvl="2" indent="-457200">
              <a:buSzPct val="100000"/>
              <a:buFont typeface="+mj-lt"/>
              <a:buAutoNum type="arabicPeriod"/>
            </a:pPr>
            <a:r>
              <a:rPr lang="en-US" dirty="0">
                <a:sym typeface="Symbol"/>
              </a:rPr>
              <a:t>The set X is the correct value of {</a:t>
            </a:r>
            <a:r>
              <a:rPr lang="en-US" dirty="0" err="1">
                <a:sym typeface="Symbol"/>
              </a:rPr>
              <a:t>A</a:t>
            </a:r>
            <a:r>
              <a:rPr lang="en-US" baseline="-25000" dirty="0" err="1">
                <a:sym typeface="Symbol"/>
              </a:rPr>
              <a:t>1</a:t>
            </a:r>
            <a:r>
              <a:rPr lang="en-US" dirty="0">
                <a:sym typeface="Symbol"/>
              </a:rPr>
              <a:t>, </a:t>
            </a:r>
            <a:r>
              <a:rPr lang="en-US" dirty="0" err="1">
                <a:sym typeface="Symbol"/>
              </a:rPr>
              <a:t>A</a:t>
            </a:r>
            <a:r>
              <a:rPr lang="en-US" baseline="-25000" dirty="0" err="1">
                <a:sym typeface="Symbol"/>
              </a:rPr>
              <a:t>2</a:t>
            </a:r>
            <a:r>
              <a:rPr lang="en-US" dirty="0">
                <a:sym typeface="Symbol"/>
              </a:rPr>
              <a:t>, …, A</a:t>
            </a:r>
            <a:r>
              <a:rPr lang="en-US" baseline="-25000" dirty="0">
                <a:sym typeface="Symbol"/>
              </a:rPr>
              <a:t>n</a:t>
            </a:r>
            <a:r>
              <a:rPr lang="en-US" dirty="0">
                <a:sym typeface="Symbol"/>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a:rPr>
              <a:t>Suppose a set of FD’s </a:t>
            </a:r>
            <a:r>
              <a:rPr lang="en-US" i="1" dirty="0">
                <a:sym typeface="Symbol"/>
              </a:rPr>
              <a:t>S</a:t>
            </a:r>
            <a:r>
              <a:rPr lang="en-US" dirty="0">
                <a:sym typeface="Symbol"/>
              </a:rPr>
              <a:t>, any set of FD’s T equivalent to </a:t>
            </a:r>
            <a:r>
              <a:rPr lang="en-US" i="1" dirty="0">
                <a:sym typeface="Symbol"/>
              </a:rPr>
              <a:t>S</a:t>
            </a:r>
            <a:r>
              <a:rPr lang="en-US" dirty="0">
                <a:sym typeface="Symbol"/>
              </a:rPr>
              <a:t> is said to be a </a:t>
            </a:r>
            <a:r>
              <a:rPr lang="en-US" b="1" i="1" dirty="0">
                <a:sym typeface="Symbol"/>
              </a:rPr>
              <a:t>basis</a:t>
            </a:r>
            <a:r>
              <a:rPr lang="en-US" dirty="0">
                <a:sym typeface="Symbol"/>
              </a:rPr>
              <a:t> for </a:t>
            </a:r>
            <a:r>
              <a:rPr lang="en-US" i="1" dirty="0">
                <a:sym typeface="Symbol"/>
              </a:rPr>
              <a:t>S</a:t>
            </a:r>
            <a:r>
              <a:rPr lang="en-US" dirty="0">
                <a:sym typeface="Symbol"/>
              </a:rPr>
              <a:t>. </a:t>
            </a:r>
            <a:br>
              <a:rPr lang="en-US" dirty="0">
                <a:sym typeface="Symbol"/>
              </a:rPr>
            </a:br>
            <a:r>
              <a:rPr lang="en-US" dirty="0">
                <a:sym typeface="Symbol"/>
              </a:rPr>
              <a:t>Then we say T is a </a:t>
            </a:r>
            <a:r>
              <a:rPr lang="en-US" b="1" i="1" dirty="0">
                <a:sym typeface="Symbol"/>
              </a:rPr>
              <a:t>basis</a:t>
            </a:r>
            <a:r>
              <a:rPr lang="en-US" dirty="0">
                <a:sym typeface="Symbol"/>
              </a:rPr>
              <a:t> for </a:t>
            </a:r>
            <a:r>
              <a:rPr lang="en-US" i="1" dirty="0">
                <a:sym typeface="Symbol"/>
              </a:rPr>
              <a:t>S</a:t>
            </a:r>
          </a:p>
          <a:p>
            <a:r>
              <a:rPr lang="en-US" dirty="0">
                <a:sym typeface="Symbol"/>
              </a:rPr>
              <a:t>Just work with only FD’s that have </a:t>
            </a:r>
            <a:r>
              <a:rPr lang="en-US" i="1" dirty="0">
                <a:sym typeface="Symbol"/>
              </a:rPr>
              <a:t>singleton right sides</a:t>
            </a:r>
            <a:endParaRPr lang="en-US" dirty="0">
              <a:sym typeface="Symbol"/>
            </a:endParaRPr>
          </a:p>
          <a:p>
            <a:r>
              <a:rPr lang="en-US" dirty="0">
                <a:sym typeface="Symbol"/>
              </a:rPr>
              <a:t>A </a:t>
            </a:r>
            <a:r>
              <a:rPr lang="en-US" b="1" i="1" dirty="0">
                <a:sym typeface="Symbol"/>
              </a:rPr>
              <a:t>minimal basis</a:t>
            </a:r>
            <a:r>
              <a:rPr lang="en-US" dirty="0">
                <a:sym typeface="Symbol"/>
              </a:rPr>
              <a:t> for FD’s </a:t>
            </a:r>
            <a:r>
              <a:rPr lang="en-US" i="1" dirty="0">
                <a:sym typeface="Symbol"/>
              </a:rPr>
              <a:t>S</a:t>
            </a:r>
            <a:r>
              <a:rPr lang="en-US" dirty="0">
                <a:sym typeface="Symbol"/>
              </a:rPr>
              <a:t> is a </a:t>
            </a:r>
            <a:r>
              <a:rPr lang="en-US" b="1" i="1" dirty="0">
                <a:sym typeface="Symbol"/>
              </a:rPr>
              <a:t>basis B</a:t>
            </a:r>
            <a:r>
              <a:rPr lang="en-US" dirty="0">
                <a:sym typeface="Symbol"/>
              </a:rPr>
              <a:t> that satisfies three conditions:</a:t>
            </a:r>
          </a:p>
          <a:p>
            <a:pPr lvl="1">
              <a:buFont typeface="Wingdings" panose="05000000000000000000" pitchFamily="2" charset="2"/>
              <a:buChar char="§"/>
            </a:pPr>
            <a:r>
              <a:rPr lang="en-US" dirty="0">
                <a:sym typeface="Symbol"/>
              </a:rPr>
              <a:t>All the FD’s in </a:t>
            </a:r>
            <a:r>
              <a:rPr lang="en-US" i="1" dirty="0">
                <a:sym typeface="Symbol"/>
              </a:rPr>
              <a:t>B</a:t>
            </a:r>
            <a:r>
              <a:rPr lang="en-US" dirty="0">
                <a:sym typeface="Symbol"/>
              </a:rPr>
              <a:t> have singleton right sides</a:t>
            </a:r>
          </a:p>
          <a:p>
            <a:pPr lvl="1">
              <a:buFont typeface="Wingdings" panose="05000000000000000000" pitchFamily="2" charset="2"/>
              <a:buChar char="§"/>
            </a:pPr>
            <a:r>
              <a:rPr lang="en-US" dirty="0">
                <a:sym typeface="Symbol"/>
              </a:rPr>
              <a:t>If any FD is removed from </a:t>
            </a:r>
            <a:r>
              <a:rPr lang="en-US" i="1" dirty="0">
                <a:sym typeface="Symbol"/>
              </a:rPr>
              <a:t>B</a:t>
            </a:r>
            <a:r>
              <a:rPr lang="en-US" dirty="0">
                <a:sym typeface="Symbol"/>
              </a:rPr>
              <a:t>, the result is no longer a basis</a:t>
            </a:r>
          </a:p>
          <a:p>
            <a:pPr lvl="1">
              <a:buFont typeface="Wingdings" panose="05000000000000000000" pitchFamily="2" charset="2"/>
              <a:buChar char="§"/>
            </a:pPr>
            <a:r>
              <a:rPr lang="en-US" dirty="0">
                <a:sym typeface="Symbol"/>
              </a:rPr>
              <a:t>If for any FD in </a:t>
            </a:r>
            <a:r>
              <a:rPr lang="en-US" i="1" dirty="0">
                <a:sym typeface="Symbol"/>
              </a:rPr>
              <a:t>B</a:t>
            </a:r>
            <a:r>
              <a:rPr lang="en-US" dirty="0">
                <a:sym typeface="Symbol"/>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a:rPr>
              <a:t>Example</a:t>
            </a:r>
          </a:p>
          <a:p>
            <a:pPr lvl="1">
              <a:buFont typeface="Wingdings" panose="05000000000000000000" pitchFamily="2" charset="2"/>
              <a:buChar char="§"/>
            </a:pPr>
            <a:r>
              <a:rPr lang="en-US" dirty="0">
                <a:sym typeface="Symbol"/>
              </a:rPr>
              <a:t>R(</a:t>
            </a:r>
            <a:r>
              <a:rPr lang="en-US" dirty="0" err="1">
                <a:sym typeface="Symbol"/>
              </a:rPr>
              <a:t>A,B,C</a:t>
            </a:r>
            <a:r>
              <a:rPr lang="en-US" dirty="0">
                <a:sym typeface="Symbol"/>
              </a:rPr>
              <a:t>)</a:t>
            </a:r>
          </a:p>
          <a:p>
            <a:pPr lvl="1">
              <a:buFont typeface="Wingdings" panose="05000000000000000000" pitchFamily="2" charset="2"/>
              <a:buChar char="§"/>
            </a:pPr>
            <a:r>
              <a:rPr lang="en-US" dirty="0">
                <a:sym typeface="Symbol"/>
              </a:rPr>
              <a:t>S={A B, A  C, B  A, B  C, C  A, C  B, AB  C, BC  A, AC  B, A  BC, B  AC, C  AB}</a:t>
            </a:r>
          </a:p>
          <a:p>
            <a:pPr lvl="1">
              <a:buFont typeface="Wingdings" panose="05000000000000000000" pitchFamily="2" charset="2"/>
              <a:buChar char="§"/>
            </a:pPr>
            <a:r>
              <a:rPr lang="en-US" dirty="0">
                <a:sym typeface="Symbol"/>
              </a:rPr>
              <a:t>R and its FD’s have several minimal basis</a:t>
            </a:r>
          </a:p>
          <a:p>
            <a:pPr lvl="2">
              <a:buFont typeface="Wingdings" panose="05000000000000000000" pitchFamily="2" charset="2"/>
              <a:buChar char="§"/>
            </a:pPr>
            <a:r>
              <a:rPr lang="en-US" dirty="0">
                <a:sym typeface="Symbol"/>
              </a:rPr>
              <a:t>{A  B, B  A, B  C, C  B}, or</a:t>
            </a:r>
          </a:p>
          <a:p>
            <a:pPr lvl="2">
              <a:buFont typeface="Wingdings" panose="05000000000000000000" pitchFamily="2" charset="2"/>
              <a:buChar char="§"/>
            </a:pPr>
            <a:r>
              <a:rPr lang="en-US" dirty="0">
                <a:sym typeface="Symbol"/>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a:rPr>
              <a:t></a:t>
            </a:r>
            <a:r>
              <a:rPr lang="en-US" i="1" baseline="-25000" dirty="0">
                <a:sym typeface="Symbol"/>
              </a:rPr>
              <a:t>L</a:t>
            </a:r>
            <a:r>
              <a:rPr lang="en-US" i="1" dirty="0">
                <a:sym typeface="Symbol"/>
              </a:rPr>
              <a:t>(R)</a:t>
            </a:r>
            <a:r>
              <a:rPr lang="en-US" dirty="0">
                <a:sym typeface="Symbol"/>
              </a:rPr>
              <a:t>. What FD’s hold in R</a:t>
            </a:r>
            <a:r>
              <a:rPr lang="en-US" baseline="-25000" dirty="0">
                <a:sym typeface="Symbol"/>
              </a:rPr>
              <a:t>1</a:t>
            </a:r>
            <a:r>
              <a:rPr lang="en-US" dirty="0">
                <a:sym typeface="Symbol"/>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a:rPr>
              <a:t></a:t>
            </a:r>
            <a:r>
              <a:rPr lang="en-US" baseline="-25000" dirty="0">
                <a:sym typeface="Symbol"/>
              </a:rPr>
              <a:t>L</a:t>
            </a:r>
            <a:r>
              <a:rPr lang="en-US" dirty="0">
                <a:sym typeface="Symbol"/>
              </a:rPr>
              <a:t>(R), </a:t>
            </a:r>
            <a:r>
              <a:rPr lang="en-US" i="1" dirty="0">
                <a:sym typeface="Symbol"/>
              </a:rPr>
              <a:t>S</a:t>
            </a:r>
            <a:r>
              <a:rPr lang="en-US" dirty="0">
                <a:sym typeface="Symbol"/>
              </a:rPr>
              <a:t> a set of FD’s that hold in R</a:t>
            </a:r>
          </a:p>
          <a:p>
            <a:pPr lvl="1">
              <a:buFont typeface="Wingdings" panose="05000000000000000000" pitchFamily="2" charset="2"/>
              <a:buChar char="§"/>
            </a:pPr>
            <a:r>
              <a:rPr lang="en-US" dirty="0">
                <a:sym typeface="Symbol"/>
              </a:rPr>
              <a:t>Output: the set of FD’s that hold in </a:t>
            </a:r>
            <a:r>
              <a:rPr lang="en-US" i="1" dirty="0">
                <a:sym typeface="Symbol"/>
              </a:rPr>
              <a:t>R</a:t>
            </a:r>
            <a:r>
              <a:rPr lang="en-US" i="1" baseline="-25000" dirty="0">
                <a:sym typeface="Symbol"/>
              </a:rPr>
              <a:t>1</a:t>
            </a:r>
          </a:p>
          <a:p>
            <a:pPr lvl="1">
              <a:buFont typeface="Wingdings" panose="05000000000000000000" pitchFamily="2" charset="2"/>
              <a:buChar char="§"/>
            </a:pPr>
            <a:r>
              <a:rPr lang="en-US" dirty="0">
                <a:sym typeface="Symbol"/>
              </a:rPr>
              <a:t>Method:</a:t>
            </a:r>
          </a:p>
          <a:p>
            <a:pPr lvl="2">
              <a:buFont typeface="Wingdings" panose="05000000000000000000" pitchFamily="2" charset="2"/>
              <a:buChar char="§"/>
            </a:pPr>
            <a:r>
              <a:rPr lang="en-US" dirty="0">
                <a:sym typeface="Symbol"/>
              </a:rPr>
              <a:t>T is the set of FD’s that hold in R</a:t>
            </a:r>
            <a:r>
              <a:rPr lang="en-US" baseline="-25000" dirty="0">
                <a:sym typeface="Symbol"/>
              </a:rPr>
              <a:t>1</a:t>
            </a:r>
            <a:r>
              <a:rPr lang="en-US" dirty="0">
                <a:sym typeface="Symbol"/>
              </a:rPr>
              <a:t>. Initially, T is empty</a:t>
            </a:r>
          </a:p>
          <a:p>
            <a:pPr lvl="2">
              <a:buFont typeface="Wingdings" panose="05000000000000000000" pitchFamily="2" charset="2"/>
              <a:buChar char="§"/>
            </a:pPr>
            <a:r>
              <a:rPr lang="en-US" dirty="0">
                <a:sym typeface="Symbol"/>
              </a:rPr>
              <a:t>For each set of attributes X of R</a:t>
            </a:r>
            <a:r>
              <a:rPr lang="en-US" baseline="-25000" dirty="0">
                <a:sym typeface="Symbol"/>
              </a:rPr>
              <a:t>1</a:t>
            </a:r>
            <a:r>
              <a:rPr lang="en-US" dirty="0">
                <a:sym typeface="Symbol"/>
              </a:rPr>
              <a:t>, compute </a:t>
            </a:r>
            <a:r>
              <a:rPr lang="en-US" i="1" dirty="0">
                <a:sym typeface="Symbol"/>
              </a:rPr>
              <a:t>X</a:t>
            </a:r>
            <a:r>
              <a:rPr lang="en-US" dirty="0">
                <a:sym typeface="Symbol"/>
              </a:rPr>
              <a:t>+. Add to </a:t>
            </a:r>
            <a:r>
              <a:rPr lang="en-US" i="1" dirty="0">
                <a:sym typeface="Symbol"/>
              </a:rPr>
              <a:t>T</a:t>
            </a:r>
            <a:r>
              <a:rPr lang="en-US" dirty="0">
                <a:sym typeface="Symbol"/>
              </a:rPr>
              <a:t> all non-trivial FD’s </a:t>
            </a:r>
            <a:r>
              <a:rPr lang="en-US" i="1" dirty="0">
                <a:sym typeface="Symbol"/>
              </a:rPr>
              <a:t>X → A</a:t>
            </a:r>
            <a:r>
              <a:rPr lang="en-US" dirty="0">
                <a:sym typeface="Symbol"/>
              </a:rPr>
              <a:t> such that </a:t>
            </a:r>
            <a:r>
              <a:rPr lang="en-US" i="1" dirty="0">
                <a:sym typeface="Symbol"/>
              </a:rPr>
              <a:t>A</a:t>
            </a:r>
            <a:r>
              <a:rPr lang="en-US" dirty="0">
                <a:sym typeface="Symbol"/>
              </a:rPr>
              <a:t> is both in </a:t>
            </a:r>
            <a:r>
              <a:rPr lang="en-US" i="1" dirty="0">
                <a:sym typeface="Symbol"/>
              </a:rPr>
              <a:t>X</a:t>
            </a:r>
            <a:r>
              <a:rPr lang="en-US" dirty="0">
                <a:sym typeface="Symbol"/>
              </a:rPr>
              <a:t>+ and an attribute of </a:t>
            </a:r>
            <a:r>
              <a:rPr lang="en-US" i="1" dirty="0">
                <a:sym typeface="Symbol"/>
              </a:rPr>
              <a:t>R</a:t>
            </a:r>
            <a:r>
              <a:rPr lang="en-US" i="1" baseline="-25000" dirty="0">
                <a:sym typeface="Symbol"/>
              </a:rPr>
              <a:t>1</a:t>
            </a:r>
          </a:p>
          <a:p>
            <a:pPr lvl="2">
              <a:buFont typeface="Wingdings" panose="05000000000000000000" pitchFamily="2" charset="2"/>
              <a:buChar char="§"/>
            </a:pPr>
            <a:r>
              <a:rPr lang="en-US" dirty="0">
                <a:sym typeface="Symbol"/>
              </a:rPr>
              <a:t>Construct a minimal basis from </a:t>
            </a:r>
            <a:r>
              <a:rPr lang="en-US" i="1" dirty="0">
                <a:sym typeface="Symbol"/>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a:rPr>
              <a:t>Compute a minimal basis from </a:t>
            </a:r>
            <a:r>
              <a:rPr lang="en-US" i="1" dirty="0">
                <a:sym typeface="Symbol"/>
              </a:rPr>
              <a:t>T</a:t>
            </a:r>
          </a:p>
          <a:p>
            <a:pPr lvl="2">
              <a:buFont typeface="Wingdings" panose="05000000000000000000" pitchFamily="2" charset="2"/>
              <a:buChar char="§"/>
            </a:pPr>
            <a:r>
              <a:rPr lang="en-US" dirty="0">
                <a:sym typeface="Symbol"/>
              </a:rPr>
              <a:t>If there is an FD </a:t>
            </a:r>
            <a:r>
              <a:rPr lang="en-US" i="1" dirty="0">
                <a:sym typeface="Symbol"/>
              </a:rPr>
              <a:t>F</a:t>
            </a:r>
            <a:r>
              <a:rPr lang="en-US" dirty="0">
                <a:sym typeface="Symbol"/>
              </a:rPr>
              <a:t> in </a:t>
            </a:r>
            <a:r>
              <a:rPr lang="en-US" i="1" dirty="0">
                <a:sym typeface="Symbol"/>
              </a:rPr>
              <a:t>T</a:t>
            </a:r>
            <a:r>
              <a:rPr lang="en-US" dirty="0">
                <a:sym typeface="Symbol"/>
              </a:rPr>
              <a:t> that follows from other FD’s in </a:t>
            </a:r>
            <a:r>
              <a:rPr lang="en-US" i="1" dirty="0">
                <a:sym typeface="Symbol"/>
              </a:rPr>
              <a:t>T</a:t>
            </a:r>
            <a:r>
              <a:rPr lang="en-US" dirty="0">
                <a:sym typeface="Symbol"/>
              </a:rPr>
              <a:t>, then remove </a:t>
            </a:r>
            <a:r>
              <a:rPr lang="en-US" i="1" dirty="0">
                <a:sym typeface="Symbol"/>
              </a:rPr>
              <a:t>F</a:t>
            </a:r>
            <a:r>
              <a:rPr lang="en-US" dirty="0">
                <a:sym typeface="Symbol"/>
              </a:rPr>
              <a:t> from </a:t>
            </a:r>
            <a:r>
              <a:rPr lang="en-US" i="1" dirty="0">
                <a:sym typeface="Symbol"/>
              </a:rPr>
              <a:t>T</a:t>
            </a:r>
          </a:p>
          <a:p>
            <a:pPr lvl="2">
              <a:buFont typeface="Wingdings" panose="05000000000000000000" pitchFamily="2" charset="2"/>
              <a:buChar char="§"/>
            </a:pPr>
            <a:r>
              <a:rPr lang="en-US" dirty="0">
                <a:sym typeface="Symbol"/>
              </a:rPr>
              <a:t>Let Y </a:t>
            </a:r>
            <a:r>
              <a:rPr lang="en-US" dirty="0">
                <a:sym typeface="Wingdings" pitchFamily="2" charset="2"/>
              </a:rPr>
              <a:t> B is a FD in </a:t>
            </a:r>
            <a:r>
              <a:rPr lang="en-US" i="1" dirty="0">
                <a:sym typeface="Wingdings" pitchFamily="2" charset="2"/>
              </a:rPr>
              <a:t>T</a:t>
            </a:r>
            <a:r>
              <a:rPr lang="en-US" dirty="0">
                <a:sym typeface="Wingdings" pitchFamily="2" charset="2"/>
              </a:rPr>
              <a:t> , with at least two attributes in </a:t>
            </a:r>
            <a:r>
              <a:rPr lang="en-US" i="1" dirty="0">
                <a:sym typeface="Wingdings" pitchFamily="2" charset="2"/>
              </a:rPr>
              <a:t>Y</a:t>
            </a:r>
            <a:r>
              <a:rPr lang="en-US" dirty="0">
                <a:sym typeface="Wingdings" pitchFamily="2" charset="2"/>
              </a:rPr>
              <a:t>, and let </a:t>
            </a:r>
            <a:r>
              <a:rPr lang="en-US" i="1" dirty="0">
                <a:sym typeface="Wingdings" pitchFamily="2" charset="2"/>
              </a:rPr>
              <a:t>Z</a:t>
            </a:r>
            <a:r>
              <a:rPr lang="en-US" dirty="0">
                <a:sym typeface="Wingdings" pitchFamily="2" charset="2"/>
              </a:rPr>
              <a:t> is </a:t>
            </a:r>
            <a:r>
              <a:rPr lang="en-US" i="1" dirty="0">
                <a:sym typeface="Wingdings" pitchFamily="2" charset="2"/>
              </a:rPr>
              <a:t>Y</a:t>
            </a:r>
            <a:r>
              <a:rPr lang="en-US" dirty="0">
                <a:sym typeface="Wingdings" pitchFamily="2" charset="2"/>
              </a:rPr>
              <a:t> with one of its attributes removed:</a:t>
            </a:r>
          </a:p>
          <a:p>
            <a:pPr lvl="3">
              <a:buFont typeface="Wingdings" panose="05000000000000000000" pitchFamily="2" charset="2"/>
              <a:buChar char="§"/>
            </a:pPr>
            <a:r>
              <a:rPr lang="en-US" dirty="0">
                <a:sym typeface="Wingdings" pitchFamily="2" charset="2"/>
              </a:rPr>
              <a:t>If </a:t>
            </a:r>
            <a:r>
              <a:rPr lang="en-US" i="1" dirty="0">
                <a:sym typeface="Wingdings" pitchFamily="2" charset="2"/>
              </a:rPr>
              <a:t>Z  B</a:t>
            </a:r>
            <a:r>
              <a:rPr lang="en-US" dirty="0">
                <a:sym typeface="Wingdings" pitchFamily="2" charset="2"/>
              </a:rPr>
              <a:t> follows from the other FD’s in T (including </a:t>
            </a:r>
            <a:r>
              <a:rPr lang="en-US" i="1" dirty="0">
                <a:sym typeface="Wingdings" pitchFamily="2" charset="2"/>
              </a:rPr>
              <a:t>Y  B</a:t>
            </a:r>
            <a:r>
              <a:rPr lang="en-US" dirty="0">
                <a:sym typeface="Wingdings" pitchFamily="2" charset="2"/>
              </a:rPr>
              <a:t>), then replace </a:t>
            </a:r>
            <a:r>
              <a:rPr lang="en-US" i="1" dirty="0">
                <a:sym typeface="Wingdings" pitchFamily="2" charset="2"/>
              </a:rPr>
              <a:t>Y  B</a:t>
            </a:r>
            <a:r>
              <a:rPr lang="en-US" dirty="0">
                <a:sym typeface="Wingdings" pitchFamily="2" charset="2"/>
              </a:rPr>
              <a:t> by </a:t>
            </a:r>
            <a:r>
              <a:rPr lang="en-US" i="1" dirty="0">
                <a:sym typeface="Wingdings" pitchFamily="2" charset="2"/>
              </a:rPr>
              <a:t>Z  B</a:t>
            </a:r>
          </a:p>
          <a:p>
            <a:pPr lvl="2">
              <a:buFont typeface="Wingdings" panose="05000000000000000000" pitchFamily="2" charset="2"/>
              <a:buChar char="§"/>
            </a:pPr>
            <a:r>
              <a:rPr lang="en-US" dirty="0">
                <a:sym typeface="Wingdings" pitchFamily="2" charset="2"/>
              </a:rPr>
              <a:t>Repeat the above steps in all possible ways until no more changes to </a:t>
            </a:r>
            <a:r>
              <a:rPr lang="en-US" i="1" dirty="0">
                <a:sym typeface="Wingdings" pitchFamily="2" charset="2"/>
              </a:rPr>
              <a:t>T</a:t>
            </a:r>
            <a:r>
              <a:rPr lang="en-US" dirty="0">
                <a:sym typeface="Wingdings"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a:rPr>
              <a:t></a:t>
            </a:r>
            <a:r>
              <a:rPr lang="en-US" baseline="-25000" dirty="0">
                <a:sym typeface="Symbol"/>
              </a:rPr>
              <a:t>A,C,D</a:t>
            </a:r>
            <a:r>
              <a:rPr lang="en-US" dirty="0">
                <a:sym typeface="Symbol"/>
              </a:rPr>
              <a:t>(R). Find the FD’s of R1?</a:t>
            </a:r>
          </a:p>
          <a:p>
            <a:pPr lvl="1"/>
            <a:r>
              <a:rPr lang="en-US" dirty="0">
                <a:sym typeface="Symbol"/>
              </a:rPr>
              <a:t>Compute the closure of the singleton set</a:t>
            </a:r>
          </a:p>
          <a:p>
            <a:pPr lvl="2"/>
            <a:r>
              <a:rPr lang="en-US" dirty="0">
                <a:sym typeface="Symbol"/>
              </a:rPr>
              <a:t>{A}+={A,B,C,D}, and B is not in R1, then new FD’s A→C, A→D</a:t>
            </a:r>
          </a:p>
          <a:p>
            <a:pPr lvl="2"/>
            <a:r>
              <a:rPr lang="en-US" dirty="0">
                <a:sym typeface="Symbol"/>
              </a:rPr>
              <a:t>{C}+={C,D}, then new FD’s C→D</a:t>
            </a:r>
          </a:p>
          <a:p>
            <a:pPr lvl="2"/>
            <a:r>
              <a:rPr lang="en-US" dirty="0">
                <a:sym typeface="Symbol"/>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E8754-7247-4285-9DED-3AAFA6F4BB58}"/>
              </a:ext>
            </a:extLst>
          </p:cNvPr>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a:extLst>
              <a:ext uri="{FF2B5EF4-FFF2-40B4-BE49-F238E27FC236}">
                <a16:creationId xmlns:a16="http://schemas.microsoft.com/office/drawing/2014/main" id="{2E3CA6F7-A1D2-4541-BA84-633399122E70}"/>
              </a:ext>
            </a:extLst>
          </p:cNvPr>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CFD329F-8B76-4554-AFEE-962BBC792E84}"/>
              </a:ext>
            </a:extLst>
          </p:cNvPr>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a:extLst>
              <a:ext uri="{FF2B5EF4-FFF2-40B4-BE49-F238E27FC236}">
                <a16:creationId xmlns:a16="http://schemas.microsoft.com/office/drawing/2014/main" id="{AFF24627-F48C-4A61-A62E-5201DBBA90D2}"/>
              </a:ext>
            </a:extLst>
          </p:cNvPr>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a:extLst>
              <a:ext uri="{FF2B5EF4-FFF2-40B4-BE49-F238E27FC236}">
                <a16:creationId xmlns:a16="http://schemas.microsoft.com/office/drawing/2014/main" id="{6FC95770-1744-454C-AE22-B8A333E1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D633639-FCC4-4FB8-ADF6-5813275B6FD9}"/>
              </a:ext>
            </a:extLst>
          </p:cNvPr>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a:extLst>
              <a:ext uri="{FF2B5EF4-FFF2-40B4-BE49-F238E27FC236}">
                <a16:creationId xmlns:a16="http://schemas.microsoft.com/office/drawing/2014/main" id="{81A5E9CA-EBF5-4A4C-B14C-4F9ABB282EF0}"/>
              </a:ext>
            </a:extLst>
          </p:cNvPr>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75C1A6-A5B0-467B-A370-63DB5EACA388}"/>
              </a:ext>
            </a:extLst>
          </p:cNvPr>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a:extLst>
              <a:ext uri="{FF2B5EF4-FFF2-40B4-BE49-F238E27FC236}">
                <a16:creationId xmlns:a16="http://schemas.microsoft.com/office/drawing/2014/main" id="{5718734F-7775-48D6-8417-770F082F3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a:extLst>
              <a:ext uri="{FF2B5EF4-FFF2-40B4-BE49-F238E27FC236}">
                <a16:creationId xmlns:a16="http://schemas.microsoft.com/office/drawing/2014/main" id="{57302F37-B3C8-4428-8265-9E2708925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a:extLst>
              <a:ext uri="{FF2B5EF4-FFF2-40B4-BE49-F238E27FC236}">
                <a16:creationId xmlns:a16="http://schemas.microsoft.com/office/drawing/2014/main" id="{8CEF0515-8495-4377-A65F-5CF997BEF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a:extLst>
              <a:ext uri="{FF2B5EF4-FFF2-40B4-BE49-F238E27FC236}">
                <a16:creationId xmlns:a16="http://schemas.microsoft.com/office/drawing/2014/main" id="{28C097F4-EF72-490C-AF10-0748B52FCBF7}"/>
              </a:ext>
            </a:extLst>
          </p:cNvPr>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a:extLst>
              <a:ext uri="{FF2B5EF4-FFF2-40B4-BE49-F238E27FC236}">
                <a16:creationId xmlns:a16="http://schemas.microsoft.com/office/drawing/2014/main" id="{17EA7642-005B-4E4A-877C-0478BA573F1B}"/>
              </a:ext>
            </a:extLst>
          </p:cNvPr>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B9BA94-733B-4668-AAD9-2A13E3AE4ABA}"/>
              </a:ext>
            </a:extLst>
          </p:cNvPr>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a:extLst>
              <a:ext uri="{FF2B5EF4-FFF2-40B4-BE49-F238E27FC236}">
                <a16:creationId xmlns:a16="http://schemas.microsoft.com/office/drawing/2014/main" id="{7A55DAFF-B811-4911-88FD-EB359BDC542C}"/>
              </a:ext>
            </a:extLst>
          </p:cNvPr>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a:extLst>
              <a:ext uri="{FF2B5EF4-FFF2-40B4-BE49-F238E27FC236}">
                <a16:creationId xmlns:a16="http://schemas.microsoft.com/office/drawing/2014/main" id="{0875B3AE-FACC-44B7-875C-1523F538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a:extLst>
              <a:ext uri="{FF2B5EF4-FFF2-40B4-BE49-F238E27FC236}">
                <a16:creationId xmlns:a16="http://schemas.microsoft.com/office/drawing/2014/main" id="{618F4640-00D1-468A-A293-F3B95C785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C179DE-CD98-4B1D-9065-9E417AB93E94}"/>
              </a:ext>
            </a:extLst>
          </p:cNvPr>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a:extLst>
              <a:ext uri="{FF2B5EF4-FFF2-40B4-BE49-F238E27FC236}">
                <a16:creationId xmlns:a16="http://schemas.microsoft.com/office/drawing/2014/main" id="{261F6AAE-3772-41B0-A0E9-8405EC6A5BF4}"/>
              </a:ext>
            </a:extLst>
          </p:cNvPr>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2A1BD90-FE9D-4AA5-9CE6-8C7F2959851B}"/>
              </a:ext>
            </a:extLst>
          </p:cNvPr>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a:extLst>
              <a:ext uri="{FF2B5EF4-FFF2-40B4-BE49-F238E27FC236}">
                <a16:creationId xmlns:a16="http://schemas.microsoft.com/office/drawing/2014/main" id="{8014B394-E79C-4562-8D5D-192D8B34BA74}"/>
              </a:ext>
            </a:extLst>
          </p:cNvPr>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a:extLst>
              <a:ext uri="{FF2B5EF4-FFF2-40B4-BE49-F238E27FC236}">
                <a16:creationId xmlns:a16="http://schemas.microsoft.com/office/drawing/2014/main" id="{FD015324-0AF0-4101-834D-AFAA99C1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a:extLst>
              <a:ext uri="{FF2B5EF4-FFF2-40B4-BE49-F238E27FC236}">
                <a16:creationId xmlns:a16="http://schemas.microsoft.com/office/drawing/2014/main" id="{413D5958-1D25-4128-BFD0-A88B495C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a:extLst>
              <a:ext uri="{FF2B5EF4-FFF2-40B4-BE49-F238E27FC236}">
                <a16:creationId xmlns:a16="http://schemas.microsoft.com/office/drawing/2014/main" id="{D7B5EF6A-B69C-4984-B062-415791C51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a:extLst>
              <a:ext uri="{FF2B5EF4-FFF2-40B4-BE49-F238E27FC236}">
                <a16:creationId xmlns:a16="http://schemas.microsoft.com/office/drawing/2014/main" id="{81FB2A33-437D-4D7E-94A1-2F02E8BDF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a:extLst>
              <a:ext uri="{FF2B5EF4-FFF2-40B4-BE49-F238E27FC236}">
                <a16:creationId xmlns:a16="http://schemas.microsoft.com/office/drawing/2014/main" id="{EA5A669B-FCD8-419E-9F71-8C50B76396DA}"/>
              </a:ext>
            </a:extLst>
          </p:cNvPr>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a:extLst>
              <a:ext uri="{FF2B5EF4-FFF2-40B4-BE49-F238E27FC236}">
                <a16:creationId xmlns:a16="http://schemas.microsoft.com/office/drawing/2014/main" id="{C95BA96F-E345-45CA-B705-B0A0F0C9476F}"/>
              </a:ext>
            </a:extLst>
          </p:cNvPr>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253A80-04BC-4D9F-A87E-66220642F379}"/>
              </a:ext>
            </a:extLst>
          </p:cNvPr>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a:extLst>
              <a:ext uri="{FF2B5EF4-FFF2-40B4-BE49-F238E27FC236}">
                <a16:creationId xmlns:a16="http://schemas.microsoft.com/office/drawing/2014/main" id="{73ABF60B-70AC-4125-8CE7-B6EF91E09759}"/>
              </a:ext>
            </a:extLst>
          </p:cNvPr>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1DE350-38A1-4B05-A35F-3D56B5731987}"/>
              </a:ext>
            </a:extLst>
          </p:cNvPr>
          <p:cNvSpPr>
            <a:spLocks noGrp="1"/>
          </p:cNvSpPr>
          <p:nvPr>
            <p:ph type="title"/>
          </p:nvPr>
        </p:nvSpPr>
        <p:spPr/>
        <p:txBody>
          <a:bodyPr/>
          <a:lstStyle/>
          <a:p>
            <a:pPr algn="ctr"/>
            <a:r>
              <a:rPr lang="en-US" altLang="en-US" dirty="0"/>
              <a:t>Normal Forms</a:t>
            </a:r>
          </a:p>
        </p:txBody>
      </p:sp>
      <p:sp>
        <p:nvSpPr>
          <p:cNvPr id="20483" name="Content Placeholder 2">
            <a:extLst>
              <a:ext uri="{FF2B5EF4-FFF2-40B4-BE49-F238E27FC236}">
                <a16:creationId xmlns:a16="http://schemas.microsoft.com/office/drawing/2014/main" id="{2B1A51F1-62EF-45ED-A391-51717B2AD55B}"/>
              </a:ext>
            </a:extLst>
          </p:cNvPr>
          <p:cNvSpPr>
            <a:spLocks noGrp="1"/>
          </p:cNvSpPr>
          <p:nvPr>
            <p:ph idx="1"/>
          </p:nvPr>
        </p:nvSpPr>
        <p:spPr/>
        <p:txBody>
          <a:bodyPr/>
          <a:lstStyle/>
          <a:p>
            <a:endParaRPr lang="en-US" altLang="en-US"/>
          </a:p>
        </p:txBody>
      </p:sp>
      <p:pic>
        <p:nvPicPr>
          <p:cNvPr id="20484" name="Picture 3">
            <a:extLst>
              <a:ext uri="{FF2B5EF4-FFF2-40B4-BE49-F238E27FC236}">
                <a16:creationId xmlns:a16="http://schemas.microsoft.com/office/drawing/2014/main" id="{C96B0E93-7923-4B18-9303-932FE167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1F8075-013B-4BFE-9241-E75A8165F268}"/>
              </a:ext>
            </a:extLst>
          </p:cNvPr>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a:extLst>
              <a:ext uri="{FF2B5EF4-FFF2-40B4-BE49-F238E27FC236}">
                <a16:creationId xmlns:a16="http://schemas.microsoft.com/office/drawing/2014/main" id="{8FCD71D3-C5E4-41B1-B26C-93B12570DF3C}"/>
              </a:ext>
            </a:extLst>
          </p:cNvPr>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a:extLst>
              <a:ext uri="{FF2B5EF4-FFF2-40B4-BE49-F238E27FC236}">
                <a16:creationId xmlns:a16="http://schemas.microsoft.com/office/drawing/2014/main" id="{ABA86F77-80C6-4DBE-A3A3-62C73E9C4358}"/>
              </a:ext>
            </a:extLst>
          </p:cNvPr>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a:extLst>
              <a:ext uri="{FF2B5EF4-FFF2-40B4-BE49-F238E27FC236}">
                <a16:creationId xmlns:a16="http://schemas.microsoft.com/office/drawing/2014/main" id="{6D073221-8F2F-435A-BAE3-66B68A456A04}"/>
              </a:ext>
            </a:extLst>
          </p:cNvPr>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Transitive Dependency</a:t>
            </a:r>
            <a:r>
              <a:rPr lang="en-US" altLang="en-US" sz="2400" dirty="0"/>
              <a:t> – when a non-key attribute determines another non-key attribute.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E07112-41FC-4053-ADAB-6D449D22390D}"/>
              </a:ext>
            </a:extLst>
          </p:cNvPr>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a:extLst>
              <a:ext uri="{FF2B5EF4-FFF2-40B4-BE49-F238E27FC236}">
                <a16:creationId xmlns:a16="http://schemas.microsoft.com/office/drawing/2014/main" id="{8A4AFC23-90FD-4FE8-8B16-5E24C4A7EC60}"/>
              </a:ext>
            </a:extLst>
          </p:cNvPr>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a:extLst>
              <a:ext uri="{FF2B5EF4-FFF2-40B4-BE49-F238E27FC236}">
                <a16:creationId xmlns:a16="http://schemas.microsoft.com/office/drawing/2014/main" id="{2111206A-8112-4A5B-BB6F-98AEAB76F869}"/>
              </a:ext>
            </a:extLst>
          </p:cNvPr>
          <p:cNvSpPr txBox="1">
            <a:spLocks/>
          </p:cNvSpPr>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a:extLst>
              <a:ext uri="{FF2B5EF4-FFF2-40B4-BE49-F238E27FC236}">
                <a16:creationId xmlns:a16="http://schemas.microsoft.com/office/drawing/2014/main" id="{69776328-3236-4401-B443-27BBD698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69721BF0-D4F8-40BA-AE49-000FDEC5E8D6}"/>
              </a:ext>
            </a:extLst>
          </p:cNvPr>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70DE642-1447-43B6-B7BD-49269E1A3FA6}"/>
              </a:ext>
            </a:extLst>
          </p:cNvPr>
          <p:cNvSpPr>
            <a:spLocks noGrp="1"/>
          </p:cNvSpPr>
          <p:nvPr>
            <p:ph type="title"/>
          </p:nvPr>
        </p:nvSpPr>
        <p:spPr>
          <a:xfrm>
            <a:off x="250825" y="1503363"/>
            <a:ext cx="8642350" cy="563562"/>
          </a:xfrm>
        </p:spPr>
        <p:txBody>
          <a:bodyPr/>
          <a:lstStyle/>
          <a:p>
            <a:pPr algn="l" eaLnBrk="1" hangingPunct="1"/>
            <a:r>
              <a:rPr lang="en-AU" altLang="en-US" sz="2400" dirty="0"/>
              <a:t>No.  There are repeating groups (subject, </a:t>
            </a:r>
            <a:r>
              <a:rPr lang="en-AU" altLang="en-US" sz="2400" dirty="0" err="1"/>
              <a:t>subjectcost</a:t>
            </a:r>
            <a:r>
              <a:rPr lang="en-AU" altLang="en-US" sz="2400" dirty="0"/>
              <a:t>, grade)</a:t>
            </a:r>
          </a:p>
        </p:txBody>
      </p:sp>
      <p:pic>
        <p:nvPicPr>
          <p:cNvPr id="28675" name="Picture 2">
            <a:extLst>
              <a:ext uri="{FF2B5EF4-FFF2-40B4-BE49-F238E27FC236}">
                <a16:creationId xmlns:a16="http://schemas.microsoft.com/office/drawing/2014/main" id="{64DFE15B-D528-41A6-A15F-D6A28490F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81ABDF80-9E67-401E-BB4F-C5A7745DD51E}"/>
              </a:ext>
            </a:extLst>
          </p:cNvPr>
          <p:cNvSpPr txBox="1">
            <a:spLocks/>
          </p:cNvSpPr>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38C1C24-15D6-4C48-9914-79A223F76445}"/>
              </a:ext>
            </a:extLst>
          </p:cNvPr>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a:extLst>
              <a:ext uri="{FF2B5EF4-FFF2-40B4-BE49-F238E27FC236}">
                <a16:creationId xmlns:a16="http://schemas.microsoft.com/office/drawing/2014/main" id="{4F9D2DD2-BCA6-4B53-972D-2A777404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39982240-8862-4CFB-9256-A661DEFC0BDA}"/>
              </a:ext>
            </a:extLst>
          </p:cNvPr>
          <p:cNvSpPr txBox="1">
            <a:spLocks/>
          </p:cNvSpPr>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a:extLst>
              <a:ext uri="{FF2B5EF4-FFF2-40B4-BE49-F238E27FC236}">
                <a16:creationId xmlns:a16="http://schemas.microsoft.com/office/drawing/2014/main" id="{51CE71DE-7126-4B49-9D10-570CDEF1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a:extLst>
              <a:ext uri="{FF2B5EF4-FFF2-40B4-BE49-F238E27FC236}">
                <a16:creationId xmlns:a16="http://schemas.microsoft.com/office/drawing/2014/main" id="{A3F45AC7-7DC0-4312-BFB5-52188BE25474}"/>
              </a:ext>
            </a:extLst>
          </p:cNvPr>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2E98609-7575-463E-BE94-FC494412CD39}"/>
              </a:ext>
            </a:extLst>
          </p:cNvPr>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a:extLst>
              <a:ext uri="{FF2B5EF4-FFF2-40B4-BE49-F238E27FC236}">
                <a16:creationId xmlns:a16="http://schemas.microsoft.com/office/drawing/2014/main" id="{FD748C40-C223-4D34-85C3-4D2011C2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7" y="23622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B28C8E8-18CD-4260-AA40-B45372B8CA14}"/>
              </a:ext>
            </a:extLst>
          </p:cNvPr>
          <p:cNvSpPr txBox="1">
            <a:spLocks/>
          </p:cNvSpPr>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a:extLst>
              <a:ext uri="{FF2B5EF4-FFF2-40B4-BE49-F238E27FC236}">
                <a16:creationId xmlns:a16="http://schemas.microsoft.com/office/drawing/2014/main" id="{B2445869-C787-4D97-8134-F2388A660947}"/>
              </a:ext>
            </a:extLst>
          </p:cNvPr>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621CF1-D97F-4A93-A145-402218F66891}"/>
              </a:ext>
            </a:extLst>
          </p:cNvPr>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85EDD3C-AF67-4F1F-9EC5-B12FA3FE5FF3}"/>
              </a:ext>
            </a:extLst>
          </p:cNvPr>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a:extLst>
              <a:ext uri="{FF2B5EF4-FFF2-40B4-BE49-F238E27FC236}">
                <a16:creationId xmlns:a16="http://schemas.microsoft.com/office/drawing/2014/main" id="{E7283075-DD5C-4629-805E-704C26EF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C6C0688-3676-4271-8AE9-2F49FD44A91E}"/>
              </a:ext>
            </a:extLst>
          </p:cNvPr>
          <p:cNvSpPr txBox="1">
            <a:spLocks/>
          </p:cNvSpPr>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9F3AA5D-FBF3-4144-955C-76E49934F0A6}"/>
              </a:ext>
            </a:extLst>
          </p:cNvPr>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a:extLst>
              <a:ext uri="{FF2B5EF4-FFF2-40B4-BE49-F238E27FC236}">
                <a16:creationId xmlns:a16="http://schemas.microsoft.com/office/drawing/2014/main" id="{E284CF1B-692B-4E5B-8298-D403BB1CF8DF}"/>
              </a:ext>
            </a:extLst>
          </p:cNvPr>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a:extLst>
              <a:ext uri="{FF2B5EF4-FFF2-40B4-BE49-F238E27FC236}">
                <a16:creationId xmlns:a16="http://schemas.microsoft.com/office/drawing/2014/main" id="{CB8047A6-A42F-41BF-8F7E-7371D1B789A4}"/>
              </a:ext>
            </a:extLst>
          </p:cNvPr>
          <p:cNvSpPr txBox="1">
            <a:spLocks/>
          </p:cNvSpPr>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a:extLst>
              <a:ext uri="{FF2B5EF4-FFF2-40B4-BE49-F238E27FC236}">
                <a16:creationId xmlns:a16="http://schemas.microsoft.com/office/drawing/2014/main" id="{CB0B75A4-CACC-4E3F-9FBA-F62F13A0D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5EEFE0F-F5B8-481F-82D3-E593677A0735}"/>
              </a:ext>
            </a:extLst>
          </p:cNvPr>
          <p:cNvSpPr txBox="1">
            <a:spLocks/>
          </p:cNvSpPr>
          <p:nvPr/>
        </p:nvSpPr>
        <p:spPr>
          <a:xfrm>
            <a:off x="585925" y="5250431"/>
            <a:ext cx="8138198"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527980D-AE3D-4BF5-9D6D-92D45029F906}"/>
              </a:ext>
            </a:extLst>
          </p:cNvPr>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a:extLst>
              <a:ext uri="{FF2B5EF4-FFF2-40B4-BE49-F238E27FC236}">
                <a16:creationId xmlns:a16="http://schemas.microsoft.com/office/drawing/2014/main" id="{D90E571B-2C6F-45FF-8204-F71CBC678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4AF486F-EDD7-4760-A11B-626FE2F6DB79}"/>
              </a:ext>
            </a:extLst>
          </p:cNvPr>
          <p:cNvSpPr txBox="1">
            <a:spLocks/>
          </p:cNvSpPr>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B7B3831-3C30-47B5-B4BD-7758E151C76D}"/>
              </a:ext>
            </a:extLst>
          </p:cNvPr>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a:extLst>
              <a:ext uri="{FF2B5EF4-FFF2-40B4-BE49-F238E27FC236}">
                <a16:creationId xmlns:a16="http://schemas.microsoft.com/office/drawing/2014/main" id="{BBAD2559-C4BB-4CE3-BE65-4A66A6D9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0975A1A-5915-433B-9C54-0F240BA78DCB}"/>
              </a:ext>
            </a:extLst>
          </p:cNvPr>
          <p:cNvSpPr txBox="1">
            <a:spLocks/>
          </p:cNvSpPr>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CFCEAA6-6F28-4FED-8379-0B75E7470F15}"/>
              </a:ext>
            </a:extLst>
          </p:cNvPr>
          <p:cNvSpPr>
            <a:spLocks noGrp="1"/>
          </p:cNvSpPr>
          <p:nvPr>
            <p:ph type="title"/>
          </p:nvPr>
        </p:nvSpPr>
        <p:spPr/>
        <p:txBody>
          <a:bodyPr/>
          <a:lstStyle/>
          <a:p>
            <a:pPr algn="ctr" eaLnBrk="1" hangingPunct="1"/>
            <a:r>
              <a:rPr lang="en-AU" altLang="en-US" dirty="0"/>
              <a:t>Make new tables</a:t>
            </a:r>
          </a:p>
        </p:txBody>
      </p:sp>
      <p:sp>
        <p:nvSpPr>
          <p:cNvPr id="36867" name="Content Placeholder 2">
            <a:extLst>
              <a:ext uri="{FF2B5EF4-FFF2-40B4-BE49-F238E27FC236}">
                <a16:creationId xmlns:a16="http://schemas.microsoft.com/office/drawing/2014/main" id="{BBCA86A2-3A7F-4FFD-A0A4-ED74832F3E93}"/>
              </a:ext>
            </a:extLst>
          </p:cNvPr>
          <p:cNvSpPr>
            <a:spLocks noGrp="1"/>
          </p:cNvSpPr>
          <p:nvPr>
            <p:ph idx="1"/>
          </p:nvPr>
        </p:nvSpPr>
        <p:spPr/>
        <p:txBody>
          <a:bodyPr/>
          <a:lstStyle/>
          <a:p>
            <a:pPr eaLnBrk="1" hangingPunct="1"/>
            <a:r>
              <a:rPr lang="en-AU" altLang="en-US" dirty="0"/>
              <a:t>Make a new table for each primary key field</a:t>
            </a:r>
          </a:p>
          <a:p>
            <a:pPr eaLnBrk="1" hangingPunct="1"/>
            <a:r>
              <a:rPr lang="en-AU" altLang="en-US" dirty="0"/>
              <a:t>Give each new table its own primary key</a:t>
            </a:r>
          </a:p>
          <a:p>
            <a:pPr eaLnBrk="1" hangingPunct="1"/>
            <a:r>
              <a:rPr lang="en-AU" altLang="en-US" dirty="0"/>
              <a:t>Move columns from the original table to the new table that matches their primary key…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7C5A234-0B49-4C09-889A-718584D97F8E}"/>
              </a:ext>
            </a:extLst>
          </p:cNvPr>
          <p:cNvSpPr>
            <a:spLocks noGrp="1"/>
          </p:cNvSpPr>
          <p:nvPr>
            <p:ph type="title"/>
          </p:nvPr>
        </p:nvSpPr>
        <p:spPr/>
        <p:txBody>
          <a:bodyPr/>
          <a:lstStyle/>
          <a:p>
            <a:pPr algn="ctr" eaLnBrk="1" hangingPunct="1"/>
            <a:r>
              <a:rPr lang="en-AU" altLang="en-US" dirty="0"/>
              <a:t>Step 1</a:t>
            </a:r>
          </a:p>
        </p:txBody>
      </p:sp>
      <p:pic>
        <p:nvPicPr>
          <p:cNvPr id="37891" name="Picture 2">
            <a:extLst>
              <a:ext uri="{FF2B5EF4-FFF2-40B4-BE49-F238E27FC236}">
                <a16:creationId xmlns:a16="http://schemas.microsoft.com/office/drawing/2014/main" id="{01961E5D-A90D-4454-8227-2E60976F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a:extLst>
              <a:ext uri="{FF2B5EF4-FFF2-40B4-BE49-F238E27FC236}">
                <a16:creationId xmlns:a16="http://schemas.microsoft.com/office/drawing/2014/main" id="{A2EB5C56-E5F0-41FE-B56F-1039CC29F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a:extLst>
              <a:ext uri="{FF2B5EF4-FFF2-40B4-BE49-F238E27FC236}">
                <a16:creationId xmlns:a16="http://schemas.microsoft.com/office/drawing/2014/main" id="{40ED1B11-A6C4-4593-9D08-6EEC54CD1303}"/>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696-418B-45C7-84AC-6ED2F4915879}"/>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C658662E-7E60-48DD-97D3-87353C638024}"/>
              </a:ext>
            </a:extLst>
          </p:cNvPr>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a:rPr>
              <a:t>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sym typeface="Symbol"/>
              </a:rPr>
              <a:t> holds on relation </a:t>
            </a:r>
            <a:r>
              <a:rPr lang="en-US" i="1" dirty="0">
                <a:sym typeface="Symbol"/>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388D55EC-51AD-4142-8873-A34753E7A9A3}"/>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0A44580A-6064-4923-AC07-2A76DE077C82}"/>
              </a:ext>
            </a:extLst>
          </p:cNvPr>
          <p:cNvSpPr>
            <a:spLocks noGrp="1"/>
          </p:cNvSpPr>
          <p:nvPr>
            <p:ph type="sldNum" sz="quarter" idx="12"/>
          </p:nvPr>
        </p:nvSpPr>
        <p:spPr/>
        <p:txBody>
          <a:bodyPr/>
          <a:lstStyle/>
          <a:p>
            <a:fld id="{CC2FDD2D-D1AD-4AA7-93C2-8410BB90945D}" type="slidenum">
              <a:rPr lang="vi-VN" smtClean="0"/>
              <a:t>4</a:t>
            </a:fld>
            <a:endParaRPr lang="vi-VN"/>
          </a:p>
        </p:txBody>
      </p:sp>
    </p:spTree>
    <p:extLst>
      <p:ext uri="{BB962C8B-B14F-4D97-AF65-F5344CB8AC3E}">
        <p14:creationId xmlns:p14="http://schemas.microsoft.com/office/powerpoint/2010/main" val="1133255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704A11B-7150-46EF-B688-D82C005C6C6D}"/>
              </a:ext>
            </a:extLst>
          </p:cNvPr>
          <p:cNvSpPr>
            <a:spLocks noGrp="1"/>
          </p:cNvSpPr>
          <p:nvPr>
            <p:ph type="title"/>
          </p:nvPr>
        </p:nvSpPr>
        <p:spPr/>
        <p:txBody>
          <a:bodyPr/>
          <a:lstStyle/>
          <a:p>
            <a:pPr algn="ctr" eaLnBrk="1" hangingPunct="1"/>
            <a:r>
              <a:rPr lang="en-AU" altLang="en-US" dirty="0"/>
              <a:t>Step 2</a:t>
            </a:r>
          </a:p>
        </p:txBody>
      </p:sp>
      <p:pic>
        <p:nvPicPr>
          <p:cNvPr id="38915" name="Picture 2">
            <a:extLst>
              <a:ext uri="{FF2B5EF4-FFF2-40B4-BE49-F238E27FC236}">
                <a16:creationId xmlns:a16="http://schemas.microsoft.com/office/drawing/2014/main" id="{3E8FCAE2-436C-4F6E-8851-C5B1AF986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E41433A5-ECE4-401D-A2B0-110C8B55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id="{1D55EB83-0A5A-45CE-980A-B319CAE18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a:extLst>
              <a:ext uri="{FF2B5EF4-FFF2-40B4-BE49-F238E27FC236}">
                <a16:creationId xmlns:a16="http://schemas.microsoft.com/office/drawing/2014/main" id="{6F0F6EE7-F034-42AA-8580-CF69CF654145}"/>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a:extLst>
              <a:ext uri="{FF2B5EF4-FFF2-40B4-BE49-F238E27FC236}">
                <a16:creationId xmlns:a16="http://schemas.microsoft.com/office/drawing/2014/main" id="{2B7E7379-C7F3-40CA-B157-53A3A46A77E7}"/>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A83CA6-F115-46FA-AE74-E24435890E8D}"/>
              </a:ext>
            </a:extLst>
          </p:cNvPr>
          <p:cNvSpPr>
            <a:spLocks noGrp="1"/>
          </p:cNvSpPr>
          <p:nvPr>
            <p:ph type="title"/>
          </p:nvPr>
        </p:nvSpPr>
        <p:spPr/>
        <p:txBody>
          <a:bodyPr/>
          <a:lstStyle/>
          <a:p>
            <a:pPr algn="ctr" eaLnBrk="1" hangingPunct="1"/>
            <a:r>
              <a:rPr lang="en-AU" altLang="en-US" dirty="0"/>
              <a:t>Step 3</a:t>
            </a:r>
          </a:p>
        </p:txBody>
      </p:sp>
      <p:pic>
        <p:nvPicPr>
          <p:cNvPr id="39939" name="Picture 2">
            <a:extLst>
              <a:ext uri="{FF2B5EF4-FFF2-40B4-BE49-F238E27FC236}">
                <a16:creationId xmlns:a16="http://schemas.microsoft.com/office/drawing/2014/main" id="{58C383EF-BF15-4934-81C2-DE33F9BF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id="{73F25AE4-1704-41A7-B8E1-4811DCD75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id="{3C61FA9B-A57D-4B5E-9C56-92F74C9DF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id="{9D91E838-2FD4-4762-8264-E5E780BD7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a:extLst>
              <a:ext uri="{FF2B5EF4-FFF2-40B4-BE49-F238E27FC236}">
                <a16:creationId xmlns:a16="http://schemas.microsoft.com/office/drawing/2014/main" id="{94A0FC2D-3BE5-471F-A94A-02EF9E7D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id="{015EAAC6-02D3-42F7-B5B0-B6FC46051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id="{78362EB4-A3DD-4DF9-8795-F8F543418852}"/>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a:extLst>
              <a:ext uri="{FF2B5EF4-FFF2-40B4-BE49-F238E27FC236}">
                <a16:creationId xmlns:a16="http://schemas.microsoft.com/office/drawing/2014/main" id="{361F8206-9AFC-4A98-B7B0-B2D32A615B69}"/>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a:extLst>
              <a:ext uri="{FF2B5EF4-FFF2-40B4-BE49-F238E27FC236}">
                <a16:creationId xmlns:a16="http://schemas.microsoft.com/office/drawing/2014/main" id="{83EDDDDE-8A43-4B7B-8554-3B343B4487B1}"/>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BFF0100-FAA3-48B8-86C5-A9C6F27B85E0}"/>
              </a:ext>
            </a:extLst>
          </p:cNvPr>
          <p:cNvSpPr>
            <a:spLocks noGrp="1"/>
          </p:cNvSpPr>
          <p:nvPr>
            <p:ph type="title"/>
          </p:nvPr>
        </p:nvSpPr>
        <p:spPr/>
        <p:txBody>
          <a:bodyPr/>
          <a:lstStyle/>
          <a:p>
            <a:pPr algn="ctr" eaLnBrk="1" hangingPunct="1"/>
            <a:r>
              <a:rPr lang="en-AU" altLang="en-US" dirty="0"/>
              <a:t>Step 3</a:t>
            </a:r>
          </a:p>
        </p:txBody>
      </p:sp>
      <p:pic>
        <p:nvPicPr>
          <p:cNvPr id="40963" name="Picture 2">
            <a:extLst>
              <a:ext uri="{FF2B5EF4-FFF2-40B4-BE49-F238E27FC236}">
                <a16:creationId xmlns:a16="http://schemas.microsoft.com/office/drawing/2014/main" id="{DF934A91-E8AC-4C69-B9C1-AC56BB28D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1E1A75B8-0641-4A27-B919-AFD95F3C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id="{97E39136-0783-4203-8899-0276631D6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a:extLst>
              <a:ext uri="{FF2B5EF4-FFF2-40B4-BE49-F238E27FC236}">
                <a16:creationId xmlns:a16="http://schemas.microsoft.com/office/drawing/2014/main" id="{6BAE5D45-1AEA-43FE-A5F9-5F45E6E94A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a:extLst>
              <a:ext uri="{FF2B5EF4-FFF2-40B4-BE49-F238E27FC236}">
                <a16:creationId xmlns:a16="http://schemas.microsoft.com/office/drawing/2014/main" id="{988F12AF-98D8-4788-A751-9ED3C51C6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a:extLst>
              <a:ext uri="{FF2B5EF4-FFF2-40B4-BE49-F238E27FC236}">
                <a16:creationId xmlns:a16="http://schemas.microsoft.com/office/drawing/2014/main" id="{C1615A96-1E89-40E7-AB13-28F7999AF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a:extLst>
              <a:ext uri="{FF2B5EF4-FFF2-40B4-BE49-F238E27FC236}">
                <a16:creationId xmlns:a16="http://schemas.microsoft.com/office/drawing/2014/main" id="{27B73DFC-64D9-466A-A9C2-B24549318C2F}"/>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a:extLst>
              <a:ext uri="{FF2B5EF4-FFF2-40B4-BE49-F238E27FC236}">
                <a16:creationId xmlns:a16="http://schemas.microsoft.com/office/drawing/2014/main" id="{9ED492EF-A696-40A9-AC40-0D4B69D6181A}"/>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a:extLst>
              <a:ext uri="{FF2B5EF4-FFF2-40B4-BE49-F238E27FC236}">
                <a16:creationId xmlns:a16="http://schemas.microsoft.com/office/drawing/2014/main" id="{B87BE085-3003-465A-81C9-B9EC008024AD}"/>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EAED25-1C93-453B-AD98-E1076A0474CA}"/>
              </a:ext>
            </a:extLst>
          </p:cNvPr>
          <p:cNvSpPr>
            <a:spLocks noGrp="1"/>
          </p:cNvSpPr>
          <p:nvPr>
            <p:ph type="title"/>
          </p:nvPr>
        </p:nvSpPr>
        <p:spPr/>
        <p:txBody>
          <a:bodyPr/>
          <a:lstStyle/>
          <a:p>
            <a:pPr algn="ctr" eaLnBrk="1" hangingPunct="1"/>
            <a:r>
              <a:rPr lang="en-AU" altLang="en-US"/>
              <a:t>Step 4 - relationships</a:t>
            </a:r>
          </a:p>
        </p:txBody>
      </p:sp>
      <p:pic>
        <p:nvPicPr>
          <p:cNvPr id="41987" name="Picture 2">
            <a:extLst>
              <a:ext uri="{FF2B5EF4-FFF2-40B4-BE49-F238E27FC236}">
                <a16:creationId xmlns:a16="http://schemas.microsoft.com/office/drawing/2014/main" id="{114A9ADC-B660-4F19-86B4-23A46557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id="{D385A5A5-7B3B-4915-B305-AC22883F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id="{BBB6E9E2-36BB-4BE5-B65F-846AC637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a:extLst>
              <a:ext uri="{FF2B5EF4-FFF2-40B4-BE49-F238E27FC236}">
                <a16:creationId xmlns:a16="http://schemas.microsoft.com/office/drawing/2014/main" id="{0A042D5F-54EA-40AC-85D2-35D5B4868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a:extLst>
              <a:ext uri="{FF2B5EF4-FFF2-40B4-BE49-F238E27FC236}">
                <a16:creationId xmlns:a16="http://schemas.microsoft.com/office/drawing/2014/main" id="{5AAF60A4-4DC9-4CC3-B20B-3E77B4611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28AC5F34-0C5B-41CB-A766-55471402BAF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a:extLst>
              <a:ext uri="{FF2B5EF4-FFF2-40B4-BE49-F238E27FC236}">
                <a16:creationId xmlns:a16="http://schemas.microsoft.com/office/drawing/2014/main" id="{657224E8-88C0-413B-8BF0-EBC46DF78CF8}"/>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a:extLst>
              <a:ext uri="{FF2B5EF4-FFF2-40B4-BE49-F238E27FC236}">
                <a16:creationId xmlns:a16="http://schemas.microsoft.com/office/drawing/2014/main" id="{28CA33BF-09A9-44EF-A79F-364314D3CFE5}"/>
              </a:ext>
            </a:extLst>
          </p:cNvPr>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55044A2-9C6B-481A-B496-DE569EE420A6}"/>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53165BC-23EB-4459-9C56-B5F947453D7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E909888-716A-425D-9BA7-4FE7801B2ED0}"/>
              </a:ext>
            </a:extLst>
          </p:cNvPr>
          <p:cNvSpPr>
            <a:spLocks noGrp="1"/>
          </p:cNvSpPr>
          <p:nvPr>
            <p:ph type="title"/>
          </p:nvPr>
        </p:nvSpPr>
        <p:spPr/>
        <p:txBody>
          <a:bodyPr/>
          <a:lstStyle/>
          <a:p>
            <a:pPr algn="ctr" eaLnBrk="1" hangingPunct="1"/>
            <a:r>
              <a:rPr lang="en-AU" altLang="en-US" dirty="0"/>
              <a:t>Step 4 - cardinality</a:t>
            </a:r>
          </a:p>
        </p:txBody>
      </p:sp>
      <p:pic>
        <p:nvPicPr>
          <p:cNvPr id="43011" name="Picture 2">
            <a:extLst>
              <a:ext uri="{FF2B5EF4-FFF2-40B4-BE49-F238E27FC236}">
                <a16:creationId xmlns:a16="http://schemas.microsoft.com/office/drawing/2014/main" id="{0445BA91-BBF0-49C3-8DCE-C2B6D972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EFA7E04C-D2D7-48CA-850E-CFECD8263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887BCF2C-797A-4B99-B7E7-E36F65616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a:extLst>
              <a:ext uri="{FF2B5EF4-FFF2-40B4-BE49-F238E27FC236}">
                <a16:creationId xmlns:a16="http://schemas.microsoft.com/office/drawing/2014/main" id="{64E43700-FEA0-4EE3-A232-194FD530C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a:extLst>
              <a:ext uri="{FF2B5EF4-FFF2-40B4-BE49-F238E27FC236}">
                <a16:creationId xmlns:a16="http://schemas.microsoft.com/office/drawing/2014/main" id="{0A7F66D8-D099-44FC-BF64-3ED36CA1D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087B1F9E-E136-446B-A199-0A975A41C30C}"/>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a:extLst>
              <a:ext uri="{FF2B5EF4-FFF2-40B4-BE49-F238E27FC236}">
                <a16:creationId xmlns:a16="http://schemas.microsoft.com/office/drawing/2014/main" id="{618763A4-6E3B-45A6-A378-3C293C403CD1}"/>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a:extLst>
              <a:ext uri="{FF2B5EF4-FFF2-40B4-BE49-F238E27FC236}">
                <a16:creationId xmlns:a16="http://schemas.microsoft.com/office/drawing/2014/main" id="{F9E521C5-5C12-4CF9-99BD-82BC0082844A}"/>
              </a:ext>
            </a:extLst>
          </p:cNvPr>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2B67DC7-6B2F-489C-BD7D-133B054D9C2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B525F-E016-4E4E-9AD2-8DE48DF4AA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a:extLst>
              <a:ext uri="{FF2B5EF4-FFF2-40B4-BE49-F238E27FC236}">
                <a16:creationId xmlns:a16="http://schemas.microsoft.com/office/drawing/2014/main" id="{08E514FB-FC79-4B3D-BE7C-47A48B03C376}"/>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228E6CC8-9539-42BA-877C-5C546497FF9B}"/>
              </a:ext>
            </a:extLst>
          </p:cNvPr>
          <p:cNvSpPr txBox="1"/>
          <p:nvPr/>
        </p:nvSpPr>
        <p:spPr>
          <a:xfrm>
            <a:off x="1403350" y="2852738"/>
            <a:ext cx="2952750" cy="646112"/>
          </a:xfrm>
          <a:prstGeom prst="rect">
            <a:avLst/>
          </a:prstGeom>
          <a:solidFill>
            <a:schemeClr val="accent6">
              <a:lumMod val="60000"/>
              <a:lumOff val="40000"/>
              <a:alpha val="55000"/>
            </a:schemeClr>
          </a:solidFill>
        </p:spPr>
        <p:txBody>
          <a:bodyPr wrap="square">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3CABE7F-3D68-4973-B954-BA5C0F57BB8F}"/>
              </a:ext>
            </a:extLst>
          </p:cNvPr>
          <p:cNvSpPr>
            <a:spLocks noGrp="1"/>
          </p:cNvSpPr>
          <p:nvPr>
            <p:ph type="title"/>
          </p:nvPr>
        </p:nvSpPr>
        <p:spPr/>
        <p:txBody>
          <a:bodyPr/>
          <a:lstStyle/>
          <a:p>
            <a:pPr algn="ctr" eaLnBrk="1" hangingPunct="1"/>
            <a:r>
              <a:rPr lang="en-AU" altLang="en-US" dirty="0"/>
              <a:t>Step 4 - cardinality</a:t>
            </a:r>
          </a:p>
        </p:txBody>
      </p:sp>
      <p:pic>
        <p:nvPicPr>
          <p:cNvPr id="44035" name="Picture 2">
            <a:extLst>
              <a:ext uri="{FF2B5EF4-FFF2-40B4-BE49-F238E27FC236}">
                <a16:creationId xmlns:a16="http://schemas.microsoft.com/office/drawing/2014/main" id="{495B85A4-2D82-4E62-846A-D23F13717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id="{9D215352-519A-45A5-964E-1BFB8BDA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id="{65CA0AB0-F491-4DC2-9AA4-F32C60D1D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a:extLst>
              <a:ext uri="{FF2B5EF4-FFF2-40B4-BE49-F238E27FC236}">
                <a16:creationId xmlns:a16="http://schemas.microsoft.com/office/drawing/2014/main" id="{9950A597-CD5F-4D3B-8A9A-1846DBD72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a:extLst>
              <a:ext uri="{FF2B5EF4-FFF2-40B4-BE49-F238E27FC236}">
                <a16:creationId xmlns:a16="http://schemas.microsoft.com/office/drawing/2014/main" id="{91CC8C2E-9442-45EC-8E6D-35BC38E8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BB020687-0A88-4CD9-AC70-CDEC34C98732}"/>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a:extLst>
              <a:ext uri="{FF2B5EF4-FFF2-40B4-BE49-F238E27FC236}">
                <a16:creationId xmlns:a16="http://schemas.microsoft.com/office/drawing/2014/main" id="{2B4787FF-5573-42C4-A619-4F17222961CB}"/>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a:extLst>
              <a:ext uri="{FF2B5EF4-FFF2-40B4-BE49-F238E27FC236}">
                <a16:creationId xmlns:a16="http://schemas.microsoft.com/office/drawing/2014/main" id="{FA61BB64-842F-4FA5-BDFD-60D1EFFFC7CC}"/>
              </a:ext>
            </a:extLst>
          </p:cNvPr>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5921C97-D161-43E4-91E5-34744A5B0EC1}"/>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8585CD-7A96-40E4-A48A-006AACB162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a:extLst>
              <a:ext uri="{FF2B5EF4-FFF2-40B4-BE49-F238E27FC236}">
                <a16:creationId xmlns:a16="http://schemas.microsoft.com/office/drawing/2014/main" id="{0CA97FBF-326D-4C5B-8EC2-AE7AC0E9B28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a:extLst>
              <a:ext uri="{FF2B5EF4-FFF2-40B4-BE49-F238E27FC236}">
                <a16:creationId xmlns:a16="http://schemas.microsoft.com/office/drawing/2014/main" id="{DCF1ADB4-C4E4-4C3D-B70F-38B0924555D4}"/>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8003243F-EDF5-474F-BFA9-599BEF4D2B0C}"/>
              </a:ext>
            </a:extLst>
          </p:cNvPr>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D5B0792-0E27-4659-81B6-974FC743F76A}"/>
              </a:ext>
            </a:extLst>
          </p:cNvPr>
          <p:cNvSpPr>
            <a:spLocks noGrp="1"/>
          </p:cNvSpPr>
          <p:nvPr>
            <p:ph type="title"/>
          </p:nvPr>
        </p:nvSpPr>
        <p:spPr/>
        <p:txBody>
          <a:bodyPr/>
          <a:lstStyle/>
          <a:p>
            <a:pPr algn="ctr" eaLnBrk="1" hangingPunct="1"/>
            <a:r>
              <a:rPr lang="en-AU" altLang="en-US" dirty="0"/>
              <a:t>Step 4 - cardinality</a:t>
            </a:r>
          </a:p>
        </p:txBody>
      </p:sp>
      <p:pic>
        <p:nvPicPr>
          <p:cNvPr id="45059" name="Picture 2">
            <a:extLst>
              <a:ext uri="{FF2B5EF4-FFF2-40B4-BE49-F238E27FC236}">
                <a16:creationId xmlns:a16="http://schemas.microsoft.com/office/drawing/2014/main" id="{47E5B976-86DC-4737-87ED-4FE34F0A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a:extLst>
              <a:ext uri="{FF2B5EF4-FFF2-40B4-BE49-F238E27FC236}">
                <a16:creationId xmlns:a16="http://schemas.microsoft.com/office/drawing/2014/main" id="{C03E0FDC-5801-44FF-9FD2-7AB4B0E4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a:extLst>
              <a:ext uri="{FF2B5EF4-FFF2-40B4-BE49-F238E27FC236}">
                <a16:creationId xmlns:a16="http://schemas.microsoft.com/office/drawing/2014/main" id="{198621DC-A9D9-4F4F-8E74-9884A9651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2A0BD2AD-E40D-4ED5-BFDB-85E43FAD3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5607660E-B1BA-4112-914C-E582941CD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C157F5DE-DECC-43E8-A971-1A6968E3287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a:extLst>
              <a:ext uri="{FF2B5EF4-FFF2-40B4-BE49-F238E27FC236}">
                <a16:creationId xmlns:a16="http://schemas.microsoft.com/office/drawing/2014/main" id="{0DAF847E-CE55-4B17-AFBD-420159B26A1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a:extLst>
              <a:ext uri="{FF2B5EF4-FFF2-40B4-BE49-F238E27FC236}">
                <a16:creationId xmlns:a16="http://schemas.microsoft.com/office/drawing/2014/main" id="{8328A16C-92DC-49F6-8B82-9BA2FE5B8D80}"/>
              </a:ext>
            </a:extLst>
          </p:cNvPr>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5493338D-5AA7-411A-AB2B-6829E796C4B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E916A9-2619-4DBF-821E-A150351D159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a:extLst>
              <a:ext uri="{FF2B5EF4-FFF2-40B4-BE49-F238E27FC236}">
                <a16:creationId xmlns:a16="http://schemas.microsoft.com/office/drawing/2014/main" id="{B857A55F-EA1B-4348-8803-A6A3ADAB355C}"/>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a:extLst>
              <a:ext uri="{FF2B5EF4-FFF2-40B4-BE49-F238E27FC236}">
                <a16:creationId xmlns:a16="http://schemas.microsoft.com/office/drawing/2014/main" id="{EC636A43-6156-4A70-B9FD-EA5E600E1953}"/>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a:extLst>
              <a:ext uri="{FF2B5EF4-FFF2-40B4-BE49-F238E27FC236}">
                <a16:creationId xmlns:a16="http://schemas.microsoft.com/office/drawing/2014/main" id="{FE1B2855-F7AD-473D-9300-40A21D2356E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16FFB3D-3159-49E4-B360-3B72E4CCF688}"/>
              </a:ext>
            </a:extLst>
          </p:cNvPr>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EE61A37-9444-4EB5-8141-E1D1C201428D}"/>
              </a:ext>
            </a:extLst>
          </p:cNvPr>
          <p:cNvSpPr>
            <a:spLocks noGrp="1"/>
          </p:cNvSpPr>
          <p:nvPr>
            <p:ph type="title"/>
          </p:nvPr>
        </p:nvSpPr>
        <p:spPr/>
        <p:txBody>
          <a:bodyPr/>
          <a:lstStyle/>
          <a:p>
            <a:pPr algn="ctr" eaLnBrk="1" hangingPunct="1"/>
            <a:r>
              <a:rPr lang="en-AU" altLang="en-US" dirty="0"/>
              <a:t>Step 4 - cardinality</a:t>
            </a:r>
          </a:p>
        </p:txBody>
      </p:sp>
      <p:pic>
        <p:nvPicPr>
          <p:cNvPr id="46083" name="Picture 2">
            <a:extLst>
              <a:ext uri="{FF2B5EF4-FFF2-40B4-BE49-F238E27FC236}">
                <a16:creationId xmlns:a16="http://schemas.microsoft.com/office/drawing/2014/main" id="{6C57D3AC-98DB-4BDD-AB33-05497875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a:extLst>
              <a:ext uri="{FF2B5EF4-FFF2-40B4-BE49-F238E27FC236}">
                <a16:creationId xmlns:a16="http://schemas.microsoft.com/office/drawing/2014/main" id="{6AEEC7DE-5C0C-499C-9FC3-A890535C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a:extLst>
              <a:ext uri="{FF2B5EF4-FFF2-40B4-BE49-F238E27FC236}">
                <a16:creationId xmlns:a16="http://schemas.microsoft.com/office/drawing/2014/main" id="{0FF5D5C9-193D-4786-8CFE-07CC38C1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a:extLst>
              <a:ext uri="{FF2B5EF4-FFF2-40B4-BE49-F238E27FC236}">
                <a16:creationId xmlns:a16="http://schemas.microsoft.com/office/drawing/2014/main" id="{42B7EDAD-B211-47C8-91EA-46142EDA3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0BD68DE0-6B32-4C89-B2CF-E9F594981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181ED1E9-B840-4B5A-9185-C0C9CAD49C9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a:extLst>
              <a:ext uri="{FF2B5EF4-FFF2-40B4-BE49-F238E27FC236}">
                <a16:creationId xmlns:a16="http://schemas.microsoft.com/office/drawing/2014/main" id="{D70A3604-452B-48B9-B7E4-098275F569C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a:extLst>
              <a:ext uri="{FF2B5EF4-FFF2-40B4-BE49-F238E27FC236}">
                <a16:creationId xmlns:a16="http://schemas.microsoft.com/office/drawing/2014/main" id="{61DBCF04-125C-4B59-BED3-4EFBDACFC40A}"/>
              </a:ext>
            </a:extLst>
          </p:cNvPr>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3608062-98D7-499D-B470-B49DCCFBFB4A}"/>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47DA6D-8C27-4039-852F-EF48C0EB98C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a:extLst>
              <a:ext uri="{FF2B5EF4-FFF2-40B4-BE49-F238E27FC236}">
                <a16:creationId xmlns:a16="http://schemas.microsoft.com/office/drawing/2014/main" id="{A5B5BBE7-2AFC-48FA-B1C4-A017A1D30852}"/>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a:extLst>
              <a:ext uri="{FF2B5EF4-FFF2-40B4-BE49-F238E27FC236}">
                <a16:creationId xmlns:a16="http://schemas.microsoft.com/office/drawing/2014/main" id="{4C4022E5-FE0B-4E60-A846-10F13647E55C}"/>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a:extLst>
              <a:ext uri="{FF2B5EF4-FFF2-40B4-BE49-F238E27FC236}">
                <a16:creationId xmlns:a16="http://schemas.microsoft.com/office/drawing/2014/main" id="{A41C7932-C457-4D5F-81FC-83D117F68C3C}"/>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latin typeface="Calibri" panose="020F0502020204030204" pitchFamily="34" charset="0"/>
                <a:cs typeface="Arial" panose="020B0604020202020204" pitchFamily="34" charset="0"/>
              </a:rPr>
              <a:t>8</a:t>
            </a:r>
          </a:p>
        </p:txBody>
      </p:sp>
      <p:sp>
        <p:nvSpPr>
          <p:cNvPr id="46096" name="TextBox 18">
            <a:extLst>
              <a:ext uri="{FF2B5EF4-FFF2-40B4-BE49-F238E27FC236}">
                <a16:creationId xmlns:a16="http://schemas.microsoft.com/office/drawing/2014/main" id="{93F32051-DE21-4335-88CE-5C0AC17EEEE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8BDD767-6EB0-4EEE-AFF3-B0D0CCF73BE4}"/>
              </a:ext>
            </a:extLst>
          </p:cNvPr>
          <p:cNvSpPr txBox="1"/>
          <p:nvPr/>
        </p:nvSpPr>
        <p:spPr>
          <a:xfrm>
            <a:off x="108922" y="3937000"/>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pic>
        <p:nvPicPr>
          <p:cNvPr id="3" name="Picture 2">
            <a:extLst>
              <a:ext uri="{FF2B5EF4-FFF2-40B4-BE49-F238E27FC236}">
                <a16:creationId xmlns:a16="http://schemas.microsoft.com/office/drawing/2014/main" id="{247FE121-6B8C-C0E1-90AE-51C324E62F90}"/>
              </a:ext>
            </a:extLst>
          </p:cNvPr>
          <p:cNvPicPr>
            <a:picLocks noChangeAspect="1"/>
          </p:cNvPicPr>
          <p:nvPr/>
        </p:nvPicPr>
        <p:blipFill>
          <a:blip r:embed="rId7"/>
          <a:stretch>
            <a:fillRect/>
          </a:stretch>
        </p:blipFill>
        <p:spPr>
          <a:xfrm>
            <a:off x="4362421" y="3286105"/>
            <a:ext cx="419158" cy="28579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F05BF33-B940-4FA0-877D-EC5FCE499391}"/>
              </a:ext>
            </a:extLst>
          </p:cNvPr>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a:extLst>
              <a:ext uri="{FF2B5EF4-FFF2-40B4-BE49-F238E27FC236}">
                <a16:creationId xmlns:a16="http://schemas.microsoft.com/office/drawing/2014/main" id="{88705969-8BD2-479D-989A-D5F3553D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2D5BAD9-2C60-4A1F-8805-3D1B8723A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a:extLst>
              <a:ext uri="{FF2B5EF4-FFF2-40B4-BE49-F238E27FC236}">
                <a16:creationId xmlns:a16="http://schemas.microsoft.com/office/drawing/2014/main" id="{E11A49CF-E75E-4008-A893-9967855B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a:extLst>
              <a:ext uri="{FF2B5EF4-FFF2-40B4-BE49-F238E27FC236}">
                <a16:creationId xmlns:a16="http://schemas.microsoft.com/office/drawing/2014/main" id="{7101BC75-8BF2-453D-B620-F5E51E2C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a:extLst>
              <a:ext uri="{FF2B5EF4-FFF2-40B4-BE49-F238E27FC236}">
                <a16:creationId xmlns:a16="http://schemas.microsoft.com/office/drawing/2014/main" id="{028E062E-0F74-4BD8-8F35-C7302DDC3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3278B000-072D-48AC-8185-EE43E22E747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a:extLst>
              <a:ext uri="{FF2B5EF4-FFF2-40B4-BE49-F238E27FC236}">
                <a16:creationId xmlns:a16="http://schemas.microsoft.com/office/drawing/2014/main" id="{95BB30C2-6B0E-4A75-8E8A-3DE97804A2A7}"/>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a:extLst>
              <a:ext uri="{FF2B5EF4-FFF2-40B4-BE49-F238E27FC236}">
                <a16:creationId xmlns:a16="http://schemas.microsoft.com/office/drawing/2014/main" id="{D4889F2D-4CF1-43F7-9D93-BE0D7BBE9F01}"/>
              </a:ext>
            </a:extLst>
          </p:cNvPr>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4959D4F-7A5E-4201-83D2-4B4D44F3EB3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FDD070-4CBB-4EDE-B46C-28005580276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a:extLst>
              <a:ext uri="{FF2B5EF4-FFF2-40B4-BE49-F238E27FC236}">
                <a16:creationId xmlns:a16="http://schemas.microsoft.com/office/drawing/2014/main" id="{FA0AB0D3-F2EF-420A-B337-9BC874886B1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a:extLst>
              <a:ext uri="{FF2B5EF4-FFF2-40B4-BE49-F238E27FC236}">
                <a16:creationId xmlns:a16="http://schemas.microsoft.com/office/drawing/2014/main" id="{00BE88E0-217D-4671-B0B0-E6D24CE0F4DE}"/>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a:extLst>
              <a:ext uri="{FF2B5EF4-FFF2-40B4-BE49-F238E27FC236}">
                <a16:creationId xmlns:a16="http://schemas.microsoft.com/office/drawing/2014/main" id="{7F05B175-3B85-4717-AD91-1CBDFE4284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a:extLst>
              <a:ext uri="{FF2B5EF4-FFF2-40B4-BE49-F238E27FC236}">
                <a16:creationId xmlns:a16="http://schemas.microsoft.com/office/drawing/2014/main" id="{9EB2D814-BED3-4D9F-8ECE-778F554D22A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a:extLst>
              <a:ext uri="{FF2B5EF4-FFF2-40B4-BE49-F238E27FC236}">
                <a16:creationId xmlns:a16="http://schemas.microsoft.com/office/drawing/2014/main" id="{DD4899BB-75C8-4652-8409-EE3EC4069A72}"/>
              </a:ext>
            </a:extLst>
          </p:cNvPr>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a:extLst>
              <a:ext uri="{FF2B5EF4-FFF2-40B4-BE49-F238E27FC236}">
                <a16:creationId xmlns:a16="http://schemas.microsoft.com/office/drawing/2014/main" id="{407FF586-D313-4333-B61B-38B634DC9F37}"/>
              </a:ext>
            </a:extLst>
          </p:cNvPr>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F1FAC97-62BC-4687-B59E-91449ADBD890}"/>
              </a:ext>
            </a:extLst>
          </p:cNvPr>
          <p:cNvSpPr>
            <a:spLocks noGrp="1"/>
          </p:cNvSpPr>
          <p:nvPr>
            <p:ph type="title"/>
          </p:nvPr>
        </p:nvSpPr>
        <p:spPr/>
        <p:txBody>
          <a:bodyPr/>
          <a:lstStyle/>
          <a:p>
            <a:pPr eaLnBrk="1" hangingPunct="1"/>
            <a:r>
              <a:rPr lang="en-AU" altLang="en-US"/>
              <a:t>A 2NF check</a:t>
            </a:r>
          </a:p>
        </p:txBody>
      </p:sp>
      <p:pic>
        <p:nvPicPr>
          <p:cNvPr id="48131" name="Picture 2">
            <a:extLst>
              <a:ext uri="{FF2B5EF4-FFF2-40B4-BE49-F238E27FC236}">
                <a16:creationId xmlns:a16="http://schemas.microsoft.com/office/drawing/2014/main" id="{3CCACC94-C4F7-4563-A5FC-1739AE98C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a:extLst>
              <a:ext uri="{FF2B5EF4-FFF2-40B4-BE49-F238E27FC236}">
                <a16:creationId xmlns:a16="http://schemas.microsoft.com/office/drawing/2014/main" id="{9394AEFC-CF23-417B-B6E7-6AD727049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a:extLst>
              <a:ext uri="{FF2B5EF4-FFF2-40B4-BE49-F238E27FC236}">
                <a16:creationId xmlns:a16="http://schemas.microsoft.com/office/drawing/2014/main" id="{357B0823-8A5E-435D-B3D1-5B467924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a:extLst>
              <a:ext uri="{FF2B5EF4-FFF2-40B4-BE49-F238E27FC236}">
                <a16:creationId xmlns:a16="http://schemas.microsoft.com/office/drawing/2014/main" id="{88EDE893-EACB-4073-B807-62E95EF8A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a:extLst>
              <a:ext uri="{FF2B5EF4-FFF2-40B4-BE49-F238E27FC236}">
                <a16:creationId xmlns:a16="http://schemas.microsoft.com/office/drawing/2014/main" id="{6F36A194-3289-459E-B266-1F336920A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9DDAC345-96CD-4B4A-BBBC-258C313A0AA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a:extLst>
              <a:ext uri="{FF2B5EF4-FFF2-40B4-BE49-F238E27FC236}">
                <a16:creationId xmlns:a16="http://schemas.microsoft.com/office/drawing/2014/main" id="{3F5B38FD-5908-4E6B-AEAC-53937EC799E5}"/>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a:extLst>
              <a:ext uri="{FF2B5EF4-FFF2-40B4-BE49-F238E27FC236}">
                <a16:creationId xmlns:a16="http://schemas.microsoft.com/office/drawing/2014/main" id="{758A4E35-1E6B-49E9-AD32-7C835DA73567}"/>
              </a:ext>
            </a:extLst>
          </p:cNvPr>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6482629-A6D6-4DB3-8C60-17B7BF3F2A1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FC2F53-F0AF-44D7-8B79-501B7F1391C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a:extLst>
              <a:ext uri="{FF2B5EF4-FFF2-40B4-BE49-F238E27FC236}">
                <a16:creationId xmlns:a16="http://schemas.microsoft.com/office/drawing/2014/main" id="{978B3D2F-46D7-4F97-A60E-E0B8FBACA0C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a:extLst>
              <a:ext uri="{FF2B5EF4-FFF2-40B4-BE49-F238E27FC236}">
                <a16:creationId xmlns:a16="http://schemas.microsoft.com/office/drawing/2014/main" id="{5EC65E4B-F890-422F-9405-F899854EED3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a:extLst>
              <a:ext uri="{FF2B5EF4-FFF2-40B4-BE49-F238E27FC236}">
                <a16:creationId xmlns:a16="http://schemas.microsoft.com/office/drawing/2014/main" id="{4BEFA5CA-CA5C-49CC-883C-510F9534DFE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a:extLst>
              <a:ext uri="{FF2B5EF4-FFF2-40B4-BE49-F238E27FC236}">
                <a16:creationId xmlns:a16="http://schemas.microsoft.com/office/drawing/2014/main" id="{FEE8E75C-4EEE-4F04-9C6A-B2E1C2D3088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a:extLst>
              <a:ext uri="{FF2B5EF4-FFF2-40B4-BE49-F238E27FC236}">
                <a16:creationId xmlns:a16="http://schemas.microsoft.com/office/drawing/2014/main" id="{21ED280C-B303-4E24-B267-59CF51F7EB89}"/>
              </a:ext>
            </a:extLst>
          </p:cNvPr>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dirty="0">
                <a:latin typeface="Calibri" panose="020F0502020204030204" pitchFamily="34" charset="0"/>
                <a:cs typeface="Arial" panose="020B0604020202020204" pitchFamily="34" charset="0"/>
              </a:rPr>
              <a:t>Grade is only dependent on the primary key (</a:t>
            </a:r>
            <a:r>
              <a:rPr lang="en-AU" altLang="en-US" sz="2400" i="1" dirty="0" err="1">
                <a:latin typeface="Calibri" panose="020F0502020204030204" pitchFamily="34" charset="0"/>
                <a:cs typeface="Arial" panose="020B0604020202020204" pitchFamily="34" charset="0"/>
              </a:rPr>
              <a:t>studentID</a:t>
            </a:r>
            <a:r>
              <a:rPr lang="en-AU" altLang="en-US" sz="2400" dirty="0">
                <a:latin typeface="Calibri" panose="020F0502020204030204" pitchFamily="34" charset="0"/>
                <a:cs typeface="Arial" panose="020B0604020202020204" pitchFamily="34" charset="0"/>
              </a:rPr>
              <a:t> + </a:t>
            </a:r>
            <a:r>
              <a:rPr lang="en-AU" altLang="en-US" sz="2400" i="1" dirty="0">
                <a:latin typeface="Calibri" panose="020F0502020204030204" pitchFamily="34" charset="0"/>
                <a:cs typeface="Arial" panose="020B0604020202020204" pitchFamily="34" charset="0"/>
              </a:rPr>
              <a:t>subject</a:t>
            </a:r>
            <a:r>
              <a:rPr lang="en-AU" altLang="en-US" sz="2400" dirty="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77128ABB-C55A-4289-99B7-3333C74092B5}"/>
              </a:ext>
            </a:extLst>
          </p:cNvPr>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73E-17D4-4FF1-B78E-8321422A9901}"/>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09897B36-97D2-47BF-910F-5B25086FA791}"/>
              </a:ext>
            </a:extLst>
          </p:cNvPr>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600" dirty="0">
                <a:solidFill>
                  <a:srgbClr val="0070C0"/>
                </a:solidFill>
                <a:latin typeface="Arial" pitchFamily="34" charset="0"/>
                <a:cs typeface="Arial" pitchFamily="34" charset="0"/>
              </a:rPr>
              <a:t>title, year </a:t>
            </a:r>
            <a:r>
              <a:rPr lang="en-US" sz="1600" dirty="0">
                <a:solidFill>
                  <a:srgbClr val="0070C0"/>
                </a:solidFill>
                <a:latin typeface="Arial" pitchFamily="34" charset="0"/>
                <a:cs typeface="Arial" pitchFamily="34" charset="0"/>
                <a:sym typeface="Wingdings" pitchFamily="2" charset="2"/>
              </a:rPr>
              <a:t> </a:t>
            </a:r>
            <a:r>
              <a:rPr lang="en-US" sz="1600" dirty="0" err="1">
                <a:solidFill>
                  <a:srgbClr val="0070C0"/>
                </a:solidFill>
                <a:latin typeface="Arial" pitchFamily="34" charset="0"/>
                <a:cs typeface="Arial" pitchFamily="34" charset="0"/>
                <a:sym typeface="Wingdings" pitchFamily="2" charset="2"/>
              </a:rPr>
              <a:t>startName</a:t>
            </a:r>
            <a:r>
              <a:rPr lang="en-US" sz="1600" dirty="0">
                <a:solidFill>
                  <a:srgbClr val="0070C0"/>
                </a:solidFill>
                <a:latin typeface="Arial" pitchFamily="34" charset="0"/>
                <a:cs typeface="Arial" pitchFamily="34" charset="0"/>
                <a:sym typeface="Wingdings" pitchFamily="2" charset="2"/>
              </a:rPr>
              <a:t> does not hold in </a:t>
            </a:r>
            <a:r>
              <a:rPr lang="en-US" sz="1600" dirty="0" err="1">
                <a:solidFill>
                  <a:srgbClr val="0070C0"/>
                </a:solidFill>
                <a:latin typeface="Arial" pitchFamily="34" charset="0"/>
                <a:cs typeface="Arial" pitchFamily="34" charset="0"/>
                <a:sym typeface="Wingdings" pitchFamily="2" charset="2"/>
              </a:rPr>
              <a:t>Movies1</a:t>
            </a:r>
            <a:r>
              <a:rPr lang="en-US" sz="1600" dirty="0">
                <a:solidFill>
                  <a:srgbClr val="0070C0"/>
                </a:solidFill>
                <a:latin typeface="Arial" pitchFamily="34" charset="0"/>
                <a:cs typeface="Arial" pitchFamily="34" charset="0"/>
                <a:sym typeface="Wingdings" pitchFamily="2" charset="2"/>
              </a:rPr>
              <a:t> relation </a:t>
            </a:r>
            <a:endParaRPr lang="vi-VN" sz="3600" dirty="0"/>
          </a:p>
          <a:p>
            <a:endParaRPr lang="vi-VN" dirty="0"/>
          </a:p>
        </p:txBody>
      </p:sp>
      <p:sp>
        <p:nvSpPr>
          <p:cNvPr id="4" name="Footer Placeholder 3">
            <a:extLst>
              <a:ext uri="{FF2B5EF4-FFF2-40B4-BE49-F238E27FC236}">
                <a16:creationId xmlns:a16="http://schemas.microsoft.com/office/drawing/2014/main" id="{60E368E3-A6D2-4C06-AAFC-F30C8E31AF5F}"/>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5F0B55FE-6DAB-4E83-B27D-D8C09E4C0D91}"/>
              </a:ext>
            </a:extLst>
          </p:cNvPr>
          <p:cNvSpPr>
            <a:spLocks noGrp="1"/>
          </p:cNvSpPr>
          <p:nvPr>
            <p:ph type="sldNum" sz="quarter" idx="12"/>
          </p:nvPr>
        </p:nvSpPr>
        <p:spPr/>
        <p:txBody>
          <a:bodyPr/>
          <a:lstStyle/>
          <a:p>
            <a:fld id="{CC2FDD2D-D1AD-4AA7-93C2-8410BB90945D}" type="slidenum">
              <a:rPr lang="vi-VN" smtClean="0"/>
              <a:t>5</a:t>
            </a:fld>
            <a:endParaRPr lang="vi-VN"/>
          </a:p>
        </p:txBody>
      </p:sp>
      <p:pic>
        <p:nvPicPr>
          <p:cNvPr id="6" name="Picture 5">
            <a:extLst>
              <a:ext uri="{FF2B5EF4-FFF2-40B4-BE49-F238E27FC236}">
                <a16:creationId xmlns:a16="http://schemas.microsoft.com/office/drawing/2014/main" id="{BE794E80-2BB1-4AB5-A4F2-5FBDC872A219}"/>
              </a:ext>
            </a:extLst>
          </p:cNvPr>
          <p:cNvPicPr>
            <a:picLocks noChangeAspect="1"/>
          </p:cNvPicPr>
          <p:nvPr/>
        </p:nvPicPr>
        <p:blipFill>
          <a:blip r:embed="rId3"/>
          <a:stretch>
            <a:fillRect/>
          </a:stretch>
        </p:blipFill>
        <p:spPr>
          <a:xfrm>
            <a:off x="742853" y="1259050"/>
            <a:ext cx="7666510" cy="2038363"/>
          </a:xfrm>
          <a:prstGeom prst="rect">
            <a:avLst/>
          </a:prstGeom>
        </p:spPr>
      </p:pic>
    </p:spTree>
    <p:extLst>
      <p:ext uri="{BB962C8B-B14F-4D97-AF65-F5344CB8AC3E}">
        <p14:creationId xmlns:p14="http://schemas.microsoft.com/office/powerpoint/2010/main" val="4175518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3F3B608-3A44-4CF3-927A-1A31D6284896}"/>
              </a:ext>
            </a:extLst>
          </p:cNvPr>
          <p:cNvSpPr>
            <a:spLocks noGrp="1"/>
          </p:cNvSpPr>
          <p:nvPr>
            <p:ph type="title"/>
          </p:nvPr>
        </p:nvSpPr>
        <p:spPr/>
        <p:txBody>
          <a:bodyPr/>
          <a:lstStyle/>
          <a:p>
            <a:pPr eaLnBrk="1" hangingPunct="1"/>
            <a:r>
              <a:rPr lang="en-AU" altLang="en-US"/>
              <a:t>A 2NF check</a:t>
            </a:r>
          </a:p>
        </p:txBody>
      </p:sp>
      <p:pic>
        <p:nvPicPr>
          <p:cNvPr id="49155" name="Picture 2">
            <a:extLst>
              <a:ext uri="{FF2B5EF4-FFF2-40B4-BE49-F238E27FC236}">
                <a16:creationId xmlns:a16="http://schemas.microsoft.com/office/drawing/2014/main" id="{CEE25036-1E5E-4529-BFC3-23695C87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a:extLst>
              <a:ext uri="{FF2B5EF4-FFF2-40B4-BE49-F238E27FC236}">
                <a16:creationId xmlns:a16="http://schemas.microsoft.com/office/drawing/2014/main" id="{B70AC0E2-5248-4FBE-A635-263A0DEF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a:extLst>
              <a:ext uri="{FF2B5EF4-FFF2-40B4-BE49-F238E27FC236}">
                <a16:creationId xmlns:a16="http://schemas.microsoft.com/office/drawing/2014/main" id="{E75A04A0-0B73-45D9-B575-7B24D4A7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a:extLst>
              <a:ext uri="{FF2B5EF4-FFF2-40B4-BE49-F238E27FC236}">
                <a16:creationId xmlns:a16="http://schemas.microsoft.com/office/drawing/2014/main" id="{D330A2A5-B0B2-4FB0-B7FF-EC6E2FCF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a:extLst>
              <a:ext uri="{FF2B5EF4-FFF2-40B4-BE49-F238E27FC236}">
                <a16:creationId xmlns:a16="http://schemas.microsoft.com/office/drawing/2014/main" id="{EBEF59ED-0FCD-4B94-9797-0AC2B6FA7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7EE129E6-FE92-49AB-961A-2E74D2AA30A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a:extLst>
              <a:ext uri="{FF2B5EF4-FFF2-40B4-BE49-F238E27FC236}">
                <a16:creationId xmlns:a16="http://schemas.microsoft.com/office/drawing/2014/main" id="{B88084E4-7280-420D-925F-FC85F859080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a:extLst>
              <a:ext uri="{FF2B5EF4-FFF2-40B4-BE49-F238E27FC236}">
                <a16:creationId xmlns:a16="http://schemas.microsoft.com/office/drawing/2014/main" id="{61C4D157-8114-446B-9125-CC42447C7B0A}"/>
              </a:ext>
            </a:extLst>
          </p:cNvPr>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29F1C169-C550-4511-8AFB-BF9DD9D6981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FE7EB2-6129-4051-8EC0-84E438BCCB6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a:extLst>
              <a:ext uri="{FF2B5EF4-FFF2-40B4-BE49-F238E27FC236}">
                <a16:creationId xmlns:a16="http://schemas.microsoft.com/office/drawing/2014/main" id="{4BE943D1-AC15-4C7A-B192-6E7799DA7ECD}"/>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a:extLst>
              <a:ext uri="{FF2B5EF4-FFF2-40B4-BE49-F238E27FC236}">
                <a16:creationId xmlns:a16="http://schemas.microsoft.com/office/drawing/2014/main" id="{CECBB72E-B71B-40AF-BC91-13936D12D156}"/>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a:extLst>
              <a:ext uri="{FF2B5EF4-FFF2-40B4-BE49-F238E27FC236}">
                <a16:creationId xmlns:a16="http://schemas.microsoft.com/office/drawing/2014/main" id="{948A25BA-95DF-4FF7-B3FA-486F869705C8}"/>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a:extLst>
              <a:ext uri="{FF2B5EF4-FFF2-40B4-BE49-F238E27FC236}">
                <a16:creationId xmlns:a16="http://schemas.microsoft.com/office/drawing/2014/main" id="{CB562AF1-439B-43C1-A314-1A4D18D7346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a:extLst>
              <a:ext uri="{FF2B5EF4-FFF2-40B4-BE49-F238E27FC236}">
                <a16:creationId xmlns:a16="http://schemas.microsoft.com/office/drawing/2014/main" id="{3E3710B4-0CA1-42CC-AE10-0F6B5EA063B5}"/>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86AEB9EE-A741-49E0-BBF4-42704B513986}"/>
              </a:ext>
            </a:extLst>
          </p:cNvPr>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37F647F-B102-45F2-A2D6-1541B6C7DC49}"/>
              </a:ext>
            </a:extLst>
          </p:cNvPr>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a:extLst>
              <a:ext uri="{FF2B5EF4-FFF2-40B4-BE49-F238E27FC236}">
                <a16:creationId xmlns:a16="http://schemas.microsoft.com/office/drawing/2014/main" id="{1593206A-9D0A-4CA1-9FEE-C178F96D7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a:extLst>
              <a:ext uri="{FF2B5EF4-FFF2-40B4-BE49-F238E27FC236}">
                <a16:creationId xmlns:a16="http://schemas.microsoft.com/office/drawing/2014/main" id="{8D130755-8637-4965-BFCD-0DA61D4F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id="{52BB63D5-D3D2-45D8-B14F-CA4DDEE0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a:extLst>
              <a:ext uri="{FF2B5EF4-FFF2-40B4-BE49-F238E27FC236}">
                <a16:creationId xmlns:a16="http://schemas.microsoft.com/office/drawing/2014/main" id="{5A7FCF2D-AD20-4801-B2EA-243A75049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id="{78FA8A1C-1446-4817-BB62-CC1A306DD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E52173C0-FE1D-4357-99F3-754F387CAC0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a:extLst>
              <a:ext uri="{FF2B5EF4-FFF2-40B4-BE49-F238E27FC236}">
                <a16:creationId xmlns:a16="http://schemas.microsoft.com/office/drawing/2014/main" id="{EBFA25EA-8D6B-4F66-B2BD-113ACD0A2689}"/>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a:extLst>
              <a:ext uri="{FF2B5EF4-FFF2-40B4-BE49-F238E27FC236}">
                <a16:creationId xmlns:a16="http://schemas.microsoft.com/office/drawing/2014/main" id="{33E7DE6E-E5B3-47D6-B061-D650DEFC960D}"/>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520D08D9-2E94-435D-8D25-74B5200898D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EFED38-BAD9-4FEF-A342-1DB4DB6C1CB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a:extLst>
              <a:ext uri="{FF2B5EF4-FFF2-40B4-BE49-F238E27FC236}">
                <a16:creationId xmlns:a16="http://schemas.microsoft.com/office/drawing/2014/main" id="{765A4E45-AA1A-412C-A2C4-7E87A5208259}"/>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a:extLst>
              <a:ext uri="{FF2B5EF4-FFF2-40B4-BE49-F238E27FC236}">
                <a16:creationId xmlns:a16="http://schemas.microsoft.com/office/drawing/2014/main" id="{EE88AB90-0E9C-4A9D-AF0F-BB0374E6A10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a:extLst>
              <a:ext uri="{FF2B5EF4-FFF2-40B4-BE49-F238E27FC236}">
                <a16:creationId xmlns:a16="http://schemas.microsoft.com/office/drawing/2014/main" id="{AF010743-021B-4F0D-90C7-69AB20C5E33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a:extLst>
              <a:ext uri="{FF2B5EF4-FFF2-40B4-BE49-F238E27FC236}">
                <a16:creationId xmlns:a16="http://schemas.microsoft.com/office/drawing/2014/main" id="{594B4CB1-DBCB-4CE1-8F49-414EACE05E2A}"/>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a:extLst>
              <a:ext uri="{FF2B5EF4-FFF2-40B4-BE49-F238E27FC236}">
                <a16:creationId xmlns:a16="http://schemas.microsoft.com/office/drawing/2014/main" id="{A3F41FED-B793-4A00-95B1-6098577CFE43}"/>
              </a:ext>
            </a:extLst>
          </p:cNvPr>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dirty="0">
                <a:latin typeface="Calibri" panose="020F0502020204030204" pitchFamily="34" charset="0"/>
                <a:cs typeface="Arial" panose="020B0604020202020204" pitchFamily="34" charset="0"/>
              </a:rPr>
              <a:t>So it is 2NF!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AD3F09B-B9E5-40B9-918E-7DC477D28A20}"/>
              </a:ext>
            </a:extLst>
          </p:cNvPr>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a:extLst>
              <a:ext uri="{FF2B5EF4-FFF2-40B4-BE49-F238E27FC236}">
                <a16:creationId xmlns:a16="http://schemas.microsoft.com/office/drawing/2014/main" id="{5DA72BAC-76F2-443C-8F42-6E87D8BB5305}"/>
              </a:ext>
            </a:extLst>
          </p:cNvPr>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024C34D-DB26-49DB-A556-3F13037737EA}"/>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a:extLst>
              <a:ext uri="{FF2B5EF4-FFF2-40B4-BE49-F238E27FC236}">
                <a16:creationId xmlns:a16="http://schemas.microsoft.com/office/drawing/2014/main" id="{EA08BC07-E216-4D36-8FB9-64ACBD1F2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a:extLst>
              <a:ext uri="{FF2B5EF4-FFF2-40B4-BE49-F238E27FC236}">
                <a16:creationId xmlns:a16="http://schemas.microsoft.com/office/drawing/2014/main" id="{4C2D5180-0BF3-4797-A02A-777E654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a:extLst>
              <a:ext uri="{FF2B5EF4-FFF2-40B4-BE49-F238E27FC236}">
                <a16:creationId xmlns:a16="http://schemas.microsoft.com/office/drawing/2014/main" id="{3DE23D54-E278-45CC-801C-608611CBF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a:extLst>
              <a:ext uri="{FF2B5EF4-FFF2-40B4-BE49-F238E27FC236}">
                <a16:creationId xmlns:a16="http://schemas.microsoft.com/office/drawing/2014/main" id="{2D79FA6B-848A-45FE-8979-522460FD8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a:extLst>
              <a:ext uri="{FF2B5EF4-FFF2-40B4-BE49-F238E27FC236}">
                <a16:creationId xmlns:a16="http://schemas.microsoft.com/office/drawing/2014/main" id="{3556DA81-A579-497B-A842-130C0B252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a:extLst>
              <a:ext uri="{FF2B5EF4-FFF2-40B4-BE49-F238E27FC236}">
                <a16:creationId xmlns:a16="http://schemas.microsoft.com/office/drawing/2014/main" id="{DB4EE4D1-0D3D-4C48-99B1-5644B8844E30}"/>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a:extLst>
              <a:ext uri="{FF2B5EF4-FFF2-40B4-BE49-F238E27FC236}">
                <a16:creationId xmlns:a16="http://schemas.microsoft.com/office/drawing/2014/main" id="{F9D874B3-5F93-4378-B127-E20C00C9C13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a:extLst>
              <a:ext uri="{FF2B5EF4-FFF2-40B4-BE49-F238E27FC236}">
                <a16:creationId xmlns:a16="http://schemas.microsoft.com/office/drawing/2014/main" id="{3FD86618-7FB9-4B2F-802D-07EFD1D044AD}"/>
              </a:ext>
            </a:extLst>
          </p:cNvPr>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D97508EA-61D8-435C-8906-8BAF40BA49A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FBB52D-6ACF-4C8D-843E-52D7804DE8EA}"/>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a:extLst>
              <a:ext uri="{FF2B5EF4-FFF2-40B4-BE49-F238E27FC236}">
                <a16:creationId xmlns:a16="http://schemas.microsoft.com/office/drawing/2014/main" id="{EEBD2D72-CE6B-4547-B43F-9ACC2C60594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a:extLst>
              <a:ext uri="{FF2B5EF4-FFF2-40B4-BE49-F238E27FC236}">
                <a16:creationId xmlns:a16="http://schemas.microsoft.com/office/drawing/2014/main" id="{2F504EFF-965E-4B90-8A8B-6169622A2E28}"/>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a:extLst>
              <a:ext uri="{FF2B5EF4-FFF2-40B4-BE49-F238E27FC236}">
                <a16:creationId xmlns:a16="http://schemas.microsoft.com/office/drawing/2014/main" id="{8530D210-814B-44B9-B79A-8E0AD705A06D}"/>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a:extLst>
              <a:ext uri="{FF2B5EF4-FFF2-40B4-BE49-F238E27FC236}">
                <a16:creationId xmlns:a16="http://schemas.microsoft.com/office/drawing/2014/main" id="{238725BB-7BB8-4872-9399-A790E7A8AA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a:extLst>
              <a:ext uri="{FF2B5EF4-FFF2-40B4-BE49-F238E27FC236}">
                <a16:creationId xmlns:a16="http://schemas.microsoft.com/office/drawing/2014/main" id="{F65EBC02-4D1C-422E-92EF-8EB89D31CC73}"/>
              </a:ext>
            </a:extLst>
          </p:cNvPr>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02CF17-E2C8-4AA6-B5ED-D074BF42D6C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a:extLst>
              <a:ext uri="{FF2B5EF4-FFF2-40B4-BE49-F238E27FC236}">
                <a16:creationId xmlns:a16="http://schemas.microsoft.com/office/drawing/2014/main" id="{4983A38C-4E23-463F-A13A-86D0AA80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a:extLst>
              <a:ext uri="{FF2B5EF4-FFF2-40B4-BE49-F238E27FC236}">
                <a16:creationId xmlns:a16="http://schemas.microsoft.com/office/drawing/2014/main" id="{4BAD3E61-2BFA-45A5-8AAE-E64761E2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a:extLst>
              <a:ext uri="{FF2B5EF4-FFF2-40B4-BE49-F238E27FC236}">
                <a16:creationId xmlns:a16="http://schemas.microsoft.com/office/drawing/2014/main" id="{AD7C0EFE-6B55-4834-A648-3AC402F23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a:extLst>
              <a:ext uri="{FF2B5EF4-FFF2-40B4-BE49-F238E27FC236}">
                <a16:creationId xmlns:a16="http://schemas.microsoft.com/office/drawing/2014/main" id="{D41E8238-8B2F-4317-B9A1-7106CBC42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a:extLst>
              <a:ext uri="{FF2B5EF4-FFF2-40B4-BE49-F238E27FC236}">
                <a16:creationId xmlns:a16="http://schemas.microsoft.com/office/drawing/2014/main" id="{143696FC-3051-4226-8C74-91DEBE664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a:extLst>
              <a:ext uri="{FF2B5EF4-FFF2-40B4-BE49-F238E27FC236}">
                <a16:creationId xmlns:a16="http://schemas.microsoft.com/office/drawing/2014/main" id="{F51C8699-4B5F-453F-98A4-5D2227C9ECBE}"/>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a:extLst>
              <a:ext uri="{FF2B5EF4-FFF2-40B4-BE49-F238E27FC236}">
                <a16:creationId xmlns:a16="http://schemas.microsoft.com/office/drawing/2014/main" id="{D9C72418-1EA0-4146-8398-43A6671CA3B6}"/>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a:extLst>
              <a:ext uri="{FF2B5EF4-FFF2-40B4-BE49-F238E27FC236}">
                <a16:creationId xmlns:a16="http://schemas.microsoft.com/office/drawing/2014/main" id="{CC85BB61-AB1B-41B1-999C-FC1750F9ADAD}"/>
              </a:ext>
            </a:extLst>
          </p:cNvPr>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4004E2D-2E44-4437-9702-7927E43324DF}"/>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A18A86-C106-40C3-A9FA-7EECBC5EA2B8}"/>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a:extLst>
              <a:ext uri="{FF2B5EF4-FFF2-40B4-BE49-F238E27FC236}">
                <a16:creationId xmlns:a16="http://schemas.microsoft.com/office/drawing/2014/main" id="{BF64B120-69FD-4372-A092-63CD55F5F2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a:extLst>
              <a:ext uri="{FF2B5EF4-FFF2-40B4-BE49-F238E27FC236}">
                <a16:creationId xmlns:a16="http://schemas.microsoft.com/office/drawing/2014/main" id="{823C005E-1A70-4039-AE61-82CC3E6E6FE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a:extLst>
              <a:ext uri="{FF2B5EF4-FFF2-40B4-BE49-F238E27FC236}">
                <a16:creationId xmlns:a16="http://schemas.microsoft.com/office/drawing/2014/main" id="{40147D3A-FFB3-4279-8300-0BC80162BAD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a:extLst>
              <a:ext uri="{FF2B5EF4-FFF2-40B4-BE49-F238E27FC236}">
                <a16:creationId xmlns:a16="http://schemas.microsoft.com/office/drawing/2014/main" id="{434C5DCA-6C4C-4907-A3A0-E83894DCF1F3}"/>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a:extLst>
              <a:ext uri="{FF2B5EF4-FFF2-40B4-BE49-F238E27FC236}">
                <a16:creationId xmlns:a16="http://schemas.microsoft.com/office/drawing/2014/main" id="{387B2877-EAA7-420D-9A67-3F4F90AB21BE}"/>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FCBAE7A-3F33-408D-81B8-DD13B17914F5}"/>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a:extLst>
              <a:ext uri="{FF2B5EF4-FFF2-40B4-BE49-F238E27FC236}">
                <a16:creationId xmlns:a16="http://schemas.microsoft.com/office/drawing/2014/main" id="{40FB940B-5C7C-4BA3-8431-A65FEE32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a:extLst>
              <a:ext uri="{FF2B5EF4-FFF2-40B4-BE49-F238E27FC236}">
                <a16:creationId xmlns:a16="http://schemas.microsoft.com/office/drawing/2014/main" id="{AF853AAE-37B8-4B9B-9D50-C6CDB3CF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id="{07967AC3-5334-437E-B42C-E62D8E267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a:extLst>
              <a:ext uri="{FF2B5EF4-FFF2-40B4-BE49-F238E27FC236}">
                <a16:creationId xmlns:a16="http://schemas.microsoft.com/office/drawing/2014/main" id="{53A42B2F-C8FA-4663-92B3-D8C8E57E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a:extLst>
              <a:ext uri="{FF2B5EF4-FFF2-40B4-BE49-F238E27FC236}">
                <a16:creationId xmlns:a16="http://schemas.microsoft.com/office/drawing/2014/main" id="{BD95EE08-8E7E-4279-B958-503918CE9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a:extLst>
              <a:ext uri="{FF2B5EF4-FFF2-40B4-BE49-F238E27FC236}">
                <a16:creationId xmlns:a16="http://schemas.microsoft.com/office/drawing/2014/main" id="{0AF644EB-04E9-4BC1-B98A-30D8DCADD4F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a:extLst>
              <a:ext uri="{FF2B5EF4-FFF2-40B4-BE49-F238E27FC236}">
                <a16:creationId xmlns:a16="http://schemas.microsoft.com/office/drawing/2014/main" id="{D854B3EA-1090-46F8-9FD2-CACE5A6DA644}"/>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a:extLst>
              <a:ext uri="{FF2B5EF4-FFF2-40B4-BE49-F238E27FC236}">
                <a16:creationId xmlns:a16="http://schemas.microsoft.com/office/drawing/2014/main" id="{9B4360D0-10A0-45AE-A64D-BDF44B0BF209}"/>
              </a:ext>
            </a:extLst>
          </p:cNvPr>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41998F3-DAC6-44B1-BC46-6297AB824EC4}"/>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0DB735-E331-474E-9A18-9E02F375CD3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a:extLst>
              <a:ext uri="{FF2B5EF4-FFF2-40B4-BE49-F238E27FC236}">
                <a16:creationId xmlns:a16="http://schemas.microsoft.com/office/drawing/2014/main" id="{3E0DF78D-F147-4D43-9C7E-9E659FDC4A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a:extLst>
              <a:ext uri="{FF2B5EF4-FFF2-40B4-BE49-F238E27FC236}">
                <a16:creationId xmlns:a16="http://schemas.microsoft.com/office/drawing/2014/main" id="{01A00DE4-1F26-4728-80A0-4468A085EFD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a:extLst>
              <a:ext uri="{FF2B5EF4-FFF2-40B4-BE49-F238E27FC236}">
                <a16:creationId xmlns:a16="http://schemas.microsoft.com/office/drawing/2014/main" id="{295246CF-4EF3-41D9-81A1-A015AD9B31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a:extLst>
              <a:ext uri="{FF2B5EF4-FFF2-40B4-BE49-F238E27FC236}">
                <a16:creationId xmlns:a16="http://schemas.microsoft.com/office/drawing/2014/main" id="{21A45558-17AC-4C86-9ABA-D18639F8D480}"/>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a:extLst>
              <a:ext uri="{FF2B5EF4-FFF2-40B4-BE49-F238E27FC236}">
                <a16:creationId xmlns:a16="http://schemas.microsoft.com/office/drawing/2014/main" id="{789DC1E7-5871-46B9-8536-F5B973C9A8CC}"/>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6CE356B-D24B-4353-9585-83B1FBB928D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a:extLst>
              <a:ext uri="{FF2B5EF4-FFF2-40B4-BE49-F238E27FC236}">
                <a16:creationId xmlns:a16="http://schemas.microsoft.com/office/drawing/2014/main" id="{2D4D7E8D-68BA-435C-BB9A-261F6566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a:extLst>
              <a:ext uri="{FF2B5EF4-FFF2-40B4-BE49-F238E27FC236}">
                <a16:creationId xmlns:a16="http://schemas.microsoft.com/office/drawing/2014/main" id="{8C6ABDE8-2E5C-45BE-95F8-EC5C5E80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a:extLst>
              <a:ext uri="{FF2B5EF4-FFF2-40B4-BE49-F238E27FC236}">
                <a16:creationId xmlns:a16="http://schemas.microsoft.com/office/drawing/2014/main" id="{AA8B2DFE-C6A3-45DE-B206-68BBB1025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a:extLst>
              <a:ext uri="{FF2B5EF4-FFF2-40B4-BE49-F238E27FC236}">
                <a16:creationId xmlns:a16="http://schemas.microsoft.com/office/drawing/2014/main" id="{2FCFAE6A-E320-4189-BA06-A7C94423C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a:extLst>
              <a:ext uri="{FF2B5EF4-FFF2-40B4-BE49-F238E27FC236}">
                <a16:creationId xmlns:a16="http://schemas.microsoft.com/office/drawing/2014/main" id="{B0A50C05-3563-4377-90D3-4339BC6B9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a:extLst>
              <a:ext uri="{FF2B5EF4-FFF2-40B4-BE49-F238E27FC236}">
                <a16:creationId xmlns:a16="http://schemas.microsoft.com/office/drawing/2014/main" id="{07D739C9-EDBD-4F91-A631-08CD0E4347B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a:extLst>
              <a:ext uri="{FF2B5EF4-FFF2-40B4-BE49-F238E27FC236}">
                <a16:creationId xmlns:a16="http://schemas.microsoft.com/office/drawing/2014/main" id="{4E13A5EE-22E7-4590-AF70-5106A9D1FE5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a:extLst>
              <a:ext uri="{FF2B5EF4-FFF2-40B4-BE49-F238E27FC236}">
                <a16:creationId xmlns:a16="http://schemas.microsoft.com/office/drawing/2014/main" id="{BF264BE4-C183-4951-94D8-1FB046E4091D}"/>
              </a:ext>
            </a:extLst>
          </p:cNvPr>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A72C5B8C-E9C1-4601-9B83-04215127D79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A89D83-68AA-4798-A4B2-B44E719D9F3C}"/>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a:extLst>
              <a:ext uri="{FF2B5EF4-FFF2-40B4-BE49-F238E27FC236}">
                <a16:creationId xmlns:a16="http://schemas.microsoft.com/office/drawing/2014/main" id="{B1361A5C-BEFB-4D65-95D7-6A7BEFE1B15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a:extLst>
              <a:ext uri="{FF2B5EF4-FFF2-40B4-BE49-F238E27FC236}">
                <a16:creationId xmlns:a16="http://schemas.microsoft.com/office/drawing/2014/main" id="{96FC4DF0-1D56-407D-BF5D-9072E7FDBFB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a:extLst>
              <a:ext uri="{FF2B5EF4-FFF2-40B4-BE49-F238E27FC236}">
                <a16:creationId xmlns:a16="http://schemas.microsoft.com/office/drawing/2014/main" id="{4452FC64-EBA0-4D42-AC36-3CEAF6FD2C6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a:extLst>
              <a:ext uri="{FF2B5EF4-FFF2-40B4-BE49-F238E27FC236}">
                <a16:creationId xmlns:a16="http://schemas.microsoft.com/office/drawing/2014/main" id="{5245B0D7-9B67-4142-89A1-876E4760DFD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a:extLst>
              <a:ext uri="{FF2B5EF4-FFF2-40B4-BE49-F238E27FC236}">
                <a16:creationId xmlns:a16="http://schemas.microsoft.com/office/drawing/2014/main" id="{DDD06D68-806A-41F4-9C07-D5DA6DEEC3AB}"/>
              </a:ext>
            </a:extLst>
          </p:cNvPr>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5E6F386-470B-46AB-BDFB-8AD2FD6DDC7B}"/>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a:extLst>
              <a:ext uri="{FF2B5EF4-FFF2-40B4-BE49-F238E27FC236}">
                <a16:creationId xmlns:a16="http://schemas.microsoft.com/office/drawing/2014/main" id="{73E11343-A7FB-4CD0-A314-352A519A1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a:extLst>
              <a:ext uri="{FF2B5EF4-FFF2-40B4-BE49-F238E27FC236}">
                <a16:creationId xmlns:a16="http://schemas.microsoft.com/office/drawing/2014/main" id="{03299493-93A7-4AF9-9127-FFF791997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a:extLst>
              <a:ext uri="{FF2B5EF4-FFF2-40B4-BE49-F238E27FC236}">
                <a16:creationId xmlns:a16="http://schemas.microsoft.com/office/drawing/2014/main" id="{521EB5F1-435E-463F-9375-7ABBD5848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a:extLst>
              <a:ext uri="{FF2B5EF4-FFF2-40B4-BE49-F238E27FC236}">
                <a16:creationId xmlns:a16="http://schemas.microsoft.com/office/drawing/2014/main" id="{72C0C758-FB49-4C33-A68B-9E7CAA296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id="{B07DE721-FD78-4760-9BD0-0377B15EF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a16="http://schemas.microsoft.com/office/drawing/2014/main" id="{4ADFE599-A503-493D-8DF4-33F2DE08A7BF}"/>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a:extLst>
              <a:ext uri="{FF2B5EF4-FFF2-40B4-BE49-F238E27FC236}">
                <a16:creationId xmlns:a16="http://schemas.microsoft.com/office/drawing/2014/main" id="{E0327F3B-74A3-4B80-94B7-BBFCC0CCC69C}"/>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a:extLst>
              <a:ext uri="{FF2B5EF4-FFF2-40B4-BE49-F238E27FC236}">
                <a16:creationId xmlns:a16="http://schemas.microsoft.com/office/drawing/2014/main" id="{60291B4A-2F04-427A-8B48-62C29920D3CC}"/>
              </a:ext>
            </a:extLst>
          </p:cNvPr>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723C1602-1C22-443D-80F5-5A2B6CAEDDC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8A52C5-111B-4CC5-981B-086832A46E8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a:extLst>
              <a:ext uri="{FF2B5EF4-FFF2-40B4-BE49-F238E27FC236}">
                <a16:creationId xmlns:a16="http://schemas.microsoft.com/office/drawing/2014/main" id="{9BD5C0FD-2B23-49D1-A6BF-0C294B60FB2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a:extLst>
              <a:ext uri="{FF2B5EF4-FFF2-40B4-BE49-F238E27FC236}">
                <a16:creationId xmlns:a16="http://schemas.microsoft.com/office/drawing/2014/main" id="{617C2BBB-A34F-4A24-BCDE-228F9E3BD4F1}"/>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a:extLst>
              <a:ext uri="{FF2B5EF4-FFF2-40B4-BE49-F238E27FC236}">
                <a16:creationId xmlns:a16="http://schemas.microsoft.com/office/drawing/2014/main" id="{2BF9093E-FF70-4800-ADBB-BEC6392B41A7}"/>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a:extLst>
              <a:ext uri="{FF2B5EF4-FFF2-40B4-BE49-F238E27FC236}">
                <a16:creationId xmlns:a16="http://schemas.microsoft.com/office/drawing/2014/main" id="{B84CC9DD-5F80-4B08-8E76-16CF098E1E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a:extLst>
              <a:ext uri="{FF2B5EF4-FFF2-40B4-BE49-F238E27FC236}">
                <a16:creationId xmlns:a16="http://schemas.microsoft.com/office/drawing/2014/main" id="{BA31D802-579B-4641-8537-05F5FE905B5A}"/>
              </a:ext>
            </a:extLst>
          </p:cNvPr>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dirty="0">
                <a:latin typeface="Calibri" panose="020F0502020204030204" pitchFamily="34" charset="0"/>
                <a:cs typeface="Arial" panose="020B0604020202020204" pitchFamily="34" charset="0"/>
              </a:rPr>
              <a:t>And 3NF says that non-key fields must depend on nothing but the key</a:t>
            </a:r>
            <a:endParaRPr lang="en-AU" altLang="en-US" sz="100" dirty="0">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891C17C-D71B-40A3-863B-75A272DEA59F}"/>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a:extLst>
              <a:ext uri="{FF2B5EF4-FFF2-40B4-BE49-F238E27FC236}">
                <a16:creationId xmlns:a16="http://schemas.microsoft.com/office/drawing/2014/main" id="{E911989B-372C-425C-A682-9089CE873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a:extLst>
              <a:ext uri="{FF2B5EF4-FFF2-40B4-BE49-F238E27FC236}">
                <a16:creationId xmlns:a16="http://schemas.microsoft.com/office/drawing/2014/main" id="{6F9FAC36-3E9B-4945-A0FA-38901DA2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a16="http://schemas.microsoft.com/office/drawing/2014/main" id="{031D6EAD-A846-4CD5-86FF-4ED269D1D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a16="http://schemas.microsoft.com/office/drawing/2014/main" id="{E5B1EFEA-DA06-4768-AC5A-9A8AE7C5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a:extLst>
              <a:ext uri="{FF2B5EF4-FFF2-40B4-BE49-F238E27FC236}">
                <a16:creationId xmlns:a16="http://schemas.microsoft.com/office/drawing/2014/main" id="{47A5C72B-7327-4630-B6B9-762D4320E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a:extLst>
              <a:ext uri="{FF2B5EF4-FFF2-40B4-BE49-F238E27FC236}">
                <a16:creationId xmlns:a16="http://schemas.microsoft.com/office/drawing/2014/main" id="{5BAB9A5D-4E5B-4C64-B4C2-10922E00F41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a:extLst>
              <a:ext uri="{FF2B5EF4-FFF2-40B4-BE49-F238E27FC236}">
                <a16:creationId xmlns:a16="http://schemas.microsoft.com/office/drawing/2014/main" id="{0B802C2B-4284-40BB-A49F-12DD75B6EDCD}"/>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a:extLst>
              <a:ext uri="{FF2B5EF4-FFF2-40B4-BE49-F238E27FC236}">
                <a16:creationId xmlns:a16="http://schemas.microsoft.com/office/drawing/2014/main" id="{C3F3F1F0-4A82-428A-8225-A25D1956ACD0}"/>
              </a:ext>
            </a:extLst>
          </p:cNvPr>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98EAE150-50F6-483B-9C04-221819DCFAAB}"/>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BEA01F-F05F-4A98-851A-9F9D3D72D4C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a:extLst>
              <a:ext uri="{FF2B5EF4-FFF2-40B4-BE49-F238E27FC236}">
                <a16:creationId xmlns:a16="http://schemas.microsoft.com/office/drawing/2014/main" id="{7DC44DF7-E49F-4A88-9FFB-C0A81F27A3A0}"/>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a:extLst>
              <a:ext uri="{FF2B5EF4-FFF2-40B4-BE49-F238E27FC236}">
                <a16:creationId xmlns:a16="http://schemas.microsoft.com/office/drawing/2014/main" id="{557A02A9-E189-42BC-A0CD-1D5EF163B2D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a:extLst>
              <a:ext uri="{FF2B5EF4-FFF2-40B4-BE49-F238E27FC236}">
                <a16:creationId xmlns:a16="http://schemas.microsoft.com/office/drawing/2014/main" id="{BC1A27A1-0728-408C-A005-66EE519D171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a:extLst>
              <a:ext uri="{FF2B5EF4-FFF2-40B4-BE49-F238E27FC236}">
                <a16:creationId xmlns:a16="http://schemas.microsoft.com/office/drawing/2014/main" id="{BFCE8F27-864C-408C-91D2-EB6AEE3FD7A1}"/>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a:extLst>
              <a:ext uri="{FF2B5EF4-FFF2-40B4-BE49-F238E27FC236}">
                <a16:creationId xmlns:a16="http://schemas.microsoft.com/office/drawing/2014/main" id="{5E4D721F-C0ED-49BD-A09D-2C0794E2B4DB}"/>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A0A7CEB-103C-4FF8-840A-F45CDE896BFB}"/>
              </a:ext>
            </a:extLst>
          </p:cNvPr>
          <p:cNvSpPr>
            <a:spLocks noGrp="1"/>
          </p:cNvSpPr>
          <p:nvPr>
            <p:ph type="title"/>
          </p:nvPr>
        </p:nvSpPr>
        <p:spPr>
          <a:xfrm>
            <a:off x="395288" y="1287463"/>
            <a:ext cx="7391400" cy="563562"/>
          </a:xfrm>
        </p:spPr>
        <p:txBody>
          <a:bodyPr/>
          <a:lstStyle/>
          <a:p>
            <a:pPr eaLnBrk="1" hangingPunct="1"/>
            <a:r>
              <a:rPr lang="en-AU" altLang="en-US" sz="2400" dirty="0"/>
              <a:t>Again, carve off the offending fields</a:t>
            </a:r>
          </a:p>
        </p:txBody>
      </p:sp>
      <p:pic>
        <p:nvPicPr>
          <p:cNvPr id="61443" name="Picture 2">
            <a:extLst>
              <a:ext uri="{FF2B5EF4-FFF2-40B4-BE49-F238E27FC236}">
                <a16:creationId xmlns:a16="http://schemas.microsoft.com/office/drawing/2014/main" id="{10915E55-725A-451A-AFC3-7D56C18BD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id="{B5F492D7-43E5-4F4C-9C00-2FF97C045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a:extLst>
              <a:ext uri="{FF2B5EF4-FFF2-40B4-BE49-F238E27FC236}">
                <a16:creationId xmlns:a16="http://schemas.microsoft.com/office/drawing/2014/main" id="{02F29C8F-640D-476B-9600-36C715984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a:extLst>
              <a:ext uri="{FF2B5EF4-FFF2-40B4-BE49-F238E27FC236}">
                <a16:creationId xmlns:a16="http://schemas.microsoft.com/office/drawing/2014/main" id="{EFF8C15B-A60C-4D1F-BBD6-902F4A6B8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a:extLst>
              <a:ext uri="{FF2B5EF4-FFF2-40B4-BE49-F238E27FC236}">
                <a16:creationId xmlns:a16="http://schemas.microsoft.com/office/drawing/2014/main" id="{F9644D39-422E-4693-96C6-28C066BEFB8C}"/>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a:extLst>
              <a:ext uri="{FF2B5EF4-FFF2-40B4-BE49-F238E27FC236}">
                <a16:creationId xmlns:a16="http://schemas.microsoft.com/office/drawing/2014/main" id="{D21ED24F-127F-458C-92F8-809F89271068}"/>
              </a:ext>
            </a:extLst>
          </p:cNvPr>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6432AF2-C942-4164-AAA0-EE4754DBABD8}"/>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CAB266-F34F-45BC-868F-13477658B55F}"/>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a:extLst>
              <a:ext uri="{FF2B5EF4-FFF2-40B4-BE49-F238E27FC236}">
                <a16:creationId xmlns:a16="http://schemas.microsoft.com/office/drawing/2014/main" id="{7ED4B22D-C932-4C6E-BF57-D38B3053D371}"/>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a:extLst>
              <a:ext uri="{FF2B5EF4-FFF2-40B4-BE49-F238E27FC236}">
                <a16:creationId xmlns:a16="http://schemas.microsoft.com/office/drawing/2014/main" id="{A29F0DE2-783B-439C-A0E0-6346447B0C0C}"/>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a:extLst>
              <a:ext uri="{FF2B5EF4-FFF2-40B4-BE49-F238E27FC236}">
                <a16:creationId xmlns:a16="http://schemas.microsoft.com/office/drawing/2014/main" id="{28C48CC4-525C-4DF1-8FBA-AC36C81C3902}"/>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a:extLst>
              <a:ext uri="{FF2B5EF4-FFF2-40B4-BE49-F238E27FC236}">
                <a16:creationId xmlns:a16="http://schemas.microsoft.com/office/drawing/2014/main" id="{63FA1465-0024-4F6B-A04A-319C0F17EA39}"/>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a:extLst>
              <a:ext uri="{FF2B5EF4-FFF2-40B4-BE49-F238E27FC236}">
                <a16:creationId xmlns:a16="http://schemas.microsoft.com/office/drawing/2014/main" id="{5CF80B88-1FDD-4181-BEEF-15413456A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25D-B0AE-4A3A-B896-A2BE7D030342}"/>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50224EFC-8EA4-4A8A-ABD7-5FAAE2E12ECF}"/>
              </a:ext>
            </a:extLst>
          </p:cNvPr>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a:rPr>
              <a:t> L</a:t>
            </a:r>
          </a:p>
          <a:p>
            <a:pPr lvl="1">
              <a:buFont typeface="Wingdings" panose="05000000000000000000" pitchFamily="2" charset="2"/>
              <a:buChar char="§"/>
            </a:pPr>
            <a:r>
              <a:rPr lang="en-US" sz="2400" dirty="0">
                <a:sym typeface="Symbol"/>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a:extLst>
              <a:ext uri="{FF2B5EF4-FFF2-40B4-BE49-F238E27FC236}">
                <a16:creationId xmlns:a16="http://schemas.microsoft.com/office/drawing/2014/main" id="{ADBD3838-399A-4DD8-A2D4-32AE21B3BD15}"/>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A4F40F1-ADE6-4E4D-8081-C2B0AE23A07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4012841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EB87F8B-3469-4273-9A53-0FECC32AD23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a:extLst>
              <a:ext uri="{FF2B5EF4-FFF2-40B4-BE49-F238E27FC236}">
                <a16:creationId xmlns:a16="http://schemas.microsoft.com/office/drawing/2014/main" id="{A9FC78D2-50EB-46F7-A8C5-F63C762C2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id="{A8DB5330-7C59-40B8-8996-A6F2AE816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a:extLst>
              <a:ext uri="{FF2B5EF4-FFF2-40B4-BE49-F238E27FC236}">
                <a16:creationId xmlns:a16="http://schemas.microsoft.com/office/drawing/2014/main" id="{32985C41-BC04-4111-B7CC-271CC236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id="{5FF4C610-9313-45B8-87D1-87B8A05C1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a:extLst>
              <a:ext uri="{FF2B5EF4-FFF2-40B4-BE49-F238E27FC236}">
                <a16:creationId xmlns:a16="http://schemas.microsoft.com/office/drawing/2014/main" id="{861D5FA5-C031-4045-B3ED-193508ECD1F2}"/>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a:extLst>
              <a:ext uri="{FF2B5EF4-FFF2-40B4-BE49-F238E27FC236}">
                <a16:creationId xmlns:a16="http://schemas.microsoft.com/office/drawing/2014/main" id="{5DA9D045-5908-4178-BCF1-4758D50D1E65}"/>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8DA36FC4-CF53-4B0D-AEA8-E886A4DCF8C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CA042-891A-4A9C-A3CB-F0B8A98C4FA4}"/>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a:extLst>
              <a:ext uri="{FF2B5EF4-FFF2-40B4-BE49-F238E27FC236}">
                <a16:creationId xmlns:a16="http://schemas.microsoft.com/office/drawing/2014/main" id="{4CB15BBE-0395-4E22-BAD0-10A22250397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a:extLst>
              <a:ext uri="{FF2B5EF4-FFF2-40B4-BE49-F238E27FC236}">
                <a16:creationId xmlns:a16="http://schemas.microsoft.com/office/drawing/2014/main" id="{B75D4997-5D7A-4454-B3DD-BA784A3358B7}"/>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a:extLst>
              <a:ext uri="{FF2B5EF4-FFF2-40B4-BE49-F238E27FC236}">
                <a16:creationId xmlns:a16="http://schemas.microsoft.com/office/drawing/2014/main" id="{5F4744DF-C5C4-491B-8E31-472FCD6148A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a:extLst>
              <a:ext uri="{FF2B5EF4-FFF2-40B4-BE49-F238E27FC236}">
                <a16:creationId xmlns:a16="http://schemas.microsoft.com/office/drawing/2014/main" id="{1B9B7EA7-4A6D-487D-8D5B-C6CCABC56FB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a:extLst>
              <a:ext uri="{FF2B5EF4-FFF2-40B4-BE49-F238E27FC236}">
                <a16:creationId xmlns:a16="http://schemas.microsoft.com/office/drawing/2014/main" id="{307229DD-E992-4971-A908-F9CA17DB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a:extLst>
              <a:ext uri="{FF2B5EF4-FFF2-40B4-BE49-F238E27FC236}">
                <a16:creationId xmlns:a16="http://schemas.microsoft.com/office/drawing/2014/main" id="{52A8015C-1777-4238-BD30-3A7120B21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84E6BC0-B3B0-4DE6-A8AF-E6D776D5C64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a:extLst>
              <a:ext uri="{FF2B5EF4-FFF2-40B4-BE49-F238E27FC236}">
                <a16:creationId xmlns:a16="http://schemas.microsoft.com/office/drawing/2014/main" id="{1672F972-C2E6-4AE0-B032-25AFB88C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a:extLst>
              <a:ext uri="{FF2B5EF4-FFF2-40B4-BE49-F238E27FC236}">
                <a16:creationId xmlns:a16="http://schemas.microsoft.com/office/drawing/2014/main" id="{9F9FAE3D-F5FE-4633-9658-D63B54C7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a:extLst>
              <a:ext uri="{FF2B5EF4-FFF2-40B4-BE49-F238E27FC236}">
                <a16:creationId xmlns:a16="http://schemas.microsoft.com/office/drawing/2014/main" id="{2D06DFFA-CF8D-427E-8D93-0D39280C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id="{2B7D5BFD-FE4E-405A-A40E-768095C47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a:extLst>
              <a:ext uri="{FF2B5EF4-FFF2-40B4-BE49-F238E27FC236}">
                <a16:creationId xmlns:a16="http://schemas.microsoft.com/office/drawing/2014/main" id="{7E32948A-14B2-4D8D-AB2B-8063F6EC0F87}"/>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a:extLst>
              <a:ext uri="{FF2B5EF4-FFF2-40B4-BE49-F238E27FC236}">
                <a16:creationId xmlns:a16="http://schemas.microsoft.com/office/drawing/2014/main" id="{9875548B-A823-4C03-8824-5D244753D05F}"/>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44B97370-4343-421B-B171-8C8D3952211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A05524-FC35-4978-A59E-E03FD9C1A3A6}"/>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a:extLst>
              <a:ext uri="{FF2B5EF4-FFF2-40B4-BE49-F238E27FC236}">
                <a16:creationId xmlns:a16="http://schemas.microsoft.com/office/drawing/2014/main" id="{25AB5EB0-EFA6-483E-B8CE-3400855B9A6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a:extLst>
              <a:ext uri="{FF2B5EF4-FFF2-40B4-BE49-F238E27FC236}">
                <a16:creationId xmlns:a16="http://schemas.microsoft.com/office/drawing/2014/main" id="{D2F82EA5-D8BA-49E3-A404-5198492FC228}"/>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a:extLst>
              <a:ext uri="{FF2B5EF4-FFF2-40B4-BE49-F238E27FC236}">
                <a16:creationId xmlns:a16="http://schemas.microsoft.com/office/drawing/2014/main" id="{D5282545-0E3D-4537-9EF8-437FE70CA1DB}"/>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a:extLst>
              <a:ext uri="{FF2B5EF4-FFF2-40B4-BE49-F238E27FC236}">
                <a16:creationId xmlns:a16="http://schemas.microsoft.com/office/drawing/2014/main" id="{C3298B6B-5470-4E0F-A33E-F81D41877D3B}"/>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a:extLst>
              <a:ext uri="{FF2B5EF4-FFF2-40B4-BE49-F238E27FC236}">
                <a16:creationId xmlns:a16="http://schemas.microsoft.com/office/drawing/2014/main" id="{F131E05D-76DA-422A-975B-FF3491FB4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a:extLst>
              <a:ext uri="{FF2B5EF4-FFF2-40B4-BE49-F238E27FC236}">
                <a16:creationId xmlns:a16="http://schemas.microsoft.com/office/drawing/2014/main" id="{BC52E977-719C-4BA8-BF64-C236746977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883E0335-B98E-4191-9719-B87251447738}"/>
              </a:ext>
            </a:extLst>
          </p:cNvPr>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a:extLst>
              <a:ext uri="{FF2B5EF4-FFF2-40B4-BE49-F238E27FC236}">
                <a16:creationId xmlns:a16="http://schemas.microsoft.com/office/drawing/2014/main" id="{EBDE1298-E786-4F51-AEBC-396AA0669762}"/>
              </a:ext>
            </a:extLst>
          </p:cNvPr>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a:extLst>
              <a:ext uri="{FF2B5EF4-FFF2-40B4-BE49-F238E27FC236}">
                <a16:creationId xmlns:a16="http://schemas.microsoft.com/office/drawing/2014/main" id="{317BB66B-8263-4EF8-9DA4-ABF61F6D0036}"/>
              </a:ext>
            </a:extLst>
          </p:cNvPr>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06FD186-4020-475D-B89A-5C5EAAD96723}"/>
              </a:ext>
            </a:extLst>
          </p:cNvPr>
          <p:cNvSpPr>
            <a:spLocks noGrp="1"/>
          </p:cNvSpPr>
          <p:nvPr>
            <p:ph type="title"/>
          </p:nvPr>
        </p:nvSpPr>
        <p:spPr/>
        <p:txBody>
          <a:bodyPr/>
          <a:lstStyle/>
          <a:p>
            <a:pPr algn="ctr" eaLnBrk="1" hangingPunct="1"/>
            <a:r>
              <a:rPr lang="en-AU" altLang="en-US"/>
              <a:t>A 3NF win!</a:t>
            </a:r>
          </a:p>
        </p:txBody>
      </p:sp>
      <p:grpSp>
        <p:nvGrpSpPr>
          <p:cNvPr id="64515" name="Group 19">
            <a:extLst>
              <a:ext uri="{FF2B5EF4-FFF2-40B4-BE49-F238E27FC236}">
                <a16:creationId xmlns:a16="http://schemas.microsoft.com/office/drawing/2014/main" id="{583D877C-97E4-4D4D-ACC2-48D235D83F08}"/>
              </a:ext>
            </a:extLst>
          </p:cNvPr>
          <p:cNvGrpSpPr>
            <a:grpSpLocks/>
          </p:cNvGrpSpPr>
          <p:nvPr/>
        </p:nvGrpSpPr>
        <p:grpSpPr bwMode="auto">
          <a:xfrm>
            <a:off x="250825" y="1341438"/>
            <a:ext cx="4903788" cy="2459037"/>
            <a:chOff x="467544" y="1988840"/>
            <a:chExt cx="10093827" cy="5063584"/>
          </a:xfrm>
        </p:grpSpPr>
        <p:pic>
          <p:nvPicPr>
            <p:cNvPr id="64518" name="Picture 2">
              <a:extLst>
                <a:ext uri="{FF2B5EF4-FFF2-40B4-BE49-F238E27FC236}">
                  <a16:creationId xmlns:a16="http://schemas.microsoft.com/office/drawing/2014/main" id="{4346D856-8B9F-4D3E-947F-0F37790B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a:extLst>
                <a:ext uri="{FF2B5EF4-FFF2-40B4-BE49-F238E27FC236}">
                  <a16:creationId xmlns:a16="http://schemas.microsoft.com/office/drawing/2014/main" id="{125D1EFE-2E3C-42B4-9904-DC52C461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a:extLst>
                <a:ext uri="{FF2B5EF4-FFF2-40B4-BE49-F238E27FC236}">
                  <a16:creationId xmlns:a16="http://schemas.microsoft.com/office/drawing/2014/main" id="{E95EA831-9B21-4F95-A7A3-F6DB85A62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a:extLst>
                <a:ext uri="{FF2B5EF4-FFF2-40B4-BE49-F238E27FC236}">
                  <a16:creationId xmlns:a16="http://schemas.microsoft.com/office/drawing/2014/main" id="{88D53743-20C3-4128-AA16-33F8DBD68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a:extLst>
                <a:ext uri="{FF2B5EF4-FFF2-40B4-BE49-F238E27FC236}">
                  <a16:creationId xmlns:a16="http://schemas.microsoft.com/office/drawing/2014/main" id="{B24D1B25-9931-4723-9D9A-09D5B42F0C99}"/>
                </a:ext>
              </a:extLst>
            </p:cNvPr>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a:extLst>
                <a:ext uri="{FF2B5EF4-FFF2-40B4-BE49-F238E27FC236}">
                  <a16:creationId xmlns:a16="http://schemas.microsoft.com/office/drawing/2014/main" id="{9612597A-8D84-4B1B-8253-6E02D6CD586D}"/>
                </a:ext>
              </a:extLst>
            </p:cNvPr>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BDBDE97-DFAF-4239-BFBA-CF83CC70CDE4}"/>
                </a:ext>
              </a:extLst>
            </p:cNvPr>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FBBF70-DD34-4A9E-AE49-7E17E25BCCE9}"/>
                </a:ext>
              </a:extLst>
            </p:cNvPr>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a:extLst>
                <a:ext uri="{FF2B5EF4-FFF2-40B4-BE49-F238E27FC236}">
                  <a16:creationId xmlns:a16="http://schemas.microsoft.com/office/drawing/2014/main" id="{C67F14E0-0BE8-4847-A037-53BF341F5917}"/>
                </a:ext>
              </a:extLst>
            </p:cNvPr>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a:extLst>
                <a:ext uri="{FF2B5EF4-FFF2-40B4-BE49-F238E27FC236}">
                  <a16:creationId xmlns:a16="http://schemas.microsoft.com/office/drawing/2014/main" id="{67BC5424-9B58-4659-BA49-2B11B863CE95}"/>
                </a:ext>
              </a:extLst>
            </p:cNvPr>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a:extLst>
                <a:ext uri="{FF2B5EF4-FFF2-40B4-BE49-F238E27FC236}">
                  <a16:creationId xmlns:a16="http://schemas.microsoft.com/office/drawing/2014/main" id="{E750969B-CBEB-4975-A1DD-CB2B49249084}"/>
                </a:ext>
              </a:extLst>
            </p:cNvPr>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a:extLst>
                <a:ext uri="{FF2B5EF4-FFF2-40B4-BE49-F238E27FC236}">
                  <a16:creationId xmlns:a16="http://schemas.microsoft.com/office/drawing/2014/main" id="{603A047A-1627-489B-A554-5AFF96A8DFB9}"/>
                </a:ext>
              </a:extLst>
            </p:cNvPr>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a:extLst>
                <a:ext uri="{FF2B5EF4-FFF2-40B4-BE49-F238E27FC236}">
                  <a16:creationId xmlns:a16="http://schemas.microsoft.com/office/drawing/2014/main" id="{989F5C7A-FB3F-405E-A88B-52BAE1CDE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a:extLst>
                <a:ext uri="{FF2B5EF4-FFF2-40B4-BE49-F238E27FC236}">
                  <a16:creationId xmlns:a16="http://schemas.microsoft.com/office/drawing/2014/main" id="{CEBFAAC3-0B84-417F-8FFF-05D9463095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E1DFB512-FB50-4AAF-B2C5-AB182F43A3B3}"/>
                </a:ext>
              </a:extLst>
            </p:cNvPr>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a:extLst>
                <a:ext uri="{FF2B5EF4-FFF2-40B4-BE49-F238E27FC236}">
                  <a16:creationId xmlns:a16="http://schemas.microsoft.com/office/drawing/2014/main" id="{A3D65EAF-3C01-4B9C-927A-9E826893839D}"/>
                </a:ext>
              </a:extLst>
            </p:cNvPr>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a:extLst>
                <a:ext uri="{FF2B5EF4-FFF2-40B4-BE49-F238E27FC236}">
                  <a16:creationId xmlns:a16="http://schemas.microsoft.com/office/drawing/2014/main" id="{4335D1C0-8E23-4E9B-ADEE-4576397E485B}"/>
                </a:ext>
              </a:extLst>
            </p:cNvPr>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a:extLst>
              <a:ext uri="{FF2B5EF4-FFF2-40B4-BE49-F238E27FC236}">
                <a16:creationId xmlns:a16="http://schemas.microsoft.com/office/drawing/2014/main" id="{680DB47C-6A20-4F40-B0AB-88CDEE1EC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2AD9758F-DDCE-4B3F-8843-64E8E3EB06D8}"/>
              </a:ext>
            </a:extLst>
          </p:cNvPr>
          <p:cNvSpPr txBox="1">
            <a:spLocks/>
          </p:cNvSpPr>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D9E4CC0-DBE1-48D8-90FA-0CDFD0C1919C}"/>
              </a:ext>
            </a:extLst>
          </p:cNvPr>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a:extLst>
              <a:ext uri="{FF2B5EF4-FFF2-40B4-BE49-F238E27FC236}">
                <a16:creationId xmlns:a16="http://schemas.microsoft.com/office/drawing/2014/main" id="{F58FA51E-AFE3-4087-88A3-9AC50A8161EF}"/>
              </a:ext>
            </a:extLst>
          </p:cNvPr>
          <p:cNvSpPr txBox="1">
            <a:spLocks/>
          </p:cNvSpPr>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a:extLst>
              <a:ext uri="{FF2B5EF4-FFF2-40B4-BE49-F238E27FC236}">
                <a16:creationId xmlns:a16="http://schemas.microsoft.com/office/drawing/2014/main" id="{3A90FD43-9C06-4C1A-BDF3-73B57764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a:extLst>
              <a:ext uri="{FF2B5EF4-FFF2-40B4-BE49-F238E27FC236}">
                <a16:creationId xmlns:a16="http://schemas.microsoft.com/office/drawing/2014/main" id="{A2D420BC-3BAB-4A05-AF41-3BD481FD02CB}"/>
              </a:ext>
            </a:extLst>
          </p:cNvPr>
          <p:cNvSpPr txBox="1">
            <a:spLocks/>
          </p:cNvSpPr>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a:extLst>
              <a:ext uri="{FF2B5EF4-FFF2-40B4-BE49-F238E27FC236}">
                <a16:creationId xmlns:a16="http://schemas.microsoft.com/office/drawing/2014/main" id="{EC5C1009-74A9-41B6-BDC7-08230DB7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a:extLst>
              <a:ext uri="{FF2B5EF4-FFF2-40B4-BE49-F238E27FC236}">
                <a16:creationId xmlns:a16="http://schemas.microsoft.com/office/drawing/2014/main" id="{EB2A30E7-A6B1-4849-9BFE-7BF793AF4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a:extLst>
              <a:ext uri="{FF2B5EF4-FFF2-40B4-BE49-F238E27FC236}">
                <a16:creationId xmlns:a16="http://schemas.microsoft.com/office/drawing/2014/main" id="{5FB739A0-73AB-4393-B5DD-A24A4CDAD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a:extLst>
              <a:ext uri="{FF2B5EF4-FFF2-40B4-BE49-F238E27FC236}">
                <a16:creationId xmlns:a16="http://schemas.microsoft.com/office/drawing/2014/main" id="{97A703EE-52EA-4BB8-A90E-47797F785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a:extLst>
              <a:ext uri="{FF2B5EF4-FFF2-40B4-BE49-F238E27FC236}">
                <a16:creationId xmlns:a16="http://schemas.microsoft.com/office/drawing/2014/main" id="{5A5FB09D-2C81-4EAC-8E8B-75BE4CC37C24}"/>
              </a:ext>
            </a:extLst>
          </p:cNvPr>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a:extLst>
              <a:ext uri="{FF2B5EF4-FFF2-40B4-BE49-F238E27FC236}">
                <a16:creationId xmlns:a16="http://schemas.microsoft.com/office/drawing/2014/main" id="{328C5657-BD05-4CDB-BA91-F9F58796736F}"/>
              </a:ext>
            </a:extLst>
          </p:cNvPr>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57FAB6-8428-4D0F-AE64-1AA3CC3079A6}"/>
              </a:ext>
            </a:extLst>
          </p:cNvPr>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a:extLst>
              <a:ext uri="{FF2B5EF4-FFF2-40B4-BE49-F238E27FC236}">
                <a16:creationId xmlns:a16="http://schemas.microsoft.com/office/drawing/2014/main" id="{EEA28EF4-6A19-4F9A-9CD2-36112AC364CF}"/>
              </a:ext>
            </a:extLst>
          </p:cNvPr>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a:extLst>
              <a:ext uri="{FF2B5EF4-FFF2-40B4-BE49-F238E27FC236}">
                <a16:creationId xmlns:a16="http://schemas.microsoft.com/office/drawing/2014/main" id="{598F5E4A-C497-4B40-BE61-B9D1AABAA6B7}"/>
              </a:ext>
            </a:extLst>
          </p:cNvPr>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a:extLst>
              <a:ext uri="{FF2B5EF4-FFF2-40B4-BE49-F238E27FC236}">
                <a16:creationId xmlns:a16="http://schemas.microsoft.com/office/drawing/2014/main" id="{3840C16F-E8CA-4866-9006-B52CF185B846}"/>
              </a:ext>
            </a:extLst>
          </p:cNvPr>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a:extLst>
              <a:ext uri="{FF2B5EF4-FFF2-40B4-BE49-F238E27FC236}">
                <a16:creationId xmlns:a16="http://schemas.microsoft.com/office/drawing/2014/main" id="{92AA7CF5-7DDA-4706-8824-BF148C02AFA5}"/>
              </a:ext>
            </a:extLst>
          </p:cNvPr>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a:extLst>
              <a:ext uri="{FF2B5EF4-FFF2-40B4-BE49-F238E27FC236}">
                <a16:creationId xmlns:a16="http://schemas.microsoft.com/office/drawing/2014/main" id="{A5BA2FFD-BD6D-4620-8EED-5ACCEAA1B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a:extLst>
              <a:ext uri="{FF2B5EF4-FFF2-40B4-BE49-F238E27FC236}">
                <a16:creationId xmlns:a16="http://schemas.microsoft.com/office/drawing/2014/main" id="{DBEFE8E4-EE7F-4D4B-B636-D7CEE7DD1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a:extLst>
              <a:ext uri="{FF2B5EF4-FFF2-40B4-BE49-F238E27FC236}">
                <a16:creationId xmlns:a16="http://schemas.microsoft.com/office/drawing/2014/main" id="{7B23741B-4C6B-4C67-82EE-B9E70A3156E2}"/>
              </a:ext>
            </a:extLst>
          </p:cNvPr>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a:extLst>
              <a:ext uri="{FF2B5EF4-FFF2-40B4-BE49-F238E27FC236}">
                <a16:creationId xmlns:a16="http://schemas.microsoft.com/office/drawing/2014/main" id="{3A9BDCFC-B9C1-4B97-A2F6-F83535B6875A}"/>
              </a:ext>
            </a:extLst>
          </p:cNvPr>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a:extLst>
              <a:ext uri="{FF2B5EF4-FFF2-40B4-BE49-F238E27FC236}">
                <a16:creationId xmlns:a16="http://schemas.microsoft.com/office/drawing/2014/main" id="{8431BDA0-E6D4-4233-BE42-90C58CC7936C}"/>
              </a:ext>
            </a:extLst>
          </p:cNvPr>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a:extLst>
              <a:ext uri="{FF2B5EF4-FFF2-40B4-BE49-F238E27FC236}">
                <a16:creationId xmlns:a16="http://schemas.microsoft.com/office/drawing/2014/main" id="{DB3221E8-40F8-44F1-8E62-95E72ABC7825}"/>
              </a:ext>
            </a:extLst>
          </p:cNvPr>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864B8C-EFAE-402D-BC86-0A1984D962D1}"/>
              </a:ext>
            </a:extLst>
          </p:cNvPr>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a:extLst>
              <a:ext uri="{FF2B5EF4-FFF2-40B4-BE49-F238E27FC236}">
                <a16:creationId xmlns:a16="http://schemas.microsoft.com/office/drawing/2014/main" id="{F8293A80-C0B4-41D0-8190-FA6881D73D14}"/>
              </a:ext>
            </a:extLst>
          </p:cNvPr>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a:extLst>
              <a:ext uri="{FF2B5EF4-FFF2-40B4-BE49-F238E27FC236}">
                <a16:creationId xmlns:a16="http://schemas.microsoft.com/office/drawing/2014/main" id="{9615741E-C8C3-44A3-9765-FD8FCA6C23A0}"/>
              </a:ext>
            </a:extLst>
          </p:cNvPr>
          <p:cNvSpPr>
            <a:spLocks noChangeArrowheads="1"/>
          </p:cNvSpPr>
          <p:nvPr/>
        </p:nvSpPr>
        <p:spPr bwMode="auto">
          <a:xfrm>
            <a:off x="1022350" y="2749550"/>
            <a:ext cx="5778500" cy="9017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a:extLst>
              <a:ext uri="{FF2B5EF4-FFF2-40B4-BE49-F238E27FC236}">
                <a16:creationId xmlns:a16="http://schemas.microsoft.com/office/drawing/2014/main" id="{F5E6AA2B-84B8-4033-BE87-A9160A37C63C}"/>
              </a:ext>
            </a:extLst>
          </p:cNvPr>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a:extLst>
              <a:ext uri="{FF2B5EF4-FFF2-40B4-BE49-F238E27FC236}">
                <a16:creationId xmlns:a16="http://schemas.microsoft.com/office/drawing/2014/main" id="{A4798411-8534-4873-AF16-31E35FB2D93E}"/>
              </a:ext>
            </a:extLst>
          </p:cNvPr>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a:extLst>
              <a:ext uri="{FF2B5EF4-FFF2-40B4-BE49-F238E27FC236}">
                <a16:creationId xmlns:a16="http://schemas.microsoft.com/office/drawing/2014/main" id="{9CB31090-FC8F-4641-BDEE-D3E8D9CBC6A2}"/>
              </a:ext>
            </a:extLst>
          </p:cNvPr>
          <p:cNvSpPr>
            <a:spLocks noChangeArrowheads="1"/>
          </p:cNvSpPr>
          <p:nvPr/>
        </p:nvSpPr>
        <p:spPr bwMode="auto">
          <a:xfrm>
            <a:off x="2952750" y="2921000"/>
            <a:ext cx="3136900" cy="615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a:extLst>
              <a:ext uri="{FF2B5EF4-FFF2-40B4-BE49-F238E27FC236}">
                <a16:creationId xmlns:a16="http://schemas.microsoft.com/office/drawing/2014/main" id="{06B29B10-AE23-45E3-B52A-4B41E681E752}"/>
              </a:ext>
            </a:extLst>
          </p:cNvPr>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a:extLst>
              <a:ext uri="{FF2B5EF4-FFF2-40B4-BE49-F238E27FC236}">
                <a16:creationId xmlns:a16="http://schemas.microsoft.com/office/drawing/2014/main" id="{2113D78F-4D14-4494-83A2-83162BAD0967}"/>
              </a:ext>
            </a:extLst>
          </p:cNvPr>
          <p:cNvSpPr>
            <a:spLocks noChangeArrowheads="1"/>
          </p:cNvSpPr>
          <p:nvPr/>
        </p:nvSpPr>
        <p:spPr bwMode="auto">
          <a:xfrm>
            <a:off x="1530350" y="3949700"/>
            <a:ext cx="18161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a:extLst>
              <a:ext uri="{FF2B5EF4-FFF2-40B4-BE49-F238E27FC236}">
                <a16:creationId xmlns:a16="http://schemas.microsoft.com/office/drawing/2014/main" id="{F9C56E59-301A-4572-8156-DD205E4E5532}"/>
              </a:ext>
            </a:extLst>
          </p:cNvPr>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a:extLst>
              <a:ext uri="{FF2B5EF4-FFF2-40B4-BE49-F238E27FC236}">
                <a16:creationId xmlns:a16="http://schemas.microsoft.com/office/drawing/2014/main" id="{D78EEEFE-9894-4607-A99D-1E1DB02E34EC}"/>
              </a:ext>
            </a:extLst>
          </p:cNvPr>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a:extLst>
              <a:ext uri="{FF2B5EF4-FFF2-40B4-BE49-F238E27FC236}">
                <a16:creationId xmlns:a16="http://schemas.microsoft.com/office/drawing/2014/main" id="{48699B4F-ADCB-427C-A349-D85A609F6101}"/>
              </a:ext>
            </a:extLst>
          </p:cNvPr>
          <p:cNvSpPr>
            <a:spLocks noChangeArrowheads="1"/>
          </p:cNvSpPr>
          <p:nvPr/>
        </p:nvSpPr>
        <p:spPr bwMode="auto">
          <a:xfrm>
            <a:off x="4171950" y="5035550"/>
            <a:ext cx="3136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a:extLst>
              <a:ext uri="{FF2B5EF4-FFF2-40B4-BE49-F238E27FC236}">
                <a16:creationId xmlns:a16="http://schemas.microsoft.com/office/drawing/2014/main" id="{9BEEB9A7-9EB3-4130-9930-CE2677908DF7}"/>
              </a:ext>
            </a:extLst>
          </p:cNvPr>
          <p:cNvSpPr>
            <a:spLocks noChangeArrowheads="1"/>
          </p:cNvSpPr>
          <p:nvPr/>
        </p:nvSpPr>
        <p:spPr bwMode="auto">
          <a:xfrm rot="2760000">
            <a:off x="5086350" y="3949700"/>
            <a:ext cx="1104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a:extLst>
              <a:ext uri="{FF2B5EF4-FFF2-40B4-BE49-F238E27FC236}">
                <a16:creationId xmlns:a16="http://schemas.microsoft.com/office/drawing/2014/main" id="{F880E955-20D8-40BF-B2C4-9D1547293513}"/>
              </a:ext>
            </a:extLst>
          </p:cNvPr>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a:extLst>
              <a:ext uri="{FF2B5EF4-FFF2-40B4-BE49-F238E27FC236}">
                <a16:creationId xmlns:a16="http://schemas.microsoft.com/office/drawing/2014/main" id="{D3A3D299-676A-4ED5-843B-195CAA0B2406}"/>
              </a:ext>
            </a:extLst>
          </p:cNvPr>
          <p:cNvSpPr>
            <a:spLocks noChangeShapeType="1"/>
          </p:cNvSpPr>
          <p:nvPr/>
        </p:nvSpPr>
        <p:spPr bwMode="auto">
          <a:xfrm flipH="1">
            <a:off x="3341688" y="4229100"/>
            <a:ext cx="15478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a:extLst>
              <a:ext uri="{FF2B5EF4-FFF2-40B4-BE49-F238E27FC236}">
                <a16:creationId xmlns:a16="http://schemas.microsoft.com/office/drawing/2014/main" id="{DE3E0E33-CF21-4EB8-8375-F7B39E84FDF4}"/>
              </a:ext>
            </a:extLst>
          </p:cNvPr>
          <p:cNvSpPr>
            <a:spLocks noChangeShapeType="1"/>
          </p:cNvSpPr>
          <p:nvPr/>
        </p:nvSpPr>
        <p:spPr bwMode="auto">
          <a:xfrm>
            <a:off x="5588000" y="4700588"/>
            <a:ext cx="0" cy="3159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a:extLst>
              <a:ext uri="{FF2B5EF4-FFF2-40B4-BE49-F238E27FC236}">
                <a16:creationId xmlns:a16="http://schemas.microsoft.com/office/drawing/2014/main" id="{3EAC5CAB-6F60-4CB5-BD5D-1EB6ABE6159F}"/>
              </a:ext>
            </a:extLst>
          </p:cNvPr>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31DD50-D714-4C32-AEEF-B2DC6B43FBF5}"/>
              </a:ext>
            </a:extLst>
          </p:cNvPr>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a:extLst>
              <a:ext uri="{FF2B5EF4-FFF2-40B4-BE49-F238E27FC236}">
                <a16:creationId xmlns:a16="http://schemas.microsoft.com/office/drawing/2014/main" id="{1CE129D3-C918-43F9-AAAB-C9E8FD647D41}"/>
              </a:ext>
            </a:extLst>
          </p:cNvPr>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a:t>
            </a:r>
            <a:r>
              <a:rPr lang="en-US" altLang="en-US" sz="2400" dirty="0">
                <a:highlight>
                  <a:srgbClr val="FFFF00"/>
                </a:highlight>
              </a:rPr>
              <a:t>the left side of every Non-Trivial FD must be a super-key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8847D31-A5FF-4762-834A-8E609CD9FADB}"/>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a:extLst>
              <a:ext uri="{FF2B5EF4-FFF2-40B4-BE49-F238E27FC236}">
                <a16:creationId xmlns:a16="http://schemas.microsoft.com/office/drawing/2014/main" id="{ADC9CCB6-3F7B-4EEB-B533-0829AA03F23A}"/>
              </a:ext>
            </a:extLst>
          </p:cNvPr>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a:extLst>
              <a:ext uri="{FF2B5EF4-FFF2-40B4-BE49-F238E27FC236}">
                <a16:creationId xmlns:a16="http://schemas.microsoft.com/office/drawing/2014/main" id="{8055E1AA-F7CD-4135-A038-0F229F25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482FBC-CFDC-4084-9DBF-2114FAE411F5}"/>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a:extLst>
              <a:ext uri="{FF2B5EF4-FFF2-40B4-BE49-F238E27FC236}">
                <a16:creationId xmlns:a16="http://schemas.microsoft.com/office/drawing/2014/main" id="{CEDE6177-F247-4BF9-89EF-47DC10F03DFA}"/>
              </a:ext>
            </a:extLst>
          </p:cNvPr>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a:extLst>
              <a:ext uri="{FF2B5EF4-FFF2-40B4-BE49-F238E27FC236}">
                <a16:creationId xmlns:a16="http://schemas.microsoft.com/office/drawing/2014/main" id="{375CC472-5B73-41D9-A976-CE47B1245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C50B380-3E8C-411B-9A1F-6812A0D557BB}"/>
              </a:ext>
            </a:extLst>
          </p:cNvPr>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a:extLst>
              <a:ext uri="{FF2B5EF4-FFF2-40B4-BE49-F238E27FC236}">
                <a16:creationId xmlns:a16="http://schemas.microsoft.com/office/drawing/2014/main" id="{2FE2DE14-7BF2-46AC-9A45-EDC0DB801BE9}"/>
              </a:ext>
            </a:extLst>
          </p:cNvPr>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a:extLst>
              <a:ext uri="{FF2B5EF4-FFF2-40B4-BE49-F238E27FC236}">
                <a16:creationId xmlns:a16="http://schemas.microsoft.com/office/drawing/2014/main" id="{1DE9E656-BF02-4FC9-B259-491EFD3E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AD07EFC-D709-4300-A1DF-6A70040EAE1C}"/>
              </a:ext>
            </a:extLst>
          </p:cNvPr>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a:extLst>
              <a:ext uri="{FF2B5EF4-FFF2-40B4-BE49-F238E27FC236}">
                <a16:creationId xmlns:a16="http://schemas.microsoft.com/office/drawing/2014/main" id="{D3294D1F-CB43-4051-9707-76A7A3CBB322}"/>
              </a:ext>
            </a:extLst>
          </p:cNvPr>
          <p:cNvGraphicFramePr>
            <a:graphicFrameLocks noGrp="1"/>
          </p:cNvGraphicFramePr>
          <p:nvPr>
            <p:ph idx="1"/>
            <p:extLst>
              <p:ext uri="{D42A27DB-BD31-4B8C-83A1-F6EECF244321}">
                <p14:modId xmlns:p14="http://schemas.microsoft.com/office/powerpoint/2010/main" val="1348302300"/>
              </p:ext>
            </p:extLst>
          </p:nvPr>
        </p:nvGraphicFramePr>
        <p:xfrm>
          <a:off x="685800" y="1697038"/>
          <a:ext cx="7772400" cy="4480100"/>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a </a:t>
                      </a:r>
                      <a:r>
                        <a:rPr kumimoji="0" lang="en-US" sz="2000" b="0" i="1" u="none" strike="noStrike" cap="none" normalizeH="0" baseline="0" dirty="0">
                          <a:ln>
                            <a:noFill/>
                          </a:ln>
                          <a:solidFill>
                            <a:schemeClr val="tx1"/>
                          </a:solidFill>
                          <a:effectLst/>
                          <a:latin typeface="Arial" charset="0"/>
                        </a:rPr>
                        <a:t>nontrivial </a:t>
                      </a:r>
                      <a:r>
                        <a:rPr kumimoji="0" lang="en-US" sz="2000" b="0" i="0" u="none" strike="noStrike" cap="none" normalizeH="0" baseline="0" dirty="0">
                          <a:ln>
                            <a:noFill/>
                          </a:ln>
                          <a:solidFill>
                            <a:schemeClr val="tx1"/>
                          </a:solidFill>
                          <a:effectLst/>
                          <a:latin typeface="Arial" charset="0"/>
                        </a:rPr>
                        <a:t>functional dependency: </a:t>
                      </a:r>
                      <a:r>
                        <a:rPr kumimoji="0" lang="en-US" sz="2000" b="0" i="1" u="none" strike="noStrike" cap="none" normalizeH="0" baseline="0" dirty="0">
                          <a:ln>
                            <a:noFill/>
                          </a:ln>
                          <a:solidFill>
                            <a:schemeClr val="tx1"/>
                          </a:solidFill>
                          <a:effectLst/>
                          <a:latin typeface="Arial" charset="0"/>
                        </a:rPr>
                        <a:t>X =&gt;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holds in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is a </a:t>
                      </a:r>
                      <a:r>
                        <a:rPr kumimoji="0" lang="en-US" sz="2000" b="0" i="0" u="none" strike="noStrike" cap="none" normalizeH="0" baseline="0" dirty="0" err="1">
                          <a:ln>
                            <a:noFill/>
                          </a:ln>
                          <a:solidFill>
                            <a:schemeClr val="tx1"/>
                          </a:solidFill>
                          <a:effectLst/>
                          <a:latin typeface="Arial" charset="0"/>
                        </a:rPr>
                        <a:t>superkey</a:t>
                      </a:r>
                      <a:r>
                        <a:rPr kumimoji="0" lang="en-US" sz="2000" b="0" i="0" u="none" strike="noStrike" cap="none" normalizeH="0" baseline="0" dirty="0">
                          <a:ln>
                            <a:noFill/>
                          </a:ln>
                          <a:solidFill>
                            <a:schemeClr val="tx1"/>
                          </a:solidFill>
                          <a:effectLst/>
                          <a:latin typeface="Arial" charset="0"/>
                        </a:rPr>
                        <a:t> of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is a prime attribute of </a:t>
                      </a:r>
                      <a:r>
                        <a:rPr kumimoji="0" lang="en-US" sz="2000" b="0" i="1" u="none" strike="noStrike" cap="none" normalizeH="0" baseline="0" dirty="0">
                          <a:ln>
                            <a:noFill/>
                          </a:ln>
                          <a:solidFill>
                            <a:schemeClr val="tx1"/>
                          </a:solidFill>
                          <a:effectLst/>
                          <a:latin typeface="Arial" charset="0"/>
                        </a:rPr>
                        <a:t>R.</a:t>
                      </a:r>
                      <a:endParaRPr kumimoji="0" lang="en-US" sz="2000" b="0" i="0" u="none" strike="noStrike" cap="none" normalizeH="0" baseline="0" dirty="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EF1-3025-47A8-981F-4A3CCC94168C}"/>
              </a:ext>
            </a:extLst>
          </p:cNvPr>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D789073-56B2-40F7-B4A5-21B625FDCB32}"/>
              </a:ext>
            </a:extLst>
          </p:cNvPr>
          <p:cNvSpPr>
            <a:spLocks noGrp="1"/>
          </p:cNvSpPr>
          <p:nvPr>
            <p:ph idx="1"/>
          </p:nvPr>
        </p:nvSpPr>
        <p:spPr>
          <a:xfrm>
            <a:off x="585924" y="1127464"/>
            <a:ext cx="8095621" cy="5332322"/>
          </a:xfrm>
        </p:spPr>
        <p:txBody>
          <a:bodyPr>
            <a:normAutofit/>
          </a:bodyPr>
          <a:lstStyle/>
          <a:p>
            <a:pPr>
              <a:buFont typeface="Wingdings" panose="05000000000000000000" pitchFamily="2" charset="2"/>
              <a:buChar char="§"/>
            </a:pPr>
            <a:r>
              <a:rPr lang="en-US" b="1" dirty="0"/>
              <a:t>Armstrong’s Axioms</a:t>
            </a:r>
            <a:endParaRPr lang="en-US" sz="2400" b="1" dirty="0"/>
          </a:p>
          <a:p>
            <a:pPr lvl="3">
              <a:buFont typeface="Wingdings" panose="05000000000000000000" pitchFamily="2" charset="2"/>
              <a:buChar char="§"/>
            </a:pPr>
            <a:r>
              <a:rPr lang="en-US" altLang="vi-VN" dirty="0"/>
              <a:t>Fundamental Rules</a:t>
            </a:r>
            <a:r>
              <a:rPr lang="en-US" dirty="0"/>
              <a:t>: Let X, Y, Z are sets of attributes</a:t>
            </a:r>
          </a:p>
          <a:p>
            <a:pPr lvl="3">
              <a:buFont typeface="Wingdings" panose="05000000000000000000" pitchFamily="2" charset="2"/>
              <a:buChar char="§"/>
            </a:pPr>
            <a:r>
              <a:rPr lang="en-US" dirty="0"/>
              <a:t>Reflexivity – </a:t>
            </a:r>
            <a:r>
              <a:rPr lang="vi-VN" dirty="0"/>
              <a:t>phản xạ: </a:t>
            </a:r>
            <a:r>
              <a:rPr lang="en-US" dirty="0"/>
              <a:t>If X is a subset of Y, then Y</a:t>
            </a:r>
            <a:r>
              <a:rPr lang="en-US" dirty="0">
                <a:sym typeface="Wingdings" panose="05000000000000000000" pitchFamily="2" charset="2"/>
              </a:rPr>
              <a:t></a:t>
            </a:r>
            <a:r>
              <a:rPr lang="en-US" dirty="0"/>
              <a:t>X</a:t>
            </a:r>
          </a:p>
          <a:p>
            <a:pPr lvl="3">
              <a:buFont typeface="Wingdings" panose="05000000000000000000" pitchFamily="2" charset="2"/>
              <a:buChar char="§"/>
            </a:pPr>
            <a:r>
              <a:rPr lang="en-US" dirty="0"/>
              <a:t>Augmentation – </a:t>
            </a:r>
            <a:r>
              <a:rPr lang="vi-VN" dirty="0"/>
              <a:t>tăng trưởng: </a:t>
            </a:r>
            <a:r>
              <a:rPr lang="en-US" dirty="0"/>
              <a:t> X</a:t>
            </a:r>
            <a:r>
              <a:rPr lang="en-US" dirty="0">
                <a:sym typeface="Wingdings" panose="05000000000000000000" pitchFamily="2" charset="2"/>
              </a:rPr>
              <a:t>Y, then XZYZ for any Z</a:t>
            </a:r>
            <a:endParaRPr lang="en-US" dirty="0"/>
          </a:p>
          <a:p>
            <a:pPr lvl="3">
              <a:buFont typeface="Wingdings" panose="05000000000000000000" pitchFamily="2" charset="2"/>
              <a:buChar char="§"/>
            </a:pPr>
            <a:r>
              <a:rPr lang="en-US" dirty="0"/>
              <a:t>Transitivity – </a:t>
            </a:r>
            <a:r>
              <a:rPr lang="vi-VN" dirty="0"/>
              <a:t>bắc cầu: </a:t>
            </a:r>
            <a:r>
              <a:rPr lang="en-US" dirty="0"/>
              <a:t>X</a:t>
            </a:r>
            <a:r>
              <a:rPr lang="en-US" dirty="0">
                <a:sym typeface="Wingdings" panose="05000000000000000000" pitchFamily="2" charset="2"/>
              </a:rPr>
              <a:t>Y and YZ, then XZ</a:t>
            </a:r>
          </a:p>
          <a:p>
            <a:pPr lvl="3">
              <a:buFont typeface="Wingdings" panose="05000000000000000000" pitchFamily="2" charset="2"/>
              <a:buChar char="§"/>
            </a:pPr>
            <a:r>
              <a:rPr lang="en-US" dirty="0"/>
              <a:t>Union/Combining – </a:t>
            </a:r>
            <a:r>
              <a:rPr lang="vi-VN" dirty="0"/>
              <a:t>kết hợp</a:t>
            </a:r>
            <a:r>
              <a:rPr lang="en-US" dirty="0"/>
              <a:t>: if X</a:t>
            </a:r>
            <a:r>
              <a:rPr lang="en-US" dirty="0">
                <a:sym typeface="Wingdings" panose="05000000000000000000" pitchFamily="2" charset="2"/>
              </a:rPr>
              <a:t>Y AND XZ then XYZ</a:t>
            </a:r>
            <a:endParaRPr lang="en-US" dirty="0"/>
          </a:p>
          <a:p>
            <a:pPr lvl="3">
              <a:buFont typeface="Wingdings" panose="05000000000000000000" pitchFamily="2" charset="2"/>
              <a:buChar char="§"/>
            </a:pPr>
            <a:r>
              <a:rPr lang="en-US" dirty="0"/>
              <a:t> Decomposition/Splitting – </a:t>
            </a:r>
            <a:r>
              <a:rPr lang="vi-VN" dirty="0"/>
              <a:t>phân rã</a:t>
            </a:r>
            <a:r>
              <a:rPr lang="en-US" dirty="0"/>
              <a:t>: if X</a:t>
            </a:r>
            <a:r>
              <a:rPr lang="en-US" dirty="0">
                <a:sym typeface="Wingdings" panose="05000000000000000000" pitchFamily="2" charset="2"/>
              </a:rPr>
              <a:t>YZ, then XY and XZ</a:t>
            </a: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 </a:t>
            </a:r>
            <a:r>
              <a:rPr lang="vi-VN" altLang="vi-VN" sz="2000" dirty="0">
                <a:sym typeface="Wingdings" panose="05000000000000000000" pitchFamily="2" charset="2"/>
              </a:rPr>
              <a:t>giả bắc cầu</a:t>
            </a:r>
            <a:r>
              <a:rPr lang="en-US" altLang="vi-VN" sz="2000" dirty="0">
                <a:sym typeface="Wingdings" panose="05000000000000000000" pitchFamily="2" charset="2"/>
              </a:rPr>
              <a:t>: If X  Y and WY  Z then WX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048" lvl="2" indent="0">
              <a:buNone/>
            </a:pPr>
            <a:endParaRPr lang="vi-VN" dirty="0"/>
          </a:p>
        </p:txBody>
      </p:sp>
      <p:sp>
        <p:nvSpPr>
          <p:cNvPr id="4" name="Footer Placeholder 3">
            <a:extLst>
              <a:ext uri="{FF2B5EF4-FFF2-40B4-BE49-F238E27FC236}">
                <a16:creationId xmlns:a16="http://schemas.microsoft.com/office/drawing/2014/main" id="{C4A52ED5-366B-4DD3-A78C-37C550A1D562}"/>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463EE61-045D-4D77-876B-13CE047A17CE}"/>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2820054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9CD21B1-C7DA-4303-A661-45CDF5371DCB}"/>
              </a:ext>
            </a:extLst>
          </p:cNvPr>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a:extLst>
              <a:ext uri="{FF2B5EF4-FFF2-40B4-BE49-F238E27FC236}">
                <a16:creationId xmlns:a16="http://schemas.microsoft.com/office/drawing/2014/main" id="{FD526983-372C-4FF8-9E8B-461615CC85FB}"/>
              </a:ext>
            </a:extLst>
          </p:cNvPr>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FCA29-2DF7-4D11-888A-D1E4FA67DFA5}"/>
              </a:ext>
            </a:extLst>
          </p:cNvPr>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a:extLst>
              <a:ext uri="{FF2B5EF4-FFF2-40B4-BE49-F238E27FC236}">
                <a16:creationId xmlns:a16="http://schemas.microsoft.com/office/drawing/2014/main" id="{B9321194-8374-4542-9DB6-CE5135937D8E}"/>
              </a:ext>
            </a:extLst>
          </p:cNvPr>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129E63-DDC6-4A0E-ADE3-86BF5CC24380}"/>
              </a:ext>
            </a:extLst>
          </p:cNvPr>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a:extLst>
              <a:ext uri="{FF2B5EF4-FFF2-40B4-BE49-F238E27FC236}">
                <a16:creationId xmlns:a16="http://schemas.microsoft.com/office/drawing/2014/main" id="{C49069CD-93B0-4C97-B04C-214893220158}"/>
              </a:ext>
            </a:extLst>
          </p:cNvPr>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A9977CD-2F2B-4F74-A3D7-15E772C454AA}"/>
              </a:ext>
            </a:extLst>
          </p:cNvPr>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a:extLst>
              <a:ext uri="{FF2B5EF4-FFF2-40B4-BE49-F238E27FC236}">
                <a16:creationId xmlns:a16="http://schemas.microsoft.com/office/drawing/2014/main" id="{D7C789E0-4AC9-482D-97DD-A10A6811A2A3}"/>
              </a:ext>
            </a:extLst>
          </p:cNvPr>
          <p:cNvGraphicFramePr>
            <a:graphicFrameLocks noGrp="1"/>
          </p:cNvGraphicFramePr>
          <p:nvPr>
            <p:ph idx="1"/>
            <p:extLst>
              <p:ext uri="{D42A27DB-BD31-4B8C-83A1-F6EECF244321}">
                <p14:modId xmlns:p14="http://schemas.microsoft.com/office/powerpoint/2010/main" val="3127118005"/>
              </p:ext>
            </p:extLst>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every nonprime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dependent on </a:t>
                      </a:r>
                      <a:r>
                        <a:rPr kumimoji="0" lang="en-US" sz="2000" b="0" i="1" u="none" strike="noStrike" cap="none" normalizeH="0" baseline="0">
                          <a:ln>
                            <a:noFill/>
                          </a:ln>
                          <a:solidFill>
                            <a:schemeClr val="tx1"/>
                          </a:solidFill>
                          <a:effectLst/>
                          <a:latin typeface="Arial" charset="0"/>
                        </a:rPr>
                        <a:t>any </a:t>
                      </a:r>
                      <a:r>
                        <a:rPr kumimoji="0" lang="en-US" sz="2000" b="0" i="0" u="none" strike="noStrike" cap="none" normalizeH="0" baseline="0">
                          <a:ln>
                            <a:noFill/>
                          </a:ln>
                          <a:solidFill>
                            <a:schemeClr val="tx1"/>
                          </a:solidFill>
                          <a:effectLst/>
                          <a:latin typeface="Arial"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4658-22E0-4067-9956-237CB2C2CFF5}"/>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6742C55-944E-4AA1-B918-1BAF349B718D}"/>
              </a:ext>
            </a:extLst>
          </p:cNvPr>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a:extLst>
              <a:ext uri="{FF2B5EF4-FFF2-40B4-BE49-F238E27FC236}">
                <a16:creationId xmlns:a16="http://schemas.microsoft.com/office/drawing/2014/main" id="{CFA4999D-F064-42E9-BB72-853F132B25C0}"/>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64832872-741C-4B38-A264-A52F9DB3CE00}"/>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36654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a:rPr>
              <a:t> The closure of  a set of attributes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under FD’s in </a:t>
            </a:r>
            <a:r>
              <a:rPr lang="en-US" sz="2600" i="1" dirty="0">
                <a:sym typeface="Symbol"/>
              </a:rPr>
              <a:t>S (denoted </a:t>
            </a:r>
            <a:r>
              <a:rPr lang="en-US" sz="2600" dirty="0">
                <a:sym typeface="Symbol"/>
              </a:rPr>
              <a:t>{</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a:t>
            </a:r>
            <a:r>
              <a:rPr lang="en-US" sz="2600" baseline="30000" dirty="0">
                <a:sym typeface="Symbol"/>
              </a:rPr>
              <a:t>+</a:t>
            </a:r>
            <a:r>
              <a:rPr lang="en-US" sz="2600" i="1" dirty="0">
                <a:sym typeface="Symbol"/>
              </a:rPr>
              <a:t>)</a:t>
            </a:r>
            <a:r>
              <a:rPr lang="en-US" sz="2600" dirty="0">
                <a:sym typeface="Symbol"/>
              </a:rPr>
              <a:t> is the set of attributes </a:t>
            </a:r>
            <a:r>
              <a:rPr lang="en-US" sz="2600" i="1" dirty="0">
                <a:sym typeface="Symbol"/>
              </a:rPr>
              <a:t>B</a:t>
            </a:r>
            <a:r>
              <a:rPr lang="en-US" sz="2600" dirty="0">
                <a:sym typeface="Symbol"/>
              </a:rPr>
              <a:t> such that every relation that satisfies all the FD’s in set </a:t>
            </a:r>
            <a:r>
              <a:rPr lang="en-US" sz="2600" i="1" dirty="0">
                <a:sym typeface="Symbol"/>
              </a:rPr>
              <a:t>S</a:t>
            </a:r>
            <a:r>
              <a:rPr lang="en-US" sz="2600" dirty="0">
                <a:sym typeface="Symbol"/>
              </a:rPr>
              <a:t> also satisfies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p>
          <a:p>
            <a:pPr>
              <a:buFont typeface="Wingdings" panose="05000000000000000000" pitchFamily="2" charset="2"/>
              <a:buChar char="§"/>
            </a:pPr>
            <a:r>
              <a:rPr lang="en-US" sz="2600" dirty="0">
                <a:sym typeface="Symbol"/>
              </a:rPr>
              <a:t> That is,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r>
              <a:rPr lang="en-US" sz="2600" dirty="0">
                <a:sym typeface="Symbol"/>
              </a:rPr>
              <a:t> follows from the FD’s of </a:t>
            </a:r>
            <a:r>
              <a:rPr lang="en-US" sz="2600" i="1" dirty="0">
                <a:sym typeface="Symbol"/>
              </a:rPr>
              <a:t>S</a:t>
            </a:r>
          </a:p>
          <a:p>
            <a:pPr>
              <a:buFont typeface="Wingdings" panose="05000000000000000000" pitchFamily="2" charset="2"/>
              <a:buChar char="§"/>
            </a:pPr>
            <a:r>
              <a:rPr lang="en-US" sz="2600" i="1" dirty="0">
                <a:sym typeface="Symbol"/>
              </a:rPr>
              <a:t> 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because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A</a:t>
            </a:r>
            <a:r>
              <a:rPr lang="en-US" sz="2600" i="1" baseline="-25000" dirty="0">
                <a:sym typeface="Symbol"/>
              </a:rPr>
              <a:t>i</a:t>
            </a:r>
            <a:r>
              <a:rPr lang="en-US" sz="2600" dirty="0">
                <a:sym typeface="Symbol"/>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1610</TotalTime>
  <Words>4198</Words>
  <Application>Microsoft Office PowerPoint</Application>
  <PresentationFormat>On-screen Show (4:3)</PresentationFormat>
  <Paragraphs>502</Paragraphs>
  <Slides>73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Calibri</vt:lpstr>
      <vt:lpstr>Calibri Light</vt:lpstr>
      <vt:lpstr>Times New Roman</vt:lpstr>
      <vt:lpstr>Wingdings</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The Closure of Attributes</vt:lpstr>
      <vt:lpstr>The Closure of Attributes</vt:lpstr>
      <vt:lpstr>The Closure of Attributes</vt:lpstr>
      <vt:lpstr>Closing Sets of Functional Dependencies</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Quynh</cp:lastModifiedBy>
  <cp:revision>119</cp:revision>
  <dcterms:created xsi:type="dcterms:W3CDTF">2020-12-02T06:50:22Z</dcterms:created>
  <dcterms:modified xsi:type="dcterms:W3CDTF">2023-11-08T23:55:56Z</dcterms:modified>
</cp:coreProperties>
</file>