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8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Consolas" panose="020B0609020204030204" pitchFamily="49" charset="0"/>
      <p:regular r:id="rId90"/>
      <p:bold r:id="rId91"/>
      <p:italic r:id="rId92"/>
      <p:boldItalic r:id="rId93"/>
    </p:embeddedFont>
    <p:embeddedFont>
      <p:font typeface="Helvetica Neue" panose="020B0604020202020204" charset="0"/>
      <p:regular r:id="rId94"/>
      <p:bold r:id="rId95"/>
      <p:italic r:id="rId96"/>
      <p:boldItalic r:id="rId97"/>
    </p:embeddedFont>
    <p:embeddedFont>
      <p:font typeface="Source Code Pro" panose="020B0509030403020204" pitchFamily="49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g8Zb+Y8cS8TkwdlX/13cTMEc1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525E-37C0-4876-8FA3-B76E93834B79}">
  <a:tblStyle styleId="{3E43525E-37C0-4876-8FA3-B76E93834B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font" Target="fonts/font2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font" Target="fonts/font15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93" Type="http://schemas.openxmlformats.org/officeDocument/2006/relationships/font" Target="fonts/font8.fntdata"/><Relationship Id="rId98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font" Target="fonts/font14.fntdata"/><Relationship Id="rId10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2.fntdata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78" name="Google Shape;2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1"/>
          </a:p>
        </p:txBody>
      </p:sp>
      <p:sp>
        <p:nvSpPr>
          <p:cNvPr id="296" name="Google Shape;29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12" name="Google Shape;4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5" name="Google Shape;4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445" name="Google Shape;44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55" name="Google Shape;45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75" name="Google Shape;47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4" name="Google Shape;48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02" name="Google Shape;50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21" name="Google Shape;52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0" name="Google Shape;54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550" name="Google Shape;55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86" name="Google Shape;586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95" name="Google Shape;595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1"/>
              <a:t> </a:t>
            </a:r>
            <a:endParaRPr/>
          </a:p>
        </p:txBody>
      </p:sp>
      <p:sp>
        <p:nvSpPr>
          <p:cNvPr id="649" name="Google Shape;64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658" name="Google Shape;658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13" name="Google Shape;71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39" name="Google Shape;73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48" name="Google Shape;74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75" name="Google Shape;77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84" name="Google Shape;784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01" name="Google Shape;801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11" name="Google Shape;811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20" name="Google Shape;82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58" name="Google Shape;858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76" name="Google Shape;876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85" name="Google Shape;885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97" name="Google Shape;897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906" name="Google Shape;906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 b="0"/>
          </a:p>
        </p:txBody>
      </p:sp>
      <p:sp>
        <p:nvSpPr>
          <p:cNvPr id="925" name="Google Shape;925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/>
          </a:p>
        </p:txBody>
      </p:sp>
      <p:sp>
        <p:nvSpPr>
          <p:cNvPr id="934" name="Google Shape;934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8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4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84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3"/>
          <p:cNvSpPr txBox="1">
            <a:spLocks noGrp="1"/>
          </p:cNvSpPr>
          <p:nvPr>
            <p:ph type="body" idx="1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9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4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4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9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9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9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9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0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10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10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0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0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10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0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0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0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8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86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8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3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83" descr="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database-transact-sql?view=sql-server-ver15&amp;tabs=sqlpoo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statements/create-table-transact-sql?view=sql-server-ver1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6</a:t>
            </a:r>
            <a:endParaRPr sz="5100"/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650"/>
              <a:buNone/>
            </a:pPr>
            <a:r>
              <a:rPr lang="en-US" sz="4650" b="1"/>
              <a:t>THE DATABASE LANGUAGE SQL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ESCAPE keyword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SQL allows us to specify any one character we like as the escape character for a single pattern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Example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‘%20!%%’ ESCAPE !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Or WHERE s LIKE ‘%20@%%’ ESCAPE @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contains the 20% string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‘x%%x%’ ESCAPE x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that begins and ends with the character %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Dates and times are special data types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date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DATE</a:t>
            </a:r>
            <a:r>
              <a:rPr lang="en-US"/>
              <a:t> ‘1948-05-14’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time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‘15:00:02.5’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combination of dates and times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TIMESTAMP</a:t>
            </a:r>
            <a:r>
              <a:rPr lang="en-US"/>
              <a:t> ‘1948-05-14 12:00:00’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Operations on date and time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Arithmetic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Comparison operations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Dates and Times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value: special value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interpretations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unknown</a:t>
            </a:r>
            <a:r>
              <a:rPr lang="en-US" sz="2200"/>
              <a:t>: there is, but I don’t know what it 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inapplicable</a:t>
            </a:r>
            <a:r>
              <a:rPr lang="en-US" sz="2200"/>
              <a:t>: there is no value that makes sense here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withheld</a:t>
            </a:r>
            <a:r>
              <a:rPr lang="en-US" sz="2200"/>
              <a:t>: we are not entitled to know the value that belongs here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is not a constant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rules for operating upon a NULL value in WHERE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Arithmetic operators on NULL values will return a NULL value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Comparisons with NULL values will return UNKNOWN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Truth table for True, False, and Unknown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We can think of TRUE=1; FALSE=0; UNKNOWN=1/2, so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x AND y = MIN(x,y); x OR y = MAX(x, y); NOT x = 1-x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graphicFrame>
        <p:nvGraphicFramePr>
          <p:cNvPr id="300" name="Google Shape;300;p13"/>
          <p:cNvGraphicFramePr/>
          <p:nvPr/>
        </p:nvGraphicFramePr>
        <p:xfrm>
          <a:off x="1212130" y="23205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AND 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OR 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NOT 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1" name="Google Shape;301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conditions in Where clause produce three truth values: True, False, and Unknown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True become part of the answer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False or Unknown are excluded from the answer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SQL (sequel) is a database language designed for managing data in relational database management systems, and originally based upon relational algebra.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There are many different dialects of SQL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Ansi SQL (or SQL-86), SQL-92, SQL-99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SQL:2003, SQL:2006, SQL:2008, SQL:2009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Transact-SQL</a:t>
            </a:r>
            <a:r>
              <a:rPr lang="en-US" sz="2220"/>
              <a:t> (</a:t>
            </a:r>
            <a:r>
              <a:rPr lang="en-US" sz="2220" b="1"/>
              <a:t>T-SQL</a:t>
            </a:r>
            <a:r>
              <a:rPr lang="en-US" sz="2220"/>
              <a:t>) is Microsoft's and Sybase's proprietary extension to SQL.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PL/SQL</a:t>
            </a:r>
            <a:r>
              <a:rPr lang="en-US" sz="2220"/>
              <a:t> (</a:t>
            </a:r>
            <a:r>
              <a:rPr lang="en-US" sz="2220" b="1"/>
              <a:t>Procedural Language/Structured Query Language</a:t>
            </a:r>
            <a:r>
              <a:rPr lang="en-US" sz="2220"/>
              <a:t>) is Oracle Corporation's procedural extension for SQL and the Oracle relational database. 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Today, SQL is accepted as the standard RDBMS language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585924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 Data Definition Language - CREATE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348792" y="1197204"/>
            <a:ext cx="8493550" cy="513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lang="en-US" sz="255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lang="en-US" sz="255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https://docs.microsoft.com/en-us/sql/database</a:t>
            </a:r>
            <a:endParaRPr sz="255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113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	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lang="en-US" sz="263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380"/>
              <a:t>tableName</a:t>
            </a: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(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fieldname1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fieldname2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….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)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lang="en-US" sz="2635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https://docs.microsoft.com/en-us/sql/table</a:t>
            </a:r>
            <a:endParaRPr sz="263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Definition Language - Demo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924" y="2999783"/>
            <a:ext cx="8453199" cy="263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431" y="1282523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603681" y="481431"/>
            <a:ext cx="816324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>
            <a:spLocks noGrp="1"/>
          </p:cNvSpPr>
          <p:nvPr>
            <p:ph type="body" idx="1"/>
          </p:nvPr>
        </p:nvSpPr>
        <p:spPr>
          <a:xfrm>
            <a:off x="621438" y="1127464"/>
            <a:ext cx="7936637" cy="52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Used to modify the structure of table, database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Add more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Remove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Modify data type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2400"/>
              <a:t> columnName datatype [constraint]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5" name="Google Shape;345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811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>
            <a:spLocks noGrp="1"/>
          </p:cNvSpPr>
          <p:nvPr>
            <p:ph type="body" idx="1"/>
          </p:nvPr>
        </p:nvSpPr>
        <p:spPr>
          <a:xfrm>
            <a:off x="585925" y="1337094"/>
            <a:ext cx="8162150" cy="52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224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b="1"/>
              <a:t>Add/remove constraints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marL="91440" lvl="0" indent="-1524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/>
          </a:p>
          <a:p>
            <a:pPr marL="91440" lvl="0" indent="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(&lt;attribute list&gt;)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parentTableName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expressionChecking)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write a SQL script.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compose SQL queries using set (and bag) operators, correlated subqueries, aggregation queries.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manipulate proficiently on complex queries 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4" name="Google Shape;19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title"/>
          </p:nvPr>
        </p:nvSpPr>
        <p:spPr>
          <a:xfrm>
            <a:off x="603681" y="52980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60" name="Google Shape;360;p20"/>
          <p:cNvSpPr txBox="1">
            <a:spLocks noGrp="1"/>
          </p:cNvSpPr>
          <p:nvPr>
            <p:ph type="body" idx="1"/>
          </p:nvPr>
        </p:nvSpPr>
        <p:spPr>
          <a:xfrm>
            <a:off x="527901" y="1259050"/>
            <a:ext cx="8276734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 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DROP DATABASE </a:t>
            </a:r>
            <a:r>
              <a:rPr lang="en-US" sz="3200"/>
              <a:t>dbName</a:t>
            </a:r>
            <a:endParaRPr sz="3200"/>
          </a:p>
        </p:txBody>
      </p:sp>
      <p:sp>
        <p:nvSpPr>
          <p:cNvPr id="361" name="Google Shape;36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Physical Diagram - FUHCompany</a:t>
            </a: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371600"/>
            <a:ext cx="8001000" cy="48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8086736" cy="351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Key words: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INSERT, UPDATE, DELETE, SELECT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tableName(&lt;listOfFields&gt;)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listOfFields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another_tableName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304" y="4481607"/>
            <a:ext cx="5865664" cy="18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641755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/>
              <a:t> tableName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/>
              <a:t> columnName = newValue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/>
              <a:t> condition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newValue could be a value/ an expression/ a SQL statement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674617" y="3500547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Update new salary and depNum for the employee named ‘Mai Duy An’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59877" y="1203013"/>
            <a:ext cx="8097624" cy="350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n-US" sz="2220"/>
              <a:t>tableName</a:t>
            </a: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[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220"/>
              <a:t> condition]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US" sz="2220"/>
              <a:t>tableName</a:t>
            </a:r>
            <a:endParaRPr sz="2220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 </a:t>
            </a:r>
            <a:r>
              <a:rPr lang="en-US" sz="2220" i="1"/>
              <a:t>What is difference between DELETE and TRUNCATE?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 What should we do before implement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2220" b="1" i="1">
                <a:solidFill>
                  <a:srgbClr val="0070C0"/>
                </a:solidFill>
              </a:rPr>
              <a:t> </a:t>
            </a:r>
            <a:r>
              <a:rPr lang="en-US" sz="2220" i="1">
                <a:solidFill>
                  <a:schemeClr val="dk1"/>
                </a:solidFill>
              </a:rPr>
              <a:t>or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n-US" sz="2220" i="1"/>
              <a:t>? (referential integrity constraint)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Example: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named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‘Phòng Kế Toán’</a:t>
            </a:r>
            <a:endParaRPr sz="22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which depNum is 7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endParaRPr sz="2220"/>
          </a:p>
        </p:txBody>
      </p:sp>
      <p:sp>
        <p:nvSpPr>
          <p:cNvPr id="396" name="Google Shape;396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42" y="4444691"/>
            <a:ext cx="3962400" cy="185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7936637" cy="131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Queries and Relational Algebra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body" idx="1"/>
          </p:nvPr>
        </p:nvSpPr>
        <p:spPr>
          <a:xfrm>
            <a:off x="533400" y="347692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11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lang="en-US" sz="1750" i="1"/>
              <a:t>what </a:t>
            </a:r>
            <a:r>
              <a:rPr lang="en-US" sz="1750"/>
              <a:t>columns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lang="en-US" sz="1750" i="1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lang="en-US" sz="1750" i="1"/>
              <a:t>n</a:t>
            </a:r>
            <a:r>
              <a:rPr lang="en-US" sz="1750"/>
              <a:t> rows are to be output from the query result set. </a:t>
            </a:r>
            <a:r>
              <a:rPr lang="en-US" sz="1750" i="1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lang="en-US" sz="1750" i="1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lang="en-US" sz="1750" i="1"/>
              <a:t>n</a:t>
            </a:r>
            <a:r>
              <a:rPr lang="en-US" sz="1750"/>
              <a:t> must be an integer between 0 and 100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lang="en-US" sz="1750" i="1"/>
              <a:t>which </a:t>
            </a:r>
            <a:r>
              <a:rPr lang="en-US" sz="1750"/>
              <a:t>table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lang="en-US" sz="1750" i="1"/>
              <a:t>Condition: </a:t>
            </a:r>
            <a:r>
              <a:rPr lang="en-US" sz="1750"/>
              <a:t>is composed of column names, expressions, constants, and a comparison operator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T-SQL : Basic Syntax for a simple SELECT queries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762000" y="1273492"/>
            <a:ext cx="8001000" cy="20574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]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* | {column_name | expression [alias],…}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[FROM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table]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[WHERE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conditions]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533400" y="1317991"/>
            <a:ext cx="8458200" cy="22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Example 1: Listing all employees whose salary exceed at 50000</a:t>
            </a:r>
            <a:endParaRPr dirty="0"/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Common Query in SQL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057400"/>
            <a:ext cx="3724275" cy="13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533400" y="35814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2: Listing name and salary of all employees whose income exceed 50000</a:t>
            </a: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676775"/>
            <a:ext cx="3876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Using alias name in select clause</a:t>
            </a:r>
            <a:endParaRPr dirty="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3: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Listing full name and salary of all employees whose income exceed 50000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Projection in SQL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3886200"/>
            <a:ext cx="6972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4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List all under 40 year-old female or under 50 year-old male employees</a:t>
            </a:r>
            <a:endParaRPr dirty="0"/>
          </a:p>
          <a:p>
            <a:pPr marL="566928" lvl="2" indent="-30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in SQL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3429000"/>
            <a:ext cx="7781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Integrity constraints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Structure Query Language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DDL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DML</a:t>
            </a:r>
            <a:endParaRPr sz="24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DCL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Sub query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Presenting the tuples produced by a query in sorted order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The order may be based on the value of any attribute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Syntax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Order by clause follows Where and any other clauses. The ordering is performed on the result of the From, Where, and other clauses, just before Select clause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Using keyword ASC for ascending order and DESC for descending order</a:t>
            </a:r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438400" y="2362200"/>
            <a:ext cx="5715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tables&gt;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6: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Listing all employee by department number </a:t>
            </a:r>
            <a:r>
              <a:rPr lang="en-US" dirty="0" err="1"/>
              <a:t>ascreasingly</a:t>
            </a:r>
            <a:r>
              <a:rPr lang="en-US" dirty="0"/>
              <a:t>, then by salary </a:t>
            </a:r>
            <a:r>
              <a:rPr lang="en-US" dirty="0" err="1"/>
              <a:t>descreasingly</a:t>
            </a:r>
            <a:endParaRPr dirty="0"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8469"/>
            <a:ext cx="5029200" cy="15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6.2 QUERIES INVOLVING MORE THAN ONE RELATION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allows we combine two or more relations through joins, products, unions, intersections, and differences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Queries Involving More Than One Relation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data from more than one table in the database is required, a </a:t>
            </a:r>
            <a:r>
              <a:rPr lang="en-US" i="1"/>
              <a:t>join </a:t>
            </a:r>
            <a:r>
              <a:rPr lang="en-US"/>
              <a:t>condition is used.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Simple way to couple relations: list each relation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clauses in query can refer to the attributes of any of the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7: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List all employees who work on ‘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’ department</a:t>
            </a:r>
            <a:endParaRPr dirty="0"/>
          </a:p>
        </p:txBody>
      </p:sp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385" y="2960802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several relations, and there are two or more attributes with the same name?</a:t>
            </a: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may list a relation R as many times as we need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tuple variables to refer to each occurrence of R</a:t>
            </a: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Tuple Variables</a:t>
            </a:r>
            <a:endParaRPr/>
          </a:p>
        </p:txBody>
      </p:sp>
      <p:sp>
        <p:nvSpPr>
          <p:cNvPr id="525" name="Google Shape;525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585924" y="1097968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8: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cities in which our company is</a:t>
            </a:r>
            <a:endParaRPr dirty="0"/>
          </a:p>
        </p:txBody>
      </p:sp>
      <p:sp>
        <p:nvSpPr>
          <p:cNvPr id="533" name="Google Shape;533;p3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Disambiguating Attributes</a:t>
            </a:r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819400"/>
            <a:ext cx="452076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… a query involves two or more tuples from the same relation?</a:t>
            </a:r>
            <a:endParaRPr dirty="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9: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those project numbers which have more than two members</a:t>
            </a:r>
            <a:endParaRPr dirty="0"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571999"/>
            <a:ext cx="7162800" cy="1481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32426" y="1840552"/>
            <a:ext cx="1557867" cy="1143000"/>
          </a:xfrm>
          <a:prstGeom prst="homePlate">
            <a:avLst>
              <a:gd name="adj" fmla="val 19356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401819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459220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1563620" y="3440752"/>
            <a:ext cx="1947333" cy="381000"/>
          </a:xfrm>
          <a:prstGeom prst="wedgeRoundRectCallout">
            <a:avLst>
              <a:gd name="adj1" fmla="val 25903"/>
              <a:gd name="adj2" fmla="val -159722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4795396" y="3440752"/>
            <a:ext cx="3505200" cy="381000"/>
          </a:xfrm>
          <a:prstGeom prst="wedgeRoundRectCallout">
            <a:avLst>
              <a:gd name="adj1" fmla="val -35148"/>
              <a:gd name="adj2" fmla="val -159954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6899784" y="1904052"/>
            <a:ext cx="1622778" cy="99906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b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894542" y="4089779"/>
            <a:ext cx="6649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4.1: The database modeling and implementation process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489762" y="4411176"/>
            <a:ext cx="808819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ERD 🡪 Relational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Now: we learn how to set up a relational database on DBMS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combine relations using the set operations of relational algebra: union, intersection, and difference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provides corresponding operators with </a:t>
            </a:r>
            <a:r>
              <a:rPr lang="en-US">
                <a:solidFill>
                  <a:srgbClr val="FF0000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INTERSECT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EXCEPT</a:t>
            </a:r>
            <a:r>
              <a:rPr lang="en-US"/>
              <a:t> for ∪, ∩, and -, respectively</a:t>
            </a:r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10.1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those employees whose name is begun by ‘H’ or salary exceed 80000</a:t>
            </a:r>
            <a:endParaRPr dirty="0"/>
          </a:p>
        </p:txBody>
      </p:sp>
      <p:sp>
        <p:nvSpPr>
          <p:cNvPr id="561" name="Google Shape;561;p4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429000"/>
            <a:ext cx="750654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64" name="Google Shape;564;p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10.2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those </a:t>
            </a:r>
            <a:r>
              <a:rPr lang="en-US" i="1" dirty="0"/>
              <a:t>normal</a:t>
            </a:r>
            <a:r>
              <a:rPr lang="en-US" dirty="0"/>
              <a:t> employees, that is who do not supervise any other employees</a:t>
            </a:r>
            <a:endParaRPr dirty="0"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52800"/>
            <a:ext cx="51884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73" name="Google Shape;573;p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10.3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employees who work on </a:t>
            </a:r>
            <a:r>
              <a:rPr lang="en-US" dirty="0" err="1"/>
              <a:t>projectB</a:t>
            </a:r>
            <a:r>
              <a:rPr lang="en-US" dirty="0"/>
              <a:t> and </a:t>
            </a:r>
            <a:r>
              <a:rPr lang="en-US" dirty="0" err="1"/>
              <a:t>projectC</a:t>
            </a:r>
            <a:endParaRPr dirty="0"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6705600" cy="27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6.3 SUB QUERIES</a:t>
            </a:r>
            <a:endParaRPr/>
          </a:p>
        </p:txBody>
      </p:sp>
      <p:sp>
        <p:nvSpPr>
          <p:cNvPr id="590" name="Google Shape;590;p4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91" name="Google Shape;591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One query can be used to help in the evaluation of another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that is part of another is called a </a:t>
            </a:r>
            <a:r>
              <a:rPr lang="en-US">
                <a:solidFill>
                  <a:srgbClr val="FF0000"/>
                </a:solidFill>
              </a:rPr>
              <a:t>sub-query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a single constant, this constant can be compared with another value in a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relations, that can be used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can appear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clauses, followed by a tuple variable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 atomic value that can appear as one component of a tuple is referred to as a </a:t>
            </a:r>
            <a:r>
              <a:rPr lang="en-US">
                <a:solidFill>
                  <a:srgbClr val="FF0000"/>
                </a:solidFill>
              </a:rPr>
              <a:t>scalar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Let’s compare two queries for the same request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sp>
        <p:nvSpPr>
          <p:cNvPr id="608" name="Google Shape;608;p4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9" name="Google Shape;60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 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971800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18" name="Google Shape;618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11: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the employees of </a:t>
            </a:r>
            <a:r>
              <a:rPr lang="en-US" i="1" dirty="0" err="1"/>
              <a:t>Phòng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nước</a:t>
            </a:r>
            <a:r>
              <a:rPr lang="en-US" i="1" dirty="0"/>
              <a:t> </a:t>
            </a:r>
            <a:r>
              <a:rPr lang="en-US" dirty="0"/>
              <a:t>department</a:t>
            </a:r>
            <a:endParaRPr dirty="0"/>
          </a:p>
        </p:txBody>
      </p:sp>
      <p:sp>
        <p:nvSpPr>
          <p:cNvPr id="624" name="Google Shape;624;p4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600"/>
            <a:ext cx="768319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27" name="Google Shape;627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33" name="Google Shape;633;p4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34" name="Google Shape;63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276600"/>
            <a:ext cx="798546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36" name="Google Shape;636;p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REVIEW – Entity Relationship Diagram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12838"/>
            <a:ext cx="8686800" cy="57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810705" y="5288437"/>
            <a:ext cx="3318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Database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42" name="Google Shape;642;p5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3352800"/>
            <a:ext cx="77858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45" name="Google Shape;645;p5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Some SQL operators can be applied to a relation R and produce a bool result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(EXISTS R = True) ⇔ R is not empty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(s IN R = True) ⇔ s is equal to one of the values of 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(s &gt; ALL R = True) ⇔ s is greater than every values in unary 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(s &gt; ANY R = True) ⇔ s is greater than at least one value in unary R</a:t>
            </a:r>
            <a:endParaRPr dirty="0"/>
          </a:p>
        </p:txBody>
      </p:sp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Relations</a:t>
            </a:r>
            <a:endParaRPr/>
          </a:p>
        </p:txBody>
      </p:sp>
      <p:sp>
        <p:nvSpPr>
          <p:cNvPr id="653" name="Google Shape;653;p5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54" name="Google Shape;654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tuple in SQL is represented by a list of scalar values between ()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a tuple t has the same number of components as a relation R, then we may compare t and R with IN, ANY, ALL</a:t>
            </a:r>
            <a:endParaRPr/>
          </a:p>
        </p:txBody>
      </p:sp>
      <p:sp>
        <p:nvSpPr>
          <p:cNvPr id="661" name="Google Shape;661;p5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Tuples</a:t>
            </a:r>
            <a:endParaRPr/>
          </a:p>
        </p:txBody>
      </p:sp>
      <p:sp>
        <p:nvSpPr>
          <p:cNvPr id="662" name="Google Shape;662;p5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63" name="Google Shape;663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12: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the dependents of all employees of department number 1</a:t>
            </a:r>
            <a:endParaRPr dirty="0"/>
          </a:p>
        </p:txBody>
      </p:sp>
      <p:sp>
        <p:nvSpPr>
          <p:cNvPr id="669" name="Google Shape;669;p5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5257800" cy="229785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72" name="Google Shape;672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now, sub-queries can be evaluated once and for all, the result used in a higher-level 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some sub-queries are required to be evaluated many times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That kind of sub-queries is called correlated sub-query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</a:t>
            </a:r>
            <a:r>
              <a:rPr lang="en-US" i="1">
                <a:solidFill>
                  <a:srgbClr val="FF0000"/>
                </a:solidFill>
              </a:rPr>
              <a:t>Scoping rules </a:t>
            </a:r>
            <a:r>
              <a:rPr lang="en-US">
                <a:solidFill>
                  <a:srgbClr val="FF0000"/>
                </a:solidFill>
              </a:rPr>
              <a:t>for names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80" name="Google Shape;680;p5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81" name="Google Shape;681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13: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all those projects have the same location with </a:t>
            </a:r>
            <a:r>
              <a:rPr lang="en-US" dirty="0" err="1"/>
              <a:t>projectA</a:t>
            </a:r>
            <a:endParaRPr dirty="0"/>
          </a:p>
        </p:txBody>
      </p:sp>
      <p:sp>
        <p:nvSpPr>
          <p:cNvPr id="688" name="Google Shape;688;p5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6553200" cy="188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91" name="Google Shape;691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Another example: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the titles that have been used for two or movies</a:t>
            </a:r>
            <a:endParaRPr dirty="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 Old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 </a:t>
            </a:r>
            <a:r>
              <a:rPr lang="en-US" sz="2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en-US" sz="2800" dirty="0" err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2049463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698" name="Google Shape;698;p5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 dirty="0"/>
              <a:t>In a FROM list we can use a parenthesized sub-query</a:t>
            </a:r>
            <a:endParaRPr dirty="0"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 dirty="0"/>
              <a:t>We must give it a tuple-variable alias</a:t>
            </a:r>
            <a:endParaRPr dirty="0"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 dirty="0"/>
              <a:t>Example: Find the employees of </a:t>
            </a:r>
            <a:r>
              <a:rPr lang="en-US" sz="2590" i="1" dirty="0" err="1"/>
              <a:t>Phòng</a:t>
            </a:r>
            <a:r>
              <a:rPr lang="en-US" sz="2590" i="1" dirty="0"/>
              <a:t> </a:t>
            </a:r>
            <a:r>
              <a:rPr lang="en-US" sz="2590" i="1" dirty="0" err="1"/>
              <a:t>Phần</a:t>
            </a:r>
            <a:r>
              <a:rPr lang="en-US" sz="2590" i="1" dirty="0"/>
              <a:t> </a:t>
            </a:r>
            <a:r>
              <a:rPr lang="en-US" sz="2590" i="1" dirty="0" err="1"/>
              <a:t>mềm</a:t>
            </a:r>
            <a:r>
              <a:rPr lang="en-US" sz="2590" i="1" dirty="0"/>
              <a:t> </a:t>
            </a:r>
            <a:r>
              <a:rPr lang="en-US" sz="2590" i="1" dirty="0" err="1"/>
              <a:t>trong</a:t>
            </a:r>
            <a:r>
              <a:rPr lang="en-US" sz="2590" i="1" dirty="0"/>
              <a:t> </a:t>
            </a:r>
            <a:r>
              <a:rPr lang="en-US" sz="2590" i="1" dirty="0" err="1"/>
              <a:t>nước</a:t>
            </a:r>
            <a:endParaRPr sz="2590" i="1" dirty="0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 dirty="0"/>
              <a:t>	SELECT 	*</a:t>
            </a:r>
            <a:endParaRPr dirty="0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 dirty="0"/>
              <a:t>	FROM 	</a:t>
            </a:r>
            <a:r>
              <a:rPr lang="en-US" sz="2127" dirty="0" err="1"/>
              <a:t>tblEmployee</a:t>
            </a:r>
            <a:r>
              <a:rPr lang="en-US" sz="2127" dirty="0"/>
              <a:t> e, </a:t>
            </a:r>
            <a:br>
              <a:rPr lang="en-US" sz="2127" dirty="0"/>
            </a:br>
            <a:r>
              <a:rPr lang="en-US" sz="2127" dirty="0"/>
              <a:t>		(SELECT </a:t>
            </a:r>
            <a:r>
              <a:rPr lang="en-US" sz="2127" dirty="0" err="1"/>
              <a:t>depNum</a:t>
            </a:r>
            <a:r>
              <a:rPr lang="en-US" sz="2127" dirty="0"/>
              <a:t> </a:t>
            </a:r>
            <a:endParaRPr dirty="0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 dirty="0"/>
              <a:t>			FROM </a:t>
            </a:r>
            <a:r>
              <a:rPr lang="en-US" sz="2127" dirty="0" err="1"/>
              <a:t>tblDepartment</a:t>
            </a:r>
            <a:r>
              <a:rPr lang="en-US" sz="2127" dirty="0"/>
              <a:t> </a:t>
            </a:r>
            <a:endParaRPr dirty="0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 dirty="0"/>
              <a:t>			WHERE </a:t>
            </a:r>
            <a:r>
              <a:rPr lang="en-US" sz="2127" dirty="0" err="1"/>
              <a:t>depName</a:t>
            </a:r>
            <a:r>
              <a:rPr lang="en-US" sz="2127" dirty="0"/>
              <a:t>=</a:t>
            </a:r>
            <a:r>
              <a:rPr lang="en-US" sz="2127" dirty="0" err="1"/>
              <a:t>N'Phòng</a:t>
            </a:r>
            <a:r>
              <a:rPr lang="en-US" sz="2127" dirty="0"/>
              <a:t> </a:t>
            </a:r>
            <a:r>
              <a:rPr lang="en-US" sz="2127" dirty="0" err="1"/>
              <a:t>phần</a:t>
            </a:r>
            <a:r>
              <a:rPr lang="en-US" sz="2127" dirty="0"/>
              <a:t> </a:t>
            </a:r>
            <a:r>
              <a:rPr lang="en-US" sz="2127" dirty="0" err="1"/>
              <a:t>mềm</a:t>
            </a:r>
            <a:r>
              <a:rPr lang="en-US" sz="2127" dirty="0"/>
              <a:t> </a:t>
            </a:r>
            <a:r>
              <a:rPr lang="en-US" sz="2127" dirty="0" err="1"/>
              <a:t>trong</a:t>
            </a:r>
            <a:r>
              <a:rPr lang="en-US" sz="2127" dirty="0"/>
              <a:t> </a:t>
            </a:r>
            <a:r>
              <a:rPr lang="en-US" sz="2127" dirty="0" err="1"/>
              <a:t>nước</a:t>
            </a:r>
            <a:r>
              <a:rPr lang="en-US" sz="2127" dirty="0"/>
              <a:t>') d</a:t>
            </a:r>
            <a:endParaRPr sz="2127" dirty="0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 dirty="0"/>
              <a:t>	WHERE 	</a:t>
            </a:r>
            <a:r>
              <a:rPr lang="en-US" sz="2127" dirty="0" err="1"/>
              <a:t>e.depNum</a:t>
            </a:r>
            <a:r>
              <a:rPr lang="en-US" sz="2127" dirty="0"/>
              <a:t>=</a:t>
            </a:r>
            <a:r>
              <a:rPr lang="en-US" sz="2127" dirty="0" err="1"/>
              <a:t>d.depNum</a:t>
            </a:r>
            <a:endParaRPr sz="2127" dirty="0"/>
          </a:p>
        </p:txBody>
      </p:sp>
      <p:sp>
        <p:nvSpPr>
          <p:cNvPr id="707" name="Google Shape;707;p5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 in FROM Clauses</a:t>
            </a:r>
            <a:endParaRPr/>
          </a:p>
        </p:txBody>
      </p:sp>
      <p:sp>
        <p:nvSpPr>
          <p:cNvPr id="708" name="Google Shape;708;p5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Join Expressions can be stand as a query itself or can be used as sub-queries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Cross Join in SQL= Cartesian Product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Syntax: </a:t>
            </a:r>
            <a:r>
              <a:rPr lang="en-US">
                <a:solidFill>
                  <a:srgbClr val="FF0000"/>
                </a:solidFill>
              </a:rPr>
              <a:t>R CROSS JOIN S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each tuple of 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Theta Join with ON keyword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Systax: </a:t>
            </a:r>
            <a:r>
              <a:rPr lang="en-US">
                <a:solidFill>
                  <a:srgbClr val="FF0000"/>
                </a:solidFill>
              </a:rPr>
              <a:t>R JOIN S ON R.A=S.A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those tuples of S, which satisfy the condition after ON keyword</a:t>
            </a:r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Expressions</a:t>
            </a:r>
            <a:endParaRPr/>
          </a:p>
        </p:txBody>
      </p:sp>
      <p:sp>
        <p:nvSpPr>
          <p:cNvPr id="717" name="Google Shape;717;p5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18" name="Google Shape;718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15.1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Product two relations Department and Employee</a:t>
            </a:r>
            <a:endParaRPr dirty="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Example 15.2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Find departments and employees who work in those departments, respectively</a:t>
            </a:r>
            <a:endParaRPr dirty="0"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766" y="4724400"/>
            <a:ext cx="775663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Integrity constraints</a:t>
            </a:r>
            <a:br>
              <a:rPr lang="en-US" sz="3240"/>
            </a:br>
            <a:endParaRPr sz="3240"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Kinds of integrity constraints: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1. Key Constraints (1 table): Primary key, Candidate key (Unique)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2. Attribute Constraints (1 table): NULL/NOT NULL; CHECK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3. Referential Integrity Constraints (2 tables): FOREIGN KEY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4. Global Constraints (n tables): CHECK or CREATE ASSERTION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400"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i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implement these constraints by SQL</a:t>
            </a:r>
            <a:endParaRPr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More Example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3" name="Google Shape;733;p6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sp>
        <p:nvSpPr>
          <p:cNvPr id="734" name="Google Shape;734;p6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35" name="Google Shape;735;p6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natural join differs from a theta-join in that: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join condition: all pairs of attributes from the two relations having a common name are equated, and there are no other condition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One of each pair of equated attributes is projected out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 : Table1 NATURAL JOIN Table2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>
                <a:solidFill>
                  <a:srgbClr val="FF0000"/>
                </a:solidFill>
              </a:rPr>
              <a:t>Microsoft SQL SERVER DONOT SUPPORT NATURAL JOINS AT ALL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Natural Joins</a:t>
            </a:r>
            <a:endParaRPr/>
          </a:p>
        </p:txBody>
      </p:sp>
      <p:sp>
        <p:nvSpPr>
          <p:cNvPr id="743" name="Google Shape;743;p6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44" name="Google Shape;744;p6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 outer join is a way to augment the result of join by the dangling tuples, padded with null values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dangling tuples from both of its arguments, we use </a:t>
            </a:r>
            <a:r>
              <a:rPr lang="en-US" i="1"/>
              <a:t>full outer join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from left/right side, we use </a:t>
            </a:r>
            <a:r>
              <a:rPr lang="en-US" i="1"/>
              <a:t>left outer join</a:t>
            </a:r>
            <a:r>
              <a:rPr lang="en-US"/>
              <a:t>/</a:t>
            </a:r>
            <a:r>
              <a:rPr lang="en-US" i="1"/>
              <a:t>right outer join</a:t>
            </a:r>
            <a:endParaRPr/>
          </a:p>
        </p:txBody>
      </p:sp>
      <p:sp>
        <p:nvSpPr>
          <p:cNvPr id="751" name="Google Shape;751;p6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location, listing the projects that are processed in it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59" name="Google Shape;759;p6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276600"/>
            <a:ext cx="805866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62" name="Google Shape;762;p6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17.2: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department, listing the projects that it controls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68" name="Google Shape;768;p6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2895600"/>
            <a:ext cx="800970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Study some operations that acts on relations as whole, rather than on tuples individually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6.4 Full-Relation Operations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0" name="Google Shape;780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relation, being a set, cannot have more than one copy of any given tuple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the SQL response to a query may list the same tuple several times, that is,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preserves duplicates as a default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So, by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we can eliminate a duplicates from SQL relations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87" name="Google Shape;787;p6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88" name="Google Shape;788;p6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9" name="Google Shape;789;p6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17.3: List all location in which the projects are processed.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Location name is repeated many times</a:t>
            </a:r>
            <a:endParaRPr/>
          </a:p>
          <a:p>
            <a:pPr marL="633413" lvl="0" indent="-31908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DISTINCT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</a:t>
            </a:r>
            <a:r>
              <a:rPr lang="en-US" sz="2200" b="1"/>
              <a:t>DISTINCT</a:t>
            </a:r>
            <a:r>
              <a:rPr lang="en-US" sz="2200"/>
              <a:t>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96" name="Google Shape;796;p6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97" name="Google Shape;797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Set operations on relations will eliminate duplicates automatically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Use ALL keyword after Union, Intersect, and Except to prevent elimination of duplicates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2801642" y="3662038"/>
            <a:ext cx="35052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</p:txBody>
      </p:sp>
      <p:sp>
        <p:nvSpPr>
          <p:cNvPr id="805" name="Google Shape;805;p6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Duplicates in Unions, Intersections, and Differences</a:t>
            </a:r>
            <a:endParaRPr/>
          </a:p>
        </p:txBody>
      </p:sp>
      <p:sp>
        <p:nvSpPr>
          <p:cNvPr id="806" name="Google Shape;806;p6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07" name="Google Shape;807;p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Grouping operator partitions the tuples of relation into </a:t>
            </a:r>
            <a:r>
              <a:rPr lang="en-US" i="1">
                <a:solidFill>
                  <a:srgbClr val="FF0000"/>
                </a:solidFill>
              </a:rPr>
              <a:t>groups</a:t>
            </a:r>
            <a:r>
              <a:rPr lang="en-US"/>
              <a:t>, based on the values of tuples in one or more attributes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After grouping the tuples of relation, we are able to </a:t>
            </a:r>
            <a:r>
              <a:rPr lang="en-US" i="1">
                <a:solidFill>
                  <a:srgbClr val="FF0000"/>
                </a:solidFill>
              </a:rPr>
              <a:t>aggregate</a:t>
            </a:r>
            <a:r>
              <a:rPr lang="en-US"/>
              <a:t> certain other columns of relation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/>
              <a:t> clause in SELECT statement</a:t>
            </a: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 and Aggregation in SQL</a:t>
            </a:r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strings are equal (=) if they are the same sequence of characters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comparisons: &lt;, &gt;, ≤, ≤, ≠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Suppose a=a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and b=b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m</a:t>
            </a:r>
            <a:r>
              <a:rPr lang="en-US"/>
              <a:t> are two strings, the first is less than the second if ∃ k≤min(n,m):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∀i, 1≤i≤k: a</a:t>
            </a:r>
            <a:r>
              <a:rPr lang="en-US" baseline="-25000"/>
              <a:t>i </a:t>
            </a:r>
            <a:r>
              <a:rPr lang="en-US"/>
              <a:t> = b</a:t>
            </a:r>
            <a:r>
              <a:rPr lang="en-US" baseline="-25000"/>
              <a:t>i</a:t>
            </a:r>
            <a:r>
              <a:rPr lang="en-US"/>
              <a:t>, and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</a:t>
            </a:r>
            <a:r>
              <a:rPr lang="en-US" baseline="-25000"/>
              <a:t>k+1</a:t>
            </a:r>
            <a:r>
              <a:rPr lang="en-US"/>
              <a:t>&lt;b</a:t>
            </a:r>
            <a:r>
              <a:rPr lang="en-US" baseline="-25000"/>
              <a:t>k+1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 i="1"/>
              <a:t>der</a:t>
            </a:r>
            <a:r>
              <a:rPr lang="en-US"/>
              <a:t> &lt; </a:t>
            </a: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o</a:t>
            </a:r>
            <a:endParaRPr i="1">
              <a:solidFill>
                <a:srgbClr val="FF0000"/>
              </a:solidFill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bar</a:t>
            </a:r>
            <a:r>
              <a:rPr lang="en-US"/>
              <a:t> &lt; </a:t>
            </a:r>
            <a:r>
              <a:rPr lang="en-US" b="1" i="1"/>
              <a:t>bar</a:t>
            </a:r>
            <a:r>
              <a:rPr lang="en-US" i="1">
                <a:solidFill>
                  <a:srgbClr val="FF0000"/>
                </a:solidFill>
              </a:rPr>
              <a:t>g</a:t>
            </a:r>
            <a:r>
              <a:rPr lang="en-US" i="1"/>
              <a:t>ain</a:t>
            </a: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of Strings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Five aggregation operators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SUM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AVG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MIN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MAX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COUNT act on one or more columns or all of columns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Eliminating duplicates from the column before applying the aggregation by DISTINCT keyword</a:t>
            </a:r>
            <a:endParaRPr/>
          </a:p>
        </p:txBody>
      </p:sp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average salary of all employees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number of employees</a:t>
            </a:r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962400"/>
            <a:ext cx="4953000" cy="11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5105400"/>
            <a:ext cx="4648200" cy="11161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partition the tuples of relation into groups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</a:t>
            </a:r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</p:txBody>
      </p:sp>
      <p:sp>
        <p:nvSpPr>
          <p:cNvPr id="843" name="Google Shape;843;p7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44" name="Google Shape;844;p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employees by department number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number of employees for each department number</a:t>
            </a:r>
            <a:endParaRPr/>
          </a:p>
        </p:txBody>
      </p:sp>
      <p:sp>
        <p:nvSpPr>
          <p:cNvPr id="850" name="Google Shape;850;p7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" y="3962400"/>
            <a:ext cx="215561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6125" y="3962400"/>
            <a:ext cx="5400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54" name="Google Shape;854;p7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There are two kinds of terms in SELECT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Aggregations</a:t>
            </a:r>
            <a:r>
              <a:rPr lang="en-US"/>
              <a:t>, that applied to an attribute or expression involving attributes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Grouping Attributes</a:t>
            </a:r>
            <a:r>
              <a:rPr lang="en-US"/>
              <a:t>, that appear in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with GROUP BY is interpreted as follow: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Evaluate the relation R expressed by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the tuples of R according to the attributes in </a:t>
            </a:r>
            <a:r>
              <a:rPr lang="en-US">
                <a:solidFill>
                  <a:srgbClr val="FF000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Produce as a result the attributes and aggregation of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</a:t>
            </a:r>
            <a:endParaRPr/>
          </a:p>
        </p:txBody>
      </p:sp>
      <p:sp>
        <p:nvSpPr>
          <p:cNvPr id="861" name="Google Shape;861;p7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62" name="Google Shape;862;p7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63" name="Google Shape;863;p7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Compute the number of employees for each project</a:t>
            </a:r>
            <a:endParaRPr/>
          </a:p>
        </p:txBody>
      </p:sp>
      <p:sp>
        <p:nvSpPr>
          <p:cNvPr id="869" name="Google Shape;869;p7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743199"/>
            <a:ext cx="6400800" cy="16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72" name="Google Shape;872;p7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tuples have nulls, there are some rules: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value NULL is ignored in any aggregation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Count(*): a number of tuples in a relation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Count(A): a number of tuples with non-NULL values for A attribute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NULL is treated as an ordinary value when forming groups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count of empty bag is 0, other aggregation of empty bag is NULL</a:t>
            </a:r>
            <a:endParaRPr/>
          </a:p>
        </p:txBody>
      </p:sp>
      <p:sp>
        <p:nvSpPr>
          <p:cNvPr id="879" name="Google Shape;879;p7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Suppose R(A,B) as followed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8" name="Google Shape;888;p7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graphicFrame>
        <p:nvGraphicFramePr>
          <p:cNvPr id="889" name="Google Shape;889;p77"/>
          <p:cNvGraphicFramePr/>
          <p:nvPr/>
        </p:nvGraphicFramePr>
        <p:xfrm>
          <a:off x="3657600" y="2306320"/>
          <a:ext cx="1724650" cy="7417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8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count(B)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(NULL,0)</a:t>
            </a:r>
            <a:endParaRPr/>
          </a:p>
        </p:txBody>
      </p:sp>
      <p:sp>
        <p:nvSpPr>
          <p:cNvPr id="891" name="Google Shape;891;p77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sum(B)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(NULL,NULL)</a:t>
            </a:r>
            <a:endParaRPr/>
          </a:p>
        </p:txBody>
      </p:sp>
      <p:sp>
        <p:nvSpPr>
          <p:cNvPr id="892" name="Google Shape;892;p7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93" name="Google Shape;893;p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tuples of relations, we put those conditions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groups of tuples after grouping, those conditions are based on some aggregations, how can we do?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 that case, we follow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 with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Considerations …</a:t>
            </a:r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&lt;conditions on tuples&gt;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&lt;conditions on groups&gt;</a:t>
            </a:r>
            <a:endParaRPr/>
          </a:p>
        </p:txBody>
      </p:sp>
      <p:sp>
        <p:nvSpPr>
          <p:cNvPr id="911" name="Google Shape;911;p7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12" name="Google Shape;912;p7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body" idx="1"/>
          </p:nvPr>
        </p:nvSpPr>
        <p:spPr>
          <a:xfrm>
            <a:off x="585924" y="1291472"/>
            <a:ext cx="7936637" cy="490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Like or Not Like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special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%</a:t>
            </a:r>
            <a:r>
              <a:rPr lang="en-US"/>
              <a:t> means any sequence of 0 or more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_</a:t>
            </a:r>
            <a:r>
              <a:rPr lang="en-US"/>
              <a:t> means any one character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97073" y="1887697"/>
            <a:ext cx="2250937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LIKE p;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5384564" y="1887696"/>
            <a:ext cx="2858668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NOT LIKE p;</a:t>
            </a:r>
            <a:endParaRPr/>
          </a:p>
        </p:txBody>
      </p:sp>
      <p:sp>
        <p:nvSpPr>
          <p:cNvPr id="253" name="Google Shape;253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Print the number of employees for each those department, whose average salary exceeds 80000</a:t>
            </a:r>
            <a:endParaRPr/>
          </a:p>
        </p:txBody>
      </p:sp>
      <p:sp>
        <p:nvSpPr>
          <p:cNvPr id="918" name="Google Shape;918;p8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00400"/>
            <a:ext cx="749053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21" name="Google Shape;921;p8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rules about HAVING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 aggregation in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applies only to the tuples of the group being tested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Any attribute of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 may be 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clause, but only those attributes that are in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list may appear un-aggregated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(the same rule as for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clause)</a:t>
            </a:r>
            <a:endParaRPr/>
          </a:p>
        </p:txBody>
      </p:sp>
      <p:sp>
        <p:nvSpPr>
          <p:cNvPr id="928" name="Google Shape;928;p8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29" name="Google Shape;929;p8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0" name="Google Shape;930;p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AVG(</a:t>
            </a:r>
            <a:r>
              <a:rPr lang="en-US" sz="1900" b="1"/>
              <a:t>workHours</a:t>
            </a:r>
            <a:r>
              <a:rPr lang="en-US" sz="1900"/>
              <a:t>)&gt;20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</a:t>
            </a:r>
            <a:r>
              <a:rPr lang="en-US" sz="1900" b="1"/>
              <a:t>proNum</a:t>
            </a:r>
            <a:r>
              <a:rPr lang="en-US" sz="1900"/>
              <a:t>=4</a:t>
            </a:r>
            <a:endParaRPr/>
          </a:p>
        </p:txBody>
      </p:sp>
      <p:sp>
        <p:nvSpPr>
          <p:cNvPr id="937" name="Google Shape;937;p8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38" name="Google Shape;938;p8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9" name="Google Shape;939;p8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named as ‘Võ Việt Anh’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whose name is ended at ‘Anh’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114800"/>
            <a:ext cx="7086600" cy="9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029199"/>
            <a:ext cx="7010400" cy="94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3984</Words>
  <Application>Microsoft Office PowerPoint</Application>
  <PresentationFormat>On-screen Show (4:3)</PresentationFormat>
  <Paragraphs>778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Helvetica Neue</vt:lpstr>
      <vt:lpstr>Source Code Pro</vt:lpstr>
      <vt:lpstr>Noto Sans Symbols</vt:lpstr>
      <vt:lpstr>Consolas</vt:lpstr>
      <vt:lpstr>Arial</vt:lpstr>
      <vt:lpstr>Calibri</vt:lpstr>
      <vt:lpstr>Retrospect</vt:lpstr>
      <vt:lpstr>Custom Design</vt:lpstr>
      <vt:lpstr>Chapter 6</vt:lpstr>
      <vt:lpstr>Objectives</vt:lpstr>
      <vt:lpstr>Contents</vt:lpstr>
      <vt:lpstr>REVIEW</vt:lpstr>
      <vt:lpstr>REVIEW – Entity Relationship Diagram</vt:lpstr>
      <vt:lpstr>Integrity constraints </vt:lpstr>
      <vt:lpstr>Comparison of Strings</vt:lpstr>
      <vt:lpstr>Pattern Matching in SQL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  <vt:lpstr>SQL Overview</vt:lpstr>
      <vt:lpstr> Data Definition Language - CREATE</vt:lpstr>
      <vt:lpstr>Data Definition Language - Demo</vt:lpstr>
      <vt:lpstr>Data Definition Language – ALTER, DROP</vt:lpstr>
      <vt:lpstr>Data Definition Language– ALTER, DROP</vt:lpstr>
      <vt:lpstr>Data Definition Language– ALTER, DROP</vt:lpstr>
      <vt:lpstr>Physical Diagram - FUHCompany</vt:lpstr>
      <vt:lpstr>Data Manipulation Language (DML)</vt:lpstr>
      <vt:lpstr>Data Manipulation Language (DML)</vt:lpstr>
      <vt:lpstr>Data Manipulation Language (DML)</vt:lpstr>
      <vt:lpstr>Data Manipulation Language (DML)</vt:lpstr>
      <vt:lpstr>T-SQL : Basic Syntax for a simple SELECT queries</vt:lpstr>
      <vt:lpstr>Common Query in SQL</vt:lpstr>
      <vt:lpstr>Projection in SQL</vt:lpstr>
      <vt:lpstr>Selection in SQL</vt:lpstr>
      <vt:lpstr>Ordering the Output</vt:lpstr>
      <vt:lpstr>Ordering the Output</vt:lpstr>
      <vt:lpstr>6.2 QUERIES INVOLVING MORE THAN ONE RELATION</vt:lpstr>
      <vt:lpstr>Queries Involving More Than One Relation</vt:lpstr>
      <vt:lpstr>Products and Joins in SQL</vt:lpstr>
      <vt:lpstr>Products and Joins in SQL</vt:lpstr>
      <vt:lpstr>What we do if …</vt:lpstr>
      <vt:lpstr>Tuple Variables</vt:lpstr>
      <vt:lpstr>Disambiguating Attributes</vt:lpstr>
      <vt:lpstr>What we do if …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6.3 SUB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SQL Join Expression</vt:lpstr>
      <vt:lpstr>Natural Joins</vt:lpstr>
      <vt:lpstr>Outer Joins</vt:lpstr>
      <vt:lpstr>Outer joins</vt:lpstr>
      <vt:lpstr>Outer joins</vt:lpstr>
      <vt:lpstr>6.4 Full-Relation Operations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HAVING clause</vt:lpstr>
      <vt:lpstr>HAVING clause</vt:lpstr>
      <vt:lpstr>HAVING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cp:lastModifiedBy>Nguyen Quynh</cp:lastModifiedBy>
  <cp:revision>2</cp:revision>
  <dcterms:created xsi:type="dcterms:W3CDTF">2020-12-02T06:50:22Z</dcterms:created>
  <dcterms:modified xsi:type="dcterms:W3CDTF">2023-10-12T12:01:06Z</dcterms:modified>
</cp:coreProperties>
</file>