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56" r:id="rId3"/>
  </p:sldMasterIdLst>
  <p:notesMasterIdLst>
    <p:notesMasterId r:id="rId16"/>
  </p:notesMasterIdLst>
  <p:handoutMasterIdLst>
    <p:handoutMasterId r:id="rId17"/>
  </p:handoutMasterIdLst>
  <p:sldIdLst>
    <p:sldId id="256" r:id="rId4"/>
    <p:sldId id="294" r:id="rId5"/>
    <p:sldId id="269" r:id="rId6"/>
    <p:sldId id="287" r:id="rId7"/>
    <p:sldId id="288" r:id="rId8"/>
    <p:sldId id="295" r:id="rId9"/>
    <p:sldId id="289" r:id="rId10"/>
    <p:sldId id="290" r:id="rId11"/>
    <p:sldId id="291" r:id="rId12"/>
    <p:sldId id="292" r:id="rId13"/>
    <p:sldId id="293" r:id="rId14"/>
    <p:sldId id="296"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ê Cao Nguyên" initials="LC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00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notesViewPr>
    <p:cSldViewPr snapToGrid="0">
      <p:cViewPr varScale="1">
        <p:scale>
          <a:sx n="85" d="100"/>
          <a:sy n="85" d="100"/>
        </p:scale>
        <p:origin x="38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B79F91-A10B-45D6-AEF0-487FF3C6840F}" type="datetimeFigureOut">
              <a:rPr lang="en-US" smtClean="0"/>
              <a:t>27-Mar-23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C464B4-3311-4793-AD42-56F987F88089}" type="slidenum">
              <a:rPr lang="en-US" smtClean="0"/>
              <a:t>‹#›</a:t>
            </a:fld>
            <a:endParaRPr lang="en-US"/>
          </a:p>
        </p:txBody>
      </p:sp>
    </p:spTree>
    <p:extLst>
      <p:ext uri="{BB962C8B-B14F-4D97-AF65-F5344CB8AC3E}">
        <p14:creationId xmlns:p14="http://schemas.microsoft.com/office/powerpoint/2010/main" val="2882089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49190-D6F4-48A1-963C-A960F27DB1E2}" type="datetimeFigureOut">
              <a:rPr lang="en-US" smtClean="0"/>
              <a:t>27-Mar-23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B9E29-FC18-4487-9EEC-E555477AFF41}" type="slidenum">
              <a:rPr lang="en-US" smtClean="0"/>
              <a:t>‹#›</a:t>
            </a:fld>
            <a:endParaRPr lang="en-US"/>
          </a:p>
        </p:txBody>
      </p:sp>
    </p:spTree>
    <p:extLst>
      <p:ext uri="{BB962C8B-B14F-4D97-AF65-F5344CB8AC3E}">
        <p14:creationId xmlns:p14="http://schemas.microsoft.com/office/powerpoint/2010/main" val="284387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4B9E29-FC18-4487-9EEC-E555477AFF41}" type="slidenum">
              <a:rPr lang="en-US" smtClean="0"/>
              <a:t>1</a:t>
            </a:fld>
            <a:endParaRPr lang="en-US"/>
          </a:p>
        </p:txBody>
      </p:sp>
    </p:spTree>
    <p:extLst>
      <p:ext uri="{BB962C8B-B14F-4D97-AF65-F5344CB8AC3E}">
        <p14:creationId xmlns:p14="http://schemas.microsoft.com/office/powerpoint/2010/main" val="2356739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chemeClr val="bg1"/>
              </a:solidFill>
            </a:endParaRPr>
          </a:p>
        </p:txBody>
      </p:sp>
      <p:cxnSp>
        <p:nvCxnSpPr>
          <p:cNvPr id="5" name="Straight Connector 4"/>
          <p:cNvCxnSpPr/>
          <p:nvPr/>
        </p:nvCxnSpPr>
        <p:spPr>
          <a:xfrm>
            <a:off x="482600" y="6400800"/>
            <a:ext cx="8229600" cy="0"/>
          </a:xfrm>
          <a:prstGeom prst="line">
            <a:avLst/>
          </a:prstGeom>
          <a:ln w="19050">
            <a:solidFill>
              <a:srgbClr val="C0392B"/>
            </a:solidFill>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457200" y="6419850"/>
            <a:ext cx="2819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sz="1400">
                <a:solidFill>
                  <a:srgbClr val="953735"/>
                </a:solidFill>
              </a:rPr>
              <a:t>Copyright © 2016 by </a:t>
            </a:r>
            <a:r>
              <a:rPr lang="en-US" sz="1400" b="1">
                <a:solidFill>
                  <a:srgbClr val="953735"/>
                </a:solidFill>
              </a:rPr>
              <a:t>JS Club</a:t>
            </a:r>
          </a:p>
        </p:txBody>
      </p:sp>
      <p:sp>
        <p:nvSpPr>
          <p:cNvPr id="7" name="TextBox 6"/>
          <p:cNvSpPr txBox="1">
            <a:spLocks noChangeArrowheads="1"/>
          </p:cNvSpPr>
          <p:nvPr/>
        </p:nvSpPr>
        <p:spPr bwMode="auto">
          <a:xfrm>
            <a:off x="5551488" y="179388"/>
            <a:ext cx="2427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defRPr/>
            </a:pPr>
            <a:r>
              <a:rPr lang="en-US">
                <a:solidFill>
                  <a:schemeClr val="bg1"/>
                </a:solidFill>
              </a:rPr>
              <a:t>JAPANESE SOFTWARE</a:t>
            </a:r>
          </a:p>
          <a:p>
            <a:pPr algn="r" eaLnBrk="1" hangingPunct="1">
              <a:defRPr/>
            </a:pPr>
            <a:r>
              <a:rPr lang="en-US">
                <a:solidFill>
                  <a:schemeClr val="bg1"/>
                </a:solidFill>
              </a:rPr>
              <a:t>ENGINEERS CLUB</a:t>
            </a:r>
          </a:p>
        </p:txBody>
      </p:sp>
      <p:cxnSp>
        <p:nvCxnSpPr>
          <p:cNvPr id="8" name="Straight Connector 7"/>
          <p:cNvCxnSpPr/>
          <p:nvPr/>
        </p:nvCxnSpPr>
        <p:spPr>
          <a:xfrm>
            <a:off x="7978775" y="187325"/>
            <a:ext cx="3175"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5138" y="187325"/>
            <a:ext cx="6318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r>
              <a:rPr lang="en-US"/>
              <a:t>Click to edit Master title style</a:t>
            </a:r>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6247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85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990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4" name="Oval 3"/>
          <p:cNvSpPr/>
          <p:nvPr/>
        </p:nvSpPr>
        <p:spPr>
          <a:xfrm>
            <a:off x="8512175" y="6248400"/>
            <a:ext cx="349250" cy="371475"/>
          </a:xfrm>
          <a:prstGeom prst="ellipse">
            <a:avLst/>
          </a:prstGeom>
          <a:no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16A085"/>
              </a:solidFill>
            </a:endParaRPr>
          </a:p>
        </p:txBody>
      </p:sp>
      <p:sp>
        <p:nvSpPr>
          <p:cNvPr id="5" name="TextBox 4"/>
          <p:cNvSpPr txBox="1">
            <a:spLocks noChangeArrowheads="1"/>
          </p:cNvSpPr>
          <p:nvPr/>
        </p:nvSpPr>
        <p:spPr bwMode="auto">
          <a:xfrm>
            <a:off x="8458200" y="6288088"/>
            <a:ext cx="457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fld id="{96D83BA0-025F-496C-8D78-7AE71A1C12E1}" type="slidenum">
              <a:rPr lang="en-US" sz="1300" smtClean="0">
                <a:solidFill>
                  <a:srgbClr val="16A085"/>
                </a:solidFill>
              </a:rPr>
              <a:pPr algn="ctr" eaLnBrk="1" hangingPunct="1">
                <a:defRPr/>
              </a:pPr>
              <a:t>‹#›</a:t>
            </a:fld>
            <a:endParaRPr lang="en-US" sz="1300">
              <a:solidFill>
                <a:srgbClr val="16A085"/>
              </a:solidFill>
            </a:endParaRPr>
          </a:p>
        </p:txBody>
      </p:sp>
      <p:sp>
        <p:nvSpPr>
          <p:cNvPr id="2" name="Title 1"/>
          <p:cNvSpPr>
            <a:spLocks noGrp="1"/>
          </p:cNvSpPr>
          <p:nvPr>
            <p:ph type="title"/>
          </p:nvPr>
        </p:nvSpPr>
        <p:spPr>
          <a:xfrm>
            <a:off x="457200" y="274638"/>
            <a:ext cx="8158766" cy="715962"/>
          </a:xfrm>
        </p:spPr>
        <p:txBody>
          <a:bodyPr/>
          <a:lstStyle>
            <a:lvl1pPr algn="ctr">
              <a:defRPr>
                <a:solidFill>
                  <a:srgbClr val="ECF0F1"/>
                </a:solidFill>
              </a:defRPr>
            </a:lvl1pPr>
          </a:lstStyle>
          <a:p>
            <a:endParaRPr lang="en-US"/>
          </a:p>
        </p:txBody>
      </p:sp>
    </p:spTree>
    <p:extLst>
      <p:ext uri="{BB962C8B-B14F-4D97-AF65-F5344CB8AC3E}">
        <p14:creationId xmlns:p14="http://schemas.microsoft.com/office/powerpoint/2010/main" val="19794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4419600"/>
            <a:ext cx="9144000" cy="2438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chemeClr val="bg1"/>
              </a:solidFill>
            </a:endParaRPr>
          </a:p>
        </p:txBody>
      </p:sp>
      <p:sp>
        <p:nvSpPr>
          <p:cNvPr id="5" name="Oval 4"/>
          <p:cNvSpPr/>
          <p:nvPr/>
        </p:nvSpPr>
        <p:spPr>
          <a:xfrm>
            <a:off x="8382000" y="6303963"/>
            <a:ext cx="350838" cy="37147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TextBox 5"/>
          <p:cNvSpPr txBox="1">
            <a:spLocks noChangeArrowheads="1"/>
          </p:cNvSpPr>
          <p:nvPr/>
        </p:nvSpPr>
        <p:spPr bwMode="auto">
          <a:xfrm>
            <a:off x="8328025" y="6343650"/>
            <a:ext cx="457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fld id="{ECF6690A-32B3-4267-9DDD-3A5841DC2A8D}" type="slidenum">
              <a:rPr lang="en-US" sz="1300" smtClean="0">
                <a:solidFill>
                  <a:srgbClr val="FAFCFC"/>
                </a:solidFill>
              </a:rPr>
              <a:pPr algn="ctr" eaLnBrk="1" hangingPunct="1">
                <a:defRPr/>
              </a:pPr>
              <a:t>‹#›</a:t>
            </a:fld>
            <a:endParaRPr lang="en-US" sz="1300">
              <a:solidFill>
                <a:srgbClr val="FAFCFC"/>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638" y="6062663"/>
            <a:ext cx="8731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ctr">
              <a:defRPr sz="4000" b="1" cap="all">
                <a:solidFill>
                  <a:schemeClr val="bg1"/>
                </a:solidFill>
              </a:defRPr>
            </a:lvl1pPr>
          </a:lstStyle>
          <a:p>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a:p>
        </p:txBody>
      </p:sp>
    </p:spTree>
    <p:extLst>
      <p:ext uri="{BB962C8B-B14F-4D97-AF65-F5344CB8AC3E}">
        <p14:creationId xmlns:p14="http://schemas.microsoft.com/office/powerpoint/2010/main" val="1238451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276600" y="12700"/>
            <a:ext cx="5867400" cy="5245100"/>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5" name="Isosceles Triangle 4"/>
          <p:cNvSpPr/>
          <p:nvPr/>
        </p:nvSpPr>
        <p:spPr>
          <a:xfrm rot="10800000">
            <a:off x="2133600" y="0"/>
            <a:ext cx="4876800" cy="4876800"/>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Isosceles Triangle 5"/>
          <p:cNvSpPr/>
          <p:nvPr/>
        </p:nvSpPr>
        <p:spPr>
          <a:xfrm rot="10800000">
            <a:off x="0" y="0"/>
            <a:ext cx="4876800" cy="4876800"/>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Flowchart: Manual Input 29"/>
          <p:cNvSpPr/>
          <p:nvPr/>
        </p:nvSpPr>
        <p:spPr>
          <a:xfrm>
            <a:off x="-12700" y="12700"/>
            <a:ext cx="4292600" cy="49276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Isosceles Triangle 7"/>
          <p:cNvSpPr/>
          <p:nvPr/>
        </p:nvSpPr>
        <p:spPr>
          <a:xfrm rot="16200000">
            <a:off x="4782343" y="399257"/>
            <a:ext cx="3694113" cy="5029200"/>
          </a:xfrm>
          <a:prstGeom prst="triangle">
            <a:avLst>
              <a:gd name="adj" fmla="val 0"/>
            </a:avLst>
          </a:prstGeom>
          <a:solidFill>
            <a:srgbClr val="5CAC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9" name="Isosceles Triangle 18"/>
          <p:cNvSpPr/>
          <p:nvPr/>
        </p:nvSpPr>
        <p:spPr>
          <a:xfrm rot="16200000">
            <a:off x="4852194" y="2539206"/>
            <a:ext cx="3594100" cy="5068888"/>
          </a:xfrm>
          <a:custGeom>
            <a:avLst/>
            <a:gdLst>
              <a:gd name="connsiteX0" fmla="*/ 0 w 3733800"/>
              <a:gd name="connsiteY0" fmla="*/ 5068274 h 5068274"/>
              <a:gd name="connsiteX1" fmla="*/ 2183900 w 3733800"/>
              <a:gd name="connsiteY1" fmla="*/ 0 h 5068274"/>
              <a:gd name="connsiteX2" fmla="*/ 3733800 w 3733800"/>
              <a:gd name="connsiteY2" fmla="*/ 5068274 h 5068274"/>
              <a:gd name="connsiteX3" fmla="*/ 0 w 3733800"/>
              <a:gd name="connsiteY3" fmla="*/ 5068274 h 5068274"/>
              <a:gd name="connsiteX0" fmla="*/ 0 w 3594100"/>
              <a:gd name="connsiteY0" fmla="*/ 4979374 h 5068274"/>
              <a:gd name="connsiteX1" fmla="*/ 2044200 w 3594100"/>
              <a:gd name="connsiteY1" fmla="*/ 0 h 5068274"/>
              <a:gd name="connsiteX2" fmla="*/ 3594100 w 3594100"/>
              <a:gd name="connsiteY2" fmla="*/ 5068274 h 5068274"/>
              <a:gd name="connsiteX3" fmla="*/ 0 w 3594100"/>
              <a:gd name="connsiteY3" fmla="*/ 4979374 h 5068274"/>
            </a:gdLst>
            <a:ahLst/>
            <a:cxnLst>
              <a:cxn ang="0">
                <a:pos x="connsiteX0" y="connsiteY0"/>
              </a:cxn>
              <a:cxn ang="0">
                <a:pos x="connsiteX1" y="connsiteY1"/>
              </a:cxn>
              <a:cxn ang="0">
                <a:pos x="connsiteX2" y="connsiteY2"/>
              </a:cxn>
              <a:cxn ang="0">
                <a:pos x="connsiteX3" y="connsiteY3"/>
              </a:cxn>
            </a:cxnLst>
            <a:rect l="l" t="t" r="r" b="b"/>
            <a:pathLst>
              <a:path w="3594100" h="5068274">
                <a:moveTo>
                  <a:pt x="0" y="4979374"/>
                </a:moveTo>
                <a:lnTo>
                  <a:pt x="2044200" y="0"/>
                </a:lnTo>
                <a:lnTo>
                  <a:pt x="3594100" y="5068274"/>
                </a:lnTo>
                <a:lnTo>
                  <a:pt x="0" y="4979374"/>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ight Triangle 9"/>
          <p:cNvSpPr/>
          <p:nvPr/>
        </p:nvSpPr>
        <p:spPr>
          <a:xfrm>
            <a:off x="0" y="3048000"/>
            <a:ext cx="9144000" cy="3810000"/>
          </a:xfrm>
          <a:prstGeom prst="r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1" name="Isosceles Triangle 1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2" name="Rectangle 11"/>
          <p:cNvSpPr/>
          <p:nvPr/>
        </p:nvSpPr>
        <p:spPr>
          <a:xfrm>
            <a:off x="0" y="0"/>
            <a:ext cx="9144000" cy="68580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3" name="Rectangle 12"/>
          <p:cNvSpPr/>
          <p:nvPr/>
        </p:nvSpPr>
        <p:spPr>
          <a:xfrm>
            <a:off x="2743200" y="2819400"/>
            <a:ext cx="63627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4" name="Rectangle 13"/>
          <p:cNvSpPr/>
          <p:nvPr/>
        </p:nvSpPr>
        <p:spPr>
          <a:xfrm>
            <a:off x="0" y="0"/>
            <a:ext cx="76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5" name="Rectangle 14"/>
          <p:cNvSpPr/>
          <p:nvPr/>
        </p:nvSpPr>
        <p:spPr>
          <a:xfrm>
            <a:off x="9067800" y="0"/>
            <a:ext cx="76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6" name="Rectangle 15"/>
          <p:cNvSpPr/>
          <p:nvPr/>
        </p:nvSpPr>
        <p:spPr>
          <a:xfrm rot="5400000">
            <a:off x="4495800" y="-4483100"/>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7" name="Rectangle 16"/>
          <p:cNvSpPr/>
          <p:nvPr/>
        </p:nvSpPr>
        <p:spPr>
          <a:xfrm rot="5400000">
            <a:off x="4533900" y="2286000"/>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8" name="TextBox 17"/>
          <p:cNvSpPr txBox="1">
            <a:spLocks noChangeArrowheads="1"/>
          </p:cNvSpPr>
          <p:nvPr/>
        </p:nvSpPr>
        <p:spPr bwMode="auto">
          <a:xfrm>
            <a:off x="76200" y="6477000"/>
            <a:ext cx="2057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sz="1200">
                <a:solidFill>
                  <a:schemeClr val="bg1"/>
                </a:solidFill>
              </a:rPr>
              <a:t>Copyright © 2016 by </a:t>
            </a:r>
            <a:r>
              <a:rPr lang="en-US" sz="1200" b="1">
                <a:solidFill>
                  <a:schemeClr val="bg1"/>
                </a:solidFill>
              </a:rPr>
              <a:t>JS Club</a:t>
            </a:r>
          </a:p>
        </p:txBody>
      </p:sp>
      <p:sp>
        <p:nvSpPr>
          <p:cNvPr id="2" name="Title 1"/>
          <p:cNvSpPr>
            <a:spLocks noGrp="1"/>
          </p:cNvSpPr>
          <p:nvPr>
            <p:ph type="ctrTitle"/>
          </p:nvPr>
        </p:nvSpPr>
        <p:spPr>
          <a:xfrm>
            <a:off x="2743201" y="2819400"/>
            <a:ext cx="6248399" cy="1676400"/>
          </a:xfrm>
        </p:spPr>
        <p:txBody>
          <a:bodyPr anchor="b"/>
          <a:lstStyle>
            <a:lvl1pPr algn="r">
              <a:defRPr/>
            </a:lvl1pPr>
          </a:lstStyle>
          <a:p>
            <a:r>
              <a:rPr lang="en-US"/>
              <a:t>Click to edit Master title style</a:t>
            </a:r>
          </a:p>
        </p:txBody>
      </p:sp>
      <p:sp>
        <p:nvSpPr>
          <p:cNvPr id="3" name="Subtitle 2"/>
          <p:cNvSpPr>
            <a:spLocks noGrp="1"/>
          </p:cNvSpPr>
          <p:nvPr>
            <p:ph type="subTitle" idx="1"/>
          </p:nvPr>
        </p:nvSpPr>
        <p:spPr>
          <a:xfrm>
            <a:off x="2743200" y="4521200"/>
            <a:ext cx="6248400" cy="736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65654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5" name="Rectangle 4"/>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Rectangle 5"/>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Rectangle 6"/>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2" name="Title 1"/>
          <p:cNvSpPr>
            <a:spLocks noGrp="1"/>
          </p:cNvSpPr>
          <p:nvPr>
            <p:ph type="title"/>
          </p:nvPr>
        </p:nvSpPr>
        <p:spPr>
          <a:xfrm>
            <a:off x="457200" y="274638"/>
            <a:ext cx="7010400" cy="715962"/>
          </a:xfrm>
        </p:spPr>
        <p:txBody>
          <a:bodyPr>
            <a:noAutofit/>
          </a:bodyPr>
          <a:lstStyle>
            <a:lvl1pPr algn="l">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457200" y="1219200"/>
            <a:ext cx="8229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1929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ing Layout">
    <p:spTree>
      <p:nvGrpSpPr>
        <p:cNvPr id="1" name=""/>
        <p:cNvGrpSpPr/>
        <p:nvPr/>
      </p:nvGrpSpPr>
      <p:grpSpPr>
        <a:xfrm>
          <a:off x="0" y="0"/>
          <a:ext cx="0" cy="0"/>
          <a:chOff x="0" y="0"/>
          <a:chExt cx="0" cy="0"/>
        </a:xfrm>
      </p:grpSpPr>
      <p:sp>
        <p:nvSpPr>
          <p:cNvPr id="4" name="Rectangle 3"/>
          <p:cNvSpPr/>
          <p:nvPr/>
        </p:nvSpPr>
        <p:spPr>
          <a:xfrm>
            <a:off x="3276600" y="12700"/>
            <a:ext cx="5867400" cy="5245100"/>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5" name="Isosceles Triangle 4"/>
          <p:cNvSpPr/>
          <p:nvPr/>
        </p:nvSpPr>
        <p:spPr>
          <a:xfrm rot="10800000">
            <a:off x="2133600" y="0"/>
            <a:ext cx="4876800" cy="4876800"/>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Isosceles Triangle 5"/>
          <p:cNvSpPr/>
          <p:nvPr/>
        </p:nvSpPr>
        <p:spPr>
          <a:xfrm rot="10800000">
            <a:off x="0" y="0"/>
            <a:ext cx="4876800" cy="4876800"/>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Flowchart: Manual Input 29"/>
          <p:cNvSpPr/>
          <p:nvPr/>
        </p:nvSpPr>
        <p:spPr>
          <a:xfrm>
            <a:off x="-12700" y="12700"/>
            <a:ext cx="4292600" cy="49276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Isosceles Triangle 7"/>
          <p:cNvSpPr/>
          <p:nvPr/>
        </p:nvSpPr>
        <p:spPr>
          <a:xfrm rot="16200000">
            <a:off x="4782343" y="399257"/>
            <a:ext cx="3694113" cy="5029200"/>
          </a:xfrm>
          <a:prstGeom prst="triangle">
            <a:avLst>
              <a:gd name="adj" fmla="val 0"/>
            </a:avLst>
          </a:prstGeom>
          <a:solidFill>
            <a:srgbClr val="3499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9" name="Isosceles Triangle 18"/>
          <p:cNvSpPr/>
          <p:nvPr/>
        </p:nvSpPr>
        <p:spPr>
          <a:xfrm rot="16200000">
            <a:off x="4799012" y="2554288"/>
            <a:ext cx="3546475" cy="49911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0" name="Right Triangle 29"/>
          <p:cNvSpPr/>
          <p:nvPr/>
        </p:nvSpPr>
        <p:spPr>
          <a:xfrm>
            <a:off x="0" y="3048000"/>
            <a:ext cx="6076950" cy="3810000"/>
          </a:xfrm>
          <a:custGeom>
            <a:avLst/>
            <a:gdLst>
              <a:gd name="connsiteX0" fmla="*/ 0 w 9144000"/>
              <a:gd name="connsiteY0" fmla="*/ 3810000 h 3810000"/>
              <a:gd name="connsiteX1" fmla="*/ 0 w 9144000"/>
              <a:gd name="connsiteY1" fmla="*/ 0 h 3810000"/>
              <a:gd name="connsiteX2" fmla="*/ 9144000 w 9144000"/>
              <a:gd name="connsiteY2" fmla="*/ 3810000 h 3810000"/>
              <a:gd name="connsiteX3" fmla="*/ 0 w 9144000"/>
              <a:gd name="connsiteY3" fmla="*/ 3810000 h 3810000"/>
              <a:gd name="connsiteX0" fmla="*/ 0 w 6076950"/>
              <a:gd name="connsiteY0" fmla="*/ 3810000 h 3810000"/>
              <a:gd name="connsiteX1" fmla="*/ 0 w 6076950"/>
              <a:gd name="connsiteY1" fmla="*/ 0 h 3810000"/>
              <a:gd name="connsiteX2" fmla="*/ 6076950 w 6076950"/>
              <a:gd name="connsiteY2" fmla="*/ 3810000 h 3810000"/>
              <a:gd name="connsiteX3" fmla="*/ 0 w 607695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6076950" h="3810000">
                <a:moveTo>
                  <a:pt x="0" y="3810000"/>
                </a:moveTo>
                <a:lnTo>
                  <a:pt x="0" y="0"/>
                </a:lnTo>
                <a:lnTo>
                  <a:pt x="6076950" y="3810000"/>
                </a:lnTo>
                <a:lnTo>
                  <a:pt x="0" y="3810000"/>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Isosceles Triangle 1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2" name="Rectangle 11"/>
          <p:cNvSpPr/>
          <p:nvPr/>
        </p:nvSpPr>
        <p:spPr>
          <a:xfrm>
            <a:off x="0" y="0"/>
            <a:ext cx="76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3" name="Rectangle 12"/>
          <p:cNvSpPr/>
          <p:nvPr/>
        </p:nvSpPr>
        <p:spPr>
          <a:xfrm>
            <a:off x="9067800" y="0"/>
            <a:ext cx="76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4" name="Rectangle 13"/>
          <p:cNvSpPr/>
          <p:nvPr/>
        </p:nvSpPr>
        <p:spPr>
          <a:xfrm rot="5400000">
            <a:off x="4495800" y="-4483100"/>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5" name="Rectangle 14"/>
          <p:cNvSpPr/>
          <p:nvPr/>
        </p:nvSpPr>
        <p:spPr>
          <a:xfrm rot="5400000">
            <a:off x="4533900" y="2286000"/>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6" name="Rectangle 15"/>
          <p:cNvSpPr/>
          <p:nvPr/>
        </p:nvSpPr>
        <p:spPr>
          <a:xfrm>
            <a:off x="76200" y="3048000"/>
            <a:ext cx="8991600" cy="2568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7" name="TextBox 16"/>
          <p:cNvSpPr txBox="1">
            <a:spLocks noChangeArrowheads="1"/>
          </p:cNvSpPr>
          <p:nvPr/>
        </p:nvSpPr>
        <p:spPr bwMode="auto">
          <a:xfrm>
            <a:off x="76200" y="6477000"/>
            <a:ext cx="2057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sz="1200">
                <a:solidFill>
                  <a:schemeClr val="bg1"/>
                </a:solidFill>
              </a:rPr>
              <a:t>Copyright © 2016 by </a:t>
            </a:r>
            <a:r>
              <a:rPr lang="en-US" sz="1200" b="1">
                <a:solidFill>
                  <a:schemeClr val="bg1"/>
                </a:solidFill>
              </a:rPr>
              <a:t>JS Club</a:t>
            </a:r>
          </a:p>
        </p:txBody>
      </p:sp>
      <p:sp>
        <p:nvSpPr>
          <p:cNvPr id="18" name="TextBox 17"/>
          <p:cNvSpPr txBox="1">
            <a:spLocks noChangeArrowheads="1"/>
          </p:cNvSpPr>
          <p:nvPr/>
        </p:nvSpPr>
        <p:spPr bwMode="auto">
          <a:xfrm>
            <a:off x="7962900" y="6459538"/>
            <a:ext cx="1028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defRPr/>
            </a:pPr>
            <a:fld id="{DCA80F59-2B45-49C4-94DC-84A86699C87C}" type="datetime1">
              <a:rPr lang="en-US" sz="1200" smtClean="0">
                <a:solidFill>
                  <a:schemeClr val="bg1"/>
                </a:solidFill>
              </a:rPr>
              <a:pPr algn="r" eaLnBrk="1" hangingPunct="1">
                <a:defRPr/>
              </a:pPr>
              <a:t>27-Mar-23</a:t>
            </a:fld>
            <a:endParaRPr lang="en-US" sz="1200">
              <a:solidFill>
                <a:schemeClr val="bg1"/>
              </a:solidFill>
            </a:endParaRPr>
          </a:p>
        </p:txBody>
      </p:sp>
      <p:sp>
        <p:nvSpPr>
          <p:cNvPr id="2" name="Title 1"/>
          <p:cNvSpPr>
            <a:spLocks noGrp="1"/>
          </p:cNvSpPr>
          <p:nvPr>
            <p:ph type="title"/>
          </p:nvPr>
        </p:nvSpPr>
        <p:spPr>
          <a:xfrm>
            <a:off x="76200" y="3886199"/>
            <a:ext cx="8991599" cy="1752601"/>
          </a:xfrm>
        </p:spPr>
        <p:txBody>
          <a:bodyPr anchor="t"/>
          <a:lstStyle>
            <a:lvl1pPr algn="ctr">
              <a:defRPr sz="4000" b="1" cap="all"/>
            </a:lvl1pPr>
          </a:lstStyle>
          <a:p>
            <a:r>
              <a:rPr lang="en-US"/>
              <a:t>Click to edit Master title style</a:t>
            </a:r>
          </a:p>
        </p:txBody>
      </p:sp>
      <p:sp>
        <p:nvSpPr>
          <p:cNvPr id="3" name="Text Placeholder 2"/>
          <p:cNvSpPr>
            <a:spLocks noGrp="1"/>
          </p:cNvSpPr>
          <p:nvPr>
            <p:ph type="body" idx="1"/>
          </p:nvPr>
        </p:nvSpPr>
        <p:spPr>
          <a:xfrm>
            <a:off x="76200" y="3047999"/>
            <a:ext cx="8991600" cy="762001"/>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79104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5095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8" name="Rectangle 7"/>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9" name="Rectangle 8"/>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10" name="Rectangle 9"/>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809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4" name="Rectangle 3"/>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5" name="Rectangle 4"/>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Rectangle 5"/>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8737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3" name="Rectangle 2"/>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4" name="Rectangle 3"/>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5" name="Rectangle 4"/>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Tree>
    <p:extLst>
      <p:ext uri="{BB962C8B-B14F-4D97-AF65-F5344CB8AC3E}">
        <p14:creationId xmlns:p14="http://schemas.microsoft.com/office/powerpoint/2010/main" val="120035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Oval 5"/>
          <p:cNvSpPr/>
          <p:nvPr/>
        </p:nvSpPr>
        <p:spPr>
          <a:xfrm>
            <a:off x="8359775" y="6400800"/>
            <a:ext cx="349250" cy="37147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TextBox 6"/>
          <p:cNvSpPr txBox="1">
            <a:spLocks noChangeArrowheads="1"/>
          </p:cNvSpPr>
          <p:nvPr/>
        </p:nvSpPr>
        <p:spPr bwMode="auto">
          <a:xfrm>
            <a:off x="8305800" y="6440488"/>
            <a:ext cx="457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fld id="{78B9C508-68D1-4844-AACC-3F681D3AC18E}" type="slidenum">
              <a:rPr lang="en-US" sz="1300" smtClean="0">
                <a:solidFill>
                  <a:srgbClr val="FAFCFC"/>
                </a:solidFill>
              </a:rPr>
              <a:pPr algn="ctr" eaLnBrk="1" hangingPunct="1">
                <a:defRPr/>
              </a:pPr>
              <a:t>‹#›</a:t>
            </a:fld>
            <a:endParaRPr lang="en-US" sz="1300">
              <a:solidFill>
                <a:srgbClr val="FAFCFC"/>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8125" y="293688"/>
            <a:ext cx="7524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15200" cy="632363"/>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457200" y="1143000"/>
            <a:ext cx="8229600" cy="4983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0628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0133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767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Oval 6"/>
          <p:cNvSpPr/>
          <p:nvPr/>
        </p:nvSpPr>
        <p:spPr>
          <a:xfrm>
            <a:off x="8359775" y="6400800"/>
            <a:ext cx="349250" cy="37147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8" name="TextBox 7"/>
          <p:cNvSpPr txBox="1">
            <a:spLocks noChangeArrowheads="1"/>
          </p:cNvSpPr>
          <p:nvPr/>
        </p:nvSpPr>
        <p:spPr bwMode="auto">
          <a:xfrm>
            <a:off x="8305800" y="6440488"/>
            <a:ext cx="457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fld id="{966B42D3-1C54-4502-AC1D-F15E2764E303}" type="slidenum">
              <a:rPr lang="en-US" sz="1300" smtClean="0">
                <a:solidFill>
                  <a:srgbClr val="FAFCFC"/>
                </a:solidFill>
              </a:rPr>
              <a:pPr algn="ctr" eaLnBrk="1" hangingPunct="1">
                <a:defRPr/>
              </a:pPr>
              <a:t>‹#›</a:t>
            </a:fld>
            <a:endParaRPr lang="en-US" sz="1300">
              <a:solidFill>
                <a:srgbClr val="FAFCFC"/>
              </a:solidFill>
            </a:endParaRPr>
          </a:p>
        </p:txBody>
      </p:sp>
      <p:pic>
        <p:nvPicPr>
          <p:cNvPr id="9"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8125" y="293688"/>
            <a:ext cx="7524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239000" cy="639762"/>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56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Oval 1"/>
          <p:cNvSpPr/>
          <p:nvPr/>
        </p:nvSpPr>
        <p:spPr>
          <a:xfrm>
            <a:off x="8512175" y="6248400"/>
            <a:ext cx="349250" cy="37147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C0392B"/>
              </a:solidFill>
            </a:endParaRPr>
          </a:p>
        </p:txBody>
      </p:sp>
      <p:sp>
        <p:nvSpPr>
          <p:cNvPr id="3" name="TextBox 2"/>
          <p:cNvSpPr txBox="1">
            <a:spLocks noChangeArrowheads="1"/>
          </p:cNvSpPr>
          <p:nvPr/>
        </p:nvSpPr>
        <p:spPr bwMode="auto">
          <a:xfrm>
            <a:off x="8458200" y="6288088"/>
            <a:ext cx="457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fld id="{E65D8C60-4FBD-47AF-BD36-FB19F561FADE}" type="slidenum">
              <a:rPr lang="en-US" sz="1300" smtClean="0">
                <a:solidFill>
                  <a:srgbClr val="C0392B"/>
                </a:solidFill>
              </a:rPr>
              <a:pPr algn="ctr" eaLnBrk="1" hangingPunct="1">
                <a:defRPr/>
              </a:pPr>
              <a:t>‹#›</a:t>
            </a:fld>
            <a:endParaRPr lang="en-US" sz="1300">
              <a:solidFill>
                <a:srgbClr val="C0392B"/>
              </a:solidFill>
            </a:endParaRPr>
          </a:p>
        </p:txBody>
      </p:sp>
    </p:spTree>
    <p:extLst>
      <p:ext uri="{BB962C8B-B14F-4D97-AF65-F5344CB8AC3E}">
        <p14:creationId xmlns:p14="http://schemas.microsoft.com/office/powerpoint/2010/main" val="239425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990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4" name="Oval 3"/>
          <p:cNvSpPr/>
          <p:nvPr/>
        </p:nvSpPr>
        <p:spPr>
          <a:xfrm>
            <a:off x="8512175" y="6248400"/>
            <a:ext cx="349250" cy="37147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C0392B"/>
              </a:solidFill>
            </a:endParaRPr>
          </a:p>
        </p:txBody>
      </p:sp>
      <p:sp>
        <p:nvSpPr>
          <p:cNvPr id="5" name="TextBox 4"/>
          <p:cNvSpPr txBox="1">
            <a:spLocks noChangeArrowheads="1"/>
          </p:cNvSpPr>
          <p:nvPr/>
        </p:nvSpPr>
        <p:spPr bwMode="auto">
          <a:xfrm>
            <a:off x="8458200" y="6288088"/>
            <a:ext cx="457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fld id="{4E0ED2AE-2EDC-460D-A815-C9E97E776709}" type="slidenum">
              <a:rPr lang="en-US" sz="1300" smtClean="0">
                <a:solidFill>
                  <a:srgbClr val="C0392B"/>
                </a:solidFill>
              </a:rPr>
              <a:pPr algn="ctr" eaLnBrk="1" hangingPunct="1">
                <a:defRPr/>
              </a:pPr>
              <a:t>‹#›</a:t>
            </a:fld>
            <a:endParaRPr lang="en-US" sz="1300">
              <a:solidFill>
                <a:srgbClr val="C0392B"/>
              </a:solidFill>
            </a:endParaRPr>
          </a:p>
        </p:txBody>
      </p:sp>
      <p:sp>
        <p:nvSpPr>
          <p:cNvPr id="2" name="Title 1"/>
          <p:cNvSpPr>
            <a:spLocks noGrp="1"/>
          </p:cNvSpPr>
          <p:nvPr>
            <p:ph type="title"/>
          </p:nvPr>
        </p:nvSpPr>
        <p:spPr>
          <a:xfrm>
            <a:off x="457200" y="274638"/>
            <a:ext cx="8229600" cy="715962"/>
          </a:xfrm>
        </p:spPr>
        <p:txBody>
          <a:bodyPr/>
          <a:lstStyle>
            <a:lvl1pPr algn="l">
              <a:defRPr>
                <a:solidFill>
                  <a:srgbClr val="ECF0F1"/>
                </a:solidFill>
              </a:defRPr>
            </a:lvl1pPr>
          </a:lstStyle>
          <a:p>
            <a:r>
              <a:rPr lang="en-US"/>
              <a:t>Click to edit Master title style</a:t>
            </a:r>
          </a:p>
        </p:txBody>
      </p:sp>
    </p:spTree>
    <p:extLst>
      <p:ext uri="{BB962C8B-B14F-4D97-AF65-F5344CB8AC3E}">
        <p14:creationId xmlns:p14="http://schemas.microsoft.com/office/powerpoint/2010/main" val="1882474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3429000"/>
            <a:ext cx="9144000" cy="3429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chemeClr val="bg1"/>
              </a:solidFill>
            </a:endParaRPr>
          </a:p>
        </p:txBody>
      </p:sp>
      <p:sp>
        <p:nvSpPr>
          <p:cNvPr id="5" name="Oval 4"/>
          <p:cNvSpPr/>
          <p:nvPr/>
        </p:nvSpPr>
        <p:spPr>
          <a:xfrm>
            <a:off x="8382000" y="6303963"/>
            <a:ext cx="350838" cy="37147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TextBox 5"/>
          <p:cNvSpPr txBox="1">
            <a:spLocks noChangeArrowheads="1"/>
          </p:cNvSpPr>
          <p:nvPr/>
        </p:nvSpPr>
        <p:spPr bwMode="auto">
          <a:xfrm>
            <a:off x="8328025" y="6343650"/>
            <a:ext cx="457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fld id="{ED20C064-5A5F-4A95-8D89-5A192939CA3D}" type="slidenum">
              <a:rPr lang="en-US" sz="1300" smtClean="0">
                <a:solidFill>
                  <a:srgbClr val="FAFCFC"/>
                </a:solidFill>
              </a:rPr>
              <a:pPr algn="ctr" eaLnBrk="1" hangingPunct="1">
                <a:defRPr/>
              </a:pPr>
              <a:t>‹#›</a:t>
            </a:fld>
            <a:endParaRPr lang="en-US" sz="1300">
              <a:solidFill>
                <a:srgbClr val="FAFCFC"/>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638" y="6062663"/>
            <a:ext cx="8731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29713"/>
            <a:ext cx="7772400" cy="1362075"/>
          </a:xfrm>
        </p:spPr>
        <p:txBody>
          <a:bodyPr anchor="t"/>
          <a:lstStyle>
            <a:lvl1pPr algn="ctr">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1901115"/>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7760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chemeClr val="bg1"/>
              </a:solidFill>
              <a:latin typeface="Helvetica" panose="020B0604020202020204" pitchFamily="34" charset="0"/>
            </a:endParaRPr>
          </a:p>
        </p:txBody>
      </p:sp>
      <p:cxnSp>
        <p:nvCxnSpPr>
          <p:cNvPr id="5" name="Straight Connector 4"/>
          <p:cNvCxnSpPr/>
          <p:nvPr/>
        </p:nvCxnSpPr>
        <p:spPr>
          <a:xfrm>
            <a:off x="482600" y="6400800"/>
            <a:ext cx="8229600" cy="0"/>
          </a:xfrm>
          <a:prstGeom prst="line">
            <a:avLst/>
          </a:prstGeom>
          <a:ln w="19050">
            <a:solidFill>
              <a:srgbClr val="16A085"/>
            </a:solidFill>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457200" y="6400800"/>
            <a:ext cx="2819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sz="1400">
                <a:solidFill>
                  <a:srgbClr val="16A085"/>
                </a:solidFill>
              </a:rPr>
              <a:t>Copyright © 2016 by </a:t>
            </a:r>
            <a:r>
              <a:rPr lang="en-US" sz="1400" b="1">
                <a:solidFill>
                  <a:srgbClr val="16A085"/>
                </a:solidFill>
              </a:rPr>
              <a:t>JS Club</a:t>
            </a:r>
          </a:p>
        </p:txBody>
      </p:sp>
      <p:sp>
        <p:nvSpPr>
          <p:cNvPr id="7" name="TextBox 6"/>
          <p:cNvSpPr txBox="1">
            <a:spLocks noChangeArrowheads="1"/>
          </p:cNvSpPr>
          <p:nvPr/>
        </p:nvSpPr>
        <p:spPr bwMode="auto">
          <a:xfrm>
            <a:off x="5551488" y="179388"/>
            <a:ext cx="2427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defRPr/>
            </a:pPr>
            <a:r>
              <a:rPr lang="en-US">
                <a:solidFill>
                  <a:schemeClr val="bg1"/>
                </a:solidFill>
              </a:rPr>
              <a:t>JAPANESE SOFTWARE</a:t>
            </a:r>
          </a:p>
          <a:p>
            <a:pPr algn="r" eaLnBrk="1" hangingPunct="1">
              <a:defRPr/>
            </a:pPr>
            <a:r>
              <a:rPr lang="en-US">
                <a:solidFill>
                  <a:schemeClr val="bg1"/>
                </a:solidFill>
              </a:rPr>
              <a:t>ENGINEERS CLUB</a:t>
            </a:r>
          </a:p>
        </p:txBody>
      </p:sp>
      <p:cxnSp>
        <p:nvCxnSpPr>
          <p:cNvPr id="8" name="Straight Connector 7"/>
          <p:cNvCxnSpPr/>
          <p:nvPr/>
        </p:nvCxnSpPr>
        <p:spPr>
          <a:xfrm>
            <a:off x="7978775" y="187325"/>
            <a:ext cx="3175"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5138" y="187325"/>
            <a:ext cx="6318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endParaRPr lang="en-US"/>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Tree>
    <p:extLst>
      <p:ext uri="{BB962C8B-B14F-4D97-AF65-F5344CB8AC3E}">
        <p14:creationId xmlns:p14="http://schemas.microsoft.com/office/powerpoint/2010/main" val="190990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6324600"/>
            <a:ext cx="9144000" cy="533400"/>
          </a:xfrm>
          <a:prstGeom prst="rect">
            <a:avLst/>
          </a:prstGeom>
          <a:solidFill>
            <a:srgbClr val="16A085"/>
          </a:solid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6" name="Oval 5"/>
          <p:cNvSpPr/>
          <p:nvPr/>
        </p:nvSpPr>
        <p:spPr>
          <a:xfrm>
            <a:off x="8359775" y="6400800"/>
            <a:ext cx="349250" cy="37147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TextBox 6"/>
          <p:cNvSpPr txBox="1">
            <a:spLocks noChangeArrowheads="1"/>
          </p:cNvSpPr>
          <p:nvPr/>
        </p:nvSpPr>
        <p:spPr bwMode="auto">
          <a:xfrm>
            <a:off x="8305800" y="6440488"/>
            <a:ext cx="457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fld id="{6B93A457-4D5F-4CA1-9C50-6E86835104DE}" type="slidenum">
              <a:rPr lang="en-US" sz="1300" smtClean="0">
                <a:solidFill>
                  <a:srgbClr val="FAFCFC"/>
                </a:solidFill>
              </a:rPr>
              <a:pPr algn="ctr" eaLnBrk="1" hangingPunct="1">
                <a:defRPr/>
              </a:pPr>
              <a:t>‹#›</a:t>
            </a:fld>
            <a:endParaRPr lang="en-US" sz="1300">
              <a:solidFill>
                <a:srgbClr val="FAFCFC"/>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5425" y="309563"/>
            <a:ext cx="7524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15200" cy="632363"/>
          </a:xfrm>
        </p:spPr>
        <p:txBody>
          <a:bodyPr/>
          <a:lstStyle>
            <a:lvl1pPr algn="l">
              <a:defRPr/>
            </a:lvl1pPr>
          </a:lstStyle>
          <a:p>
            <a:endParaRPr lang="en-US"/>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28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324600"/>
            <a:ext cx="9144000" cy="533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7" name="Oval 6"/>
          <p:cNvSpPr/>
          <p:nvPr/>
        </p:nvSpPr>
        <p:spPr>
          <a:xfrm>
            <a:off x="8359775" y="6400800"/>
            <a:ext cx="349250" cy="37147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solidFill>
                <a:srgbClr val="FFFFFF"/>
              </a:solidFill>
            </a:endParaRPr>
          </a:p>
        </p:txBody>
      </p:sp>
      <p:sp>
        <p:nvSpPr>
          <p:cNvPr id="8" name="TextBox 7"/>
          <p:cNvSpPr txBox="1">
            <a:spLocks noChangeArrowheads="1"/>
          </p:cNvSpPr>
          <p:nvPr/>
        </p:nvSpPr>
        <p:spPr bwMode="auto">
          <a:xfrm>
            <a:off x="8305800" y="6440488"/>
            <a:ext cx="4572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fld id="{086F175C-1435-4006-B8CD-241D7762B7F8}" type="slidenum">
              <a:rPr lang="en-US" sz="1300" smtClean="0">
                <a:solidFill>
                  <a:srgbClr val="FAFCFC"/>
                </a:solidFill>
              </a:rPr>
              <a:pPr algn="ctr" eaLnBrk="1" hangingPunct="1">
                <a:defRPr/>
              </a:pPr>
              <a:t>‹#›</a:t>
            </a:fld>
            <a:endParaRPr lang="en-US" sz="1300">
              <a:solidFill>
                <a:srgbClr val="FAFCFC"/>
              </a:solidFill>
            </a:endParaRPr>
          </a:p>
        </p:txBody>
      </p:sp>
      <p:pic>
        <p:nvPicPr>
          <p:cNvPr id="9"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5425" y="309563"/>
            <a:ext cx="7524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239000" cy="639762"/>
          </a:xfrm>
        </p:spPr>
        <p:txBody>
          <a:bodyPr/>
          <a:lstStyle>
            <a:lvl1pPr algn="l">
              <a:defRPr/>
            </a:lvl1pPr>
          </a:lstStyle>
          <a:p>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3588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57" r:id="rId4"/>
    <p:sldLayoutId id="2147483867" r:id="rId5"/>
    <p:sldLayoutId id="2147483868" r:id="rId6"/>
  </p:sldLayoutIdLst>
  <p:hf sldNum="0" hdr="0" ftr="0" dt="0"/>
  <p:txStyles>
    <p:title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50B8017D-97BB-4749-AFC2-30AC7107FAAB}" type="datetimeFigureOut">
              <a:rPr lang="en-US"/>
              <a:pPr>
                <a:defRPr/>
              </a:pPr>
              <a:t>27-Mar-23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E820EC69-3CCF-4DD6-9CEF-24636FC66B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plusplus.com/reference/cstdio/"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457200" y="2797175"/>
            <a:ext cx="8410575" cy="1851025"/>
          </a:xfrm>
        </p:spPr>
        <p:txBody>
          <a:bodyPr/>
          <a:lstStyle/>
          <a:p>
            <a:pPr eaLnBrk="1" hangingPunct="1"/>
            <a:r>
              <a:rPr lang="en-US" altLang="en-US" sz="4000" err="1">
                <a:cs typeface="Tahoma" panose="020B0604030504040204" pitchFamily="34" charset="0"/>
              </a:rPr>
              <a:t>Lập</a:t>
            </a:r>
            <a:r>
              <a:rPr lang="en-US" altLang="en-US" sz="4000">
                <a:cs typeface="Tahoma" panose="020B0604030504040204" pitchFamily="34" charset="0"/>
              </a:rPr>
              <a:t> </a:t>
            </a:r>
            <a:r>
              <a:rPr lang="en-US" altLang="en-US" sz="4000" err="1">
                <a:cs typeface="Tahoma" panose="020B0604030504040204" pitchFamily="34" charset="0"/>
              </a:rPr>
              <a:t>trình</a:t>
            </a:r>
            <a:r>
              <a:rPr lang="en-US" altLang="en-US" sz="4000">
                <a:cs typeface="Tahoma" panose="020B0604030504040204" pitchFamily="34" charset="0"/>
              </a:rPr>
              <a:t> </a:t>
            </a:r>
            <a:r>
              <a:rPr lang="en-US" altLang="en-US" sz="4000" err="1">
                <a:cs typeface="Tahoma" panose="020B0604030504040204" pitchFamily="34" charset="0"/>
              </a:rPr>
              <a:t>cơ</a:t>
            </a:r>
            <a:r>
              <a:rPr lang="en-US" altLang="en-US" sz="4000">
                <a:cs typeface="Tahoma" panose="020B0604030504040204" pitchFamily="34" charset="0"/>
              </a:rPr>
              <a:t> </a:t>
            </a:r>
            <a:r>
              <a:rPr lang="en-US" altLang="en-US" sz="4000" err="1">
                <a:cs typeface="Tahoma" panose="020B0604030504040204" pitchFamily="34" charset="0"/>
              </a:rPr>
              <a:t>bản</a:t>
            </a:r>
            <a:r>
              <a:rPr lang="en-US" altLang="en-US" sz="4000">
                <a:cs typeface="Tahoma" panose="020B0604030504040204" pitchFamily="34" charset="0"/>
              </a:rPr>
              <a:t> </a:t>
            </a:r>
            <a:r>
              <a:rPr lang="en-US" altLang="en-US" sz="4000" err="1">
                <a:cs typeface="Tahoma" panose="020B0604030504040204" pitchFamily="34" charset="0"/>
              </a:rPr>
              <a:t>với</a:t>
            </a:r>
            <a:r>
              <a:rPr lang="en-US" altLang="en-US" sz="4000">
                <a:cs typeface="Tahoma" panose="020B0604030504040204" pitchFamily="34" charset="0"/>
              </a:rPr>
              <a:t> </a:t>
            </a:r>
            <a:r>
              <a:rPr lang="en-US" altLang="en-US" sz="4000" err="1">
                <a:cs typeface="Tahoma" panose="020B0604030504040204" pitchFamily="34" charset="0"/>
              </a:rPr>
              <a:t>ngôn</a:t>
            </a:r>
            <a:r>
              <a:rPr lang="en-US" altLang="en-US" sz="4000">
                <a:cs typeface="Tahoma" panose="020B0604030504040204" pitchFamily="34" charset="0"/>
              </a:rPr>
              <a:t> </a:t>
            </a:r>
            <a:r>
              <a:rPr lang="en-US" altLang="en-US" sz="4000" err="1">
                <a:cs typeface="Tahoma" panose="020B0604030504040204" pitchFamily="34" charset="0"/>
              </a:rPr>
              <a:t>ngữ</a:t>
            </a:r>
            <a:r>
              <a:rPr lang="en-US" altLang="en-US" sz="4000">
                <a:cs typeface="Tahoma" panose="020B0604030504040204" pitchFamily="34" charset="0"/>
              </a:rPr>
              <a:t> C</a:t>
            </a:r>
          </a:p>
        </p:txBody>
      </p:sp>
      <p:sp>
        <p:nvSpPr>
          <p:cNvPr id="2" name="Subtitle 1"/>
          <p:cNvSpPr>
            <a:spLocks noGrp="1"/>
          </p:cNvSpPr>
          <p:nvPr>
            <p:ph type="subTitle" idx="1"/>
          </p:nvPr>
        </p:nvSpPr>
        <p:spPr>
          <a:xfrm>
            <a:off x="457200" y="4572000"/>
            <a:ext cx="7296912" cy="609600"/>
          </a:xfrm>
        </p:spPr>
        <p:txBody>
          <a:bodyPr/>
          <a:lstStyle/>
          <a:p>
            <a:pPr>
              <a:defRPr/>
            </a:pPr>
            <a:r>
              <a:rPr lang="en-US" sz="2400" err="1">
                <a:latin typeface="+mj-lt"/>
                <a:ea typeface="Tahoma" panose="020B0604030504040204" pitchFamily="34" charset="0"/>
                <a:cs typeface="Tahoma" panose="020B0604030504040204" pitchFamily="34" charset="0"/>
              </a:rPr>
              <a:t>Bài</a:t>
            </a:r>
            <a:r>
              <a:rPr lang="en-US" sz="2400">
                <a:latin typeface="+mj-lt"/>
                <a:ea typeface="Tahoma" panose="020B0604030504040204" pitchFamily="34" charset="0"/>
                <a:cs typeface="Tahoma" panose="020B0604030504040204" pitchFamily="34" charset="0"/>
              </a:rPr>
              <a:t> 1: Hello World </a:t>
            </a:r>
            <a:r>
              <a:rPr lang="en-US" sz="2400" err="1">
                <a:latin typeface="+mj-lt"/>
                <a:ea typeface="Tahoma" panose="020B0604030504040204" pitchFamily="34" charset="0"/>
                <a:cs typeface="Tahoma" panose="020B0604030504040204" pitchFamily="34" charset="0"/>
              </a:rPr>
              <a:t>và</a:t>
            </a:r>
            <a:r>
              <a:rPr lang="en-US" sz="2400">
                <a:latin typeface="+mj-lt"/>
                <a:ea typeface="Tahoma" panose="020B0604030504040204" pitchFamily="34" charset="0"/>
                <a:cs typeface="Tahoma" panose="020B0604030504040204" pitchFamily="34" charset="0"/>
              </a:rPr>
              <a:t> </a:t>
            </a:r>
            <a:r>
              <a:rPr lang="en-US" sz="2400" err="1">
                <a:latin typeface="+mj-lt"/>
                <a:ea typeface="Tahoma" panose="020B0604030504040204" pitchFamily="34" charset="0"/>
                <a:cs typeface="Tahoma" panose="020B0604030504040204" pitchFamily="34" charset="0"/>
              </a:rPr>
              <a:t>cú</a:t>
            </a:r>
            <a:r>
              <a:rPr lang="en-US" sz="2400">
                <a:latin typeface="+mj-lt"/>
                <a:ea typeface="Tahoma" panose="020B0604030504040204" pitchFamily="34" charset="0"/>
                <a:cs typeface="Tahoma" panose="020B0604030504040204" pitchFamily="34" charset="0"/>
              </a:rPr>
              <a:t> </a:t>
            </a:r>
            <a:r>
              <a:rPr lang="en-US" sz="2400" err="1">
                <a:latin typeface="+mj-lt"/>
                <a:ea typeface="Tahoma" panose="020B0604030504040204" pitchFamily="34" charset="0"/>
                <a:cs typeface="Tahoma" panose="020B0604030504040204" pitchFamily="34" charset="0"/>
              </a:rPr>
              <a:t>pháp</a:t>
            </a:r>
            <a:r>
              <a:rPr lang="en-US" sz="2400">
                <a:latin typeface="+mj-lt"/>
                <a:ea typeface="Tahoma" panose="020B0604030504040204" pitchFamily="34" charset="0"/>
                <a:cs typeface="Tahoma" panose="020B0604030504040204" pitchFamily="34" charset="0"/>
              </a:rPr>
              <a:t> </a:t>
            </a:r>
            <a:r>
              <a:rPr lang="en-US" sz="2400" err="1">
                <a:latin typeface="+mj-lt"/>
                <a:ea typeface="Tahoma" panose="020B0604030504040204" pitchFamily="34" charset="0"/>
                <a:cs typeface="Tahoma" panose="020B0604030504040204" pitchFamily="34" charset="0"/>
              </a:rPr>
              <a:t>của</a:t>
            </a:r>
            <a:r>
              <a:rPr lang="en-US" sz="2400">
                <a:latin typeface="+mj-lt"/>
                <a:ea typeface="Tahoma" panose="020B0604030504040204" pitchFamily="34" charset="0"/>
                <a:cs typeface="Tahoma" panose="020B0604030504040204" pitchFamily="34" charset="0"/>
              </a:rPr>
              <a:t> </a:t>
            </a:r>
            <a:r>
              <a:rPr lang="en-US" sz="2400" err="1">
                <a:latin typeface="+mj-lt"/>
                <a:ea typeface="Tahoma" panose="020B0604030504040204" pitchFamily="34" charset="0"/>
                <a:cs typeface="Tahoma" panose="020B0604030504040204" pitchFamily="34" charset="0"/>
              </a:rPr>
              <a:t>ngôn</a:t>
            </a:r>
            <a:r>
              <a:rPr lang="en-US" sz="2400">
                <a:latin typeface="+mj-lt"/>
                <a:ea typeface="Tahoma" panose="020B0604030504040204" pitchFamily="34" charset="0"/>
                <a:cs typeface="Tahoma" panose="020B0604030504040204" pitchFamily="34" charset="0"/>
              </a:rPr>
              <a:t> </a:t>
            </a:r>
            <a:r>
              <a:rPr lang="en-US" sz="2400" err="1">
                <a:latin typeface="+mj-lt"/>
                <a:ea typeface="Tahoma" panose="020B0604030504040204" pitchFamily="34" charset="0"/>
                <a:cs typeface="Tahoma" panose="020B0604030504040204" pitchFamily="34" charset="0"/>
              </a:rPr>
              <a:t>ngữ</a:t>
            </a:r>
            <a:r>
              <a:rPr lang="en-US" sz="2400">
                <a:latin typeface="+mj-lt"/>
                <a:ea typeface="Tahoma" panose="020B0604030504040204" pitchFamily="34" charset="0"/>
                <a:cs typeface="Tahoma" panose="020B0604030504040204" pitchFamily="34" charset="0"/>
              </a:rPr>
              <a:t>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Cú pháp của ngôn ngữ C</a:t>
            </a:r>
          </a:p>
        </p:txBody>
      </p:sp>
      <p:sp>
        <p:nvSpPr>
          <p:cNvPr id="3" name="Content Placeholder 2"/>
          <p:cNvSpPr>
            <a:spLocks noGrp="1"/>
          </p:cNvSpPr>
          <p:nvPr>
            <p:ph idx="1"/>
          </p:nvPr>
        </p:nvSpPr>
        <p:spPr>
          <a:xfrm>
            <a:off x="457200" y="1143000"/>
            <a:ext cx="8229600" cy="5029200"/>
          </a:xfrm>
        </p:spPr>
        <p:txBody>
          <a:bodyPr/>
          <a:lstStyle/>
          <a:p>
            <a:pPr marL="0" indent="0">
              <a:buNone/>
            </a:pPr>
            <a:r>
              <a:rPr lang="en-US" sz="2400" b="1"/>
              <a:t>3. Ghi chú (comment)</a:t>
            </a:r>
          </a:p>
          <a:p>
            <a:pPr marL="0" indent="0" algn="just">
              <a:buNone/>
            </a:pPr>
            <a:r>
              <a:rPr lang="vi-VN" sz="2000">
                <a:latin typeface="Calibri" panose="020F0502020204030204" pitchFamily="34" charset="0"/>
                <a:cs typeface="Calibri" panose="020F0502020204030204" pitchFamily="34" charset="0"/>
              </a:rPr>
              <a:t>Trong lập trình</a:t>
            </a:r>
            <a:r>
              <a:rPr lang="en-US" sz="2000">
                <a:latin typeface="Calibri" panose="020F0502020204030204" pitchFamily="34" charset="0"/>
                <a:cs typeface="Calibri" panose="020F0502020204030204" pitchFamily="34" charset="0"/>
              </a:rPr>
              <a:t>, nhiều lúc</a:t>
            </a:r>
            <a:r>
              <a:rPr lang="vi-VN"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ta </a:t>
            </a:r>
            <a:r>
              <a:rPr lang="vi-VN" sz="2000">
                <a:latin typeface="Calibri" panose="020F0502020204030204" pitchFamily="34" charset="0"/>
                <a:cs typeface="Calibri" panose="020F0502020204030204" pitchFamily="34" charset="0"/>
              </a:rPr>
              <a:t>cần phải ghi chú để giải thích</a:t>
            </a:r>
            <a:r>
              <a:rPr lang="en-US" sz="2000">
                <a:latin typeface="Calibri" panose="020F0502020204030204" pitchFamily="34" charset="0"/>
                <a:cs typeface="Calibri" panose="020F0502020204030204" pitchFamily="34" charset="0"/>
              </a:rPr>
              <a:t> ý nghĩa của</a:t>
            </a:r>
            <a:r>
              <a:rPr lang="vi-VN"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biến, hàm, … để giúp cho người khác cũng như bản thân đọc chương trình có thể hiểu được.</a:t>
            </a:r>
          </a:p>
          <a:p>
            <a:pPr marL="0" indent="0" algn="just">
              <a:buNone/>
            </a:pPr>
            <a:r>
              <a:rPr lang="en-US" sz="2000">
                <a:latin typeface="Calibri" panose="020F0502020204030204" pitchFamily="34" charset="0"/>
                <a:cs typeface="Calibri" panose="020F0502020204030204" pitchFamily="34" charset="0"/>
              </a:rPr>
              <a:t>Ngôn ngữ C hỗ trợ 2 kiểu ghi chú:</a:t>
            </a:r>
          </a:p>
          <a:p>
            <a:pPr algn="just"/>
            <a:r>
              <a:rPr lang="en-US" sz="2000">
                <a:latin typeface="Calibri" panose="020F0502020204030204" pitchFamily="34" charset="0"/>
                <a:cs typeface="Calibri" panose="020F0502020204030204" pitchFamily="34" charset="0"/>
              </a:rPr>
              <a:t>Ghi chú một dòng (inline comment):</a:t>
            </a:r>
            <a:endParaRPr lang="en-US" sz="1400">
              <a:solidFill>
                <a:srgbClr val="00B050"/>
              </a:solidFill>
              <a:latin typeface="Courier New" panose="02070309020205020404" pitchFamily="49" charset="0"/>
              <a:cs typeface="Courier New" panose="02070309020205020404" pitchFamily="49" charset="0"/>
            </a:endParaRPr>
          </a:p>
          <a:p>
            <a:pPr marL="0" indent="0" algn="just">
              <a:buNone/>
            </a:pPr>
            <a:r>
              <a:rPr lang="en-US" sz="2000">
                <a:latin typeface="Calibri" panose="020F0502020204030204" pitchFamily="34" charset="0"/>
                <a:cs typeface="Calibri" panose="020F0502020204030204" pitchFamily="34" charset="0"/>
              </a:rPr>
              <a:t>	</a:t>
            </a:r>
            <a:r>
              <a:rPr lang="en-US" sz="1400">
                <a:solidFill>
                  <a:srgbClr val="888888"/>
                </a:solidFill>
                <a:latin typeface="Courier New" panose="02070309020205020404" pitchFamily="49" charset="0"/>
                <a:cs typeface="Courier New" panose="02070309020205020404" pitchFamily="49" charset="0"/>
              </a:rPr>
              <a:t>// Nội dung ghi chú</a:t>
            </a:r>
          </a:p>
          <a:p>
            <a:pPr algn="just"/>
            <a:r>
              <a:rPr lang="en-US" sz="2000">
                <a:latin typeface="Calibri" panose="020F0502020204030204" pitchFamily="34" charset="0"/>
                <a:cs typeface="Calibri" panose="020F0502020204030204" pitchFamily="34" charset="0"/>
              </a:rPr>
              <a:t>Ghi chú nhiều dòng (block comment):</a:t>
            </a:r>
          </a:p>
          <a:p>
            <a:pPr marL="0" indent="0" algn="just">
              <a:buNone/>
            </a:pPr>
            <a:r>
              <a:rPr lang="en-US" sz="2000">
                <a:latin typeface="Calibri" panose="020F0502020204030204" pitchFamily="34" charset="0"/>
                <a:cs typeface="Calibri" panose="020F0502020204030204" pitchFamily="34" charset="0"/>
              </a:rPr>
              <a:t>	</a:t>
            </a:r>
            <a:r>
              <a:rPr lang="en-US" sz="1400">
                <a:solidFill>
                  <a:srgbClr val="888888"/>
                </a:solidFill>
                <a:latin typeface="Courier New" panose="02070309020205020404" pitchFamily="49" charset="0"/>
                <a:cs typeface="Courier New" panose="02070309020205020404" pitchFamily="49" charset="0"/>
              </a:rPr>
              <a:t>/*</a:t>
            </a:r>
          </a:p>
          <a:p>
            <a:pPr marL="0" indent="0" algn="just">
              <a:buNone/>
            </a:pPr>
            <a:r>
              <a:rPr lang="en-US" sz="1400">
                <a:solidFill>
                  <a:srgbClr val="888888"/>
                </a:solidFill>
                <a:latin typeface="Courier New" panose="02070309020205020404" pitchFamily="49" charset="0"/>
                <a:cs typeface="Courier New" panose="02070309020205020404" pitchFamily="49" charset="0"/>
              </a:rPr>
              <a:t>	    Nội dung ghi chú</a:t>
            </a:r>
          </a:p>
          <a:p>
            <a:pPr marL="0" indent="0" algn="just">
              <a:buNone/>
            </a:pPr>
            <a:r>
              <a:rPr lang="en-US" sz="1400">
                <a:solidFill>
                  <a:srgbClr val="888888"/>
                </a:solidFill>
                <a:latin typeface="Courier New" panose="02070309020205020404" pitchFamily="49" charset="0"/>
                <a:cs typeface="Courier New" panose="02070309020205020404" pitchFamily="49" charset="0"/>
              </a:rPr>
              <a:t>	    Nội dung ghi chú</a:t>
            </a:r>
          </a:p>
          <a:p>
            <a:pPr marL="0" indent="0" algn="just">
              <a:buNone/>
            </a:pPr>
            <a:r>
              <a:rPr lang="en-US" sz="1400">
                <a:solidFill>
                  <a:srgbClr val="888888"/>
                </a:solidFill>
                <a:latin typeface="Courier New" panose="02070309020205020404" pitchFamily="49" charset="0"/>
                <a:cs typeface="Courier New" panose="02070309020205020404" pitchFamily="49" charset="0"/>
              </a:rPr>
              <a:t>	*/</a:t>
            </a:r>
          </a:p>
          <a:p>
            <a:pPr marL="0" indent="0" algn="just">
              <a:buNone/>
            </a:pPr>
            <a:r>
              <a:rPr lang="en-US" sz="2000"/>
              <a:t>Các ghi chú sẽ được trình biên dịch bỏ qua khi biên dịch.</a:t>
            </a:r>
          </a:p>
        </p:txBody>
      </p:sp>
    </p:spTree>
    <p:extLst>
      <p:ext uri="{BB962C8B-B14F-4D97-AF65-F5344CB8AC3E}">
        <p14:creationId xmlns:p14="http://schemas.microsoft.com/office/powerpoint/2010/main" val="205054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Cú pháp của ngôn ngữ C</a:t>
            </a:r>
          </a:p>
        </p:txBody>
      </p:sp>
      <p:sp>
        <p:nvSpPr>
          <p:cNvPr id="3" name="Content Placeholder 2"/>
          <p:cNvSpPr>
            <a:spLocks noGrp="1"/>
          </p:cNvSpPr>
          <p:nvPr>
            <p:ph idx="1"/>
          </p:nvPr>
        </p:nvSpPr>
        <p:spPr>
          <a:xfrm>
            <a:off x="457200" y="1143000"/>
            <a:ext cx="8229600" cy="430467"/>
          </a:xfrm>
        </p:spPr>
        <p:txBody>
          <a:bodyPr/>
          <a:lstStyle/>
          <a:p>
            <a:pPr marL="0" indent="0">
              <a:buNone/>
            </a:pPr>
            <a:r>
              <a:rPr lang="en-US" sz="2000" b="1" i="1"/>
              <a:t>Ví dụ về ghi chú</a:t>
            </a:r>
          </a:p>
          <a:p>
            <a:pPr marL="0" indent="0">
              <a:buNone/>
            </a:pPr>
            <a:endParaRPr lang="en-US" sz="2000" i="1"/>
          </a:p>
        </p:txBody>
      </p:sp>
      <p:sp>
        <p:nvSpPr>
          <p:cNvPr id="5" name="Rectangle 4"/>
          <p:cNvSpPr/>
          <p:nvPr/>
        </p:nvSpPr>
        <p:spPr>
          <a:xfrm>
            <a:off x="457200" y="4117945"/>
            <a:ext cx="8229600" cy="1692771"/>
          </a:xfrm>
          <a:prstGeom prst="rect">
            <a:avLst/>
          </a:prstGeom>
        </p:spPr>
        <p:txBody>
          <a:bodyPr wrap="square">
            <a:spAutoFit/>
          </a:bodyPr>
          <a:lstStyle/>
          <a:p>
            <a:pPr marL="0" indent="0" algn="just">
              <a:buNone/>
            </a:pPr>
            <a:r>
              <a:rPr lang="en-US" sz="2400" b="1">
                <a:cs typeface="Calibri" panose="020F0502020204030204" pitchFamily="34" charset="0"/>
              </a:rPr>
              <a:t>Nguyên tắc viết ghi chú</a:t>
            </a:r>
          </a:p>
          <a:p>
            <a:pPr marL="0" indent="0" algn="just">
              <a:buNone/>
            </a:pPr>
            <a:r>
              <a:rPr lang="en-US" sz="2000">
                <a:cs typeface="Calibri" panose="020F0502020204030204" pitchFamily="34" charset="0"/>
              </a:rPr>
              <a:t>Chỉ viết ghi chú khi cần thiết (Ví dụ: khi hàm hoặc khối lệnh có nội dung phức tạp hoặc dùng các công thức, kĩ thuật ít người biết). Không nên viết quá nhiều hay quá ít ghi chú. Hãy để tên biến, tên hàm cũng như nội dung hàm tự giải thích chính nó.</a:t>
            </a:r>
          </a:p>
        </p:txBody>
      </p:sp>
      <p:sp>
        <p:nvSpPr>
          <p:cNvPr id="15" name="Rectangle 14"/>
          <p:cNvSpPr/>
          <p:nvPr/>
        </p:nvSpPr>
        <p:spPr>
          <a:xfrm>
            <a:off x="457200" y="1573467"/>
            <a:ext cx="8229600" cy="2627964"/>
          </a:xfrm>
          <a:prstGeom prst="rect">
            <a:avLst/>
          </a:prstGeom>
        </p:spPr>
        <p:txBody>
          <a:bodyPr wrap="square">
            <a:spAutoFit/>
          </a:bodyPr>
          <a:lstStyle/>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888888"/>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888888"/>
                </a:solidFill>
                <a:latin typeface="Courier New" panose="02070309020205020404" pitchFamily="49" charset="0"/>
                <a:ea typeface="Times New Roman" panose="02020603050405020304" pitchFamily="18" charset="0"/>
                <a:cs typeface="Courier New" panose="02070309020205020404" pitchFamily="49" charset="0"/>
              </a:rPr>
              <a:t>    Khoa hoc: Lap trinh co ban voi ngon ngu C </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888888"/>
                </a:solidFill>
                <a:latin typeface="Courier New" panose="02070309020205020404" pitchFamily="49" charset="0"/>
                <a:ea typeface="Times New Roman" panose="02020603050405020304" pitchFamily="18" charset="0"/>
                <a:cs typeface="Courier New" panose="02070309020205020404" pitchFamily="49" charset="0"/>
              </a:rPr>
              <a:t>    Chuong trinh: Hello World </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888888"/>
                </a:solidFill>
                <a:latin typeface="Courier New" panose="02070309020205020404" pitchFamily="49" charset="0"/>
                <a:ea typeface="Times New Roman" panose="02020603050405020304" pitchFamily="18" charset="0"/>
                <a:cs typeface="Courier New" panose="02070309020205020404" pitchFamily="49" charset="0"/>
              </a:rPr>
              <a:t>*/</a:t>
            </a: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1F7199"/>
                </a:solidFill>
                <a:latin typeface="Courier New" panose="02070309020205020404" pitchFamily="49" charset="0"/>
                <a:ea typeface="Times New Roman" panose="02020603050405020304" pitchFamily="18" charset="0"/>
                <a:cs typeface="Courier New" panose="02070309020205020404" pitchFamily="49" charset="0"/>
              </a:rPr>
              <a:t>#</a:t>
            </a:r>
            <a:r>
              <a:rPr lang="en-US" sz="1400" b="1">
                <a:solidFill>
                  <a:srgbClr val="1F7199"/>
                </a:solidFill>
                <a:latin typeface="Courier New" panose="02070309020205020404" pitchFamily="49" charset="0"/>
                <a:ea typeface="Times New Roman" panose="02020603050405020304" pitchFamily="18" charset="0"/>
                <a:cs typeface="Courier New" panose="02070309020205020404" pitchFamily="49" charset="0"/>
              </a:rPr>
              <a:t>include</a:t>
            </a:r>
            <a:r>
              <a:rPr lang="en-US" sz="1400">
                <a:solidFill>
                  <a:srgbClr val="1F7199"/>
                </a:solidFill>
                <a:latin typeface="Courier New" panose="02070309020205020404" pitchFamily="49" charset="0"/>
                <a:ea typeface="Times New Roman" panose="02020603050405020304" pitchFamily="18" charset="0"/>
                <a:cs typeface="Courier New" panose="02070309020205020404" pitchFamily="49" charset="0"/>
              </a:rPr>
              <a:t> </a:t>
            </a:r>
            <a:r>
              <a:rPr lang="en-US" sz="1400">
                <a:solidFill>
                  <a:srgbClr val="4D99BF"/>
                </a:solidFill>
                <a:latin typeface="Courier New" panose="02070309020205020404" pitchFamily="49" charset="0"/>
                <a:ea typeface="Times New Roman" panose="02020603050405020304" pitchFamily="18" charset="0"/>
                <a:cs typeface="Courier New" panose="02070309020205020404" pitchFamily="49" charset="0"/>
              </a:rPr>
              <a:t>&lt;stdio.h&gt;</a:t>
            </a:r>
            <a:r>
              <a:rPr lang="en-US" sz="1400">
                <a:solidFill>
                  <a:srgbClr val="1F7199"/>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444444"/>
                </a:solidFill>
                <a:latin typeface="Courier New" panose="02070309020205020404" pitchFamily="49" charset="0"/>
                <a:ea typeface="Times New Roman" panose="02020603050405020304" pitchFamily="18" charset="0"/>
                <a:cs typeface="Courier New" panose="02070309020205020404" pitchFamily="49" charset="0"/>
              </a:rPr>
              <a:t>int</a:t>
            </a: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400" b="1">
                <a:solidFill>
                  <a:srgbClr val="880000"/>
                </a:solidFill>
                <a:latin typeface="Courier New" panose="02070309020205020404" pitchFamily="49" charset="0"/>
                <a:ea typeface="Times New Roman" panose="02020603050405020304" pitchFamily="18" charset="0"/>
                <a:cs typeface="Courier New" panose="02070309020205020404" pitchFamily="49" charset="0"/>
              </a:rPr>
              <a:t>main</a:t>
            </a: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400">
                <a:solidFill>
                  <a:srgbClr val="397300"/>
                </a:solidFill>
                <a:latin typeface="Courier New" panose="02070309020205020404" pitchFamily="49" charset="0"/>
                <a:ea typeface="Times New Roman" panose="02020603050405020304" pitchFamily="18" charset="0"/>
                <a:cs typeface="Courier New" panose="02070309020205020404" pitchFamily="49" charset="0"/>
              </a:rPr>
              <a:t>printf</a:t>
            </a: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r>
              <a:rPr lang="en-US" sz="1400">
                <a:solidFill>
                  <a:srgbClr val="880000"/>
                </a:solidFill>
                <a:latin typeface="Courier New" panose="02070309020205020404" pitchFamily="49" charset="0"/>
                <a:ea typeface="Times New Roman" panose="02020603050405020304" pitchFamily="18" charset="0"/>
                <a:cs typeface="Courier New" panose="02070309020205020404" pitchFamily="49" charset="0"/>
              </a:rPr>
              <a:t>"Hello world!\n"</a:t>
            </a: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400">
                <a:solidFill>
                  <a:srgbClr val="888888"/>
                </a:solidFill>
                <a:latin typeface="Courier New" panose="02070309020205020404" pitchFamily="49" charset="0"/>
                <a:ea typeface="Times New Roman" panose="02020603050405020304" pitchFamily="18" charset="0"/>
                <a:cs typeface="Courier New" panose="02070309020205020404" pitchFamily="49" charset="0"/>
              </a:rPr>
              <a:t>// In ra dong chu Hello world!  </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400" b="1">
                <a:solidFill>
                  <a:srgbClr val="444444"/>
                </a:solidFill>
                <a:latin typeface="Courier New" panose="02070309020205020404" pitchFamily="49" charset="0"/>
                <a:ea typeface="Times New Roman" panose="02020603050405020304" pitchFamily="18" charset="0"/>
                <a:cs typeface="Courier New" panose="02070309020205020404" pitchFamily="49" charset="0"/>
              </a:rPr>
              <a:t>return</a:t>
            </a: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400">
                <a:solidFill>
                  <a:srgbClr val="880000"/>
                </a:solidFill>
                <a:latin typeface="Courier New" panose="02070309020205020404" pitchFamily="49" charset="0"/>
                <a:ea typeface="Times New Roman" panose="02020603050405020304" pitchFamily="18" charset="0"/>
                <a:cs typeface="Courier New" panose="02070309020205020404" pitchFamily="49" charset="0"/>
              </a:rPr>
              <a:t>0</a:t>
            </a: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r>
              <a:rPr lang="en-US" sz="1400">
                <a:solidFill>
                  <a:srgbClr val="888888"/>
                </a:solidFill>
                <a:latin typeface="Courier New" panose="02070309020205020404" pitchFamily="49" charset="0"/>
                <a:ea typeface="Times New Roman" panose="02020603050405020304" pitchFamily="18" charset="0"/>
                <a:cs typeface="Courier New" panose="02070309020205020404" pitchFamily="49" charset="0"/>
              </a:rPr>
              <a:t>// Ket thuc chuong trinh va tra ve exit code 0</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a:latin typeface="Courier New" panose="02070309020205020404" pitchFamily="49" charset="0"/>
              <a:ea typeface="Yu Mincho" panose="02020400000000000000" pitchFamily="18" charset="-128"/>
              <a:cs typeface="Courier New" panose="02070309020205020404" pitchFamily="49" charset="0"/>
            </a:endParaRPr>
          </a:p>
          <a:p>
            <a:pPr marL="0" marR="0">
              <a:lnSpc>
                <a:spcPct val="107000"/>
              </a:lnSpc>
              <a:spcBef>
                <a:spcPts val="0"/>
              </a:spcBef>
              <a:spcAft>
                <a:spcPts val="800"/>
              </a:spcAft>
            </a:pPr>
            <a:r>
              <a:rPr lang="en-US" sz="1400">
                <a:latin typeface="Courier New" panose="02070309020205020404" pitchFamily="49" charset="0"/>
                <a:ea typeface="Yu Mincho" panose="02020400000000000000" pitchFamily="18" charset="-128"/>
                <a:cs typeface="Courier New" panose="02070309020205020404" pitchFamily="49" charset="0"/>
              </a:rPr>
              <a:t> </a:t>
            </a:r>
          </a:p>
        </p:txBody>
      </p:sp>
    </p:spTree>
    <p:extLst>
      <p:ext uri="{BB962C8B-B14F-4D97-AF65-F5344CB8AC3E}">
        <p14:creationId xmlns:p14="http://schemas.microsoft.com/office/powerpoint/2010/main" val="409889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Tài liệu tham khảo</a:t>
            </a:r>
          </a:p>
        </p:txBody>
      </p:sp>
      <p:sp>
        <p:nvSpPr>
          <p:cNvPr id="3" name="Content Placeholder 2"/>
          <p:cNvSpPr txBox="1">
            <a:spLocks/>
          </p:cNvSpPr>
          <p:nvPr/>
        </p:nvSpPr>
        <p:spPr>
          <a:xfrm>
            <a:off x="457200" y="1143000"/>
            <a:ext cx="8229600" cy="49831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a:t>S.G.Kotchan, </a:t>
            </a:r>
            <a:r>
              <a:rPr lang="en-US" sz="2400" i="1"/>
              <a:t>Programming in C</a:t>
            </a:r>
            <a:r>
              <a:rPr lang="en-US" sz="2400"/>
              <a:t>, 3</a:t>
            </a:r>
            <a:r>
              <a:rPr lang="en-US" sz="2400" baseline="30000"/>
              <a:t>rd</a:t>
            </a:r>
            <a:r>
              <a:rPr lang="en-US" sz="2400"/>
              <a:t> edition.</a:t>
            </a:r>
            <a:endParaRPr lang="en-US" sz="2400">
              <a:hlinkClick r:id="rId2"/>
            </a:endParaRPr>
          </a:p>
          <a:p>
            <a:pPr marL="0" indent="0" algn="just">
              <a:buNone/>
            </a:pPr>
            <a:r>
              <a:rPr lang="en-US" sz="2400">
                <a:hlinkClick r:id="rId2"/>
              </a:rPr>
              <a:t>http://vietjack.com/lap_trinh_c/cau_truc_chuong_trinh_c.jsp</a:t>
            </a:r>
          </a:p>
          <a:p>
            <a:pPr marL="0" indent="0" algn="just">
              <a:buNone/>
            </a:pPr>
            <a:r>
              <a:rPr lang="en-US" sz="2400">
                <a:hlinkClick r:id="rId2"/>
              </a:rPr>
              <a:t>http://vietjack.com/lap_trinh_c/cu_phap_c_co_ban.jsp</a:t>
            </a:r>
          </a:p>
          <a:p>
            <a:pPr marL="0" indent="0" algn="just">
              <a:buFont typeface="Arial" panose="020B0604020202020204" pitchFamily="34" charset="0"/>
              <a:buNone/>
            </a:pPr>
            <a:r>
              <a:rPr lang="en-US" sz="2400">
                <a:hlinkClick r:id="rId2"/>
              </a:rPr>
              <a:t>http://en.cppreference.com/w/c/language</a:t>
            </a:r>
          </a:p>
          <a:p>
            <a:pPr marL="0" indent="0" algn="just">
              <a:buFont typeface="Arial" panose="020B0604020202020204" pitchFamily="34" charset="0"/>
              <a:buNone/>
            </a:pPr>
            <a:endParaRPr lang="en-US" sz="2400"/>
          </a:p>
        </p:txBody>
      </p:sp>
    </p:spTree>
    <p:extLst>
      <p:ext uri="{BB962C8B-B14F-4D97-AF65-F5344CB8AC3E}">
        <p14:creationId xmlns:p14="http://schemas.microsoft.com/office/powerpoint/2010/main" val="16730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a:t>I. HELLO WORLD</a:t>
            </a:r>
          </a:p>
        </p:txBody>
      </p:sp>
    </p:spTree>
    <p:extLst>
      <p:ext uri="{BB962C8B-B14F-4D97-AF65-F5344CB8AC3E}">
        <p14:creationId xmlns:p14="http://schemas.microsoft.com/office/powerpoint/2010/main" val="326443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7315200" cy="631825"/>
          </a:xfrm>
        </p:spPr>
        <p:txBody>
          <a:bodyPr/>
          <a:lstStyle/>
          <a:p>
            <a:r>
              <a:rPr lang="en-US" altLang="en-US">
                <a:cs typeface="Tahoma" panose="020B0604030504040204" pitchFamily="34" charset="0"/>
              </a:rPr>
              <a:t>Hello World</a:t>
            </a:r>
          </a:p>
        </p:txBody>
      </p:sp>
      <p:graphicFrame>
        <p:nvGraphicFramePr>
          <p:cNvPr id="16" name="Table 15"/>
          <p:cNvGraphicFramePr>
            <a:graphicFrameLocks noGrp="1"/>
          </p:cNvGraphicFramePr>
          <p:nvPr>
            <p:extLst>
              <p:ext uri="{D42A27DB-BD31-4B8C-83A1-F6EECF244321}">
                <p14:modId xmlns:p14="http://schemas.microsoft.com/office/powerpoint/2010/main" val="4107080624"/>
              </p:ext>
            </p:extLst>
          </p:nvPr>
        </p:nvGraphicFramePr>
        <p:xfrm>
          <a:off x="457200" y="1278128"/>
          <a:ext cx="8467344" cy="1995426"/>
        </p:xfrm>
        <a:graphic>
          <a:graphicData uri="http://schemas.openxmlformats.org/drawingml/2006/table">
            <a:tbl>
              <a:tblPr firstRow="1" bandRow="1">
                <a:tableStyleId>{2D5ABB26-0587-4C30-8999-92F81FD0307C}</a:tableStyleId>
              </a:tblPr>
              <a:tblGrid>
                <a:gridCol w="3328416">
                  <a:extLst>
                    <a:ext uri="{9D8B030D-6E8A-4147-A177-3AD203B41FA5}">
                      <a16:colId xmlns:a16="http://schemas.microsoft.com/office/drawing/2014/main" val="1674061139"/>
                    </a:ext>
                  </a:extLst>
                </a:gridCol>
                <a:gridCol w="5138928">
                  <a:extLst>
                    <a:ext uri="{9D8B030D-6E8A-4147-A177-3AD203B41FA5}">
                      <a16:colId xmlns:a16="http://schemas.microsoft.com/office/drawing/2014/main" val="1830616004"/>
                    </a:ext>
                  </a:extLst>
                </a:gridCol>
              </a:tblGrid>
              <a:tr h="332571">
                <a:tc>
                  <a:txBody>
                    <a:bodyPr/>
                    <a:lstStyle/>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a:solidFill>
                            <a:srgbClr val="1F719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a:solidFill>
                            <a:srgbClr val="1F7199"/>
                          </a:solidFill>
                          <a:effectLst/>
                          <a:latin typeface="Courier New" panose="02070309020205020404" pitchFamily="49" charset="0"/>
                          <a:ea typeface="Times New Roman" panose="02020603050405020304" pitchFamily="18" charset="0"/>
                          <a:cs typeface="Times New Roman" panose="02020603050405020304" pitchFamily="18" charset="0"/>
                        </a:rPr>
                        <a:t>include</a:t>
                      </a:r>
                      <a:r>
                        <a:rPr lang="en-US" sz="1400">
                          <a:solidFill>
                            <a:srgbClr val="1F719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a:solidFill>
                            <a:srgbClr val="4D99BF"/>
                          </a:solidFill>
                          <a:effectLst/>
                          <a:latin typeface="Courier New" panose="02070309020205020404" pitchFamily="49" charset="0"/>
                          <a:ea typeface="Times New Roman" panose="02020603050405020304" pitchFamily="18" charset="0"/>
                          <a:cs typeface="Times New Roman" panose="02020603050405020304" pitchFamily="18" charset="0"/>
                        </a:rPr>
                        <a:t>&lt;stdio.h&gt;</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lvl="0"/>
                      <a:r>
                        <a:rPr lang="en-US" sz="1400" err="1"/>
                        <a:t>Khai</a:t>
                      </a:r>
                      <a:r>
                        <a:rPr lang="en-US" sz="1400" baseline="0"/>
                        <a:t> </a:t>
                      </a:r>
                      <a:r>
                        <a:rPr lang="en-US" sz="1400" baseline="0" err="1"/>
                        <a:t>báo</a:t>
                      </a:r>
                      <a:r>
                        <a:rPr lang="en-US" sz="1400" baseline="0"/>
                        <a:t> </a:t>
                      </a:r>
                      <a:r>
                        <a:rPr lang="en-US" sz="1400" baseline="0" err="1"/>
                        <a:t>thư</a:t>
                      </a:r>
                      <a:r>
                        <a:rPr lang="en-US" sz="1400" baseline="0"/>
                        <a:t> </a:t>
                      </a:r>
                      <a:r>
                        <a:rPr lang="en-US" sz="1400" baseline="0" err="1"/>
                        <a:t>viện</a:t>
                      </a:r>
                      <a:r>
                        <a:rPr lang="en-US" sz="1400" baseline="0"/>
                        <a:t> </a:t>
                      </a:r>
                      <a:r>
                        <a:rPr lang="en-US" sz="1400" b="1" baseline="0" err="1"/>
                        <a:t>stdio.h</a:t>
                      </a:r>
                      <a:r>
                        <a:rPr lang="en-US" sz="1400" baseline="0"/>
                        <a:t> </a:t>
                      </a:r>
                      <a:r>
                        <a:rPr lang="en-US" sz="1400" baseline="0" err="1"/>
                        <a:t>chứa</a:t>
                      </a:r>
                      <a:r>
                        <a:rPr lang="en-US" sz="1400" baseline="0"/>
                        <a:t> </a:t>
                      </a:r>
                      <a:r>
                        <a:rPr lang="en-US" sz="1400" baseline="0" err="1"/>
                        <a:t>các</a:t>
                      </a:r>
                      <a:r>
                        <a:rPr lang="en-US" sz="1400" baseline="0"/>
                        <a:t> </a:t>
                      </a:r>
                      <a:r>
                        <a:rPr lang="en-US" sz="1400" baseline="0" err="1"/>
                        <a:t>hàm</a:t>
                      </a:r>
                      <a:r>
                        <a:rPr lang="en-US" sz="1400" baseline="0"/>
                        <a:t> </a:t>
                      </a:r>
                      <a:r>
                        <a:rPr lang="en-US" sz="1400" baseline="0" err="1"/>
                        <a:t>nhập</a:t>
                      </a:r>
                      <a:r>
                        <a:rPr lang="en-US" sz="1400" baseline="0"/>
                        <a:t>/</a:t>
                      </a:r>
                      <a:r>
                        <a:rPr lang="en-US" sz="1400" baseline="0" err="1"/>
                        <a:t>xuất</a:t>
                      </a:r>
                      <a:r>
                        <a:rPr lang="en-US" sz="1400" baseline="0"/>
                        <a:t> (</a:t>
                      </a:r>
                      <a:r>
                        <a:rPr lang="en-US" sz="1400" baseline="0" err="1"/>
                        <a:t>printf</a:t>
                      </a:r>
                      <a:r>
                        <a:rPr lang="en-US" sz="1400" baseline="0"/>
                        <a:t>, </a:t>
                      </a:r>
                      <a:r>
                        <a:rPr lang="en-US" sz="1400" baseline="0" err="1"/>
                        <a:t>scanf</a:t>
                      </a:r>
                      <a:r>
                        <a:rPr lang="en-US" sz="1400" baseline="0"/>
                        <a:t>, …)</a:t>
                      </a:r>
                      <a:endParaRPr lang="en-US" sz="14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518828"/>
                  </a:ext>
                </a:extLst>
              </a:tr>
              <a:tr h="332571">
                <a:tc>
                  <a:txBody>
                    <a:bodyPr/>
                    <a:lstStyle/>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40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a:solidFill>
                            <a:srgbClr val="880000"/>
                          </a:solidFill>
                          <a:effectLst/>
                          <a:latin typeface="Courier New" panose="02070309020205020404" pitchFamily="49" charset="0"/>
                          <a:ea typeface="Times New Roman" panose="02020603050405020304" pitchFamily="18" charset="0"/>
                          <a:cs typeface="Times New Roman" panose="02020603050405020304" pitchFamily="18" charset="0"/>
                        </a:rPr>
                        <a:t>main</a:t>
                      </a:r>
                      <a:r>
                        <a:rPr lang="en-US" sz="140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1400" err="1"/>
                        <a:t>Khai</a:t>
                      </a:r>
                      <a:r>
                        <a:rPr lang="en-US" sz="1400" baseline="0"/>
                        <a:t> </a:t>
                      </a:r>
                      <a:r>
                        <a:rPr lang="en-US" sz="1400" baseline="0" err="1"/>
                        <a:t>báo</a:t>
                      </a:r>
                      <a:r>
                        <a:rPr lang="en-US" sz="1400" baseline="0"/>
                        <a:t> </a:t>
                      </a:r>
                      <a:r>
                        <a:rPr lang="en-US" sz="1400" baseline="0" err="1"/>
                        <a:t>hàm</a:t>
                      </a:r>
                      <a:r>
                        <a:rPr lang="en-US" sz="1400" baseline="0"/>
                        <a:t> </a:t>
                      </a:r>
                      <a:r>
                        <a:rPr lang="en-US" sz="1400" b="1" baseline="0"/>
                        <a:t>main() </a:t>
                      </a:r>
                      <a:r>
                        <a:rPr lang="en-US" sz="1400" baseline="0" err="1"/>
                        <a:t>của</a:t>
                      </a:r>
                      <a:r>
                        <a:rPr lang="en-US" sz="1400" baseline="0"/>
                        <a:t> </a:t>
                      </a:r>
                      <a:r>
                        <a:rPr lang="en-US" sz="1400" baseline="0" err="1"/>
                        <a:t>chương</a:t>
                      </a:r>
                      <a:r>
                        <a:rPr lang="en-US" sz="1400" baseline="0"/>
                        <a:t> </a:t>
                      </a:r>
                      <a:r>
                        <a:rPr lang="en-US" sz="1400" baseline="0" err="1"/>
                        <a:t>trình</a:t>
                      </a:r>
                      <a:endParaRPr lang="en-US" sz="14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720912"/>
                  </a:ext>
                </a:extLst>
              </a:tr>
              <a:tr h="332571">
                <a:tc>
                  <a:txBody>
                    <a:bodyPr/>
                    <a:lstStyle/>
                    <a:p>
                      <a:r>
                        <a:rPr lang="en-US" sz="1400">
                          <a:solidFill>
                            <a:srgbClr val="000000"/>
                          </a:solidFill>
                          <a:latin typeface="Courier New" panose="02070309020205020404" pitchFamily="49" charset="0"/>
                          <a:cs typeface="Courier New" panose="02070309020205020404" pitchFamily="49" charset="0"/>
                        </a:rPr>
                        <a:t>{</a:t>
                      </a:r>
                      <a:endParaRPr lang="en-US" sz="1400"/>
                    </a:p>
                  </a:txBody>
                  <a:tcPr>
                    <a:lnR w="12700" cap="flat" cmpd="sng" algn="ctr">
                      <a:solidFill>
                        <a:schemeClr val="tx1"/>
                      </a:solidFill>
                      <a:prstDash val="solid"/>
                      <a:round/>
                      <a:headEnd type="none" w="med" len="med"/>
                      <a:tailEnd type="none" w="med" len="med"/>
                    </a:lnR>
                  </a:tcPr>
                </a:tc>
                <a:tc>
                  <a:txBody>
                    <a:bodyPr/>
                    <a:lstStyle/>
                    <a:p>
                      <a:r>
                        <a:rPr lang="en-US" sz="1400" err="1"/>
                        <a:t>Mở</a:t>
                      </a:r>
                      <a:r>
                        <a:rPr lang="en-US" sz="1400" baseline="0"/>
                        <a:t> </a:t>
                      </a:r>
                      <a:r>
                        <a:rPr lang="en-US" sz="1400" baseline="0" err="1"/>
                        <a:t>đầu</a:t>
                      </a:r>
                      <a:r>
                        <a:rPr lang="en-US" sz="1400" baseline="0"/>
                        <a:t> </a:t>
                      </a:r>
                      <a:r>
                        <a:rPr lang="en-US" sz="1400" baseline="0" err="1"/>
                        <a:t>nội</a:t>
                      </a:r>
                      <a:r>
                        <a:rPr lang="en-US" sz="1400" baseline="0"/>
                        <a:t> dung </a:t>
                      </a:r>
                      <a:r>
                        <a:rPr lang="en-US" sz="1400" baseline="0" err="1"/>
                        <a:t>hàm</a:t>
                      </a:r>
                      <a:r>
                        <a:rPr lang="en-US" sz="1400" baseline="0"/>
                        <a:t> </a:t>
                      </a:r>
                      <a:r>
                        <a:rPr lang="en-US" sz="1400" b="1" baseline="0"/>
                        <a:t>main()</a:t>
                      </a:r>
                      <a:endParaRPr lang="en-US" sz="1400" b="1"/>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77550772"/>
                  </a:ext>
                </a:extLst>
              </a:tr>
              <a:tr h="332571">
                <a:tc>
                  <a:txBody>
                    <a:bodyPr/>
                    <a:lstStyle/>
                    <a:p>
                      <a:r>
                        <a:rPr lang="en-US" sz="1400">
                          <a:solidFill>
                            <a:srgbClr val="000000"/>
                          </a:solidFill>
                          <a:latin typeface="Courier New" panose="02070309020205020404" pitchFamily="49" charset="0"/>
                          <a:cs typeface="Courier New" panose="02070309020205020404" pitchFamily="49" charset="0"/>
                        </a:rPr>
                        <a:t>    </a:t>
                      </a:r>
                      <a:r>
                        <a:rPr lang="en-US" sz="1400">
                          <a:solidFill>
                            <a:srgbClr val="397300"/>
                          </a:solidFill>
                          <a:effectLst/>
                          <a:latin typeface="Courier New" panose="02070309020205020404" pitchFamily="49" charset="0"/>
                          <a:ea typeface="Times New Roman" panose="02020603050405020304" pitchFamily="18" charset="0"/>
                        </a:rPr>
                        <a:t>printf</a:t>
                      </a:r>
                      <a:r>
                        <a:rPr lang="en-US" sz="1400">
                          <a:solidFill>
                            <a:srgbClr val="444444"/>
                          </a:solidFill>
                          <a:effectLst/>
                          <a:latin typeface="Courier New" panose="02070309020205020404" pitchFamily="49" charset="0"/>
                          <a:ea typeface="Times New Roman" panose="02020603050405020304" pitchFamily="18" charset="0"/>
                        </a:rPr>
                        <a:t>(</a:t>
                      </a:r>
                      <a:r>
                        <a:rPr lang="en-US" sz="1400">
                          <a:solidFill>
                            <a:srgbClr val="880000"/>
                          </a:solidFill>
                          <a:effectLst/>
                          <a:latin typeface="Courier New" panose="02070309020205020404" pitchFamily="49" charset="0"/>
                          <a:ea typeface="Times New Roman" panose="02020603050405020304" pitchFamily="18" charset="0"/>
                        </a:rPr>
                        <a:t>"Hello world!\n"</a:t>
                      </a:r>
                      <a:r>
                        <a:rPr lang="en-US" sz="1400">
                          <a:solidFill>
                            <a:srgbClr val="444444"/>
                          </a:solidFill>
                          <a:effectLst/>
                          <a:latin typeface="Courier New" panose="02070309020205020404" pitchFamily="49" charset="0"/>
                          <a:ea typeface="Times New Roman" panose="02020603050405020304" pitchFamily="18" charset="0"/>
                        </a:rPr>
                        <a:t>);</a:t>
                      </a:r>
                      <a:endParaRPr lang="en-US" sz="1400"/>
                    </a:p>
                  </a:txBody>
                  <a:tcPr>
                    <a:lnR w="12700" cap="flat" cmpd="sng" algn="ctr">
                      <a:solidFill>
                        <a:schemeClr val="tx1"/>
                      </a:solidFill>
                      <a:prstDash val="solid"/>
                      <a:round/>
                      <a:headEnd type="none" w="med" len="med"/>
                      <a:tailEnd type="none" w="med" len="med"/>
                    </a:lnR>
                  </a:tcPr>
                </a:tc>
                <a:tc>
                  <a:txBody>
                    <a:bodyPr/>
                    <a:lstStyle/>
                    <a:p>
                      <a:r>
                        <a:rPr lang="en-US" sz="1400" err="1"/>
                        <a:t>Gọi</a:t>
                      </a:r>
                      <a:r>
                        <a:rPr lang="en-US" sz="1400" baseline="0"/>
                        <a:t> </a:t>
                      </a:r>
                      <a:r>
                        <a:rPr lang="en-US" sz="1400" baseline="0" err="1"/>
                        <a:t>hàm</a:t>
                      </a:r>
                      <a:r>
                        <a:rPr lang="en-US" sz="1400" baseline="0"/>
                        <a:t> </a:t>
                      </a:r>
                      <a:r>
                        <a:rPr lang="en-US" sz="1400" b="1" baseline="0" err="1"/>
                        <a:t>printf</a:t>
                      </a:r>
                      <a:r>
                        <a:rPr lang="en-US" sz="1400" b="1" baseline="0"/>
                        <a:t>() </a:t>
                      </a:r>
                      <a:r>
                        <a:rPr lang="en-US" sz="1400" baseline="0" err="1"/>
                        <a:t>để</a:t>
                      </a:r>
                      <a:r>
                        <a:rPr lang="en-US" sz="1400" baseline="0"/>
                        <a:t> in </a:t>
                      </a:r>
                      <a:r>
                        <a:rPr lang="en-US" sz="1400" baseline="0" err="1"/>
                        <a:t>ra</a:t>
                      </a:r>
                      <a:r>
                        <a:rPr lang="en-US" sz="1400" baseline="0"/>
                        <a:t> </a:t>
                      </a:r>
                      <a:r>
                        <a:rPr lang="en-US" sz="1400" baseline="0" err="1"/>
                        <a:t>dòng</a:t>
                      </a:r>
                      <a:r>
                        <a:rPr lang="en-US" sz="1400" baseline="0"/>
                        <a:t> </a:t>
                      </a:r>
                      <a:r>
                        <a:rPr lang="en-US" sz="1400" baseline="0" err="1"/>
                        <a:t>chữ</a:t>
                      </a:r>
                      <a:r>
                        <a:rPr lang="en-US" sz="1400" baseline="0"/>
                        <a:t> </a:t>
                      </a:r>
                      <a:r>
                        <a:rPr lang="en-US" sz="1400" i="1" baseline="0"/>
                        <a:t>Hello world!</a:t>
                      </a:r>
                      <a:r>
                        <a:rPr lang="en-US" sz="1400" baseline="0"/>
                        <a:t> + </a:t>
                      </a:r>
                      <a:r>
                        <a:rPr lang="en-US" sz="1400" baseline="0" err="1"/>
                        <a:t>xuống</a:t>
                      </a:r>
                      <a:r>
                        <a:rPr lang="en-US" sz="1400" baseline="0"/>
                        <a:t> </a:t>
                      </a:r>
                      <a:r>
                        <a:rPr lang="en-US" sz="1400" baseline="0" err="1"/>
                        <a:t>dòng</a:t>
                      </a:r>
                      <a:endParaRPr lang="en-US" sz="14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11696663"/>
                  </a:ext>
                </a:extLst>
              </a:tr>
              <a:tr h="332571">
                <a:tc>
                  <a:txBody>
                    <a:bodyPr/>
                    <a:lstStyle/>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latin typeface="Courier New" panose="02070309020205020404" pitchFamily="49" charset="0"/>
                          <a:cs typeface="Courier New" panose="02070309020205020404" pitchFamily="49" charset="0"/>
                        </a:rPr>
                        <a:t>    </a:t>
                      </a:r>
                      <a:r>
                        <a:rPr lang="en-US" sz="1400" b="1">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US" sz="140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a:solidFill>
                            <a:srgbClr val="880000"/>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400">
                          <a:solidFill>
                            <a:srgbClr val="444444"/>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1400" err="1"/>
                        <a:t>Kết</a:t>
                      </a:r>
                      <a:r>
                        <a:rPr lang="en-US" sz="1400" baseline="0"/>
                        <a:t> </a:t>
                      </a:r>
                      <a:r>
                        <a:rPr lang="en-US" sz="1400" baseline="0" err="1"/>
                        <a:t>thúc</a:t>
                      </a:r>
                      <a:r>
                        <a:rPr lang="en-US" sz="1400" baseline="0"/>
                        <a:t> </a:t>
                      </a:r>
                      <a:r>
                        <a:rPr lang="en-US" sz="1400" baseline="0" err="1"/>
                        <a:t>hàm</a:t>
                      </a:r>
                      <a:r>
                        <a:rPr lang="en-US" sz="1400" baseline="0"/>
                        <a:t> </a:t>
                      </a:r>
                      <a:r>
                        <a:rPr lang="en-US" sz="1400" b="1" baseline="0"/>
                        <a:t>main()</a:t>
                      </a:r>
                      <a:r>
                        <a:rPr lang="en-US" sz="1400" baseline="0"/>
                        <a:t> </a:t>
                      </a:r>
                      <a:r>
                        <a:rPr lang="en-US" sz="1400" baseline="0" err="1"/>
                        <a:t>và</a:t>
                      </a:r>
                      <a:r>
                        <a:rPr lang="en-US" sz="1400" baseline="0"/>
                        <a:t> </a:t>
                      </a:r>
                      <a:r>
                        <a:rPr lang="en-US" sz="1400" baseline="0" err="1"/>
                        <a:t>trả</a:t>
                      </a:r>
                      <a:r>
                        <a:rPr lang="en-US" sz="1400" baseline="0"/>
                        <a:t> </a:t>
                      </a:r>
                      <a:r>
                        <a:rPr lang="en-US" sz="1400" baseline="0" err="1"/>
                        <a:t>về</a:t>
                      </a:r>
                      <a:r>
                        <a:rPr lang="en-US" sz="1400" baseline="0"/>
                        <a:t> exit code </a:t>
                      </a:r>
                      <a:r>
                        <a:rPr lang="en-US" sz="1400" baseline="0" err="1"/>
                        <a:t>là</a:t>
                      </a:r>
                      <a:r>
                        <a:rPr lang="en-US" sz="1400" baseline="0"/>
                        <a:t> 0.</a:t>
                      </a:r>
                      <a:endParaRPr lang="en-US" sz="14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89390956"/>
                  </a:ext>
                </a:extLst>
              </a:tr>
              <a:tr h="332571">
                <a:tc>
                  <a:txBody>
                    <a:bodyPr/>
                    <a:lstStyle/>
                    <a:p>
                      <a:r>
                        <a:rPr lang="en-US" sz="1400">
                          <a:solidFill>
                            <a:srgbClr val="000000"/>
                          </a:solidFill>
                          <a:latin typeface="Courier New" panose="02070309020205020404" pitchFamily="49" charset="0"/>
                          <a:cs typeface="Courier New" panose="02070309020205020404" pitchFamily="49" charset="0"/>
                        </a:rPr>
                        <a:t>}</a:t>
                      </a:r>
                      <a:endParaRPr lang="en-US" sz="1400"/>
                    </a:p>
                  </a:txBody>
                  <a:tcPr>
                    <a:lnR w="12700" cap="flat" cmpd="sng" algn="ctr">
                      <a:solidFill>
                        <a:schemeClr val="tx1"/>
                      </a:solidFill>
                      <a:prstDash val="solid"/>
                      <a:round/>
                      <a:headEnd type="none" w="med" len="med"/>
                      <a:tailEnd type="none" w="med" len="med"/>
                    </a:lnR>
                  </a:tcPr>
                </a:tc>
                <a:tc>
                  <a:txBody>
                    <a:bodyPr/>
                    <a:lstStyle/>
                    <a:p>
                      <a:r>
                        <a:rPr lang="en-US" sz="1400" err="1"/>
                        <a:t>Đóng</a:t>
                      </a:r>
                      <a:r>
                        <a:rPr lang="en-US" sz="1400" baseline="0"/>
                        <a:t> </a:t>
                      </a:r>
                      <a:r>
                        <a:rPr lang="en-US" sz="1400" baseline="0" err="1"/>
                        <a:t>nội</a:t>
                      </a:r>
                      <a:r>
                        <a:rPr lang="en-US" sz="1400" baseline="0"/>
                        <a:t> dung </a:t>
                      </a:r>
                      <a:r>
                        <a:rPr lang="en-US" sz="1400" baseline="0" err="1"/>
                        <a:t>hàm</a:t>
                      </a:r>
                      <a:r>
                        <a:rPr lang="en-US" sz="1400" baseline="0"/>
                        <a:t> </a:t>
                      </a:r>
                      <a:r>
                        <a:rPr lang="en-US" sz="1400" b="1" baseline="0"/>
                        <a:t>main()</a:t>
                      </a:r>
                      <a:endParaRPr lang="en-US" sz="1400" b="1"/>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00353816"/>
                  </a:ext>
                </a:extLst>
              </a:tr>
            </a:tbl>
          </a:graphicData>
        </a:graphic>
      </p:graphicFrame>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r="55861" b="67658"/>
          <a:stretch/>
        </p:blipFill>
        <p:spPr>
          <a:xfrm>
            <a:off x="457200" y="3888154"/>
            <a:ext cx="4745736" cy="1818621"/>
          </a:xfrm>
          <a:prstGeom prst="rect">
            <a:avLst/>
          </a:prstGeom>
        </p:spPr>
      </p:pic>
      <p:sp>
        <p:nvSpPr>
          <p:cNvPr id="18" name="TextBox 17"/>
          <p:cNvSpPr txBox="1"/>
          <p:nvPr/>
        </p:nvSpPr>
        <p:spPr>
          <a:xfrm>
            <a:off x="457200" y="3518822"/>
            <a:ext cx="3209544" cy="369332"/>
          </a:xfrm>
          <a:prstGeom prst="rect">
            <a:avLst/>
          </a:prstGeom>
          <a:noFill/>
        </p:spPr>
        <p:txBody>
          <a:bodyPr wrap="square" rtlCol="0">
            <a:spAutoFit/>
          </a:bodyPr>
          <a:lstStyle/>
          <a:p>
            <a:r>
              <a:rPr lang="en-US" b="1"/>
              <a:t>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World</a:t>
            </a:r>
          </a:p>
        </p:txBody>
      </p:sp>
      <p:sp>
        <p:nvSpPr>
          <p:cNvPr id="3" name="Content Placeholder 2"/>
          <p:cNvSpPr>
            <a:spLocks noGrp="1"/>
          </p:cNvSpPr>
          <p:nvPr>
            <p:ph idx="1"/>
          </p:nvPr>
        </p:nvSpPr>
        <p:spPr>
          <a:xfrm>
            <a:off x="457200" y="1143001"/>
            <a:ext cx="8229600" cy="448056"/>
          </a:xfrm>
        </p:spPr>
        <p:txBody>
          <a:bodyPr/>
          <a:lstStyle/>
          <a:p>
            <a:pPr marL="0" indent="0">
              <a:buNone/>
            </a:pPr>
            <a:r>
              <a:rPr lang="en-US" sz="2000" b="1" err="1"/>
              <a:t>Những</a:t>
            </a:r>
            <a:r>
              <a:rPr lang="en-US" sz="2000" b="1"/>
              <a:t> </a:t>
            </a:r>
            <a:r>
              <a:rPr lang="en-US" sz="2000" b="1" err="1"/>
              <a:t>điều</a:t>
            </a:r>
            <a:r>
              <a:rPr lang="en-US" sz="2000" b="1"/>
              <a:t> </a:t>
            </a:r>
            <a:r>
              <a:rPr lang="en-US" sz="2000" b="1" err="1"/>
              <a:t>rút</a:t>
            </a:r>
            <a:r>
              <a:rPr lang="en-US" sz="2000" b="1"/>
              <a:t> </a:t>
            </a:r>
            <a:r>
              <a:rPr lang="en-US" sz="2000" b="1" err="1"/>
              <a:t>ra</a:t>
            </a:r>
            <a:r>
              <a:rPr lang="en-US" sz="2000" b="1"/>
              <a:t> qua </a:t>
            </a:r>
            <a:r>
              <a:rPr lang="en-US" sz="2000" b="1" err="1"/>
              <a:t>chương</a:t>
            </a:r>
            <a:r>
              <a:rPr lang="en-US" sz="2000" b="1"/>
              <a:t> </a:t>
            </a:r>
            <a:r>
              <a:rPr lang="en-US" sz="2000" b="1" err="1"/>
              <a:t>trình</a:t>
            </a:r>
            <a:r>
              <a:rPr lang="en-US" sz="2000" b="1"/>
              <a:t> Hello World</a:t>
            </a:r>
          </a:p>
          <a:p>
            <a:pPr>
              <a:buFont typeface="+mj-lt"/>
              <a:buAutoNum type="arabicPeriod"/>
            </a:pPr>
            <a:endParaRPr lang="en-US" sz="1800"/>
          </a:p>
        </p:txBody>
      </p:sp>
      <p:sp>
        <p:nvSpPr>
          <p:cNvPr id="4" name="Rectangle 3"/>
          <p:cNvSpPr/>
          <p:nvPr/>
        </p:nvSpPr>
        <p:spPr>
          <a:xfrm>
            <a:off x="457200" y="1516517"/>
            <a:ext cx="8229600" cy="1415772"/>
          </a:xfrm>
          <a:prstGeom prst="rect">
            <a:avLst/>
          </a:prstGeom>
        </p:spPr>
        <p:txBody>
          <a:bodyPr wrap="square">
            <a:spAutoFit/>
          </a:bodyPr>
          <a:lstStyle/>
          <a:p>
            <a:pPr algn="just"/>
            <a:r>
              <a:rPr lang="en-US" b="1"/>
              <a:t>1. </a:t>
            </a:r>
            <a:r>
              <a:rPr lang="en-US"/>
              <a:t>Bộ </a:t>
            </a:r>
            <a:r>
              <a:rPr lang="en-US" err="1"/>
              <a:t>thư</a:t>
            </a:r>
            <a:r>
              <a:rPr lang="en-US"/>
              <a:t> viện </a:t>
            </a:r>
            <a:r>
              <a:rPr lang="en-US" err="1"/>
              <a:t>chuẩn</a:t>
            </a:r>
            <a:r>
              <a:rPr lang="en-US"/>
              <a:t> (STL) </a:t>
            </a:r>
            <a:r>
              <a:rPr lang="en-US" err="1"/>
              <a:t>của</a:t>
            </a:r>
            <a:r>
              <a:rPr lang="en-US"/>
              <a:t> C </a:t>
            </a:r>
            <a:r>
              <a:rPr lang="en-US" err="1"/>
              <a:t>chứa</a:t>
            </a:r>
            <a:r>
              <a:rPr lang="en-US"/>
              <a:t> </a:t>
            </a:r>
            <a:r>
              <a:rPr lang="en-US" err="1"/>
              <a:t>các</a:t>
            </a:r>
            <a:r>
              <a:rPr lang="en-US"/>
              <a:t> </a:t>
            </a:r>
            <a:r>
              <a:rPr lang="en-US" err="1"/>
              <a:t>hàm</a:t>
            </a:r>
            <a:r>
              <a:rPr lang="en-US"/>
              <a:t> </a:t>
            </a:r>
            <a:r>
              <a:rPr lang="en-US" err="1"/>
              <a:t>cơ</a:t>
            </a:r>
            <a:r>
              <a:rPr lang="en-US"/>
              <a:t> </a:t>
            </a:r>
            <a:r>
              <a:rPr lang="en-US" err="1"/>
              <a:t>bản</a:t>
            </a:r>
            <a:r>
              <a:rPr lang="en-US"/>
              <a:t> </a:t>
            </a:r>
            <a:r>
              <a:rPr lang="en-US" err="1"/>
              <a:t>dùng</a:t>
            </a:r>
            <a:r>
              <a:rPr lang="en-US"/>
              <a:t> </a:t>
            </a:r>
            <a:r>
              <a:rPr lang="en-US" err="1"/>
              <a:t>để</a:t>
            </a:r>
            <a:r>
              <a:rPr lang="en-US"/>
              <a:t> </a:t>
            </a:r>
            <a:r>
              <a:rPr lang="en-US" err="1"/>
              <a:t>tính</a:t>
            </a:r>
            <a:r>
              <a:rPr lang="en-US"/>
              <a:t> </a:t>
            </a:r>
            <a:r>
              <a:rPr lang="en-US" err="1"/>
              <a:t>toán</a:t>
            </a:r>
            <a:r>
              <a:rPr lang="en-US"/>
              <a:t>, </a:t>
            </a:r>
            <a:r>
              <a:rPr lang="en-US" err="1"/>
              <a:t>nhập</a:t>
            </a:r>
            <a:r>
              <a:rPr lang="en-US"/>
              <a:t>/</a:t>
            </a:r>
            <a:r>
              <a:rPr lang="en-US" err="1"/>
              <a:t>xuất</a:t>
            </a:r>
            <a:r>
              <a:rPr lang="en-US"/>
              <a:t>, </a:t>
            </a:r>
            <a:r>
              <a:rPr lang="en-US" err="1"/>
              <a:t>thao</a:t>
            </a:r>
            <a:r>
              <a:rPr lang="en-US"/>
              <a:t> </a:t>
            </a:r>
            <a:r>
              <a:rPr lang="en-US" err="1"/>
              <a:t>tác</a:t>
            </a:r>
            <a:r>
              <a:rPr lang="en-US"/>
              <a:t> </a:t>
            </a:r>
            <a:r>
              <a:rPr lang="en-US" err="1"/>
              <a:t>với</a:t>
            </a:r>
            <a:r>
              <a:rPr lang="en-US"/>
              <a:t> </a:t>
            </a:r>
            <a:r>
              <a:rPr lang="en-US" err="1"/>
              <a:t>dữ</a:t>
            </a:r>
            <a:r>
              <a:rPr lang="en-US"/>
              <a:t> </a:t>
            </a:r>
            <a:r>
              <a:rPr lang="en-US" err="1"/>
              <a:t>liệu</a:t>
            </a:r>
            <a:r>
              <a:rPr lang="en-US"/>
              <a:t>, … </a:t>
            </a:r>
            <a:r>
              <a:rPr lang="en-US" err="1"/>
              <a:t>Để</a:t>
            </a:r>
            <a:r>
              <a:rPr lang="en-US"/>
              <a:t> </a:t>
            </a:r>
            <a:r>
              <a:rPr lang="en-US" err="1"/>
              <a:t>dùng</a:t>
            </a:r>
            <a:r>
              <a:rPr lang="en-US"/>
              <a:t> </a:t>
            </a:r>
            <a:r>
              <a:rPr lang="en-US" err="1"/>
              <a:t>các</a:t>
            </a:r>
            <a:r>
              <a:rPr lang="en-US"/>
              <a:t> </a:t>
            </a:r>
            <a:r>
              <a:rPr lang="en-US" err="1"/>
              <a:t>hàm</a:t>
            </a:r>
            <a:r>
              <a:rPr lang="en-US"/>
              <a:t> </a:t>
            </a:r>
            <a:r>
              <a:rPr lang="en-US" err="1"/>
              <a:t>này</a:t>
            </a:r>
            <a:r>
              <a:rPr lang="en-US"/>
              <a:t>, ta </a:t>
            </a:r>
            <a:r>
              <a:rPr lang="en-US" err="1"/>
              <a:t>phải</a:t>
            </a:r>
            <a:r>
              <a:rPr lang="en-US"/>
              <a:t> </a:t>
            </a:r>
            <a:r>
              <a:rPr lang="en-US" err="1"/>
              <a:t>khai</a:t>
            </a:r>
            <a:r>
              <a:rPr lang="en-US"/>
              <a:t> </a:t>
            </a:r>
            <a:r>
              <a:rPr lang="en-US" err="1"/>
              <a:t>báo</a:t>
            </a:r>
            <a:r>
              <a:rPr lang="en-US"/>
              <a:t> </a:t>
            </a:r>
            <a:r>
              <a:rPr lang="en-US" err="1"/>
              <a:t>thư</a:t>
            </a:r>
            <a:r>
              <a:rPr lang="en-US"/>
              <a:t> </a:t>
            </a:r>
            <a:r>
              <a:rPr lang="en-US" err="1"/>
              <a:t>viện</a:t>
            </a:r>
            <a:r>
              <a:rPr lang="en-US"/>
              <a:t> </a:t>
            </a:r>
            <a:r>
              <a:rPr lang="en-US" err="1"/>
              <a:t>tương</a:t>
            </a:r>
            <a:r>
              <a:rPr lang="en-US"/>
              <a:t> </a:t>
            </a:r>
            <a:r>
              <a:rPr lang="en-US" err="1"/>
              <a:t>ứng</a:t>
            </a:r>
            <a:r>
              <a:rPr lang="en-US"/>
              <a:t> </a:t>
            </a:r>
            <a:r>
              <a:rPr lang="en-US" err="1"/>
              <a:t>bằng</a:t>
            </a:r>
            <a:r>
              <a:rPr lang="en-US"/>
              <a:t> </a:t>
            </a:r>
            <a:r>
              <a:rPr lang="en-US" err="1"/>
              <a:t>cú</a:t>
            </a:r>
            <a:r>
              <a:rPr lang="en-US"/>
              <a:t> </a:t>
            </a:r>
            <a:r>
              <a:rPr lang="en-US" err="1"/>
              <a:t>pháp</a:t>
            </a:r>
            <a:r>
              <a:rPr lang="en-US"/>
              <a:t>:</a:t>
            </a:r>
          </a:p>
          <a:p>
            <a:pPr algn="ctr"/>
            <a:r>
              <a:rPr lang="en-US" sz="1400">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b="1">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include</a:t>
            </a:r>
            <a:r>
              <a:rPr lang="en-US" sz="1400">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 &lt;tên thư viện&gt;</a:t>
            </a:r>
          </a:p>
          <a:p>
            <a:pPr algn="just"/>
            <a:r>
              <a:rPr lang="en-US" b="1"/>
              <a:t>Ví dụ:</a:t>
            </a:r>
            <a:r>
              <a:rPr lang="en-US"/>
              <a:t>	</a:t>
            </a:r>
            <a:r>
              <a:rPr lang="en-US" sz="1400">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b="1">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include</a:t>
            </a:r>
            <a:r>
              <a:rPr lang="en-US" sz="1400">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 &lt;</a:t>
            </a:r>
            <a:r>
              <a:rPr lang="en-US" sz="1400" err="1">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stdio.h</a:t>
            </a:r>
            <a:r>
              <a:rPr lang="en-US" sz="1400">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400">
                <a:solidFill>
                  <a:srgbClr val="00B050"/>
                </a:solidFill>
                <a:latin typeface="Courier New" panose="02070309020205020404" pitchFamily="49" charset="0"/>
                <a:cs typeface="Courier New" panose="02070309020205020404" pitchFamily="49" charset="0"/>
              </a:rPr>
              <a:t>	</a:t>
            </a:r>
            <a:r>
              <a:rPr lang="en-US" sz="1400">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b="1">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include</a:t>
            </a:r>
            <a:r>
              <a:rPr lang="en-US" sz="1400">
                <a:solidFill>
                  <a:srgbClr val="4D99BF"/>
                </a:solidFill>
                <a:latin typeface="Courier New" panose="02070309020205020404" pitchFamily="49" charset="0"/>
                <a:ea typeface="Times New Roman" panose="02020603050405020304" pitchFamily="18" charset="0"/>
                <a:cs typeface="Times New Roman" panose="02020603050405020304" pitchFamily="18" charset="0"/>
              </a:rPr>
              <a:t> &lt;math.h&gt;</a:t>
            </a:r>
          </a:p>
        </p:txBody>
      </p:sp>
      <p:sp>
        <p:nvSpPr>
          <p:cNvPr id="5" name="Rectangle 4"/>
          <p:cNvSpPr/>
          <p:nvPr/>
        </p:nvSpPr>
        <p:spPr>
          <a:xfrm>
            <a:off x="457200" y="2932289"/>
            <a:ext cx="8229600" cy="3448636"/>
          </a:xfrm>
          <a:prstGeom prst="rect">
            <a:avLst/>
          </a:prstGeom>
        </p:spPr>
        <p:txBody>
          <a:bodyPr wrap="square">
            <a:spAutoFit/>
          </a:bodyPr>
          <a:lstStyle/>
          <a:p>
            <a:pPr marL="0" indent="0" algn="just" eaLnBrk="1" hangingPunct="1">
              <a:buNone/>
            </a:pPr>
            <a:r>
              <a:rPr lang="en-US" b="1"/>
              <a:t>2. </a:t>
            </a:r>
            <a:r>
              <a:rPr lang="en-US" err="1"/>
              <a:t>Mọi</a:t>
            </a:r>
            <a:r>
              <a:rPr lang="en-US"/>
              <a:t> </a:t>
            </a:r>
            <a:r>
              <a:rPr lang="en-US" err="1"/>
              <a:t>chương</a:t>
            </a:r>
            <a:r>
              <a:rPr lang="en-US"/>
              <a:t> </a:t>
            </a:r>
            <a:r>
              <a:rPr lang="en-US" err="1"/>
              <a:t>trình</a:t>
            </a:r>
            <a:r>
              <a:rPr lang="en-US"/>
              <a:t> C </a:t>
            </a:r>
            <a:r>
              <a:rPr lang="en-US" err="1"/>
              <a:t>đều</a:t>
            </a:r>
            <a:r>
              <a:rPr lang="en-US"/>
              <a:t> </a:t>
            </a:r>
            <a:r>
              <a:rPr lang="en-US" err="1"/>
              <a:t>phải</a:t>
            </a:r>
            <a:r>
              <a:rPr lang="en-US"/>
              <a:t> </a:t>
            </a:r>
            <a:r>
              <a:rPr lang="en-US" err="1"/>
              <a:t>có</a:t>
            </a:r>
            <a:r>
              <a:rPr lang="en-US"/>
              <a:t> </a:t>
            </a:r>
            <a:r>
              <a:rPr lang="en-US" err="1"/>
              <a:t>hàm</a:t>
            </a:r>
            <a:r>
              <a:rPr lang="en-US"/>
              <a:t> </a:t>
            </a:r>
            <a:r>
              <a:rPr lang="en-US" sz="1600" b="1">
                <a:latin typeface="Courier New" panose="02070309020205020404" pitchFamily="49" charset="0"/>
                <a:cs typeface="Courier New" panose="02070309020205020404" pitchFamily="49" charset="0"/>
              </a:rPr>
              <a:t>main()</a:t>
            </a:r>
            <a:r>
              <a:rPr lang="en-US"/>
              <a:t> </a:t>
            </a:r>
            <a:r>
              <a:rPr lang="en-US" err="1"/>
              <a:t>chứa</a:t>
            </a:r>
            <a:r>
              <a:rPr lang="en-US"/>
              <a:t> </a:t>
            </a:r>
            <a:r>
              <a:rPr lang="en-US" err="1"/>
              <a:t>nội</a:t>
            </a:r>
            <a:r>
              <a:rPr lang="en-US"/>
              <a:t> dung </a:t>
            </a:r>
            <a:r>
              <a:rPr lang="en-US" err="1"/>
              <a:t>của</a:t>
            </a:r>
            <a:r>
              <a:rPr lang="en-US"/>
              <a:t> </a:t>
            </a:r>
            <a:r>
              <a:rPr lang="en-US" err="1"/>
              <a:t>chương</a:t>
            </a:r>
            <a:r>
              <a:rPr lang="en-US"/>
              <a:t> </a:t>
            </a:r>
            <a:r>
              <a:rPr lang="en-US" err="1"/>
              <a:t>trình</a:t>
            </a:r>
            <a:r>
              <a:rPr lang="en-US"/>
              <a:t>. </a:t>
            </a:r>
            <a:r>
              <a:rPr lang="en-US" err="1"/>
              <a:t>Cú</a:t>
            </a:r>
            <a:r>
              <a:rPr lang="en-US"/>
              <a:t> </a:t>
            </a:r>
            <a:r>
              <a:rPr lang="en-US" err="1"/>
              <a:t>pháp</a:t>
            </a:r>
            <a:r>
              <a:rPr lang="en-US"/>
              <a:t> </a:t>
            </a:r>
            <a:r>
              <a:rPr lang="en-US" err="1"/>
              <a:t>khai</a:t>
            </a:r>
            <a:r>
              <a:rPr lang="en-US"/>
              <a:t> </a:t>
            </a:r>
            <a:r>
              <a:rPr lang="en-US" err="1"/>
              <a:t>báo</a:t>
            </a:r>
            <a:r>
              <a:rPr lang="en-US"/>
              <a:t> </a:t>
            </a:r>
            <a:r>
              <a:rPr lang="en-US" err="1"/>
              <a:t>hàm</a:t>
            </a:r>
            <a:r>
              <a:rPr lang="en-US"/>
              <a:t> </a:t>
            </a:r>
            <a:r>
              <a:rPr lang="en-US" sz="1600" b="1">
                <a:latin typeface="Courier New" panose="02070309020205020404" pitchFamily="49" charset="0"/>
                <a:cs typeface="Courier New" panose="02070309020205020404" pitchFamily="49" charset="0"/>
              </a:rPr>
              <a:t>main()</a:t>
            </a:r>
            <a:r>
              <a:rPr lang="en-US"/>
              <a:t> </a:t>
            </a:r>
            <a:r>
              <a:rPr lang="en-US" err="1"/>
              <a:t>như</a:t>
            </a:r>
            <a:r>
              <a:rPr lang="en-US"/>
              <a:t> </a:t>
            </a:r>
            <a:r>
              <a:rPr lang="en-US" err="1"/>
              <a:t>sau</a:t>
            </a:r>
            <a:r>
              <a:rPr lang="en-US"/>
              <a:t>:</a:t>
            </a:r>
          </a:p>
          <a:p>
            <a:pP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a:br>
            <a:r>
              <a:rPr lang="en-US" sz="1200" b="1">
                <a:solidFill>
                  <a:srgbClr val="444444"/>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200">
                <a:solidFill>
                  <a:srgbClr val="444444"/>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a:solidFill>
                  <a:srgbClr val="88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1200">
                <a:solidFill>
                  <a:srgbClr val="444444"/>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a:ea typeface="Yu Mincho" panose="02020400000000000000" pitchFamily="18" charset="-128"/>
              <a:cs typeface="Times New Roman" panose="02020603050405020304" pitchFamily="18" charset="0"/>
            </a:endParaRPr>
          </a:p>
          <a:p>
            <a:pPr marL="0" indent="0" algn="just" eaLnBrk="1" fontAlgn="t" hangingPunct="1">
              <a:buNone/>
            </a:pPr>
            <a:r>
              <a:rPr lang="en-US" sz="1200">
                <a:latin typeface="Courier New" panose="02070309020205020404" pitchFamily="49" charset="0"/>
                <a:cs typeface="Courier New" panose="02070309020205020404" pitchFamily="49" charset="0"/>
              </a:rPr>
              <a:t>{</a:t>
            </a:r>
          </a:p>
          <a:p>
            <a:pPr marL="0" indent="0" algn="just" eaLnBrk="1" fontAlgn="t" hangingPunct="1">
              <a:buNone/>
            </a:pPr>
            <a:r>
              <a:rPr lang="en-US" sz="1200">
                <a:latin typeface="Courier New" panose="02070309020205020404" pitchFamily="49" charset="0"/>
                <a:cs typeface="Courier New" panose="02070309020205020404" pitchFamily="49" charset="0"/>
              </a:rPr>
              <a:t>    c</a:t>
            </a:r>
            <a:r>
              <a:rPr lang="en-US" sz="1200" i="1">
                <a:latin typeface="Courier New" panose="02070309020205020404" pitchFamily="49" charset="0"/>
                <a:cs typeface="Courier New" panose="02070309020205020404" pitchFamily="49" charset="0"/>
              </a:rPr>
              <a:t>âu_lệnh_1;</a:t>
            </a:r>
          </a:p>
          <a:p>
            <a:pPr algn="just" eaLnBrk="1" fontAlgn="t" hangingPunct="1"/>
            <a:r>
              <a:rPr lang="en-US" sz="1200">
                <a:latin typeface="Courier New" panose="02070309020205020404" pitchFamily="49" charset="0"/>
                <a:cs typeface="Courier New" panose="02070309020205020404" pitchFamily="49" charset="0"/>
              </a:rPr>
              <a:t>    c</a:t>
            </a:r>
            <a:r>
              <a:rPr lang="en-US" sz="1200" i="1">
                <a:latin typeface="Courier New" panose="02070309020205020404" pitchFamily="49" charset="0"/>
                <a:cs typeface="Courier New" panose="02070309020205020404" pitchFamily="49" charset="0"/>
              </a:rPr>
              <a:t>âu_lệnh_2;</a:t>
            </a:r>
          </a:p>
          <a:p>
            <a:pPr algn="just" eaLnBrk="1" fontAlgn="t" hangingPunct="1"/>
            <a:r>
              <a:rPr lang="en-US" sz="1200">
                <a:latin typeface="Courier New" panose="02070309020205020404" pitchFamily="49" charset="0"/>
                <a:cs typeface="Courier New" panose="02070309020205020404" pitchFamily="49" charset="0"/>
              </a:rPr>
              <a:t>    …</a:t>
            </a:r>
            <a:endParaRPr lang="en-US" sz="1200" i="1">
              <a:latin typeface="Courier New" panose="02070309020205020404" pitchFamily="49" charset="0"/>
              <a:cs typeface="Courier New" panose="02070309020205020404" pitchFamily="49" charset="0"/>
            </a:endParaRPr>
          </a:p>
          <a:p>
            <a:pPr algn="just" eaLnBrk="1" fontAlgn="t" hangingPunct="1"/>
            <a:r>
              <a:rPr lang="en-US" sz="1200">
                <a:latin typeface="Courier New" panose="02070309020205020404" pitchFamily="49" charset="0"/>
                <a:cs typeface="Courier New" panose="02070309020205020404" pitchFamily="49" charset="0"/>
              </a:rPr>
              <a:t>    c</a:t>
            </a:r>
            <a:r>
              <a:rPr lang="en-US" sz="1200" i="1">
                <a:latin typeface="Courier New" panose="02070309020205020404" pitchFamily="49" charset="0"/>
                <a:cs typeface="Courier New" panose="02070309020205020404" pitchFamily="49" charset="0"/>
              </a:rPr>
              <a:t>âu_lệnh_n;</a:t>
            </a:r>
          </a:p>
          <a:p>
            <a:pPr algn="just" eaLnBrk="1" fontAlgn="t" hangingPunct="1"/>
            <a:r>
              <a:rPr lang="en-US" sz="1200">
                <a:latin typeface="Courier New" panose="02070309020205020404" pitchFamily="49" charset="0"/>
                <a:cs typeface="Courier New" panose="02070309020205020404" pitchFamily="49" charset="0"/>
              </a:rPr>
              <a:t>    </a:t>
            </a:r>
            <a:r>
              <a:rPr lang="en-US" sz="1200" b="1">
                <a:solidFill>
                  <a:srgbClr val="444444"/>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200">
                <a:solidFill>
                  <a:srgbClr val="444444"/>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a:solidFill>
                  <a:srgbClr val="88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200">
                <a:solidFill>
                  <a:srgbClr val="444444"/>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a:ea typeface="Yu Mincho" panose="02020400000000000000" pitchFamily="18" charset="-128"/>
              <a:cs typeface="Times New Roman" panose="02020603050405020304" pitchFamily="18" charset="0"/>
            </a:endParaRPr>
          </a:p>
          <a:p>
            <a:pPr marL="0" indent="0" algn="just" eaLnBrk="1" fontAlgn="t" hangingPunct="1">
              <a:buNone/>
            </a:pPr>
            <a:endParaRPr lang="en-US" sz="1200">
              <a:latin typeface="Courier New" panose="02070309020205020404" pitchFamily="49" charset="0"/>
              <a:cs typeface="Courier New" panose="02070309020205020404" pitchFamily="49" charset="0"/>
            </a:endParaRPr>
          </a:p>
          <a:p>
            <a:pPr marL="0" indent="0" algn="just" eaLnBrk="1" fontAlgn="t" hangingPunct="1">
              <a:buNone/>
            </a:pPr>
            <a:r>
              <a:rPr lang="en-US" sz="1200">
                <a:latin typeface="Courier New" panose="02070309020205020404" pitchFamily="49" charset="0"/>
                <a:cs typeface="Courier New" panose="02070309020205020404" pitchFamily="49" charset="0"/>
              </a:rPr>
              <a:t>}</a:t>
            </a:r>
          </a:p>
          <a:p>
            <a:pPr marL="0" indent="0" algn="just" eaLnBrk="1" fontAlgn="t" hangingPunct="1">
              <a:buNone/>
            </a:pPr>
            <a:endParaRPr lang="en-US"/>
          </a:p>
          <a:p>
            <a:pPr algn="just" eaLnBrk="1" fontAlgn="b" hangingPunct="1"/>
            <a:r>
              <a:rPr lang="en-US" b="1" i="1"/>
              <a:t>Lưu ý: </a:t>
            </a:r>
            <a:r>
              <a:rPr lang="en-US"/>
              <a:t>Dòng </a:t>
            </a:r>
            <a:r>
              <a:rPr lang="en-US" sz="1400" b="1">
                <a:solidFill>
                  <a:srgbClr val="444444"/>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400">
                <a:solidFill>
                  <a:srgbClr val="444444"/>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a:solidFill>
                  <a:srgbClr val="88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400">
                <a:solidFill>
                  <a:srgbClr val="444444"/>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a:latin typeface="Courier New" panose="02070309020205020404" pitchFamily="49" charset="0"/>
                <a:cs typeface="Courier New" panose="02070309020205020404" pitchFamily="49" charset="0"/>
              </a:rPr>
              <a:t> </a:t>
            </a:r>
            <a:r>
              <a:rPr lang="en-US" err="1"/>
              <a:t>là</a:t>
            </a:r>
            <a:r>
              <a:rPr lang="en-US"/>
              <a:t> </a:t>
            </a:r>
            <a:r>
              <a:rPr lang="en-US" err="1"/>
              <a:t>không</a:t>
            </a:r>
            <a:r>
              <a:rPr lang="en-US"/>
              <a:t> </a:t>
            </a:r>
            <a:r>
              <a:rPr lang="en-US" err="1"/>
              <a:t>bắt</a:t>
            </a:r>
            <a:r>
              <a:rPr lang="en-US"/>
              <a:t> </a:t>
            </a:r>
            <a:r>
              <a:rPr lang="en-US" err="1"/>
              <a:t>buộc</a:t>
            </a:r>
            <a:r>
              <a:rPr lang="en-US"/>
              <a:t>, </a:t>
            </a:r>
            <a:r>
              <a:rPr lang="en-US" err="1"/>
              <a:t>trình</a:t>
            </a:r>
            <a:r>
              <a:rPr lang="en-US"/>
              <a:t> </a:t>
            </a:r>
            <a:r>
              <a:rPr lang="en-US" err="1"/>
              <a:t>biên</a:t>
            </a:r>
            <a:r>
              <a:rPr lang="en-US"/>
              <a:t> </a:t>
            </a:r>
            <a:r>
              <a:rPr lang="en-US" err="1"/>
              <a:t>dịch</a:t>
            </a:r>
            <a:r>
              <a:rPr lang="en-US"/>
              <a:t> </a:t>
            </a:r>
            <a:r>
              <a:rPr lang="en-US" err="1"/>
              <a:t>sẽ</a:t>
            </a:r>
            <a:r>
              <a:rPr lang="en-US"/>
              <a:t> </a:t>
            </a:r>
            <a:r>
              <a:rPr lang="en-US" err="1"/>
              <a:t>tự</a:t>
            </a:r>
            <a:r>
              <a:rPr lang="en-US"/>
              <a:t> </a:t>
            </a:r>
            <a:r>
              <a:rPr lang="en-US" err="1"/>
              <a:t>động</a:t>
            </a:r>
            <a:r>
              <a:rPr lang="en-US"/>
              <a:t> thêm </a:t>
            </a:r>
            <a:r>
              <a:rPr lang="en-US" err="1"/>
              <a:t>nếu</a:t>
            </a:r>
            <a:r>
              <a:rPr lang="en-US"/>
              <a:t> </a:t>
            </a:r>
            <a:r>
              <a:rPr lang="en-US" err="1"/>
              <a:t>không</a:t>
            </a:r>
            <a:r>
              <a:rPr lang="en-US"/>
              <a:t> có dòng này. Exit code 0 có nghĩa là chương trình hoàn thành mà không gặp lỗi nào.</a:t>
            </a:r>
            <a:endParaRPr 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848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World</a:t>
            </a:r>
          </a:p>
        </p:txBody>
      </p:sp>
      <p:sp>
        <p:nvSpPr>
          <p:cNvPr id="3" name="Content Placeholder 2"/>
          <p:cNvSpPr>
            <a:spLocks noGrp="1"/>
          </p:cNvSpPr>
          <p:nvPr>
            <p:ph idx="1"/>
          </p:nvPr>
        </p:nvSpPr>
        <p:spPr>
          <a:xfrm>
            <a:off x="457200" y="1143001"/>
            <a:ext cx="8229600" cy="448056"/>
          </a:xfrm>
        </p:spPr>
        <p:txBody>
          <a:bodyPr/>
          <a:lstStyle/>
          <a:p>
            <a:pPr marL="0" indent="0">
              <a:buNone/>
            </a:pPr>
            <a:r>
              <a:rPr lang="en-US" sz="2000" b="1" err="1"/>
              <a:t>Những</a:t>
            </a:r>
            <a:r>
              <a:rPr lang="en-US" sz="2000" b="1"/>
              <a:t> </a:t>
            </a:r>
            <a:r>
              <a:rPr lang="en-US" sz="2000" b="1" err="1"/>
              <a:t>điều</a:t>
            </a:r>
            <a:r>
              <a:rPr lang="en-US" sz="2000" b="1"/>
              <a:t> </a:t>
            </a:r>
            <a:r>
              <a:rPr lang="en-US" sz="2000" b="1" err="1"/>
              <a:t>rút</a:t>
            </a:r>
            <a:r>
              <a:rPr lang="en-US" sz="2000" b="1"/>
              <a:t> </a:t>
            </a:r>
            <a:r>
              <a:rPr lang="en-US" sz="2000" b="1" err="1"/>
              <a:t>ra</a:t>
            </a:r>
            <a:r>
              <a:rPr lang="en-US" sz="2000" b="1"/>
              <a:t> qua </a:t>
            </a:r>
            <a:r>
              <a:rPr lang="en-US" sz="2000" b="1" err="1"/>
              <a:t>chương</a:t>
            </a:r>
            <a:r>
              <a:rPr lang="en-US" sz="2000" b="1"/>
              <a:t> </a:t>
            </a:r>
            <a:r>
              <a:rPr lang="en-US" sz="2000" b="1" err="1"/>
              <a:t>trình</a:t>
            </a:r>
            <a:r>
              <a:rPr lang="en-US" sz="2000" b="1"/>
              <a:t> Hello World</a:t>
            </a:r>
          </a:p>
        </p:txBody>
      </p:sp>
      <p:sp>
        <p:nvSpPr>
          <p:cNvPr id="4" name="Rectangle 3"/>
          <p:cNvSpPr/>
          <p:nvPr/>
        </p:nvSpPr>
        <p:spPr>
          <a:xfrm>
            <a:off x="457200" y="1516517"/>
            <a:ext cx="8229600" cy="1077218"/>
          </a:xfrm>
          <a:prstGeom prst="rect">
            <a:avLst/>
          </a:prstGeom>
        </p:spPr>
        <p:txBody>
          <a:bodyPr wrap="square">
            <a:spAutoFit/>
          </a:bodyPr>
          <a:lstStyle/>
          <a:p>
            <a:pPr marL="0" indent="0">
              <a:buNone/>
            </a:pPr>
            <a:r>
              <a:rPr lang="en-US" b="1"/>
              <a:t>3. </a:t>
            </a:r>
            <a:r>
              <a:rPr lang="en-US"/>
              <a:t>Để gọi một hàm, ta dùng cú pháp:</a:t>
            </a:r>
          </a:p>
          <a:p>
            <a:pPr marL="0" indent="0" algn="ctr">
              <a:buNone/>
            </a:pPr>
            <a:r>
              <a:rPr lang="en-US" sz="1400">
                <a:solidFill>
                  <a:schemeClr val="tx2"/>
                </a:solidFill>
                <a:latin typeface="Courier New" panose="02070309020205020404" pitchFamily="49" charset="0"/>
                <a:cs typeface="Courier New" panose="02070309020205020404" pitchFamily="49" charset="0"/>
              </a:rPr>
              <a:t>tên_hàm</a:t>
            </a:r>
            <a:r>
              <a:rPr lang="en-US" sz="1400">
                <a:latin typeface="Courier New" panose="02070309020205020404" pitchFamily="49" charset="0"/>
                <a:cs typeface="Courier New" panose="02070309020205020404" pitchFamily="49" charset="0"/>
              </a:rPr>
              <a:t>(tham_số_1, tham_số_2, …);</a:t>
            </a:r>
          </a:p>
          <a:p>
            <a:r>
              <a:rPr lang="en-US" b="1"/>
              <a:t>Ví dụ:</a:t>
            </a:r>
            <a:r>
              <a:rPr lang="en-US"/>
              <a:t>	</a:t>
            </a:r>
            <a:r>
              <a:rPr lang="en-US" altLang="en-US" sz="1400">
                <a:solidFill>
                  <a:srgbClr val="397300"/>
                </a:solidFill>
                <a:latin typeface="Courier New" panose="02070309020205020404" pitchFamily="49" charset="0"/>
                <a:ea typeface="Times New Roman" panose="02020603050405020304" pitchFamily="18" charset="0"/>
                <a:cs typeface="Courier New" panose="02070309020205020404" pitchFamily="49" charset="0"/>
              </a:rPr>
              <a:t>printf</a:t>
            </a:r>
            <a:r>
              <a:rPr lang="en-US" alt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400">
                <a:solidFill>
                  <a:srgbClr val="880000"/>
                </a:solidFill>
                <a:latin typeface="Courier New" panose="02070309020205020404" pitchFamily="49" charset="0"/>
                <a:ea typeface="Times New Roman" panose="02020603050405020304" pitchFamily="18" charset="0"/>
                <a:cs typeface="Courier New" panose="02070309020205020404" pitchFamily="49" charset="0"/>
              </a:rPr>
              <a:t>"Programming is fun!"</a:t>
            </a:r>
            <a:r>
              <a:rPr lang="en-US" altLang="en-US" sz="1400">
                <a:solidFill>
                  <a:srgbClr val="4444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400">
                <a:latin typeface="Courier New" panose="02070309020205020404" pitchFamily="49" charset="0"/>
                <a:cs typeface="Courier New" panose="02070309020205020404" pitchFamily="49" charset="0"/>
              </a:rPr>
              <a:t> 	</a:t>
            </a:r>
            <a:r>
              <a:rPr lang="en-US" sz="1400">
                <a:solidFill>
                  <a:srgbClr val="397300"/>
                </a:solidFill>
                <a:latin typeface="Courier New" panose="02070309020205020404" pitchFamily="49" charset="0"/>
                <a:ea typeface="Times New Roman" panose="02020603050405020304" pitchFamily="18" charset="0"/>
                <a:cs typeface="Courier New" panose="02070309020205020404" pitchFamily="49" charset="0"/>
              </a:rPr>
              <a:t>sqrt</a:t>
            </a:r>
            <a:r>
              <a:rPr lang="en-US" sz="1400">
                <a:latin typeface="Courier New" panose="02070309020205020404" pitchFamily="49" charset="0"/>
                <a:cs typeface="Courier New" panose="02070309020205020404" pitchFamily="49" charset="0"/>
              </a:rPr>
              <a:t>(</a:t>
            </a:r>
            <a:r>
              <a:rPr lang="en-US" sz="1400">
                <a:solidFill>
                  <a:srgbClr val="880000"/>
                </a:solidFill>
                <a:latin typeface="Courier New" panose="02070309020205020404" pitchFamily="49" charset="0"/>
                <a:ea typeface="Times New Roman" panose="02020603050405020304" pitchFamily="18" charset="0"/>
                <a:cs typeface="Courier New" panose="02070309020205020404" pitchFamily="49" charset="0"/>
              </a:rPr>
              <a:t>3.5</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a:t>
            </a:r>
            <a:r>
              <a:rPr lang="en-US" sz="1400">
                <a:solidFill>
                  <a:srgbClr val="397300"/>
                </a:solidFill>
                <a:latin typeface="Courier New" panose="02070309020205020404" pitchFamily="49" charset="0"/>
                <a:ea typeface="Times New Roman" panose="02020603050405020304" pitchFamily="18" charset="0"/>
                <a:cs typeface="Courier New" panose="02070309020205020404" pitchFamily="49" charset="0"/>
              </a:rPr>
              <a:t>scanf</a:t>
            </a:r>
            <a:r>
              <a:rPr lang="en-US" sz="1400">
                <a:latin typeface="Courier New" panose="02070309020205020404" pitchFamily="49" charset="0"/>
                <a:ea typeface="Times New Roman" panose="02020603050405020304" pitchFamily="18" charset="0"/>
                <a:cs typeface="Courier New" panose="02070309020205020404" pitchFamily="49" charset="0"/>
              </a:rPr>
              <a:t>(</a:t>
            </a:r>
            <a:r>
              <a:rPr lang="en-US" sz="1400">
                <a:solidFill>
                  <a:srgbClr val="880000"/>
                </a:solidFill>
                <a:latin typeface="Courier New" panose="02070309020205020404" pitchFamily="49" charset="0"/>
                <a:ea typeface="Times New Roman" panose="02020603050405020304" pitchFamily="18" charset="0"/>
                <a:cs typeface="Courier New" panose="02070309020205020404" pitchFamily="49" charset="0"/>
              </a:rPr>
              <a:t>"%d%d%d"</a:t>
            </a:r>
            <a:r>
              <a:rPr lang="en-US" sz="1400">
                <a:latin typeface="Courier New" panose="02070309020205020404" pitchFamily="49" charset="0"/>
                <a:cs typeface="Courier New" panose="02070309020205020404" pitchFamily="49" charset="0"/>
              </a:rPr>
              <a:t>, &amp;a, &amp;b, &amp;c);	</a:t>
            </a:r>
            <a:r>
              <a:rPr lang="en-US" sz="1400">
                <a:solidFill>
                  <a:srgbClr val="397300"/>
                </a:solidFill>
                <a:latin typeface="Courier New" panose="02070309020205020404" pitchFamily="49" charset="0"/>
                <a:ea typeface="Times New Roman" panose="02020603050405020304" pitchFamily="18" charset="0"/>
                <a:cs typeface="Courier New" panose="02070309020205020404" pitchFamily="49" charset="0"/>
              </a:rPr>
              <a:t>pow</a:t>
            </a:r>
            <a:r>
              <a:rPr lang="en-US" sz="1400">
                <a:latin typeface="Courier New" panose="02070309020205020404" pitchFamily="49" charset="0"/>
                <a:cs typeface="Courier New" panose="02070309020205020404" pitchFamily="49" charset="0"/>
              </a:rPr>
              <a:t>(</a:t>
            </a:r>
            <a:r>
              <a:rPr lang="en-US" sz="1400">
                <a:solidFill>
                  <a:srgbClr val="880000"/>
                </a:solidFill>
                <a:latin typeface="Courier New" panose="02070309020205020404" pitchFamily="49" charset="0"/>
                <a:ea typeface="Times New Roman" panose="02020603050405020304" pitchFamily="18" charset="0"/>
                <a:cs typeface="Courier New" panose="02070309020205020404" pitchFamily="49" charset="0"/>
              </a:rPr>
              <a:t>10</a:t>
            </a:r>
            <a:r>
              <a:rPr lang="en-US" sz="1400">
                <a:latin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Times New Roman" panose="02020603050405020304" pitchFamily="18" charset="0"/>
                <a:cs typeface="Courier New" panose="02070309020205020404" pitchFamily="49" charset="0"/>
              </a:rPr>
              <a:t>2</a:t>
            </a:r>
            <a:r>
              <a:rPr lang="en-US" sz="1400">
                <a:latin typeface="Courier New" panose="02070309020205020404" pitchFamily="49" charset="0"/>
                <a:cs typeface="Courier New" panose="02070309020205020404" pitchFamily="49" charset="0"/>
              </a:rPr>
              <a:t>);</a:t>
            </a:r>
          </a:p>
        </p:txBody>
      </p:sp>
      <p:sp>
        <p:nvSpPr>
          <p:cNvPr id="5" name="Rectangle 4"/>
          <p:cNvSpPr/>
          <p:nvPr/>
        </p:nvSpPr>
        <p:spPr>
          <a:xfrm>
            <a:off x="457200" y="2593735"/>
            <a:ext cx="8229600" cy="646331"/>
          </a:xfrm>
          <a:prstGeom prst="rect">
            <a:avLst/>
          </a:prstGeom>
        </p:spPr>
        <p:txBody>
          <a:bodyPr wrap="square" anchor="b">
            <a:spAutoFit/>
          </a:bodyPr>
          <a:lstStyle/>
          <a:p>
            <a:pPr marL="0" indent="0" eaLnBrk="1" fontAlgn="t" hangingPunct="1">
              <a:buNone/>
            </a:pPr>
            <a:r>
              <a:rPr lang="en-US" b="1"/>
              <a:t>4. </a:t>
            </a:r>
            <a:r>
              <a:rPr lang="en-US"/>
              <a:t>Cuối mỗi câu lệnh trong C đều phải kết thúc bằng dấu </a:t>
            </a:r>
            <a:r>
              <a:rPr lang="en-US" b="1"/>
              <a:t>;</a:t>
            </a:r>
          </a:p>
          <a:p>
            <a:pPr marL="0" indent="0" eaLnBrk="1" hangingPunct="1">
              <a:buNone/>
            </a:pPr>
            <a:r>
              <a:rPr lang="en-US" b="1"/>
              <a:t>5. </a:t>
            </a:r>
            <a:r>
              <a:rPr lang="en-US"/>
              <a:t>Cặp ngoặc nhọn </a:t>
            </a:r>
            <a:r>
              <a:rPr lang="en-US" sz="1400">
                <a:latin typeface="Courier New" panose="02070309020205020404" pitchFamily="49" charset="0"/>
                <a:cs typeface="Courier New" panose="02070309020205020404" pitchFamily="49" charset="0"/>
              </a:rPr>
              <a:t>{ } </a:t>
            </a:r>
            <a:r>
              <a:rPr lang="en-US"/>
              <a:t>dùng để khai báo một khối lệnh gồm 1 hoặc nhiều câu lệnh.</a:t>
            </a:r>
            <a:endParaRPr lang="en-US" b="1"/>
          </a:p>
        </p:txBody>
      </p:sp>
    </p:spTree>
    <p:extLst>
      <p:ext uri="{BB962C8B-B14F-4D97-AF65-F5344CB8AC3E}">
        <p14:creationId xmlns:p14="http://schemas.microsoft.com/office/powerpoint/2010/main" val="289116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a:t>II. CÚ PHÁP CỦA NGÔN NGỮ C</a:t>
            </a:r>
          </a:p>
        </p:txBody>
      </p:sp>
    </p:spTree>
    <p:extLst>
      <p:ext uri="{BB962C8B-B14F-4D97-AF65-F5344CB8AC3E}">
        <p14:creationId xmlns:p14="http://schemas.microsoft.com/office/powerpoint/2010/main" val="113122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Cú pháp của ngôn ngữ C</a:t>
            </a:r>
          </a:p>
        </p:txBody>
      </p:sp>
      <p:sp>
        <p:nvSpPr>
          <p:cNvPr id="3" name="Content Placeholder 2"/>
          <p:cNvSpPr>
            <a:spLocks noGrp="1"/>
          </p:cNvSpPr>
          <p:nvPr>
            <p:ph idx="1"/>
          </p:nvPr>
        </p:nvSpPr>
        <p:spPr>
          <a:xfrm>
            <a:off x="457200" y="1143000"/>
            <a:ext cx="8229600" cy="1085849"/>
          </a:xfrm>
        </p:spPr>
        <p:txBody>
          <a:bodyPr/>
          <a:lstStyle/>
          <a:p>
            <a:pPr marL="0" indent="0">
              <a:buNone/>
            </a:pPr>
            <a:r>
              <a:rPr lang="en-US" sz="2400" b="1" dirty="0"/>
              <a:t>1. </a:t>
            </a:r>
            <a:r>
              <a:rPr lang="en-US" sz="2400" b="1" dirty="0" err="1"/>
              <a:t>Từ</a:t>
            </a:r>
            <a:r>
              <a:rPr lang="en-US" sz="2400" b="1" dirty="0"/>
              <a:t> </a:t>
            </a:r>
            <a:r>
              <a:rPr lang="en-US" sz="2400" b="1" dirty="0" err="1"/>
              <a:t>khóa</a:t>
            </a:r>
            <a:r>
              <a:rPr lang="en-US" sz="2400" b="1" dirty="0"/>
              <a:t> (keyword)</a:t>
            </a:r>
          </a:p>
          <a:p>
            <a:pPr marL="0" indent="0">
              <a:buNone/>
            </a:pPr>
            <a:r>
              <a:rPr lang="en-US" sz="2000" dirty="0" err="1"/>
              <a:t>Từ</a:t>
            </a:r>
            <a:r>
              <a:rPr lang="en-US" sz="2000" dirty="0"/>
              <a:t> </a:t>
            </a:r>
            <a:r>
              <a:rPr lang="en-US" sz="2000" dirty="0" err="1"/>
              <a:t>khóa</a:t>
            </a:r>
            <a:r>
              <a:rPr lang="en-US" sz="2000" dirty="0"/>
              <a:t> </a:t>
            </a:r>
            <a:r>
              <a:rPr lang="en-US" sz="2000" dirty="0" err="1"/>
              <a:t>là</a:t>
            </a:r>
            <a:r>
              <a:rPr lang="en-US" sz="2000" dirty="0"/>
              <a:t> </a:t>
            </a:r>
            <a:r>
              <a:rPr lang="en-US" sz="2000" dirty="0" err="1"/>
              <a:t>các</a:t>
            </a:r>
            <a:r>
              <a:rPr lang="en-US" sz="2000" dirty="0"/>
              <a:t> </a:t>
            </a:r>
            <a:r>
              <a:rPr lang="en-US" sz="2000" dirty="0" err="1"/>
              <a:t>từ</a:t>
            </a:r>
            <a:r>
              <a:rPr lang="en-US" sz="2000" dirty="0"/>
              <a:t> </a:t>
            </a:r>
            <a:r>
              <a:rPr lang="en-US" sz="2000" dirty="0" err="1"/>
              <a:t>có</a:t>
            </a:r>
            <a:r>
              <a:rPr lang="en-US" sz="2000" dirty="0"/>
              <a:t> ý </a:t>
            </a:r>
            <a:r>
              <a:rPr lang="en-US" sz="2000" dirty="0" err="1"/>
              <a:t>nghĩa</a:t>
            </a:r>
            <a:r>
              <a:rPr lang="en-US" sz="2000" dirty="0"/>
              <a:t> </a:t>
            </a:r>
            <a:r>
              <a:rPr lang="en-US" sz="2000" dirty="0" err="1"/>
              <a:t>đặc</a:t>
            </a:r>
            <a:r>
              <a:rPr lang="en-US" sz="2000" dirty="0"/>
              <a:t> </a:t>
            </a:r>
            <a:r>
              <a:rPr lang="en-US" sz="2000" dirty="0" err="1"/>
              <a:t>biệt</a:t>
            </a:r>
            <a:r>
              <a:rPr lang="en-US" sz="2000" dirty="0"/>
              <a:t> </a:t>
            </a:r>
            <a:r>
              <a:rPr lang="en-US" sz="2000" dirty="0" err="1"/>
              <a:t>và</a:t>
            </a:r>
            <a:r>
              <a:rPr lang="en-US" sz="2000" dirty="0"/>
              <a:t> </a:t>
            </a:r>
            <a:r>
              <a:rPr lang="en-US" sz="2000" dirty="0" err="1"/>
              <a:t>cấu</a:t>
            </a:r>
            <a:r>
              <a:rPr lang="en-US" sz="2000" dirty="0"/>
              <a:t> </a:t>
            </a:r>
            <a:r>
              <a:rPr lang="en-US" sz="2000" dirty="0" err="1"/>
              <a:t>thành</a:t>
            </a:r>
            <a:r>
              <a:rPr lang="en-US" sz="2000" dirty="0"/>
              <a:t> </a:t>
            </a:r>
            <a:r>
              <a:rPr lang="en-US" sz="2000" dirty="0" err="1"/>
              <a:t>nên</a:t>
            </a:r>
            <a:r>
              <a:rPr lang="en-US" sz="2000" dirty="0"/>
              <a:t> </a:t>
            </a:r>
            <a:r>
              <a:rPr lang="en-US" sz="2000" dirty="0" err="1"/>
              <a:t>ngôn</a:t>
            </a:r>
            <a:r>
              <a:rPr lang="en-US" sz="2000" dirty="0"/>
              <a:t> </a:t>
            </a:r>
            <a:r>
              <a:rPr lang="en-US" sz="2000" dirty="0" err="1"/>
              <a:t>ngữ</a:t>
            </a:r>
            <a:r>
              <a:rPr lang="en-US" sz="2000" dirty="0"/>
              <a:t> </a:t>
            </a:r>
            <a:r>
              <a:rPr lang="en-US" sz="2000" dirty="0" err="1"/>
              <a:t>lập</a:t>
            </a:r>
            <a:r>
              <a:rPr lang="en-US" sz="2000" dirty="0"/>
              <a:t> </a:t>
            </a:r>
            <a:r>
              <a:rPr lang="en-US" sz="2000" dirty="0" err="1"/>
              <a:t>trình</a:t>
            </a:r>
            <a:r>
              <a:rPr lang="en-US" sz="2000" dirty="0"/>
              <a:t>.</a:t>
            </a:r>
          </a:p>
          <a:p>
            <a:pPr marL="0" indent="0">
              <a:buNone/>
            </a:pPr>
            <a:r>
              <a:rPr lang="en-US" sz="2000" dirty="0" err="1"/>
              <a:t>Trong</a:t>
            </a:r>
            <a:r>
              <a:rPr lang="en-US" sz="2000" dirty="0"/>
              <a:t> C </a:t>
            </a:r>
            <a:r>
              <a:rPr lang="en-US" sz="2000" dirty="0" err="1"/>
              <a:t>có</a:t>
            </a:r>
            <a:r>
              <a:rPr lang="en-US" sz="2000" dirty="0"/>
              <a:t> </a:t>
            </a:r>
            <a:r>
              <a:rPr lang="en-US" sz="2000" dirty="0" err="1"/>
              <a:t>các</a:t>
            </a:r>
            <a:r>
              <a:rPr lang="en-US" sz="2000" dirty="0"/>
              <a:t> </a:t>
            </a:r>
            <a:r>
              <a:rPr lang="en-US" sz="2000" dirty="0" err="1">
                <a:highlight>
                  <a:srgbClr val="FFFF00"/>
                </a:highlight>
              </a:rPr>
              <a:t>từ</a:t>
            </a:r>
            <a:r>
              <a:rPr lang="en-US" sz="2000" dirty="0">
                <a:highlight>
                  <a:srgbClr val="FFFF00"/>
                </a:highlight>
              </a:rPr>
              <a:t> </a:t>
            </a:r>
            <a:r>
              <a:rPr lang="en-US" sz="2000" dirty="0" err="1">
                <a:highlight>
                  <a:srgbClr val="FFFF00"/>
                </a:highlight>
              </a:rPr>
              <a:t>khóa</a:t>
            </a:r>
            <a:r>
              <a:rPr lang="en-US" sz="2000" dirty="0">
                <a:highlight>
                  <a:srgbClr val="FFFF00"/>
                </a:highlight>
              </a:rPr>
              <a:t> </a:t>
            </a:r>
            <a:r>
              <a:rPr lang="en-US" sz="2000" dirty="0" err="1"/>
              <a:t>sau</a:t>
            </a:r>
            <a:r>
              <a:rPr lang="en-US" sz="2000" dirty="0"/>
              <a:t>:</a:t>
            </a:r>
          </a:p>
        </p:txBody>
      </p:sp>
      <p:graphicFrame>
        <p:nvGraphicFramePr>
          <p:cNvPr id="6" name="Table 5"/>
          <p:cNvGraphicFramePr>
            <a:graphicFrameLocks noGrp="1"/>
          </p:cNvGraphicFramePr>
          <p:nvPr>
            <p:extLst>
              <p:ext uri="{D42A27DB-BD31-4B8C-83A1-F6EECF244321}">
                <p14:modId xmlns:p14="http://schemas.microsoft.com/office/powerpoint/2010/main" val="4212517997"/>
              </p:ext>
            </p:extLst>
          </p:nvPr>
        </p:nvGraphicFramePr>
        <p:xfrm>
          <a:off x="1632204" y="2484881"/>
          <a:ext cx="5879592" cy="1575054"/>
        </p:xfrm>
        <a:graphic>
          <a:graphicData uri="http://schemas.openxmlformats.org/drawingml/2006/table">
            <a:tbl>
              <a:tblPr>
                <a:tableStyleId>{073A0DAA-6AF3-43AB-8588-CEC1D06C72B9}</a:tableStyleId>
              </a:tblPr>
              <a:tblGrid>
                <a:gridCol w="979932">
                  <a:extLst>
                    <a:ext uri="{9D8B030D-6E8A-4147-A177-3AD203B41FA5}">
                      <a16:colId xmlns:a16="http://schemas.microsoft.com/office/drawing/2014/main" val="3492118942"/>
                    </a:ext>
                  </a:extLst>
                </a:gridCol>
                <a:gridCol w="979932">
                  <a:extLst>
                    <a:ext uri="{9D8B030D-6E8A-4147-A177-3AD203B41FA5}">
                      <a16:colId xmlns:a16="http://schemas.microsoft.com/office/drawing/2014/main" val="517635796"/>
                    </a:ext>
                  </a:extLst>
                </a:gridCol>
                <a:gridCol w="979932">
                  <a:extLst>
                    <a:ext uri="{9D8B030D-6E8A-4147-A177-3AD203B41FA5}">
                      <a16:colId xmlns:a16="http://schemas.microsoft.com/office/drawing/2014/main" val="3014989481"/>
                    </a:ext>
                  </a:extLst>
                </a:gridCol>
                <a:gridCol w="979932">
                  <a:extLst>
                    <a:ext uri="{9D8B030D-6E8A-4147-A177-3AD203B41FA5}">
                      <a16:colId xmlns:a16="http://schemas.microsoft.com/office/drawing/2014/main" val="1481926744"/>
                    </a:ext>
                  </a:extLst>
                </a:gridCol>
                <a:gridCol w="979932">
                  <a:extLst>
                    <a:ext uri="{9D8B030D-6E8A-4147-A177-3AD203B41FA5}">
                      <a16:colId xmlns:a16="http://schemas.microsoft.com/office/drawing/2014/main" val="3487937922"/>
                    </a:ext>
                  </a:extLst>
                </a:gridCol>
                <a:gridCol w="979932">
                  <a:extLst>
                    <a:ext uri="{9D8B030D-6E8A-4147-A177-3AD203B41FA5}">
                      <a16:colId xmlns:a16="http://schemas.microsoft.com/office/drawing/2014/main" val="2787881703"/>
                    </a:ext>
                  </a:extLst>
                </a:gridCol>
              </a:tblGrid>
              <a:tr h="262509">
                <a:tc>
                  <a:txBody>
                    <a:bodyPr/>
                    <a:lstStyle/>
                    <a:p>
                      <a:pPr algn="l" fontAlgn="b"/>
                      <a:r>
                        <a:rPr lang="en-US" sz="1400" b="1" u="none" strike="noStrike">
                          <a:effectLst/>
                          <a:latin typeface="Courier New" panose="02070309020205020404" pitchFamily="49" charset="0"/>
                          <a:cs typeface="Courier New" panose="02070309020205020404" pitchFamily="49" charset="0"/>
                        </a:rPr>
                        <a:t>auto</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break</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case</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char</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const</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continue</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extLst>
                  <a:ext uri="{0D108BD9-81ED-4DB2-BD59-A6C34878D82A}">
                    <a16:rowId xmlns:a16="http://schemas.microsoft.com/office/drawing/2014/main" val="3864878582"/>
                  </a:ext>
                </a:extLst>
              </a:tr>
              <a:tr h="262509">
                <a:tc>
                  <a:txBody>
                    <a:bodyPr/>
                    <a:lstStyle/>
                    <a:p>
                      <a:pPr algn="l" fontAlgn="b"/>
                      <a:r>
                        <a:rPr lang="en-US" sz="1400" b="1" u="none" strike="noStrike">
                          <a:effectLst/>
                          <a:latin typeface="Courier New" panose="02070309020205020404" pitchFamily="49" charset="0"/>
                          <a:cs typeface="Courier New" panose="02070309020205020404" pitchFamily="49" charset="0"/>
                        </a:rPr>
                        <a:t>default</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do</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double</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else</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enum</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extern</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extLst>
                  <a:ext uri="{0D108BD9-81ED-4DB2-BD59-A6C34878D82A}">
                    <a16:rowId xmlns:a16="http://schemas.microsoft.com/office/drawing/2014/main" val="640431568"/>
                  </a:ext>
                </a:extLst>
              </a:tr>
              <a:tr h="262509">
                <a:tc>
                  <a:txBody>
                    <a:bodyPr/>
                    <a:lstStyle/>
                    <a:p>
                      <a:pPr algn="l" fontAlgn="b"/>
                      <a:r>
                        <a:rPr lang="en-US" sz="1400" b="1" u="none" strike="noStrike">
                          <a:effectLst/>
                          <a:latin typeface="Courier New" panose="02070309020205020404" pitchFamily="49" charset="0"/>
                          <a:cs typeface="Courier New" panose="02070309020205020404" pitchFamily="49" charset="0"/>
                        </a:rPr>
                        <a:t>float</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for</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goto</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if</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inline</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int</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extLst>
                  <a:ext uri="{0D108BD9-81ED-4DB2-BD59-A6C34878D82A}">
                    <a16:rowId xmlns:a16="http://schemas.microsoft.com/office/drawing/2014/main" val="1674149268"/>
                  </a:ext>
                </a:extLst>
              </a:tr>
              <a:tr h="262509">
                <a:tc>
                  <a:txBody>
                    <a:bodyPr/>
                    <a:lstStyle/>
                    <a:p>
                      <a:pPr algn="l" fontAlgn="b"/>
                      <a:r>
                        <a:rPr lang="en-US" sz="1400" b="1" u="none" strike="noStrike">
                          <a:effectLst/>
                          <a:latin typeface="Courier New" panose="02070309020205020404" pitchFamily="49" charset="0"/>
                          <a:cs typeface="Courier New" panose="02070309020205020404" pitchFamily="49" charset="0"/>
                        </a:rPr>
                        <a:t>long</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register</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restrict</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return</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short</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signed</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extLst>
                  <a:ext uri="{0D108BD9-81ED-4DB2-BD59-A6C34878D82A}">
                    <a16:rowId xmlns:a16="http://schemas.microsoft.com/office/drawing/2014/main" val="3486394267"/>
                  </a:ext>
                </a:extLst>
              </a:tr>
              <a:tr h="262509">
                <a:tc>
                  <a:txBody>
                    <a:bodyPr/>
                    <a:lstStyle/>
                    <a:p>
                      <a:pPr algn="l" fontAlgn="b"/>
                      <a:r>
                        <a:rPr lang="en-US" sz="1400" b="1" u="none" strike="noStrike">
                          <a:effectLst/>
                          <a:latin typeface="Courier New" panose="02070309020205020404" pitchFamily="49" charset="0"/>
                          <a:cs typeface="Courier New" panose="02070309020205020404" pitchFamily="49" charset="0"/>
                        </a:rPr>
                        <a:t>sizeof</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static</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struct</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switch</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typedef</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union</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extLst>
                  <a:ext uri="{0D108BD9-81ED-4DB2-BD59-A6C34878D82A}">
                    <a16:rowId xmlns:a16="http://schemas.microsoft.com/office/drawing/2014/main" val="4145252775"/>
                  </a:ext>
                </a:extLst>
              </a:tr>
              <a:tr h="262509">
                <a:tc>
                  <a:txBody>
                    <a:bodyPr/>
                    <a:lstStyle/>
                    <a:p>
                      <a:pPr algn="l" fontAlgn="b"/>
                      <a:r>
                        <a:rPr lang="en-US" sz="1400" b="1" u="none" strike="noStrike">
                          <a:effectLst/>
                          <a:latin typeface="Courier New" panose="02070309020205020404" pitchFamily="49" charset="0"/>
                          <a:cs typeface="Courier New" panose="02070309020205020404" pitchFamily="49" charset="0"/>
                        </a:rPr>
                        <a:t>unsigned</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void</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volatile</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r>
                        <a:rPr lang="en-US" sz="1400" b="1" u="none" strike="noStrike">
                          <a:effectLst/>
                          <a:latin typeface="Courier New" panose="02070309020205020404" pitchFamily="49" charset="0"/>
                          <a:cs typeface="Courier New" panose="02070309020205020404" pitchFamily="49" charset="0"/>
                        </a:rPr>
                        <a:t>while</a:t>
                      </a:r>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l" fontAlgn="b"/>
                      <a:endParaRPr lang="en-US" sz="14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tc>
                <a:extLst>
                  <a:ext uri="{0D108BD9-81ED-4DB2-BD59-A6C34878D82A}">
                    <a16:rowId xmlns:a16="http://schemas.microsoft.com/office/drawing/2014/main" val="768966846"/>
                  </a:ext>
                </a:extLst>
              </a:tr>
            </a:tbl>
          </a:graphicData>
        </a:graphic>
      </p:graphicFrame>
      <p:sp>
        <p:nvSpPr>
          <p:cNvPr id="7" name="Content Placeholder 2"/>
          <p:cNvSpPr txBox="1">
            <a:spLocks/>
          </p:cNvSpPr>
          <p:nvPr/>
        </p:nvSpPr>
        <p:spPr bwMode="auto">
          <a:xfrm>
            <a:off x="457200" y="4315967"/>
            <a:ext cx="8229600" cy="74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Lưu</a:t>
            </a:r>
            <a:r>
              <a:rPr lang="en-US" sz="2000" b="1" dirty="0"/>
              <a:t> ý: </a:t>
            </a:r>
            <a:r>
              <a:rPr lang="en-US" sz="2000" dirty="0"/>
              <a:t>Do C </a:t>
            </a:r>
            <a:r>
              <a:rPr lang="en-US" sz="2000" dirty="0" err="1"/>
              <a:t>là</a:t>
            </a:r>
            <a:r>
              <a:rPr lang="en-US" sz="2000" dirty="0"/>
              <a:t> </a:t>
            </a:r>
            <a:r>
              <a:rPr lang="en-US" sz="2000" dirty="0" err="1"/>
              <a:t>ngôn</a:t>
            </a:r>
            <a:r>
              <a:rPr lang="en-US" sz="2000" dirty="0"/>
              <a:t> </a:t>
            </a:r>
            <a:r>
              <a:rPr lang="en-US" sz="2000" dirty="0" err="1"/>
              <a:t>ngữ</a:t>
            </a:r>
            <a:r>
              <a:rPr lang="en-US" sz="2000" dirty="0"/>
              <a:t> </a:t>
            </a:r>
            <a:r>
              <a:rPr lang="en-US" sz="2000" dirty="0" err="1"/>
              <a:t>phân</a:t>
            </a:r>
            <a:r>
              <a:rPr lang="en-US" sz="2000" dirty="0"/>
              <a:t> </a:t>
            </a:r>
            <a:r>
              <a:rPr lang="en-US" sz="2000" dirty="0" err="1"/>
              <a:t>biệt</a:t>
            </a:r>
            <a:r>
              <a:rPr lang="en-US" sz="2000" dirty="0"/>
              <a:t> </a:t>
            </a:r>
            <a:r>
              <a:rPr lang="en-US" sz="2000" dirty="0" err="1"/>
              <a:t>chữ</a:t>
            </a:r>
            <a:r>
              <a:rPr lang="en-US" sz="2000" dirty="0"/>
              <a:t> </a:t>
            </a:r>
            <a:r>
              <a:rPr lang="en-US" sz="2000" dirty="0" err="1"/>
              <a:t>hoa</a:t>
            </a:r>
            <a:r>
              <a:rPr lang="en-US" sz="2000" dirty="0"/>
              <a:t>/</a:t>
            </a:r>
            <a:r>
              <a:rPr lang="en-US" sz="2000" dirty="0" err="1"/>
              <a:t>thường</a:t>
            </a:r>
            <a:r>
              <a:rPr lang="en-US" sz="2000" dirty="0"/>
              <a:t> (case-sensitive), </a:t>
            </a:r>
            <a:r>
              <a:rPr lang="en-US" sz="2000" dirty="0" err="1"/>
              <a:t>nên</a:t>
            </a:r>
            <a:r>
              <a:rPr lang="en-US" sz="2000" dirty="0"/>
              <a:t> </a:t>
            </a:r>
            <a:r>
              <a:rPr lang="en-US" sz="2000" dirty="0" err="1">
                <a:highlight>
                  <a:srgbClr val="FFFF00"/>
                </a:highlight>
              </a:rPr>
              <a:t>mọi</a:t>
            </a:r>
            <a:r>
              <a:rPr lang="en-US" sz="2000" dirty="0">
                <a:highlight>
                  <a:srgbClr val="FFFF00"/>
                </a:highlight>
              </a:rPr>
              <a:t> </a:t>
            </a:r>
            <a:r>
              <a:rPr lang="en-US" sz="2000" dirty="0" err="1">
                <a:highlight>
                  <a:srgbClr val="FFFF00"/>
                </a:highlight>
              </a:rPr>
              <a:t>từ</a:t>
            </a:r>
            <a:r>
              <a:rPr lang="en-US" sz="2000" dirty="0">
                <a:highlight>
                  <a:srgbClr val="FFFF00"/>
                </a:highlight>
              </a:rPr>
              <a:t> </a:t>
            </a:r>
            <a:r>
              <a:rPr lang="en-US" sz="2000" dirty="0" err="1">
                <a:highlight>
                  <a:srgbClr val="FFFF00"/>
                </a:highlight>
              </a:rPr>
              <a:t>khóa</a:t>
            </a:r>
            <a:r>
              <a:rPr lang="en-US" sz="2000" dirty="0">
                <a:highlight>
                  <a:srgbClr val="FFFF00"/>
                </a:highlight>
              </a:rPr>
              <a:t> </a:t>
            </a:r>
            <a:r>
              <a:rPr lang="en-US" sz="2000" dirty="0" err="1">
                <a:highlight>
                  <a:srgbClr val="FFFF00"/>
                </a:highlight>
              </a:rPr>
              <a:t>đều</a:t>
            </a:r>
            <a:r>
              <a:rPr lang="en-US" sz="2000" dirty="0">
                <a:highlight>
                  <a:srgbClr val="FFFF00"/>
                </a:highlight>
              </a:rPr>
              <a:t> </a:t>
            </a:r>
            <a:r>
              <a:rPr lang="en-US" sz="2000" dirty="0" err="1">
                <a:highlight>
                  <a:srgbClr val="FFFF00"/>
                </a:highlight>
              </a:rPr>
              <a:t>phải</a:t>
            </a:r>
            <a:r>
              <a:rPr lang="en-US" sz="2000" dirty="0">
                <a:highlight>
                  <a:srgbClr val="FFFF00"/>
                </a:highlight>
              </a:rPr>
              <a:t> </a:t>
            </a:r>
            <a:r>
              <a:rPr lang="en-US" sz="2000" dirty="0" err="1">
                <a:highlight>
                  <a:srgbClr val="FFFF00"/>
                </a:highlight>
              </a:rPr>
              <a:t>được</a:t>
            </a:r>
            <a:r>
              <a:rPr lang="en-US" sz="2000" dirty="0">
                <a:highlight>
                  <a:srgbClr val="FFFF00"/>
                </a:highlight>
              </a:rPr>
              <a:t> </a:t>
            </a:r>
            <a:r>
              <a:rPr lang="en-US" sz="2000" dirty="0" err="1">
                <a:highlight>
                  <a:srgbClr val="FFFF00"/>
                </a:highlight>
              </a:rPr>
              <a:t>viết</a:t>
            </a:r>
            <a:r>
              <a:rPr lang="en-US" sz="2000" dirty="0">
                <a:highlight>
                  <a:srgbClr val="FFFF00"/>
                </a:highlight>
              </a:rPr>
              <a:t> </a:t>
            </a:r>
            <a:r>
              <a:rPr lang="en-US" sz="2000" dirty="0" err="1">
                <a:highlight>
                  <a:srgbClr val="FFFF00"/>
                </a:highlight>
              </a:rPr>
              <a:t>bằng</a:t>
            </a:r>
            <a:r>
              <a:rPr lang="en-US" sz="2000" dirty="0">
                <a:highlight>
                  <a:srgbClr val="FFFF00"/>
                </a:highlight>
              </a:rPr>
              <a:t> </a:t>
            </a:r>
            <a:r>
              <a:rPr lang="en-US" sz="2000" dirty="0" err="1">
                <a:highlight>
                  <a:srgbClr val="FFFF00"/>
                </a:highlight>
              </a:rPr>
              <a:t>chữ</a:t>
            </a:r>
            <a:r>
              <a:rPr lang="en-US" sz="2000" dirty="0">
                <a:highlight>
                  <a:srgbClr val="FFFF00"/>
                </a:highlight>
              </a:rPr>
              <a:t> </a:t>
            </a:r>
            <a:r>
              <a:rPr lang="en-US" sz="2000" dirty="0" err="1">
                <a:highlight>
                  <a:srgbClr val="FFFF00"/>
                </a:highlight>
              </a:rPr>
              <a:t>thường</a:t>
            </a:r>
            <a:r>
              <a:rPr lang="en-US" sz="2000" dirty="0">
                <a:highlight>
                  <a:srgbClr val="FFFF00"/>
                </a:highlight>
              </a:rPr>
              <a:t>.</a:t>
            </a:r>
          </a:p>
        </p:txBody>
      </p:sp>
    </p:spTree>
    <p:extLst>
      <p:ext uri="{BB962C8B-B14F-4D97-AF65-F5344CB8AC3E}">
        <p14:creationId xmlns:p14="http://schemas.microsoft.com/office/powerpoint/2010/main" val="366990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Cú pháp của ngôn ngữ C</a:t>
            </a:r>
          </a:p>
        </p:txBody>
      </p:sp>
      <p:sp>
        <p:nvSpPr>
          <p:cNvPr id="3" name="Content Placeholder 2"/>
          <p:cNvSpPr>
            <a:spLocks noGrp="1"/>
          </p:cNvSpPr>
          <p:nvPr>
            <p:ph idx="1"/>
          </p:nvPr>
        </p:nvSpPr>
        <p:spPr>
          <a:xfrm>
            <a:off x="457200" y="1143000"/>
            <a:ext cx="8229600" cy="5029200"/>
          </a:xfrm>
        </p:spPr>
        <p:txBody>
          <a:bodyPr/>
          <a:lstStyle/>
          <a:p>
            <a:pPr marL="0" indent="0">
              <a:buNone/>
            </a:pPr>
            <a:r>
              <a:rPr lang="en-US" sz="2400" b="1" dirty="0"/>
              <a:t>2. </a:t>
            </a:r>
            <a:r>
              <a:rPr lang="en-US" sz="2400" b="1" dirty="0" err="1"/>
              <a:t>Tên</a:t>
            </a:r>
            <a:r>
              <a:rPr lang="en-US" sz="2400" b="1" dirty="0"/>
              <a:t> (identifier)</a:t>
            </a:r>
          </a:p>
          <a:p>
            <a:pPr marL="0" indent="0" algn="just">
              <a:buNone/>
            </a:pPr>
            <a:r>
              <a:rPr lang="en-US" sz="2000" dirty="0">
                <a:latin typeface="Calibri" panose="020F0502020204030204" pitchFamily="34" charset="0"/>
                <a:cs typeface="Calibri" panose="020F0502020204030204" pitchFamily="34" charset="0"/>
              </a:rPr>
              <a:t>T</a:t>
            </a:r>
            <a:r>
              <a:rPr lang="vi-VN" sz="2000" dirty="0">
                <a:latin typeface="Calibri" panose="020F0502020204030204" pitchFamily="34" charset="0"/>
                <a:cs typeface="Calibri" panose="020F0502020204030204" pitchFamily="34" charset="0"/>
              </a:rPr>
              <a:t>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một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niệm</a:t>
            </a:r>
            <a:r>
              <a:rPr lang="vi-VN" sz="2000" dirty="0">
                <a:latin typeface="Calibri" panose="020F0502020204030204" pitchFamily="34" charset="0"/>
                <a:cs typeface="Calibri" panose="020F0502020204030204" pitchFamily="34" charset="0"/>
              </a:rPr>
              <a:t> rất quan trọng trong lập trình, nó không những thể hiện rõ ý nghĩa trong chương trình mà còn dùng để xác định các đại lượng khác nhau khi thực hiện chương trình.</a:t>
            </a:r>
            <a:endParaRPr lang="en-US" sz="2000" dirty="0">
              <a:latin typeface="Calibri" panose="020F0502020204030204" pitchFamily="34" charset="0"/>
              <a:cs typeface="Calibri" panose="020F0502020204030204" pitchFamily="34" charset="0"/>
            </a:endParaRPr>
          </a:p>
          <a:p>
            <a:pPr marL="0" indent="0" algn="just">
              <a:buNone/>
            </a:pPr>
            <a:r>
              <a:rPr lang="en-US" sz="2000" dirty="0" err="1">
                <a:latin typeface="Calibri" panose="020F0502020204030204" pitchFamily="34" charset="0"/>
                <a:cs typeface="Calibri" panose="020F0502020204030204" pitchFamily="34" charset="0"/>
              </a:rPr>
              <a:t>Trong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ngôn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ngữ</a:t>
            </a:r>
            <a:r>
              <a:rPr lang="en-US" sz="2000" dirty="0">
                <a:latin typeface="Calibri" panose="020F0502020204030204" pitchFamily="34" charset="0"/>
                <a:cs typeface="Calibri" panose="020F0502020204030204" pitchFamily="34" charset="0"/>
              </a:rPr>
              <a:t> C, </a:t>
            </a:r>
            <a:r>
              <a:rPr lang="en-US" sz="2000" dirty="0" err="1">
                <a:highlight>
                  <a:srgbClr val="FFFF00"/>
                </a:highlight>
                <a:latin typeface="Calibri" panose="020F0502020204030204" pitchFamily="34" charset="0"/>
                <a:cs typeface="Calibri" panose="020F0502020204030204" pitchFamily="34" charset="0"/>
              </a:rPr>
              <a:t>tên</a:t>
            </a:r>
            <a:r>
              <a:rPr lang="en-US" sz="2000" dirty="0">
                <a:highlight>
                  <a:srgbClr val="FFFF00"/>
                </a:highlight>
                <a:latin typeface="Calibri" panose="020F0502020204030204" pitchFamily="34" charset="0"/>
                <a:cs typeface="Calibri" panose="020F0502020204030204" pitchFamily="34" charset="0"/>
              </a:rPr>
              <a:t> </a:t>
            </a:r>
            <a:r>
              <a:rPr lang="en-US" sz="2000" dirty="0" err="1">
                <a:highlight>
                  <a:srgbClr val="FFFF00"/>
                </a:highlight>
                <a:latin typeface="Calibri" panose="020F0502020204030204" pitchFamily="34" charset="0"/>
                <a:cs typeface="Calibri" panose="020F0502020204030204" pitchFamily="34" charset="0"/>
              </a:rPr>
              <a:t>được</a:t>
            </a:r>
            <a:r>
              <a:rPr lang="en-US" sz="2000" dirty="0">
                <a:highlight>
                  <a:srgbClr val="FFFF00"/>
                </a:highlight>
                <a:latin typeface="Calibri" panose="020F0502020204030204" pitchFamily="34" charset="0"/>
                <a:cs typeface="Calibri" panose="020F0502020204030204" pitchFamily="34" charset="0"/>
              </a:rPr>
              <a:t> </a:t>
            </a:r>
            <a:r>
              <a:rPr lang="en-US" sz="2000" dirty="0" err="1">
                <a:highlight>
                  <a:srgbClr val="FFFF00"/>
                </a:highlight>
                <a:latin typeface="Calibri" panose="020F0502020204030204" pitchFamily="34" charset="0"/>
                <a:cs typeface="Calibri" panose="020F0502020204030204" pitchFamily="34" charset="0"/>
              </a:rPr>
              <a:t>đặt</a:t>
            </a:r>
            <a:r>
              <a:rPr lang="en-US" sz="2000" dirty="0">
                <a:highlight>
                  <a:srgbClr val="FFFF00"/>
                </a:highlight>
                <a:latin typeface="Calibri" panose="020F0502020204030204" pitchFamily="34" charset="0"/>
                <a:cs typeface="Calibri" panose="020F0502020204030204" pitchFamily="34" charset="0"/>
              </a:rPr>
              <a:t> </a:t>
            </a:r>
            <a:r>
              <a:rPr lang="en-US" sz="2000" dirty="0" err="1">
                <a:highlight>
                  <a:srgbClr val="FFFF00"/>
                </a:highlight>
                <a:latin typeface="Calibri" panose="020F0502020204030204" pitchFamily="34" charset="0"/>
                <a:cs typeface="Calibri" panose="020F0502020204030204" pitchFamily="34" charset="0"/>
              </a:rPr>
              <a:t>cho</a:t>
            </a:r>
            <a:r>
              <a:rPr lang="en-US" sz="2000" dirty="0">
                <a:highlight>
                  <a:srgbClr val="FFFF00"/>
                </a:highlight>
                <a:latin typeface="Calibri" panose="020F0502020204030204" pitchFamily="34" charset="0"/>
                <a:cs typeface="Calibri" panose="020F0502020204030204" pitchFamily="34" charset="0"/>
              </a:rPr>
              <a:t> </a:t>
            </a:r>
            <a:r>
              <a:rPr lang="en-US" sz="2000" dirty="0" err="1">
                <a:highlight>
                  <a:srgbClr val="FFFF00"/>
                </a:highlight>
                <a:latin typeface="Calibri" panose="020F0502020204030204" pitchFamily="34" charset="0"/>
                <a:cs typeface="Calibri" panose="020F0502020204030204" pitchFamily="34" charset="0"/>
              </a:rPr>
              <a:t>hằng</a:t>
            </a:r>
            <a:r>
              <a:rPr lang="en-US" sz="2000" dirty="0">
                <a:highlight>
                  <a:srgbClr val="FFFF00"/>
                </a:highlight>
                <a:latin typeface="Calibri" panose="020F0502020204030204" pitchFamily="34" charset="0"/>
                <a:cs typeface="Calibri" panose="020F0502020204030204" pitchFamily="34" charset="0"/>
              </a:rPr>
              <a:t> (constant), </a:t>
            </a:r>
            <a:r>
              <a:rPr lang="en-US" sz="2000" dirty="0" err="1">
                <a:highlight>
                  <a:srgbClr val="FFFF00"/>
                </a:highlight>
                <a:latin typeface="Calibri" panose="020F0502020204030204" pitchFamily="34" charset="0"/>
                <a:cs typeface="Calibri" panose="020F0502020204030204" pitchFamily="34" charset="0"/>
              </a:rPr>
              <a:t>biến</a:t>
            </a:r>
            <a:r>
              <a:rPr lang="en-US" sz="2000" dirty="0">
                <a:highlight>
                  <a:srgbClr val="FFFF00"/>
                </a:highlight>
                <a:latin typeface="Calibri" panose="020F0502020204030204" pitchFamily="34" charset="0"/>
                <a:cs typeface="Calibri" panose="020F0502020204030204" pitchFamily="34" charset="0"/>
              </a:rPr>
              <a:t> (variable), </a:t>
            </a:r>
            <a:r>
              <a:rPr lang="en-US" sz="2000" dirty="0" err="1">
                <a:highlight>
                  <a:srgbClr val="FFFF00"/>
                </a:highlight>
                <a:latin typeface="Calibri" panose="020F0502020204030204" pitchFamily="34" charset="0"/>
                <a:cs typeface="Calibri" panose="020F0502020204030204" pitchFamily="34" charset="0"/>
              </a:rPr>
              <a:t>mảng</a:t>
            </a:r>
            <a:r>
              <a:rPr lang="en-US" sz="2000" dirty="0">
                <a:highlight>
                  <a:srgbClr val="FFFF00"/>
                </a:highlight>
                <a:latin typeface="Calibri" panose="020F0502020204030204" pitchFamily="34" charset="0"/>
                <a:cs typeface="Calibri" panose="020F0502020204030204" pitchFamily="34" charset="0"/>
              </a:rPr>
              <a:t> (array), con </a:t>
            </a:r>
            <a:r>
              <a:rPr lang="en-US" sz="2000" dirty="0" err="1">
                <a:highlight>
                  <a:srgbClr val="FFFF00"/>
                </a:highlight>
                <a:latin typeface="Calibri" panose="020F0502020204030204" pitchFamily="34" charset="0"/>
                <a:cs typeface="Calibri" panose="020F0502020204030204" pitchFamily="34" charset="0"/>
              </a:rPr>
              <a:t>trỏ</a:t>
            </a:r>
            <a:r>
              <a:rPr lang="en-US" sz="2000" dirty="0">
                <a:highlight>
                  <a:srgbClr val="FFFF00"/>
                </a:highlight>
                <a:latin typeface="Calibri" panose="020F0502020204030204" pitchFamily="34" charset="0"/>
                <a:cs typeface="Calibri" panose="020F0502020204030204" pitchFamily="34" charset="0"/>
              </a:rPr>
              <a:t> (pointer), </a:t>
            </a:r>
            <a:r>
              <a:rPr lang="en-US" sz="2000" dirty="0" err="1">
                <a:highlight>
                  <a:srgbClr val="FFFF00"/>
                </a:highlight>
                <a:latin typeface="Calibri" panose="020F0502020204030204" pitchFamily="34" charset="0"/>
                <a:cs typeface="Calibri" panose="020F0502020204030204" pitchFamily="34" charset="0"/>
              </a:rPr>
              <a:t>hàm</a:t>
            </a:r>
            <a:r>
              <a:rPr lang="en-US" sz="2000" dirty="0">
                <a:highlight>
                  <a:srgbClr val="FFFF00"/>
                </a:highlight>
                <a:latin typeface="Calibri" panose="020F0502020204030204" pitchFamily="34" charset="0"/>
                <a:cs typeface="Calibri" panose="020F0502020204030204" pitchFamily="34" charset="0"/>
              </a:rPr>
              <a:t> (function), …</a:t>
            </a:r>
          </a:p>
          <a:p>
            <a:pPr marL="0" indent="0" algn="just">
              <a:buNone/>
            </a:pPr>
            <a:r>
              <a:rPr lang="en-US" sz="2000" b="1" i="1" dirty="0"/>
              <a:t>2.1. </a:t>
            </a:r>
            <a:r>
              <a:rPr lang="en-US" sz="2000" b="1" i="1" dirty="0" err="1"/>
              <a:t>Quy</a:t>
            </a:r>
            <a:r>
              <a:rPr lang="en-US" sz="2000" b="1" i="1" dirty="0"/>
              <a:t> </a:t>
            </a:r>
            <a:r>
              <a:rPr lang="en-US" sz="2000" b="1" i="1" dirty="0" err="1"/>
              <a:t>tắc</a:t>
            </a:r>
            <a:r>
              <a:rPr lang="en-US" sz="2000" b="1" i="1" dirty="0"/>
              <a:t> </a:t>
            </a:r>
            <a:r>
              <a:rPr lang="en-US" sz="2000" b="1" i="1" dirty="0" err="1"/>
              <a:t>đặt</a:t>
            </a:r>
            <a:r>
              <a:rPr lang="en-US" sz="2000" b="1" i="1" dirty="0"/>
              <a:t> </a:t>
            </a:r>
            <a:r>
              <a:rPr lang="en-US" sz="2000" b="1" i="1" dirty="0" err="1"/>
              <a:t>tên</a:t>
            </a:r>
            <a:endParaRPr lang="en-US" sz="2000" i="1" dirty="0">
              <a:cs typeface="Calibri" panose="020F0502020204030204" pitchFamily="34" charset="0"/>
            </a:endParaRPr>
          </a:p>
          <a:p>
            <a:pPr marL="0" indent="0" algn="just">
              <a:buNone/>
            </a:pPr>
            <a:r>
              <a:rPr lang="en-US" sz="2000" dirty="0" err="1">
                <a:latin typeface="Calibri" panose="020F0502020204030204" pitchFamily="34" charset="0"/>
                <a:cs typeface="Calibri" panose="020F0502020204030204" pitchFamily="34" charset="0"/>
              </a:rPr>
              <a:t>Một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hợp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lệ</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trong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ngôn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ngữ</a:t>
            </a:r>
            <a:r>
              <a:rPr lang="en-US" sz="2000" dirty="0">
                <a:latin typeface="Calibri" panose="020F0502020204030204" pitchFamily="34" charset="0"/>
                <a:cs typeface="Calibri" panose="020F0502020204030204" pitchFamily="34" charset="0"/>
              </a:rPr>
              <a:t> C </a:t>
            </a:r>
            <a:r>
              <a:rPr lang="en-US" sz="2000" dirty="0" err="1">
                <a:latin typeface="Calibri" panose="020F0502020204030204" pitchFamily="34" charset="0"/>
                <a:cs typeface="Calibri" panose="020F0502020204030204" pitchFamily="34" charset="0"/>
              </a:rPr>
              <a:t>phải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thỏa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mãn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những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điều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kiện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sau</a:t>
            </a:r>
            <a:r>
              <a:rPr lang="en-US" sz="2000" dirty="0">
                <a:latin typeface="Calibri" panose="020F0502020204030204" pitchFamily="34" charset="0"/>
                <a:cs typeface="Calibri" panose="020F0502020204030204" pitchFamily="34" charset="0"/>
              </a:rPr>
              <a:t>:</a:t>
            </a:r>
          </a:p>
          <a:p>
            <a:pPr algn="just"/>
            <a:r>
              <a:rPr lang="en-US" sz="2000" dirty="0" err="1">
                <a:latin typeface="Calibri" panose="020F0502020204030204" pitchFamily="34" charset="0"/>
                <a:cs typeface="Calibri" panose="020F0502020204030204" pitchFamily="34" charset="0"/>
              </a:rPr>
              <a:t>Được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tạo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thành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bởi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chữ</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cái</a:t>
            </a:r>
            <a:r>
              <a:rPr lang="en-US" sz="2000" dirty="0">
                <a:latin typeface="Calibri" panose="020F0502020204030204" pitchFamily="34" charset="0"/>
                <a:cs typeface="Calibri" panose="020F0502020204030204" pitchFamily="34" charset="0"/>
              </a:rPr>
              <a:t> Latin (a – z, A – Z), </a:t>
            </a:r>
            <a:r>
              <a:rPr lang="en-US" sz="2000" dirty="0" err="1">
                <a:latin typeface="Calibri" panose="020F0502020204030204" pitchFamily="34" charset="0"/>
                <a:cs typeface="Calibri" panose="020F0502020204030204" pitchFamily="34" charset="0"/>
              </a:rPr>
              <a:t>chữ</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(0 – 9) </a:t>
            </a:r>
            <a:r>
              <a:rPr lang="en-US" sz="2000" dirty="0" err="1">
                <a:latin typeface="Calibri" panose="020F0502020204030204" pitchFamily="34" charset="0"/>
                <a:cs typeface="Calibri" panose="020F0502020204030204" pitchFamily="34" charset="0"/>
              </a:rPr>
              <a:t>và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dấu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dưới</a:t>
            </a:r>
            <a:r>
              <a:rPr lang="en-US" sz="2000" dirty="0">
                <a:latin typeface="Calibri" panose="020F0502020204030204" pitchFamily="34" charset="0"/>
                <a:cs typeface="Calibri" panose="020F0502020204030204" pitchFamily="34" charset="0"/>
              </a:rPr>
              <a:t> (_).</a:t>
            </a:r>
          </a:p>
          <a:p>
            <a:pPr algn="just"/>
            <a:r>
              <a:rPr lang="en-US" sz="2000" dirty="0" err="1">
                <a:latin typeface="Calibri" panose="020F0502020204030204" pitchFamily="34" charset="0"/>
                <a:cs typeface="Calibri" panose="020F0502020204030204" pitchFamily="34" charset="0"/>
              </a:rPr>
              <a:t>Không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được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bắt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đầu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bằng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chữ</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a:t>
            </a:r>
          </a:p>
          <a:p>
            <a:pPr algn="just"/>
            <a:r>
              <a:rPr lang="en-US" sz="2000" dirty="0" err="1">
                <a:latin typeface="Calibri" panose="020F0502020204030204" pitchFamily="34" charset="0"/>
                <a:cs typeface="Calibri" panose="020F0502020204030204" pitchFamily="34" charset="0"/>
              </a:rPr>
              <a:t>Không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trùng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với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từ</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khóa</a:t>
            </a:r>
            <a:r>
              <a:rPr lang="en-US" sz="2000" dirty="0">
                <a:latin typeface="Calibri" panose="020F0502020204030204" pitchFamily="34" charset="0"/>
                <a:cs typeface="Calibri" panose="020F0502020204030204" pitchFamily="34" charset="0"/>
              </a:rPr>
              <a:t>.</a:t>
            </a:r>
          </a:p>
          <a:p>
            <a:pPr marL="0" indent="0" algn="just">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2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Cú pháp của ngôn ngữ C</a:t>
            </a:r>
          </a:p>
        </p:txBody>
      </p:sp>
      <p:sp>
        <p:nvSpPr>
          <p:cNvPr id="3" name="Content Placeholder 2"/>
          <p:cNvSpPr>
            <a:spLocks noGrp="1"/>
          </p:cNvSpPr>
          <p:nvPr>
            <p:ph idx="1"/>
          </p:nvPr>
        </p:nvSpPr>
        <p:spPr>
          <a:xfrm>
            <a:off x="457200" y="1143000"/>
            <a:ext cx="8229600" cy="5029200"/>
          </a:xfrm>
        </p:spPr>
        <p:txBody>
          <a:bodyPr/>
          <a:lstStyle/>
          <a:p>
            <a:pPr marL="0" indent="0">
              <a:buNone/>
            </a:pPr>
            <a:r>
              <a:rPr lang="en-US" sz="2000" b="1" i="1" dirty="0"/>
              <a:t>2.1. </a:t>
            </a:r>
            <a:r>
              <a:rPr lang="en-US" sz="2000" b="1" i="1" dirty="0" err="1"/>
              <a:t>Quy</a:t>
            </a:r>
            <a:r>
              <a:rPr lang="en-US" sz="2000" b="1" i="1" dirty="0"/>
              <a:t> </a:t>
            </a:r>
            <a:r>
              <a:rPr lang="en-US" sz="2000" b="1" i="1" dirty="0" err="1"/>
              <a:t>tắc</a:t>
            </a:r>
            <a:r>
              <a:rPr lang="en-US" sz="2000" b="1" i="1" dirty="0"/>
              <a:t> </a:t>
            </a:r>
            <a:r>
              <a:rPr lang="en-US" sz="2000" b="1" i="1" dirty="0" err="1"/>
              <a:t>đặt</a:t>
            </a:r>
            <a:r>
              <a:rPr lang="en-US" sz="2000" b="1" i="1" dirty="0"/>
              <a:t> </a:t>
            </a:r>
            <a:r>
              <a:rPr lang="en-US" sz="2000" b="1" i="1" dirty="0" err="1"/>
              <a:t>tên</a:t>
            </a:r>
            <a:endParaRPr lang="en-US" sz="2000" b="1" i="1" dirty="0"/>
          </a:p>
          <a:p>
            <a:pPr marL="0" indent="0" algn="just">
              <a:buNone/>
            </a:pPr>
            <a:r>
              <a:rPr lang="en-US" sz="1800" b="1" dirty="0" err="1">
                <a:latin typeface="Calibri" panose="020F0502020204030204" pitchFamily="34" charset="0"/>
                <a:cs typeface="Calibri" panose="020F0502020204030204" pitchFamily="34" charset="0"/>
              </a:rPr>
              <a:t>Ví</a:t>
            </a:r>
            <a:r>
              <a:rPr lang="en-US" sz="1800" b="1" dirty="0">
                <a:latin typeface="Calibri" panose="020F0502020204030204" pitchFamily="34" charset="0"/>
                <a:cs typeface="Calibri" panose="020F0502020204030204" pitchFamily="34" charset="0"/>
              </a:rPr>
              <a:t> </a:t>
            </a:r>
            <a:r>
              <a:rPr lang="en-US" sz="1800" b="1" dirty="0" err="1">
                <a:latin typeface="Calibri" panose="020F0502020204030204" pitchFamily="34" charset="0"/>
                <a:cs typeface="Calibri" panose="020F0502020204030204" pitchFamily="34" charset="0"/>
              </a:rPr>
              <a:t>dụ</a:t>
            </a:r>
            <a:r>
              <a:rPr lang="en-US" sz="1800" b="1" dirty="0">
                <a:latin typeface="Calibri" panose="020F0502020204030204" pitchFamily="34" charset="0"/>
                <a:cs typeface="Calibri" panose="020F0502020204030204" pitchFamily="34" charset="0"/>
              </a:rPr>
              <a:t>:</a:t>
            </a:r>
          </a:p>
          <a:p>
            <a:pPr algn="just"/>
            <a:r>
              <a:rPr lang="en-US" sz="1800" dirty="0" err="1">
                <a:latin typeface="Calibri" panose="020F0502020204030204" pitchFamily="34" charset="0"/>
                <a:cs typeface="Calibri" panose="020F0502020204030204" pitchFamily="34" charset="0"/>
              </a:rPr>
              <a:t>Tên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hợp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lệ</a:t>
            </a:r>
            <a:r>
              <a:rPr lang="en-US" sz="18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a1, </a:t>
            </a:r>
            <a:r>
              <a:rPr lang="en-US" sz="1400" dirty="0" err="1">
                <a:latin typeface="Courier New" panose="02070309020205020404" pitchFamily="49" charset="0"/>
                <a:cs typeface="Courier New" panose="02070309020205020404" pitchFamily="49" charset="0"/>
              </a:rPr>
              <a:t>soNguyen</a:t>
            </a:r>
            <a:r>
              <a:rPr lang="en-US" sz="1400" dirty="0">
                <a:latin typeface="Courier New" panose="02070309020205020404" pitchFamily="49" charset="0"/>
                <a:cs typeface="Courier New" panose="02070309020205020404" pitchFamily="49" charset="0"/>
              </a:rPr>
              <a:t>, MAX, mang_10_phantu, _Alpha</a:t>
            </a:r>
          </a:p>
          <a:p>
            <a:pPr algn="just"/>
            <a:r>
              <a:rPr lang="en-US" sz="1800" dirty="0" err="1">
                <a:latin typeface="Calibri" panose="020F0502020204030204" pitchFamily="34" charset="0"/>
                <a:cs typeface="Calibri" panose="020F0502020204030204" pitchFamily="34" charset="0"/>
              </a:rPr>
              <a:t>Tên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không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hợp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lệ</a:t>
            </a:r>
            <a:r>
              <a:rPr lang="en-US" sz="1800" dirty="0">
                <a:latin typeface="Calibri" panose="020F0502020204030204" pitchFamily="34" charset="0"/>
                <a:cs typeface="Calibri" panose="020F0502020204030204" pitchFamily="34" charset="0"/>
              </a:rPr>
              <a:t>:	</a:t>
            </a:r>
            <a:r>
              <a:rPr lang="en-US" sz="1400" dirty="0" err="1">
                <a:latin typeface="Courier New" panose="02070309020205020404" pitchFamily="49" charset="0"/>
                <a:cs typeface="Courier New" panose="02070309020205020404" pitchFamily="49" charset="0"/>
              </a:rPr>
              <a:t>b@r</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kí</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tự</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không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hợp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lệ</a:t>
            </a:r>
            <a:r>
              <a:rPr lang="en-US" sz="18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12a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bắt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đầu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bằng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số</a:t>
            </a:r>
            <a:r>
              <a:rPr lang="en-US" sz="18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double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trùng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với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từ</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khóa</a:t>
            </a:r>
            <a:r>
              <a:rPr lang="en-US" sz="1800" dirty="0">
                <a:latin typeface="Calibri" panose="020F0502020204030204" pitchFamily="34" charset="0"/>
                <a:cs typeface="Calibri" panose="020F0502020204030204" pitchFamily="34" charset="0"/>
              </a:rPr>
              <a:t>)</a:t>
            </a:r>
          </a:p>
          <a:p>
            <a:pPr marL="0" indent="0" algn="just">
              <a:buNone/>
            </a:pPr>
            <a:r>
              <a:rPr lang="en-US" sz="1800" b="1" dirty="0" err="1"/>
              <a:t>Lưu</a:t>
            </a:r>
            <a:r>
              <a:rPr lang="en-US" sz="1800" b="1" dirty="0"/>
              <a:t> ý: </a:t>
            </a:r>
            <a:r>
              <a:rPr lang="en-US" sz="1800" dirty="0"/>
              <a:t>Do C </a:t>
            </a:r>
            <a:r>
              <a:rPr lang="en-US" sz="1800" dirty="0" err="1"/>
              <a:t>là</a:t>
            </a:r>
            <a:r>
              <a:rPr lang="en-US" sz="1800" dirty="0"/>
              <a:t> </a:t>
            </a:r>
            <a:r>
              <a:rPr lang="en-US" sz="1800" dirty="0" err="1"/>
              <a:t>ngôn</a:t>
            </a:r>
            <a:r>
              <a:rPr lang="en-US" sz="1800" dirty="0"/>
              <a:t> </a:t>
            </a:r>
            <a:r>
              <a:rPr lang="en-US" sz="1800" dirty="0" err="1"/>
              <a:t>ngữ</a:t>
            </a:r>
            <a:r>
              <a:rPr lang="en-US" sz="1800" dirty="0"/>
              <a:t> </a:t>
            </a:r>
            <a:r>
              <a:rPr lang="en-US" sz="1800" dirty="0" err="1"/>
              <a:t>phân</a:t>
            </a:r>
            <a:r>
              <a:rPr lang="en-US" sz="1800" dirty="0"/>
              <a:t> </a:t>
            </a:r>
            <a:r>
              <a:rPr lang="en-US" sz="1800" dirty="0" err="1"/>
              <a:t>biệt</a:t>
            </a:r>
            <a:r>
              <a:rPr lang="en-US" sz="1800" dirty="0"/>
              <a:t> </a:t>
            </a:r>
            <a:r>
              <a:rPr lang="en-US" sz="1800" dirty="0" err="1"/>
              <a:t>chữ</a:t>
            </a:r>
            <a:r>
              <a:rPr lang="en-US" sz="1800" dirty="0"/>
              <a:t> </a:t>
            </a:r>
            <a:r>
              <a:rPr lang="en-US" sz="1800" dirty="0" err="1"/>
              <a:t>hoa</a:t>
            </a:r>
            <a:r>
              <a:rPr lang="en-US" sz="1800" dirty="0"/>
              <a:t>/</a:t>
            </a:r>
            <a:r>
              <a:rPr lang="en-US" sz="1800" dirty="0" err="1"/>
              <a:t>thường</a:t>
            </a:r>
            <a:r>
              <a:rPr lang="en-US" sz="1800" dirty="0"/>
              <a:t> (case-sensitive), </a:t>
            </a:r>
            <a:r>
              <a:rPr lang="en-US" sz="1800" dirty="0" err="1"/>
              <a:t>nên</a:t>
            </a:r>
            <a:r>
              <a:rPr lang="en-US" sz="1800" dirty="0"/>
              <a:t> </a:t>
            </a:r>
            <a:r>
              <a:rPr lang="en-US" sz="1800" dirty="0">
                <a:latin typeface="Courier New" panose="02070309020205020404" pitchFamily="49" charset="0"/>
                <a:cs typeface="Courier New" panose="02070309020205020404" pitchFamily="49" charset="0"/>
              </a:rPr>
              <a:t>a</a:t>
            </a:r>
            <a:r>
              <a:rPr lang="en-US" sz="1800" dirty="0"/>
              <a:t> </a:t>
            </a:r>
            <a:r>
              <a:rPr lang="en-US" sz="1800" dirty="0" err="1"/>
              <a:t>và</a:t>
            </a:r>
            <a:r>
              <a:rPr lang="en-US" sz="1800" dirty="0"/>
              <a:t> </a:t>
            </a:r>
            <a:r>
              <a:rPr lang="en-US" sz="1800" dirty="0">
                <a:latin typeface="Courier New" panose="02070309020205020404" pitchFamily="49" charset="0"/>
                <a:cs typeface="Courier New" panose="02070309020205020404" pitchFamily="49" charset="0"/>
              </a:rPr>
              <a:t>A</a:t>
            </a:r>
            <a:r>
              <a:rPr lang="en-US" sz="1800" dirty="0"/>
              <a:t> </a:t>
            </a:r>
            <a:r>
              <a:rPr lang="en-US" sz="1800" dirty="0" err="1"/>
              <a:t>là</a:t>
            </a:r>
            <a:r>
              <a:rPr lang="en-US" sz="1800" dirty="0"/>
              <a:t> 2 </a:t>
            </a:r>
            <a:r>
              <a:rPr lang="en-US" sz="1800" dirty="0" err="1"/>
              <a:t>tên</a:t>
            </a:r>
            <a:r>
              <a:rPr lang="en-US" sz="1800" dirty="0"/>
              <a:t> </a:t>
            </a:r>
            <a:r>
              <a:rPr lang="en-US" sz="1800" dirty="0" err="1"/>
              <a:t>khác</a:t>
            </a:r>
            <a:r>
              <a:rPr lang="en-US" sz="1800" dirty="0"/>
              <a:t> </a:t>
            </a:r>
            <a:r>
              <a:rPr lang="en-US" sz="1800" dirty="0" err="1"/>
              <a:t>nhau</a:t>
            </a:r>
            <a:r>
              <a:rPr lang="en-US" sz="1800" dirty="0"/>
              <a:t>, </a:t>
            </a:r>
            <a:r>
              <a:rPr lang="en-US" sz="1800" dirty="0" err="1"/>
              <a:t>đại</a:t>
            </a:r>
            <a:r>
              <a:rPr lang="en-US" sz="1800" dirty="0"/>
              <a:t> </a:t>
            </a:r>
            <a:r>
              <a:rPr lang="en-US" sz="1800" dirty="0" err="1"/>
              <a:t>diện</a:t>
            </a:r>
            <a:r>
              <a:rPr lang="en-US" sz="1800" dirty="0"/>
              <a:t> </a:t>
            </a:r>
            <a:r>
              <a:rPr lang="en-US" sz="1800" dirty="0" err="1"/>
              <a:t>cho</a:t>
            </a:r>
            <a:r>
              <a:rPr lang="en-US" sz="1800" dirty="0"/>
              <a:t> 2 </a:t>
            </a:r>
            <a:r>
              <a:rPr lang="en-US" sz="1800" dirty="0" err="1"/>
              <a:t>đối</a:t>
            </a:r>
            <a:r>
              <a:rPr lang="en-US" sz="1800" dirty="0"/>
              <a:t> </a:t>
            </a:r>
            <a:r>
              <a:rPr lang="en-US" sz="1800" dirty="0" err="1"/>
              <a:t>tượng</a:t>
            </a:r>
            <a:r>
              <a:rPr lang="en-US" sz="1800" dirty="0"/>
              <a:t> </a:t>
            </a:r>
            <a:r>
              <a:rPr lang="en-US" sz="1800" dirty="0" err="1"/>
              <a:t>khác</a:t>
            </a:r>
            <a:r>
              <a:rPr lang="en-US" sz="1800" dirty="0"/>
              <a:t> </a:t>
            </a:r>
            <a:r>
              <a:rPr lang="en-US" sz="1800" dirty="0" err="1"/>
              <a:t>nhau</a:t>
            </a:r>
            <a:r>
              <a:rPr lang="en-US" sz="1800" dirty="0"/>
              <a:t>.</a:t>
            </a:r>
          </a:p>
          <a:p>
            <a:pPr marL="0" indent="0" algn="just">
              <a:buNone/>
            </a:pPr>
            <a:endParaRPr lang="en-US" sz="1800" dirty="0"/>
          </a:p>
          <a:p>
            <a:pPr marL="0" indent="0" algn="just">
              <a:buNone/>
            </a:pPr>
            <a:r>
              <a:rPr lang="en-US" sz="2000" b="1" i="1" dirty="0">
                <a:latin typeface="Calibri" panose="020F0502020204030204" pitchFamily="34" charset="0"/>
                <a:cs typeface="Calibri" panose="020F0502020204030204" pitchFamily="34" charset="0"/>
              </a:rPr>
              <a:t>2.2. </a:t>
            </a:r>
            <a:r>
              <a:rPr lang="en-US" sz="2000" b="1" i="1" dirty="0" err="1">
                <a:latin typeface="Calibri" panose="020F0502020204030204" pitchFamily="34" charset="0"/>
                <a:cs typeface="Calibri" panose="020F0502020204030204" pitchFamily="34" charset="0"/>
              </a:rPr>
              <a:t>Quy</a:t>
            </a:r>
            <a:r>
              <a:rPr lang="en-US" sz="2000" b="1" i="1" dirty="0">
                <a:latin typeface="Calibri" panose="020F0502020204030204" pitchFamily="34" charset="0"/>
                <a:cs typeface="Calibri" panose="020F0502020204030204" pitchFamily="34" charset="0"/>
              </a:rPr>
              <a:t> </a:t>
            </a:r>
            <a:r>
              <a:rPr lang="en-US" sz="2000" b="1" i="1" dirty="0" err="1">
                <a:latin typeface="Calibri" panose="020F0502020204030204" pitchFamily="34" charset="0"/>
                <a:cs typeface="Calibri" panose="020F0502020204030204" pitchFamily="34" charset="0"/>
              </a:rPr>
              <a:t>ước</a:t>
            </a:r>
            <a:r>
              <a:rPr lang="en-US" sz="2000" b="1" i="1" dirty="0">
                <a:latin typeface="Calibri" panose="020F0502020204030204" pitchFamily="34" charset="0"/>
                <a:cs typeface="Calibri" panose="020F0502020204030204" pitchFamily="34" charset="0"/>
              </a:rPr>
              <a:t> (convention) </a:t>
            </a:r>
            <a:r>
              <a:rPr lang="en-US" sz="2000" b="1" i="1" dirty="0" err="1">
                <a:latin typeface="Calibri" panose="020F0502020204030204" pitchFamily="34" charset="0"/>
                <a:cs typeface="Calibri" panose="020F0502020204030204" pitchFamily="34" charset="0"/>
              </a:rPr>
              <a:t>đặt</a:t>
            </a:r>
            <a:r>
              <a:rPr lang="en-US" sz="2000" b="1" i="1" dirty="0">
                <a:latin typeface="Calibri" panose="020F0502020204030204" pitchFamily="34" charset="0"/>
                <a:cs typeface="Calibri" panose="020F0502020204030204" pitchFamily="34" charset="0"/>
              </a:rPr>
              <a:t> </a:t>
            </a:r>
            <a:r>
              <a:rPr lang="en-US" sz="2000" b="1" i="1" dirty="0" err="1">
                <a:latin typeface="Calibri" panose="020F0502020204030204" pitchFamily="34" charset="0"/>
                <a:cs typeface="Calibri" panose="020F0502020204030204" pitchFamily="34" charset="0"/>
              </a:rPr>
              <a:t>tên</a:t>
            </a:r>
            <a:r>
              <a:rPr lang="en-US" sz="2000" b="1" i="1" dirty="0">
                <a:latin typeface="Calibri" panose="020F0502020204030204" pitchFamily="34" charset="0"/>
                <a:cs typeface="Calibri" panose="020F0502020204030204" pitchFamily="34" charset="0"/>
              </a:rPr>
              <a:t> </a:t>
            </a:r>
            <a:r>
              <a:rPr lang="en-US" sz="2000" b="1" i="1" dirty="0" err="1">
                <a:latin typeface="Calibri" panose="020F0502020204030204" pitchFamily="34" charset="0"/>
                <a:cs typeface="Calibri" panose="020F0502020204030204" pitchFamily="34" charset="0"/>
              </a:rPr>
              <a:t>trong</a:t>
            </a:r>
            <a:r>
              <a:rPr lang="en-US" sz="2000" b="1" i="1" dirty="0">
                <a:latin typeface="Calibri" panose="020F0502020204030204" pitchFamily="34" charset="0"/>
                <a:cs typeface="Calibri" panose="020F0502020204030204" pitchFamily="34" charset="0"/>
              </a:rPr>
              <a:t> C</a:t>
            </a:r>
            <a:endParaRPr lang="en-US" sz="2000" i="1" dirty="0">
              <a:latin typeface="Calibri" panose="020F0502020204030204" pitchFamily="34" charset="0"/>
              <a:cs typeface="Calibri" panose="020F0502020204030204" pitchFamily="34" charset="0"/>
            </a:endParaRPr>
          </a:p>
          <a:p>
            <a:pPr algn="just"/>
            <a:r>
              <a:rPr lang="en-US" sz="1800" dirty="0" err="1">
                <a:latin typeface="Calibri" panose="020F0502020204030204" pitchFamily="34" charset="0"/>
                <a:cs typeface="Calibri" panose="020F0502020204030204" pitchFamily="34" charset="0"/>
              </a:rPr>
              <a:t>Các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tên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trong</a:t>
            </a:r>
            <a:r>
              <a:rPr lang="en-US" sz="1800" dirty="0">
                <a:latin typeface="Calibri" panose="020F0502020204030204" pitchFamily="34" charset="0"/>
                <a:cs typeface="Calibri" panose="020F0502020204030204" pitchFamily="34" charset="0"/>
              </a:rPr>
              <a:t> C </a:t>
            </a:r>
            <a:r>
              <a:rPr lang="en-US" sz="1800" dirty="0" err="1">
                <a:latin typeface="Calibri" panose="020F0502020204030204" pitchFamily="34" charset="0"/>
                <a:cs typeface="Calibri" panose="020F0502020204030204" pitchFamily="34" charset="0"/>
              </a:rPr>
              <a:t>nên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được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viết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bằng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chữ</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thường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và</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các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từ</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trong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một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tên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được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tách</a:t>
            </a:r>
            <a:r>
              <a:rPr lang="en-US" sz="1800" dirty="0">
                <a:latin typeface="Calibri" panose="020F0502020204030204" pitchFamily="34" charset="0"/>
                <a:cs typeface="Calibri" panose="020F0502020204030204" pitchFamily="34" charset="0"/>
              </a:rPr>
              <a:t> ra </a:t>
            </a:r>
            <a:r>
              <a:rPr lang="en-US" sz="1800" dirty="0" err="1">
                <a:latin typeface="Calibri" panose="020F0502020204030204" pitchFamily="34" charset="0"/>
                <a:cs typeface="Calibri" panose="020F0502020204030204" pitchFamily="34" charset="0"/>
              </a:rPr>
              <a:t>bởi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dấu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gạch</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dưới</a:t>
            </a:r>
            <a:r>
              <a:rPr lang="en-US" sz="1800" dirty="0">
                <a:latin typeface="Calibri" panose="020F0502020204030204" pitchFamily="34" charset="0"/>
                <a:cs typeface="Calibri" panose="020F0502020204030204" pitchFamily="34" charset="0"/>
              </a:rPr>
              <a:t>.</a:t>
            </a:r>
          </a:p>
          <a:p>
            <a:pPr marL="400050" lvl="1" indent="0" algn="just">
              <a:buNone/>
            </a:pPr>
            <a:r>
              <a:rPr lang="en-US" sz="1600" b="1" dirty="0" err="1">
                <a:latin typeface="Calibri" panose="020F0502020204030204" pitchFamily="34" charset="0"/>
                <a:cs typeface="Calibri" panose="020F0502020204030204" pitchFamily="34" charset="0"/>
              </a:rPr>
              <a:t>Ví</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dụ</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a:t>
            </a:r>
            <a:r>
              <a:rPr lang="en-US" sz="1600" dirty="0" err="1">
                <a:latin typeface="Courier New" panose="02070309020205020404" pitchFamily="49" charset="0"/>
                <a:cs typeface="Courier New" panose="02070309020205020404" pitchFamily="49" charset="0"/>
              </a:rPr>
              <a:t>binh_phuong</a:t>
            </a:r>
            <a:r>
              <a:rPr lang="en-US" sz="1600" dirty="0">
                <a:latin typeface="Courier New" panose="02070309020205020404" pitchFamily="49" charset="0"/>
                <a:cs typeface="Courier New" panose="02070309020205020404" pitchFamily="49" charset="0"/>
              </a:rPr>
              <a:t>, mang_2_chieu, </a:t>
            </a:r>
            <a:r>
              <a:rPr lang="en-US" sz="1600" dirty="0" err="1">
                <a:latin typeface="Courier New" panose="02070309020205020404" pitchFamily="49" charset="0"/>
                <a:cs typeface="Courier New" panose="02070309020205020404" pitchFamily="49" charset="0"/>
              </a:rPr>
              <a:t>file_name</a:t>
            </a:r>
            <a:endParaRPr lang="en-US" sz="1600" dirty="0">
              <a:latin typeface="Courier New" panose="02070309020205020404" pitchFamily="49" charset="0"/>
              <a:cs typeface="Courier New" panose="02070309020205020404" pitchFamily="49" charset="0"/>
            </a:endParaRPr>
          </a:p>
          <a:p>
            <a:pPr algn="just"/>
            <a:r>
              <a:rPr lang="en-US" sz="1800" dirty="0" err="1">
                <a:cs typeface="Courier New" panose="02070309020205020404" pitchFamily="49" charset="0"/>
              </a:rPr>
              <a:t>Các</a:t>
            </a:r>
            <a:r>
              <a:rPr lang="en-US" sz="1800" dirty="0">
                <a:cs typeface="Courier New" panose="02070309020205020404" pitchFamily="49" charset="0"/>
              </a:rPr>
              <a:t> </a:t>
            </a:r>
            <a:r>
              <a:rPr lang="en-US" sz="1800" dirty="0" err="1">
                <a:cs typeface="Courier New" panose="02070309020205020404" pitchFamily="49" charset="0"/>
              </a:rPr>
              <a:t>tên</a:t>
            </a:r>
            <a:r>
              <a:rPr lang="en-US" sz="1800" dirty="0">
                <a:cs typeface="Courier New" panose="02070309020205020404" pitchFamily="49" charset="0"/>
              </a:rPr>
              <a:t> </a:t>
            </a:r>
            <a:r>
              <a:rPr lang="en-US" sz="1800" dirty="0" err="1">
                <a:cs typeface="Courier New" panose="02070309020205020404" pitchFamily="49" charset="0"/>
              </a:rPr>
              <a:t>nên</a:t>
            </a:r>
            <a:r>
              <a:rPr lang="en-US" sz="1800" dirty="0">
                <a:cs typeface="Courier New" panose="02070309020205020404" pitchFamily="49" charset="0"/>
              </a:rPr>
              <a:t> </a:t>
            </a:r>
            <a:r>
              <a:rPr lang="en-US" sz="1800" dirty="0" err="1">
                <a:cs typeface="Courier New" panose="02070309020205020404" pitchFamily="49" charset="0"/>
              </a:rPr>
              <a:t>được</a:t>
            </a:r>
            <a:r>
              <a:rPr lang="en-US" sz="1800" dirty="0">
                <a:cs typeface="Courier New" panose="02070309020205020404" pitchFamily="49" charset="0"/>
              </a:rPr>
              <a:t> </a:t>
            </a:r>
            <a:r>
              <a:rPr lang="en-US" sz="1800" dirty="0" err="1">
                <a:cs typeface="Courier New" panose="02070309020205020404" pitchFamily="49" charset="0"/>
              </a:rPr>
              <a:t>đặt</a:t>
            </a:r>
            <a:r>
              <a:rPr lang="en-US" sz="1800" dirty="0">
                <a:cs typeface="Courier New" panose="02070309020205020404" pitchFamily="49" charset="0"/>
              </a:rPr>
              <a:t> </a:t>
            </a:r>
            <a:r>
              <a:rPr lang="en-US" sz="1800" dirty="0" err="1">
                <a:cs typeface="Courier New" panose="02070309020205020404" pitchFamily="49" charset="0"/>
              </a:rPr>
              <a:t>theo</a:t>
            </a:r>
            <a:r>
              <a:rPr lang="en-US" sz="1800" dirty="0">
                <a:cs typeface="Courier New" panose="02070309020205020404" pitchFamily="49" charset="0"/>
              </a:rPr>
              <a:t> </a:t>
            </a:r>
            <a:r>
              <a:rPr lang="en-US" sz="1800" dirty="0" err="1">
                <a:cs typeface="Courier New" panose="02070309020205020404" pitchFamily="49" charset="0"/>
              </a:rPr>
              <a:t>cùng</a:t>
            </a:r>
            <a:r>
              <a:rPr lang="en-US" sz="1800" dirty="0">
                <a:cs typeface="Courier New" panose="02070309020205020404" pitchFamily="49" charset="0"/>
              </a:rPr>
              <a:t> 1 </a:t>
            </a:r>
            <a:r>
              <a:rPr lang="en-US" sz="1800" dirty="0" err="1">
                <a:cs typeface="Courier New" panose="02070309020205020404" pitchFamily="49" charset="0"/>
              </a:rPr>
              <a:t>ngôn</a:t>
            </a:r>
            <a:r>
              <a:rPr lang="en-US" sz="1800" dirty="0">
                <a:cs typeface="Courier New" panose="02070309020205020404" pitchFamily="49" charset="0"/>
              </a:rPr>
              <a:t> </a:t>
            </a:r>
            <a:r>
              <a:rPr lang="en-US" sz="1800" dirty="0" err="1">
                <a:cs typeface="Courier New" panose="02070309020205020404" pitchFamily="49" charset="0"/>
              </a:rPr>
              <a:t>ngữ</a:t>
            </a:r>
            <a:r>
              <a:rPr lang="en-US" sz="1800" dirty="0">
                <a:cs typeface="Courier New" panose="02070309020205020404" pitchFamily="49" charset="0"/>
              </a:rPr>
              <a:t> (</a:t>
            </a:r>
            <a:r>
              <a:rPr lang="en-US" sz="1800" dirty="0" err="1">
                <a:cs typeface="Courier New" panose="02070309020205020404" pitchFamily="49" charset="0"/>
              </a:rPr>
              <a:t>tiếng</a:t>
            </a:r>
            <a:r>
              <a:rPr lang="en-US" sz="1800" dirty="0">
                <a:cs typeface="Courier New" panose="02070309020205020404" pitchFamily="49" charset="0"/>
              </a:rPr>
              <a:t> Anh </a:t>
            </a:r>
            <a:r>
              <a:rPr lang="en-US" sz="1800" dirty="0" err="1">
                <a:cs typeface="Courier New" panose="02070309020205020404" pitchFamily="49" charset="0"/>
              </a:rPr>
              <a:t>hoặc</a:t>
            </a:r>
            <a:r>
              <a:rPr lang="en-US" sz="1800" dirty="0">
                <a:cs typeface="Courier New" panose="02070309020205020404" pitchFamily="49" charset="0"/>
              </a:rPr>
              <a:t> </a:t>
            </a:r>
            <a:r>
              <a:rPr lang="en-US" sz="1800" dirty="0" err="1">
                <a:cs typeface="Courier New" panose="02070309020205020404" pitchFamily="49" charset="0"/>
              </a:rPr>
              <a:t>tiếng</a:t>
            </a:r>
            <a:r>
              <a:rPr lang="en-US" sz="1800" dirty="0">
                <a:cs typeface="Courier New" panose="02070309020205020404" pitchFamily="49" charset="0"/>
              </a:rPr>
              <a:t> </a:t>
            </a:r>
            <a:r>
              <a:rPr lang="en-US" sz="1800" dirty="0" err="1">
                <a:cs typeface="Courier New" panose="02070309020205020404" pitchFamily="49" charset="0"/>
              </a:rPr>
              <a:t>Việt</a:t>
            </a:r>
            <a:r>
              <a:rPr lang="en-US" sz="1800" dirty="0">
                <a:cs typeface="Courier New" panose="02070309020205020404" pitchFamily="49" charset="0"/>
              </a:rPr>
              <a:t>). </a:t>
            </a:r>
            <a:r>
              <a:rPr lang="en-US" sz="1800" dirty="0" err="1">
                <a:cs typeface="Courier New" panose="02070309020205020404" pitchFamily="49" charset="0"/>
              </a:rPr>
              <a:t>Khuyến</a:t>
            </a:r>
            <a:r>
              <a:rPr lang="en-US" sz="1800" dirty="0">
                <a:cs typeface="Courier New" panose="02070309020205020404" pitchFamily="49" charset="0"/>
              </a:rPr>
              <a:t> </a:t>
            </a:r>
            <a:r>
              <a:rPr lang="en-US" sz="1800" dirty="0" err="1">
                <a:cs typeface="Courier New" panose="02070309020205020404" pitchFamily="49" charset="0"/>
              </a:rPr>
              <a:t>khích</a:t>
            </a:r>
            <a:r>
              <a:rPr lang="en-US" sz="1800" dirty="0">
                <a:cs typeface="Courier New" panose="02070309020205020404" pitchFamily="49" charset="0"/>
              </a:rPr>
              <a:t> </a:t>
            </a:r>
            <a:r>
              <a:rPr lang="en-US" sz="1800" dirty="0" err="1">
                <a:cs typeface="Courier New" panose="02070309020205020404" pitchFamily="49" charset="0"/>
              </a:rPr>
              <a:t>dùng</a:t>
            </a:r>
            <a:r>
              <a:rPr lang="en-US" sz="1800" dirty="0">
                <a:cs typeface="Courier New" panose="02070309020205020404" pitchFamily="49" charset="0"/>
              </a:rPr>
              <a:t> </a:t>
            </a:r>
            <a:r>
              <a:rPr lang="en-US" sz="1800" dirty="0" err="1">
                <a:cs typeface="Courier New" panose="02070309020205020404" pitchFamily="49" charset="0"/>
              </a:rPr>
              <a:t>tiếng</a:t>
            </a:r>
            <a:r>
              <a:rPr lang="en-US" sz="1800" dirty="0">
                <a:cs typeface="Courier New" panose="02070309020205020404" pitchFamily="49" charset="0"/>
              </a:rPr>
              <a:t> Anh </a:t>
            </a:r>
            <a:r>
              <a:rPr lang="en-US" sz="1800" dirty="0" err="1">
                <a:cs typeface="Courier New" panose="02070309020205020404" pitchFamily="49" charset="0"/>
              </a:rPr>
              <a:t>để</a:t>
            </a:r>
            <a:r>
              <a:rPr lang="en-US" sz="1800" dirty="0">
                <a:cs typeface="Courier New" panose="02070309020205020404" pitchFamily="49" charset="0"/>
              </a:rPr>
              <a:t> </a:t>
            </a:r>
            <a:r>
              <a:rPr lang="en-US" sz="1800" dirty="0" err="1">
                <a:cs typeface="Courier New" panose="02070309020205020404" pitchFamily="49" charset="0"/>
              </a:rPr>
              <a:t>tên</a:t>
            </a:r>
            <a:r>
              <a:rPr lang="en-US" sz="1800" dirty="0">
                <a:cs typeface="Courier New" panose="02070309020205020404" pitchFamily="49" charset="0"/>
              </a:rPr>
              <a:t> </a:t>
            </a:r>
            <a:r>
              <a:rPr lang="en-US" sz="1800" dirty="0" err="1">
                <a:cs typeface="Courier New" panose="02070309020205020404" pitchFamily="49" charset="0"/>
              </a:rPr>
              <a:t>ngắn</a:t>
            </a:r>
            <a:r>
              <a:rPr lang="en-US" sz="1800" dirty="0">
                <a:cs typeface="Courier New" panose="02070309020205020404" pitchFamily="49" charset="0"/>
              </a:rPr>
              <a:t> </a:t>
            </a:r>
            <a:r>
              <a:rPr lang="en-US" sz="1800" dirty="0" err="1">
                <a:cs typeface="Courier New" panose="02070309020205020404" pitchFamily="49" charset="0"/>
              </a:rPr>
              <a:t>gọn</a:t>
            </a:r>
            <a:r>
              <a:rPr lang="en-US" sz="1800" dirty="0">
                <a:cs typeface="Courier New" panose="02070309020205020404" pitchFamily="49" charset="0"/>
              </a:rPr>
              <a:t> </a:t>
            </a:r>
            <a:r>
              <a:rPr lang="en-US" sz="1800" dirty="0" err="1">
                <a:cs typeface="Courier New" panose="02070309020205020404" pitchFamily="49" charset="0"/>
              </a:rPr>
              <a:t>và</a:t>
            </a:r>
            <a:r>
              <a:rPr lang="en-US" sz="1800" dirty="0">
                <a:cs typeface="Courier New" panose="02070309020205020404" pitchFamily="49" charset="0"/>
              </a:rPr>
              <a:t> </a:t>
            </a:r>
            <a:r>
              <a:rPr lang="en-US" sz="1800" dirty="0" err="1">
                <a:cs typeface="Courier New" panose="02070309020205020404" pitchFamily="49" charset="0"/>
              </a:rPr>
              <a:t>dễ</a:t>
            </a:r>
            <a:r>
              <a:rPr lang="en-US" sz="1800" dirty="0">
                <a:cs typeface="Courier New" panose="02070309020205020404" pitchFamily="49" charset="0"/>
              </a:rPr>
              <a:t> </a:t>
            </a:r>
            <a:r>
              <a:rPr lang="en-US" sz="1800" dirty="0" err="1">
                <a:cs typeface="Courier New" panose="02070309020205020404" pitchFamily="49" charset="0"/>
              </a:rPr>
              <a:t>hiểu</a:t>
            </a:r>
            <a:r>
              <a:rPr lang="en-US" sz="1800" dirty="0">
                <a:cs typeface="Courier New" panose="02070309020205020404" pitchFamily="49" charset="0"/>
              </a:rPr>
              <a:t> </a:t>
            </a:r>
            <a:r>
              <a:rPr lang="en-US" sz="1800" dirty="0" err="1">
                <a:cs typeface="Courier New" panose="02070309020205020404" pitchFamily="49" charset="0"/>
              </a:rPr>
              <a:t>hơn</a:t>
            </a:r>
            <a:r>
              <a:rPr lang="en-US" sz="1800" dirty="0">
                <a:cs typeface="Courier New" panose="02070309020205020404" pitchFamily="49" charset="0"/>
              </a:rPr>
              <a:t> </a:t>
            </a:r>
            <a:r>
              <a:rPr lang="en-US" sz="1800" dirty="0" err="1">
                <a:cs typeface="Courier New" panose="02070309020205020404" pitchFamily="49" charset="0"/>
              </a:rPr>
              <a:t>tiếng</a:t>
            </a:r>
            <a:r>
              <a:rPr lang="en-US" sz="1800" dirty="0">
                <a:cs typeface="Courier New" panose="02070309020205020404" pitchFamily="49" charset="0"/>
              </a:rPr>
              <a:t> </a:t>
            </a:r>
            <a:r>
              <a:rPr lang="en-US" sz="1800" dirty="0" err="1">
                <a:cs typeface="Courier New" panose="02070309020205020404" pitchFamily="49" charset="0"/>
              </a:rPr>
              <a:t>Việt</a:t>
            </a:r>
            <a:r>
              <a:rPr lang="en-US" sz="1800" dirty="0">
                <a:cs typeface="Courier New" panose="02070309020205020404" pitchFamily="49" charset="0"/>
              </a:rPr>
              <a:t> </a:t>
            </a:r>
            <a:r>
              <a:rPr lang="en-US" sz="1800" dirty="0" err="1">
                <a:cs typeface="Courier New" panose="02070309020205020404" pitchFamily="49" charset="0"/>
              </a:rPr>
              <a:t>không</a:t>
            </a:r>
            <a:r>
              <a:rPr lang="en-US" sz="1800" dirty="0">
                <a:cs typeface="Courier New" panose="02070309020205020404" pitchFamily="49" charset="0"/>
              </a:rPr>
              <a:t> </a:t>
            </a:r>
            <a:r>
              <a:rPr lang="en-US" sz="1800" dirty="0" err="1">
                <a:cs typeface="Courier New" panose="02070309020205020404" pitchFamily="49" charset="0"/>
              </a:rPr>
              <a:t>dấu</a:t>
            </a:r>
            <a:r>
              <a:rPr lang="en-US" sz="1800" dirty="0">
                <a:cs typeface="Courier New" panose="02070309020205020404" pitchFamily="49" charset="0"/>
              </a:rPr>
              <a:t>.</a:t>
            </a:r>
          </a:p>
          <a:p>
            <a:pPr marL="0" indent="0" algn="just">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1227124"/>
      </p:ext>
    </p:extLst>
  </p:cSld>
  <p:clrMapOvr>
    <a:masterClrMapping/>
  </p:clrMapOvr>
</p:sld>
</file>

<file path=ppt/theme/theme1.xml><?xml version="1.0" encoding="utf-8"?>
<a:theme xmlns:a="http://schemas.openxmlformats.org/drawingml/2006/main" name="JS Club -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S Club - Presentation Template" id="{DCEEB726-EE8B-4616-8386-BEDE395A0C0D}" vid="{7A2A691A-A5BF-4F35-9D2A-7724AB24E49B}"/>
    </a:ext>
  </a:extLst>
</a:theme>
</file>

<file path=ppt/theme/theme2.xml><?xml version="1.0" encoding="utf-8"?>
<a:theme xmlns:a="http://schemas.openxmlformats.org/drawingml/2006/main" name="JS Club - Green, The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S - Colorfu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1205</Words>
  <Application>Microsoft Office PowerPoint</Application>
  <PresentationFormat>On-screen Show (4:3)</PresentationFormat>
  <Paragraphs>135</Paragraphs>
  <Slides>12</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Arial</vt:lpstr>
      <vt:lpstr>Calibri</vt:lpstr>
      <vt:lpstr>Courier New</vt:lpstr>
      <vt:lpstr>Helvetica</vt:lpstr>
      <vt:lpstr>JS Club - Presentation Template</vt:lpstr>
      <vt:lpstr>JS Club - Green, The Simple</vt:lpstr>
      <vt:lpstr>JS - Colorful Presentation</vt:lpstr>
      <vt:lpstr>Lập trình cơ bản với ngôn ngữ C</vt:lpstr>
      <vt:lpstr>I. HELLO WORLD</vt:lpstr>
      <vt:lpstr>Hello World</vt:lpstr>
      <vt:lpstr>Hello World</vt:lpstr>
      <vt:lpstr>Hello World</vt:lpstr>
      <vt:lpstr>II. CÚ PHÁP CỦA NGÔN NGỮ C</vt:lpstr>
      <vt:lpstr>Cú pháp của ngôn ngữ C</vt:lpstr>
      <vt:lpstr>Cú pháp của ngôn ngữ C</vt:lpstr>
      <vt:lpstr>Cú pháp của ngôn ngữ C</vt:lpstr>
      <vt:lpstr>Cú pháp của ngôn ngữ C</vt:lpstr>
      <vt:lpstr>Cú pháp của ngôn ngữ C</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cơ bản với ngôn ngữ C</dc:title>
  <cp:lastModifiedBy>Nguyen Quynh</cp:lastModifiedBy>
  <cp:revision>38</cp:revision>
  <dcterms:modified xsi:type="dcterms:W3CDTF">2023-03-27T15:22:58Z</dcterms:modified>
</cp:coreProperties>
</file>