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6" r:id="rId2"/>
    <p:sldMasterId id="2147483656" r:id="rId3"/>
  </p:sldMasterIdLst>
  <p:notesMasterIdLst>
    <p:notesMasterId r:id="rId45"/>
  </p:notesMasterIdLst>
  <p:sldIdLst>
    <p:sldId id="270" r:id="rId4"/>
    <p:sldId id="271" r:id="rId5"/>
    <p:sldId id="277" r:id="rId6"/>
    <p:sldId id="272" r:id="rId7"/>
    <p:sldId id="273" r:id="rId8"/>
    <p:sldId id="274" r:id="rId9"/>
    <p:sldId id="275" r:id="rId10"/>
    <p:sldId id="276"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6" r:id="rId35"/>
    <p:sldId id="312" r:id="rId36"/>
    <p:sldId id="301" r:id="rId37"/>
    <p:sldId id="307" r:id="rId38"/>
    <p:sldId id="303" r:id="rId39"/>
    <p:sldId id="308" r:id="rId40"/>
    <p:sldId id="304" r:id="rId41"/>
    <p:sldId id="302" r:id="rId42"/>
    <p:sldId id="305" r:id="rId43"/>
    <p:sldId id="31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2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FE5C0-6CF9-4C89-A930-AB1E08412407}" type="datetimeFigureOut">
              <a:rPr lang="en-US"/>
              <a:t>2/16/2017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68E14-18EF-40E2-AE56-CC6DEC36E34F}" type="slidenum">
              <a:rPr lang="en-US"/>
              <a:t>‹#›</a:t>
            </a:fld>
            <a:endParaRPr lang="en-US"/>
          </a:p>
        </p:txBody>
      </p:sp>
    </p:spTree>
    <p:extLst>
      <p:ext uri="{BB962C8B-B14F-4D97-AF65-F5344CB8AC3E}">
        <p14:creationId xmlns:p14="http://schemas.microsoft.com/office/powerpoint/2010/main" val="95971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9" name="Straight Connector 8"/>
          <p:cNvCxnSpPr/>
          <p:nvPr/>
        </p:nvCxnSpPr>
        <p:spPr>
          <a:xfrm>
            <a:off x="482600" y="6400800"/>
            <a:ext cx="8229600" cy="0"/>
          </a:xfrm>
          <a:prstGeom prst="line">
            <a:avLst/>
          </a:prstGeom>
          <a:ln w="19050">
            <a:solidFill>
              <a:srgbClr val="C0392B"/>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19948"/>
            <a:ext cx="2819400" cy="307777"/>
          </a:xfrm>
          <a:prstGeom prst="rect">
            <a:avLst/>
          </a:prstGeom>
          <a:noFill/>
        </p:spPr>
        <p:txBody>
          <a:bodyPr wrap="square" rtlCol="0">
            <a:spAutoFit/>
          </a:bodyPr>
          <a:lstStyle/>
          <a:p>
            <a:pPr algn="l"/>
            <a:r>
              <a:rPr lang="en-US" sz="1400">
                <a:solidFill>
                  <a:schemeClr val="accent2">
                    <a:lumMod val="75000"/>
                  </a:schemeClr>
                </a:solidFill>
              </a:rPr>
              <a:t>Copyright © 2016 by </a:t>
            </a:r>
            <a:r>
              <a:rPr lang="en-US" sz="1400" b="1">
                <a:solidFill>
                  <a:schemeClr val="accent2">
                    <a:lumMod val="75000"/>
                  </a:schemeClr>
                </a:solidFill>
              </a:rPr>
              <a:t>JS Club</a:t>
            </a:r>
          </a:p>
        </p:txBody>
      </p:sp>
      <p:sp>
        <p:nvSpPr>
          <p:cNvPr id="8" name="TextBox 7"/>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78848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48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158766" cy="715962"/>
          </a:xfrm>
        </p:spPr>
        <p:txBody>
          <a:bodyPr/>
          <a:lstStyle>
            <a:lvl1pPr algn="ctr">
              <a:defRPr>
                <a:solidFill>
                  <a:srgbClr val="ECF0F1"/>
                </a:solidFill>
              </a:defRPr>
            </a:lvl1pPr>
          </a:lstStyle>
          <a:p>
            <a:endParaRPr lang="en-US" dirty="0"/>
          </a:p>
        </p:txBody>
      </p:sp>
      <p:sp>
        <p:nvSpPr>
          <p:cNvPr id="9" name="Oval 8"/>
          <p:cNvSpPr/>
          <p:nvPr/>
        </p:nvSpPr>
        <p:spPr>
          <a:xfrm>
            <a:off x="8511466" y="6248400"/>
            <a:ext cx="350668" cy="371545"/>
          </a:xfrm>
          <a:prstGeom prst="ellipse">
            <a:avLst/>
          </a:prstGeom>
          <a:no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6A085"/>
              </a:solidFill>
            </a:endParaRPr>
          </a:p>
        </p:txBody>
      </p:sp>
      <p:sp>
        <p:nvSpPr>
          <p:cNvPr id="10" name="TextBox 9"/>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16A085"/>
                </a:solidFill>
              </a:rPr>
              <a:pPr algn="ctr"/>
              <a:t>‹#›</a:t>
            </a:fld>
            <a:endParaRPr lang="en-US" sz="1300">
              <a:solidFill>
                <a:srgbClr val="16A085"/>
              </a:solidFill>
            </a:endParaRPr>
          </a:p>
        </p:txBody>
      </p:sp>
    </p:spTree>
    <p:extLst>
      <p:ext uri="{BB962C8B-B14F-4D97-AF65-F5344CB8AC3E}">
        <p14:creationId xmlns:p14="http://schemas.microsoft.com/office/powerpoint/2010/main" val="867130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4419600"/>
            <a:ext cx="9144000" cy="2438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722313" y="4406900"/>
            <a:ext cx="7772400" cy="1362075"/>
          </a:xfrm>
        </p:spPr>
        <p:txBody>
          <a:bodyPr anchor="t"/>
          <a:lstStyle>
            <a:lvl1pPr algn="ctr">
              <a:defRPr sz="4000" b="1" cap="all">
                <a:solidFill>
                  <a:schemeClr val="bg1"/>
                </a:solidFill>
              </a:defRPr>
            </a:lvl1pPr>
          </a:lstStyle>
          <a:p>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2127477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2" name="Rectangle 31"/>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rot="16200000">
            <a:off x="4782575" y="399025"/>
            <a:ext cx="3693650" cy="5029200"/>
          </a:xfrm>
          <a:prstGeom prst="triangle">
            <a:avLst>
              <a:gd name="adj" fmla="val 0"/>
            </a:avLst>
          </a:prstGeom>
          <a:solidFill>
            <a:srgbClr val="5CAC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16200000">
            <a:off x="4851887" y="2539513"/>
            <a:ext cx="3594100" cy="5068274"/>
          </a:xfrm>
          <a:custGeom>
            <a:avLst/>
            <a:gdLst>
              <a:gd name="connsiteX0" fmla="*/ 0 w 3733800"/>
              <a:gd name="connsiteY0" fmla="*/ 5068274 h 5068274"/>
              <a:gd name="connsiteX1" fmla="*/ 2183900 w 3733800"/>
              <a:gd name="connsiteY1" fmla="*/ 0 h 5068274"/>
              <a:gd name="connsiteX2" fmla="*/ 3733800 w 3733800"/>
              <a:gd name="connsiteY2" fmla="*/ 5068274 h 5068274"/>
              <a:gd name="connsiteX3" fmla="*/ 0 w 3733800"/>
              <a:gd name="connsiteY3" fmla="*/ 5068274 h 5068274"/>
              <a:gd name="connsiteX0" fmla="*/ 0 w 3594100"/>
              <a:gd name="connsiteY0" fmla="*/ 4979374 h 5068274"/>
              <a:gd name="connsiteX1" fmla="*/ 2044200 w 3594100"/>
              <a:gd name="connsiteY1" fmla="*/ 0 h 5068274"/>
              <a:gd name="connsiteX2" fmla="*/ 3594100 w 3594100"/>
              <a:gd name="connsiteY2" fmla="*/ 5068274 h 5068274"/>
              <a:gd name="connsiteX3" fmla="*/ 0 w 3594100"/>
              <a:gd name="connsiteY3" fmla="*/ 4979374 h 5068274"/>
            </a:gdLst>
            <a:ahLst/>
            <a:cxnLst>
              <a:cxn ang="0">
                <a:pos x="connsiteX0" y="connsiteY0"/>
              </a:cxn>
              <a:cxn ang="0">
                <a:pos x="connsiteX1" y="connsiteY1"/>
              </a:cxn>
              <a:cxn ang="0">
                <a:pos x="connsiteX2" y="connsiteY2"/>
              </a:cxn>
              <a:cxn ang="0">
                <a:pos x="connsiteX3" y="connsiteY3"/>
              </a:cxn>
            </a:cxnLst>
            <a:rect l="l" t="t" r="r" b="b"/>
            <a:pathLst>
              <a:path w="3594100" h="5068274">
                <a:moveTo>
                  <a:pt x="0" y="4979374"/>
                </a:moveTo>
                <a:lnTo>
                  <a:pt x="2044200" y="0"/>
                </a:lnTo>
                <a:lnTo>
                  <a:pt x="3594100" y="5068274"/>
                </a:lnTo>
                <a:lnTo>
                  <a:pt x="0" y="4979374"/>
                </a:lnTo>
                <a:close/>
              </a:path>
            </a:pathLst>
          </a:cu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p:nvSpPr>
        <p:spPr>
          <a:xfrm>
            <a:off x="0" y="3048000"/>
            <a:ext cx="9144000" cy="3810000"/>
          </a:xfrm>
          <a:prstGeom prst="rtTriangle">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0" y="0"/>
            <a:ext cx="9144000" cy="6857998"/>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743201" y="2819400"/>
            <a:ext cx="6362700" cy="2438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743201" y="2819400"/>
            <a:ext cx="6248399" cy="1676400"/>
          </a:xfrm>
        </p:spPr>
        <p:txBody>
          <a:bodyPr anchor="b"/>
          <a:lstStyle>
            <a:lvl1pPr algn="r">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743200" y="4521200"/>
            <a:ext cx="6248400" cy="736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33" name="Rectangle 32"/>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Tree>
    <p:extLst>
      <p:ext uri="{BB962C8B-B14F-4D97-AF65-F5344CB8AC3E}">
        <p14:creationId xmlns:p14="http://schemas.microsoft.com/office/powerpoint/2010/main" val="66350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7010400" cy="715962"/>
          </a:xfrm>
        </p:spPr>
        <p:txBody>
          <a:bodyPr>
            <a:noAutofit/>
          </a:bodyPr>
          <a:lstStyle>
            <a:lvl1pPr algn="l">
              <a:defRPr sz="3200">
                <a:latin typeface="Arial" panose="020B0604020202020204" pitchFamily="34" charset="0"/>
                <a:cs typeface="Arial" panose="020B0604020202020204" pitchFamily="34" charset="0"/>
              </a:defRPr>
            </a:lvl1pPr>
          </a:lstStyle>
          <a:p>
            <a:r>
              <a:rPr lang="en-US"/>
              <a:t>Header</a:t>
            </a:r>
            <a:endParaRPr lang="en-US" dirty="0"/>
          </a:p>
        </p:txBody>
      </p:sp>
      <p:sp>
        <p:nvSpPr>
          <p:cNvPr id="3" name="Content Placeholder 2"/>
          <p:cNvSpPr>
            <a:spLocks noGrp="1"/>
          </p:cNvSpPr>
          <p:nvPr>
            <p:ph idx="1"/>
          </p:nvPr>
        </p:nvSpPr>
        <p:spPr>
          <a:xfrm>
            <a:off x="457200" y="1219200"/>
            <a:ext cx="8229600" cy="490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972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ding Layout">
    <p:spTree>
      <p:nvGrpSpPr>
        <p:cNvPr id="1" name=""/>
        <p:cNvGrpSpPr/>
        <p:nvPr/>
      </p:nvGrpSpPr>
      <p:grpSpPr>
        <a:xfrm>
          <a:off x="0" y="0"/>
          <a:ext cx="0" cy="0"/>
          <a:chOff x="0" y="0"/>
          <a:chExt cx="0" cy="0"/>
        </a:xfrm>
      </p:grpSpPr>
      <p:sp>
        <p:nvSpPr>
          <p:cNvPr id="24" name="Rectangle 23"/>
          <p:cNvSpPr/>
          <p:nvPr/>
        </p:nvSpPr>
        <p:spPr>
          <a:xfrm>
            <a:off x="3276600" y="12856"/>
            <a:ext cx="5867400" cy="5244943"/>
          </a:xfrm>
          <a:prstGeom prst="rect">
            <a:avLst/>
          </a:prstGeom>
          <a:solidFill>
            <a:srgbClr val="F4A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0800000">
            <a:off x="2133599" y="-6"/>
            <a:ext cx="4876801" cy="4876805"/>
          </a:xfrm>
          <a:prstGeom prst="triangle">
            <a:avLst>
              <a:gd name="adj" fmla="val 59318"/>
            </a:avLst>
          </a:prstGeom>
          <a:solidFill>
            <a:srgbClr val="F29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10800000">
            <a:off x="-6" y="-6"/>
            <a:ext cx="4876801" cy="4876805"/>
          </a:xfrm>
          <a:prstGeom prst="triangle">
            <a:avLst>
              <a:gd name="adj" fmla="val 15568"/>
            </a:avLst>
          </a:prstGeom>
          <a:solidFill>
            <a:srgbClr val="1AB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nual Input 29"/>
          <p:cNvSpPr/>
          <p:nvPr/>
        </p:nvSpPr>
        <p:spPr>
          <a:xfrm>
            <a:off x="-12850" y="12857"/>
            <a:ext cx="4292750" cy="492744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1293"/>
              <a:gd name="connsiteY0" fmla="*/ 296 h 10000"/>
              <a:gd name="connsiteX1" fmla="*/ 11293 w 11293"/>
              <a:gd name="connsiteY1" fmla="*/ 0 h 10000"/>
              <a:gd name="connsiteX2" fmla="*/ 11293 w 11293"/>
              <a:gd name="connsiteY2" fmla="*/ 10000 h 10000"/>
              <a:gd name="connsiteX3" fmla="*/ 1293 w 11293"/>
              <a:gd name="connsiteY3" fmla="*/ 10000 h 10000"/>
              <a:gd name="connsiteX4" fmla="*/ 0 w 11293"/>
              <a:gd name="connsiteY4" fmla="*/ 296 h 10000"/>
              <a:gd name="connsiteX0" fmla="*/ 20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204 w 11497"/>
              <a:gd name="connsiteY4" fmla="*/ 296 h 10000"/>
              <a:gd name="connsiteX0" fmla="*/ 34 w 11497"/>
              <a:gd name="connsiteY0" fmla="*/ 296 h 10000"/>
              <a:gd name="connsiteX1" fmla="*/ 11497 w 11497"/>
              <a:gd name="connsiteY1" fmla="*/ 0 h 10000"/>
              <a:gd name="connsiteX2" fmla="*/ 11497 w 11497"/>
              <a:gd name="connsiteY2" fmla="*/ 10000 h 10000"/>
              <a:gd name="connsiteX3" fmla="*/ 0 w 11497"/>
              <a:gd name="connsiteY3" fmla="*/ 9749 h 10000"/>
              <a:gd name="connsiteX4" fmla="*/ 34 w 11497"/>
              <a:gd name="connsiteY4" fmla="*/ 296 h 10000"/>
              <a:gd name="connsiteX0" fmla="*/ 34 w 11497"/>
              <a:gd name="connsiteY0" fmla="*/ 20 h 9724"/>
              <a:gd name="connsiteX1" fmla="*/ 4728 w 11497"/>
              <a:gd name="connsiteY1" fmla="*/ 0 h 9724"/>
              <a:gd name="connsiteX2" fmla="*/ 11497 w 11497"/>
              <a:gd name="connsiteY2" fmla="*/ 9724 h 9724"/>
              <a:gd name="connsiteX3" fmla="*/ 0 w 11497"/>
              <a:gd name="connsiteY3" fmla="*/ 9473 h 9724"/>
              <a:gd name="connsiteX4" fmla="*/ 34 w 11497"/>
              <a:gd name="connsiteY4" fmla="*/ 20 h 9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7" h="9724">
                <a:moveTo>
                  <a:pt x="34" y="20"/>
                </a:moveTo>
                <a:lnTo>
                  <a:pt x="4728" y="0"/>
                </a:lnTo>
                <a:lnTo>
                  <a:pt x="11497" y="9724"/>
                </a:lnTo>
                <a:lnTo>
                  <a:pt x="0" y="9473"/>
                </a:lnTo>
                <a:cubicBezTo>
                  <a:pt x="11" y="6322"/>
                  <a:pt x="23" y="3171"/>
                  <a:pt x="34" y="20"/>
                </a:cubicBezTo>
                <a:close/>
              </a:path>
            </a:pathLst>
          </a:cu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16200000">
            <a:off x="4782575" y="399025"/>
            <a:ext cx="3693650" cy="5029200"/>
          </a:xfrm>
          <a:prstGeom prst="triangle">
            <a:avLst>
              <a:gd name="adj" fmla="val 0"/>
            </a:avLst>
          </a:prstGeom>
          <a:solidFill>
            <a:srgbClr val="3499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8"/>
          <p:cNvSpPr/>
          <p:nvPr/>
        </p:nvSpPr>
        <p:spPr>
          <a:xfrm rot="16200000">
            <a:off x="4799011" y="2554286"/>
            <a:ext cx="3546475" cy="4991102"/>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p:cNvSpPr/>
          <p:nvPr/>
        </p:nvSpPr>
        <p:spPr>
          <a:xfrm>
            <a:off x="0" y="3048000"/>
            <a:ext cx="6076950" cy="3810000"/>
          </a:xfrm>
          <a:custGeom>
            <a:avLst/>
            <a:gdLst>
              <a:gd name="connsiteX0" fmla="*/ 0 w 9144000"/>
              <a:gd name="connsiteY0" fmla="*/ 3810000 h 3810000"/>
              <a:gd name="connsiteX1" fmla="*/ 0 w 9144000"/>
              <a:gd name="connsiteY1" fmla="*/ 0 h 3810000"/>
              <a:gd name="connsiteX2" fmla="*/ 9144000 w 9144000"/>
              <a:gd name="connsiteY2" fmla="*/ 3810000 h 3810000"/>
              <a:gd name="connsiteX3" fmla="*/ 0 w 9144000"/>
              <a:gd name="connsiteY3" fmla="*/ 3810000 h 3810000"/>
              <a:gd name="connsiteX0" fmla="*/ 0 w 6076950"/>
              <a:gd name="connsiteY0" fmla="*/ 3810000 h 3810000"/>
              <a:gd name="connsiteX1" fmla="*/ 0 w 6076950"/>
              <a:gd name="connsiteY1" fmla="*/ 0 h 3810000"/>
              <a:gd name="connsiteX2" fmla="*/ 6076950 w 6076950"/>
              <a:gd name="connsiteY2" fmla="*/ 3810000 h 3810000"/>
              <a:gd name="connsiteX3" fmla="*/ 0 w 6076950"/>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6076950" h="3810000">
                <a:moveTo>
                  <a:pt x="0" y="3810000"/>
                </a:moveTo>
                <a:lnTo>
                  <a:pt x="0" y="0"/>
                </a:lnTo>
                <a:lnTo>
                  <a:pt x="6076950" y="3810000"/>
                </a:lnTo>
                <a:lnTo>
                  <a:pt x="0" y="3810000"/>
                </a:lnTo>
                <a:close/>
              </a:path>
            </a:pathLst>
          </a:cu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0" y="3048000"/>
            <a:ext cx="2819400" cy="3810000"/>
          </a:xfrm>
          <a:prstGeom prst="triangle">
            <a:avLst>
              <a:gd name="adj" fmla="val 0"/>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0" y="0"/>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67800" y="-6"/>
            <a:ext cx="76200" cy="6857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rot="5400000">
            <a:off x="4495800" y="-4482943"/>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5400000">
            <a:off x="4533900" y="2285992"/>
            <a:ext cx="76200" cy="906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200" y="3048000"/>
            <a:ext cx="8991600" cy="2568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 y="3886199"/>
            <a:ext cx="8991599" cy="1752601"/>
          </a:xfrm>
        </p:spPr>
        <p:txBody>
          <a:bodyPr anchor="t"/>
          <a:lstStyle>
            <a:lvl1pPr algn="ctr">
              <a:defRPr sz="4000" b="1" cap="all"/>
            </a:lvl1pPr>
          </a:lstStyle>
          <a:p>
            <a:r>
              <a:rPr lang="en-US" dirty="0"/>
              <a:t>Click to edit Master title style</a:t>
            </a:r>
          </a:p>
        </p:txBody>
      </p:sp>
      <p:sp>
        <p:nvSpPr>
          <p:cNvPr id="3" name="Text Placeholder 2"/>
          <p:cNvSpPr>
            <a:spLocks noGrp="1"/>
          </p:cNvSpPr>
          <p:nvPr>
            <p:ph type="body" idx="1"/>
          </p:nvPr>
        </p:nvSpPr>
        <p:spPr>
          <a:xfrm>
            <a:off x="76200" y="3047999"/>
            <a:ext cx="8991600" cy="762001"/>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8" name="TextBox 37"/>
          <p:cNvSpPr txBox="1"/>
          <p:nvPr/>
        </p:nvSpPr>
        <p:spPr>
          <a:xfrm>
            <a:off x="76200" y="6477578"/>
            <a:ext cx="2057326"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Copyright © 2016 by </a:t>
            </a:r>
            <a:r>
              <a:rPr lang="en-US" sz="1200" b="1">
                <a:solidFill>
                  <a:schemeClr val="bg1"/>
                </a:solidFill>
              </a:rPr>
              <a:t>JS Club</a:t>
            </a:r>
            <a:endParaRPr lang="en-US" sz="1200" b="1" kern="1200">
              <a:solidFill>
                <a:schemeClr val="bg1"/>
              </a:solidFill>
              <a:latin typeface="+mn-lt"/>
              <a:ea typeface="+mn-ea"/>
              <a:cs typeface="+mn-cs"/>
            </a:endParaRPr>
          </a:p>
        </p:txBody>
      </p:sp>
      <p:sp>
        <p:nvSpPr>
          <p:cNvPr id="39" name="TextBox 38"/>
          <p:cNvSpPr txBox="1"/>
          <p:nvPr/>
        </p:nvSpPr>
        <p:spPr>
          <a:xfrm>
            <a:off x="7962862" y="6459106"/>
            <a:ext cx="1028663"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B01558-EBFA-409C-A817-D09E189DAF34}" type="datetime1">
              <a:rPr lang="en-US" sz="1200" kern="1200" smtClean="0">
                <a:solidFill>
                  <a:schemeClr val="bg1"/>
                </a:solidFill>
                <a:latin typeface="+mn-lt"/>
                <a:ea typeface="+mn-ea"/>
                <a:cs typeface="+mn-cs"/>
              </a:rPr>
              <a:t>2/16/2017</a:t>
            </a:fld>
            <a:endParaRPr lang="en-US" sz="1200" kern="1200">
              <a:solidFill>
                <a:schemeClr val="bg1"/>
              </a:solidFill>
              <a:latin typeface="+mn-lt"/>
              <a:ea typeface="+mn-ea"/>
              <a:cs typeface="+mn-cs"/>
            </a:endParaRPr>
          </a:p>
        </p:txBody>
      </p:sp>
    </p:spTree>
    <p:extLst>
      <p:ext uri="{BB962C8B-B14F-4D97-AF65-F5344CB8AC3E}">
        <p14:creationId xmlns:p14="http://schemas.microsoft.com/office/powerpoint/2010/main" val="231300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776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Header</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990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1461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4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3135862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841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a:off x="0" y="6600825"/>
            <a:ext cx="2311400" cy="228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35200" y="6600825"/>
            <a:ext cx="2311400" cy="228600"/>
          </a:xfrm>
          <a:prstGeom prst="rect">
            <a:avLst/>
          </a:prstGeom>
          <a:solidFill>
            <a:srgbClr val="29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21200" y="6600825"/>
            <a:ext cx="2311400" cy="228600"/>
          </a:xfrm>
          <a:prstGeom prst="rect">
            <a:avLst/>
          </a:prstGeom>
          <a:solidFill>
            <a:srgbClr val="F1C4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32600" y="6600825"/>
            <a:ext cx="2311400" cy="2286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32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C0392B"/>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8415" y="293060"/>
            <a:ext cx="752185" cy="528034"/>
          </a:xfrm>
          <a:prstGeom prst="rect">
            <a:avLst/>
          </a:prstGeom>
        </p:spPr>
      </p:pic>
    </p:spTree>
    <p:extLst>
      <p:ext uri="{BB962C8B-B14F-4D97-AF65-F5344CB8AC3E}">
        <p14:creationId xmlns:p14="http://schemas.microsoft.com/office/powerpoint/2010/main" val="70694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Oval 3"/>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5" name="TextBox 4"/>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102267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0"/>
            <a:ext cx="9144000" cy="9906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lstStyle>
            <a:lvl1pPr algn="l">
              <a:defRPr>
                <a:solidFill>
                  <a:srgbClr val="ECF0F1"/>
                </a:solidFill>
              </a:defRPr>
            </a:lvl1pPr>
          </a:lstStyle>
          <a:p>
            <a:r>
              <a:rPr lang="en-US"/>
              <a:t>Click to edit Master title style</a:t>
            </a:r>
            <a:endParaRPr lang="en-US" dirty="0"/>
          </a:p>
        </p:txBody>
      </p:sp>
      <p:sp>
        <p:nvSpPr>
          <p:cNvPr id="7" name="Oval 6"/>
          <p:cNvSpPr/>
          <p:nvPr/>
        </p:nvSpPr>
        <p:spPr>
          <a:xfrm>
            <a:off x="8511466" y="6248400"/>
            <a:ext cx="350668" cy="371545"/>
          </a:xfrm>
          <a:prstGeom prst="ellipse">
            <a:avLst/>
          </a:prstGeom>
          <a:noFill/>
          <a:ln>
            <a:solidFill>
              <a:srgbClr val="C039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392B"/>
              </a:solidFill>
            </a:endParaRPr>
          </a:p>
        </p:txBody>
      </p:sp>
      <p:sp>
        <p:nvSpPr>
          <p:cNvPr id="8" name="TextBox 7"/>
          <p:cNvSpPr txBox="1"/>
          <p:nvPr/>
        </p:nvSpPr>
        <p:spPr>
          <a:xfrm>
            <a:off x="8458200" y="6287978"/>
            <a:ext cx="457200" cy="292388"/>
          </a:xfrm>
          <a:prstGeom prst="rect">
            <a:avLst/>
          </a:prstGeom>
          <a:noFill/>
          <a:ln>
            <a:noFill/>
          </a:ln>
        </p:spPr>
        <p:txBody>
          <a:bodyPr wrap="square" rtlCol="0" anchor="ctr">
            <a:spAutoFit/>
          </a:bodyPr>
          <a:lstStyle/>
          <a:p>
            <a:pPr algn="ctr"/>
            <a:fld id="{6D1F8057-D7DE-4578-B3A9-6E4669BEF1BD}" type="slidenum">
              <a:rPr lang="en-US" sz="1300" smtClean="0">
                <a:solidFill>
                  <a:srgbClr val="C0392B"/>
                </a:solidFill>
              </a:rPr>
              <a:pPr algn="ctr"/>
              <a:t>‹#›</a:t>
            </a:fld>
            <a:endParaRPr lang="en-US" sz="1300">
              <a:solidFill>
                <a:srgbClr val="C0392B"/>
              </a:solidFill>
            </a:endParaRPr>
          </a:p>
        </p:txBody>
      </p:sp>
    </p:spTree>
    <p:extLst>
      <p:ext uri="{BB962C8B-B14F-4D97-AF65-F5344CB8AC3E}">
        <p14:creationId xmlns:p14="http://schemas.microsoft.com/office/powerpoint/2010/main" val="309953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ding Layout">
    <p:spTree>
      <p:nvGrpSpPr>
        <p:cNvPr id="1" name=""/>
        <p:cNvGrpSpPr/>
        <p:nvPr/>
      </p:nvGrpSpPr>
      <p:grpSpPr>
        <a:xfrm>
          <a:off x="0" y="0"/>
          <a:ext cx="0" cy="0"/>
          <a:chOff x="0" y="0"/>
          <a:chExt cx="0" cy="0"/>
        </a:xfrm>
      </p:grpSpPr>
      <p:sp>
        <p:nvSpPr>
          <p:cNvPr id="4" name="Rectangle 3"/>
          <p:cNvSpPr/>
          <p:nvPr/>
        </p:nvSpPr>
        <p:spPr>
          <a:xfrm>
            <a:off x="0" y="3429000"/>
            <a:ext cx="9144000" cy="3429000"/>
          </a:xfrm>
          <a:prstGeom prst="rect">
            <a:avLst/>
          </a:prstGeom>
          <a:solidFill>
            <a:srgbClr val="C0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85800" y="3448301"/>
            <a:ext cx="7772400" cy="1362075"/>
          </a:xfrm>
        </p:spPr>
        <p:txBody>
          <a:bodyPr anchor="t"/>
          <a:lstStyle>
            <a:lvl1pPr algn="ctr">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85800" y="1908536"/>
            <a:ext cx="7772400" cy="1500187"/>
          </a:xfrm>
        </p:spPr>
        <p:txBody>
          <a:bodyPr anchor="b"/>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Oval 7"/>
          <p:cNvSpPr/>
          <p:nvPr/>
        </p:nvSpPr>
        <p:spPr>
          <a:xfrm>
            <a:off x="8382000" y="6303803"/>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328734" y="6343381"/>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663" y="6062418"/>
            <a:ext cx="873120" cy="612930"/>
          </a:xfrm>
          <a:prstGeom prst="rect">
            <a:avLst/>
          </a:prstGeom>
        </p:spPr>
      </p:pic>
    </p:spTree>
    <p:extLst>
      <p:ext uri="{BB962C8B-B14F-4D97-AF65-F5344CB8AC3E}">
        <p14:creationId xmlns:p14="http://schemas.microsoft.com/office/powerpoint/2010/main" val="301818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45720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Helvetica" panose="020B0604020202020204" pitchFamily="2" charset="0"/>
            </a:endParaRPr>
          </a:p>
        </p:txBody>
      </p:sp>
      <p:sp>
        <p:nvSpPr>
          <p:cNvPr id="2" name="Title 1"/>
          <p:cNvSpPr>
            <a:spLocks noGrp="1"/>
          </p:cNvSpPr>
          <p:nvPr>
            <p:ph type="ctrTitle"/>
          </p:nvPr>
        </p:nvSpPr>
        <p:spPr>
          <a:xfrm>
            <a:off x="457200" y="2797175"/>
            <a:ext cx="8410852" cy="1851025"/>
          </a:xfrm>
        </p:spPr>
        <p:txBody>
          <a:bodyPr anchor="b">
            <a:noAutofit/>
          </a:bodyPr>
          <a:lstStyle>
            <a:lvl1pPr algn="l">
              <a:defRPr sz="5400">
                <a:solidFill>
                  <a:srgbClr val="ECF0F1"/>
                </a:solidFill>
              </a:defRPr>
            </a:lvl1pPr>
          </a:lstStyle>
          <a:p>
            <a:endParaRPr lang="en-US" dirty="0"/>
          </a:p>
        </p:txBody>
      </p:sp>
      <p:sp>
        <p:nvSpPr>
          <p:cNvPr id="3" name="Subtitle 2"/>
          <p:cNvSpPr>
            <a:spLocks noGrp="1"/>
          </p:cNvSpPr>
          <p:nvPr>
            <p:ph type="subTitle" idx="1"/>
          </p:nvPr>
        </p:nvSpPr>
        <p:spPr>
          <a:xfrm>
            <a:off x="457200" y="4572000"/>
            <a:ext cx="6400800" cy="609600"/>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cxnSp>
        <p:nvCxnSpPr>
          <p:cNvPr id="9" name="Straight Connector 8"/>
          <p:cNvCxnSpPr/>
          <p:nvPr/>
        </p:nvCxnSpPr>
        <p:spPr>
          <a:xfrm>
            <a:off x="482600" y="6400800"/>
            <a:ext cx="8229600" cy="0"/>
          </a:xfrm>
          <a:prstGeom prst="line">
            <a:avLst/>
          </a:prstGeom>
          <a:ln w="19050">
            <a:solidFill>
              <a:srgbClr val="16A085"/>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6400800"/>
            <a:ext cx="2819400" cy="307777"/>
          </a:xfrm>
          <a:prstGeom prst="rect">
            <a:avLst/>
          </a:prstGeom>
          <a:noFill/>
        </p:spPr>
        <p:txBody>
          <a:bodyPr wrap="square" rtlCol="0">
            <a:spAutoFit/>
          </a:bodyPr>
          <a:lstStyle/>
          <a:p>
            <a:pPr algn="l"/>
            <a:r>
              <a:rPr lang="en-US" sz="1400">
                <a:solidFill>
                  <a:srgbClr val="16A085"/>
                </a:solidFill>
              </a:rPr>
              <a:t>Copyright © 2016 by </a:t>
            </a:r>
            <a:r>
              <a:rPr lang="en-US" sz="1400" b="1">
                <a:solidFill>
                  <a:srgbClr val="16A085"/>
                </a:solidFill>
              </a:rPr>
              <a:t>JS Club</a:t>
            </a:r>
          </a:p>
        </p:txBody>
      </p:sp>
      <p:sp>
        <p:nvSpPr>
          <p:cNvPr id="4" name="TextBox 3"/>
          <p:cNvSpPr txBox="1"/>
          <p:nvPr/>
        </p:nvSpPr>
        <p:spPr>
          <a:xfrm>
            <a:off x="5550794" y="179800"/>
            <a:ext cx="2428496" cy="646331"/>
          </a:xfrm>
          <a:prstGeom prst="rect">
            <a:avLst/>
          </a:prstGeom>
          <a:noFill/>
        </p:spPr>
        <p:txBody>
          <a:bodyPr wrap="square" rtlCol="0">
            <a:spAutoFit/>
          </a:bodyPr>
          <a:lstStyle/>
          <a:p>
            <a:pPr algn="r"/>
            <a:r>
              <a:rPr lang="en-US">
                <a:solidFill>
                  <a:schemeClr val="bg1"/>
                </a:solidFill>
              </a:rPr>
              <a:t>JAPANESE</a:t>
            </a:r>
            <a:r>
              <a:rPr lang="en-US" baseline="0">
                <a:solidFill>
                  <a:schemeClr val="bg1"/>
                </a:solidFill>
              </a:rPr>
              <a:t> SOFTWARE</a:t>
            </a:r>
          </a:p>
          <a:p>
            <a:pPr algn="r"/>
            <a:r>
              <a:rPr lang="en-US" baseline="0">
                <a:solidFill>
                  <a:schemeClr val="bg1"/>
                </a:solidFill>
              </a:rPr>
              <a:t>ENGINEERS CLUB</a:t>
            </a:r>
            <a:endParaRPr lang="en-US">
              <a:solidFill>
                <a:schemeClr val="bg1"/>
              </a:solidFill>
            </a:endParaRPr>
          </a:p>
        </p:txBody>
      </p:sp>
      <p:cxnSp>
        <p:nvCxnSpPr>
          <p:cNvPr id="11" name="Straight Connector 10"/>
          <p:cNvCxnSpPr/>
          <p:nvPr/>
        </p:nvCxnSpPr>
        <p:spPr>
          <a:xfrm>
            <a:off x="7979290" y="187017"/>
            <a:ext cx="2381" cy="6083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373" y="187017"/>
            <a:ext cx="631898" cy="631898"/>
          </a:xfrm>
          <a:prstGeom prst="rect">
            <a:avLst/>
          </a:prstGeom>
        </p:spPr>
      </p:pic>
    </p:spTree>
    <p:extLst>
      <p:ext uri="{BB962C8B-B14F-4D97-AF65-F5344CB8AC3E}">
        <p14:creationId xmlns:p14="http://schemas.microsoft.com/office/powerpoint/2010/main" val="136629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632363"/>
          </a:xfrm>
        </p:spPr>
        <p:txBody>
          <a:bodyPr/>
          <a:lstStyle>
            <a:lvl1pPr algn="l">
              <a:defRPr/>
            </a:lvl1pPr>
          </a:lstStyle>
          <a:p>
            <a:endParaRPr lang="en-US" dirty="0"/>
          </a:p>
        </p:txBody>
      </p:sp>
      <p:sp>
        <p:nvSpPr>
          <p:cNvPr id="3" name="Content Placeholder 2"/>
          <p:cNvSpPr>
            <a:spLocks noGrp="1"/>
          </p:cNvSpPr>
          <p:nvPr>
            <p:ph idx="1"/>
          </p:nvPr>
        </p:nvSpPr>
        <p:spPr>
          <a:xfrm>
            <a:off x="457200" y="1143000"/>
            <a:ext cx="8229600" cy="4983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367638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639762"/>
          </a:xfrm>
        </p:spPr>
        <p:txBody>
          <a:bodyPr/>
          <a:lstStyle>
            <a:lvl1pPr algn="l">
              <a:defRPr/>
            </a:lvl1pPr>
          </a:lstStyle>
          <a:p>
            <a:endParaRPr lang="en-US"/>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457200" y="990600"/>
            <a:ext cx="8153400" cy="0"/>
          </a:xfrm>
          <a:prstGeom prst="line">
            <a:avLst/>
          </a:prstGeom>
          <a:ln w="28575">
            <a:solidFill>
              <a:srgbClr val="16A08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324600"/>
            <a:ext cx="9144000" cy="533400"/>
          </a:xfrm>
          <a:prstGeom prst="rect">
            <a:avLst/>
          </a:prstGeom>
          <a:solidFill>
            <a:srgbClr val="16A0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59066" y="6400800"/>
            <a:ext cx="350668" cy="371545"/>
          </a:xfrm>
          <a:prstGeom prst="ellipse">
            <a:avLst/>
          </a:prstGeom>
          <a:noFill/>
          <a:ln>
            <a:solidFill>
              <a:srgbClr val="ECF0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05800" y="6440378"/>
            <a:ext cx="457200" cy="292388"/>
          </a:xfrm>
          <a:prstGeom prst="rect">
            <a:avLst/>
          </a:prstGeom>
          <a:noFill/>
        </p:spPr>
        <p:txBody>
          <a:bodyPr wrap="square" rtlCol="0" anchor="ctr">
            <a:spAutoFit/>
          </a:bodyPr>
          <a:lstStyle/>
          <a:p>
            <a:pPr algn="ctr"/>
            <a:fld id="{6D1F8057-D7DE-4578-B3A9-6E4669BEF1BD}" type="slidenum">
              <a:rPr lang="en-US" sz="1300" smtClean="0">
                <a:solidFill>
                  <a:srgbClr val="FAFCFC"/>
                </a:solidFill>
              </a:rPr>
              <a:pPr algn="ctr"/>
              <a:t>‹#›</a:t>
            </a:fld>
            <a:endParaRPr lang="en-US" sz="1300">
              <a:solidFill>
                <a:srgbClr val="FAFCFC"/>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5536" y="310167"/>
            <a:ext cx="752185" cy="528034"/>
          </a:xfrm>
          <a:prstGeom prst="rect">
            <a:avLst/>
          </a:prstGeom>
        </p:spPr>
      </p:pic>
    </p:spTree>
    <p:extLst>
      <p:ext uri="{BB962C8B-B14F-4D97-AF65-F5344CB8AC3E}">
        <p14:creationId xmlns:p14="http://schemas.microsoft.com/office/powerpoint/2010/main" val="2882024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3.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0173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4" r:id="rId5"/>
    <p:sldLayoutId id="2147483651"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374232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sldNum="0" hdr="0" ft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C03B0-900E-4F59-BABA-448EEA4D5C3E}" type="datetimeFigureOut">
              <a:rPr lang="en-US" smtClean="0"/>
              <a:t>2/16/2017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1D1F2-AF6A-41BE-880D-1F5225B3C40B}" type="slidenum">
              <a:rPr lang="en-US" smtClean="0"/>
              <a:t>‹#›</a:t>
            </a:fld>
            <a:endParaRPr lang="en-US"/>
          </a:p>
        </p:txBody>
      </p:sp>
    </p:spTree>
    <p:extLst>
      <p:ext uri="{BB962C8B-B14F-4D97-AF65-F5344CB8AC3E}">
        <p14:creationId xmlns:p14="http://schemas.microsoft.com/office/powerpoint/2010/main" val="368269035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cplusplus.com/reference/cstdio/print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ocict.wordpress.com/2014/03/18/cac-he-dem-co-ban-nen-bie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vietjack.com/lap_trinh_c/bien_trong_c.jsp" TargetMode="External"/><Relationship Id="rId2" Type="http://schemas.openxmlformats.org/officeDocument/2006/relationships/hyperlink" Target="http://vietjack.com/lap_trinh_c/kieu_du_lieu_trong_c.jsp" TargetMode="External"/><Relationship Id="rId1" Type="http://schemas.openxmlformats.org/officeDocument/2006/relationships/slideLayout" Target="../slideLayouts/slideLayout5.xml"/><Relationship Id="rId6" Type="http://schemas.openxmlformats.org/officeDocument/2006/relationships/hyperlink" Target="http://en.cppreference.com/w/c/language" TargetMode="External"/><Relationship Id="rId5" Type="http://schemas.openxmlformats.org/officeDocument/2006/relationships/hyperlink" Target="http://www.cplusplus.com/reference/cstdio/" TargetMode="External"/><Relationship Id="rId4" Type="http://schemas.openxmlformats.org/officeDocument/2006/relationships/hyperlink" Target="http://vietjack.com/lap_trinh_c/hang_so_trong_c.j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457200" y="2797175"/>
            <a:ext cx="8410575" cy="1851025"/>
          </a:xfrm>
        </p:spPr>
        <p:txBody>
          <a:bodyPr/>
          <a:lstStyle/>
          <a:p>
            <a:pPr eaLnBrk="1" hangingPunct="1"/>
            <a:r>
              <a:rPr lang="en-US" altLang="en-US" sz="4000" err="1" smtClean="0">
                <a:cs typeface="Tahoma" panose="020B0604030504040204" pitchFamily="34" charset="0"/>
              </a:rPr>
              <a:t>Lập</a:t>
            </a:r>
            <a:r>
              <a:rPr lang="en-US" altLang="en-US" sz="4000" smtClean="0">
                <a:cs typeface="Tahoma" panose="020B0604030504040204" pitchFamily="34" charset="0"/>
              </a:rPr>
              <a:t> </a:t>
            </a:r>
            <a:r>
              <a:rPr lang="en-US" altLang="en-US" sz="4000" err="1" smtClean="0">
                <a:cs typeface="Tahoma" panose="020B0604030504040204" pitchFamily="34" charset="0"/>
              </a:rPr>
              <a:t>trình</a:t>
            </a:r>
            <a:r>
              <a:rPr lang="en-US" altLang="en-US" sz="4000" smtClean="0">
                <a:cs typeface="Tahoma" panose="020B0604030504040204" pitchFamily="34" charset="0"/>
              </a:rPr>
              <a:t> </a:t>
            </a:r>
            <a:r>
              <a:rPr lang="en-US" altLang="en-US" sz="4000" err="1" smtClean="0">
                <a:cs typeface="Tahoma" panose="020B0604030504040204" pitchFamily="34" charset="0"/>
              </a:rPr>
              <a:t>cơ</a:t>
            </a:r>
            <a:r>
              <a:rPr lang="en-US" altLang="en-US" sz="4000" smtClean="0">
                <a:cs typeface="Tahoma" panose="020B0604030504040204" pitchFamily="34" charset="0"/>
              </a:rPr>
              <a:t> </a:t>
            </a:r>
            <a:r>
              <a:rPr lang="en-US" altLang="en-US" sz="4000" err="1" smtClean="0">
                <a:cs typeface="Tahoma" panose="020B0604030504040204" pitchFamily="34" charset="0"/>
              </a:rPr>
              <a:t>bản</a:t>
            </a:r>
            <a:r>
              <a:rPr lang="en-US" altLang="en-US" sz="4000" smtClean="0">
                <a:cs typeface="Tahoma" panose="020B0604030504040204" pitchFamily="34" charset="0"/>
              </a:rPr>
              <a:t> </a:t>
            </a:r>
            <a:r>
              <a:rPr lang="en-US" altLang="en-US" sz="4000" err="1" smtClean="0">
                <a:cs typeface="Tahoma" panose="020B0604030504040204" pitchFamily="34" charset="0"/>
              </a:rPr>
              <a:t>với</a:t>
            </a:r>
            <a:r>
              <a:rPr lang="en-US" altLang="en-US" sz="4000" smtClean="0">
                <a:cs typeface="Tahoma" panose="020B0604030504040204" pitchFamily="34" charset="0"/>
              </a:rPr>
              <a:t> </a:t>
            </a:r>
            <a:r>
              <a:rPr lang="en-US" altLang="en-US" sz="4000" err="1" smtClean="0">
                <a:cs typeface="Tahoma" panose="020B0604030504040204" pitchFamily="34" charset="0"/>
              </a:rPr>
              <a:t>ngôn</a:t>
            </a:r>
            <a:r>
              <a:rPr lang="en-US" altLang="en-US" sz="4000" smtClean="0">
                <a:cs typeface="Tahoma" panose="020B0604030504040204" pitchFamily="34" charset="0"/>
              </a:rPr>
              <a:t> </a:t>
            </a:r>
            <a:r>
              <a:rPr lang="en-US" altLang="en-US" sz="4000" err="1" smtClean="0">
                <a:cs typeface="Tahoma" panose="020B0604030504040204" pitchFamily="34" charset="0"/>
              </a:rPr>
              <a:t>ngữ</a:t>
            </a:r>
            <a:r>
              <a:rPr lang="en-US" altLang="en-US" sz="4000" smtClean="0">
                <a:cs typeface="Tahoma" panose="020B0604030504040204" pitchFamily="34" charset="0"/>
              </a:rPr>
              <a:t> C</a:t>
            </a:r>
            <a:endParaRPr lang="en-US" altLang="en-US" sz="4000">
              <a:cs typeface="Tahoma" panose="020B0604030504040204" pitchFamily="34" charset="0"/>
            </a:endParaRPr>
          </a:p>
        </p:txBody>
      </p:sp>
      <p:sp>
        <p:nvSpPr>
          <p:cNvPr id="2" name="Subtitle 1"/>
          <p:cNvSpPr>
            <a:spLocks noGrp="1"/>
          </p:cNvSpPr>
          <p:nvPr>
            <p:ph type="subTitle" idx="1"/>
          </p:nvPr>
        </p:nvSpPr>
        <p:spPr>
          <a:xfrm>
            <a:off x="457200" y="4572000"/>
            <a:ext cx="7296912" cy="609600"/>
          </a:xfrm>
        </p:spPr>
        <p:txBody>
          <a:bodyPr/>
          <a:lstStyle/>
          <a:p>
            <a:pPr>
              <a:defRPr/>
            </a:pPr>
            <a:r>
              <a:rPr lang="en-US" sz="2400" err="1">
                <a:latin typeface="+mj-lt"/>
                <a:ea typeface="Tahoma" panose="020B0604030504040204" pitchFamily="34" charset="0"/>
                <a:cs typeface="Tahoma" panose="020B0604030504040204" pitchFamily="34" charset="0"/>
              </a:rPr>
              <a:t>Bài</a:t>
            </a:r>
            <a:r>
              <a:rPr lang="en-US" sz="2400">
                <a:latin typeface="+mj-lt"/>
                <a:ea typeface="Tahoma" panose="020B0604030504040204" pitchFamily="34" charset="0"/>
                <a:cs typeface="Tahoma" panose="020B0604030504040204" pitchFamily="34" charset="0"/>
              </a:rPr>
              <a:t> </a:t>
            </a:r>
            <a:r>
              <a:rPr lang="en-US" sz="2400" smtClean="0">
                <a:latin typeface="+mj-lt"/>
                <a:ea typeface="Tahoma" panose="020B0604030504040204" pitchFamily="34" charset="0"/>
                <a:cs typeface="Tahoma" panose="020B0604030504040204" pitchFamily="34" charset="0"/>
              </a:rPr>
              <a:t>2: Các kiểu dữ liệu, nhập/xuất trong C</a:t>
            </a:r>
            <a:endParaRPr lang="en-US" sz="240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9538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smtClean="0"/>
              <a:t>II. CÁC KIỂU DỮ LIỆU TRONG C</a:t>
            </a:r>
            <a:endParaRPr lang="en-US" cap="none"/>
          </a:p>
        </p:txBody>
      </p:sp>
    </p:spTree>
    <p:extLst>
      <p:ext uri="{BB962C8B-B14F-4D97-AF65-F5344CB8AC3E}">
        <p14:creationId xmlns:p14="http://schemas.microsoft.com/office/powerpoint/2010/main" val="370102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Các kiểu dữ liệu trong C</a:t>
            </a:r>
            <a:endParaRPr lang="en-US"/>
          </a:p>
        </p:txBody>
      </p:sp>
      <p:sp>
        <p:nvSpPr>
          <p:cNvPr id="3" name="Content Placeholder 2"/>
          <p:cNvSpPr>
            <a:spLocks noGrp="1"/>
          </p:cNvSpPr>
          <p:nvPr>
            <p:ph idx="1"/>
          </p:nvPr>
        </p:nvSpPr>
        <p:spPr/>
        <p:txBody>
          <a:bodyPr>
            <a:normAutofit/>
          </a:bodyPr>
          <a:lstStyle/>
          <a:p>
            <a:pPr marL="0" indent="0" algn="just">
              <a:buNone/>
            </a:pPr>
            <a:r>
              <a:rPr lang="en-US" sz="2400" smtClean="0"/>
              <a:t>Để lưu trữ và thao tác với dữ liệu, C cung cấp cho chúng ta một số kiểu dữ liệu (data type). Chúng bao gồm các kiểu cơ bản (số nguyên, số thập phân, kí tự) và các kiểu phức hợp (mảng, xâu, cấu trúc, …).</a:t>
            </a:r>
          </a:p>
          <a:p>
            <a:pPr marL="0" indent="0" algn="just">
              <a:buNone/>
            </a:pPr>
            <a:endParaRPr lang="en-US" sz="2400"/>
          </a:p>
          <a:p>
            <a:pPr marL="0" indent="0" algn="just">
              <a:buNone/>
            </a:pPr>
            <a:r>
              <a:rPr lang="en-US" sz="2400" smtClean="0"/>
              <a:t>Các kiểu dữ liệu khác nhau về:</a:t>
            </a:r>
          </a:p>
          <a:p>
            <a:pPr algn="just"/>
            <a:r>
              <a:rPr lang="en-US" sz="2400" smtClean="0"/>
              <a:t>Loại dữ liệu mà chúng lưu trữ.</a:t>
            </a:r>
          </a:p>
          <a:p>
            <a:pPr algn="just"/>
            <a:r>
              <a:rPr lang="en-US" sz="2400" smtClean="0"/>
              <a:t>Cấu trúc dữ liệu bên trong.</a:t>
            </a:r>
          </a:p>
          <a:p>
            <a:pPr algn="just"/>
            <a:r>
              <a:rPr lang="en-US" sz="2400" smtClean="0"/>
              <a:t>Kích thước – phạm vi lưu trữ.</a:t>
            </a:r>
            <a:endParaRPr lang="en-US" sz="2400"/>
          </a:p>
        </p:txBody>
      </p:sp>
    </p:spTree>
    <p:extLst>
      <p:ext uri="{BB962C8B-B14F-4D97-AF65-F5344CB8AC3E}">
        <p14:creationId xmlns:p14="http://schemas.microsoft.com/office/powerpoint/2010/main" val="2347418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Các kiểu dữ liệu trong C</a:t>
            </a:r>
            <a:endParaRPr lang="en-US"/>
          </a:p>
        </p:txBody>
      </p:sp>
      <p:sp>
        <p:nvSpPr>
          <p:cNvPr id="3" name="Content Placeholder 2"/>
          <p:cNvSpPr>
            <a:spLocks noGrp="1"/>
          </p:cNvSpPr>
          <p:nvPr>
            <p:ph idx="1"/>
          </p:nvPr>
        </p:nvSpPr>
        <p:spPr>
          <a:xfrm>
            <a:off x="457200" y="1143000"/>
            <a:ext cx="8229600" cy="504645"/>
          </a:xfrm>
        </p:spPr>
        <p:txBody>
          <a:bodyPr>
            <a:normAutofit/>
          </a:bodyPr>
          <a:lstStyle/>
          <a:p>
            <a:pPr marL="0" indent="0" algn="just">
              <a:buNone/>
            </a:pPr>
            <a:r>
              <a:rPr lang="en-US" sz="2400" b="1" smtClean="0"/>
              <a:t>1. Các kiểu dữ liệu số nguyên</a:t>
            </a:r>
            <a:endParaRPr lang="en-US" sz="2400" b="1"/>
          </a:p>
        </p:txBody>
      </p:sp>
      <p:graphicFrame>
        <p:nvGraphicFramePr>
          <p:cNvPr id="4" name="Table 3"/>
          <p:cNvGraphicFramePr>
            <a:graphicFrameLocks noGrp="1"/>
          </p:cNvGraphicFramePr>
          <p:nvPr>
            <p:extLst>
              <p:ext uri="{D42A27DB-BD31-4B8C-83A1-F6EECF244321}">
                <p14:modId xmlns:p14="http://schemas.microsoft.com/office/powerpoint/2010/main" val="342632799"/>
              </p:ext>
            </p:extLst>
          </p:nvPr>
        </p:nvGraphicFramePr>
        <p:xfrm>
          <a:off x="523334" y="1647645"/>
          <a:ext cx="8163465" cy="3962400"/>
        </p:xfrm>
        <a:graphic>
          <a:graphicData uri="http://schemas.openxmlformats.org/drawingml/2006/table">
            <a:tbl>
              <a:tblPr firstRow="1" bandRow="1">
                <a:tableStyleId>{F5AB1C69-6EDB-4FF4-983F-18BD219EF322}</a:tableStyleId>
              </a:tblPr>
              <a:tblGrid>
                <a:gridCol w="2038711">
                  <a:extLst>
                    <a:ext uri="{9D8B030D-6E8A-4147-A177-3AD203B41FA5}">
                      <a16:colId xmlns:a16="http://schemas.microsoft.com/office/drawing/2014/main" val="1029661945"/>
                    </a:ext>
                  </a:extLst>
                </a:gridCol>
                <a:gridCol w="1621766">
                  <a:extLst>
                    <a:ext uri="{9D8B030D-6E8A-4147-A177-3AD203B41FA5}">
                      <a16:colId xmlns:a16="http://schemas.microsoft.com/office/drawing/2014/main" val="665826883"/>
                    </a:ext>
                  </a:extLst>
                </a:gridCol>
                <a:gridCol w="4502988">
                  <a:extLst>
                    <a:ext uri="{9D8B030D-6E8A-4147-A177-3AD203B41FA5}">
                      <a16:colId xmlns:a16="http://schemas.microsoft.com/office/drawing/2014/main" val="3290348028"/>
                    </a:ext>
                  </a:extLst>
                </a:gridCol>
              </a:tblGrid>
              <a:tr h="296995">
                <a:tc>
                  <a:txBody>
                    <a:bodyPr/>
                    <a:lstStyle/>
                    <a:p>
                      <a:pPr algn="ctr"/>
                      <a:r>
                        <a:rPr lang="en-US" sz="1400" smtClean="0"/>
                        <a:t>Tên</a:t>
                      </a:r>
                      <a:r>
                        <a:rPr lang="en-US" sz="1400" baseline="0" smtClean="0"/>
                        <a:t> kiểu dữ liệu</a:t>
                      </a:r>
                      <a:endParaRPr lang="en-US" sz="1400"/>
                    </a:p>
                  </a:txBody>
                  <a:tcPr/>
                </a:tc>
                <a:tc>
                  <a:txBody>
                    <a:bodyPr/>
                    <a:lstStyle/>
                    <a:p>
                      <a:pPr algn="ctr"/>
                      <a:r>
                        <a:rPr lang="en-US" sz="1400" smtClean="0"/>
                        <a:t>Kí</a:t>
                      </a:r>
                      <a:r>
                        <a:rPr lang="en-US" sz="1400" baseline="0" smtClean="0"/>
                        <a:t>ch thước bộ nhớ</a:t>
                      </a:r>
                      <a:endParaRPr lang="en-US" sz="1400"/>
                    </a:p>
                  </a:txBody>
                  <a:tcPr/>
                </a:tc>
                <a:tc>
                  <a:txBody>
                    <a:bodyPr/>
                    <a:lstStyle/>
                    <a:p>
                      <a:pPr algn="ctr"/>
                      <a:r>
                        <a:rPr lang="en-US" sz="1400" smtClean="0"/>
                        <a:t>Phạm</a:t>
                      </a:r>
                      <a:r>
                        <a:rPr lang="en-US" sz="1400" baseline="0" smtClean="0"/>
                        <a:t> vi lưu trữ</a:t>
                      </a:r>
                      <a:endParaRPr lang="en-US" sz="1400"/>
                    </a:p>
                  </a:txBody>
                  <a:tcPr/>
                </a:tc>
                <a:extLst>
                  <a:ext uri="{0D108BD9-81ED-4DB2-BD59-A6C34878D82A}">
                    <a16:rowId xmlns:a16="http://schemas.microsoft.com/office/drawing/2014/main" val="684278133"/>
                  </a:ext>
                </a:extLst>
              </a:tr>
              <a:tr h="296995">
                <a:tc gridSpan="3">
                  <a:txBody>
                    <a:bodyPr/>
                    <a:lstStyle/>
                    <a:p>
                      <a:pPr algn="ctr"/>
                      <a:r>
                        <a:rPr lang="en-US" sz="1400" b="1" smtClean="0"/>
                        <a:t>Số</a:t>
                      </a:r>
                      <a:r>
                        <a:rPr lang="en-US" sz="1400" b="1" baseline="0" smtClean="0"/>
                        <a:t> nguyên thông thường</a:t>
                      </a:r>
                      <a:endParaRPr lang="en-US" sz="1400" b="1"/>
                    </a:p>
                  </a:txBody>
                  <a:tcPr/>
                </a:tc>
                <a:tc hMerge="1">
                  <a:txBody>
                    <a:bodyPr/>
                    <a:lstStyle/>
                    <a:p>
                      <a:endParaRPr lang="en-US" sz="1400"/>
                    </a:p>
                  </a:txBody>
                  <a:tcPr/>
                </a:tc>
                <a:tc hMerge="1">
                  <a:txBody>
                    <a:bodyPr/>
                    <a:lstStyle/>
                    <a:p>
                      <a:endParaRPr lang="en-US" sz="1400"/>
                    </a:p>
                  </a:txBody>
                  <a:tcPr/>
                </a:tc>
                <a:extLst>
                  <a:ext uri="{0D108BD9-81ED-4DB2-BD59-A6C34878D82A}">
                    <a16:rowId xmlns:a16="http://schemas.microsoft.com/office/drawing/2014/main" val="2924917490"/>
                  </a:ext>
                </a:extLst>
              </a:tr>
              <a:tr h="296995">
                <a:tc>
                  <a:txBody>
                    <a:bodyPr/>
                    <a:lstStyle/>
                    <a:p>
                      <a:r>
                        <a:rPr lang="en-US" sz="1200" b="1" smtClean="0">
                          <a:latin typeface="Courier New" panose="02070309020205020404" pitchFamily="49" charset="0"/>
                          <a:cs typeface="Courier New" panose="02070309020205020404" pitchFamily="49" charset="0"/>
                        </a:rPr>
                        <a:t>char</a:t>
                      </a:r>
                      <a:endParaRPr lang="en-US" sz="1200" b="1">
                        <a:latin typeface="Courier New" panose="02070309020205020404" pitchFamily="49" charset="0"/>
                        <a:cs typeface="Courier New" panose="02070309020205020404" pitchFamily="49" charset="0"/>
                      </a:endParaRPr>
                    </a:p>
                  </a:txBody>
                  <a:tcPr/>
                </a:tc>
                <a:tc>
                  <a:txBody>
                    <a:bodyPr/>
                    <a:lstStyle/>
                    <a:p>
                      <a:pPr algn="ctr"/>
                      <a:r>
                        <a:rPr lang="en-US" sz="1400" smtClean="0"/>
                        <a:t>1 byte</a:t>
                      </a:r>
                      <a:endParaRPr lang="en-US" sz="1400"/>
                    </a:p>
                  </a:txBody>
                  <a:tcPr/>
                </a:tc>
                <a:tc>
                  <a:txBody>
                    <a:bodyPr/>
                    <a:lstStyle/>
                    <a:p>
                      <a:r>
                        <a:rPr lang="en-US" sz="1400" smtClean="0"/>
                        <a:t>-128 .. 127</a:t>
                      </a:r>
                      <a:endParaRPr lang="en-US" sz="1400"/>
                    </a:p>
                  </a:txBody>
                  <a:tcPr/>
                </a:tc>
                <a:extLst>
                  <a:ext uri="{0D108BD9-81ED-4DB2-BD59-A6C34878D82A}">
                    <a16:rowId xmlns:a16="http://schemas.microsoft.com/office/drawing/2014/main" val="660016463"/>
                  </a:ext>
                </a:extLst>
              </a:tr>
              <a:tr h="296995">
                <a:tc>
                  <a:txBody>
                    <a:bodyPr/>
                    <a:lstStyle/>
                    <a:p>
                      <a:r>
                        <a:rPr lang="en-US" sz="1200" b="1" smtClean="0">
                          <a:latin typeface="Courier New" panose="02070309020205020404" pitchFamily="49" charset="0"/>
                          <a:cs typeface="Courier New" panose="02070309020205020404" pitchFamily="49" charset="0"/>
                        </a:rPr>
                        <a:t>short</a:t>
                      </a:r>
                      <a:endParaRPr lang="en-US" sz="1200" b="1">
                        <a:latin typeface="Courier New" panose="02070309020205020404" pitchFamily="49" charset="0"/>
                        <a:cs typeface="Courier New" panose="02070309020205020404" pitchFamily="49" charset="0"/>
                      </a:endParaRPr>
                    </a:p>
                  </a:txBody>
                  <a:tcPr/>
                </a:tc>
                <a:tc>
                  <a:txBody>
                    <a:bodyPr/>
                    <a:lstStyle/>
                    <a:p>
                      <a:pPr algn="ctr"/>
                      <a:r>
                        <a:rPr lang="en-US" sz="1400" smtClean="0"/>
                        <a:t>2 byte</a:t>
                      </a:r>
                      <a:endParaRPr lang="en-US" sz="1400"/>
                    </a:p>
                  </a:txBody>
                  <a:tcPr/>
                </a:tc>
                <a:tc>
                  <a:txBody>
                    <a:bodyPr/>
                    <a:lstStyle/>
                    <a:p>
                      <a:r>
                        <a:rPr lang="en-US" sz="1400" smtClean="0"/>
                        <a:t>-32768 .. 32767</a:t>
                      </a:r>
                      <a:endParaRPr lang="en-US" sz="1400"/>
                    </a:p>
                  </a:txBody>
                  <a:tcPr/>
                </a:tc>
                <a:extLst>
                  <a:ext uri="{0D108BD9-81ED-4DB2-BD59-A6C34878D82A}">
                    <a16:rowId xmlns:a16="http://schemas.microsoft.com/office/drawing/2014/main" val="4059238083"/>
                  </a:ext>
                </a:extLst>
              </a:tr>
              <a:tr h="296995">
                <a:tc>
                  <a:txBody>
                    <a:bodyPr/>
                    <a:lstStyle/>
                    <a:p>
                      <a:r>
                        <a:rPr lang="en-US" sz="1200" b="1" smtClean="0">
                          <a:latin typeface="Courier New" panose="02070309020205020404" pitchFamily="49" charset="0"/>
                          <a:cs typeface="Courier New" panose="02070309020205020404" pitchFamily="49" charset="0"/>
                        </a:rPr>
                        <a:t>int</a:t>
                      </a:r>
                      <a:endParaRPr lang="en-US" sz="1200" b="1">
                        <a:latin typeface="Courier New" panose="02070309020205020404" pitchFamily="49" charset="0"/>
                        <a:cs typeface="Courier New" panose="02070309020205020404" pitchFamily="49" charset="0"/>
                      </a:endParaRPr>
                    </a:p>
                  </a:txBody>
                  <a:tcPr/>
                </a:tc>
                <a:tc>
                  <a:txBody>
                    <a:bodyPr/>
                    <a:lstStyle/>
                    <a:p>
                      <a:pPr algn="ctr"/>
                      <a:r>
                        <a:rPr lang="en-US" sz="1400" smtClean="0"/>
                        <a:t>4 byte</a:t>
                      </a:r>
                      <a:endParaRPr lang="en-US" sz="1400"/>
                    </a:p>
                  </a:txBody>
                  <a:tcPr/>
                </a:tc>
                <a:tc>
                  <a:txBody>
                    <a:bodyPr/>
                    <a:lstStyle/>
                    <a:p>
                      <a:r>
                        <a:rPr lang="en-US" sz="1400" smtClean="0"/>
                        <a:t>-2,147,483,648 .. 2,147,483,647</a:t>
                      </a:r>
                      <a:endParaRPr lang="en-US" sz="1400"/>
                    </a:p>
                  </a:txBody>
                  <a:tcPr/>
                </a:tc>
                <a:extLst>
                  <a:ext uri="{0D108BD9-81ED-4DB2-BD59-A6C34878D82A}">
                    <a16:rowId xmlns:a16="http://schemas.microsoft.com/office/drawing/2014/main" val="816151531"/>
                  </a:ext>
                </a:extLst>
              </a:tr>
              <a:tr h="296995">
                <a:tc>
                  <a:txBody>
                    <a:bodyPr/>
                    <a:lstStyle/>
                    <a:p>
                      <a:r>
                        <a:rPr lang="en-US" sz="1200" b="1" smtClean="0">
                          <a:latin typeface="Courier New" panose="02070309020205020404" pitchFamily="49" charset="0"/>
                          <a:cs typeface="Courier New" panose="02070309020205020404" pitchFamily="49" charset="0"/>
                        </a:rPr>
                        <a:t>long</a:t>
                      </a:r>
                      <a:endParaRPr lang="en-US" sz="1200" b="1">
                        <a:latin typeface="Courier New" panose="02070309020205020404" pitchFamily="49" charset="0"/>
                        <a:cs typeface="Courier New" panose="02070309020205020404" pitchFamily="49" charset="0"/>
                      </a:endParaRPr>
                    </a:p>
                  </a:txBody>
                  <a:tcPr/>
                </a:tc>
                <a:tc>
                  <a:txBody>
                    <a:bodyPr/>
                    <a:lstStyle/>
                    <a:p>
                      <a:pPr algn="ctr"/>
                      <a:r>
                        <a:rPr lang="en-US" sz="1400" smtClean="0"/>
                        <a:t>4 byte</a:t>
                      </a:r>
                      <a:endParaRPr 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mtClean="0"/>
                        <a:t>-2,147,483,648 .. 2,147,483,647</a:t>
                      </a:r>
                    </a:p>
                  </a:txBody>
                  <a:tcPr/>
                </a:tc>
                <a:extLst>
                  <a:ext uri="{0D108BD9-81ED-4DB2-BD59-A6C34878D82A}">
                    <a16:rowId xmlns:a16="http://schemas.microsoft.com/office/drawing/2014/main" val="293984098"/>
                  </a:ext>
                </a:extLst>
              </a:tr>
              <a:tr h="296995">
                <a:tc>
                  <a:txBody>
                    <a:bodyPr/>
                    <a:lstStyle/>
                    <a:p>
                      <a:r>
                        <a:rPr lang="en-US" sz="1200" b="1" smtClean="0">
                          <a:latin typeface="Courier New" panose="02070309020205020404" pitchFamily="49" charset="0"/>
                          <a:cs typeface="Courier New" panose="02070309020205020404" pitchFamily="49" charset="0"/>
                        </a:rPr>
                        <a:t>long long</a:t>
                      </a:r>
                      <a:endParaRPr lang="en-US" sz="1200" b="1">
                        <a:latin typeface="Courier New" panose="02070309020205020404" pitchFamily="49" charset="0"/>
                        <a:cs typeface="Courier New" panose="02070309020205020404" pitchFamily="49" charset="0"/>
                      </a:endParaRPr>
                    </a:p>
                  </a:txBody>
                  <a:tcPr/>
                </a:tc>
                <a:tc>
                  <a:txBody>
                    <a:bodyPr/>
                    <a:lstStyle/>
                    <a:p>
                      <a:pPr algn="ctr"/>
                      <a:r>
                        <a:rPr lang="en-US" sz="1400" smtClean="0"/>
                        <a:t>8 byte</a:t>
                      </a:r>
                      <a:endParaRPr lang="en-US" sz="1400"/>
                    </a:p>
                  </a:txBody>
                  <a:tcPr/>
                </a:tc>
                <a:tc>
                  <a:txBody>
                    <a:bodyPr/>
                    <a:lstStyle/>
                    <a:p>
                      <a:r>
                        <a:rPr lang="en-US" sz="1400" smtClean="0"/>
                        <a:t>-9,223,372,036,854,775,808 .. 9,223,372,036,854,775,807</a:t>
                      </a:r>
                      <a:endParaRPr lang="en-US" sz="1400"/>
                    </a:p>
                  </a:txBody>
                  <a:tcPr/>
                </a:tc>
                <a:extLst>
                  <a:ext uri="{0D108BD9-81ED-4DB2-BD59-A6C34878D82A}">
                    <a16:rowId xmlns:a16="http://schemas.microsoft.com/office/drawing/2014/main" val="1771553094"/>
                  </a:ext>
                </a:extLst>
              </a:tr>
              <a:tr h="296995">
                <a:tc gridSpan="3">
                  <a:txBody>
                    <a:bodyPr/>
                    <a:lstStyle/>
                    <a:p>
                      <a:pPr algn="ctr"/>
                      <a:r>
                        <a:rPr lang="en-US" sz="1400" b="1" smtClean="0"/>
                        <a:t>Số</a:t>
                      </a:r>
                      <a:r>
                        <a:rPr lang="en-US" sz="1400" b="1" baseline="0" smtClean="0"/>
                        <a:t> nguyên không âm</a:t>
                      </a:r>
                      <a:endParaRPr lang="en-US" sz="1400" b="1"/>
                    </a:p>
                  </a:txBody>
                  <a:tcPr/>
                </a:tc>
                <a:tc hMerge="1">
                  <a:txBody>
                    <a:bodyPr/>
                    <a:lstStyle/>
                    <a:p>
                      <a:endParaRPr lang="en-US" sz="1400"/>
                    </a:p>
                  </a:txBody>
                  <a:tcPr/>
                </a:tc>
                <a:tc hMerge="1">
                  <a:txBody>
                    <a:bodyPr/>
                    <a:lstStyle/>
                    <a:p>
                      <a:endParaRPr lang="en-US" sz="1400"/>
                    </a:p>
                  </a:txBody>
                  <a:tcPr/>
                </a:tc>
                <a:extLst>
                  <a:ext uri="{0D108BD9-81ED-4DB2-BD59-A6C34878D82A}">
                    <a16:rowId xmlns:a16="http://schemas.microsoft.com/office/drawing/2014/main" val="2300996870"/>
                  </a:ext>
                </a:extLst>
              </a:tr>
              <a:tr h="296995">
                <a:tc>
                  <a:txBody>
                    <a:bodyPr/>
                    <a:lstStyle/>
                    <a:p>
                      <a:r>
                        <a:rPr lang="en-US" sz="1200" b="1" smtClean="0">
                          <a:latin typeface="Courier New" panose="02070309020205020404" pitchFamily="49" charset="0"/>
                          <a:cs typeface="Courier New" panose="02070309020205020404" pitchFamily="49" charset="0"/>
                        </a:rPr>
                        <a:t>unsigned</a:t>
                      </a:r>
                      <a:r>
                        <a:rPr lang="en-US" sz="1200" b="1" baseline="0" smtClean="0">
                          <a:latin typeface="Courier New" panose="02070309020205020404" pitchFamily="49" charset="0"/>
                          <a:cs typeface="Courier New" panose="02070309020205020404" pitchFamily="49" charset="0"/>
                        </a:rPr>
                        <a:t> char</a:t>
                      </a:r>
                      <a:endParaRPr lang="en-US" sz="1200" b="1">
                        <a:latin typeface="Courier New" panose="02070309020205020404" pitchFamily="49" charset="0"/>
                        <a:cs typeface="Courier New" panose="02070309020205020404" pitchFamily="49" charset="0"/>
                      </a:endParaRPr>
                    </a:p>
                  </a:txBody>
                  <a:tcPr/>
                </a:tc>
                <a:tc>
                  <a:txBody>
                    <a:bodyPr/>
                    <a:lstStyle/>
                    <a:p>
                      <a:pPr algn="ctr"/>
                      <a:r>
                        <a:rPr lang="en-US" sz="1400" smtClean="0"/>
                        <a:t>1 byte</a:t>
                      </a:r>
                      <a:endParaRPr lang="en-US" sz="1400"/>
                    </a:p>
                  </a:txBody>
                  <a:tcPr/>
                </a:tc>
                <a:tc>
                  <a:txBody>
                    <a:bodyPr/>
                    <a:lstStyle/>
                    <a:p>
                      <a:r>
                        <a:rPr lang="en-US" sz="1400" smtClean="0"/>
                        <a:t>0 .. 255</a:t>
                      </a:r>
                      <a:endParaRPr lang="en-US" sz="1400"/>
                    </a:p>
                  </a:txBody>
                  <a:tcPr/>
                </a:tc>
                <a:extLst>
                  <a:ext uri="{0D108BD9-81ED-4DB2-BD59-A6C34878D82A}">
                    <a16:rowId xmlns:a16="http://schemas.microsoft.com/office/drawing/2014/main" val="1680512698"/>
                  </a:ext>
                </a:extLst>
              </a:tr>
              <a:tr h="296995">
                <a:tc>
                  <a:txBody>
                    <a:bodyPr/>
                    <a:lstStyle/>
                    <a:p>
                      <a:r>
                        <a:rPr lang="en-US" sz="1200" b="1" smtClean="0">
                          <a:latin typeface="Courier New" panose="02070309020205020404" pitchFamily="49" charset="0"/>
                          <a:cs typeface="Courier New" panose="02070309020205020404" pitchFamily="49" charset="0"/>
                        </a:rPr>
                        <a:t>unsigned</a:t>
                      </a:r>
                      <a:r>
                        <a:rPr lang="en-US" sz="1200" b="1" baseline="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short</a:t>
                      </a:r>
                      <a:endParaRPr lang="en-US" sz="1200" b="1">
                        <a:latin typeface="Courier New" panose="02070309020205020404" pitchFamily="49" charset="0"/>
                        <a:cs typeface="Courier New" panose="02070309020205020404" pitchFamily="49" charset="0"/>
                      </a:endParaRPr>
                    </a:p>
                  </a:txBody>
                  <a:tcPr/>
                </a:tc>
                <a:tc>
                  <a:txBody>
                    <a:bodyPr/>
                    <a:lstStyle/>
                    <a:p>
                      <a:pPr algn="ctr"/>
                      <a:r>
                        <a:rPr lang="en-US" sz="1400" smtClean="0"/>
                        <a:t>2 byte</a:t>
                      </a:r>
                      <a:endParaRPr lang="en-US" sz="1400"/>
                    </a:p>
                  </a:txBody>
                  <a:tcPr/>
                </a:tc>
                <a:tc>
                  <a:txBody>
                    <a:bodyPr/>
                    <a:lstStyle/>
                    <a:p>
                      <a:r>
                        <a:rPr lang="en-US" sz="1400" smtClean="0"/>
                        <a:t>0 .. 65535</a:t>
                      </a:r>
                      <a:endParaRPr lang="en-US" sz="1400"/>
                    </a:p>
                  </a:txBody>
                  <a:tcPr/>
                </a:tc>
                <a:extLst>
                  <a:ext uri="{0D108BD9-81ED-4DB2-BD59-A6C34878D82A}">
                    <a16:rowId xmlns:a16="http://schemas.microsoft.com/office/drawing/2014/main" val="3501556652"/>
                  </a:ext>
                </a:extLst>
              </a:tr>
              <a:tr h="296995">
                <a:tc>
                  <a:txBody>
                    <a:bodyPr/>
                    <a:lstStyle/>
                    <a:p>
                      <a:r>
                        <a:rPr lang="en-US" sz="1200" b="1" smtClean="0">
                          <a:latin typeface="Courier New" panose="02070309020205020404" pitchFamily="49" charset="0"/>
                          <a:cs typeface="Courier New" panose="02070309020205020404" pitchFamily="49" charset="0"/>
                        </a:rPr>
                        <a:t>unsigned</a:t>
                      </a:r>
                      <a:r>
                        <a:rPr lang="en-US" sz="1200" b="1" baseline="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int</a:t>
                      </a:r>
                      <a:endParaRPr lang="en-US" sz="1200" b="1">
                        <a:latin typeface="Courier New" panose="02070309020205020404" pitchFamily="49" charset="0"/>
                        <a:cs typeface="Courier New" panose="02070309020205020404" pitchFamily="49" charset="0"/>
                      </a:endParaRPr>
                    </a:p>
                  </a:txBody>
                  <a:tcPr/>
                </a:tc>
                <a:tc>
                  <a:txBody>
                    <a:bodyPr/>
                    <a:lstStyle/>
                    <a:p>
                      <a:pPr algn="ctr"/>
                      <a:r>
                        <a:rPr lang="en-US" sz="1400" smtClean="0"/>
                        <a:t>4 byte</a:t>
                      </a:r>
                      <a:endParaRPr lang="en-US" sz="1400"/>
                    </a:p>
                  </a:txBody>
                  <a:tcPr/>
                </a:tc>
                <a:tc>
                  <a:txBody>
                    <a:bodyPr/>
                    <a:lstStyle/>
                    <a:p>
                      <a:r>
                        <a:rPr lang="en-US" sz="1400" smtClean="0"/>
                        <a:t>0 .. 4,294,967,295</a:t>
                      </a:r>
                      <a:endParaRPr lang="en-US" sz="1400"/>
                    </a:p>
                  </a:txBody>
                  <a:tcPr/>
                </a:tc>
                <a:extLst>
                  <a:ext uri="{0D108BD9-81ED-4DB2-BD59-A6C34878D82A}">
                    <a16:rowId xmlns:a16="http://schemas.microsoft.com/office/drawing/2014/main" val="2577202846"/>
                  </a:ext>
                </a:extLst>
              </a:tr>
              <a:tr h="296995">
                <a:tc>
                  <a:txBody>
                    <a:bodyPr/>
                    <a:lstStyle/>
                    <a:p>
                      <a:r>
                        <a:rPr lang="en-US" sz="1200" b="1" smtClean="0">
                          <a:latin typeface="Courier New" panose="02070309020205020404" pitchFamily="49" charset="0"/>
                          <a:cs typeface="Courier New" panose="02070309020205020404" pitchFamily="49" charset="0"/>
                        </a:rPr>
                        <a:t>unsigned</a:t>
                      </a:r>
                      <a:r>
                        <a:rPr lang="en-US" sz="1200" b="1" baseline="0" smtClean="0">
                          <a:latin typeface="Courier New" panose="02070309020205020404" pitchFamily="49" charset="0"/>
                          <a:cs typeface="Courier New" panose="02070309020205020404" pitchFamily="49" charset="0"/>
                        </a:rPr>
                        <a:t> </a:t>
                      </a:r>
                      <a:r>
                        <a:rPr lang="en-US" sz="1200" b="1" smtClean="0">
                          <a:latin typeface="Courier New" panose="02070309020205020404" pitchFamily="49" charset="0"/>
                          <a:cs typeface="Courier New" panose="02070309020205020404" pitchFamily="49" charset="0"/>
                        </a:rPr>
                        <a:t>long</a:t>
                      </a:r>
                      <a:endParaRPr lang="en-US" sz="1200" b="1">
                        <a:latin typeface="Courier New" panose="02070309020205020404" pitchFamily="49" charset="0"/>
                        <a:cs typeface="Courier New" panose="02070309020205020404" pitchFamily="49" charset="0"/>
                      </a:endParaRPr>
                    </a:p>
                  </a:txBody>
                  <a:tcPr/>
                </a:tc>
                <a:tc>
                  <a:txBody>
                    <a:bodyPr/>
                    <a:lstStyle/>
                    <a:p>
                      <a:pPr algn="ctr"/>
                      <a:r>
                        <a:rPr lang="en-US" sz="1400" smtClean="0"/>
                        <a:t>4 byte</a:t>
                      </a:r>
                      <a:endParaRPr 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mtClean="0"/>
                        <a:t>0 .. 4,294,967,295</a:t>
                      </a:r>
                    </a:p>
                  </a:txBody>
                  <a:tcPr/>
                </a:tc>
                <a:extLst>
                  <a:ext uri="{0D108BD9-81ED-4DB2-BD59-A6C34878D82A}">
                    <a16:rowId xmlns:a16="http://schemas.microsoft.com/office/drawing/2014/main" val="3112106563"/>
                  </a:ext>
                </a:extLst>
              </a:tr>
              <a:tr h="296995">
                <a:tc>
                  <a:txBody>
                    <a:bodyPr/>
                    <a:lstStyle/>
                    <a:p>
                      <a:r>
                        <a:rPr lang="en-US" sz="1200" b="1" smtClean="0">
                          <a:latin typeface="Courier New" panose="02070309020205020404" pitchFamily="49" charset="0"/>
                          <a:cs typeface="Courier New" panose="02070309020205020404" pitchFamily="49" charset="0"/>
                        </a:rPr>
                        <a:t>unsigned</a:t>
                      </a:r>
                      <a:r>
                        <a:rPr lang="en-US" sz="1200" b="1" baseline="0" smtClean="0">
                          <a:latin typeface="Courier New" panose="02070309020205020404" pitchFamily="49" charset="0"/>
                          <a:cs typeface="Courier New" panose="02070309020205020404" pitchFamily="49" charset="0"/>
                        </a:rPr>
                        <a:t> long long</a:t>
                      </a:r>
                      <a:endParaRPr lang="en-US" sz="1200" b="1">
                        <a:latin typeface="Courier New" panose="02070309020205020404" pitchFamily="49" charset="0"/>
                        <a:cs typeface="Courier New" panose="02070309020205020404" pitchFamily="49" charset="0"/>
                      </a:endParaRPr>
                    </a:p>
                  </a:txBody>
                  <a:tcPr/>
                </a:tc>
                <a:tc>
                  <a:txBody>
                    <a:bodyPr/>
                    <a:lstStyle/>
                    <a:p>
                      <a:pPr algn="ctr"/>
                      <a:r>
                        <a:rPr lang="en-US" sz="1400" smtClean="0"/>
                        <a:t>8 byte</a:t>
                      </a:r>
                      <a:endParaRPr lang="en-US" sz="1400"/>
                    </a:p>
                  </a:txBody>
                  <a:tcPr/>
                </a:tc>
                <a:tc>
                  <a:txBody>
                    <a:bodyPr/>
                    <a:lstStyle/>
                    <a:p>
                      <a:r>
                        <a:rPr lang="en-US" sz="1400" smtClean="0"/>
                        <a:t>0 .. 18,446,744,073,709,551,615</a:t>
                      </a:r>
                      <a:endParaRPr lang="en-US" sz="1400"/>
                    </a:p>
                  </a:txBody>
                  <a:tcPr/>
                </a:tc>
                <a:extLst>
                  <a:ext uri="{0D108BD9-81ED-4DB2-BD59-A6C34878D82A}">
                    <a16:rowId xmlns:a16="http://schemas.microsoft.com/office/drawing/2014/main" val="141997442"/>
                  </a:ext>
                </a:extLst>
              </a:tr>
            </a:tbl>
          </a:graphicData>
        </a:graphic>
      </p:graphicFrame>
      <p:sp>
        <p:nvSpPr>
          <p:cNvPr id="5" name="TextBox 4"/>
          <p:cNvSpPr txBox="1"/>
          <p:nvPr/>
        </p:nvSpPr>
        <p:spPr>
          <a:xfrm>
            <a:off x="523334" y="5788325"/>
            <a:ext cx="7697640" cy="369332"/>
          </a:xfrm>
          <a:prstGeom prst="rect">
            <a:avLst/>
          </a:prstGeom>
          <a:noFill/>
        </p:spPr>
        <p:txBody>
          <a:bodyPr wrap="square" rtlCol="0">
            <a:spAutoFit/>
          </a:bodyPr>
          <a:lstStyle/>
          <a:p>
            <a:r>
              <a:rPr lang="en-US" smtClean="0"/>
              <a:t>Trong tình huống thông thường, kiểu dữ liệu số nguyên nên dùng là </a:t>
            </a:r>
            <a:r>
              <a:rPr lang="en-US" sz="1600" b="1" smtClean="0">
                <a:latin typeface="Courier New" panose="02070309020205020404" pitchFamily="49" charset="0"/>
                <a:cs typeface="Courier New" panose="02070309020205020404" pitchFamily="49" charset="0"/>
              </a:rPr>
              <a:t>int</a:t>
            </a:r>
            <a:r>
              <a:rPr lang="en-US" smtClean="0"/>
              <a:t>.</a:t>
            </a:r>
            <a:endParaRPr lang="en-US"/>
          </a:p>
        </p:txBody>
      </p:sp>
    </p:spTree>
    <p:extLst>
      <p:ext uri="{BB962C8B-B14F-4D97-AF65-F5344CB8AC3E}">
        <p14:creationId xmlns:p14="http://schemas.microsoft.com/office/powerpoint/2010/main" val="292272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Các kiểu dữ liệu trong C</a:t>
            </a:r>
            <a:endParaRPr lang="en-US"/>
          </a:p>
        </p:txBody>
      </p:sp>
      <p:sp>
        <p:nvSpPr>
          <p:cNvPr id="3" name="Content Placeholder 2"/>
          <p:cNvSpPr>
            <a:spLocks noGrp="1"/>
          </p:cNvSpPr>
          <p:nvPr>
            <p:ph idx="1"/>
          </p:nvPr>
        </p:nvSpPr>
        <p:spPr>
          <a:xfrm>
            <a:off x="457200" y="1143000"/>
            <a:ext cx="8229600" cy="504645"/>
          </a:xfrm>
        </p:spPr>
        <p:txBody>
          <a:bodyPr>
            <a:normAutofit/>
          </a:bodyPr>
          <a:lstStyle/>
          <a:p>
            <a:pPr marL="0" indent="0" algn="just">
              <a:buNone/>
            </a:pPr>
            <a:r>
              <a:rPr lang="en-US" sz="2400" b="1" smtClean="0"/>
              <a:t>2. Các kiểu dữ liệu số thập phân</a:t>
            </a:r>
            <a:endParaRPr lang="en-US" sz="2400" b="1"/>
          </a:p>
        </p:txBody>
      </p:sp>
      <p:graphicFrame>
        <p:nvGraphicFramePr>
          <p:cNvPr id="4" name="Table 3"/>
          <p:cNvGraphicFramePr>
            <a:graphicFrameLocks noGrp="1"/>
          </p:cNvGraphicFramePr>
          <p:nvPr>
            <p:extLst>
              <p:ext uri="{D42A27DB-BD31-4B8C-83A1-F6EECF244321}">
                <p14:modId xmlns:p14="http://schemas.microsoft.com/office/powerpoint/2010/main" val="61821282"/>
              </p:ext>
            </p:extLst>
          </p:nvPr>
        </p:nvGraphicFramePr>
        <p:xfrm>
          <a:off x="523334" y="1647645"/>
          <a:ext cx="8163464" cy="914400"/>
        </p:xfrm>
        <a:graphic>
          <a:graphicData uri="http://schemas.openxmlformats.org/drawingml/2006/table">
            <a:tbl>
              <a:tblPr firstRow="1" bandRow="1">
                <a:tableStyleId>{F5AB1C69-6EDB-4FF4-983F-18BD219EF322}</a:tableStyleId>
              </a:tblPr>
              <a:tblGrid>
                <a:gridCol w="1426236">
                  <a:extLst>
                    <a:ext uri="{9D8B030D-6E8A-4147-A177-3AD203B41FA5}">
                      <a16:colId xmlns:a16="http://schemas.microsoft.com/office/drawing/2014/main" val="1029661945"/>
                    </a:ext>
                  </a:extLst>
                </a:gridCol>
                <a:gridCol w="1725283">
                  <a:extLst>
                    <a:ext uri="{9D8B030D-6E8A-4147-A177-3AD203B41FA5}">
                      <a16:colId xmlns:a16="http://schemas.microsoft.com/office/drawing/2014/main" val="665826883"/>
                    </a:ext>
                  </a:extLst>
                </a:gridCol>
                <a:gridCol w="2665562">
                  <a:extLst>
                    <a:ext uri="{9D8B030D-6E8A-4147-A177-3AD203B41FA5}">
                      <a16:colId xmlns:a16="http://schemas.microsoft.com/office/drawing/2014/main" val="3290348028"/>
                    </a:ext>
                  </a:extLst>
                </a:gridCol>
                <a:gridCol w="2346383">
                  <a:extLst>
                    <a:ext uri="{9D8B030D-6E8A-4147-A177-3AD203B41FA5}">
                      <a16:colId xmlns:a16="http://schemas.microsoft.com/office/drawing/2014/main" val="689843944"/>
                    </a:ext>
                  </a:extLst>
                </a:gridCol>
              </a:tblGrid>
              <a:tr h="296995">
                <a:tc>
                  <a:txBody>
                    <a:bodyPr/>
                    <a:lstStyle/>
                    <a:p>
                      <a:pPr algn="ctr"/>
                      <a:r>
                        <a:rPr lang="en-US" sz="1400" smtClean="0"/>
                        <a:t>Tên</a:t>
                      </a:r>
                      <a:r>
                        <a:rPr lang="en-US" sz="1400" baseline="0" smtClean="0"/>
                        <a:t> kiểu dữ liệu</a:t>
                      </a:r>
                      <a:endParaRPr lang="en-US" sz="1400"/>
                    </a:p>
                  </a:txBody>
                  <a:tcPr/>
                </a:tc>
                <a:tc>
                  <a:txBody>
                    <a:bodyPr/>
                    <a:lstStyle/>
                    <a:p>
                      <a:pPr algn="ctr"/>
                      <a:r>
                        <a:rPr lang="en-US" sz="1400" smtClean="0"/>
                        <a:t>Kí</a:t>
                      </a:r>
                      <a:r>
                        <a:rPr lang="en-US" sz="1400" baseline="0" smtClean="0"/>
                        <a:t>ch thước bộ nhớ</a:t>
                      </a:r>
                      <a:endParaRPr lang="en-US" sz="1400"/>
                    </a:p>
                  </a:txBody>
                  <a:tcPr/>
                </a:tc>
                <a:tc>
                  <a:txBody>
                    <a:bodyPr/>
                    <a:lstStyle/>
                    <a:p>
                      <a:pPr algn="ctr"/>
                      <a:r>
                        <a:rPr lang="en-US" sz="1400" smtClean="0"/>
                        <a:t>Phạm</a:t>
                      </a:r>
                      <a:r>
                        <a:rPr lang="en-US" sz="1400" baseline="0" smtClean="0"/>
                        <a:t> vi lưu trữ (xấp xỉ)</a:t>
                      </a:r>
                      <a:endParaRPr lang="en-US" sz="1400"/>
                    </a:p>
                  </a:txBody>
                  <a:tcPr/>
                </a:tc>
                <a:tc>
                  <a:txBody>
                    <a:bodyPr/>
                    <a:lstStyle/>
                    <a:p>
                      <a:pPr algn="ctr"/>
                      <a:r>
                        <a:rPr lang="en-US" sz="1400" smtClean="0"/>
                        <a:t>Độ</a:t>
                      </a:r>
                      <a:r>
                        <a:rPr lang="en-US" sz="1400" baseline="0" smtClean="0"/>
                        <a:t> chính xác</a:t>
                      </a:r>
                      <a:endParaRPr lang="en-US" sz="1400"/>
                    </a:p>
                  </a:txBody>
                  <a:tcPr/>
                </a:tc>
                <a:extLst>
                  <a:ext uri="{0D108BD9-81ED-4DB2-BD59-A6C34878D82A}">
                    <a16:rowId xmlns:a16="http://schemas.microsoft.com/office/drawing/2014/main" val="684278133"/>
                  </a:ext>
                </a:extLst>
              </a:tr>
              <a:tr h="296995">
                <a:tc>
                  <a:txBody>
                    <a:bodyPr/>
                    <a:lstStyle/>
                    <a:p>
                      <a:pPr algn="ctr"/>
                      <a:r>
                        <a:rPr lang="en-US" sz="1200" b="1" smtClean="0">
                          <a:latin typeface="Courier New" panose="02070309020205020404" pitchFamily="49" charset="0"/>
                          <a:cs typeface="Courier New" panose="02070309020205020404" pitchFamily="49" charset="0"/>
                        </a:rPr>
                        <a:t>float</a:t>
                      </a:r>
                      <a:endParaRPr lang="en-US" sz="1200" b="1">
                        <a:latin typeface="Courier New" panose="02070309020205020404" pitchFamily="49" charset="0"/>
                        <a:cs typeface="Courier New" panose="02070309020205020404" pitchFamily="49" charset="0"/>
                      </a:endParaRPr>
                    </a:p>
                  </a:txBody>
                  <a:tcPr/>
                </a:tc>
                <a:tc>
                  <a:txBody>
                    <a:bodyPr/>
                    <a:lstStyle/>
                    <a:p>
                      <a:pPr algn="ctr"/>
                      <a:r>
                        <a:rPr lang="en-US" sz="1400" smtClean="0"/>
                        <a:t>4 byte</a:t>
                      </a:r>
                      <a:endParaRPr lang="en-US" sz="1400"/>
                    </a:p>
                  </a:txBody>
                  <a:tcPr/>
                </a:tc>
                <a:tc>
                  <a:txBody>
                    <a:bodyPr/>
                    <a:lstStyle/>
                    <a:p>
                      <a:pPr algn="l"/>
                      <a:r>
                        <a:rPr lang="en-US" sz="1400" smtClean="0"/>
                        <a:t>± 3.4 × 10</a:t>
                      </a:r>
                      <a:r>
                        <a:rPr lang="en-US" sz="1400" baseline="30000" smtClean="0"/>
                        <a:t>± 38</a:t>
                      </a:r>
                      <a:endParaRPr lang="en-US" sz="1400" baseline="30000"/>
                    </a:p>
                  </a:txBody>
                  <a:tcPr/>
                </a:tc>
                <a:tc>
                  <a:txBody>
                    <a:bodyPr/>
                    <a:lstStyle/>
                    <a:p>
                      <a:pPr algn="l"/>
                      <a:r>
                        <a:rPr lang="en-US" sz="1400" smtClean="0"/>
                        <a:t>7 chữ</a:t>
                      </a:r>
                      <a:r>
                        <a:rPr lang="en-US" sz="1400" baseline="0" smtClean="0"/>
                        <a:t> số sau dấu thập phân</a:t>
                      </a:r>
                      <a:endParaRPr lang="en-US" sz="1400"/>
                    </a:p>
                  </a:txBody>
                  <a:tcPr/>
                </a:tc>
                <a:extLst>
                  <a:ext uri="{0D108BD9-81ED-4DB2-BD59-A6C34878D82A}">
                    <a16:rowId xmlns:a16="http://schemas.microsoft.com/office/drawing/2014/main" val="3139796408"/>
                  </a:ext>
                </a:extLst>
              </a:tr>
              <a:tr h="296995">
                <a:tc>
                  <a:txBody>
                    <a:bodyPr/>
                    <a:lstStyle/>
                    <a:p>
                      <a:pPr algn="ctr"/>
                      <a:r>
                        <a:rPr lang="en-US" sz="1200" b="1" smtClean="0">
                          <a:latin typeface="Courier New" panose="02070309020205020404" pitchFamily="49" charset="0"/>
                          <a:cs typeface="Courier New" panose="02070309020205020404" pitchFamily="49" charset="0"/>
                        </a:rPr>
                        <a:t>double</a:t>
                      </a:r>
                      <a:endParaRPr lang="en-US" sz="1200" b="1">
                        <a:latin typeface="Courier New" panose="02070309020205020404" pitchFamily="49" charset="0"/>
                        <a:cs typeface="Courier New" panose="02070309020205020404" pitchFamily="49" charset="0"/>
                      </a:endParaRPr>
                    </a:p>
                  </a:txBody>
                  <a:tcPr/>
                </a:tc>
                <a:tc>
                  <a:txBody>
                    <a:bodyPr/>
                    <a:lstStyle/>
                    <a:p>
                      <a:pPr algn="ctr"/>
                      <a:r>
                        <a:rPr lang="en-US" sz="1400" smtClean="0"/>
                        <a:t>8 byte</a:t>
                      </a:r>
                      <a:endParaRPr lang="en-US" sz="1400"/>
                    </a:p>
                  </a:txBody>
                  <a:tcPr/>
                </a:tc>
                <a:tc>
                  <a:txBody>
                    <a:bodyPr/>
                    <a:lstStyle/>
                    <a:p>
                      <a:pPr algn="l"/>
                      <a:r>
                        <a:rPr lang="en-US" sz="1400" smtClean="0"/>
                        <a:t>± 1.7 × 10</a:t>
                      </a:r>
                      <a:r>
                        <a:rPr lang="en-US" sz="1400" baseline="30000" smtClean="0"/>
                        <a:t>± 308</a:t>
                      </a:r>
                      <a:endParaRPr lang="en-US" sz="1400" baseline="30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smtClean="0"/>
                        <a:t>15 chữ</a:t>
                      </a:r>
                      <a:r>
                        <a:rPr lang="en-US" sz="1400" baseline="0" smtClean="0"/>
                        <a:t> số sau dấu thập phân</a:t>
                      </a:r>
                      <a:endParaRPr lang="en-US" sz="1400" smtClean="0"/>
                    </a:p>
                  </a:txBody>
                  <a:tcPr/>
                </a:tc>
                <a:extLst>
                  <a:ext uri="{0D108BD9-81ED-4DB2-BD59-A6C34878D82A}">
                    <a16:rowId xmlns:a16="http://schemas.microsoft.com/office/drawing/2014/main" val="2789148510"/>
                  </a:ext>
                </a:extLst>
              </a:tr>
            </a:tbl>
          </a:graphicData>
        </a:graphic>
      </p:graphicFrame>
      <p:sp>
        <p:nvSpPr>
          <p:cNvPr id="5" name="TextBox 4"/>
          <p:cNvSpPr txBox="1"/>
          <p:nvPr/>
        </p:nvSpPr>
        <p:spPr>
          <a:xfrm>
            <a:off x="523332" y="2562045"/>
            <a:ext cx="7697640" cy="369332"/>
          </a:xfrm>
          <a:prstGeom prst="rect">
            <a:avLst/>
          </a:prstGeom>
          <a:noFill/>
        </p:spPr>
        <p:txBody>
          <a:bodyPr wrap="square" rtlCol="0">
            <a:spAutoFit/>
          </a:bodyPr>
          <a:lstStyle/>
          <a:p>
            <a:r>
              <a:rPr lang="en-US" smtClean="0"/>
              <a:t>Trong tình huống thông thường, kiểu dữ liệu số thập phân nên dùng là </a:t>
            </a:r>
            <a:r>
              <a:rPr lang="en-US" sz="1600" b="1" smtClean="0">
                <a:latin typeface="Courier New" panose="02070309020205020404" pitchFamily="49" charset="0"/>
                <a:cs typeface="Courier New" panose="02070309020205020404" pitchFamily="49" charset="0"/>
              </a:rPr>
              <a:t>double</a:t>
            </a:r>
            <a:r>
              <a:rPr lang="en-US" smtClean="0"/>
              <a:t>.</a:t>
            </a:r>
            <a:endParaRPr lang="en-US"/>
          </a:p>
        </p:txBody>
      </p:sp>
      <p:sp>
        <p:nvSpPr>
          <p:cNvPr id="6" name="Content Placeholder 2"/>
          <p:cNvSpPr txBox="1">
            <a:spLocks/>
          </p:cNvSpPr>
          <p:nvPr/>
        </p:nvSpPr>
        <p:spPr>
          <a:xfrm>
            <a:off x="457198" y="2931377"/>
            <a:ext cx="8229600" cy="32192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b="1" smtClean="0"/>
              <a:t>3. Kiểu dữ liệu kí tự</a:t>
            </a:r>
          </a:p>
          <a:p>
            <a:pPr marL="0" indent="0" algn="just">
              <a:buFont typeface="Arial" panose="020B0604020202020204" pitchFamily="34" charset="0"/>
              <a:buNone/>
            </a:pPr>
            <a:r>
              <a:rPr lang="en-US" sz="2000" smtClean="0"/>
              <a:t>Do bản chất của dữ liệu kí tự là mã ASCII nên về lý thuyết bất cứ kiểu dữ liệu số nguyên nào cũng đều có thể dùng để lưu trữ kí tự. Tuy vậy kiểu dữ liệu mặc định cho việc lưu trữ kí tự là </a:t>
            </a:r>
            <a:r>
              <a:rPr lang="en-US" sz="1600" b="1">
                <a:latin typeface="Courier New" panose="02070309020205020404" pitchFamily="49" charset="0"/>
                <a:cs typeface="Courier New" panose="02070309020205020404" pitchFamily="49" charset="0"/>
              </a:rPr>
              <a:t>char</a:t>
            </a:r>
            <a:r>
              <a:rPr lang="en-US" sz="2000" smtClean="0"/>
              <a:t>.</a:t>
            </a:r>
          </a:p>
          <a:p>
            <a:pPr marL="0" indent="0" algn="just">
              <a:buNone/>
            </a:pPr>
            <a:r>
              <a:rPr lang="en-US" sz="2400" b="1" smtClean="0"/>
              <a:t>4. </a:t>
            </a:r>
            <a:r>
              <a:rPr lang="en-US" sz="2400" b="1"/>
              <a:t>Kiểu dữ liệu </a:t>
            </a:r>
            <a:r>
              <a:rPr lang="en-US" sz="2400" b="1" smtClean="0"/>
              <a:t>xâu</a:t>
            </a:r>
            <a:endParaRPr lang="en-US" sz="2400" b="1"/>
          </a:p>
          <a:p>
            <a:pPr marL="0" indent="0" algn="just">
              <a:buNone/>
            </a:pPr>
            <a:r>
              <a:rPr lang="en-US" sz="2000" smtClean="0"/>
              <a:t>C không có kiểu dữ liệu riêng cho xâu mà thay vào đó sử dụng mảng kí tự </a:t>
            </a:r>
            <a:r>
              <a:rPr lang="en-US" sz="1600" b="1">
                <a:latin typeface="Courier New" panose="02070309020205020404" pitchFamily="49" charset="0"/>
                <a:cs typeface="Courier New" panose="02070309020205020404" pitchFamily="49" charset="0"/>
              </a:rPr>
              <a:t>char[]</a:t>
            </a:r>
            <a:r>
              <a:rPr lang="en-US" sz="2000" smtClean="0"/>
              <a:t> để lưu trữ xâu. Chi tiết về mảng và xâu sẽ được giới thiệu cụ thể hơn trong những bài tiếp theo.</a:t>
            </a:r>
            <a:endParaRPr lang="en-US" sz="2000"/>
          </a:p>
        </p:txBody>
      </p:sp>
    </p:spTree>
    <p:extLst>
      <p:ext uri="{BB962C8B-B14F-4D97-AF65-F5344CB8AC3E}">
        <p14:creationId xmlns:p14="http://schemas.microsoft.com/office/powerpoint/2010/main" val="2085656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III. BIẾN VÀ HẰNG TRONG C</a:t>
            </a:r>
            <a:endParaRPr lang="en-US"/>
          </a:p>
        </p:txBody>
      </p:sp>
    </p:spTree>
    <p:extLst>
      <p:ext uri="{BB962C8B-B14F-4D97-AF65-F5344CB8AC3E}">
        <p14:creationId xmlns:p14="http://schemas.microsoft.com/office/powerpoint/2010/main" val="1378747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Biến và hằng trong C</a:t>
            </a:r>
            <a:endParaRPr lang="en-US"/>
          </a:p>
        </p:txBody>
      </p:sp>
      <p:sp>
        <p:nvSpPr>
          <p:cNvPr id="3" name="Content Placeholder 2"/>
          <p:cNvSpPr>
            <a:spLocks noGrp="1"/>
          </p:cNvSpPr>
          <p:nvPr>
            <p:ph idx="1"/>
          </p:nvPr>
        </p:nvSpPr>
        <p:spPr/>
        <p:txBody>
          <a:bodyPr>
            <a:normAutofit/>
          </a:bodyPr>
          <a:lstStyle/>
          <a:p>
            <a:pPr marL="0" indent="0" algn="just">
              <a:buNone/>
            </a:pPr>
            <a:r>
              <a:rPr lang="en-US" sz="2400" b="1" smtClean="0"/>
              <a:t>1. Định nghĩa</a:t>
            </a:r>
          </a:p>
          <a:p>
            <a:pPr marL="0" indent="0" algn="just">
              <a:buNone/>
            </a:pPr>
            <a:r>
              <a:rPr lang="en-US" sz="2000" smtClean="0"/>
              <a:t>Biến (variable) là một vùng bộ nhớ được cấp phát và đặt tên. Thông qua tên của biến, chương trình có thể đọc và ghi dữ liệu vào vùng bộ nhớ đó.</a:t>
            </a:r>
          </a:p>
          <a:p>
            <a:pPr marL="0" indent="0" algn="just">
              <a:buNone/>
            </a:pPr>
            <a:r>
              <a:rPr lang="en-US" sz="2000" smtClean="0"/>
              <a:t>Hằng (constant) cũng được định nghĩa tương tự như biến, chỉ khác ở chỗ là giá trị của nó được quy định trước và không thể thay đổi.</a:t>
            </a:r>
          </a:p>
          <a:p>
            <a:pPr marL="0" indent="0" algn="just">
              <a:buNone/>
            </a:pPr>
            <a:r>
              <a:rPr lang="en-US" sz="2400" b="1" smtClean="0"/>
              <a:t>2. Cách khai báo biến</a:t>
            </a:r>
          </a:p>
          <a:p>
            <a:pPr marL="0" indent="0" algn="just">
              <a:buNone/>
            </a:pPr>
            <a:r>
              <a:rPr lang="en-US" sz="2000" smtClean="0"/>
              <a:t>Cú pháp khai báo biến trong C như sau:</a:t>
            </a:r>
          </a:p>
          <a:p>
            <a:pPr marL="0" indent="0" algn="ctr">
              <a:buNone/>
            </a:pPr>
            <a:r>
              <a:rPr lang="en-US" sz="1600" b="1" smtClean="0">
                <a:latin typeface="Courier New" panose="02070309020205020404" pitchFamily="49" charset="0"/>
                <a:cs typeface="Courier New" panose="02070309020205020404" pitchFamily="49" charset="0"/>
              </a:rPr>
              <a:t>kiểu_dữ_liệu</a:t>
            </a:r>
            <a:r>
              <a:rPr lang="en-US" sz="1600" smtClean="0">
                <a:latin typeface="Courier New" panose="02070309020205020404" pitchFamily="49" charset="0"/>
                <a:cs typeface="Courier New" panose="02070309020205020404" pitchFamily="49" charset="0"/>
              </a:rPr>
              <a:t> tên_biến </a:t>
            </a:r>
            <a:r>
              <a:rPr lang="en-US" sz="1600" i="1" smtClean="0">
                <a:latin typeface="Courier New" panose="02070309020205020404" pitchFamily="49" charset="0"/>
                <a:cs typeface="Courier New" panose="02070309020205020404" pitchFamily="49" charset="0"/>
              </a:rPr>
              <a:t>[= </a:t>
            </a:r>
            <a:r>
              <a:rPr lang="en-US" sz="1600" i="1" smtClean="0">
                <a:solidFill>
                  <a:schemeClr val="accent2"/>
                </a:solidFill>
                <a:latin typeface="Courier New" panose="02070309020205020404" pitchFamily="49" charset="0"/>
                <a:cs typeface="Courier New" panose="02070309020205020404" pitchFamily="49" charset="0"/>
              </a:rPr>
              <a:t>giá_trị_khởi_tạo</a:t>
            </a:r>
            <a:r>
              <a:rPr lang="en-US" sz="1600" i="1" smtClean="0">
                <a:latin typeface="Courier New" panose="02070309020205020404" pitchFamily="49" charset="0"/>
                <a:cs typeface="Courier New" panose="02070309020205020404" pitchFamily="49" charset="0"/>
              </a:rPr>
              <a:t>];</a:t>
            </a:r>
            <a:endParaRPr lang="en-US" sz="1600" i="1">
              <a:latin typeface="Courier New" panose="02070309020205020404" pitchFamily="49" charset="0"/>
              <a:cs typeface="Courier New" panose="02070309020205020404" pitchFamily="49" charset="0"/>
            </a:endParaRPr>
          </a:p>
          <a:p>
            <a:pPr marL="0" indent="0" algn="just">
              <a:buNone/>
            </a:pPr>
            <a:r>
              <a:rPr lang="en-US" sz="2000" smtClean="0"/>
              <a:t>Trong đó:</a:t>
            </a:r>
          </a:p>
          <a:p>
            <a:pPr algn="just"/>
            <a:r>
              <a:rPr lang="en-US" sz="2000" smtClean="0"/>
              <a:t>Kiểu dữ liệu: Là các kiểu thông dụng như </a:t>
            </a:r>
            <a:r>
              <a:rPr lang="en-US" sz="1600" b="1" smtClean="0">
                <a:latin typeface="Courier New" panose="02070309020205020404" pitchFamily="49" charset="0"/>
                <a:cs typeface="Courier New" panose="02070309020205020404" pitchFamily="49" charset="0"/>
              </a:rPr>
              <a:t>int</a:t>
            </a:r>
            <a:r>
              <a:rPr lang="en-US" sz="2000" smtClean="0"/>
              <a:t>, </a:t>
            </a:r>
            <a:r>
              <a:rPr lang="en-US" sz="1600" b="1">
                <a:latin typeface="Courier New" panose="02070309020205020404" pitchFamily="49" charset="0"/>
                <a:cs typeface="Courier New" panose="02070309020205020404" pitchFamily="49" charset="0"/>
              </a:rPr>
              <a:t>float</a:t>
            </a:r>
            <a:r>
              <a:rPr lang="en-US" sz="2000" smtClean="0"/>
              <a:t>, </a:t>
            </a:r>
            <a:r>
              <a:rPr lang="en-US" sz="1600" b="1">
                <a:latin typeface="Courier New" panose="02070309020205020404" pitchFamily="49" charset="0"/>
                <a:cs typeface="Courier New" panose="02070309020205020404" pitchFamily="49" charset="0"/>
              </a:rPr>
              <a:t>double</a:t>
            </a:r>
            <a:r>
              <a:rPr lang="en-US" sz="2000" smtClean="0"/>
              <a:t>, </a:t>
            </a:r>
            <a:r>
              <a:rPr lang="en-US" sz="1600" b="1">
                <a:latin typeface="Courier New" panose="02070309020205020404" pitchFamily="49" charset="0"/>
                <a:cs typeface="Courier New" panose="02070309020205020404" pitchFamily="49" charset="0"/>
              </a:rPr>
              <a:t>char</a:t>
            </a:r>
            <a:r>
              <a:rPr lang="en-US" sz="2000" smtClean="0"/>
              <a:t>, …</a:t>
            </a:r>
          </a:p>
          <a:p>
            <a:pPr algn="just"/>
            <a:r>
              <a:rPr lang="en-US" sz="2000" smtClean="0"/>
              <a:t>Tên biến: Tuân theo quy tắc đặt tên trong C (xem lại Bài 1).</a:t>
            </a:r>
          </a:p>
          <a:p>
            <a:pPr algn="just"/>
            <a:r>
              <a:rPr lang="en-US" sz="2000" smtClean="0"/>
              <a:t>Giá trị khởi tạo (không bắt buộc): Phải phù hợp với kiểu dữ liệu của biến.</a:t>
            </a:r>
          </a:p>
          <a:p>
            <a:pPr marL="0" indent="0" algn="just">
              <a:buNone/>
            </a:pPr>
            <a:r>
              <a:rPr lang="en-US" sz="2000" smtClean="0"/>
              <a:t>Nếu biến không được khởi tạo giá trị thì giá trị của biến là không xác định.</a:t>
            </a:r>
          </a:p>
        </p:txBody>
      </p:sp>
    </p:spTree>
    <p:extLst>
      <p:ext uri="{BB962C8B-B14F-4D97-AF65-F5344CB8AC3E}">
        <p14:creationId xmlns:p14="http://schemas.microsoft.com/office/powerpoint/2010/main" val="4172222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Biến và hằng trong C</a:t>
            </a:r>
            <a:endParaRPr lang="en-US"/>
          </a:p>
        </p:txBody>
      </p:sp>
      <p:sp>
        <p:nvSpPr>
          <p:cNvPr id="3" name="Content Placeholder 2"/>
          <p:cNvSpPr>
            <a:spLocks noGrp="1"/>
          </p:cNvSpPr>
          <p:nvPr>
            <p:ph idx="1"/>
          </p:nvPr>
        </p:nvSpPr>
        <p:spPr/>
        <p:txBody>
          <a:bodyPr>
            <a:normAutofit/>
          </a:bodyPr>
          <a:lstStyle/>
          <a:p>
            <a:pPr marL="0" indent="0" algn="just">
              <a:buNone/>
            </a:pPr>
            <a:r>
              <a:rPr lang="en-US" sz="2400" b="1" smtClean="0"/>
              <a:t>Ví dụ về khai báo biến trong C</a:t>
            </a:r>
          </a:p>
          <a:p>
            <a:pPr marL="0" indent="0" algn="just">
              <a:buNone/>
            </a:pPr>
            <a:r>
              <a:rPr lang="en-US" sz="1400" b="1">
                <a:latin typeface="Courier New" panose="02070309020205020404" pitchFamily="49" charset="0"/>
                <a:cs typeface="Courier New" panose="02070309020205020404" pitchFamily="49" charset="0"/>
              </a:rPr>
              <a:t>int</a:t>
            </a:r>
            <a:r>
              <a:rPr lang="en-US" sz="1400">
                <a:latin typeface="Courier New" panose="02070309020205020404" pitchFamily="49" charset="0"/>
                <a:cs typeface="Courier New" panose="02070309020205020404" pitchFamily="49" charset="0"/>
              </a:rPr>
              <a:t> a;</a:t>
            </a:r>
          </a:p>
          <a:p>
            <a:pPr marL="0" indent="0" algn="just">
              <a:buNone/>
            </a:pPr>
            <a:r>
              <a:rPr lang="en-US" sz="1400" b="1">
                <a:latin typeface="Courier New" panose="02070309020205020404" pitchFamily="49" charset="0"/>
                <a:cs typeface="Courier New" panose="02070309020205020404" pitchFamily="49" charset="0"/>
              </a:rPr>
              <a:t>int</a:t>
            </a:r>
            <a:r>
              <a:rPr lang="en-US" sz="1400">
                <a:latin typeface="Courier New" panose="02070309020205020404" pitchFamily="49" charset="0"/>
                <a:cs typeface="Courier New" panose="02070309020205020404" pitchFamily="49" charset="0"/>
              </a:rPr>
              <a:t> b = </a:t>
            </a:r>
            <a:r>
              <a:rPr lang="en-US" sz="1400">
                <a:solidFill>
                  <a:schemeClr val="accent2"/>
                </a:solidFill>
                <a:latin typeface="Courier New" panose="02070309020205020404" pitchFamily="49" charset="0"/>
                <a:cs typeface="Courier New" panose="02070309020205020404" pitchFamily="49" charset="0"/>
              </a:rPr>
              <a:t>10</a:t>
            </a:r>
            <a:r>
              <a:rPr lang="en-US" sz="1400">
                <a:latin typeface="Courier New" panose="02070309020205020404" pitchFamily="49" charset="0"/>
                <a:cs typeface="Courier New" panose="02070309020205020404" pitchFamily="49" charset="0"/>
              </a:rPr>
              <a:t>;</a:t>
            </a:r>
          </a:p>
          <a:p>
            <a:pPr marL="0" indent="0" algn="just">
              <a:buNone/>
            </a:pPr>
            <a:r>
              <a:rPr lang="en-US" sz="1400" b="1">
                <a:latin typeface="Courier New" panose="02070309020205020404" pitchFamily="49" charset="0"/>
                <a:cs typeface="Courier New" panose="02070309020205020404" pitchFamily="49" charset="0"/>
              </a:rPr>
              <a:t>char</a:t>
            </a:r>
            <a:r>
              <a:rPr lang="en-US" sz="1400">
                <a:latin typeface="Courier New" panose="02070309020205020404" pitchFamily="49" charset="0"/>
                <a:cs typeface="Courier New" panose="02070309020205020404" pitchFamily="49" charset="0"/>
              </a:rPr>
              <a:t> c = </a:t>
            </a:r>
            <a:r>
              <a:rPr lang="en-US" sz="1400">
                <a:solidFill>
                  <a:schemeClr val="accent2"/>
                </a:solidFill>
                <a:latin typeface="Courier New" panose="02070309020205020404" pitchFamily="49" charset="0"/>
                <a:cs typeface="Courier New" panose="02070309020205020404" pitchFamily="49" charset="0"/>
              </a:rPr>
              <a:t>'@'</a:t>
            </a:r>
            <a:r>
              <a:rPr lang="en-US" sz="1400">
                <a:latin typeface="Courier New" panose="02070309020205020404" pitchFamily="49" charset="0"/>
                <a:cs typeface="Courier New" panose="02070309020205020404" pitchFamily="49" charset="0"/>
              </a:rPr>
              <a:t>;</a:t>
            </a:r>
          </a:p>
          <a:p>
            <a:pPr marL="0" indent="0" algn="just">
              <a:buNone/>
            </a:pPr>
            <a:r>
              <a:rPr lang="en-US" sz="1400" b="1">
                <a:latin typeface="Courier New" panose="02070309020205020404" pitchFamily="49" charset="0"/>
                <a:cs typeface="Courier New" panose="02070309020205020404" pitchFamily="49" charset="0"/>
              </a:rPr>
              <a:t>float</a:t>
            </a:r>
            <a:r>
              <a:rPr lang="en-US" sz="1400">
                <a:latin typeface="Courier New" panose="02070309020205020404" pitchFamily="49" charset="0"/>
                <a:cs typeface="Courier New" panose="02070309020205020404" pitchFamily="49" charset="0"/>
              </a:rPr>
              <a:t> f = </a:t>
            </a:r>
            <a:r>
              <a:rPr lang="en-US" sz="1400">
                <a:solidFill>
                  <a:schemeClr val="accent2"/>
                </a:solidFill>
                <a:latin typeface="Courier New" panose="02070309020205020404" pitchFamily="49" charset="0"/>
                <a:cs typeface="Courier New" panose="02070309020205020404" pitchFamily="49" charset="0"/>
              </a:rPr>
              <a:t>-6.789</a:t>
            </a:r>
            <a:r>
              <a:rPr lang="en-US" sz="1400">
                <a:latin typeface="Courier New" panose="02070309020205020404" pitchFamily="49" charset="0"/>
                <a:cs typeface="Courier New" panose="02070309020205020404" pitchFamily="49" charset="0"/>
              </a:rPr>
              <a:t>;</a:t>
            </a:r>
          </a:p>
          <a:p>
            <a:pPr marL="0" indent="0" algn="just">
              <a:buNone/>
            </a:pPr>
            <a:r>
              <a:rPr lang="en-US" sz="1400" b="1">
                <a:latin typeface="Courier New" panose="02070309020205020404" pitchFamily="49" charset="0"/>
                <a:cs typeface="Courier New" panose="02070309020205020404" pitchFamily="49" charset="0"/>
              </a:rPr>
              <a:t>double</a:t>
            </a:r>
            <a:r>
              <a:rPr lang="en-US" sz="1400">
                <a:latin typeface="Courier New" panose="02070309020205020404" pitchFamily="49" charset="0"/>
                <a:cs typeface="Courier New" panose="02070309020205020404" pitchFamily="49" charset="0"/>
              </a:rPr>
              <a:t> d = </a:t>
            </a:r>
            <a:r>
              <a:rPr lang="en-US" sz="1400">
                <a:solidFill>
                  <a:schemeClr val="accent2"/>
                </a:solidFill>
                <a:latin typeface="Courier New" panose="02070309020205020404" pitchFamily="49" charset="0"/>
                <a:cs typeface="Courier New" panose="02070309020205020404" pitchFamily="49" charset="0"/>
              </a:rPr>
              <a:t>4.152e80</a:t>
            </a:r>
            <a:r>
              <a:rPr lang="en-US" sz="1400">
                <a:latin typeface="Courier New" panose="02070309020205020404" pitchFamily="49" charset="0"/>
                <a:cs typeface="Courier New" panose="02070309020205020404" pitchFamily="49" charset="0"/>
              </a:rPr>
              <a:t>;</a:t>
            </a:r>
          </a:p>
          <a:p>
            <a:pPr marL="0" indent="0" algn="just">
              <a:buNone/>
            </a:pPr>
            <a:r>
              <a:rPr lang="en-US" sz="1400" b="1">
                <a:latin typeface="Courier New" panose="02070309020205020404" pitchFamily="49" charset="0"/>
                <a:cs typeface="Courier New" panose="02070309020205020404" pitchFamily="49" charset="0"/>
              </a:rPr>
              <a:t>char</a:t>
            </a:r>
            <a:r>
              <a:rPr lang="en-US" sz="1400">
                <a:latin typeface="Courier New" panose="02070309020205020404" pitchFamily="49" charset="0"/>
                <a:cs typeface="Courier New" panose="02070309020205020404" pitchFamily="49" charset="0"/>
              </a:rPr>
              <a:t> </a:t>
            </a:r>
            <a:r>
              <a:rPr lang="en-US" sz="1400" smtClean="0">
                <a:latin typeface="Courier New" panose="02070309020205020404" pitchFamily="49" charset="0"/>
                <a:cs typeface="Courier New" panose="02070309020205020404" pitchFamily="49" charset="0"/>
              </a:rPr>
              <a:t>s[] </a:t>
            </a:r>
            <a:r>
              <a:rPr lang="en-US" sz="1400">
                <a:latin typeface="Courier New" panose="02070309020205020404" pitchFamily="49" charset="0"/>
                <a:cs typeface="Courier New" panose="02070309020205020404" pitchFamily="49" charset="0"/>
              </a:rPr>
              <a:t>= </a:t>
            </a:r>
            <a:r>
              <a:rPr lang="en-US" sz="1400">
                <a:solidFill>
                  <a:schemeClr val="accent2"/>
                </a:solidFill>
                <a:latin typeface="Courier New" panose="02070309020205020404" pitchFamily="49" charset="0"/>
                <a:cs typeface="Courier New" panose="02070309020205020404" pitchFamily="49" charset="0"/>
              </a:rPr>
              <a:t>"Xin chao</a:t>
            </a:r>
            <a:r>
              <a:rPr lang="en-US" sz="1400" smtClean="0">
                <a:solidFill>
                  <a:schemeClr val="accent2"/>
                </a:solidFill>
                <a:latin typeface="Courier New" panose="02070309020205020404" pitchFamily="49" charset="0"/>
                <a:cs typeface="Courier New" panose="02070309020205020404" pitchFamily="49" charset="0"/>
              </a:rPr>
              <a:t>"</a:t>
            </a:r>
            <a:r>
              <a:rPr lang="en-US" sz="1400" smtClean="0">
                <a:latin typeface="Courier New" panose="02070309020205020404" pitchFamily="49" charset="0"/>
                <a:cs typeface="Courier New" panose="02070309020205020404" pitchFamily="49" charset="0"/>
              </a:rPr>
              <a:t>;</a:t>
            </a:r>
          </a:p>
          <a:p>
            <a:pPr marL="0" indent="0" algn="just">
              <a:buNone/>
            </a:pPr>
            <a:endParaRPr lang="en-US" sz="2000" smtClean="0"/>
          </a:p>
          <a:p>
            <a:pPr marL="0" indent="0" algn="just">
              <a:buNone/>
            </a:pPr>
            <a:r>
              <a:rPr lang="en-US" sz="2400" b="1" smtClean="0"/>
              <a:t>Khai báo nhiều biến cùng kiểu</a:t>
            </a:r>
          </a:p>
          <a:p>
            <a:pPr marL="0" indent="0" algn="just">
              <a:buNone/>
            </a:pPr>
            <a:r>
              <a:rPr lang="en-US" sz="2000" smtClean="0"/>
              <a:t>Thay vì khai báo 1 tên biến, ta có thể thay bằng một dãy các tên biến (có thể kèm giá trị khởi tạo) ngăn cách nhau bằng dấu phẩy. Khi đó tất cả các biến được khai báo sẽ có cùng kiểu dữ liệu ghi ở đầu.</a:t>
            </a:r>
          </a:p>
          <a:p>
            <a:pPr marL="0" indent="0" algn="just">
              <a:buNone/>
            </a:pPr>
            <a:r>
              <a:rPr lang="en-US" sz="2000" b="1" smtClean="0"/>
              <a:t>Ví dụ:</a:t>
            </a:r>
          </a:p>
          <a:p>
            <a:pPr marL="0" indent="0" algn="just">
              <a:buNone/>
            </a:pPr>
            <a:r>
              <a:rPr lang="en-US" sz="1400" b="1">
                <a:latin typeface="Courier New" panose="02070309020205020404" pitchFamily="49" charset="0"/>
                <a:cs typeface="Courier New" panose="02070309020205020404" pitchFamily="49" charset="0"/>
              </a:rPr>
              <a:t>int</a:t>
            </a:r>
            <a:r>
              <a:rPr lang="en-US" sz="1400">
                <a:latin typeface="Courier New" panose="02070309020205020404" pitchFamily="49" charset="0"/>
                <a:cs typeface="Courier New" panose="02070309020205020404" pitchFamily="49" charset="0"/>
              </a:rPr>
              <a:t> a, b, c;</a:t>
            </a:r>
          </a:p>
          <a:p>
            <a:pPr marL="0" indent="0" algn="just">
              <a:buNone/>
            </a:pPr>
            <a:r>
              <a:rPr lang="en-US" sz="1400" b="1">
                <a:latin typeface="Courier New" panose="02070309020205020404" pitchFamily="49" charset="0"/>
                <a:cs typeface="Courier New" panose="02070309020205020404" pitchFamily="49" charset="0"/>
              </a:rPr>
              <a:t>float</a:t>
            </a:r>
            <a:r>
              <a:rPr lang="en-US" sz="1400">
                <a:latin typeface="Courier New" panose="02070309020205020404" pitchFamily="49" charset="0"/>
                <a:cs typeface="Courier New" panose="02070309020205020404" pitchFamily="49" charset="0"/>
              </a:rPr>
              <a:t> d, e = </a:t>
            </a:r>
            <a:r>
              <a:rPr lang="en-US" sz="1400">
                <a:solidFill>
                  <a:schemeClr val="accent2"/>
                </a:solidFill>
                <a:latin typeface="Courier New" panose="02070309020205020404" pitchFamily="49" charset="0"/>
                <a:cs typeface="Courier New" panose="02070309020205020404" pitchFamily="49" charset="0"/>
              </a:rPr>
              <a:t>5.23</a:t>
            </a:r>
            <a:r>
              <a:rPr lang="en-US" sz="1400">
                <a:latin typeface="Courier New" panose="02070309020205020404" pitchFamily="49" charset="0"/>
                <a:cs typeface="Courier New" panose="02070309020205020404" pitchFamily="49" charset="0"/>
              </a:rPr>
              <a:t>, f = </a:t>
            </a:r>
            <a:r>
              <a:rPr lang="en-US" sz="1400">
                <a:solidFill>
                  <a:schemeClr val="accent2"/>
                </a:solidFill>
                <a:latin typeface="Courier New" panose="02070309020205020404" pitchFamily="49" charset="0"/>
                <a:cs typeface="Courier New" panose="02070309020205020404" pitchFamily="49" charset="0"/>
              </a:rPr>
              <a:t>-4.78</a:t>
            </a:r>
            <a:r>
              <a:rPr lang="en-US" sz="14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35101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Biến và hằng trong C</a:t>
            </a:r>
            <a:endParaRPr lang="en-US"/>
          </a:p>
        </p:txBody>
      </p:sp>
      <p:sp>
        <p:nvSpPr>
          <p:cNvPr id="3" name="Content Placeholder 2"/>
          <p:cNvSpPr>
            <a:spLocks noGrp="1"/>
          </p:cNvSpPr>
          <p:nvPr>
            <p:ph idx="1"/>
          </p:nvPr>
        </p:nvSpPr>
        <p:spPr>
          <a:xfrm>
            <a:off x="457200" y="1143000"/>
            <a:ext cx="8229600" cy="5180162"/>
          </a:xfrm>
        </p:spPr>
        <p:txBody>
          <a:bodyPr>
            <a:normAutofit lnSpcReduction="10000"/>
          </a:bodyPr>
          <a:lstStyle/>
          <a:p>
            <a:pPr marL="0" indent="0" algn="just">
              <a:buNone/>
            </a:pPr>
            <a:r>
              <a:rPr lang="en-US" sz="2400" b="1" smtClean="0"/>
              <a:t>3. Cách khai báo hằng</a:t>
            </a:r>
          </a:p>
          <a:p>
            <a:pPr marL="0" indent="0" algn="just">
              <a:buNone/>
            </a:pPr>
            <a:r>
              <a:rPr lang="en-US" sz="1800" smtClean="0"/>
              <a:t>Cách khai báo hằng cũng tương tự như biến, chỉ khác là ta thêm từ khóa </a:t>
            </a:r>
            <a:r>
              <a:rPr lang="en-US" sz="1400" b="1" smtClean="0">
                <a:solidFill>
                  <a:schemeClr val="tx2"/>
                </a:solidFill>
                <a:latin typeface="Courier New" panose="02070309020205020404" pitchFamily="49" charset="0"/>
                <a:cs typeface="Courier New" panose="02070309020205020404" pitchFamily="49" charset="0"/>
              </a:rPr>
              <a:t>const</a:t>
            </a:r>
            <a:r>
              <a:rPr lang="en-US" sz="1800" smtClean="0"/>
              <a:t> ở trước kiểu dữ liệu.</a:t>
            </a:r>
          </a:p>
          <a:p>
            <a:pPr marL="0" indent="0" algn="just">
              <a:buNone/>
            </a:pPr>
            <a:r>
              <a:rPr lang="en-US" sz="2000" smtClean="0"/>
              <a:t>Ví dụ:</a:t>
            </a:r>
          </a:p>
          <a:p>
            <a:pPr marL="0" marR="0" indent="0" algn="just">
              <a:spcBef>
                <a:spcPts val="0"/>
              </a:spcBef>
              <a:buNone/>
            </a:pPr>
            <a:r>
              <a:rPr lang="en-US" sz="1400" b="1">
                <a:solidFill>
                  <a:srgbClr val="444444"/>
                </a:solidFill>
                <a:latin typeface="Courier New" panose="02070309020205020404" pitchFamily="49" charset="0"/>
                <a:ea typeface="Yu Mincho" panose="02020400000000000000" pitchFamily="18" charset="-128"/>
                <a:cs typeface="Courier New" panose="02070309020205020404" pitchFamily="49" charset="0"/>
              </a:rPr>
              <a:t>const</a:t>
            </a:r>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b="1">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400">
                <a:latin typeface="Courier New" panose="02070309020205020404" pitchFamily="49" charset="0"/>
                <a:ea typeface="Yu Mincho" panose="02020400000000000000" pitchFamily="18" charset="-128"/>
                <a:cs typeface="Courier New" panose="02070309020205020404" pitchFamily="49" charset="0"/>
              </a:rPr>
              <a:t> MAX = </a:t>
            </a:r>
            <a:r>
              <a:rPr lang="en-US" sz="1400">
                <a:solidFill>
                  <a:srgbClr val="880000"/>
                </a:solidFill>
                <a:latin typeface="Courier New" panose="02070309020205020404" pitchFamily="49" charset="0"/>
                <a:ea typeface="Yu Mincho" panose="02020400000000000000" pitchFamily="18" charset="-128"/>
                <a:cs typeface="Courier New" panose="02070309020205020404" pitchFamily="49" charset="0"/>
              </a:rPr>
              <a:t>100</a:t>
            </a:r>
            <a:r>
              <a:rPr lang="en-US" sz="1400">
                <a:latin typeface="Courier New" panose="02070309020205020404" pitchFamily="49" charset="0"/>
                <a:ea typeface="Yu Mincho" panose="02020400000000000000" pitchFamily="18" charset="-128"/>
                <a:cs typeface="Courier New" panose="02070309020205020404" pitchFamily="49" charset="0"/>
              </a:rPr>
              <a:t>;</a:t>
            </a:r>
          </a:p>
          <a:p>
            <a:pPr marL="0" marR="0" indent="0" algn="just">
              <a:spcBef>
                <a:spcPts val="0"/>
              </a:spcBef>
              <a:buNone/>
            </a:pPr>
            <a:r>
              <a:rPr lang="en-US" sz="1400" b="1">
                <a:solidFill>
                  <a:srgbClr val="444444"/>
                </a:solidFill>
                <a:latin typeface="Courier New" panose="02070309020205020404" pitchFamily="49" charset="0"/>
                <a:ea typeface="Yu Mincho" panose="02020400000000000000" pitchFamily="18" charset="-128"/>
                <a:cs typeface="Courier New" panose="02070309020205020404" pitchFamily="49" charset="0"/>
              </a:rPr>
              <a:t>const</a:t>
            </a:r>
            <a:r>
              <a:rPr lang="en-US" sz="1400">
                <a:latin typeface="Courier New" panose="02070309020205020404" pitchFamily="49" charset="0"/>
                <a:ea typeface="Yu Mincho" panose="02020400000000000000" pitchFamily="18" charset="-128"/>
                <a:cs typeface="Courier New" panose="02070309020205020404" pitchFamily="49" charset="0"/>
              </a:rPr>
              <a:t> </a:t>
            </a:r>
            <a:r>
              <a:rPr lang="en-US" sz="1400" b="1">
                <a:solidFill>
                  <a:srgbClr val="444444"/>
                </a:solidFill>
                <a:latin typeface="Courier New" panose="02070309020205020404" pitchFamily="49" charset="0"/>
                <a:ea typeface="Yu Mincho" panose="02020400000000000000" pitchFamily="18" charset="-128"/>
                <a:cs typeface="Courier New" panose="02070309020205020404" pitchFamily="49" charset="0"/>
              </a:rPr>
              <a:t>double</a:t>
            </a:r>
            <a:r>
              <a:rPr lang="en-US" sz="1400">
                <a:latin typeface="Courier New" panose="02070309020205020404" pitchFamily="49" charset="0"/>
                <a:ea typeface="Yu Mincho" panose="02020400000000000000" pitchFamily="18" charset="-128"/>
                <a:cs typeface="Courier New" panose="02070309020205020404" pitchFamily="49" charset="0"/>
              </a:rPr>
              <a:t> PI = </a:t>
            </a:r>
            <a:r>
              <a:rPr lang="en-US" sz="1400">
                <a:solidFill>
                  <a:srgbClr val="880000"/>
                </a:solidFill>
                <a:latin typeface="Courier New" panose="02070309020205020404" pitchFamily="49" charset="0"/>
                <a:ea typeface="Yu Mincho" panose="02020400000000000000" pitchFamily="18" charset="-128"/>
                <a:cs typeface="Courier New" panose="02070309020205020404" pitchFamily="49" charset="0"/>
              </a:rPr>
              <a:t>3.141592654</a:t>
            </a:r>
            <a:r>
              <a:rPr lang="en-US" sz="1400" smtClean="0">
                <a:latin typeface="Courier New" panose="02070309020205020404" pitchFamily="49" charset="0"/>
                <a:ea typeface="Yu Mincho" panose="02020400000000000000" pitchFamily="18" charset="-128"/>
                <a:cs typeface="Courier New" panose="02070309020205020404" pitchFamily="49" charset="0"/>
              </a:rPr>
              <a:t>;</a:t>
            </a:r>
          </a:p>
          <a:p>
            <a:pPr marL="0" marR="0" indent="0" algn="just">
              <a:spcBef>
                <a:spcPts val="0"/>
              </a:spcBef>
              <a:buNone/>
            </a:pPr>
            <a:endParaRPr lang="en-US" sz="2000" b="1" smtClean="0">
              <a:ea typeface="Yu Mincho" panose="02020400000000000000" pitchFamily="18" charset="-128"/>
              <a:cs typeface="Courier New" panose="02070309020205020404" pitchFamily="49" charset="0"/>
            </a:endParaRPr>
          </a:p>
          <a:p>
            <a:pPr marL="0" marR="0" indent="0" algn="just">
              <a:spcBef>
                <a:spcPts val="0"/>
              </a:spcBef>
              <a:buNone/>
            </a:pPr>
            <a:r>
              <a:rPr lang="en-US" sz="2000" b="1" smtClean="0">
                <a:ea typeface="Yu Mincho" panose="02020400000000000000" pitchFamily="18" charset="-128"/>
                <a:cs typeface="Courier New" panose="02070309020205020404" pitchFamily="49" charset="0"/>
              </a:rPr>
              <a:t>Sử dụng #define</a:t>
            </a:r>
          </a:p>
          <a:p>
            <a:pPr marL="0" marR="0" indent="0" algn="just">
              <a:spcBef>
                <a:spcPts val="0"/>
              </a:spcBef>
              <a:buNone/>
            </a:pPr>
            <a:r>
              <a:rPr lang="en-US" sz="1800" smtClean="0">
                <a:ea typeface="Yu Mincho" panose="02020400000000000000" pitchFamily="18" charset="-128"/>
                <a:cs typeface="Courier New" panose="02070309020205020404" pitchFamily="49" charset="0"/>
              </a:rPr>
              <a:t>Một cách khác để khai báo hằng số là sử dụng bộ tiền xử lý (preprocessor) </a:t>
            </a:r>
            <a:r>
              <a:rPr lang="en-US" sz="1400" b="1">
                <a:solidFill>
                  <a:srgbClr val="1F7199"/>
                </a:solidFill>
                <a:latin typeface="Courier New" panose="02070309020205020404" pitchFamily="49" charset="0"/>
                <a:ea typeface="Yu Mincho" panose="02020400000000000000" pitchFamily="18" charset="-128"/>
              </a:rPr>
              <a:t>#define </a:t>
            </a:r>
            <a:r>
              <a:rPr lang="en-US" sz="1800" smtClean="0">
                <a:ea typeface="Yu Mincho" panose="02020400000000000000" pitchFamily="18" charset="-128"/>
                <a:cs typeface="Courier New" panose="02070309020205020404" pitchFamily="49" charset="0"/>
              </a:rPr>
              <a:t>với cú pháp sau: </a:t>
            </a:r>
            <a:r>
              <a:rPr lang="en-US" sz="1400" b="1">
                <a:solidFill>
                  <a:srgbClr val="1F7199"/>
                </a:solidFill>
                <a:latin typeface="Courier New" panose="02070309020205020404" pitchFamily="49" charset="0"/>
                <a:ea typeface="Yu Mincho" panose="02020400000000000000" pitchFamily="18" charset="-128"/>
              </a:rPr>
              <a:t>#define </a:t>
            </a:r>
            <a:r>
              <a:rPr lang="en-US" sz="1400">
                <a:solidFill>
                  <a:srgbClr val="1F7199"/>
                </a:solidFill>
                <a:latin typeface="Courier New" panose="02070309020205020404" pitchFamily="49" charset="0"/>
                <a:ea typeface="Yu Mincho" panose="02020400000000000000" pitchFamily="18" charset="-128"/>
              </a:rPr>
              <a:t>TÊN_HẰNG</a:t>
            </a:r>
            <a:r>
              <a:rPr lang="en-US" sz="1400" b="1">
                <a:solidFill>
                  <a:srgbClr val="1F7199"/>
                </a:solidFill>
                <a:latin typeface="Courier New" panose="02070309020205020404" pitchFamily="49" charset="0"/>
                <a:ea typeface="Yu Mincho" panose="02020400000000000000" pitchFamily="18" charset="-128"/>
              </a:rPr>
              <a:t> </a:t>
            </a:r>
            <a:r>
              <a:rPr lang="en-US" sz="1400">
                <a:solidFill>
                  <a:srgbClr val="1F7199"/>
                </a:solidFill>
                <a:latin typeface="Courier New" panose="02070309020205020404" pitchFamily="49" charset="0"/>
                <a:ea typeface="Yu Mincho" panose="02020400000000000000" pitchFamily="18" charset="-128"/>
              </a:rPr>
              <a:t>GIÁ_TRỊ</a:t>
            </a:r>
          </a:p>
          <a:p>
            <a:pPr marL="0" marR="0" indent="0" algn="just">
              <a:spcBef>
                <a:spcPts val="0"/>
              </a:spcBef>
              <a:buNone/>
            </a:pPr>
            <a:r>
              <a:rPr lang="en-US" sz="2000" smtClean="0">
                <a:ea typeface="Yu Mincho" panose="02020400000000000000" pitchFamily="18" charset="-128"/>
                <a:cs typeface="Courier New" panose="02070309020205020404" pitchFamily="49" charset="0"/>
              </a:rPr>
              <a:t>Ví dụ:</a:t>
            </a:r>
          </a:p>
          <a:p>
            <a:pPr marL="0" marR="0" indent="0" algn="just">
              <a:spcBef>
                <a:spcPts val="0"/>
              </a:spcBef>
              <a:spcAft>
                <a:spcPts val="0"/>
              </a:spcAft>
              <a:buNone/>
            </a:pPr>
            <a:r>
              <a:rPr lang="en-US" sz="1400">
                <a:solidFill>
                  <a:srgbClr val="1F7199"/>
                </a:solidFill>
                <a:latin typeface="Courier New" panose="02070309020205020404" pitchFamily="49" charset="0"/>
                <a:ea typeface="Yu Mincho" panose="02020400000000000000" pitchFamily="18" charset="-128"/>
              </a:rPr>
              <a:t>#</a:t>
            </a:r>
            <a:r>
              <a:rPr lang="en-US" sz="1400" b="1">
                <a:solidFill>
                  <a:srgbClr val="1F7199"/>
                </a:solidFill>
                <a:latin typeface="Courier New" panose="02070309020205020404" pitchFamily="49" charset="0"/>
                <a:ea typeface="Yu Mincho" panose="02020400000000000000" pitchFamily="18" charset="-128"/>
              </a:rPr>
              <a:t>define</a:t>
            </a:r>
            <a:r>
              <a:rPr lang="en-US" sz="1400">
                <a:solidFill>
                  <a:srgbClr val="1F7199"/>
                </a:solidFill>
                <a:latin typeface="Courier New" panose="02070309020205020404" pitchFamily="49" charset="0"/>
                <a:ea typeface="Yu Mincho" panose="02020400000000000000" pitchFamily="18" charset="-128"/>
              </a:rPr>
              <a:t> MAX 100</a:t>
            </a:r>
            <a:endParaRPr lang="en-US" sz="1400">
              <a:latin typeface="Courier New" panose="02070309020205020404" pitchFamily="49" charset="0"/>
              <a:ea typeface="Yu Mincho" panose="02020400000000000000" pitchFamily="18" charset="-128"/>
            </a:endParaRPr>
          </a:p>
          <a:p>
            <a:pPr marL="0" indent="0" algn="just">
              <a:spcBef>
                <a:spcPts val="0"/>
              </a:spcBef>
              <a:buNone/>
            </a:pPr>
            <a:r>
              <a:rPr lang="en-US" sz="1400">
                <a:solidFill>
                  <a:srgbClr val="1F7199"/>
                </a:solidFill>
                <a:latin typeface="Courier New" panose="02070309020205020404" pitchFamily="49" charset="0"/>
                <a:ea typeface="Yu Mincho" panose="02020400000000000000" pitchFamily="18" charset="-128"/>
              </a:rPr>
              <a:t>#</a:t>
            </a:r>
            <a:r>
              <a:rPr lang="en-US" sz="1400" b="1">
                <a:solidFill>
                  <a:srgbClr val="1F7199"/>
                </a:solidFill>
                <a:latin typeface="Courier New" panose="02070309020205020404" pitchFamily="49" charset="0"/>
                <a:ea typeface="Yu Mincho" panose="02020400000000000000" pitchFamily="18" charset="-128"/>
              </a:rPr>
              <a:t>define</a:t>
            </a:r>
            <a:r>
              <a:rPr lang="en-US" sz="1400">
                <a:solidFill>
                  <a:srgbClr val="1F7199"/>
                </a:solidFill>
                <a:latin typeface="Courier New" panose="02070309020205020404" pitchFamily="49" charset="0"/>
                <a:ea typeface="Yu Mincho" panose="02020400000000000000" pitchFamily="18" charset="-128"/>
              </a:rPr>
              <a:t> PI </a:t>
            </a:r>
            <a:r>
              <a:rPr lang="en-US" sz="1400" smtClean="0">
                <a:solidFill>
                  <a:srgbClr val="1F7199"/>
                </a:solidFill>
                <a:latin typeface="Courier New" panose="02070309020205020404" pitchFamily="49" charset="0"/>
                <a:ea typeface="Yu Mincho" panose="02020400000000000000" pitchFamily="18" charset="-128"/>
              </a:rPr>
              <a:t>3.141592654</a:t>
            </a:r>
            <a:r>
              <a:rPr lang="en-US" sz="1400" smtClean="0">
                <a:latin typeface="Courier New" panose="02070309020205020404" pitchFamily="49" charset="0"/>
                <a:ea typeface="Yu Mincho" panose="02020400000000000000" pitchFamily="18" charset="-128"/>
              </a:rPr>
              <a:t> </a:t>
            </a:r>
          </a:p>
          <a:p>
            <a:pPr marL="0" indent="0" algn="just">
              <a:spcBef>
                <a:spcPts val="0"/>
              </a:spcBef>
              <a:buNone/>
            </a:pPr>
            <a:endParaRPr lang="en-US" sz="2000" smtClean="0"/>
          </a:p>
          <a:p>
            <a:pPr marL="0" indent="0" algn="just">
              <a:spcBef>
                <a:spcPts val="0"/>
              </a:spcBef>
              <a:buNone/>
            </a:pPr>
            <a:r>
              <a:rPr lang="en-US" sz="2000" smtClean="0"/>
              <a:t>Với cách khai báo này, ta không cần phải ghi rõ kiểu dữ liệu của hằng. Khi biên dịch, trình biên dịch sẽ thay thế mọi vị trí gọi tên hằng bằng giá trị của nó rồi mới biên dịch mã nguồn.</a:t>
            </a:r>
          </a:p>
          <a:p>
            <a:pPr marL="0" indent="0" algn="just">
              <a:spcBef>
                <a:spcPts val="0"/>
              </a:spcBef>
              <a:buNone/>
            </a:pPr>
            <a:endParaRPr lang="en-US" sz="2000" smtClean="0"/>
          </a:p>
          <a:p>
            <a:pPr marL="0" indent="0" algn="just">
              <a:spcBef>
                <a:spcPts val="0"/>
              </a:spcBef>
              <a:buNone/>
            </a:pPr>
            <a:r>
              <a:rPr lang="en-US" sz="2000" b="1" smtClean="0"/>
              <a:t>Quy ước: </a:t>
            </a:r>
            <a:r>
              <a:rPr lang="en-US" sz="2000" smtClean="0"/>
              <a:t>Mọi hằng số đều nên được đặt tên bằng chữ hoa.</a:t>
            </a:r>
            <a:endParaRPr lang="en-US" sz="2400"/>
          </a:p>
        </p:txBody>
      </p:sp>
    </p:spTree>
    <p:extLst>
      <p:ext uri="{BB962C8B-B14F-4D97-AF65-F5344CB8AC3E}">
        <p14:creationId xmlns:p14="http://schemas.microsoft.com/office/powerpoint/2010/main" val="225580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IV. NHẬP/XUẤT TRONG C</a:t>
            </a:r>
            <a:endParaRPr lang="en-US"/>
          </a:p>
        </p:txBody>
      </p:sp>
    </p:spTree>
    <p:extLst>
      <p:ext uri="{BB962C8B-B14F-4D97-AF65-F5344CB8AC3E}">
        <p14:creationId xmlns:p14="http://schemas.microsoft.com/office/powerpoint/2010/main" val="1841932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p:txBody>
          <a:bodyPr>
            <a:normAutofit/>
          </a:bodyPr>
          <a:lstStyle/>
          <a:p>
            <a:pPr marL="0" indent="0" algn="just">
              <a:buNone/>
            </a:pPr>
            <a:r>
              <a:rPr lang="en-US" sz="2400" b="1" smtClean="0"/>
              <a:t>1. Thư viện stdio.h</a:t>
            </a:r>
          </a:p>
          <a:p>
            <a:pPr marL="0" indent="0" algn="just">
              <a:buNone/>
            </a:pPr>
            <a:r>
              <a:rPr lang="en-US" sz="2000" smtClean="0"/>
              <a:t>Thư viện </a:t>
            </a:r>
            <a:r>
              <a:rPr lang="en-US" sz="2000" b="1" smtClean="0"/>
              <a:t>stdio.h</a:t>
            </a:r>
            <a:r>
              <a:rPr lang="en-US" sz="2000" smtClean="0"/>
              <a:t> cung cấp rất nhiều các hàm nhập/xuất cơ bản lên file, cửa sổ dòng lệnh, … Để sử dụng thư viện này, ta khai báo ở đầu chương trình:</a:t>
            </a:r>
          </a:p>
          <a:p>
            <a:pPr marL="0" indent="0" algn="just">
              <a:buNone/>
            </a:pPr>
            <a:endParaRPr lang="en-US" sz="2000" smtClean="0"/>
          </a:p>
          <a:p>
            <a:pPr marL="0" marR="0" indent="0" algn="ctr">
              <a:spcBef>
                <a:spcPts val="0"/>
              </a:spcBef>
              <a:spcAft>
                <a:spcPts val="0"/>
              </a:spcAft>
              <a:buNone/>
            </a:pPr>
            <a:r>
              <a:rPr lang="en-US" sz="160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600" b="1">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60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600">
                <a:solidFill>
                  <a:srgbClr val="4D99BF"/>
                </a:solidFill>
                <a:latin typeface="Courier New" panose="02070309020205020404" pitchFamily="49" charset="0"/>
                <a:ea typeface="Yu Mincho" panose="02020400000000000000" pitchFamily="18" charset="-128"/>
                <a:cs typeface="Courier New" panose="02070309020205020404" pitchFamily="49" charset="0"/>
              </a:rPr>
              <a:t>&lt;stdio.h</a:t>
            </a:r>
            <a:r>
              <a:rPr lang="en-US" sz="16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&gt;</a:t>
            </a:r>
            <a:endParaRPr lang="en-US" sz="1600">
              <a:latin typeface="Courier New" panose="02070309020205020404" pitchFamily="49" charset="0"/>
              <a:cs typeface="Courier New" panose="02070309020205020404" pitchFamily="49" charset="0"/>
            </a:endParaRPr>
          </a:p>
          <a:p>
            <a:pPr marL="0" indent="0" algn="just">
              <a:buNone/>
            </a:pPr>
            <a:endParaRPr lang="en-US" sz="2000" smtClean="0"/>
          </a:p>
          <a:p>
            <a:pPr marL="0" indent="0" algn="just">
              <a:buNone/>
            </a:pPr>
            <a:r>
              <a:rPr lang="en-US" sz="2000" smtClean="0"/>
              <a:t>Trong bài này, ta sẽ học cách sử dụng 2 hàm chính </a:t>
            </a:r>
            <a:r>
              <a:rPr lang="en-US" sz="1600" b="1" smtClean="0">
                <a:latin typeface="Courier New" panose="02070309020205020404" pitchFamily="49" charset="0"/>
                <a:cs typeface="Courier New" panose="02070309020205020404" pitchFamily="49" charset="0"/>
              </a:rPr>
              <a:t>printf()</a:t>
            </a:r>
            <a:r>
              <a:rPr lang="en-US" sz="2000" smtClean="0"/>
              <a:t> và </a:t>
            </a:r>
            <a:r>
              <a:rPr lang="en-US" sz="1600" b="1">
                <a:latin typeface="Courier New" panose="02070309020205020404" pitchFamily="49" charset="0"/>
                <a:cs typeface="Courier New" panose="02070309020205020404" pitchFamily="49" charset="0"/>
              </a:rPr>
              <a:t>scanf</a:t>
            </a:r>
            <a:r>
              <a:rPr lang="en-US" sz="1600" b="1" smtClean="0">
                <a:latin typeface="Courier New" panose="02070309020205020404" pitchFamily="49" charset="0"/>
                <a:cs typeface="Courier New" panose="02070309020205020404" pitchFamily="49" charset="0"/>
              </a:rPr>
              <a:t>()</a:t>
            </a:r>
            <a:r>
              <a:rPr lang="en-US" sz="2000" smtClean="0"/>
              <a:t>, cũng như một số hàm khác trong thư viện </a:t>
            </a:r>
            <a:r>
              <a:rPr lang="en-US" sz="2000" b="1" smtClean="0"/>
              <a:t>stdio.h</a:t>
            </a:r>
            <a:r>
              <a:rPr lang="en-US" sz="2000" smtClean="0"/>
              <a:t> để nhập/xuất ra cửa sổ dòng lệnh.</a:t>
            </a:r>
          </a:p>
        </p:txBody>
      </p:sp>
    </p:spTree>
    <p:extLst>
      <p:ext uri="{BB962C8B-B14F-4D97-AF65-F5344CB8AC3E}">
        <p14:creationId xmlns:p14="http://schemas.microsoft.com/office/powerpoint/2010/main" val="309343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 BIỂU DIỄN DỮ LIỆU TRONG C</a:t>
            </a:r>
            <a:endParaRPr lang="en-US"/>
          </a:p>
        </p:txBody>
      </p:sp>
    </p:spTree>
    <p:extLst>
      <p:ext uri="{BB962C8B-B14F-4D97-AF65-F5344CB8AC3E}">
        <p14:creationId xmlns:p14="http://schemas.microsoft.com/office/powerpoint/2010/main" val="3991838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p:txBody>
          <a:bodyPr>
            <a:normAutofit/>
          </a:bodyPr>
          <a:lstStyle/>
          <a:p>
            <a:pPr marL="0" indent="0" algn="just">
              <a:buNone/>
            </a:pPr>
            <a:r>
              <a:rPr lang="en-US" sz="2400" b="1"/>
              <a:t>2. Hàm printf()</a:t>
            </a:r>
          </a:p>
          <a:p>
            <a:pPr marL="0" indent="0" algn="just">
              <a:buNone/>
            </a:pPr>
            <a:r>
              <a:rPr lang="en-US" sz="2000" smtClean="0"/>
              <a:t>Hàm </a:t>
            </a:r>
            <a:r>
              <a:rPr lang="en-US" sz="1600" b="1">
                <a:latin typeface="Courier New" panose="02070309020205020404" pitchFamily="49" charset="0"/>
                <a:cs typeface="Courier New" panose="02070309020205020404" pitchFamily="49" charset="0"/>
              </a:rPr>
              <a:t>printf()</a:t>
            </a:r>
            <a:r>
              <a:rPr lang="en-US" sz="2000"/>
              <a:t> </a:t>
            </a:r>
            <a:r>
              <a:rPr lang="en-US" sz="2000" smtClean="0"/>
              <a:t>được dùng để in dữ liệu có định dạng ra cửa sổ dòng lệnh.</a:t>
            </a:r>
          </a:p>
          <a:p>
            <a:pPr marL="0" indent="0" algn="just">
              <a:buNone/>
            </a:pPr>
            <a:r>
              <a:rPr lang="en-US" sz="2000" smtClean="0"/>
              <a:t>Cú pháp gọi hàm </a:t>
            </a:r>
            <a:r>
              <a:rPr lang="en-US" sz="1600" b="1" smtClean="0">
                <a:latin typeface="Courier New" panose="02070309020205020404" pitchFamily="49" charset="0"/>
                <a:cs typeface="Courier New" panose="02070309020205020404" pitchFamily="49" charset="0"/>
              </a:rPr>
              <a:t>printf()</a:t>
            </a:r>
            <a:r>
              <a:rPr lang="en-US" sz="2000"/>
              <a:t> </a:t>
            </a:r>
            <a:r>
              <a:rPr lang="en-US" sz="2000" smtClean="0"/>
              <a:t>có dạng:</a:t>
            </a:r>
          </a:p>
          <a:p>
            <a:pPr marL="0" indent="0" algn="ctr">
              <a:buNone/>
            </a:pPr>
            <a:r>
              <a:rPr lang="en-US" sz="1600" smtClean="0">
                <a:latin typeface="Courier New" panose="02070309020205020404" pitchFamily="49" charset="0"/>
                <a:cs typeface="Courier New" panose="02070309020205020404" pitchFamily="49" charset="0"/>
              </a:rPr>
              <a:t>printf(</a:t>
            </a:r>
            <a:r>
              <a:rPr lang="en-US" sz="1600" smtClean="0">
                <a:solidFill>
                  <a:schemeClr val="accent2"/>
                </a:solidFill>
                <a:latin typeface="Courier New" panose="02070309020205020404" pitchFamily="49" charset="0"/>
                <a:cs typeface="Courier New" panose="02070309020205020404" pitchFamily="49" charset="0"/>
              </a:rPr>
              <a:t>xâu_định_dạng</a:t>
            </a:r>
            <a:r>
              <a:rPr lang="en-US" sz="1600" smtClean="0">
                <a:latin typeface="Courier New" panose="02070309020205020404" pitchFamily="49" charset="0"/>
                <a:cs typeface="Courier New" panose="02070309020205020404" pitchFamily="49" charset="0"/>
              </a:rPr>
              <a:t>, biểu_thức_1, biểu_thức_2, …);</a:t>
            </a:r>
            <a:endParaRPr lang="en-US" sz="1600">
              <a:latin typeface="Courier New" panose="02070309020205020404" pitchFamily="49" charset="0"/>
              <a:cs typeface="Courier New" panose="02070309020205020404" pitchFamily="49" charset="0"/>
            </a:endParaRPr>
          </a:p>
          <a:p>
            <a:pPr marL="0" indent="0" algn="just">
              <a:buNone/>
            </a:pPr>
            <a:r>
              <a:rPr lang="en-US" sz="2000" smtClean="0"/>
              <a:t>Trong đó:</a:t>
            </a:r>
          </a:p>
          <a:p>
            <a:pPr algn="just"/>
            <a:r>
              <a:rPr lang="en-US" sz="2000" b="1" smtClean="0"/>
              <a:t>Xâu định dạng: </a:t>
            </a:r>
            <a:r>
              <a:rPr lang="en-US" sz="2000" smtClean="0"/>
              <a:t>Là một xâu mô tả định dạng dữ liệu được in ra. Xâu định dạng được cấu thành từ các chuỗi văn bản thông thường, các chuỗi thoát và các chỉ thị định dạng (</a:t>
            </a:r>
            <a:r>
              <a:rPr lang="en-US" sz="2000"/>
              <a:t>format </a:t>
            </a:r>
            <a:r>
              <a:rPr lang="en-US" sz="2000" smtClean="0"/>
              <a:t>specifier).</a:t>
            </a:r>
          </a:p>
          <a:p>
            <a:pPr algn="just"/>
            <a:r>
              <a:rPr lang="en-US" sz="2000" b="1" smtClean="0"/>
              <a:t>Biểu thức: </a:t>
            </a:r>
            <a:r>
              <a:rPr lang="en-US" sz="2000" smtClean="0"/>
              <a:t>Là các biểu thức mà ta muốn in ra giá trị của chúng. Biểu thức có thể là dữ liệu thuần túy, hằng, biến hoặc các biểu thức phức tạp hơn bao gồm cả toán tử và hàm (sẽ được giới thiệu trong bài 3).</a:t>
            </a:r>
          </a:p>
        </p:txBody>
      </p:sp>
    </p:spTree>
    <p:extLst>
      <p:ext uri="{BB962C8B-B14F-4D97-AF65-F5344CB8AC3E}">
        <p14:creationId xmlns:p14="http://schemas.microsoft.com/office/powerpoint/2010/main" val="2548577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p:txBody>
          <a:bodyPr>
            <a:normAutofit/>
          </a:bodyPr>
          <a:lstStyle/>
          <a:p>
            <a:pPr marL="0" indent="0" algn="just">
              <a:buNone/>
            </a:pPr>
            <a:r>
              <a:rPr lang="en-US" sz="2400" b="1" smtClean="0"/>
              <a:t>3. Chỉ thị định dạng</a:t>
            </a:r>
          </a:p>
          <a:p>
            <a:pPr marL="0" indent="0" algn="just">
              <a:buNone/>
            </a:pPr>
            <a:r>
              <a:rPr lang="en-US" sz="1800" smtClean="0"/>
              <a:t>Để in ra giá trị với định dạng thích hợp, ta đưa vào xâu </a:t>
            </a:r>
            <a:r>
              <a:rPr lang="en-US" sz="1800"/>
              <a:t>định dạng</a:t>
            </a:r>
            <a:r>
              <a:rPr lang="en-US" sz="1800" smtClean="0"/>
              <a:t> các chỉ thị định dạng (format specifier). Các chỉ thị định dạng đều bắt đầu với kí tự </a:t>
            </a:r>
            <a:r>
              <a:rPr lang="en-US" sz="1400" smtClean="0">
                <a:solidFill>
                  <a:schemeClr val="accent2"/>
                </a:solidFill>
                <a:latin typeface="Courier New" panose="02070309020205020404" pitchFamily="49" charset="0"/>
                <a:cs typeface="Courier New" panose="02070309020205020404" pitchFamily="49" charset="0"/>
              </a:rPr>
              <a:t>%</a:t>
            </a:r>
            <a:r>
              <a:rPr lang="en-US" sz="1800" smtClean="0"/>
              <a:t>, và có cú pháp từ đơn giản cho tới phức tạp nhằm cho ta biết những thông tin sau:</a:t>
            </a:r>
          </a:p>
          <a:p>
            <a:pPr lvl="1" algn="just"/>
            <a:r>
              <a:rPr lang="en-US" sz="1400" smtClean="0"/>
              <a:t>Giá </a:t>
            </a:r>
            <a:r>
              <a:rPr lang="en-US" sz="1400"/>
              <a:t>trị in ra thuộc loại dữ liệu </a:t>
            </a:r>
            <a:r>
              <a:rPr lang="en-US" sz="1400" smtClean="0"/>
              <a:t>nào, được biểu diễn theo kiểu nào?</a:t>
            </a:r>
            <a:endParaRPr lang="en-US" sz="1400"/>
          </a:p>
          <a:p>
            <a:pPr lvl="1" algn="just"/>
            <a:r>
              <a:rPr lang="en-US" sz="1400"/>
              <a:t>Độ dài in ra là bao nhiêu?</a:t>
            </a:r>
          </a:p>
          <a:p>
            <a:pPr lvl="1" algn="just"/>
            <a:r>
              <a:rPr lang="en-US" sz="1400"/>
              <a:t>Căn lề trái hay phải?</a:t>
            </a:r>
          </a:p>
          <a:p>
            <a:pPr lvl="1" algn="just"/>
            <a:r>
              <a:rPr lang="en-US" sz="1400"/>
              <a:t>Độ chính xác (đối với số thập phân) khi in giá trị là bao nhiêu chữ số?</a:t>
            </a:r>
          </a:p>
          <a:p>
            <a:pPr lvl="1" algn="just"/>
            <a:r>
              <a:rPr lang="en-US" sz="1400" smtClean="0"/>
              <a:t>…</a:t>
            </a:r>
            <a:endParaRPr lang="en-US" sz="1800"/>
          </a:p>
          <a:p>
            <a:pPr marL="0" indent="0" algn="just">
              <a:buNone/>
            </a:pPr>
            <a:r>
              <a:rPr lang="en-US" sz="1800" smtClean="0"/>
              <a:t>Trước hết ta bắt đầu với dạng chỉ thị đơn giản như sau:</a:t>
            </a:r>
          </a:p>
          <a:p>
            <a:pPr marL="0" indent="0" algn="ctr">
              <a:buNone/>
            </a:pPr>
            <a:r>
              <a:rPr lang="en-US" sz="1400" smtClean="0">
                <a:solidFill>
                  <a:schemeClr val="accent2"/>
                </a:solidFill>
                <a:latin typeface="Courier New" panose="02070309020205020404" pitchFamily="49" charset="0"/>
                <a:cs typeface="Courier New" panose="02070309020205020404" pitchFamily="49" charset="0"/>
              </a:rPr>
              <a:t>%biểu_diễn_dữ_liệu</a:t>
            </a:r>
          </a:p>
          <a:p>
            <a:pPr marL="0" indent="0" algn="just">
              <a:buNone/>
            </a:pPr>
            <a:r>
              <a:rPr lang="en-US" sz="1800" smtClean="0"/>
              <a:t>Trong đó </a:t>
            </a:r>
            <a:r>
              <a:rPr lang="en-US" sz="1400">
                <a:solidFill>
                  <a:schemeClr val="accent2"/>
                </a:solidFill>
                <a:latin typeface="Courier New" panose="02070309020205020404" pitchFamily="49" charset="0"/>
                <a:cs typeface="Courier New" panose="02070309020205020404" pitchFamily="49" charset="0"/>
              </a:rPr>
              <a:t>biểu_diễn_dữ_liệu</a:t>
            </a:r>
            <a:r>
              <a:rPr lang="en-US" sz="1800" smtClean="0"/>
              <a:t> là chuỗi từ 1 – 3 kí tự giúp ta biết:</a:t>
            </a:r>
          </a:p>
          <a:p>
            <a:pPr algn="just"/>
            <a:r>
              <a:rPr lang="en-US" sz="1800" smtClean="0"/>
              <a:t>Loại dữ liệu: số nguyên, số thập phân, kí tự, xâu, …</a:t>
            </a:r>
          </a:p>
          <a:p>
            <a:pPr algn="just"/>
            <a:r>
              <a:rPr lang="en-US" sz="1800" smtClean="0"/>
              <a:t>Phạm vi dữ liệu: phạm vi của int hay long long, float hay double, …</a:t>
            </a:r>
          </a:p>
          <a:p>
            <a:pPr algn="just"/>
            <a:r>
              <a:rPr lang="en-US" sz="1800" smtClean="0"/>
              <a:t>Cách biểu diễn dữ liệu khi in ra: in ở hệ cơ số nào, in ở dạng thập phân hay kí pháp khoa học, …</a:t>
            </a:r>
            <a:endParaRPr lang="en-US" sz="1800"/>
          </a:p>
        </p:txBody>
      </p:sp>
    </p:spTree>
    <p:extLst>
      <p:ext uri="{BB962C8B-B14F-4D97-AF65-F5344CB8AC3E}">
        <p14:creationId xmlns:p14="http://schemas.microsoft.com/office/powerpoint/2010/main" val="4090019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0"/>
            <a:ext cx="8229600" cy="461513"/>
          </a:xfrm>
        </p:spPr>
        <p:txBody>
          <a:bodyPr>
            <a:normAutofit/>
          </a:bodyPr>
          <a:lstStyle/>
          <a:p>
            <a:pPr marL="0" indent="0" algn="just">
              <a:buNone/>
            </a:pPr>
            <a:r>
              <a:rPr lang="en-US" sz="2000" b="1" i="1" smtClean="0"/>
              <a:t>3.1. In dữ liệu số nguyên</a:t>
            </a:r>
          </a:p>
          <a:p>
            <a:pPr marL="0" indent="0" algn="just">
              <a:buNone/>
            </a:pPr>
            <a:endParaRPr lang="en-US" sz="1800" smtClean="0"/>
          </a:p>
        </p:txBody>
      </p:sp>
      <p:graphicFrame>
        <p:nvGraphicFramePr>
          <p:cNvPr id="4" name="Table 3"/>
          <p:cNvGraphicFramePr>
            <a:graphicFrameLocks noGrp="1"/>
          </p:cNvGraphicFramePr>
          <p:nvPr>
            <p:extLst>
              <p:ext uri="{D42A27DB-BD31-4B8C-83A1-F6EECF244321}">
                <p14:modId xmlns:p14="http://schemas.microsoft.com/office/powerpoint/2010/main" val="3310121324"/>
              </p:ext>
            </p:extLst>
          </p:nvPr>
        </p:nvGraphicFramePr>
        <p:xfrm>
          <a:off x="457198" y="1604513"/>
          <a:ext cx="8126084" cy="1725283"/>
        </p:xfrm>
        <a:graphic>
          <a:graphicData uri="http://schemas.openxmlformats.org/drawingml/2006/table">
            <a:tbl>
              <a:tblPr firstRow="1" bandRow="1">
                <a:tableStyleId>{F5AB1C69-6EDB-4FF4-983F-18BD219EF322}</a:tableStyleId>
              </a:tblPr>
              <a:tblGrid>
                <a:gridCol w="1647647">
                  <a:extLst>
                    <a:ext uri="{9D8B030D-6E8A-4147-A177-3AD203B41FA5}">
                      <a16:colId xmlns:a16="http://schemas.microsoft.com/office/drawing/2014/main" val="480963854"/>
                    </a:ext>
                  </a:extLst>
                </a:gridCol>
                <a:gridCol w="2570672">
                  <a:extLst>
                    <a:ext uri="{9D8B030D-6E8A-4147-A177-3AD203B41FA5}">
                      <a16:colId xmlns:a16="http://schemas.microsoft.com/office/drawing/2014/main" val="3769155082"/>
                    </a:ext>
                  </a:extLst>
                </a:gridCol>
                <a:gridCol w="2208362">
                  <a:extLst>
                    <a:ext uri="{9D8B030D-6E8A-4147-A177-3AD203B41FA5}">
                      <a16:colId xmlns:a16="http://schemas.microsoft.com/office/drawing/2014/main" val="441221063"/>
                    </a:ext>
                  </a:extLst>
                </a:gridCol>
                <a:gridCol w="1699403">
                  <a:extLst>
                    <a:ext uri="{9D8B030D-6E8A-4147-A177-3AD203B41FA5}">
                      <a16:colId xmlns:a16="http://schemas.microsoft.com/office/drawing/2014/main" val="3145787674"/>
                    </a:ext>
                  </a:extLst>
                </a:gridCol>
              </a:tblGrid>
              <a:tr h="348727">
                <a:tc>
                  <a:txBody>
                    <a:bodyPr/>
                    <a:lstStyle/>
                    <a:p>
                      <a:pPr algn="ctr"/>
                      <a:r>
                        <a:rPr lang="en-US" sz="1600" smtClean="0"/>
                        <a:t>Chỉ</a:t>
                      </a:r>
                      <a:r>
                        <a:rPr lang="en-US" sz="1600" baseline="0" smtClean="0"/>
                        <a:t> thị định dạng</a:t>
                      </a:r>
                      <a:endParaRPr lang="en-US" sz="1600"/>
                    </a:p>
                  </a:txBody>
                  <a:tcPr/>
                </a:tc>
                <a:tc>
                  <a:txBody>
                    <a:bodyPr/>
                    <a:lstStyle/>
                    <a:p>
                      <a:pPr algn="ctr"/>
                      <a:r>
                        <a:rPr lang="en-US" sz="1600" smtClean="0"/>
                        <a:t>Ý</a:t>
                      </a:r>
                      <a:r>
                        <a:rPr lang="en-US" sz="1600" baseline="0" smtClean="0"/>
                        <a:t> nghĩa</a:t>
                      </a:r>
                      <a:endParaRPr lang="en-US" sz="1600"/>
                    </a:p>
                  </a:txBody>
                  <a:tcPr/>
                </a:tc>
                <a:tc>
                  <a:txBody>
                    <a:bodyPr/>
                    <a:lstStyle/>
                    <a:p>
                      <a:pPr algn="ctr"/>
                      <a:r>
                        <a:rPr lang="en-US" sz="1600" smtClean="0"/>
                        <a:t>Ví</a:t>
                      </a:r>
                      <a:r>
                        <a:rPr lang="en-US" sz="1600" baseline="0" smtClean="0"/>
                        <a:t> dụ</a:t>
                      </a:r>
                      <a:endParaRPr lang="en-US" sz="1600"/>
                    </a:p>
                  </a:txBody>
                  <a:tcPr/>
                </a:tc>
                <a:tc>
                  <a:txBody>
                    <a:bodyPr/>
                    <a:lstStyle/>
                    <a:p>
                      <a:pPr algn="ctr"/>
                      <a:r>
                        <a:rPr lang="en-US" sz="1600" smtClean="0"/>
                        <a:t>Kết</a:t>
                      </a:r>
                      <a:r>
                        <a:rPr lang="en-US" sz="1600" baseline="0" smtClean="0"/>
                        <a:t> quả khi in ra</a:t>
                      </a:r>
                      <a:endParaRPr lang="en-US" sz="1600"/>
                    </a:p>
                  </a:txBody>
                  <a:tcPr/>
                </a:tc>
                <a:extLst>
                  <a:ext uri="{0D108BD9-81ED-4DB2-BD59-A6C34878D82A}">
                    <a16:rowId xmlns:a16="http://schemas.microsoft.com/office/drawing/2014/main" val="3899640722"/>
                  </a:ext>
                </a:extLst>
              </a:tr>
              <a:tr h="344139">
                <a:tc>
                  <a:txBody>
                    <a:bodyPr/>
                    <a:lstStyle/>
                    <a:p>
                      <a:r>
                        <a:rPr lang="en-US" sz="1200" smtClean="0">
                          <a:solidFill>
                            <a:schemeClr val="accent2"/>
                          </a:solidFill>
                          <a:latin typeface="Courier New" panose="02070309020205020404" pitchFamily="49" charset="0"/>
                          <a:cs typeface="Courier New" panose="02070309020205020404" pitchFamily="49" charset="0"/>
                        </a:rPr>
                        <a:t>%d  %i</a:t>
                      </a:r>
                      <a:endParaRPr lang="en-US" sz="1200">
                        <a:solidFill>
                          <a:schemeClr val="accent2"/>
                        </a:solidFill>
                        <a:latin typeface="Courier New" panose="02070309020205020404" pitchFamily="49" charset="0"/>
                        <a:cs typeface="Courier New" panose="02070309020205020404" pitchFamily="49" charset="0"/>
                      </a:endParaRPr>
                    </a:p>
                  </a:txBody>
                  <a:tcPr/>
                </a:tc>
                <a:tc>
                  <a:txBody>
                    <a:bodyPr/>
                    <a:lstStyle/>
                    <a:p>
                      <a:r>
                        <a:rPr lang="en-US" sz="1600" smtClean="0"/>
                        <a:t>In số</a:t>
                      </a:r>
                      <a:r>
                        <a:rPr lang="en-US" sz="1600" baseline="0" smtClean="0"/>
                        <a:t> nguyên có dấu</a:t>
                      </a:r>
                      <a:endParaRPr lang="en-US" sz="1600"/>
                    </a:p>
                  </a:txBody>
                  <a:tcPr/>
                </a:tc>
                <a:tc>
                  <a:txBody>
                    <a:bodyPr/>
                    <a:lstStyle/>
                    <a:p>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"%d"</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-123456</a:t>
                      </a:r>
                      <a:r>
                        <a:rPr lang="en-US" sz="1200" smtClean="0">
                          <a:latin typeface="Courier New" panose="02070309020205020404" pitchFamily="49" charset="0"/>
                          <a:cs typeface="Courier New" panose="02070309020205020404" pitchFamily="49" charset="0"/>
                        </a:rPr>
                        <a:t>)</a:t>
                      </a:r>
                      <a:endParaRPr lang="en-US" sz="1200">
                        <a:latin typeface="Courier New" panose="02070309020205020404" pitchFamily="49" charset="0"/>
                        <a:cs typeface="Courier New" panose="02070309020205020404" pitchFamily="49" charset="0"/>
                      </a:endParaRPr>
                    </a:p>
                  </a:txBody>
                  <a:tcPr/>
                </a:tc>
                <a:tc>
                  <a:txBody>
                    <a:bodyPr/>
                    <a:lstStyle/>
                    <a:p>
                      <a:r>
                        <a:rPr lang="en-US" sz="1600" smtClean="0"/>
                        <a:t>-123456</a:t>
                      </a:r>
                      <a:endParaRPr lang="en-US" sz="1600"/>
                    </a:p>
                  </a:txBody>
                  <a:tcPr/>
                </a:tc>
                <a:extLst>
                  <a:ext uri="{0D108BD9-81ED-4DB2-BD59-A6C34878D82A}">
                    <a16:rowId xmlns:a16="http://schemas.microsoft.com/office/drawing/2014/main" val="3599565386"/>
                  </a:ext>
                </a:extLst>
              </a:tr>
              <a:tr h="344139">
                <a:tc>
                  <a:txBody>
                    <a:bodyPr/>
                    <a:lstStyle/>
                    <a:p>
                      <a:r>
                        <a:rPr lang="en-US" sz="1200" smtClean="0">
                          <a:solidFill>
                            <a:schemeClr val="accent2"/>
                          </a:solidFill>
                          <a:latin typeface="Courier New" panose="02070309020205020404" pitchFamily="49" charset="0"/>
                          <a:cs typeface="Courier New" panose="02070309020205020404" pitchFamily="49" charset="0"/>
                        </a:rPr>
                        <a:t>%u</a:t>
                      </a:r>
                      <a:endParaRPr lang="en-US" sz="1200">
                        <a:solidFill>
                          <a:schemeClr val="accent2"/>
                        </a:solidFill>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t>In số</a:t>
                      </a:r>
                      <a:r>
                        <a:rPr lang="en-US" sz="1600" baseline="0" smtClean="0"/>
                        <a:t> nguyên không dấu</a:t>
                      </a:r>
                      <a:endParaRPr lang="en-US" sz="1600" smtClean="0"/>
                    </a:p>
                  </a:txBody>
                  <a:tcPr/>
                </a:tc>
                <a:tc>
                  <a:txBody>
                    <a:bodyPr/>
                    <a:lstStyle/>
                    <a:p>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"%u"</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65535</a:t>
                      </a:r>
                      <a:r>
                        <a:rPr lang="en-US" sz="1200" smtClean="0">
                          <a:latin typeface="Courier New" panose="02070309020205020404" pitchFamily="49" charset="0"/>
                          <a:cs typeface="Courier New" panose="02070309020205020404" pitchFamily="49" charset="0"/>
                        </a:rPr>
                        <a:t>)</a:t>
                      </a:r>
                      <a:endParaRPr lang="en-US" sz="1200">
                        <a:latin typeface="Courier New" panose="02070309020205020404" pitchFamily="49" charset="0"/>
                        <a:cs typeface="Courier New" panose="02070309020205020404" pitchFamily="49" charset="0"/>
                      </a:endParaRPr>
                    </a:p>
                  </a:txBody>
                  <a:tcPr/>
                </a:tc>
                <a:tc>
                  <a:txBody>
                    <a:bodyPr/>
                    <a:lstStyle/>
                    <a:p>
                      <a:r>
                        <a:rPr lang="en-US" sz="1600" smtClean="0"/>
                        <a:t>65535</a:t>
                      </a:r>
                      <a:endParaRPr lang="en-US" sz="1600"/>
                    </a:p>
                  </a:txBody>
                  <a:tcPr/>
                </a:tc>
                <a:extLst>
                  <a:ext uri="{0D108BD9-81ED-4DB2-BD59-A6C34878D82A}">
                    <a16:rowId xmlns:a16="http://schemas.microsoft.com/office/drawing/2014/main" val="2114532593"/>
                  </a:ext>
                </a:extLst>
              </a:tr>
              <a:tr h="344139">
                <a:tc>
                  <a:txBody>
                    <a:bodyPr/>
                    <a:lstStyle/>
                    <a:p>
                      <a:r>
                        <a:rPr lang="en-US" sz="1200" smtClean="0">
                          <a:solidFill>
                            <a:schemeClr val="accent2"/>
                          </a:solidFill>
                          <a:latin typeface="Courier New" panose="02070309020205020404" pitchFamily="49" charset="0"/>
                          <a:cs typeface="Courier New" panose="02070309020205020404" pitchFamily="49" charset="0"/>
                        </a:rPr>
                        <a:t>%x</a:t>
                      </a:r>
                      <a:r>
                        <a:rPr lang="en-US" sz="1200" baseline="0" smtClean="0">
                          <a:solidFill>
                            <a:schemeClr val="accent2"/>
                          </a:solidFill>
                          <a:latin typeface="Courier New" panose="02070309020205020404" pitchFamily="49" charset="0"/>
                          <a:cs typeface="Courier New" panose="02070309020205020404" pitchFamily="49" charset="0"/>
                        </a:rPr>
                        <a:t>  %X</a:t>
                      </a:r>
                      <a:endParaRPr lang="en-US" sz="1200">
                        <a:solidFill>
                          <a:schemeClr val="accent2"/>
                        </a:solidFill>
                        <a:latin typeface="Courier New" panose="02070309020205020404" pitchFamily="49" charset="0"/>
                        <a:cs typeface="Courier New" panose="02070309020205020404" pitchFamily="49" charset="0"/>
                      </a:endParaRPr>
                    </a:p>
                  </a:txBody>
                  <a:tcPr/>
                </a:tc>
                <a:tc>
                  <a:txBody>
                    <a:bodyPr/>
                    <a:lstStyle/>
                    <a:p>
                      <a:r>
                        <a:rPr lang="en-US" sz="1600" smtClean="0"/>
                        <a:t>In số</a:t>
                      </a:r>
                      <a:r>
                        <a:rPr lang="en-US" sz="1600" baseline="0" smtClean="0"/>
                        <a:t> nguyên ở hệ cơ số 16</a:t>
                      </a:r>
                      <a:endParaRPr lang="en-US" sz="1600"/>
                    </a:p>
                  </a:txBody>
                  <a:tcPr/>
                </a:tc>
                <a:tc>
                  <a:txBody>
                    <a:bodyPr/>
                    <a:lstStyle/>
                    <a:p>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"%x"</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45</a:t>
                      </a:r>
                      <a:r>
                        <a:rPr lang="en-US" sz="1200" smtClean="0">
                          <a:latin typeface="Courier New" panose="02070309020205020404" pitchFamily="49" charset="0"/>
                          <a:cs typeface="Courier New" panose="02070309020205020404" pitchFamily="49" charset="0"/>
                        </a:rPr>
                        <a:t>)</a:t>
                      </a:r>
                      <a:endParaRPr lang="en-US" sz="1200">
                        <a:latin typeface="Courier New" panose="02070309020205020404" pitchFamily="49" charset="0"/>
                        <a:cs typeface="Courier New" panose="02070309020205020404" pitchFamily="49" charset="0"/>
                      </a:endParaRPr>
                    </a:p>
                  </a:txBody>
                  <a:tcPr/>
                </a:tc>
                <a:tc>
                  <a:txBody>
                    <a:bodyPr/>
                    <a:lstStyle/>
                    <a:p>
                      <a:r>
                        <a:rPr lang="en-US" sz="1600" smtClean="0"/>
                        <a:t>2d</a:t>
                      </a:r>
                      <a:endParaRPr lang="en-US" sz="1600"/>
                    </a:p>
                  </a:txBody>
                  <a:tcPr/>
                </a:tc>
                <a:extLst>
                  <a:ext uri="{0D108BD9-81ED-4DB2-BD59-A6C34878D82A}">
                    <a16:rowId xmlns:a16="http://schemas.microsoft.com/office/drawing/2014/main" val="3286813173"/>
                  </a:ext>
                </a:extLst>
              </a:tr>
              <a:tr h="344139">
                <a:tc>
                  <a:txBody>
                    <a:bodyPr/>
                    <a:lstStyle/>
                    <a:p>
                      <a:r>
                        <a:rPr lang="en-US" sz="1200" smtClean="0">
                          <a:solidFill>
                            <a:schemeClr val="accent2"/>
                          </a:solidFill>
                          <a:latin typeface="Courier New" panose="02070309020205020404" pitchFamily="49" charset="0"/>
                          <a:cs typeface="Courier New" panose="02070309020205020404" pitchFamily="49" charset="0"/>
                        </a:rPr>
                        <a:t>%o  %O</a:t>
                      </a:r>
                      <a:endParaRPr lang="en-US" sz="1200">
                        <a:solidFill>
                          <a:schemeClr val="accent2"/>
                        </a:solidFill>
                        <a:latin typeface="Courier New" panose="02070309020205020404" pitchFamily="49" charset="0"/>
                        <a:cs typeface="Courier New" panose="02070309020205020404" pitchFamily="49" charset="0"/>
                      </a:endParaRPr>
                    </a:p>
                  </a:txBody>
                  <a:tcPr/>
                </a:tc>
                <a:tc>
                  <a:txBody>
                    <a:bodyPr/>
                    <a:lstStyle/>
                    <a:p>
                      <a:r>
                        <a:rPr lang="en-US" sz="1600" smtClean="0"/>
                        <a:t>In số</a:t>
                      </a:r>
                      <a:r>
                        <a:rPr lang="en-US" sz="1600" baseline="0" smtClean="0"/>
                        <a:t> nguyên ở hệ cơ số 8</a:t>
                      </a:r>
                      <a:endParaRPr lang="en-US" sz="1600"/>
                    </a:p>
                  </a:txBody>
                  <a:tcPr/>
                </a:tc>
                <a:tc>
                  <a:txBody>
                    <a:bodyPr/>
                    <a:lstStyle/>
                    <a:p>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"%o"</a:t>
                      </a:r>
                      <a:r>
                        <a:rPr lang="en-US" sz="1200" smtClean="0">
                          <a:latin typeface="Courier New" panose="02070309020205020404" pitchFamily="49" charset="0"/>
                          <a:cs typeface="Courier New" panose="02070309020205020404" pitchFamily="49" charset="0"/>
                        </a:rPr>
                        <a:t>,</a:t>
                      </a:r>
                      <a:r>
                        <a:rPr lang="en-US" sz="1200" baseline="0" smtClean="0">
                          <a:latin typeface="Courier New" panose="02070309020205020404" pitchFamily="49" charset="0"/>
                          <a:cs typeface="Courier New" panose="02070309020205020404" pitchFamily="49" charset="0"/>
                        </a:rPr>
                        <a:t> </a:t>
                      </a:r>
                      <a:r>
                        <a:rPr lang="en-US" sz="1200" baseline="0" smtClean="0">
                          <a:solidFill>
                            <a:schemeClr val="accent2"/>
                          </a:solidFill>
                          <a:latin typeface="Courier New" panose="02070309020205020404" pitchFamily="49" charset="0"/>
                          <a:cs typeface="Courier New" panose="02070309020205020404" pitchFamily="49" charset="0"/>
                        </a:rPr>
                        <a:t>20</a:t>
                      </a:r>
                      <a:r>
                        <a:rPr lang="en-US" sz="1200" baseline="0" smtClean="0">
                          <a:latin typeface="Courier New" panose="02070309020205020404" pitchFamily="49" charset="0"/>
                          <a:cs typeface="Courier New" panose="02070309020205020404" pitchFamily="49" charset="0"/>
                        </a:rPr>
                        <a:t>)</a:t>
                      </a:r>
                      <a:endParaRPr lang="en-US" sz="1200">
                        <a:latin typeface="Courier New" panose="02070309020205020404" pitchFamily="49" charset="0"/>
                        <a:cs typeface="Courier New" panose="02070309020205020404" pitchFamily="49" charset="0"/>
                      </a:endParaRPr>
                    </a:p>
                  </a:txBody>
                  <a:tcPr/>
                </a:tc>
                <a:tc>
                  <a:txBody>
                    <a:bodyPr/>
                    <a:lstStyle/>
                    <a:p>
                      <a:r>
                        <a:rPr lang="en-US" sz="1600" smtClean="0"/>
                        <a:t>24</a:t>
                      </a:r>
                      <a:endParaRPr lang="en-US" sz="1600"/>
                    </a:p>
                  </a:txBody>
                  <a:tcPr/>
                </a:tc>
                <a:extLst>
                  <a:ext uri="{0D108BD9-81ED-4DB2-BD59-A6C34878D82A}">
                    <a16:rowId xmlns:a16="http://schemas.microsoft.com/office/drawing/2014/main" val="570003259"/>
                  </a:ext>
                </a:extLst>
              </a:tr>
            </a:tbl>
          </a:graphicData>
        </a:graphic>
      </p:graphicFrame>
      <p:sp>
        <p:nvSpPr>
          <p:cNvPr id="5" name="TextBox 4"/>
          <p:cNvSpPr txBox="1"/>
          <p:nvPr/>
        </p:nvSpPr>
        <p:spPr>
          <a:xfrm>
            <a:off x="457198" y="3421977"/>
            <a:ext cx="8126084" cy="2031325"/>
          </a:xfrm>
          <a:prstGeom prst="rect">
            <a:avLst/>
          </a:prstGeom>
          <a:noFill/>
        </p:spPr>
        <p:txBody>
          <a:bodyPr wrap="square" rtlCol="0">
            <a:spAutoFit/>
          </a:bodyPr>
          <a:lstStyle/>
          <a:p>
            <a:r>
              <a:rPr lang="en-US" smtClean="0"/>
              <a:t>Với dữ liệu kiểu </a:t>
            </a:r>
            <a:r>
              <a:rPr lang="en-US" sz="1400" b="1" smtClean="0">
                <a:latin typeface="Courier New" panose="02070309020205020404" pitchFamily="49" charset="0"/>
                <a:cs typeface="Courier New" panose="02070309020205020404" pitchFamily="49" charset="0"/>
              </a:rPr>
              <a:t>long</a:t>
            </a:r>
            <a:r>
              <a:rPr lang="en-US" smtClean="0"/>
              <a:t> thì ta chèn thêm </a:t>
            </a:r>
            <a:r>
              <a:rPr lang="en-US" sz="1400" smtClean="0">
                <a:solidFill>
                  <a:schemeClr val="accent2"/>
                </a:solidFill>
                <a:latin typeface="Courier New" panose="02070309020205020404" pitchFamily="49" charset="0"/>
                <a:cs typeface="Courier New" panose="02070309020205020404" pitchFamily="49" charset="0"/>
              </a:rPr>
              <a:t>l</a:t>
            </a:r>
            <a:r>
              <a:rPr lang="en-US" smtClean="0"/>
              <a:t> để thành các chỉ thị </a:t>
            </a:r>
            <a:r>
              <a:rPr lang="en-US" sz="1400" smtClean="0">
                <a:solidFill>
                  <a:schemeClr val="accent2"/>
                </a:solidFill>
                <a:latin typeface="Courier New" panose="02070309020205020404" pitchFamily="49" charset="0"/>
                <a:cs typeface="Courier New" panose="02070309020205020404" pitchFamily="49" charset="0"/>
              </a:rPr>
              <a:t>%ld</a:t>
            </a:r>
            <a:r>
              <a:rPr lang="en-US" smtClean="0">
                <a:cs typeface="Courier New" panose="02070309020205020404" pitchFamily="49" charset="0"/>
              </a:rPr>
              <a:t>, </a:t>
            </a:r>
            <a:r>
              <a:rPr lang="en-US" sz="1400" smtClean="0">
                <a:solidFill>
                  <a:schemeClr val="accent2"/>
                </a:solidFill>
                <a:latin typeface="Courier New" panose="02070309020205020404" pitchFamily="49" charset="0"/>
                <a:cs typeface="Courier New" panose="02070309020205020404" pitchFamily="49" charset="0"/>
              </a:rPr>
              <a:t>%lu</a:t>
            </a:r>
            <a:r>
              <a:rPr lang="en-US">
                <a:cs typeface="Courier New" panose="02070309020205020404" pitchFamily="49" charset="0"/>
              </a:rPr>
              <a:t>, …</a:t>
            </a:r>
          </a:p>
          <a:p>
            <a:r>
              <a:rPr lang="en-US" smtClean="0"/>
              <a:t>Với dữ liệu kiểu </a:t>
            </a:r>
            <a:r>
              <a:rPr lang="en-US" sz="1400" b="1" smtClean="0">
                <a:latin typeface="Courier New" panose="02070309020205020404" pitchFamily="49" charset="0"/>
                <a:cs typeface="Courier New" panose="02070309020205020404" pitchFamily="49" charset="0"/>
              </a:rPr>
              <a:t>long long </a:t>
            </a:r>
            <a:r>
              <a:rPr lang="en-US" smtClean="0"/>
              <a:t>thì ta chèn thêm </a:t>
            </a:r>
            <a:r>
              <a:rPr lang="en-US" sz="1400" smtClean="0">
                <a:solidFill>
                  <a:schemeClr val="accent2"/>
                </a:solidFill>
                <a:latin typeface="Courier New" panose="02070309020205020404" pitchFamily="49" charset="0"/>
                <a:cs typeface="Courier New" panose="02070309020205020404" pitchFamily="49" charset="0"/>
              </a:rPr>
              <a:t>ll</a:t>
            </a:r>
            <a:r>
              <a:rPr lang="en-US" smtClean="0"/>
              <a:t> </a:t>
            </a:r>
            <a:r>
              <a:rPr lang="en-US"/>
              <a:t>để thành các chỉ thị </a:t>
            </a:r>
            <a:r>
              <a:rPr lang="en-US" sz="1400">
                <a:solidFill>
                  <a:schemeClr val="accent2"/>
                </a:solidFill>
                <a:latin typeface="Courier New" panose="02070309020205020404" pitchFamily="49" charset="0"/>
                <a:cs typeface="Courier New" panose="02070309020205020404" pitchFamily="49" charset="0"/>
              </a:rPr>
              <a:t>%</a:t>
            </a:r>
            <a:r>
              <a:rPr lang="en-US" sz="1400" smtClean="0">
                <a:solidFill>
                  <a:schemeClr val="accent2"/>
                </a:solidFill>
                <a:latin typeface="Courier New" panose="02070309020205020404" pitchFamily="49" charset="0"/>
                <a:cs typeface="Courier New" panose="02070309020205020404" pitchFamily="49" charset="0"/>
              </a:rPr>
              <a:t>lld</a:t>
            </a:r>
            <a:r>
              <a:rPr lang="en-US">
                <a:cs typeface="Courier New" panose="02070309020205020404" pitchFamily="49" charset="0"/>
              </a:rPr>
              <a:t>, </a:t>
            </a:r>
            <a:r>
              <a:rPr lang="en-US" sz="1400">
                <a:solidFill>
                  <a:schemeClr val="accent2"/>
                </a:solidFill>
                <a:latin typeface="Courier New" panose="02070309020205020404" pitchFamily="49" charset="0"/>
                <a:cs typeface="Courier New" panose="02070309020205020404" pitchFamily="49" charset="0"/>
              </a:rPr>
              <a:t>%</a:t>
            </a:r>
            <a:r>
              <a:rPr lang="en-US" sz="1400" smtClean="0">
                <a:solidFill>
                  <a:schemeClr val="accent2"/>
                </a:solidFill>
                <a:latin typeface="Courier New" panose="02070309020205020404" pitchFamily="49" charset="0"/>
                <a:cs typeface="Courier New" panose="02070309020205020404" pitchFamily="49" charset="0"/>
              </a:rPr>
              <a:t>llu</a:t>
            </a:r>
            <a:r>
              <a:rPr lang="en-US">
                <a:cs typeface="Courier New" panose="02070309020205020404" pitchFamily="49" charset="0"/>
              </a:rPr>
              <a:t>, …</a:t>
            </a:r>
          </a:p>
          <a:p>
            <a:endParaRPr lang="en-US" smtClean="0"/>
          </a:p>
          <a:p>
            <a:r>
              <a:rPr lang="en-US" b="1" smtClean="0"/>
              <a:t>Tóm lại:</a:t>
            </a:r>
          </a:p>
          <a:p>
            <a:r>
              <a:rPr lang="en-US" smtClean="0"/>
              <a:t>- Nên dùng 2 kiểu </a:t>
            </a:r>
            <a:r>
              <a:rPr lang="en-US" sz="1400" b="1" smtClean="0">
                <a:latin typeface="Courier New" panose="02070309020205020404" pitchFamily="49" charset="0"/>
                <a:cs typeface="Courier New" panose="02070309020205020404" pitchFamily="49" charset="0"/>
              </a:rPr>
              <a:t>int</a:t>
            </a:r>
            <a:r>
              <a:rPr lang="en-US" smtClean="0"/>
              <a:t> và </a:t>
            </a:r>
            <a:r>
              <a:rPr lang="en-US" sz="1400" b="1">
                <a:latin typeface="Courier New" panose="02070309020205020404" pitchFamily="49" charset="0"/>
                <a:cs typeface="Courier New" panose="02070309020205020404" pitchFamily="49" charset="0"/>
              </a:rPr>
              <a:t>long long </a:t>
            </a:r>
            <a:r>
              <a:rPr lang="en-US" smtClean="0"/>
              <a:t>để lưu trữ số nguyên.</a:t>
            </a:r>
          </a:p>
          <a:p>
            <a:r>
              <a:rPr lang="en-US" smtClean="0"/>
              <a:t>- Với số nguyên trong phạm vi của </a:t>
            </a:r>
            <a:r>
              <a:rPr lang="en-US" sz="1400" b="1" smtClean="0">
                <a:latin typeface="Courier New" panose="02070309020205020404" pitchFamily="49" charset="0"/>
                <a:cs typeface="Courier New" panose="02070309020205020404" pitchFamily="49" charset="0"/>
              </a:rPr>
              <a:t>int</a:t>
            </a:r>
            <a:r>
              <a:rPr lang="en-US" smtClean="0"/>
              <a:t> thì ta dùng chỉ thị </a:t>
            </a:r>
            <a:r>
              <a:rPr lang="en-US" sz="1400">
                <a:solidFill>
                  <a:schemeClr val="accent2"/>
                </a:solidFill>
                <a:latin typeface="Courier New" panose="02070309020205020404" pitchFamily="49" charset="0"/>
                <a:cs typeface="Courier New" panose="02070309020205020404" pitchFamily="49" charset="0"/>
              </a:rPr>
              <a:t>%d</a:t>
            </a:r>
            <a:r>
              <a:rPr lang="en-US" smtClean="0"/>
              <a:t>, còn với số nguyên lớn hơn phạm vi của </a:t>
            </a:r>
            <a:r>
              <a:rPr lang="en-US" sz="1400" b="1">
                <a:latin typeface="Courier New" panose="02070309020205020404" pitchFamily="49" charset="0"/>
                <a:cs typeface="Courier New" panose="02070309020205020404" pitchFamily="49" charset="0"/>
              </a:rPr>
              <a:t>int</a:t>
            </a:r>
            <a:r>
              <a:rPr lang="en-US" smtClean="0"/>
              <a:t> thì ta dùng chỉ thị </a:t>
            </a:r>
            <a:r>
              <a:rPr lang="en-US" sz="1400">
                <a:solidFill>
                  <a:schemeClr val="accent2"/>
                </a:solidFill>
                <a:latin typeface="Courier New" panose="02070309020205020404" pitchFamily="49" charset="0"/>
                <a:cs typeface="Courier New" panose="02070309020205020404" pitchFamily="49" charset="0"/>
              </a:rPr>
              <a:t>%lld</a:t>
            </a:r>
            <a:r>
              <a:rPr lang="en-US" smtClean="0"/>
              <a:t>.</a:t>
            </a:r>
            <a:endParaRPr lang="en-US"/>
          </a:p>
        </p:txBody>
      </p:sp>
    </p:spTree>
    <p:extLst>
      <p:ext uri="{BB962C8B-B14F-4D97-AF65-F5344CB8AC3E}">
        <p14:creationId xmlns:p14="http://schemas.microsoft.com/office/powerpoint/2010/main" val="3051342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0"/>
            <a:ext cx="8229600" cy="461513"/>
          </a:xfrm>
        </p:spPr>
        <p:txBody>
          <a:bodyPr>
            <a:normAutofit/>
          </a:bodyPr>
          <a:lstStyle/>
          <a:p>
            <a:pPr marL="0" indent="0" algn="just">
              <a:buNone/>
            </a:pPr>
            <a:r>
              <a:rPr lang="en-US" sz="2000" b="1" i="1" smtClean="0"/>
              <a:t>3.2. In dữ liệu số thập phân</a:t>
            </a:r>
          </a:p>
          <a:p>
            <a:pPr marL="0" indent="0" algn="just">
              <a:buNone/>
            </a:pPr>
            <a:endParaRPr lang="en-US" sz="1800" smtClean="0"/>
          </a:p>
        </p:txBody>
      </p:sp>
      <p:graphicFrame>
        <p:nvGraphicFramePr>
          <p:cNvPr id="4" name="Table 3"/>
          <p:cNvGraphicFramePr>
            <a:graphicFrameLocks noGrp="1"/>
          </p:cNvGraphicFramePr>
          <p:nvPr>
            <p:extLst>
              <p:ext uri="{D42A27DB-BD31-4B8C-83A1-F6EECF244321}">
                <p14:modId xmlns:p14="http://schemas.microsoft.com/office/powerpoint/2010/main" val="2255021078"/>
              </p:ext>
            </p:extLst>
          </p:nvPr>
        </p:nvGraphicFramePr>
        <p:xfrm>
          <a:off x="457198" y="1604513"/>
          <a:ext cx="8126084" cy="3413760"/>
        </p:xfrm>
        <a:graphic>
          <a:graphicData uri="http://schemas.openxmlformats.org/drawingml/2006/table">
            <a:tbl>
              <a:tblPr firstRow="1" bandRow="1">
                <a:tableStyleId>{F5AB1C69-6EDB-4FF4-983F-18BD219EF322}</a:tableStyleId>
              </a:tblPr>
              <a:tblGrid>
                <a:gridCol w="1043798">
                  <a:extLst>
                    <a:ext uri="{9D8B030D-6E8A-4147-A177-3AD203B41FA5}">
                      <a16:colId xmlns:a16="http://schemas.microsoft.com/office/drawing/2014/main" val="480963854"/>
                    </a:ext>
                  </a:extLst>
                </a:gridCol>
                <a:gridCol w="3278038">
                  <a:extLst>
                    <a:ext uri="{9D8B030D-6E8A-4147-A177-3AD203B41FA5}">
                      <a16:colId xmlns:a16="http://schemas.microsoft.com/office/drawing/2014/main" val="3769155082"/>
                    </a:ext>
                  </a:extLst>
                </a:gridCol>
                <a:gridCol w="2225615">
                  <a:extLst>
                    <a:ext uri="{9D8B030D-6E8A-4147-A177-3AD203B41FA5}">
                      <a16:colId xmlns:a16="http://schemas.microsoft.com/office/drawing/2014/main" val="441221063"/>
                    </a:ext>
                  </a:extLst>
                </a:gridCol>
                <a:gridCol w="1578633">
                  <a:extLst>
                    <a:ext uri="{9D8B030D-6E8A-4147-A177-3AD203B41FA5}">
                      <a16:colId xmlns:a16="http://schemas.microsoft.com/office/drawing/2014/main" val="3145787674"/>
                    </a:ext>
                  </a:extLst>
                </a:gridCol>
              </a:tblGrid>
              <a:tr h="348727">
                <a:tc>
                  <a:txBody>
                    <a:bodyPr/>
                    <a:lstStyle/>
                    <a:p>
                      <a:pPr algn="ctr"/>
                      <a:r>
                        <a:rPr lang="en-US" sz="1600" smtClean="0"/>
                        <a:t>Chỉ</a:t>
                      </a:r>
                      <a:r>
                        <a:rPr lang="en-US" sz="1600" baseline="0" smtClean="0"/>
                        <a:t> thị định dạng</a:t>
                      </a:r>
                      <a:endParaRPr lang="en-US" sz="1600"/>
                    </a:p>
                  </a:txBody>
                  <a:tcPr/>
                </a:tc>
                <a:tc>
                  <a:txBody>
                    <a:bodyPr/>
                    <a:lstStyle/>
                    <a:p>
                      <a:pPr algn="ctr"/>
                      <a:r>
                        <a:rPr lang="en-US" sz="1600" smtClean="0"/>
                        <a:t>Ý</a:t>
                      </a:r>
                      <a:r>
                        <a:rPr lang="en-US" sz="1600" baseline="0" smtClean="0"/>
                        <a:t> nghĩa</a:t>
                      </a:r>
                      <a:endParaRPr lang="en-US" sz="1600"/>
                    </a:p>
                  </a:txBody>
                  <a:tcPr/>
                </a:tc>
                <a:tc>
                  <a:txBody>
                    <a:bodyPr/>
                    <a:lstStyle/>
                    <a:p>
                      <a:pPr algn="ctr"/>
                      <a:r>
                        <a:rPr lang="en-US" sz="1600" smtClean="0"/>
                        <a:t>Ví</a:t>
                      </a:r>
                      <a:r>
                        <a:rPr lang="en-US" sz="1600" baseline="0" smtClean="0"/>
                        <a:t> dụ</a:t>
                      </a:r>
                      <a:endParaRPr lang="en-US" sz="1600"/>
                    </a:p>
                  </a:txBody>
                  <a:tcPr/>
                </a:tc>
                <a:tc>
                  <a:txBody>
                    <a:bodyPr/>
                    <a:lstStyle/>
                    <a:p>
                      <a:pPr algn="ctr"/>
                      <a:r>
                        <a:rPr lang="en-US" sz="1600" smtClean="0"/>
                        <a:t>Kết</a:t>
                      </a:r>
                      <a:r>
                        <a:rPr lang="en-US" sz="1600" baseline="0" smtClean="0"/>
                        <a:t> quả khi in ra</a:t>
                      </a:r>
                      <a:endParaRPr lang="en-US" sz="1600"/>
                    </a:p>
                  </a:txBody>
                  <a:tcPr/>
                </a:tc>
                <a:extLst>
                  <a:ext uri="{0D108BD9-81ED-4DB2-BD59-A6C34878D82A}">
                    <a16:rowId xmlns:a16="http://schemas.microsoft.com/office/drawing/2014/main" val="3899640722"/>
                  </a:ext>
                </a:extLst>
              </a:tr>
              <a:tr h="344139">
                <a:tc>
                  <a:txBody>
                    <a:bodyPr/>
                    <a:lstStyle/>
                    <a:p>
                      <a:r>
                        <a:rPr lang="en-US" sz="1200" smtClean="0">
                          <a:solidFill>
                            <a:schemeClr val="accent2"/>
                          </a:solidFill>
                          <a:latin typeface="Courier New" panose="02070309020205020404" pitchFamily="49" charset="0"/>
                          <a:cs typeface="Courier New" panose="02070309020205020404" pitchFamily="49" charset="0"/>
                        </a:rPr>
                        <a:t>%f  %F</a:t>
                      </a:r>
                      <a:endParaRPr lang="en-US" sz="1200">
                        <a:solidFill>
                          <a:schemeClr val="accent2"/>
                        </a:solidFill>
                        <a:latin typeface="Courier New" panose="02070309020205020404" pitchFamily="49" charset="0"/>
                        <a:cs typeface="Courier New" panose="02070309020205020404" pitchFamily="49" charset="0"/>
                      </a:endParaRPr>
                    </a:p>
                  </a:txBody>
                  <a:tcPr/>
                </a:tc>
                <a:tc>
                  <a:txBody>
                    <a:bodyPr/>
                    <a:lstStyle/>
                    <a:p>
                      <a:r>
                        <a:rPr lang="en-US" sz="1600" smtClean="0"/>
                        <a:t>In số</a:t>
                      </a:r>
                      <a:r>
                        <a:rPr lang="en-US" sz="1600" baseline="0" smtClean="0"/>
                        <a:t> thập phân theo kí pháp dấu chấm tĩnh (mặc định 6 chữ số ở phần thập phân)</a:t>
                      </a:r>
                      <a:endParaRPr lang="en-US" sz="1600"/>
                    </a:p>
                  </a:txBody>
                  <a:tcPr/>
                </a:tc>
                <a:tc>
                  <a:txBody>
                    <a:bodyPr/>
                    <a:lstStyle/>
                    <a:p>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"%f"</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123.4567</a:t>
                      </a:r>
                      <a:r>
                        <a:rPr lang="en-US" sz="1200" smtClean="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"%f"</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-1.23456789</a:t>
                      </a:r>
                      <a:r>
                        <a:rPr lang="en-US" sz="1200" smtClean="0">
                          <a:latin typeface="Courier New" panose="02070309020205020404" pitchFamily="49" charset="0"/>
                          <a:cs typeface="Courier New" panose="02070309020205020404" pitchFamily="49" charset="0"/>
                        </a:rPr>
                        <a:t>)</a:t>
                      </a:r>
                    </a:p>
                    <a:p>
                      <a:endParaRPr lang="en-US" sz="1200">
                        <a:latin typeface="Courier New" panose="02070309020205020404" pitchFamily="49" charset="0"/>
                        <a:cs typeface="Courier New" panose="02070309020205020404" pitchFamily="49" charset="0"/>
                      </a:endParaRPr>
                    </a:p>
                  </a:txBody>
                  <a:tcPr/>
                </a:tc>
                <a:tc>
                  <a:txBody>
                    <a:bodyPr/>
                    <a:lstStyle/>
                    <a:p>
                      <a:r>
                        <a:rPr lang="en-US" sz="1600" smtClean="0"/>
                        <a:t>123.456700</a:t>
                      </a:r>
                    </a:p>
                    <a:p>
                      <a:r>
                        <a:rPr lang="en-US" sz="1600" smtClean="0"/>
                        <a:t>-1.234568</a:t>
                      </a:r>
                      <a:endParaRPr lang="en-US" sz="1600"/>
                    </a:p>
                  </a:txBody>
                  <a:tcPr/>
                </a:tc>
                <a:extLst>
                  <a:ext uri="{0D108BD9-81ED-4DB2-BD59-A6C34878D82A}">
                    <a16:rowId xmlns:a16="http://schemas.microsoft.com/office/drawing/2014/main" val="3599565386"/>
                  </a:ext>
                </a:extLst>
              </a:tr>
              <a:tr h="344139">
                <a:tc>
                  <a:txBody>
                    <a:bodyPr/>
                    <a:lstStyle/>
                    <a:p>
                      <a:r>
                        <a:rPr lang="en-US" sz="1200" smtClean="0">
                          <a:solidFill>
                            <a:schemeClr val="accent2"/>
                          </a:solidFill>
                          <a:latin typeface="Courier New" panose="02070309020205020404" pitchFamily="49" charset="0"/>
                          <a:cs typeface="Courier New" panose="02070309020205020404" pitchFamily="49" charset="0"/>
                        </a:rPr>
                        <a:t>%e  %E</a:t>
                      </a:r>
                      <a:endParaRPr lang="en-US" sz="1200">
                        <a:solidFill>
                          <a:schemeClr val="accent2"/>
                        </a:solidFill>
                        <a:latin typeface="Courier New" panose="02070309020205020404" pitchFamily="49" charset="0"/>
                        <a:cs typeface="Courier New" panose="02070309020205020404" pitchFamily="49" charset="0"/>
                      </a:endParaRPr>
                    </a:p>
                  </a:txBody>
                  <a:tcPr/>
                </a:tc>
                <a:tc>
                  <a:txBody>
                    <a:bodyPr/>
                    <a:lstStyle/>
                    <a:p>
                      <a:r>
                        <a:rPr lang="en-US" sz="1600" smtClean="0"/>
                        <a:t>In số</a:t>
                      </a:r>
                      <a:r>
                        <a:rPr lang="en-US" sz="1600" baseline="0" smtClean="0"/>
                        <a:t> thập phân theo kí pháp khoa học (mặc định 6 chữ số ở phần thập phân)</a:t>
                      </a:r>
                      <a:endParaRPr lang="en-US" sz="1600"/>
                    </a:p>
                  </a:txBody>
                  <a:tcPr/>
                </a:tc>
                <a:tc>
                  <a:txBody>
                    <a:bodyPr/>
                    <a:lstStyle/>
                    <a:p>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"%e"</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123.4567</a:t>
                      </a:r>
                      <a:r>
                        <a:rPr lang="en-US" sz="1200" smtClean="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"%e"</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-1.23456789</a:t>
                      </a:r>
                      <a:r>
                        <a:rPr lang="en-US" sz="1200" smtClean="0">
                          <a:latin typeface="Courier New" panose="02070309020205020404" pitchFamily="49" charset="0"/>
                          <a:cs typeface="Courier New" panose="02070309020205020404" pitchFamily="49" charset="0"/>
                        </a:rPr>
                        <a:t>)</a:t>
                      </a:r>
                    </a:p>
                  </a:txBody>
                  <a:tcPr/>
                </a:tc>
                <a:tc>
                  <a:txBody>
                    <a:bodyPr/>
                    <a:lstStyle/>
                    <a:p>
                      <a:r>
                        <a:rPr lang="en-US" sz="1600" smtClean="0"/>
                        <a:t>1.234567e+002</a:t>
                      </a:r>
                    </a:p>
                    <a:p>
                      <a:r>
                        <a:rPr lang="en-US" sz="1600" smtClean="0"/>
                        <a:t>-1.234568e+000</a:t>
                      </a:r>
                      <a:endParaRPr lang="en-US" sz="1600"/>
                    </a:p>
                  </a:txBody>
                  <a:tcPr/>
                </a:tc>
                <a:extLst>
                  <a:ext uri="{0D108BD9-81ED-4DB2-BD59-A6C34878D82A}">
                    <a16:rowId xmlns:a16="http://schemas.microsoft.com/office/drawing/2014/main" val="2114532593"/>
                  </a:ext>
                </a:extLst>
              </a:tr>
              <a:tr h="344139">
                <a:tc>
                  <a:txBody>
                    <a:bodyPr/>
                    <a:lstStyle/>
                    <a:p>
                      <a:r>
                        <a:rPr lang="en-US" sz="1200" smtClean="0">
                          <a:solidFill>
                            <a:schemeClr val="accent2"/>
                          </a:solidFill>
                          <a:latin typeface="Courier New" panose="02070309020205020404" pitchFamily="49" charset="0"/>
                          <a:cs typeface="Courier New" panose="02070309020205020404" pitchFamily="49" charset="0"/>
                        </a:rPr>
                        <a:t>%g  %G</a:t>
                      </a:r>
                      <a:endParaRPr lang="en-US" sz="1200">
                        <a:solidFill>
                          <a:schemeClr val="accent2"/>
                        </a:solidFill>
                        <a:latin typeface="Courier New" panose="02070309020205020404" pitchFamily="49" charset="0"/>
                        <a:cs typeface="Courier New" panose="02070309020205020404" pitchFamily="49" charset="0"/>
                      </a:endParaRPr>
                    </a:p>
                  </a:txBody>
                  <a:tcPr/>
                </a:tc>
                <a:tc>
                  <a:txBody>
                    <a:bodyPr/>
                    <a:lstStyle/>
                    <a:p>
                      <a:r>
                        <a:rPr lang="en-US" sz="1600" smtClean="0"/>
                        <a:t>Tùy</a:t>
                      </a:r>
                      <a:r>
                        <a:rPr lang="en-US" sz="1600" baseline="0" smtClean="0"/>
                        <a:t> vào giá trị của số thập phân mà in ra theo kí pháp dấu chấm tĩnh hoặc khoa học (mặc định 6 chữ số có nghĩa)</a:t>
                      </a:r>
                      <a:endParaRPr lang="en-US" sz="1600"/>
                    </a:p>
                  </a:txBody>
                  <a:tcPr/>
                </a:tc>
                <a:tc>
                  <a:txBody>
                    <a:bodyPr/>
                    <a:lstStyle/>
                    <a:p>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"%g"</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123.4567</a:t>
                      </a:r>
                      <a:r>
                        <a:rPr lang="en-US" sz="1200" smtClean="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"%g"</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-1.23456789</a:t>
                      </a:r>
                      <a:r>
                        <a:rPr lang="en-US" sz="1200" smtClean="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"%g"</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123456789.0123</a:t>
                      </a:r>
                      <a:r>
                        <a:rPr lang="en-US" sz="1200" smtClean="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mtClean="0">
                        <a:latin typeface="Courier New" panose="02070309020205020404" pitchFamily="49" charset="0"/>
                        <a:cs typeface="Courier New" panose="02070309020205020404" pitchFamily="49" charset="0"/>
                      </a:endParaRPr>
                    </a:p>
                  </a:txBody>
                  <a:tcPr/>
                </a:tc>
                <a:tc>
                  <a:txBody>
                    <a:bodyPr/>
                    <a:lstStyle/>
                    <a:p>
                      <a:r>
                        <a:rPr lang="en-US" sz="1600" smtClean="0"/>
                        <a:t>123.457</a:t>
                      </a:r>
                    </a:p>
                    <a:p>
                      <a:r>
                        <a:rPr lang="en-US" sz="1600" smtClean="0"/>
                        <a:t>-1.23457</a:t>
                      </a:r>
                    </a:p>
                    <a:p>
                      <a:r>
                        <a:rPr lang="en-US" sz="1600" smtClean="0"/>
                        <a:t>1.23457e+008</a:t>
                      </a:r>
                      <a:endParaRPr lang="en-US" sz="1600"/>
                    </a:p>
                  </a:txBody>
                  <a:tcPr/>
                </a:tc>
                <a:extLst>
                  <a:ext uri="{0D108BD9-81ED-4DB2-BD59-A6C34878D82A}">
                    <a16:rowId xmlns:a16="http://schemas.microsoft.com/office/drawing/2014/main" val="3286813173"/>
                  </a:ext>
                </a:extLst>
              </a:tr>
            </a:tbl>
          </a:graphicData>
        </a:graphic>
      </p:graphicFrame>
      <p:sp>
        <p:nvSpPr>
          <p:cNvPr id="6" name="Rectangle 5"/>
          <p:cNvSpPr/>
          <p:nvPr/>
        </p:nvSpPr>
        <p:spPr>
          <a:xfrm>
            <a:off x="457198" y="5069454"/>
            <a:ext cx="8126084" cy="369332"/>
          </a:xfrm>
          <a:prstGeom prst="rect">
            <a:avLst/>
          </a:prstGeom>
        </p:spPr>
        <p:txBody>
          <a:bodyPr wrap="square">
            <a:spAutoFit/>
          </a:bodyPr>
          <a:lstStyle/>
          <a:p>
            <a:r>
              <a:rPr lang="en-US"/>
              <a:t>Với dữ liệu kiểu </a:t>
            </a:r>
            <a:r>
              <a:rPr lang="en-US" sz="1400" b="1" smtClean="0">
                <a:latin typeface="Courier New" panose="02070309020205020404" pitchFamily="49" charset="0"/>
                <a:cs typeface="Courier New" panose="02070309020205020404" pitchFamily="49" charset="0"/>
              </a:rPr>
              <a:t>double</a:t>
            </a:r>
            <a:r>
              <a:rPr lang="en-US" smtClean="0"/>
              <a:t> </a:t>
            </a:r>
            <a:r>
              <a:rPr lang="en-US"/>
              <a:t>thì ta chèn thêm </a:t>
            </a:r>
            <a:r>
              <a:rPr lang="en-US" sz="1400">
                <a:solidFill>
                  <a:schemeClr val="accent2"/>
                </a:solidFill>
                <a:latin typeface="Courier New" panose="02070309020205020404" pitchFamily="49" charset="0"/>
                <a:cs typeface="Courier New" panose="02070309020205020404" pitchFamily="49" charset="0"/>
              </a:rPr>
              <a:t>l</a:t>
            </a:r>
            <a:r>
              <a:rPr lang="en-US"/>
              <a:t> để thành các chỉ thị </a:t>
            </a:r>
            <a:r>
              <a:rPr lang="en-US" sz="1400">
                <a:solidFill>
                  <a:schemeClr val="accent2"/>
                </a:solidFill>
                <a:latin typeface="Courier New" panose="02070309020205020404" pitchFamily="49" charset="0"/>
                <a:cs typeface="Courier New" panose="02070309020205020404" pitchFamily="49" charset="0"/>
              </a:rPr>
              <a:t>%</a:t>
            </a:r>
            <a:r>
              <a:rPr lang="en-US" sz="1400" smtClean="0">
                <a:solidFill>
                  <a:schemeClr val="accent2"/>
                </a:solidFill>
                <a:latin typeface="Courier New" panose="02070309020205020404" pitchFamily="49" charset="0"/>
                <a:cs typeface="Courier New" panose="02070309020205020404" pitchFamily="49" charset="0"/>
              </a:rPr>
              <a:t>lf</a:t>
            </a:r>
            <a:r>
              <a:rPr lang="en-US" smtClean="0">
                <a:cs typeface="Courier New" panose="02070309020205020404" pitchFamily="49" charset="0"/>
              </a:rPr>
              <a:t>, </a:t>
            </a:r>
            <a:r>
              <a:rPr lang="en-US" sz="1400">
                <a:solidFill>
                  <a:schemeClr val="accent2"/>
                </a:solidFill>
                <a:latin typeface="Courier New" panose="02070309020205020404" pitchFamily="49" charset="0"/>
                <a:cs typeface="Courier New" panose="02070309020205020404" pitchFamily="49" charset="0"/>
              </a:rPr>
              <a:t>%</a:t>
            </a:r>
            <a:r>
              <a:rPr lang="en-US" sz="1400" smtClean="0">
                <a:solidFill>
                  <a:schemeClr val="accent2"/>
                </a:solidFill>
                <a:latin typeface="Courier New" panose="02070309020205020404" pitchFamily="49" charset="0"/>
                <a:cs typeface="Courier New" panose="02070309020205020404" pitchFamily="49" charset="0"/>
              </a:rPr>
              <a:t>le</a:t>
            </a:r>
            <a:r>
              <a:rPr lang="en-US" smtClean="0">
                <a:cs typeface="Courier New" panose="02070309020205020404" pitchFamily="49" charset="0"/>
              </a:rPr>
              <a:t>, </a:t>
            </a:r>
            <a:r>
              <a:rPr lang="en-US" sz="1400">
                <a:solidFill>
                  <a:schemeClr val="accent2"/>
                </a:solidFill>
                <a:latin typeface="Courier New" panose="02070309020205020404" pitchFamily="49" charset="0"/>
                <a:cs typeface="Courier New" panose="02070309020205020404" pitchFamily="49" charset="0"/>
              </a:rPr>
              <a:t>%</a:t>
            </a:r>
            <a:r>
              <a:rPr lang="en-US" sz="1400" smtClean="0">
                <a:solidFill>
                  <a:schemeClr val="accent2"/>
                </a:solidFill>
                <a:latin typeface="Courier New" panose="02070309020205020404" pitchFamily="49" charset="0"/>
                <a:cs typeface="Courier New" panose="02070309020205020404" pitchFamily="49" charset="0"/>
              </a:rPr>
              <a:t>lg</a:t>
            </a:r>
            <a:r>
              <a:rPr lang="en-US" smtClean="0">
                <a:cs typeface="Courier New" panose="02070309020205020404" pitchFamily="49" charset="0"/>
              </a:rPr>
              <a:t>.</a:t>
            </a:r>
            <a:endParaRPr lang="en-US">
              <a:cs typeface="Courier New" panose="02070309020205020404" pitchFamily="49" charset="0"/>
            </a:endParaRPr>
          </a:p>
        </p:txBody>
      </p:sp>
    </p:spTree>
    <p:extLst>
      <p:ext uri="{BB962C8B-B14F-4D97-AF65-F5344CB8AC3E}">
        <p14:creationId xmlns:p14="http://schemas.microsoft.com/office/powerpoint/2010/main" val="3542951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1"/>
            <a:ext cx="8229600" cy="1194757"/>
          </a:xfrm>
        </p:spPr>
        <p:txBody>
          <a:bodyPr>
            <a:normAutofit/>
          </a:bodyPr>
          <a:lstStyle/>
          <a:p>
            <a:pPr marL="0" indent="0" algn="just">
              <a:buNone/>
            </a:pPr>
            <a:r>
              <a:rPr lang="en-US" sz="2000" b="1" i="1" smtClean="0"/>
              <a:t>3.2. In dữ liệu số thập phân</a:t>
            </a:r>
          </a:p>
          <a:p>
            <a:pPr marL="0" indent="0" algn="just">
              <a:buNone/>
            </a:pPr>
            <a:r>
              <a:rPr lang="en-US" sz="1800" smtClean="0"/>
              <a:t>Nếu muốn quy định rõ độ chính xác khi in số thập phân, ta viết chỉ thị định dạng như sau:</a:t>
            </a:r>
          </a:p>
        </p:txBody>
      </p:sp>
      <p:grpSp>
        <p:nvGrpSpPr>
          <p:cNvPr id="13" name="Group 12"/>
          <p:cNvGrpSpPr/>
          <p:nvPr/>
        </p:nvGrpSpPr>
        <p:grpSpPr>
          <a:xfrm>
            <a:off x="2846718" y="2182483"/>
            <a:ext cx="3623093" cy="922592"/>
            <a:chOff x="2846718" y="2337758"/>
            <a:chExt cx="3623093" cy="922592"/>
          </a:xfrm>
        </p:grpSpPr>
        <p:sp>
          <p:nvSpPr>
            <p:cNvPr id="5" name="TextBox 4"/>
            <p:cNvSpPr txBox="1"/>
            <p:nvPr/>
          </p:nvSpPr>
          <p:spPr>
            <a:xfrm>
              <a:off x="3575649" y="2337758"/>
              <a:ext cx="1992702" cy="370936"/>
            </a:xfrm>
            <a:prstGeom prst="rect">
              <a:avLst/>
            </a:prstGeom>
            <a:noFill/>
          </p:spPr>
          <p:txBody>
            <a:bodyPr wrap="square" rtlCol="0">
              <a:spAutoFit/>
            </a:bodyPr>
            <a:lstStyle/>
            <a:p>
              <a:pPr algn="ctr"/>
              <a:r>
                <a:rPr lang="en-US" smtClean="0">
                  <a:latin typeface="Courier New" panose="02070309020205020404" pitchFamily="49" charset="0"/>
                  <a:cs typeface="Courier New" panose="02070309020205020404" pitchFamily="49" charset="0"/>
                </a:rPr>
                <a:t>%</a:t>
              </a:r>
              <a:r>
                <a:rPr lang="en-US" smtClean="0">
                  <a:solidFill>
                    <a:schemeClr val="accent3"/>
                  </a:solidFill>
                  <a:latin typeface="Courier New" panose="02070309020205020404" pitchFamily="49" charset="0"/>
                  <a:cs typeface="Courier New" panose="02070309020205020404" pitchFamily="49" charset="0"/>
                </a:rPr>
                <a:t>.3</a:t>
              </a:r>
              <a:r>
                <a:rPr lang="en-US" smtClean="0">
                  <a:solidFill>
                    <a:schemeClr val="accent1"/>
                  </a:solidFill>
                  <a:latin typeface="Courier New" panose="02070309020205020404" pitchFamily="49" charset="0"/>
                  <a:cs typeface="Courier New" panose="02070309020205020404" pitchFamily="49" charset="0"/>
                </a:rPr>
                <a:t>f</a:t>
              </a:r>
              <a:endParaRPr lang="en-US">
                <a:solidFill>
                  <a:schemeClr val="accent1"/>
                </a:solidFill>
                <a:latin typeface="Courier New" panose="02070309020205020404" pitchFamily="49" charset="0"/>
                <a:cs typeface="Courier New" panose="02070309020205020404" pitchFamily="49" charset="0"/>
              </a:endParaRPr>
            </a:p>
          </p:txBody>
        </p:sp>
        <p:sp>
          <p:nvSpPr>
            <p:cNvPr id="6" name="TextBox 5"/>
            <p:cNvSpPr txBox="1"/>
            <p:nvPr/>
          </p:nvSpPr>
          <p:spPr>
            <a:xfrm>
              <a:off x="2846718" y="2829463"/>
              <a:ext cx="1802920" cy="430887"/>
            </a:xfrm>
            <a:prstGeom prst="rect">
              <a:avLst/>
            </a:prstGeom>
            <a:noFill/>
          </p:spPr>
          <p:txBody>
            <a:bodyPr wrap="square" rtlCol="0">
              <a:spAutoFit/>
            </a:bodyPr>
            <a:lstStyle/>
            <a:p>
              <a:pPr algn="ctr"/>
              <a:r>
                <a:rPr lang="en-US" sz="1050" smtClean="0"/>
                <a:t>Độ chính xác (số chữ số được in ra sau dấu thập phân)</a:t>
              </a:r>
              <a:endParaRPr lang="en-US" sz="1050"/>
            </a:p>
          </p:txBody>
        </p:sp>
        <p:sp>
          <p:nvSpPr>
            <p:cNvPr id="7" name="TextBox 6"/>
            <p:cNvSpPr txBox="1"/>
            <p:nvPr/>
          </p:nvSpPr>
          <p:spPr>
            <a:xfrm>
              <a:off x="4666891" y="2829463"/>
              <a:ext cx="1802920" cy="415498"/>
            </a:xfrm>
            <a:prstGeom prst="rect">
              <a:avLst/>
            </a:prstGeom>
            <a:noFill/>
          </p:spPr>
          <p:txBody>
            <a:bodyPr wrap="square" rtlCol="0">
              <a:spAutoFit/>
            </a:bodyPr>
            <a:lstStyle/>
            <a:p>
              <a:pPr algn="ctr"/>
              <a:r>
                <a:rPr lang="en-US" sz="1050" smtClean="0"/>
                <a:t>Kiểu biểu diễn số thập phân (e, f, g)</a:t>
              </a:r>
              <a:endParaRPr lang="en-US" sz="1050"/>
            </a:p>
          </p:txBody>
        </p:sp>
        <p:cxnSp>
          <p:nvCxnSpPr>
            <p:cNvPr id="9" name="Straight Arrow Connector 8"/>
            <p:cNvCxnSpPr>
              <a:stCxn id="6" idx="0"/>
            </p:cNvCxnSpPr>
            <p:nvPr/>
          </p:nvCxnSpPr>
          <p:spPr>
            <a:xfrm flipV="1">
              <a:off x="3748178" y="2652623"/>
              <a:ext cx="754811" cy="176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7" idx="0"/>
            </p:cNvCxnSpPr>
            <p:nvPr/>
          </p:nvCxnSpPr>
          <p:spPr>
            <a:xfrm flipH="1" flipV="1">
              <a:off x="4787661" y="2652623"/>
              <a:ext cx="780690" cy="176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aphicFrame>
        <p:nvGraphicFramePr>
          <p:cNvPr id="15" name="Table 14"/>
          <p:cNvGraphicFramePr>
            <a:graphicFrameLocks noGrp="1"/>
          </p:cNvGraphicFramePr>
          <p:nvPr>
            <p:extLst>
              <p:ext uri="{D42A27DB-BD31-4B8C-83A1-F6EECF244321}">
                <p14:modId xmlns:p14="http://schemas.microsoft.com/office/powerpoint/2010/main" val="1477757356"/>
              </p:ext>
            </p:extLst>
          </p:nvPr>
        </p:nvGraphicFramePr>
        <p:xfrm>
          <a:off x="1454989" y="3157185"/>
          <a:ext cx="6096000" cy="1676400"/>
        </p:xfrm>
        <a:graphic>
          <a:graphicData uri="http://schemas.openxmlformats.org/drawingml/2006/table">
            <a:tbl>
              <a:tblPr firstRow="1" bandRow="1">
                <a:tableStyleId>{F5AB1C69-6EDB-4FF4-983F-18BD219EF322}</a:tableStyleId>
              </a:tblPr>
              <a:tblGrid>
                <a:gridCol w="3410309">
                  <a:extLst>
                    <a:ext uri="{9D8B030D-6E8A-4147-A177-3AD203B41FA5}">
                      <a16:colId xmlns:a16="http://schemas.microsoft.com/office/drawing/2014/main" val="2220929668"/>
                    </a:ext>
                  </a:extLst>
                </a:gridCol>
                <a:gridCol w="2685691">
                  <a:extLst>
                    <a:ext uri="{9D8B030D-6E8A-4147-A177-3AD203B41FA5}">
                      <a16:colId xmlns:a16="http://schemas.microsoft.com/office/drawing/2014/main" val="652965591"/>
                    </a:ext>
                  </a:extLst>
                </a:gridCol>
              </a:tblGrid>
              <a:tr h="272542">
                <a:tc>
                  <a:txBody>
                    <a:bodyPr/>
                    <a:lstStyle/>
                    <a:p>
                      <a:pPr algn="ctr"/>
                      <a:r>
                        <a:rPr lang="en-US" sz="1600" smtClean="0"/>
                        <a:t>Ví</a:t>
                      </a:r>
                      <a:r>
                        <a:rPr lang="en-US" sz="1600" baseline="0" smtClean="0"/>
                        <a:t> dụ</a:t>
                      </a:r>
                      <a:endParaRPr lang="en-US" sz="1600"/>
                    </a:p>
                  </a:txBody>
                  <a:tcPr/>
                </a:tc>
                <a:tc>
                  <a:txBody>
                    <a:bodyPr/>
                    <a:lstStyle/>
                    <a:p>
                      <a:pPr algn="ctr"/>
                      <a:r>
                        <a:rPr lang="en-US" sz="1600" smtClean="0"/>
                        <a:t>Kết</a:t>
                      </a:r>
                      <a:r>
                        <a:rPr lang="en-US" sz="1600" baseline="0" smtClean="0"/>
                        <a:t> quả khi in ra</a:t>
                      </a:r>
                      <a:endParaRPr lang="en-US" sz="1600"/>
                    </a:p>
                  </a:txBody>
                  <a:tcPr/>
                </a:tc>
                <a:extLst>
                  <a:ext uri="{0D108BD9-81ED-4DB2-BD59-A6C34878D82A}">
                    <a16:rowId xmlns:a16="http://schemas.microsoft.com/office/drawing/2014/main" val="321408108"/>
                  </a:ext>
                </a:extLst>
              </a:tr>
              <a:tr h="272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"%.2f"</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123.4567</a:t>
                      </a:r>
                      <a:r>
                        <a:rPr lang="en-US" sz="1200" smtClean="0">
                          <a:latin typeface="Courier New" panose="02070309020205020404" pitchFamily="49" charset="0"/>
                          <a:cs typeface="Courier New" panose="02070309020205020404" pitchFamily="49" charset="0"/>
                        </a:rPr>
                        <a:t>)</a:t>
                      </a:r>
                    </a:p>
                  </a:txBody>
                  <a:tcPr/>
                </a:tc>
                <a:tc>
                  <a:txBody>
                    <a:bodyPr/>
                    <a:lstStyle/>
                    <a:p>
                      <a:r>
                        <a:rPr lang="en-US" sz="1600" smtClean="0"/>
                        <a:t>123.46</a:t>
                      </a:r>
                      <a:endParaRPr lang="en-US" sz="1600"/>
                    </a:p>
                  </a:txBody>
                  <a:tcPr/>
                </a:tc>
                <a:extLst>
                  <a:ext uri="{0D108BD9-81ED-4DB2-BD59-A6C34878D82A}">
                    <a16:rowId xmlns:a16="http://schemas.microsoft.com/office/drawing/2014/main" val="434916570"/>
                  </a:ext>
                </a:extLst>
              </a:tr>
              <a:tr h="272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"%.2f"</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1234567.0</a:t>
                      </a:r>
                      <a:r>
                        <a:rPr lang="en-US" sz="1200" smtClean="0">
                          <a:latin typeface="Courier New" panose="02070309020205020404" pitchFamily="49" charset="0"/>
                          <a:cs typeface="Courier New" panose="02070309020205020404" pitchFamily="49" charset="0"/>
                        </a:rPr>
                        <a:t>)</a:t>
                      </a:r>
                    </a:p>
                  </a:txBody>
                  <a:tcPr/>
                </a:tc>
                <a:tc>
                  <a:txBody>
                    <a:bodyPr/>
                    <a:lstStyle/>
                    <a:p>
                      <a:r>
                        <a:rPr lang="en-US" sz="1600" smtClean="0"/>
                        <a:t>1234567.00</a:t>
                      </a:r>
                      <a:endParaRPr lang="en-US" sz="1600"/>
                    </a:p>
                  </a:txBody>
                  <a:tcPr/>
                </a:tc>
                <a:extLst>
                  <a:ext uri="{0D108BD9-81ED-4DB2-BD59-A6C34878D82A}">
                    <a16:rowId xmlns:a16="http://schemas.microsoft.com/office/drawing/2014/main" val="1793640522"/>
                  </a:ext>
                </a:extLst>
              </a:tr>
              <a:tr h="272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"%.5f"</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1.2345678</a:t>
                      </a:r>
                      <a:r>
                        <a:rPr lang="en-US" sz="1200" smtClean="0">
                          <a:latin typeface="Courier New" panose="02070309020205020404" pitchFamily="49" charset="0"/>
                          <a:cs typeface="Courier New" panose="02070309020205020404" pitchFamily="49" charset="0"/>
                        </a:rPr>
                        <a:t>)</a:t>
                      </a:r>
                    </a:p>
                  </a:txBody>
                  <a:tcPr/>
                </a:tc>
                <a:tc>
                  <a:txBody>
                    <a:bodyPr/>
                    <a:lstStyle/>
                    <a:p>
                      <a:r>
                        <a:rPr lang="en-US" sz="1600" smtClean="0"/>
                        <a:t>1.23457</a:t>
                      </a:r>
                      <a:endParaRPr lang="en-US" sz="1600"/>
                    </a:p>
                  </a:txBody>
                  <a:tcPr/>
                </a:tc>
                <a:extLst>
                  <a:ext uri="{0D108BD9-81ED-4DB2-BD59-A6C34878D82A}">
                    <a16:rowId xmlns:a16="http://schemas.microsoft.com/office/drawing/2014/main" val="2521337091"/>
                  </a:ext>
                </a:extLst>
              </a:tr>
              <a:tr h="272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"%.5f"</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12345.678</a:t>
                      </a:r>
                      <a:r>
                        <a:rPr lang="en-US" sz="1200" smtClean="0">
                          <a:latin typeface="Courier New" panose="02070309020205020404" pitchFamily="49" charset="0"/>
                          <a:cs typeface="Courier New" panose="02070309020205020404" pitchFamily="49" charset="0"/>
                        </a:rPr>
                        <a:t>)</a:t>
                      </a:r>
                    </a:p>
                  </a:txBody>
                  <a:tcPr/>
                </a:tc>
                <a:tc>
                  <a:txBody>
                    <a:bodyPr/>
                    <a:lstStyle/>
                    <a:p>
                      <a:r>
                        <a:rPr lang="en-US" sz="1600" smtClean="0"/>
                        <a:t>12345.67800</a:t>
                      </a:r>
                      <a:endParaRPr lang="en-US" sz="1600"/>
                    </a:p>
                  </a:txBody>
                  <a:tcPr/>
                </a:tc>
                <a:extLst>
                  <a:ext uri="{0D108BD9-81ED-4DB2-BD59-A6C34878D82A}">
                    <a16:rowId xmlns:a16="http://schemas.microsoft.com/office/drawing/2014/main" val="4115937291"/>
                  </a:ext>
                </a:extLst>
              </a:tr>
            </a:tbl>
          </a:graphicData>
        </a:graphic>
      </p:graphicFrame>
      <p:sp>
        <p:nvSpPr>
          <p:cNvPr id="16" name="Rectangle 15"/>
          <p:cNvSpPr/>
          <p:nvPr/>
        </p:nvSpPr>
        <p:spPr>
          <a:xfrm>
            <a:off x="457200" y="4885695"/>
            <a:ext cx="8229600" cy="923330"/>
          </a:xfrm>
          <a:prstGeom prst="rect">
            <a:avLst/>
          </a:prstGeom>
        </p:spPr>
        <p:txBody>
          <a:bodyPr wrap="square">
            <a:spAutoFit/>
          </a:bodyPr>
          <a:lstStyle/>
          <a:p>
            <a:pPr algn="just"/>
            <a:r>
              <a:rPr lang="en-US" b="1" smtClean="0"/>
              <a:t>Tóm lại:</a:t>
            </a:r>
          </a:p>
          <a:p>
            <a:r>
              <a:rPr lang="en-US" smtClean="0"/>
              <a:t>Nên dùng chỉ thị </a:t>
            </a:r>
            <a:r>
              <a:rPr lang="en-US" sz="1400" smtClean="0">
                <a:solidFill>
                  <a:schemeClr val="accent2"/>
                </a:solidFill>
                <a:latin typeface="Courier New" panose="02070309020205020404" pitchFamily="49" charset="0"/>
                <a:cs typeface="Courier New" panose="02070309020205020404" pitchFamily="49" charset="0"/>
              </a:rPr>
              <a:t>%f</a:t>
            </a:r>
            <a:r>
              <a:rPr lang="en-US"/>
              <a:t> </a:t>
            </a:r>
            <a:r>
              <a:rPr lang="en-US" smtClean="0"/>
              <a:t>(đối với </a:t>
            </a:r>
            <a:r>
              <a:rPr lang="en-US" sz="1400" b="1">
                <a:latin typeface="Courier New" panose="02070309020205020404" pitchFamily="49" charset="0"/>
                <a:cs typeface="Courier New" panose="02070309020205020404" pitchFamily="49" charset="0"/>
              </a:rPr>
              <a:t>float</a:t>
            </a:r>
            <a:r>
              <a:rPr lang="en-US" smtClean="0"/>
              <a:t>), </a:t>
            </a:r>
            <a:r>
              <a:rPr lang="en-US" sz="1400" smtClean="0">
                <a:solidFill>
                  <a:schemeClr val="accent2"/>
                </a:solidFill>
                <a:latin typeface="Courier New" panose="02070309020205020404" pitchFamily="49" charset="0"/>
                <a:cs typeface="Courier New" panose="02070309020205020404" pitchFamily="49" charset="0"/>
              </a:rPr>
              <a:t>%lf</a:t>
            </a:r>
            <a:r>
              <a:rPr lang="en-US" smtClean="0"/>
              <a:t> </a:t>
            </a:r>
            <a:r>
              <a:rPr lang="en-US"/>
              <a:t>(đối với </a:t>
            </a:r>
            <a:r>
              <a:rPr lang="en-US" sz="1400" b="1">
                <a:latin typeface="Courier New" panose="02070309020205020404" pitchFamily="49" charset="0"/>
                <a:cs typeface="Courier New" panose="02070309020205020404" pitchFamily="49" charset="0"/>
              </a:rPr>
              <a:t>double</a:t>
            </a:r>
            <a:r>
              <a:rPr lang="en-US" smtClean="0"/>
              <a:t>) và quy định rõ độ chính xác khi in số thập phân.</a:t>
            </a:r>
            <a:endParaRPr lang="en-US"/>
          </a:p>
        </p:txBody>
      </p:sp>
    </p:spTree>
    <p:extLst>
      <p:ext uri="{BB962C8B-B14F-4D97-AF65-F5344CB8AC3E}">
        <p14:creationId xmlns:p14="http://schemas.microsoft.com/office/powerpoint/2010/main" val="4040857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1"/>
            <a:ext cx="8229600" cy="703052"/>
          </a:xfrm>
        </p:spPr>
        <p:txBody>
          <a:bodyPr>
            <a:normAutofit lnSpcReduction="10000"/>
          </a:bodyPr>
          <a:lstStyle/>
          <a:p>
            <a:pPr marL="0" indent="0" algn="just">
              <a:buNone/>
            </a:pPr>
            <a:r>
              <a:rPr lang="en-US" sz="2000" b="1" i="1" smtClean="0"/>
              <a:t>3.3. In dữ liệu kí tự</a:t>
            </a:r>
          </a:p>
          <a:p>
            <a:pPr marL="0" indent="0" algn="just">
              <a:buNone/>
            </a:pPr>
            <a:r>
              <a:rPr lang="en-US" sz="1800" smtClean="0"/>
              <a:t>Để in dữ liệu kí tự, ta dùng chỉ thị </a:t>
            </a:r>
            <a:r>
              <a:rPr lang="en-US" sz="1400">
                <a:solidFill>
                  <a:schemeClr val="accent2"/>
                </a:solidFill>
                <a:latin typeface="Courier New" panose="02070309020205020404" pitchFamily="49" charset="0"/>
                <a:cs typeface="Courier New" panose="02070309020205020404" pitchFamily="49" charset="0"/>
              </a:rPr>
              <a:t>%c</a:t>
            </a:r>
            <a:r>
              <a:rPr lang="en-US" sz="1800" smtClean="0"/>
              <a:t>.</a:t>
            </a:r>
          </a:p>
          <a:p>
            <a:pPr marL="0" indent="0" algn="just">
              <a:buNone/>
            </a:pPr>
            <a:endParaRPr lang="en-US" sz="1800" smtClean="0"/>
          </a:p>
          <a:p>
            <a:pPr marL="0" indent="0" algn="just">
              <a:buNone/>
            </a:pPr>
            <a:endParaRPr lang="en-US" sz="1800" smtClean="0"/>
          </a:p>
          <a:p>
            <a:pPr marL="0" indent="0" algn="just">
              <a:buNone/>
            </a:pPr>
            <a:endParaRPr lang="en-US" sz="1800" smtClean="0"/>
          </a:p>
        </p:txBody>
      </p:sp>
      <p:graphicFrame>
        <p:nvGraphicFramePr>
          <p:cNvPr id="6" name="Table 5"/>
          <p:cNvGraphicFramePr>
            <a:graphicFrameLocks noGrp="1"/>
          </p:cNvGraphicFramePr>
          <p:nvPr>
            <p:extLst>
              <p:ext uri="{D42A27DB-BD31-4B8C-83A1-F6EECF244321}">
                <p14:modId xmlns:p14="http://schemas.microsoft.com/office/powerpoint/2010/main" val="3554513247"/>
              </p:ext>
            </p:extLst>
          </p:nvPr>
        </p:nvGraphicFramePr>
        <p:xfrm>
          <a:off x="457200" y="1846053"/>
          <a:ext cx="8229600" cy="1920240"/>
        </p:xfrm>
        <a:graphic>
          <a:graphicData uri="http://schemas.openxmlformats.org/drawingml/2006/table">
            <a:tbl>
              <a:tblPr firstRow="1" bandRow="1">
                <a:tableStyleId>{F5AB1C69-6EDB-4FF4-983F-18BD219EF322}</a:tableStyleId>
              </a:tblPr>
              <a:tblGrid>
                <a:gridCol w="4114799">
                  <a:extLst>
                    <a:ext uri="{9D8B030D-6E8A-4147-A177-3AD203B41FA5}">
                      <a16:colId xmlns:a16="http://schemas.microsoft.com/office/drawing/2014/main" val="2220929668"/>
                    </a:ext>
                  </a:extLst>
                </a:gridCol>
                <a:gridCol w="4114801">
                  <a:extLst>
                    <a:ext uri="{9D8B030D-6E8A-4147-A177-3AD203B41FA5}">
                      <a16:colId xmlns:a16="http://schemas.microsoft.com/office/drawing/2014/main" val="652965591"/>
                    </a:ext>
                  </a:extLst>
                </a:gridCol>
              </a:tblGrid>
              <a:tr h="288563">
                <a:tc>
                  <a:txBody>
                    <a:bodyPr/>
                    <a:lstStyle/>
                    <a:p>
                      <a:pPr algn="ctr"/>
                      <a:r>
                        <a:rPr lang="en-US" sz="1600" smtClean="0"/>
                        <a:t>Ví</a:t>
                      </a:r>
                      <a:r>
                        <a:rPr lang="en-US" sz="1600" baseline="0" smtClean="0"/>
                        <a:t> dụ</a:t>
                      </a:r>
                      <a:endParaRPr lang="en-US" sz="1600"/>
                    </a:p>
                  </a:txBody>
                  <a:tcPr/>
                </a:tc>
                <a:tc>
                  <a:txBody>
                    <a:bodyPr/>
                    <a:lstStyle/>
                    <a:p>
                      <a:pPr algn="ctr"/>
                      <a:r>
                        <a:rPr lang="en-US" sz="1600" smtClean="0"/>
                        <a:t>Kết</a:t>
                      </a:r>
                      <a:r>
                        <a:rPr lang="en-US" sz="1600" baseline="0" smtClean="0"/>
                        <a:t> quả khi in ra</a:t>
                      </a:r>
                      <a:endParaRPr lang="en-US" sz="1600"/>
                    </a:p>
                  </a:txBody>
                  <a:tcPr/>
                </a:tc>
                <a:extLst>
                  <a:ext uri="{0D108BD9-81ED-4DB2-BD59-A6C34878D82A}">
                    <a16:rowId xmlns:a16="http://schemas.microsoft.com/office/drawing/2014/main" val="321408108"/>
                  </a:ext>
                </a:extLst>
              </a:tr>
              <a:tr h="288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"%c"</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'A'</a:t>
                      </a:r>
                      <a:r>
                        <a:rPr lang="en-US" sz="1200" smtClean="0">
                          <a:latin typeface="Courier New" panose="02070309020205020404" pitchFamily="49" charset="0"/>
                          <a:cs typeface="Courier New" panose="02070309020205020404" pitchFamily="49" charset="0"/>
                        </a:rPr>
                        <a:t>)</a:t>
                      </a:r>
                    </a:p>
                  </a:txBody>
                  <a:tcPr/>
                </a:tc>
                <a:tc>
                  <a:txBody>
                    <a:bodyPr/>
                    <a:lstStyle/>
                    <a:p>
                      <a:r>
                        <a:rPr lang="en-US" sz="1600" smtClean="0"/>
                        <a:t>A</a:t>
                      </a:r>
                      <a:endParaRPr lang="en-US" sz="1600"/>
                    </a:p>
                  </a:txBody>
                  <a:tcPr/>
                </a:tc>
                <a:extLst>
                  <a:ext uri="{0D108BD9-81ED-4DB2-BD59-A6C34878D82A}">
                    <a16:rowId xmlns:a16="http://schemas.microsoft.com/office/drawing/2014/main" val="434916570"/>
                  </a:ext>
                </a:extLst>
              </a:tr>
              <a:tr h="288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"%c"</a:t>
                      </a:r>
                      <a:r>
                        <a:rPr lang="en-US" sz="1200" smtClean="0">
                          <a:latin typeface="Courier New" panose="02070309020205020404" pitchFamily="49" charset="0"/>
                          <a:cs typeface="Courier New" panose="02070309020205020404" pitchFamily="49" charset="0"/>
                        </a:rPr>
                        <a:t>, </a:t>
                      </a:r>
                      <a:r>
                        <a:rPr lang="en-US" sz="1200" kern="1200" smtClean="0">
                          <a:solidFill>
                            <a:schemeClr val="accent2"/>
                          </a:solidFill>
                          <a:latin typeface="Courier New" panose="02070309020205020404" pitchFamily="49" charset="0"/>
                          <a:ea typeface="+mn-ea"/>
                          <a:cs typeface="Courier New" panose="02070309020205020404" pitchFamily="49" charset="0"/>
                        </a:rPr>
                        <a:t>48</a:t>
                      </a:r>
                      <a:r>
                        <a:rPr lang="en-US" sz="1200" smtClean="0">
                          <a:latin typeface="Courier New" panose="02070309020205020404" pitchFamily="49" charset="0"/>
                          <a:cs typeface="Courier New" panose="02070309020205020404" pitchFamily="49" charset="0"/>
                        </a:rPr>
                        <a:t>)</a:t>
                      </a:r>
                    </a:p>
                  </a:txBody>
                  <a:tcPr/>
                </a:tc>
                <a:tc>
                  <a:txBody>
                    <a:bodyPr/>
                    <a:lstStyle/>
                    <a:p>
                      <a:r>
                        <a:rPr lang="en-US" sz="1600" smtClean="0"/>
                        <a:t>0</a:t>
                      </a:r>
                      <a:endParaRPr lang="en-US" sz="1600"/>
                    </a:p>
                  </a:txBody>
                  <a:tcPr/>
                </a:tc>
                <a:extLst>
                  <a:ext uri="{0D108BD9-81ED-4DB2-BD59-A6C34878D82A}">
                    <a16:rowId xmlns:a16="http://schemas.microsoft.com/office/drawing/2014/main" val="1793640522"/>
                  </a:ext>
                </a:extLst>
              </a:tr>
              <a:tr h="288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"%c\t%c"</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a:t>
                      </a:r>
                      <a:r>
                        <a:rPr lang="en-US" sz="1200" smtClean="0">
                          <a:latin typeface="Courier New" panose="02070309020205020404" pitchFamily="49" charset="0"/>
                          <a:cs typeface="Courier New" panose="02070309020205020404" pitchFamily="49" charset="0"/>
                        </a:rPr>
                        <a:t>)</a:t>
                      </a:r>
                    </a:p>
                  </a:txBody>
                  <a:tcPr/>
                </a:tc>
                <a:tc>
                  <a:txBody>
                    <a:bodyPr/>
                    <a:lstStyle/>
                    <a:p>
                      <a:r>
                        <a:rPr lang="en-US" sz="1600" smtClean="0"/>
                        <a:t>"	"</a:t>
                      </a:r>
                      <a:endParaRPr lang="en-US" sz="1600"/>
                    </a:p>
                  </a:txBody>
                  <a:tcPr/>
                </a:tc>
                <a:extLst>
                  <a:ext uri="{0D108BD9-81ED-4DB2-BD59-A6C34878D82A}">
                    <a16:rowId xmlns:a16="http://schemas.microsoft.com/office/drawing/2014/main" val="2521337091"/>
                  </a:ext>
                </a:extLst>
              </a:tr>
              <a:tr h="498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"Xuong</a:t>
                      </a:r>
                      <a:r>
                        <a:rPr lang="en-US" sz="1200" baseline="0" smtClean="0">
                          <a:solidFill>
                            <a:schemeClr val="accent2"/>
                          </a:solidFill>
                          <a:latin typeface="Courier New" panose="02070309020205020404" pitchFamily="49" charset="0"/>
                          <a:cs typeface="Courier New" panose="02070309020205020404" pitchFamily="49" charset="0"/>
                        </a:rPr>
                        <a:t> dong:</a:t>
                      </a:r>
                      <a:r>
                        <a:rPr lang="en-US" sz="1200" smtClean="0">
                          <a:solidFill>
                            <a:schemeClr val="accent2"/>
                          </a:solidFill>
                          <a:latin typeface="Courier New" panose="02070309020205020404" pitchFamily="49" charset="0"/>
                          <a:cs typeface="Courier New" panose="02070309020205020404" pitchFamily="49" charset="0"/>
                        </a:rPr>
                        <a:t>%c"</a:t>
                      </a:r>
                      <a:r>
                        <a:rPr lang="en-US" sz="1200" smtClean="0">
                          <a:latin typeface="Courier New" panose="02070309020205020404" pitchFamily="49" charset="0"/>
                          <a:cs typeface="Courier New" panose="02070309020205020404" pitchFamily="49" charset="0"/>
                        </a:rPr>
                        <a:t>, </a:t>
                      </a:r>
                      <a:r>
                        <a:rPr lang="en-US" sz="1200" kern="1200" baseline="0" smtClean="0">
                          <a:solidFill>
                            <a:schemeClr val="accent2"/>
                          </a:solidFill>
                          <a:latin typeface="Courier New" panose="02070309020205020404" pitchFamily="49" charset="0"/>
                          <a:ea typeface="+mn-ea"/>
                          <a:cs typeface="Courier New" panose="02070309020205020404" pitchFamily="49" charset="0"/>
                        </a:rPr>
                        <a:t>'\n'</a:t>
                      </a:r>
                      <a:r>
                        <a:rPr lang="en-US" sz="1200" smtClean="0">
                          <a:latin typeface="Courier New" panose="02070309020205020404" pitchFamily="49" charset="0"/>
                          <a:cs typeface="Courier New" panose="02070309020205020404" pitchFamily="49" charset="0"/>
                        </a:rPr>
                        <a:t>)</a:t>
                      </a:r>
                    </a:p>
                  </a:txBody>
                  <a:tcPr/>
                </a:tc>
                <a:tc>
                  <a:txBody>
                    <a:bodyPr/>
                    <a:lstStyle/>
                    <a:p>
                      <a:r>
                        <a:rPr lang="en-US" sz="1600" smtClean="0"/>
                        <a:t>Xuong dong:</a:t>
                      </a:r>
                    </a:p>
                    <a:p>
                      <a:endParaRPr lang="en-US" sz="1600"/>
                    </a:p>
                  </a:txBody>
                  <a:tcPr/>
                </a:tc>
                <a:extLst>
                  <a:ext uri="{0D108BD9-81ED-4DB2-BD59-A6C34878D82A}">
                    <a16:rowId xmlns:a16="http://schemas.microsoft.com/office/drawing/2014/main" val="4115937291"/>
                  </a:ext>
                </a:extLst>
              </a:tr>
            </a:tbl>
          </a:graphicData>
        </a:graphic>
      </p:graphicFrame>
      <p:sp>
        <p:nvSpPr>
          <p:cNvPr id="7" name="Content Placeholder 2"/>
          <p:cNvSpPr txBox="1">
            <a:spLocks/>
          </p:cNvSpPr>
          <p:nvPr/>
        </p:nvSpPr>
        <p:spPr>
          <a:xfrm>
            <a:off x="457200" y="3766292"/>
            <a:ext cx="8229600" cy="7970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000" b="1" i="1" smtClean="0"/>
              <a:t>3.4. In dữ liệu xâu</a:t>
            </a:r>
          </a:p>
          <a:p>
            <a:pPr marL="0" indent="0" algn="just">
              <a:buFont typeface="Arial" panose="020B0604020202020204" pitchFamily="34" charset="0"/>
              <a:buNone/>
            </a:pPr>
            <a:r>
              <a:rPr lang="en-US" sz="1800" smtClean="0"/>
              <a:t>Để in xâu kí tự, ta dùng chỉ thị </a:t>
            </a:r>
            <a:r>
              <a:rPr lang="en-US" sz="1400" smtClean="0">
                <a:solidFill>
                  <a:schemeClr val="accent2"/>
                </a:solidFill>
                <a:latin typeface="Courier New" panose="02070309020205020404" pitchFamily="49" charset="0"/>
                <a:cs typeface="Courier New" panose="02070309020205020404" pitchFamily="49" charset="0"/>
              </a:rPr>
              <a:t>%s</a:t>
            </a:r>
            <a:r>
              <a:rPr lang="en-US" sz="1800" smtClean="0"/>
              <a:t>.</a:t>
            </a:r>
          </a:p>
          <a:p>
            <a:pPr marL="0" indent="0" algn="just">
              <a:buFont typeface="Arial" panose="020B0604020202020204" pitchFamily="34" charset="0"/>
              <a:buNone/>
            </a:pPr>
            <a:endParaRPr lang="en-US" sz="1800" smtClean="0"/>
          </a:p>
        </p:txBody>
      </p:sp>
      <p:graphicFrame>
        <p:nvGraphicFramePr>
          <p:cNvPr id="9" name="Table 8"/>
          <p:cNvGraphicFramePr>
            <a:graphicFrameLocks noGrp="1"/>
          </p:cNvGraphicFramePr>
          <p:nvPr>
            <p:extLst>
              <p:ext uri="{D42A27DB-BD31-4B8C-83A1-F6EECF244321}">
                <p14:modId xmlns:p14="http://schemas.microsoft.com/office/powerpoint/2010/main" val="2209286732"/>
              </p:ext>
            </p:extLst>
          </p:nvPr>
        </p:nvGraphicFramePr>
        <p:xfrm>
          <a:off x="457200" y="4563373"/>
          <a:ext cx="8229600" cy="1584960"/>
        </p:xfrm>
        <a:graphic>
          <a:graphicData uri="http://schemas.openxmlformats.org/drawingml/2006/table">
            <a:tbl>
              <a:tblPr firstRow="1" bandRow="1">
                <a:tableStyleId>{F5AB1C69-6EDB-4FF4-983F-18BD219EF322}</a:tableStyleId>
              </a:tblPr>
              <a:tblGrid>
                <a:gridCol w="4114799">
                  <a:extLst>
                    <a:ext uri="{9D8B030D-6E8A-4147-A177-3AD203B41FA5}">
                      <a16:colId xmlns:a16="http://schemas.microsoft.com/office/drawing/2014/main" val="2220929668"/>
                    </a:ext>
                  </a:extLst>
                </a:gridCol>
                <a:gridCol w="4114801">
                  <a:extLst>
                    <a:ext uri="{9D8B030D-6E8A-4147-A177-3AD203B41FA5}">
                      <a16:colId xmlns:a16="http://schemas.microsoft.com/office/drawing/2014/main" val="652965591"/>
                    </a:ext>
                  </a:extLst>
                </a:gridCol>
              </a:tblGrid>
              <a:tr h="272542">
                <a:tc>
                  <a:txBody>
                    <a:bodyPr/>
                    <a:lstStyle/>
                    <a:p>
                      <a:pPr algn="ctr"/>
                      <a:r>
                        <a:rPr lang="en-US" sz="1600" smtClean="0"/>
                        <a:t>Ví</a:t>
                      </a:r>
                      <a:r>
                        <a:rPr lang="en-US" sz="1600" baseline="0" smtClean="0"/>
                        <a:t> dụ</a:t>
                      </a:r>
                      <a:endParaRPr lang="en-US" sz="1600"/>
                    </a:p>
                  </a:txBody>
                  <a:tcPr/>
                </a:tc>
                <a:tc>
                  <a:txBody>
                    <a:bodyPr/>
                    <a:lstStyle/>
                    <a:p>
                      <a:pPr algn="ctr"/>
                      <a:r>
                        <a:rPr lang="en-US" sz="1600" smtClean="0"/>
                        <a:t>Kết</a:t>
                      </a:r>
                      <a:r>
                        <a:rPr lang="en-US" sz="1600" baseline="0" smtClean="0"/>
                        <a:t> quả khi in ra</a:t>
                      </a:r>
                      <a:endParaRPr lang="en-US" sz="1600"/>
                    </a:p>
                  </a:txBody>
                  <a:tcPr/>
                </a:tc>
                <a:extLst>
                  <a:ext uri="{0D108BD9-81ED-4DB2-BD59-A6C34878D82A}">
                    <a16:rowId xmlns:a16="http://schemas.microsoft.com/office/drawing/2014/main" val="321408108"/>
                  </a:ext>
                </a:extLst>
              </a:tr>
              <a:tr h="272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"%s"</a:t>
                      </a:r>
                      <a:r>
                        <a:rPr lang="en-US" sz="1200" smtClean="0">
                          <a:latin typeface="Courier New" panose="02070309020205020404" pitchFamily="49" charset="0"/>
                          <a:cs typeface="Courier New" panose="02070309020205020404" pitchFamily="49" charset="0"/>
                        </a:rPr>
                        <a:t>, </a:t>
                      </a:r>
                      <a:r>
                        <a:rPr lang="en-US" sz="1200" smtClean="0">
                          <a:solidFill>
                            <a:schemeClr val="accent2"/>
                          </a:solidFill>
                          <a:latin typeface="Courier New" panose="02070309020205020404" pitchFamily="49" charset="0"/>
                          <a:cs typeface="Courier New" panose="02070309020205020404" pitchFamily="49" charset="0"/>
                        </a:rPr>
                        <a:t>"ABCDEF"</a:t>
                      </a:r>
                      <a:r>
                        <a:rPr lang="en-US" sz="1200" smtClean="0">
                          <a:latin typeface="Courier New" panose="02070309020205020404" pitchFamily="49" charset="0"/>
                          <a:cs typeface="Courier New" panose="02070309020205020404" pitchFamily="49" charset="0"/>
                        </a:rPr>
                        <a:t>)</a:t>
                      </a:r>
                    </a:p>
                  </a:txBody>
                  <a:tcPr/>
                </a:tc>
                <a:tc>
                  <a:txBody>
                    <a:bodyPr/>
                    <a:lstStyle/>
                    <a:p>
                      <a:r>
                        <a:rPr lang="en-US" sz="1600" smtClean="0"/>
                        <a:t>ABCDEF</a:t>
                      </a:r>
                      <a:endParaRPr lang="en-US" sz="1600"/>
                    </a:p>
                  </a:txBody>
                  <a:tcPr/>
                </a:tc>
                <a:extLst>
                  <a:ext uri="{0D108BD9-81ED-4DB2-BD59-A6C34878D82A}">
                    <a16:rowId xmlns:a16="http://schemas.microsoft.com/office/drawing/2014/main" val="434916570"/>
                  </a:ext>
                </a:extLst>
              </a:tr>
              <a:tr h="272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"Ho</a:t>
                      </a:r>
                      <a:r>
                        <a:rPr lang="en-US" sz="1200" baseline="0" smtClean="0">
                          <a:solidFill>
                            <a:schemeClr val="accent2"/>
                          </a:solidFill>
                          <a:latin typeface="Courier New" panose="02070309020205020404" pitchFamily="49" charset="0"/>
                          <a:cs typeface="Courier New" panose="02070309020205020404" pitchFamily="49" charset="0"/>
                        </a:rPr>
                        <a:t> va ten: %s</a:t>
                      </a:r>
                      <a:r>
                        <a:rPr lang="en-US" sz="1200" smtClean="0">
                          <a:solidFill>
                            <a:schemeClr val="accent2"/>
                          </a:solidFill>
                          <a:latin typeface="Courier New" panose="02070309020205020404" pitchFamily="49" charset="0"/>
                          <a:cs typeface="Courier New" panose="02070309020205020404" pitchFamily="49" charset="0"/>
                        </a:rPr>
                        <a:t>"</a:t>
                      </a:r>
                      <a:r>
                        <a:rPr lang="en-US" sz="1200" smtClean="0">
                          <a:latin typeface="Courier New" panose="02070309020205020404" pitchFamily="49" charset="0"/>
                          <a:cs typeface="Courier New" panose="02070309020205020404" pitchFamily="49" charset="0"/>
                        </a:rPr>
                        <a:t>, </a:t>
                      </a:r>
                      <a:r>
                        <a:rPr lang="en-US" sz="1200" kern="1200" baseline="0" smtClean="0">
                          <a:solidFill>
                            <a:schemeClr val="accent2"/>
                          </a:solidFill>
                          <a:latin typeface="Courier New" panose="02070309020205020404" pitchFamily="49" charset="0"/>
                          <a:ea typeface="+mn-ea"/>
                          <a:cs typeface="Courier New" panose="02070309020205020404" pitchFamily="49" charset="0"/>
                        </a:rPr>
                        <a:t>"Nguyen Van A"</a:t>
                      </a:r>
                      <a:r>
                        <a:rPr lang="en-US" sz="1200" kern="1200" baseline="0" smtClean="0">
                          <a:solidFill>
                            <a:schemeClr val="tx1"/>
                          </a:solidFill>
                          <a:latin typeface="Courier New" panose="02070309020205020404" pitchFamily="49" charset="0"/>
                          <a:ea typeface="+mn-ea"/>
                          <a:cs typeface="Courier New" panose="02070309020205020404" pitchFamily="49" charset="0"/>
                        </a:rPr>
                        <a:t>)</a:t>
                      </a:r>
                    </a:p>
                  </a:txBody>
                  <a:tcPr/>
                </a:tc>
                <a:tc>
                  <a:txBody>
                    <a:bodyPr/>
                    <a:lstStyle/>
                    <a:p>
                      <a:r>
                        <a:rPr lang="en-US" sz="1600" smtClean="0"/>
                        <a:t>Ho va</a:t>
                      </a:r>
                      <a:r>
                        <a:rPr lang="en-US" sz="1600" baseline="0" smtClean="0"/>
                        <a:t> ten: Nguyen Van A</a:t>
                      </a:r>
                      <a:endParaRPr lang="en-US" sz="1600"/>
                    </a:p>
                  </a:txBody>
                  <a:tcPr/>
                </a:tc>
                <a:extLst>
                  <a:ext uri="{0D108BD9-81ED-4DB2-BD59-A6C34878D82A}">
                    <a16:rowId xmlns:a16="http://schemas.microsoft.com/office/drawing/2014/main" val="1793640522"/>
                  </a:ext>
                </a:extLst>
              </a:tr>
              <a:tr h="272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solidFill>
                            <a:schemeClr val="accent3"/>
                          </a:solidFill>
                          <a:latin typeface="Courier New" panose="02070309020205020404" pitchFamily="49" charset="0"/>
                          <a:cs typeface="Courier New" panose="02070309020205020404" pitchFamily="49" charset="0"/>
                        </a:rPr>
                        <a:t>printf</a:t>
                      </a:r>
                      <a:r>
                        <a:rPr lang="en-US" sz="1200" smtClean="0">
                          <a:latin typeface="Courier New" panose="02070309020205020404" pitchFamily="49" charset="0"/>
                          <a:cs typeface="Courier New" panose="02070309020205020404" pitchFamily="49" charset="0"/>
                        </a:rPr>
                        <a:t>(</a:t>
                      </a:r>
                      <a:r>
                        <a:rPr lang="en-US" sz="1200" smtClean="0">
                          <a:solidFill>
                            <a:schemeClr val="accent2"/>
                          </a:solidFill>
                          <a:latin typeface="Courier New" panose="02070309020205020404" pitchFamily="49" charset="0"/>
                          <a:cs typeface="Courier New" panose="02070309020205020404" pitchFamily="49" charset="0"/>
                        </a:rPr>
                        <a:t>"%s"</a:t>
                      </a:r>
                      <a:r>
                        <a:rPr lang="en-US" sz="1200" smtClean="0">
                          <a:latin typeface="Courier New" panose="02070309020205020404" pitchFamily="49" charset="0"/>
                          <a:cs typeface="Courier New" panose="02070309020205020404" pitchFamily="49" charset="0"/>
                        </a:rPr>
                        <a:t>, </a:t>
                      </a:r>
                      <a:r>
                        <a:rPr lang="en-US" sz="1200" kern="1200" baseline="0" smtClean="0">
                          <a:solidFill>
                            <a:schemeClr val="accent2"/>
                          </a:solidFill>
                          <a:latin typeface="Courier New" panose="02070309020205020404" pitchFamily="49" charset="0"/>
                          <a:ea typeface="+mn-ea"/>
                          <a:cs typeface="Courier New" panose="02070309020205020404" pitchFamily="49" charset="0"/>
                        </a:rPr>
                        <a:t>"Xin chao\nToi la Nguyen"</a:t>
                      </a:r>
                      <a:r>
                        <a:rPr lang="en-US" sz="1200" smtClean="0">
                          <a:solidFill>
                            <a:schemeClr val="tx1"/>
                          </a:solidFill>
                          <a:latin typeface="Courier New" panose="02070309020205020404" pitchFamily="49" charset="0"/>
                          <a:cs typeface="Courier New" panose="02070309020205020404" pitchFamily="49" charset="0"/>
                        </a:rPr>
                        <a:t>)</a:t>
                      </a:r>
                    </a:p>
                  </a:txBody>
                  <a:tcPr/>
                </a:tc>
                <a:tc>
                  <a:txBody>
                    <a:bodyPr/>
                    <a:lstStyle/>
                    <a:p>
                      <a:r>
                        <a:rPr lang="en-US" sz="1600" smtClean="0"/>
                        <a:t>Xin chao</a:t>
                      </a:r>
                    </a:p>
                    <a:p>
                      <a:r>
                        <a:rPr lang="en-US" sz="1600" smtClean="0"/>
                        <a:t>Toi la Nguyen</a:t>
                      </a:r>
                      <a:endParaRPr lang="en-US" sz="1600"/>
                    </a:p>
                  </a:txBody>
                  <a:tcPr/>
                </a:tc>
                <a:extLst>
                  <a:ext uri="{0D108BD9-81ED-4DB2-BD59-A6C34878D82A}">
                    <a16:rowId xmlns:a16="http://schemas.microsoft.com/office/drawing/2014/main" val="2521337091"/>
                  </a:ext>
                </a:extLst>
              </a:tr>
            </a:tbl>
          </a:graphicData>
        </a:graphic>
      </p:graphicFrame>
    </p:spTree>
    <p:extLst>
      <p:ext uri="{BB962C8B-B14F-4D97-AF65-F5344CB8AC3E}">
        <p14:creationId xmlns:p14="http://schemas.microsoft.com/office/powerpoint/2010/main" val="3326126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0"/>
            <a:ext cx="8229600" cy="1850365"/>
          </a:xfrm>
        </p:spPr>
        <p:txBody>
          <a:bodyPr>
            <a:normAutofit lnSpcReduction="10000"/>
          </a:bodyPr>
          <a:lstStyle/>
          <a:p>
            <a:pPr marL="0" indent="0" algn="just">
              <a:buNone/>
            </a:pPr>
            <a:r>
              <a:rPr lang="en-US" sz="2000" b="1" i="1" smtClean="0"/>
              <a:t>3.5. In dữ liệu với độ dài cụ thể</a:t>
            </a:r>
          </a:p>
          <a:p>
            <a:pPr marL="0" indent="0" algn="just">
              <a:buNone/>
            </a:pPr>
            <a:r>
              <a:rPr lang="en-US" sz="1800" smtClean="0"/>
              <a:t>Để quy định độ dài khi in ra dữ liệu là bao nhiêu kí tự, ta thêm độ dài vào đầu chỉ thị:</a:t>
            </a:r>
          </a:p>
          <a:p>
            <a:pPr algn="just"/>
            <a:r>
              <a:rPr lang="en-US" sz="1800" smtClean="0"/>
              <a:t>Nếu giá trị in ra dài hơn so với độ dài quy định thì nó vẫn được in ra như bình thường.</a:t>
            </a:r>
            <a:endParaRPr lang="en-US" sz="1800"/>
          </a:p>
          <a:p>
            <a:pPr algn="just"/>
            <a:r>
              <a:rPr lang="en-US" sz="1800" smtClean="0"/>
              <a:t>Nếu giá trị in ra ngắn hơn so với độ dài quy định thì dữ liệu sẽ được căn phải, và dấu cách sẽ được chèn thêm vào bên trái để cho đủ độ dài in ra.</a:t>
            </a:r>
          </a:p>
        </p:txBody>
      </p:sp>
      <p:graphicFrame>
        <p:nvGraphicFramePr>
          <p:cNvPr id="6" name="Table 5"/>
          <p:cNvGraphicFramePr>
            <a:graphicFrameLocks noGrp="1"/>
          </p:cNvGraphicFramePr>
          <p:nvPr>
            <p:extLst>
              <p:ext uri="{D42A27DB-BD31-4B8C-83A1-F6EECF244321}">
                <p14:modId xmlns:p14="http://schemas.microsoft.com/office/powerpoint/2010/main" val="1537563644"/>
              </p:ext>
            </p:extLst>
          </p:nvPr>
        </p:nvGraphicFramePr>
        <p:xfrm>
          <a:off x="457200" y="2993365"/>
          <a:ext cx="8229600" cy="2805445"/>
        </p:xfrm>
        <a:graphic>
          <a:graphicData uri="http://schemas.openxmlformats.org/drawingml/2006/table">
            <a:tbl>
              <a:tblPr firstRow="1" bandRow="1">
                <a:tableStyleId>{17292A2E-F333-43FB-9621-5CBBE7FDCDCB}</a:tableStyleId>
              </a:tblPr>
              <a:tblGrid>
                <a:gridCol w="8229600">
                  <a:extLst>
                    <a:ext uri="{9D8B030D-6E8A-4147-A177-3AD203B41FA5}">
                      <a16:colId xmlns:a16="http://schemas.microsoft.com/office/drawing/2014/main" val="107693152"/>
                    </a:ext>
                  </a:extLst>
                </a:gridCol>
              </a:tblGrid>
              <a:tr h="0">
                <a:tc>
                  <a:txBody>
                    <a:bodyPr/>
                    <a:lstStyle/>
                    <a:p>
                      <a:r>
                        <a:rPr lang="en-US" sz="1600" smtClean="0"/>
                        <a:t>E2.1</a:t>
                      </a:r>
                      <a:r>
                        <a:rPr lang="en-US" sz="1600" baseline="0" smtClean="0"/>
                        <a:t> - In dữ liệu với độ dài cụ thể</a:t>
                      </a:r>
                      <a:endParaRPr lang="en-US" sz="1600" b="1"/>
                    </a:p>
                  </a:txBody>
                  <a:tcPr/>
                </a:tc>
                <a:extLst>
                  <a:ext uri="{0D108BD9-81ED-4DB2-BD59-A6C34878D82A}">
                    <a16:rowId xmlns:a16="http://schemas.microsoft.com/office/drawing/2014/main" val="30474077"/>
                  </a:ext>
                </a:extLst>
              </a:tr>
              <a:tr h="2470165">
                <a:tc>
                  <a:txBody>
                    <a:bodyPr/>
                    <a:lstStyle/>
                    <a:p>
                      <a:pPr marL="0" marR="0">
                        <a:spcBef>
                          <a:spcPts val="0"/>
                        </a:spcBef>
                        <a:spcAft>
                          <a:spcPts val="0"/>
                        </a:spcAft>
                      </a:pPr>
                      <a:r>
                        <a:rPr lang="en-US" sz="14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b="1"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include</a:t>
                      </a:r>
                      <a:r>
                        <a:rPr lang="en-US" sz="1400" smtClean="0">
                          <a:solidFill>
                            <a:srgbClr val="1F7199"/>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4D99BF"/>
                          </a:solidFill>
                          <a:effectLst/>
                          <a:latin typeface="Courier New" panose="02070309020205020404" pitchFamily="49" charset="0"/>
                          <a:ea typeface="Courier New" panose="02070309020205020404" pitchFamily="49" charset="0"/>
                          <a:cs typeface="Courier New" panose="02070309020205020404" pitchFamily="49" charset="0"/>
                        </a:rPr>
                        <a:t>&lt;stdio.h&gt;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b="1"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int</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b="1"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main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smtClean="0">
                          <a:effectLst/>
                          <a:latin typeface="Courier New" panose="02070309020205020404" pitchFamily="49" charset="0"/>
                          <a:ea typeface="Courier New" panose="02070309020205020404" pitchFamily="49" charset="0"/>
                          <a:cs typeface="Times New Roman" panose="02020603050405020304" pitchFamily="18" charset="0"/>
                        </a:rPr>
                        <a:t> </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"%6d\n"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1234</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"%6d\n"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123456789</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"%8.3f\n"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12.34567</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"%8.3f\n"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123.4567</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"%8c\n"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"%10s\n"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"ABCDEF"</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397300"/>
                          </a:solidFill>
                          <a:effectLst/>
                          <a:latin typeface="Courier New" panose="02070309020205020404" pitchFamily="49" charset="0"/>
                          <a:ea typeface="Courier New" panose="02070309020205020404" pitchFamily="49" charset="0"/>
                          <a:cs typeface="Courier New" panose="02070309020205020404" pitchFamily="49" charset="0"/>
                        </a:rPr>
                        <a:t>printf</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"%10s\n"</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 </a:t>
                      </a:r>
                      <a:r>
                        <a:rPr lang="en-US" sz="1400" smtClean="0">
                          <a:solidFill>
                            <a:srgbClr val="880000"/>
                          </a:solidFill>
                          <a:effectLst/>
                          <a:latin typeface="Courier New" panose="02070309020205020404" pitchFamily="49" charset="0"/>
                          <a:ea typeface="Courier New" panose="02070309020205020404" pitchFamily="49" charset="0"/>
                          <a:cs typeface="Courier New" panose="02070309020205020404" pitchFamily="49" charset="0"/>
                        </a:rPr>
                        <a:t>"Nguyen Van A"</a:t>
                      </a: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p>
                      <a:pPr marL="0" marR="0">
                        <a:spcBef>
                          <a:spcPts val="0"/>
                        </a:spcBef>
                        <a:spcAft>
                          <a:spcPts val="0"/>
                        </a:spcAft>
                      </a:pPr>
                      <a:r>
                        <a:rPr lang="en-US" sz="1400" smtClean="0">
                          <a:solidFill>
                            <a:srgbClr val="444444"/>
                          </a:solidFill>
                          <a:effectLst/>
                          <a:latin typeface="Courier New" panose="02070309020205020404" pitchFamily="49" charset="0"/>
                          <a:ea typeface="Courier New" panose="02070309020205020404" pitchFamily="49" charset="0"/>
                          <a:cs typeface="Courier New" panose="02070309020205020404" pitchFamily="49" charset="0"/>
                        </a:rPr>
                        <a:t>}</a:t>
                      </a:r>
                      <a:endParaRPr lang="en-US" sz="1400" smtClean="0">
                        <a:effectLst/>
                        <a:latin typeface="Courier New" panose="02070309020205020404" pitchFamily="49" charset="0"/>
                        <a:ea typeface="Courier New" panose="02070309020205020404" pitchFamily="49" charset="0"/>
                        <a:cs typeface="Times New Roman" panose="02020603050405020304" pitchFamily="18" charset="0"/>
                      </a:endParaRPr>
                    </a:p>
                  </a:txBody>
                  <a:tcPr/>
                </a:tc>
                <a:extLst>
                  <a:ext uri="{0D108BD9-81ED-4DB2-BD59-A6C34878D82A}">
                    <a16:rowId xmlns:a16="http://schemas.microsoft.com/office/drawing/2014/main" val="3231565464"/>
                  </a:ext>
                </a:extLst>
              </a:tr>
            </a:tbl>
          </a:graphicData>
        </a:graphic>
      </p:graphicFrame>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r="73559" b="68820"/>
          <a:stretch/>
        </p:blipFill>
        <p:spPr>
          <a:xfrm>
            <a:off x="5395983" y="3712494"/>
            <a:ext cx="3153805" cy="1944936"/>
          </a:xfrm>
          <a:prstGeom prst="rect">
            <a:avLst/>
          </a:prstGeom>
        </p:spPr>
      </p:pic>
      <p:sp>
        <p:nvSpPr>
          <p:cNvPr id="7" name="TextBox 6"/>
          <p:cNvSpPr txBox="1"/>
          <p:nvPr/>
        </p:nvSpPr>
        <p:spPr>
          <a:xfrm>
            <a:off x="5395983" y="3343162"/>
            <a:ext cx="870751" cy="369332"/>
          </a:xfrm>
          <a:prstGeom prst="rect">
            <a:avLst/>
          </a:prstGeom>
          <a:noFill/>
        </p:spPr>
        <p:txBody>
          <a:bodyPr wrap="none" rtlCol="0">
            <a:spAutoFit/>
          </a:bodyPr>
          <a:lstStyle/>
          <a:p>
            <a:r>
              <a:rPr lang="en-US" b="1" smtClean="0"/>
              <a:t>Output</a:t>
            </a:r>
            <a:endParaRPr lang="en-US" b="1"/>
          </a:p>
        </p:txBody>
      </p:sp>
    </p:spTree>
    <p:extLst>
      <p:ext uri="{BB962C8B-B14F-4D97-AF65-F5344CB8AC3E}">
        <p14:creationId xmlns:p14="http://schemas.microsoft.com/office/powerpoint/2010/main" val="3747383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647046026"/>
              </p:ext>
            </p:extLst>
          </p:nvPr>
        </p:nvGraphicFramePr>
        <p:xfrm>
          <a:off x="457200" y="2568633"/>
          <a:ext cx="8229600" cy="2751576"/>
        </p:xfrm>
        <a:graphic>
          <a:graphicData uri="http://schemas.openxmlformats.org/drawingml/2006/table">
            <a:tbl>
              <a:tblPr firstRow="1" bandRow="1">
                <a:tableStyleId>{17292A2E-F333-43FB-9621-5CBBE7FDCDCB}</a:tableStyleId>
              </a:tblPr>
              <a:tblGrid>
                <a:gridCol w="8229600">
                  <a:extLst>
                    <a:ext uri="{9D8B030D-6E8A-4147-A177-3AD203B41FA5}">
                      <a16:colId xmlns:a16="http://schemas.microsoft.com/office/drawing/2014/main" val="107693152"/>
                    </a:ext>
                  </a:extLst>
                </a:gridCol>
              </a:tblGrid>
              <a:tr h="0">
                <a:tc>
                  <a:txBody>
                    <a:bodyPr/>
                    <a:lstStyle/>
                    <a:p>
                      <a:r>
                        <a:rPr lang="en-US" sz="1600" smtClean="0"/>
                        <a:t>E2.2</a:t>
                      </a:r>
                      <a:r>
                        <a:rPr lang="en-US" sz="1600" baseline="0" smtClean="0"/>
                        <a:t> - In dữ liệu có căn lề</a:t>
                      </a:r>
                      <a:endParaRPr lang="en-US" sz="1600" b="1"/>
                    </a:p>
                  </a:txBody>
                  <a:tcPr/>
                </a:tc>
                <a:extLst>
                  <a:ext uri="{0D108BD9-81ED-4DB2-BD59-A6C34878D82A}">
                    <a16:rowId xmlns:a16="http://schemas.microsoft.com/office/drawing/2014/main" val="30474077"/>
                  </a:ext>
                </a:extLst>
              </a:tr>
              <a:tr h="2416296">
                <a:tc>
                  <a:txBody>
                    <a:bodyPr/>
                    <a:lstStyle/>
                    <a:p>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400" b="1"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4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&lt;stdio.h&gt;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b="1"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main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"%-6d%-6d\n"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1234</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5678</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"%-6d%-6d\n"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12345678</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98765432</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"%-8.3f\n"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12.34567</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"%-8.3f\n"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12345.678</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"%-10s\n"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"ABCDEF"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"%-10s\n"</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4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"Nguyen Van A"</a:t>
                      </a:r>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ea typeface="Yu Mincho" panose="02020400000000000000" pitchFamily="18" charset="-128"/>
                        <a:cs typeface="Courier New" panose="02070309020205020404" pitchFamily="49" charset="0"/>
                      </a:endParaRPr>
                    </a:p>
                    <a:p>
                      <a:r>
                        <a:rPr lang="en-US" sz="14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400">
                        <a:effectLst/>
                        <a:latin typeface="Courier New" panose="02070309020205020404" pitchFamily="49" charset="0"/>
                        <a:ea typeface="Yu Mincho" panose="02020400000000000000" pitchFamily="18" charset="-128"/>
                        <a:cs typeface="Courier New" panose="02070309020205020404" pitchFamily="49" charset="0"/>
                      </a:endParaRPr>
                    </a:p>
                  </a:txBody>
                  <a:tcPr/>
                </a:tc>
                <a:extLst>
                  <a:ext uri="{0D108BD9-81ED-4DB2-BD59-A6C34878D82A}">
                    <a16:rowId xmlns:a16="http://schemas.microsoft.com/office/drawing/2014/main" val="3231565464"/>
                  </a:ext>
                </a:extLst>
              </a:tr>
            </a:tbl>
          </a:graphicData>
        </a:graphic>
      </p:graphicFrame>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0"/>
            <a:ext cx="8229600" cy="1284316"/>
          </a:xfrm>
        </p:spPr>
        <p:txBody>
          <a:bodyPr>
            <a:noAutofit/>
          </a:bodyPr>
          <a:lstStyle/>
          <a:p>
            <a:pPr marL="0" indent="0" algn="just">
              <a:buNone/>
            </a:pPr>
            <a:r>
              <a:rPr lang="en-US" sz="2000" b="1" i="1" smtClean="0"/>
              <a:t>3.6. In dữ liệu có căn lề</a:t>
            </a:r>
          </a:p>
          <a:p>
            <a:pPr marL="0" indent="0" algn="just">
              <a:buNone/>
            </a:pPr>
            <a:r>
              <a:rPr lang="en-US" sz="1800" smtClean="0"/>
              <a:t>Mặc định dữ liệu khi in ra sẽ căn về bên phải. Để căn về bên trái, ta thêm kí tự </a:t>
            </a:r>
            <a:r>
              <a:rPr lang="en-US" sz="1400" smtClean="0">
                <a:solidFill>
                  <a:schemeClr val="accent2"/>
                </a:solidFill>
                <a:latin typeface="Courier New" panose="02070309020205020404" pitchFamily="49" charset="0"/>
                <a:cs typeface="Courier New" panose="02070309020205020404" pitchFamily="49" charset="0"/>
              </a:rPr>
              <a:t>-</a:t>
            </a:r>
            <a:r>
              <a:rPr lang="en-US" sz="1800" smtClean="0"/>
              <a:t> vào đầu chỉ thị định dạng. Khi đó dấu </a:t>
            </a:r>
            <a:r>
              <a:rPr lang="en-US" sz="1800"/>
              <a:t>cách sẽ được chèn thêm vào bên </a:t>
            </a:r>
            <a:r>
              <a:rPr lang="en-US" sz="1800" smtClean="0"/>
              <a:t>phải </a:t>
            </a:r>
            <a:r>
              <a:rPr lang="en-US" sz="1800"/>
              <a:t>để cho đủ độ dài in ra</a:t>
            </a:r>
            <a:r>
              <a:rPr lang="en-US" sz="1800" smtClean="0"/>
              <a:t>.</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78343" b="72109"/>
          <a:stretch/>
        </p:blipFill>
        <p:spPr>
          <a:xfrm>
            <a:off x="5642419" y="3266901"/>
            <a:ext cx="2910762" cy="1960535"/>
          </a:xfrm>
          <a:prstGeom prst="rect">
            <a:avLst/>
          </a:prstGeom>
        </p:spPr>
      </p:pic>
      <p:sp>
        <p:nvSpPr>
          <p:cNvPr id="9" name="TextBox 8"/>
          <p:cNvSpPr txBox="1"/>
          <p:nvPr/>
        </p:nvSpPr>
        <p:spPr>
          <a:xfrm>
            <a:off x="5642419" y="2897569"/>
            <a:ext cx="870751" cy="369332"/>
          </a:xfrm>
          <a:prstGeom prst="rect">
            <a:avLst/>
          </a:prstGeom>
          <a:noFill/>
        </p:spPr>
        <p:txBody>
          <a:bodyPr wrap="none" rtlCol="0">
            <a:spAutoFit/>
          </a:bodyPr>
          <a:lstStyle/>
          <a:p>
            <a:r>
              <a:rPr lang="en-US" b="1" smtClean="0"/>
              <a:t>Output</a:t>
            </a:r>
            <a:endParaRPr lang="en-US" b="1"/>
          </a:p>
        </p:txBody>
      </p:sp>
    </p:spTree>
    <p:extLst>
      <p:ext uri="{BB962C8B-B14F-4D97-AF65-F5344CB8AC3E}">
        <p14:creationId xmlns:p14="http://schemas.microsoft.com/office/powerpoint/2010/main" val="1866978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1"/>
            <a:ext cx="8229600" cy="763438"/>
          </a:xfrm>
        </p:spPr>
        <p:txBody>
          <a:bodyPr>
            <a:normAutofit/>
          </a:bodyPr>
          <a:lstStyle/>
          <a:p>
            <a:pPr marL="0" indent="0" algn="just">
              <a:buNone/>
            </a:pPr>
            <a:r>
              <a:rPr lang="en-US" sz="2000" b="1" i="1" smtClean="0"/>
              <a:t>3.7. Tổng quát về chỉ thị định dạng</a:t>
            </a:r>
          </a:p>
          <a:p>
            <a:pPr marL="0" indent="0" algn="just">
              <a:buNone/>
            </a:pPr>
            <a:r>
              <a:rPr lang="en-US" sz="1800" smtClean="0"/>
              <a:t>Cấu trúc chung của một chỉ thị định dạng là như sau:</a:t>
            </a:r>
          </a:p>
        </p:txBody>
      </p:sp>
      <p:sp>
        <p:nvSpPr>
          <p:cNvPr id="5" name="Rectangle 4"/>
          <p:cNvSpPr/>
          <p:nvPr/>
        </p:nvSpPr>
        <p:spPr>
          <a:xfrm>
            <a:off x="3386686" y="1923693"/>
            <a:ext cx="1688283" cy="523220"/>
          </a:xfrm>
          <a:prstGeom prst="rect">
            <a:avLst/>
          </a:prstGeom>
        </p:spPr>
        <p:txBody>
          <a:bodyPr wrap="none">
            <a:spAutoFit/>
          </a:bodyPr>
          <a:lstStyle/>
          <a:p>
            <a:r>
              <a:rPr lang="en-US" sz="2800">
                <a:latin typeface="Courier New" panose="02070309020205020404" pitchFamily="49" charset="0"/>
                <a:ea typeface="Yu Mincho" panose="02020400000000000000" pitchFamily="18" charset="-128"/>
                <a:cs typeface="Times New Roman" panose="02020603050405020304" pitchFamily="18" charset="0"/>
              </a:rPr>
              <a:t>%</a:t>
            </a:r>
            <a:r>
              <a:rPr lang="en-US" sz="2800">
                <a:solidFill>
                  <a:schemeClr val="accent6"/>
                </a:solidFill>
                <a:latin typeface="Courier New" panose="02070309020205020404" pitchFamily="49" charset="0"/>
                <a:ea typeface="Yu Mincho" panose="02020400000000000000" pitchFamily="18" charset="-128"/>
                <a:cs typeface="Times New Roman" panose="02020603050405020304" pitchFamily="18" charset="0"/>
              </a:rPr>
              <a:t>-</a:t>
            </a:r>
            <a:r>
              <a:rPr lang="en-US" sz="2800" smtClean="0">
                <a:solidFill>
                  <a:schemeClr val="accent2"/>
                </a:solidFill>
                <a:latin typeface="Courier New" panose="02070309020205020404" pitchFamily="49" charset="0"/>
                <a:ea typeface="Yu Mincho" panose="02020400000000000000" pitchFamily="18" charset="-128"/>
                <a:cs typeface="Times New Roman" panose="02020603050405020304" pitchFamily="18" charset="0"/>
              </a:rPr>
              <a:t>8</a:t>
            </a:r>
            <a:r>
              <a:rPr lang="en-US" sz="2800" smtClean="0">
                <a:solidFill>
                  <a:schemeClr val="accent3"/>
                </a:solidFill>
                <a:latin typeface="Courier New" panose="02070309020205020404" pitchFamily="49" charset="0"/>
                <a:ea typeface="Yu Mincho" panose="02020400000000000000" pitchFamily="18" charset="-128"/>
                <a:cs typeface="Times New Roman" panose="02020603050405020304" pitchFamily="18" charset="0"/>
              </a:rPr>
              <a:t>.3</a:t>
            </a:r>
            <a:r>
              <a:rPr lang="en-US" sz="2800" smtClean="0">
                <a:solidFill>
                  <a:schemeClr val="accent4"/>
                </a:solidFill>
                <a:latin typeface="Courier New" panose="02070309020205020404" pitchFamily="49" charset="0"/>
                <a:ea typeface="Yu Mincho" panose="02020400000000000000" pitchFamily="18" charset="-128"/>
                <a:cs typeface="Times New Roman" panose="02020603050405020304" pitchFamily="18" charset="0"/>
              </a:rPr>
              <a:t>l</a:t>
            </a:r>
            <a:r>
              <a:rPr lang="en-US" sz="2800" smtClean="0">
                <a:solidFill>
                  <a:schemeClr val="accent1"/>
                </a:solidFill>
                <a:latin typeface="Courier New" panose="02070309020205020404" pitchFamily="49" charset="0"/>
                <a:ea typeface="Yu Mincho" panose="02020400000000000000" pitchFamily="18" charset="-128"/>
                <a:cs typeface="Times New Roman" panose="02020603050405020304" pitchFamily="18" charset="0"/>
              </a:rPr>
              <a:t>d</a:t>
            </a:r>
            <a:endParaRPr lang="en-US" sz="2800">
              <a:solidFill>
                <a:schemeClr val="accent1"/>
              </a:solidFill>
            </a:endParaRPr>
          </a:p>
        </p:txBody>
      </p:sp>
      <p:sp>
        <p:nvSpPr>
          <p:cNvPr id="7" name="TextBox 6"/>
          <p:cNvSpPr txBox="1"/>
          <p:nvPr/>
        </p:nvSpPr>
        <p:spPr>
          <a:xfrm>
            <a:off x="544282" y="2687130"/>
            <a:ext cx="1578634" cy="1169551"/>
          </a:xfrm>
          <a:prstGeom prst="rect">
            <a:avLst/>
          </a:prstGeom>
          <a:noFill/>
        </p:spPr>
        <p:txBody>
          <a:bodyPr wrap="square" rtlCol="0">
            <a:spAutoFit/>
          </a:bodyPr>
          <a:lstStyle/>
          <a:p>
            <a:pPr algn="just"/>
            <a:r>
              <a:rPr lang="en-US" sz="1400" b="1" i="1" smtClean="0"/>
              <a:t>Cờ (tùy chọn)</a:t>
            </a:r>
          </a:p>
          <a:p>
            <a:pPr algn="just"/>
            <a:r>
              <a:rPr lang="en-US" sz="1400" smtClean="0"/>
              <a:t>Các tùy chọn khi in dữ liệu (căn trái, chèn số 0 ở đầu số nguyên, …)</a:t>
            </a:r>
            <a:endParaRPr lang="en-US" sz="1400"/>
          </a:p>
        </p:txBody>
      </p:sp>
      <p:sp>
        <p:nvSpPr>
          <p:cNvPr id="9" name="TextBox 8"/>
          <p:cNvSpPr txBox="1"/>
          <p:nvPr/>
        </p:nvSpPr>
        <p:spPr>
          <a:xfrm>
            <a:off x="2122916" y="2687130"/>
            <a:ext cx="1578634" cy="738664"/>
          </a:xfrm>
          <a:prstGeom prst="rect">
            <a:avLst/>
          </a:prstGeom>
          <a:noFill/>
        </p:spPr>
        <p:txBody>
          <a:bodyPr wrap="square" rtlCol="0">
            <a:spAutoFit/>
          </a:bodyPr>
          <a:lstStyle/>
          <a:p>
            <a:pPr algn="just"/>
            <a:r>
              <a:rPr lang="en-US" sz="1400" b="1" i="1" smtClean="0"/>
              <a:t>Độ rộng (tùy chọn)</a:t>
            </a:r>
          </a:p>
          <a:p>
            <a:pPr algn="just"/>
            <a:r>
              <a:rPr lang="en-US" sz="1400" smtClean="0"/>
              <a:t>Độ rộng in ra dữ liệu</a:t>
            </a:r>
            <a:endParaRPr lang="en-US" sz="1400"/>
          </a:p>
        </p:txBody>
      </p:sp>
      <p:sp>
        <p:nvSpPr>
          <p:cNvPr id="10" name="TextBox 9"/>
          <p:cNvSpPr txBox="1"/>
          <p:nvPr/>
        </p:nvSpPr>
        <p:spPr>
          <a:xfrm>
            <a:off x="3736893" y="2687130"/>
            <a:ext cx="1578634" cy="954107"/>
          </a:xfrm>
          <a:prstGeom prst="rect">
            <a:avLst/>
          </a:prstGeom>
          <a:noFill/>
        </p:spPr>
        <p:txBody>
          <a:bodyPr wrap="square" rtlCol="0">
            <a:spAutoFit/>
          </a:bodyPr>
          <a:lstStyle/>
          <a:p>
            <a:pPr algn="just"/>
            <a:r>
              <a:rPr lang="en-US" sz="1400" b="1" i="1" smtClean="0"/>
              <a:t>Độ chính xác (tùy chọn)</a:t>
            </a:r>
          </a:p>
          <a:p>
            <a:pPr algn="just"/>
            <a:r>
              <a:rPr lang="en-US" sz="1400" smtClean="0"/>
              <a:t>Độ chính xác khi in ra dữ liệu</a:t>
            </a:r>
            <a:endParaRPr lang="en-US" sz="1400"/>
          </a:p>
        </p:txBody>
      </p:sp>
      <p:sp>
        <p:nvSpPr>
          <p:cNvPr id="11" name="TextBox 10"/>
          <p:cNvSpPr txBox="1"/>
          <p:nvPr/>
        </p:nvSpPr>
        <p:spPr>
          <a:xfrm>
            <a:off x="6929504" y="2688024"/>
            <a:ext cx="1578634" cy="954107"/>
          </a:xfrm>
          <a:prstGeom prst="rect">
            <a:avLst/>
          </a:prstGeom>
          <a:noFill/>
        </p:spPr>
        <p:txBody>
          <a:bodyPr wrap="square" rtlCol="0">
            <a:spAutoFit/>
          </a:bodyPr>
          <a:lstStyle/>
          <a:p>
            <a:pPr algn="just"/>
            <a:r>
              <a:rPr lang="en-US" sz="1400" b="1" i="1" smtClean="0"/>
              <a:t>Kiểu biểu diễn (bắt buộc)</a:t>
            </a:r>
          </a:p>
          <a:p>
            <a:pPr algn="just"/>
            <a:r>
              <a:rPr lang="en-US" sz="1400" smtClean="0"/>
              <a:t>Loại dữ liệu + kiểu biểu diễn dữ liệu</a:t>
            </a:r>
            <a:endParaRPr lang="en-US" sz="1400"/>
          </a:p>
        </p:txBody>
      </p:sp>
      <p:cxnSp>
        <p:nvCxnSpPr>
          <p:cNvPr id="13" name="Straight Arrow Connector 12"/>
          <p:cNvCxnSpPr>
            <a:stCxn id="7" idx="0"/>
          </p:cNvCxnSpPr>
          <p:nvPr/>
        </p:nvCxnSpPr>
        <p:spPr>
          <a:xfrm flipV="1">
            <a:off x="1333599" y="2321396"/>
            <a:ext cx="2367951" cy="365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9" idx="0"/>
          </p:cNvCxnSpPr>
          <p:nvPr/>
        </p:nvCxnSpPr>
        <p:spPr>
          <a:xfrm flipV="1">
            <a:off x="2912233" y="2338650"/>
            <a:ext cx="1039483" cy="348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0" idx="0"/>
          </p:cNvCxnSpPr>
          <p:nvPr/>
        </p:nvCxnSpPr>
        <p:spPr>
          <a:xfrm flipH="1" flipV="1">
            <a:off x="4381218" y="2321396"/>
            <a:ext cx="144992" cy="365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1" idx="0"/>
          </p:cNvCxnSpPr>
          <p:nvPr/>
        </p:nvCxnSpPr>
        <p:spPr>
          <a:xfrm flipH="1" flipV="1">
            <a:off x="4955712" y="2338650"/>
            <a:ext cx="2763109" cy="349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5350870" y="2687130"/>
            <a:ext cx="1578634" cy="954107"/>
          </a:xfrm>
          <a:prstGeom prst="rect">
            <a:avLst/>
          </a:prstGeom>
          <a:noFill/>
        </p:spPr>
        <p:txBody>
          <a:bodyPr wrap="square" rtlCol="0">
            <a:spAutoFit/>
          </a:bodyPr>
          <a:lstStyle/>
          <a:p>
            <a:pPr algn="just"/>
            <a:r>
              <a:rPr lang="en-US" sz="1400" b="1" i="1" smtClean="0"/>
              <a:t>Độ dài (tùy chọn)</a:t>
            </a:r>
          </a:p>
          <a:p>
            <a:pPr algn="just"/>
            <a:r>
              <a:rPr lang="en-US" sz="1400" smtClean="0"/>
              <a:t>Độ dài hay phạm vi của dữ liệu được in ra</a:t>
            </a:r>
            <a:endParaRPr lang="en-US" sz="1400"/>
          </a:p>
        </p:txBody>
      </p:sp>
      <p:cxnSp>
        <p:nvCxnSpPr>
          <p:cNvPr id="29" name="Straight Arrow Connector 28"/>
          <p:cNvCxnSpPr>
            <a:stCxn id="27" idx="0"/>
          </p:cNvCxnSpPr>
          <p:nvPr/>
        </p:nvCxnSpPr>
        <p:spPr>
          <a:xfrm flipH="1" flipV="1">
            <a:off x="4692771" y="2338650"/>
            <a:ext cx="1447416" cy="348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p:cNvSpPr/>
          <p:nvPr/>
        </p:nvSpPr>
        <p:spPr>
          <a:xfrm>
            <a:off x="457199" y="3989717"/>
            <a:ext cx="8050939" cy="1415772"/>
          </a:xfrm>
          <a:prstGeom prst="rect">
            <a:avLst/>
          </a:prstGeom>
        </p:spPr>
        <p:txBody>
          <a:bodyPr wrap="square">
            <a:spAutoFit/>
          </a:bodyPr>
          <a:lstStyle/>
          <a:p>
            <a:pPr algn="just"/>
            <a:r>
              <a:rPr lang="en-US" b="1" i="1" smtClean="0"/>
              <a:t>Trường hợp đặc biệt: </a:t>
            </a:r>
            <a:r>
              <a:rPr lang="en-US" smtClean="0"/>
              <a:t>Để in ra kí tự % thì ta dùng chỉ thị </a:t>
            </a:r>
            <a:r>
              <a:rPr lang="en-US" sz="1400" smtClean="0">
                <a:solidFill>
                  <a:schemeClr val="accent2"/>
                </a:solidFill>
                <a:latin typeface="Courier New" panose="02070309020205020404" pitchFamily="49" charset="0"/>
                <a:cs typeface="Courier New" panose="02070309020205020404" pitchFamily="49" charset="0"/>
              </a:rPr>
              <a:t>%%</a:t>
            </a:r>
          </a:p>
          <a:p>
            <a:pPr algn="just"/>
            <a:endParaRPr lang="en-US" smtClean="0"/>
          </a:p>
          <a:p>
            <a:pPr algn="just"/>
            <a:r>
              <a:rPr lang="en-US" smtClean="0"/>
              <a:t>Chi </a:t>
            </a:r>
            <a:r>
              <a:rPr lang="en-US"/>
              <a:t>tiết về các chỉ thị định dạng cũng như cách dùng hàm </a:t>
            </a:r>
            <a:r>
              <a:rPr lang="en-US" sz="1600" b="1">
                <a:latin typeface="Courier New" panose="02070309020205020404" pitchFamily="49" charset="0"/>
                <a:cs typeface="Courier New" panose="02070309020205020404" pitchFamily="49" charset="0"/>
              </a:rPr>
              <a:t>printf()</a:t>
            </a:r>
            <a:r>
              <a:rPr lang="en-US"/>
              <a:t> có thể xem tại:</a:t>
            </a:r>
          </a:p>
          <a:p>
            <a:pPr algn="just"/>
            <a:r>
              <a:rPr lang="en-US">
                <a:hlinkClick r:id="rId2"/>
              </a:rPr>
              <a:t>http://www.cplusplus.com/reference/cstdio/printf/</a:t>
            </a:r>
            <a:endParaRPr lang="en-US"/>
          </a:p>
          <a:p>
            <a:pPr algn="just"/>
            <a:endParaRPr lang="en-US" sz="1400" smtClean="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55823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1"/>
            <a:ext cx="8229600" cy="1313144"/>
          </a:xfrm>
        </p:spPr>
        <p:txBody>
          <a:bodyPr>
            <a:normAutofit/>
          </a:bodyPr>
          <a:lstStyle/>
          <a:p>
            <a:pPr marL="0" indent="0" algn="just">
              <a:buNone/>
            </a:pPr>
            <a:r>
              <a:rPr lang="en-US" sz="2000" b="1" i="1" smtClean="0"/>
              <a:t>3.8. In dữ liệu từ hằng/biến</a:t>
            </a:r>
          </a:p>
          <a:p>
            <a:pPr marL="0" indent="0" algn="just">
              <a:buNone/>
            </a:pPr>
            <a:r>
              <a:rPr lang="en-US" sz="1800" smtClean="0"/>
              <a:t>Như đã giải thích ở trước, ngoài dữ liệu thuần túy thì hằng/biến có thể được dùng làm tham số của hàm </a:t>
            </a:r>
            <a:r>
              <a:rPr lang="en-US" sz="1600" b="1" smtClean="0">
                <a:latin typeface="Courier New" panose="02070309020205020404" pitchFamily="49" charset="0"/>
                <a:cs typeface="Courier New" panose="02070309020205020404" pitchFamily="49" charset="0"/>
              </a:rPr>
              <a:t>printf()</a:t>
            </a:r>
            <a:r>
              <a:rPr lang="en-US" sz="1800" smtClean="0"/>
              <a:t>. Khi đó chương trình sẽ in ra giá trị của hằng/biến được đưa vào.</a:t>
            </a:r>
          </a:p>
        </p:txBody>
      </p:sp>
      <p:graphicFrame>
        <p:nvGraphicFramePr>
          <p:cNvPr id="7" name="Table 6"/>
          <p:cNvGraphicFramePr>
            <a:graphicFrameLocks noGrp="1"/>
          </p:cNvGraphicFramePr>
          <p:nvPr>
            <p:extLst>
              <p:ext uri="{D42A27DB-BD31-4B8C-83A1-F6EECF244321}">
                <p14:modId xmlns:p14="http://schemas.microsoft.com/office/powerpoint/2010/main" val="1375372936"/>
              </p:ext>
            </p:extLst>
          </p:nvPr>
        </p:nvGraphicFramePr>
        <p:xfrm>
          <a:off x="457200" y="2456145"/>
          <a:ext cx="8229600" cy="3535680"/>
        </p:xfrm>
        <a:graphic>
          <a:graphicData uri="http://schemas.openxmlformats.org/drawingml/2006/table">
            <a:tbl>
              <a:tblPr firstRow="1" bandRow="1">
                <a:tableStyleId>{17292A2E-F333-43FB-9621-5CBBE7FDCDCB}</a:tableStyleId>
              </a:tblPr>
              <a:tblGrid>
                <a:gridCol w="8229600">
                  <a:extLst>
                    <a:ext uri="{9D8B030D-6E8A-4147-A177-3AD203B41FA5}">
                      <a16:colId xmlns:a16="http://schemas.microsoft.com/office/drawing/2014/main" val="107693152"/>
                    </a:ext>
                  </a:extLst>
                </a:gridCol>
              </a:tblGrid>
              <a:tr h="274320">
                <a:tc>
                  <a:txBody>
                    <a:bodyPr/>
                    <a:lstStyle/>
                    <a:p>
                      <a:r>
                        <a:rPr lang="en-US" sz="1600" smtClean="0"/>
                        <a:t>E2.3</a:t>
                      </a:r>
                      <a:r>
                        <a:rPr lang="en-US" sz="1600" baseline="0" smtClean="0"/>
                        <a:t> - In dữ liệu từ hằng/biến</a:t>
                      </a:r>
                      <a:endParaRPr lang="en-US" sz="1600" b="1"/>
                    </a:p>
                  </a:txBody>
                  <a:tcPr/>
                </a:tc>
                <a:extLst>
                  <a:ext uri="{0D108BD9-81ED-4DB2-BD59-A6C34878D82A}">
                    <a16:rowId xmlns:a16="http://schemas.microsoft.com/office/drawing/2014/main" val="30474077"/>
                  </a:ext>
                </a:extLst>
              </a:tr>
              <a:tr h="2416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1"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include</a:t>
                      </a:r>
                      <a:r>
                        <a:rPr kumimoji="0" lang="en-US" sz="1200" b="0"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4D99BF"/>
                          </a:solidFill>
                          <a:effectLst/>
                          <a:uLnTx/>
                          <a:uFillTx/>
                          <a:latin typeface="Courier New" panose="02070309020205020404" pitchFamily="49" charset="0"/>
                          <a:ea typeface="Yu Mincho" panose="02020400000000000000" pitchFamily="18" charset="-128"/>
                          <a:cs typeface="Courier New" panose="02070309020205020404" pitchFamily="49" charset="0"/>
                        </a:rPr>
                        <a:t>&lt;stdio.h&gt;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1"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define</a:t>
                      </a:r>
                      <a:r>
                        <a:rPr kumimoji="0" lang="en-US" sz="1200" b="0"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 PI 3.141592654</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int</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main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int</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 = </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69</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b = </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123456789</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long</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long</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x = </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999999999999</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float</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f = </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7.9453</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char</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c = </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char</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s[] = </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"Hello World!"</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"a = %d, b = %d\n"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 b);</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"x = %lld\n"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x);</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"d = %.2f\n"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f);</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"PI = %lf\n"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PI);</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"%c\n"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c);</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2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2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"%s\n"</a:t>
                      </a: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s);</a:t>
                      </a:r>
                      <a:endParaRPr kumimoji="0" lang="en-US" sz="12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txBody>
                  <a:tcPr/>
                </a:tc>
                <a:extLst>
                  <a:ext uri="{0D108BD9-81ED-4DB2-BD59-A6C34878D82A}">
                    <a16:rowId xmlns:a16="http://schemas.microsoft.com/office/drawing/2014/main" val="3231565464"/>
                  </a:ext>
                </a:extLst>
              </a:tr>
            </a:tbl>
          </a:graphicData>
        </a:graphic>
      </p:graphicFrame>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76132" b="71737"/>
          <a:stretch/>
        </p:blipFill>
        <p:spPr>
          <a:xfrm>
            <a:off x="5079076" y="3156787"/>
            <a:ext cx="3258589" cy="2018018"/>
          </a:xfrm>
          <a:prstGeom prst="rect">
            <a:avLst/>
          </a:prstGeom>
        </p:spPr>
      </p:pic>
      <p:sp>
        <p:nvSpPr>
          <p:cNvPr id="10" name="TextBox 9"/>
          <p:cNvSpPr txBox="1"/>
          <p:nvPr/>
        </p:nvSpPr>
        <p:spPr>
          <a:xfrm>
            <a:off x="5079076" y="2787455"/>
            <a:ext cx="870751" cy="369332"/>
          </a:xfrm>
          <a:prstGeom prst="rect">
            <a:avLst/>
          </a:prstGeom>
          <a:noFill/>
        </p:spPr>
        <p:txBody>
          <a:bodyPr wrap="none" rtlCol="0">
            <a:spAutoFit/>
          </a:bodyPr>
          <a:lstStyle/>
          <a:p>
            <a:r>
              <a:rPr lang="en-US" b="1" smtClean="0"/>
              <a:t>Output</a:t>
            </a:r>
            <a:endParaRPr lang="en-US" b="1"/>
          </a:p>
        </p:txBody>
      </p:sp>
    </p:spTree>
    <p:extLst>
      <p:ext uri="{BB962C8B-B14F-4D97-AF65-F5344CB8AC3E}">
        <p14:creationId xmlns:p14="http://schemas.microsoft.com/office/powerpoint/2010/main" val="2839523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Biểu diễn dữ liệu trong C</a:t>
            </a:r>
            <a:endParaRPr lang="en-US"/>
          </a:p>
        </p:txBody>
      </p:sp>
      <p:sp>
        <p:nvSpPr>
          <p:cNvPr id="3" name="Content Placeholder 2"/>
          <p:cNvSpPr>
            <a:spLocks noGrp="1"/>
          </p:cNvSpPr>
          <p:nvPr>
            <p:ph idx="1"/>
          </p:nvPr>
        </p:nvSpPr>
        <p:spPr/>
        <p:txBody>
          <a:bodyPr>
            <a:normAutofit/>
          </a:bodyPr>
          <a:lstStyle/>
          <a:p>
            <a:pPr marL="0" indent="0" algn="just">
              <a:buNone/>
            </a:pPr>
            <a:r>
              <a:rPr lang="en-US" sz="2400" smtClean="0"/>
              <a:t>Trong lập trình, chúng ta thường phải thao tác với nhiều loại dữ liệu khác nhau. Trong C có 4 loại dữ liệu cơ bản như sau:</a:t>
            </a:r>
          </a:p>
          <a:p>
            <a:pPr algn="just"/>
            <a:r>
              <a:rPr lang="en-US" sz="2400" smtClean="0"/>
              <a:t>Số nguyên (Integer number)</a:t>
            </a:r>
          </a:p>
          <a:p>
            <a:pPr algn="just"/>
            <a:r>
              <a:rPr lang="en-US" sz="2400" smtClean="0"/>
              <a:t>Số thập phân (Floating-point number)</a:t>
            </a:r>
          </a:p>
          <a:p>
            <a:pPr algn="just"/>
            <a:r>
              <a:rPr lang="en-US" sz="2400" smtClean="0"/>
              <a:t>Kí tự (Character)</a:t>
            </a:r>
          </a:p>
          <a:p>
            <a:pPr algn="just"/>
            <a:r>
              <a:rPr lang="en-US" sz="2400" smtClean="0"/>
              <a:t>Xâu (String)</a:t>
            </a:r>
            <a:endParaRPr lang="en-US" sz="2400"/>
          </a:p>
        </p:txBody>
      </p:sp>
    </p:spTree>
    <p:extLst>
      <p:ext uri="{BB962C8B-B14F-4D97-AF65-F5344CB8AC3E}">
        <p14:creationId xmlns:p14="http://schemas.microsoft.com/office/powerpoint/2010/main" val="3856515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p:txBody>
          <a:bodyPr>
            <a:normAutofit/>
          </a:bodyPr>
          <a:lstStyle/>
          <a:p>
            <a:pPr marL="0" indent="0" algn="just">
              <a:buNone/>
            </a:pPr>
            <a:r>
              <a:rPr lang="en-US" sz="2400" b="1"/>
              <a:t>4. Hàm scanf()</a:t>
            </a:r>
          </a:p>
          <a:p>
            <a:pPr marL="0" indent="0" algn="just">
              <a:buNone/>
            </a:pPr>
            <a:r>
              <a:rPr lang="en-US" sz="2000"/>
              <a:t>Hàm </a:t>
            </a:r>
            <a:r>
              <a:rPr lang="en-US" sz="1600" b="1">
                <a:latin typeface="Courier New" panose="02070309020205020404" pitchFamily="49" charset="0"/>
                <a:cs typeface="Courier New" panose="02070309020205020404" pitchFamily="49" charset="0"/>
              </a:rPr>
              <a:t>scanf()</a:t>
            </a:r>
            <a:r>
              <a:rPr lang="en-US" sz="1600">
                <a:latin typeface="Courier New" panose="02070309020205020404" pitchFamily="49" charset="0"/>
                <a:cs typeface="Courier New" panose="02070309020205020404" pitchFamily="49" charset="0"/>
              </a:rPr>
              <a:t> </a:t>
            </a:r>
            <a:r>
              <a:rPr lang="en-US" sz="2000"/>
              <a:t>được dùng để </a:t>
            </a:r>
            <a:r>
              <a:rPr lang="en-US" sz="2000" smtClean="0"/>
              <a:t>nhập </a:t>
            </a:r>
            <a:r>
              <a:rPr lang="en-US" sz="2000"/>
              <a:t>dữ liệu có định dạng </a:t>
            </a:r>
            <a:r>
              <a:rPr lang="en-US" sz="2000" smtClean="0"/>
              <a:t>từ cửa </a:t>
            </a:r>
            <a:r>
              <a:rPr lang="en-US" sz="2000"/>
              <a:t>sổ dòng lệnh </a:t>
            </a:r>
            <a:r>
              <a:rPr lang="en-US" sz="2000" smtClean="0"/>
              <a:t>vào các biến.</a:t>
            </a:r>
          </a:p>
          <a:p>
            <a:pPr marL="0" indent="0" algn="just">
              <a:buNone/>
            </a:pPr>
            <a:r>
              <a:rPr lang="en-US" sz="2000" smtClean="0"/>
              <a:t>Cú pháp gọi hàm </a:t>
            </a:r>
            <a:r>
              <a:rPr lang="en-US" sz="1600" b="1" smtClean="0">
                <a:latin typeface="Courier New" panose="02070309020205020404" pitchFamily="49" charset="0"/>
                <a:cs typeface="Courier New" panose="02070309020205020404" pitchFamily="49" charset="0"/>
              </a:rPr>
              <a:t>scanf()</a:t>
            </a:r>
            <a:r>
              <a:rPr lang="en-US" sz="1600" smtClean="0">
                <a:latin typeface="Courier New" panose="02070309020205020404" pitchFamily="49" charset="0"/>
                <a:cs typeface="Courier New" panose="02070309020205020404" pitchFamily="49" charset="0"/>
              </a:rPr>
              <a:t> </a:t>
            </a:r>
            <a:r>
              <a:rPr lang="en-US" sz="2000" smtClean="0"/>
              <a:t>có dạng:</a:t>
            </a:r>
          </a:p>
          <a:p>
            <a:pPr marL="0" indent="0" algn="ctr">
              <a:buNone/>
            </a:pPr>
            <a:r>
              <a:rPr lang="en-US" sz="1600">
                <a:latin typeface="Courier New" panose="02070309020205020404" pitchFamily="49" charset="0"/>
                <a:cs typeface="Courier New" panose="02070309020205020404" pitchFamily="49" charset="0"/>
              </a:rPr>
              <a:t>scanf</a:t>
            </a:r>
            <a:r>
              <a:rPr lang="en-US" sz="1600" smtClean="0">
                <a:latin typeface="Courier New" panose="02070309020205020404" pitchFamily="49" charset="0"/>
                <a:cs typeface="Courier New" panose="02070309020205020404" pitchFamily="49" charset="0"/>
              </a:rPr>
              <a:t>(</a:t>
            </a:r>
            <a:r>
              <a:rPr lang="en-US" sz="1600" smtClean="0">
                <a:solidFill>
                  <a:schemeClr val="accent2"/>
                </a:solidFill>
                <a:latin typeface="Courier New" panose="02070309020205020404" pitchFamily="49" charset="0"/>
                <a:cs typeface="Courier New" panose="02070309020205020404" pitchFamily="49" charset="0"/>
              </a:rPr>
              <a:t>xâu_định_dạng</a:t>
            </a:r>
            <a:r>
              <a:rPr lang="en-US" sz="1600" smtClean="0">
                <a:latin typeface="Courier New" panose="02070309020205020404" pitchFamily="49" charset="0"/>
                <a:cs typeface="Courier New" panose="02070309020205020404" pitchFamily="49" charset="0"/>
              </a:rPr>
              <a:t>, địa_chỉ_biến_1, địa_chỉ_biến_2, …);</a:t>
            </a:r>
            <a:endParaRPr lang="en-US" sz="1600">
              <a:latin typeface="Courier New" panose="02070309020205020404" pitchFamily="49" charset="0"/>
              <a:cs typeface="Courier New" panose="02070309020205020404" pitchFamily="49" charset="0"/>
            </a:endParaRPr>
          </a:p>
          <a:p>
            <a:pPr marL="0" indent="0" algn="just">
              <a:buNone/>
            </a:pPr>
            <a:r>
              <a:rPr lang="en-US" sz="2000" smtClean="0"/>
              <a:t>Trong đó:</a:t>
            </a:r>
          </a:p>
          <a:p>
            <a:pPr algn="just"/>
            <a:r>
              <a:rPr lang="en-US" sz="2000" b="1" smtClean="0"/>
              <a:t>Xâu định dạng: </a:t>
            </a:r>
            <a:r>
              <a:rPr lang="en-US" sz="2000" smtClean="0"/>
              <a:t>Tương tự như xâu định dạng ở hàm </a:t>
            </a:r>
            <a:r>
              <a:rPr lang="en-US" sz="1600" b="1">
                <a:latin typeface="Courier New" panose="02070309020205020404" pitchFamily="49" charset="0"/>
                <a:cs typeface="Courier New" panose="02070309020205020404" pitchFamily="49" charset="0"/>
              </a:rPr>
              <a:t>printf()</a:t>
            </a:r>
            <a:r>
              <a:rPr lang="en-US" sz="2000" smtClean="0"/>
              <a:t>, nhưng các chỉ thị định dạng chỉ cần ghi loại dữ liệu nhập vào.</a:t>
            </a:r>
          </a:p>
          <a:p>
            <a:pPr algn="just"/>
            <a:r>
              <a:rPr lang="en-US" sz="2000" b="1" smtClean="0"/>
              <a:t>Địa chỉ biến:</a:t>
            </a:r>
            <a:r>
              <a:rPr lang="en-US" sz="2000" smtClean="0"/>
              <a:t> Ở đây tham số thay vì là biến như ở hàm </a:t>
            </a:r>
            <a:r>
              <a:rPr lang="en-US" sz="1600" b="1">
                <a:latin typeface="Courier New" panose="02070309020205020404" pitchFamily="49" charset="0"/>
                <a:cs typeface="Courier New" panose="02070309020205020404" pitchFamily="49" charset="0"/>
              </a:rPr>
              <a:t>printf()</a:t>
            </a:r>
            <a:r>
              <a:rPr lang="en-US" sz="2000"/>
              <a:t> </a:t>
            </a:r>
            <a:r>
              <a:rPr lang="en-US" sz="2000" smtClean="0"/>
              <a:t>thì ta cần địa chỉ (address) của biến để hàm </a:t>
            </a:r>
            <a:r>
              <a:rPr lang="en-US" sz="1600" b="1">
                <a:latin typeface="Courier New" panose="02070309020205020404" pitchFamily="49" charset="0"/>
                <a:cs typeface="Courier New" panose="02070309020205020404" pitchFamily="49" charset="0"/>
              </a:rPr>
              <a:t>scanf()</a:t>
            </a:r>
            <a:r>
              <a:rPr lang="en-US" sz="2000" smtClean="0"/>
              <a:t> có thể lưu được dữ liệu vào biến.</a:t>
            </a:r>
            <a:r>
              <a:rPr lang="en-US" sz="2000"/>
              <a:t> </a:t>
            </a:r>
            <a:r>
              <a:rPr lang="en-US" sz="2000" smtClean="0"/>
              <a:t>Để lấy địa chỉ của biến, ta dùng toán tử </a:t>
            </a:r>
            <a:r>
              <a:rPr lang="en-US" sz="2000" smtClean="0">
                <a:solidFill>
                  <a:schemeClr val="accent4"/>
                </a:solidFill>
                <a:latin typeface="Courier New" panose="02070309020205020404" pitchFamily="49" charset="0"/>
                <a:cs typeface="Courier New" panose="02070309020205020404" pitchFamily="49" charset="0"/>
              </a:rPr>
              <a:t>&amp;</a:t>
            </a:r>
            <a:r>
              <a:rPr lang="en-US" sz="2000" smtClean="0"/>
              <a:t> ở đằng trước tên biến.</a:t>
            </a:r>
          </a:p>
          <a:p>
            <a:pPr marL="0" indent="0" algn="just">
              <a:buNone/>
            </a:pPr>
            <a:endParaRPr lang="en-US" sz="2000" smtClean="0"/>
          </a:p>
          <a:p>
            <a:pPr marL="0" indent="0" algn="just">
              <a:buNone/>
            </a:pPr>
            <a:r>
              <a:rPr lang="en-US" sz="2000" smtClean="0"/>
              <a:t>Kiến thức về địa chỉ và truyền tham chiếu sẽ được giới thiệu ở các bài con trỏ và hàm.</a:t>
            </a:r>
          </a:p>
        </p:txBody>
      </p:sp>
    </p:spTree>
    <p:extLst>
      <p:ext uri="{BB962C8B-B14F-4D97-AF65-F5344CB8AC3E}">
        <p14:creationId xmlns:p14="http://schemas.microsoft.com/office/powerpoint/2010/main" val="35662541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1"/>
            <a:ext cx="8229600" cy="418380"/>
          </a:xfrm>
        </p:spPr>
        <p:txBody>
          <a:bodyPr>
            <a:normAutofit/>
          </a:bodyPr>
          <a:lstStyle/>
          <a:p>
            <a:pPr marL="0" indent="0" algn="just">
              <a:buNone/>
            </a:pPr>
            <a:r>
              <a:rPr lang="en-US" sz="2000" b="1" i="1" smtClean="0"/>
              <a:t>4.1. Các chỉ thị nhập dữ liệu</a:t>
            </a:r>
          </a:p>
        </p:txBody>
      </p:sp>
      <p:graphicFrame>
        <p:nvGraphicFramePr>
          <p:cNvPr id="9" name="Table 8"/>
          <p:cNvGraphicFramePr>
            <a:graphicFrameLocks noGrp="1"/>
          </p:cNvGraphicFramePr>
          <p:nvPr>
            <p:extLst>
              <p:ext uri="{D42A27DB-BD31-4B8C-83A1-F6EECF244321}">
                <p14:modId xmlns:p14="http://schemas.microsoft.com/office/powerpoint/2010/main" val="790723026"/>
              </p:ext>
            </p:extLst>
          </p:nvPr>
        </p:nvGraphicFramePr>
        <p:xfrm>
          <a:off x="457198" y="1604513"/>
          <a:ext cx="8229602" cy="3091927"/>
        </p:xfrm>
        <a:graphic>
          <a:graphicData uri="http://schemas.openxmlformats.org/drawingml/2006/table">
            <a:tbl>
              <a:tblPr firstRow="1" bandRow="1">
                <a:tableStyleId>{F5AB1C69-6EDB-4FF4-983F-18BD219EF322}</a:tableStyleId>
              </a:tblPr>
              <a:tblGrid>
                <a:gridCol w="793632">
                  <a:extLst>
                    <a:ext uri="{9D8B030D-6E8A-4147-A177-3AD203B41FA5}">
                      <a16:colId xmlns:a16="http://schemas.microsoft.com/office/drawing/2014/main" val="480963854"/>
                    </a:ext>
                  </a:extLst>
                </a:gridCol>
                <a:gridCol w="2674189">
                  <a:extLst>
                    <a:ext uri="{9D8B030D-6E8A-4147-A177-3AD203B41FA5}">
                      <a16:colId xmlns:a16="http://schemas.microsoft.com/office/drawing/2014/main" val="3769155082"/>
                    </a:ext>
                  </a:extLst>
                </a:gridCol>
                <a:gridCol w="2708694">
                  <a:extLst>
                    <a:ext uri="{9D8B030D-6E8A-4147-A177-3AD203B41FA5}">
                      <a16:colId xmlns:a16="http://schemas.microsoft.com/office/drawing/2014/main" val="441221063"/>
                    </a:ext>
                  </a:extLst>
                </a:gridCol>
                <a:gridCol w="2053087">
                  <a:extLst>
                    <a:ext uri="{9D8B030D-6E8A-4147-A177-3AD203B41FA5}">
                      <a16:colId xmlns:a16="http://schemas.microsoft.com/office/drawing/2014/main" val="4055074940"/>
                    </a:ext>
                  </a:extLst>
                </a:gridCol>
              </a:tblGrid>
              <a:tr h="348727">
                <a:tc>
                  <a:txBody>
                    <a:bodyPr/>
                    <a:lstStyle/>
                    <a:p>
                      <a:pPr algn="ctr"/>
                      <a:r>
                        <a:rPr lang="en-US" sz="1600" smtClean="0"/>
                        <a:t>Chỉ</a:t>
                      </a:r>
                      <a:r>
                        <a:rPr lang="en-US" sz="1600" baseline="0" smtClean="0"/>
                        <a:t> thị</a:t>
                      </a:r>
                      <a:endParaRPr lang="en-US" sz="1600"/>
                    </a:p>
                  </a:txBody>
                  <a:tcPr/>
                </a:tc>
                <a:tc>
                  <a:txBody>
                    <a:bodyPr/>
                    <a:lstStyle/>
                    <a:p>
                      <a:pPr algn="ctr"/>
                      <a:r>
                        <a:rPr lang="en-US" sz="1600" smtClean="0"/>
                        <a:t>Ý</a:t>
                      </a:r>
                      <a:r>
                        <a:rPr lang="en-US" sz="1600" baseline="0" smtClean="0"/>
                        <a:t> nghĩa</a:t>
                      </a:r>
                      <a:endParaRPr lang="en-US" sz="1600"/>
                    </a:p>
                  </a:txBody>
                  <a:tcPr/>
                </a:tc>
                <a:tc>
                  <a:txBody>
                    <a:bodyPr/>
                    <a:lstStyle/>
                    <a:p>
                      <a:pPr algn="ctr"/>
                      <a:r>
                        <a:rPr lang="en-US" sz="1600" smtClean="0"/>
                        <a:t>Kiểu</a:t>
                      </a:r>
                      <a:r>
                        <a:rPr lang="en-US" sz="1600" baseline="0" smtClean="0"/>
                        <a:t> dữ liệu tương ứng</a:t>
                      </a:r>
                      <a:endParaRPr lang="en-US" sz="1600"/>
                    </a:p>
                  </a:txBody>
                  <a:tcPr/>
                </a:tc>
                <a:tc>
                  <a:txBody>
                    <a:bodyPr/>
                    <a:lstStyle/>
                    <a:p>
                      <a:pPr algn="ctr"/>
                      <a:r>
                        <a:rPr lang="en-US" sz="1600" smtClean="0"/>
                        <a:t>Ví</a:t>
                      </a:r>
                      <a:r>
                        <a:rPr lang="en-US" sz="1600" baseline="0" smtClean="0"/>
                        <a:t> dụ</a:t>
                      </a:r>
                      <a:endParaRPr lang="en-US" sz="1600"/>
                    </a:p>
                  </a:txBody>
                  <a:tcPr/>
                </a:tc>
                <a:extLst>
                  <a:ext uri="{0D108BD9-81ED-4DB2-BD59-A6C34878D82A}">
                    <a16:rowId xmlns:a16="http://schemas.microsoft.com/office/drawing/2014/main" val="3899640722"/>
                  </a:ext>
                </a:extLst>
              </a:tr>
              <a:tr h="344139">
                <a:tc>
                  <a:txBody>
                    <a:bodyPr/>
                    <a:lstStyle/>
                    <a:p>
                      <a:r>
                        <a:rPr lang="en-US" sz="1200" smtClean="0">
                          <a:solidFill>
                            <a:schemeClr val="accent2"/>
                          </a:solidFill>
                          <a:latin typeface="Courier New" panose="02070309020205020404" pitchFamily="49" charset="0"/>
                          <a:cs typeface="Courier New" panose="02070309020205020404" pitchFamily="49" charset="0"/>
                        </a:rPr>
                        <a:t>%d</a:t>
                      </a:r>
                      <a:endParaRPr lang="en-US" sz="1200">
                        <a:solidFill>
                          <a:schemeClr val="accent2"/>
                        </a:solidFill>
                        <a:latin typeface="Courier New" panose="02070309020205020404" pitchFamily="49" charset="0"/>
                        <a:cs typeface="Courier New" panose="02070309020205020404" pitchFamily="49" charset="0"/>
                      </a:endParaRPr>
                    </a:p>
                  </a:txBody>
                  <a:tcPr/>
                </a:tc>
                <a:tc>
                  <a:txBody>
                    <a:bodyPr/>
                    <a:lstStyle/>
                    <a:p>
                      <a:r>
                        <a:rPr lang="en-US" sz="1600" smtClean="0"/>
                        <a:t>Nhập</a:t>
                      </a:r>
                      <a:r>
                        <a:rPr lang="en-US" sz="1600" baseline="0" smtClean="0"/>
                        <a:t> số nguyên</a:t>
                      </a:r>
                      <a:endParaRPr lang="en-US" sz="1600"/>
                    </a:p>
                  </a:txBody>
                  <a:tcPr/>
                </a:tc>
                <a:tc>
                  <a:txBody>
                    <a:bodyPr/>
                    <a:lstStyle/>
                    <a:p>
                      <a:r>
                        <a:rPr lang="en-US" sz="1200" smtClean="0">
                          <a:solidFill>
                            <a:schemeClr val="tx1"/>
                          </a:solidFill>
                          <a:latin typeface="Courier New" panose="02070309020205020404" pitchFamily="49" charset="0"/>
                          <a:cs typeface="Courier New" panose="02070309020205020404" pitchFamily="49" charset="0"/>
                        </a:rPr>
                        <a:t>char</a:t>
                      </a:r>
                      <a:r>
                        <a:rPr lang="en-US" sz="1200" baseline="0" smtClean="0">
                          <a:solidFill>
                            <a:schemeClr val="tx1"/>
                          </a:solidFill>
                          <a:latin typeface="Courier New" panose="02070309020205020404" pitchFamily="49" charset="0"/>
                          <a:cs typeface="Courier New" panose="02070309020205020404" pitchFamily="49" charset="0"/>
                        </a:rPr>
                        <a:t>, </a:t>
                      </a:r>
                      <a:r>
                        <a:rPr lang="en-US" sz="1200" smtClean="0">
                          <a:solidFill>
                            <a:schemeClr val="tx1"/>
                          </a:solidFill>
                          <a:latin typeface="Courier New" panose="02070309020205020404" pitchFamily="49" charset="0"/>
                          <a:cs typeface="Courier New" panose="02070309020205020404" pitchFamily="49" charset="0"/>
                        </a:rPr>
                        <a:t>short, int</a:t>
                      </a:r>
                      <a:endParaRPr lang="en-US" sz="1200">
                        <a:solidFill>
                          <a:schemeClr val="tx1"/>
                        </a:solidFill>
                        <a:latin typeface="Courier New" panose="02070309020205020404" pitchFamily="49" charset="0"/>
                        <a:cs typeface="Courier New" panose="02070309020205020404" pitchFamily="49" charset="0"/>
                      </a:endParaRPr>
                    </a:p>
                  </a:txBody>
                  <a:tcPr/>
                </a:tc>
                <a:tc>
                  <a:txBody>
                    <a:bodyPr/>
                    <a:lstStyle/>
                    <a:p>
                      <a:pPr marL="0" marR="0">
                        <a:spcBef>
                          <a:spcPts val="0"/>
                        </a:spcBef>
                        <a:spcAft>
                          <a:spcPts val="0"/>
                        </a:spcAft>
                      </a:pPr>
                      <a:r>
                        <a:rPr lang="en-US" sz="1200" b="1" smtClean="0">
                          <a:solidFill>
                            <a:srgbClr val="444444"/>
                          </a:solidFill>
                          <a:effectLst/>
                          <a:latin typeface="Courier New" panose="02070309020205020404" pitchFamily="49" charset="0"/>
                          <a:ea typeface="Yu Mincho" panose="02020400000000000000" pitchFamily="18" charset="-128"/>
                          <a:cs typeface="Courier New" panose="02070309020205020404" pitchFamily="49" charset="0"/>
                        </a:rPr>
                        <a:t>int</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 a;</a:t>
                      </a:r>
                    </a:p>
                    <a:p>
                      <a:pPr marL="0" marR="0">
                        <a:spcBef>
                          <a:spcPts val="0"/>
                        </a:spcBef>
                        <a:spcAft>
                          <a:spcPts val="0"/>
                        </a:spcAft>
                      </a:pPr>
                      <a:r>
                        <a:rPr lang="en-US" sz="1200" smtClean="0">
                          <a:solidFill>
                            <a:srgbClr val="397300"/>
                          </a:solidFill>
                          <a:effectLst/>
                          <a:latin typeface="Courier New" panose="02070309020205020404" pitchFamily="49" charset="0"/>
                          <a:ea typeface="Yu Mincho" panose="02020400000000000000" pitchFamily="18" charset="-128"/>
                          <a:cs typeface="Courier New" panose="02070309020205020404" pitchFamily="49" charset="0"/>
                        </a:rPr>
                        <a:t>scanf</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effectLst/>
                          <a:latin typeface="Courier New" panose="02070309020205020404" pitchFamily="49" charset="0"/>
                          <a:ea typeface="Yu Mincho" panose="02020400000000000000" pitchFamily="18" charset="-128"/>
                          <a:cs typeface="Courier New" panose="02070309020205020404" pitchFamily="49" charset="0"/>
                        </a:rPr>
                        <a:t>"%d"</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 &amp;a);</a:t>
                      </a:r>
                    </a:p>
                  </a:txBody>
                  <a:tcPr/>
                </a:tc>
                <a:extLst>
                  <a:ext uri="{0D108BD9-81ED-4DB2-BD59-A6C34878D82A}">
                    <a16:rowId xmlns:a16="http://schemas.microsoft.com/office/drawing/2014/main" val="3599565386"/>
                  </a:ext>
                </a:extLst>
              </a:tr>
              <a:tr h="344139">
                <a:tc>
                  <a:txBody>
                    <a:bodyPr/>
                    <a:lstStyle/>
                    <a:p>
                      <a:r>
                        <a:rPr lang="en-US" sz="1200" smtClean="0">
                          <a:solidFill>
                            <a:schemeClr val="accent2"/>
                          </a:solidFill>
                          <a:latin typeface="Courier New" panose="02070309020205020404" pitchFamily="49" charset="0"/>
                          <a:cs typeface="Courier New" panose="02070309020205020404" pitchFamily="49" charset="0"/>
                        </a:rPr>
                        <a:t>%lld</a:t>
                      </a:r>
                      <a:endParaRPr lang="en-US" sz="1200">
                        <a:solidFill>
                          <a:schemeClr val="accent2"/>
                        </a:solidFill>
                        <a:latin typeface="Courier New" panose="02070309020205020404" pitchFamily="49" charset="0"/>
                        <a:cs typeface="Courier New" panose="02070309020205020404" pitchFamily="49" charset="0"/>
                      </a:endParaRPr>
                    </a:p>
                  </a:txBody>
                  <a:tcPr/>
                </a:tc>
                <a:tc>
                  <a:txBody>
                    <a:bodyPr/>
                    <a:lstStyle/>
                    <a:p>
                      <a:r>
                        <a:rPr lang="en-US" sz="1600" smtClean="0"/>
                        <a:t>Nhập</a:t>
                      </a:r>
                      <a:r>
                        <a:rPr lang="en-US" sz="1600" baseline="0" smtClean="0"/>
                        <a:t> số nguyên lớn</a:t>
                      </a:r>
                      <a:endParaRPr lang="en-US" sz="1600"/>
                    </a:p>
                  </a:txBody>
                  <a:tcPr/>
                </a:tc>
                <a:tc>
                  <a:txBody>
                    <a:bodyPr/>
                    <a:lstStyle/>
                    <a:p>
                      <a:r>
                        <a:rPr lang="en-US" sz="1200" smtClean="0">
                          <a:solidFill>
                            <a:schemeClr val="tx1"/>
                          </a:solidFill>
                          <a:latin typeface="Courier New" panose="02070309020205020404" pitchFamily="49" charset="0"/>
                          <a:cs typeface="Courier New" panose="02070309020205020404" pitchFamily="49" charset="0"/>
                        </a:rPr>
                        <a:t>long long</a:t>
                      </a:r>
                      <a:endParaRPr lang="en-US" sz="1200">
                        <a:solidFill>
                          <a:schemeClr val="tx1"/>
                        </a:solidFill>
                        <a:latin typeface="Courier New" panose="02070309020205020404" pitchFamily="49" charset="0"/>
                        <a:cs typeface="Courier New" panose="02070309020205020404" pitchFamily="49" charset="0"/>
                      </a:endParaRPr>
                    </a:p>
                  </a:txBody>
                  <a:tcPr/>
                </a:tc>
                <a:tc>
                  <a:txBody>
                    <a:bodyPr/>
                    <a:lstStyle/>
                    <a:p>
                      <a:pPr marL="0" marR="0">
                        <a:spcBef>
                          <a:spcPts val="0"/>
                        </a:spcBef>
                        <a:spcAft>
                          <a:spcPts val="0"/>
                        </a:spcAft>
                      </a:pPr>
                      <a:r>
                        <a:rPr lang="en-US" sz="1200" b="1" smtClean="0">
                          <a:solidFill>
                            <a:srgbClr val="444444"/>
                          </a:solidFill>
                          <a:effectLst/>
                          <a:latin typeface="Courier New" panose="02070309020205020404" pitchFamily="49" charset="0"/>
                          <a:ea typeface="Yu Mincho" panose="02020400000000000000" pitchFamily="18" charset="-128"/>
                          <a:cs typeface="Courier New" panose="02070309020205020404" pitchFamily="49" charset="0"/>
                        </a:rPr>
                        <a:t>long</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444444"/>
                          </a:solidFill>
                          <a:effectLst/>
                          <a:latin typeface="Courier New" panose="02070309020205020404" pitchFamily="49" charset="0"/>
                          <a:ea typeface="Yu Mincho" panose="02020400000000000000" pitchFamily="18" charset="-128"/>
                          <a:cs typeface="Courier New" panose="02070309020205020404" pitchFamily="49" charset="0"/>
                        </a:rPr>
                        <a:t>long</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 x;</a:t>
                      </a:r>
                    </a:p>
                    <a:p>
                      <a:pPr marL="0" marR="0">
                        <a:spcBef>
                          <a:spcPts val="0"/>
                        </a:spcBef>
                        <a:spcAft>
                          <a:spcPts val="0"/>
                        </a:spcAft>
                      </a:pPr>
                      <a:r>
                        <a:rPr lang="en-US" sz="1200" smtClean="0">
                          <a:solidFill>
                            <a:srgbClr val="397300"/>
                          </a:solidFill>
                          <a:effectLst/>
                          <a:latin typeface="Courier New" panose="02070309020205020404" pitchFamily="49" charset="0"/>
                          <a:ea typeface="Yu Mincho" panose="02020400000000000000" pitchFamily="18" charset="-128"/>
                          <a:cs typeface="Courier New" panose="02070309020205020404" pitchFamily="49" charset="0"/>
                        </a:rPr>
                        <a:t>scanf</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effectLst/>
                          <a:latin typeface="Courier New" panose="02070309020205020404" pitchFamily="49" charset="0"/>
                          <a:ea typeface="Yu Mincho" panose="02020400000000000000" pitchFamily="18" charset="-128"/>
                          <a:cs typeface="Courier New" panose="02070309020205020404" pitchFamily="49" charset="0"/>
                        </a:rPr>
                        <a:t>"%lld"</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 &amp;x);</a:t>
                      </a:r>
                    </a:p>
                  </a:txBody>
                  <a:tcPr/>
                </a:tc>
                <a:extLst>
                  <a:ext uri="{0D108BD9-81ED-4DB2-BD59-A6C34878D82A}">
                    <a16:rowId xmlns:a16="http://schemas.microsoft.com/office/drawing/2014/main" val="296008503"/>
                  </a:ext>
                </a:extLst>
              </a:tr>
              <a:tr h="344139">
                <a:tc>
                  <a:txBody>
                    <a:bodyPr/>
                    <a:lstStyle/>
                    <a:p>
                      <a:r>
                        <a:rPr lang="en-US" sz="1200" smtClean="0">
                          <a:solidFill>
                            <a:schemeClr val="accent2"/>
                          </a:solidFill>
                          <a:latin typeface="Courier New" panose="02070309020205020404" pitchFamily="49" charset="0"/>
                          <a:cs typeface="Courier New" panose="02070309020205020404" pitchFamily="49" charset="0"/>
                        </a:rPr>
                        <a:t>%f</a:t>
                      </a:r>
                      <a:endParaRPr lang="en-US" sz="1200">
                        <a:solidFill>
                          <a:schemeClr val="accent2"/>
                        </a:solidFill>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t>Nhập</a:t>
                      </a:r>
                      <a:r>
                        <a:rPr lang="en-US" sz="1600" baseline="0" smtClean="0"/>
                        <a:t> số thập phân</a:t>
                      </a:r>
                      <a:endParaRPr lang="en-US" sz="1600" smtClean="0"/>
                    </a:p>
                  </a:txBody>
                  <a:tcPr/>
                </a:tc>
                <a:tc>
                  <a:txBody>
                    <a:bodyPr/>
                    <a:lstStyle/>
                    <a:p>
                      <a:r>
                        <a:rPr lang="en-US" sz="1200" smtClean="0">
                          <a:solidFill>
                            <a:schemeClr val="tx1"/>
                          </a:solidFill>
                          <a:latin typeface="Courier New" panose="02070309020205020404" pitchFamily="49" charset="0"/>
                          <a:cs typeface="Courier New" panose="02070309020205020404" pitchFamily="49" charset="0"/>
                        </a:rPr>
                        <a:t>float</a:t>
                      </a:r>
                      <a:endParaRPr lang="en-US" sz="1200">
                        <a:solidFill>
                          <a:schemeClr val="tx1"/>
                        </a:solidFill>
                        <a:latin typeface="Courier New" panose="02070309020205020404" pitchFamily="49" charset="0"/>
                        <a:cs typeface="Courier New" panose="02070309020205020404" pitchFamily="49" charset="0"/>
                      </a:endParaRPr>
                    </a:p>
                  </a:txBody>
                  <a:tcPr/>
                </a:tc>
                <a:tc>
                  <a:txBody>
                    <a:bodyPr/>
                    <a:lstStyle/>
                    <a:p>
                      <a:pPr marL="0" marR="0">
                        <a:spcBef>
                          <a:spcPts val="0"/>
                        </a:spcBef>
                        <a:spcAft>
                          <a:spcPts val="0"/>
                        </a:spcAft>
                      </a:pPr>
                      <a:r>
                        <a:rPr lang="en-US" sz="1200" b="1" smtClean="0">
                          <a:solidFill>
                            <a:srgbClr val="444444"/>
                          </a:solidFill>
                          <a:effectLst/>
                          <a:latin typeface="Courier New" panose="02070309020205020404" pitchFamily="49" charset="0"/>
                          <a:ea typeface="Yu Mincho" panose="02020400000000000000" pitchFamily="18" charset="-128"/>
                          <a:cs typeface="Courier New" panose="02070309020205020404" pitchFamily="49" charset="0"/>
                        </a:rPr>
                        <a:t>float</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 f;</a:t>
                      </a:r>
                    </a:p>
                    <a:p>
                      <a:pPr marL="0" marR="0">
                        <a:spcBef>
                          <a:spcPts val="0"/>
                        </a:spcBef>
                        <a:spcAft>
                          <a:spcPts val="0"/>
                        </a:spcAft>
                      </a:pPr>
                      <a:r>
                        <a:rPr lang="en-US" sz="1200" smtClean="0">
                          <a:solidFill>
                            <a:srgbClr val="397300"/>
                          </a:solidFill>
                          <a:effectLst/>
                          <a:latin typeface="Courier New" panose="02070309020205020404" pitchFamily="49" charset="0"/>
                          <a:ea typeface="Yu Mincho" panose="02020400000000000000" pitchFamily="18" charset="-128"/>
                          <a:cs typeface="Courier New" panose="02070309020205020404" pitchFamily="49" charset="0"/>
                        </a:rPr>
                        <a:t>scanf</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effectLst/>
                          <a:latin typeface="Courier New" panose="02070309020205020404" pitchFamily="49" charset="0"/>
                          <a:ea typeface="Yu Mincho" panose="02020400000000000000" pitchFamily="18" charset="-128"/>
                          <a:cs typeface="Courier New" panose="02070309020205020404" pitchFamily="49" charset="0"/>
                        </a:rPr>
                        <a:t>"%f"</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 &amp;f);</a:t>
                      </a:r>
                    </a:p>
                  </a:txBody>
                  <a:tcPr/>
                </a:tc>
                <a:extLst>
                  <a:ext uri="{0D108BD9-81ED-4DB2-BD59-A6C34878D82A}">
                    <a16:rowId xmlns:a16="http://schemas.microsoft.com/office/drawing/2014/main" val="2114532593"/>
                  </a:ext>
                </a:extLst>
              </a:tr>
              <a:tr h="344139">
                <a:tc>
                  <a:txBody>
                    <a:bodyPr/>
                    <a:lstStyle/>
                    <a:p>
                      <a:r>
                        <a:rPr lang="en-US" sz="1200" smtClean="0">
                          <a:solidFill>
                            <a:schemeClr val="accent2"/>
                          </a:solidFill>
                          <a:latin typeface="Courier New" panose="02070309020205020404" pitchFamily="49" charset="0"/>
                          <a:cs typeface="Courier New" panose="02070309020205020404" pitchFamily="49" charset="0"/>
                        </a:rPr>
                        <a:t>%lf</a:t>
                      </a:r>
                      <a:endParaRPr lang="en-US" sz="1200">
                        <a:solidFill>
                          <a:schemeClr val="accent2"/>
                        </a:solidFill>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t>Nhập</a:t>
                      </a:r>
                      <a:r>
                        <a:rPr lang="en-US" sz="1600" baseline="0" smtClean="0"/>
                        <a:t> số thập phân lớn</a:t>
                      </a:r>
                      <a:endParaRPr lang="en-US" sz="1600" smtClean="0"/>
                    </a:p>
                  </a:txBody>
                  <a:tcPr/>
                </a:tc>
                <a:tc>
                  <a:txBody>
                    <a:bodyPr/>
                    <a:lstStyle/>
                    <a:p>
                      <a:r>
                        <a:rPr lang="en-US" sz="1200" smtClean="0">
                          <a:solidFill>
                            <a:schemeClr val="tx1"/>
                          </a:solidFill>
                          <a:latin typeface="Courier New" panose="02070309020205020404" pitchFamily="49" charset="0"/>
                          <a:cs typeface="Courier New" panose="02070309020205020404" pitchFamily="49" charset="0"/>
                        </a:rPr>
                        <a:t>double</a:t>
                      </a:r>
                      <a:endParaRPr lang="en-US" sz="1200">
                        <a:solidFill>
                          <a:schemeClr val="tx1"/>
                        </a:solidFill>
                        <a:latin typeface="Courier New" panose="02070309020205020404" pitchFamily="49" charset="0"/>
                        <a:cs typeface="Courier New" panose="02070309020205020404" pitchFamily="49" charset="0"/>
                      </a:endParaRPr>
                    </a:p>
                  </a:txBody>
                  <a:tcPr/>
                </a:tc>
                <a:tc>
                  <a:txBody>
                    <a:bodyPr/>
                    <a:lstStyle/>
                    <a:p>
                      <a:pPr marL="0" marR="0">
                        <a:spcBef>
                          <a:spcPts val="0"/>
                        </a:spcBef>
                        <a:spcAft>
                          <a:spcPts val="0"/>
                        </a:spcAft>
                      </a:pPr>
                      <a:r>
                        <a:rPr lang="en-US" sz="1200" b="1" smtClean="0">
                          <a:solidFill>
                            <a:srgbClr val="444444"/>
                          </a:solidFill>
                          <a:effectLst/>
                          <a:latin typeface="Courier New" panose="02070309020205020404" pitchFamily="49" charset="0"/>
                          <a:ea typeface="Yu Mincho" panose="02020400000000000000" pitchFamily="18" charset="-128"/>
                          <a:cs typeface="Courier New" panose="02070309020205020404" pitchFamily="49" charset="0"/>
                        </a:rPr>
                        <a:t>double</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 d;</a:t>
                      </a:r>
                    </a:p>
                    <a:p>
                      <a:pPr marL="0" marR="0">
                        <a:spcBef>
                          <a:spcPts val="0"/>
                        </a:spcBef>
                        <a:spcAft>
                          <a:spcPts val="0"/>
                        </a:spcAft>
                      </a:pPr>
                      <a:r>
                        <a:rPr lang="en-US" sz="1200" smtClean="0">
                          <a:solidFill>
                            <a:srgbClr val="397300"/>
                          </a:solidFill>
                          <a:effectLst/>
                          <a:latin typeface="Courier New" panose="02070309020205020404" pitchFamily="49" charset="0"/>
                          <a:ea typeface="Yu Mincho" panose="02020400000000000000" pitchFamily="18" charset="-128"/>
                          <a:cs typeface="Courier New" panose="02070309020205020404" pitchFamily="49" charset="0"/>
                        </a:rPr>
                        <a:t>scanf</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effectLst/>
                          <a:latin typeface="Courier New" panose="02070309020205020404" pitchFamily="49" charset="0"/>
                          <a:ea typeface="Yu Mincho" panose="02020400000000000000" pitchFamily="18" charset="-128"/>
                          <a:cs typeface="Courier New" panose="02070309020205020404" pitchFamily="49" charset="0"/>
                        </a:rPr>
                        <a:t>"%lf"</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 &amp;d);</a:t>
                      </a:r>
                    </a:p>
                  </a:txBody>
                  <a:tcPr/>
                </a:tc>
                <a:extLst>
                  <a:ext uri="{0D108BD9-81ED-4DB2-BD59-A6C34878D82A}">
                    <a16:rowId xmlns:a16="http://schemas.microsoft.com/office/drawing/2014/main" val="3535622244"/>
                  </a:ext>
                </a:extLst>
              </a:tr>
              <a:tr h="344139">
                <a:tc>
                  <a:txBody>
                    <a:bodyPr/>
                    <a:lstStyle/>
                    <a:p>
                      <a:r>
                        <a:rPr lang="en-US" sz="1200" smtClean="0">
                          <a:solidFill>
                            <a:schemeClr val="accent2"/>
                          </a:solidFill>
                          <a:latin typeface="Courier New" panose="02070309020205020404" pitchFamily="49" charset="0"/>
                          <a:cs typeface="Courier New" panose="02070309020205020404" pitchFamily="49" charset="0"/>
                        </a:rPr>
                        <a:t>%c</a:t>
                      </a:r>
                      <a:endParaRPr lang="en-US" sz="1200">
                        <a:solidFill>
                          <a:schemeClr val="accent2"/>
                        </a:solidFill>
                        <a:latin typeface="Courier New" panose="02070309020205020404" pitchFamily="49" charset="0"/>
                        <a:cs typeface="Courier New" panose="02070309020205020404" pitchFamily="49" charset="0"/>
                      </a:endParaRPr>
                    </a:p>
                  </a:txBody>
                  <a:tcPr/>
                </a:tc>
                <a:tc>
                  <a:txBody>
                    <a:bodyPr/>
                    <a:lstStyle/>
                    <a:p>
                      <a:r>
                        <a:rPr lang="en-US" sz="1600" smtClean="0"/>
                        <a:t>Nhập</a:t>
                      </a:r>
                      <a:r>
                        <a:rPr lang="en-US" sz="1600" baseline="0" smtClean="0"/>
                        <a:t> kí tự</a:t>
                      </a:r>
                      <a:endParaRPr lang="en-US" sz="1600"/>
                    </a:p>
                  </a:txBody>
                  <a:tcPr/>
                </a:tc>
                <a:tc>
                  <a:txBody>
                    <a:bodyPr/>
                    <a:lstStyle/>
                    <a:p>
                      <a:r>
                        <a:rPr lang="en-US" sz="1200" smtClean="0">
                          <a:solidFill>
                            <a:schemeClr val="tx1"/>
                          </a:solidFill>
                          <a:latin typeface="Courier New" panose="02070309020205020404" pitchFamily="49" charset="0"/>
                          <a:cs typeface="Courier New" panose="02070309020205020404" pitchFamily="49" charset="0"/>
                        </a:rPr>
                        <a:t>char</a:t>
                      </a:r>
                      <a:endParaRPr lang="en-US" sz="1200">
                        <a:solidFill>
                          <a:schemeClr val="tx1"/>
                        </a:solidFill>
                        <a:latin typeface="Courier New" panose="02070309020205020404" pitchFamily="49" charset="0"/>
                        <a:cs typeface="Courier New" panose="02070309020205020404" pitchFamily="49" charset="0"/>
                      </a:endParaRPr>
                    </a:p>
                  </a:txBody>
                  <a:tcPr/>
                </a:tc>
                <a:tc>
                  <a:txBody>
                    <a:bodyPr/>
                    <a:lstStyle/>
                    <a:p>
                      <a:pPr marL="0" marR="0">
                        <a:spcBef>
                          <a:spcPts val="0"/>
                        </a:spcBef>
                        <a:spcAft>
                          <a:spcPts val="0"/>
                        </a:spcAft>
                      </a:pPr>
                      <a:r>
                        <a:rPr lang="en-US" sz="1200" b="1" smtClean="0">
                          <a:solidFill>
                            <a:srgbClr val="444444"/>
                          </a:solidFill>
                          <a:effectLst/>
                          <a:latin typeface="Courier New" panose="02070309020205020404" pitchFamily="49" charset="0"/>
                          <a:ea typeface="Yu Mincho" panose="02020400000000000000" pitchFamily="18" charset="-128"/>
                          <a:cs typeface="Courier New" panose="02070309020205020404" pitchFamily="49" charset="0"/>
                        </a:rPr>
                        <a:t>char</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 c;</a:t>
                      </a:r>
                    </a:p>
                    <a:p>
                      <a:pPr marL="0" marR="0">
                        <a:spcBef>
                          <a:spcPts val="0"/>
                        </a:spcBef>
                        <a:spcAft>
                          <a:spcPts val="0"/>
                        </a:spcAft>
                      </a:pPr>
                      <a:r>
                        <a:rPr lang="en-US" sz="1200" smtClean="0">
                          <a:solidFill>
                            <a:srgbClr val="397300"/>
                          </a:solidFill>
                          <a:effectLst/>
                          <a:latin typeface="Courier New" panose="02070309020205020404" pitchFamily="49" charset="0"/>
                          <a:ea typeface="Yu Mincho" panose="02020400000000000000" pitchFamily="18" charset="-128"/>
                          <a:cs typeface="Courier New" panose="02070309020205020404" pitchFamily="49" charset="0"/>
                        </a:rPr>
                        <a:t>scanf</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effectLst/>
                          <a:latin typeface="Courier New" panose="02070309020205020404" pitchFamily="49" charset="0"/>
                          <a:ea typeface="Yu Mincho" panose="02020400000000000000" pitchFamily="18" charset="-128"/>
                          <a:cs typeface="Courier New" panose="02070309020205020404" pitchFamily="49" charset="0"/>
                        </a:rPr>
                        <a:t>"%c"</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 &amp;c);</a:t>
                      </a:r>
                    </a:p>
                  </a:txBody>
                  <a:tcPr/>
                </a:tc>
                <a:extLst>
                  <a:ext uri="{0D108BD9-81ED-4DB2-BD59-A6C34878D82A}">
                    <a16:rowId xmlns:a16="http://schemas.microsoft.com/office/drawing/2014/main" val="3286813173"/>
                  </a:ext>
                </a:extLst>
              </a:tr>
              <a:tr h="344139">
                <a:tc>
                  <a:txBody>
                    <a:bodyPr/>
                    <a:lstStyle/>
                    <a:p>
                      <a:r>
                        <a:rPr lang="en-US" sz="1200" smtClean="0">
                          <a:solidFill>
                            <a:schemeClr val="accent2"/>
                          </a:solidFill>
                          <a:latin typeface="Courier New" panose="02070309020205020404" pitchFamily="49" charset="0"/>
                          <a:cs typeface="Courier New" panose="02070309020205020404" pitchFamily="49" charset="0"/>
                        </a:rPr>
                        <a:t>%s</a:t>
                      </a:r>
                      <a:endParaRPr lang="en-US" sz="1200">
                        <a:solidFill>
                          <a:schemeClr val="accent2"/>
                        </a:solidFill>
                        <a:latin typeface="Courier New" panose="02070309020205020404" pitchFamily="49" charset="0"/>
                        <a:cs typeface="Courier New" panose="02070309020205020404" pitchFamily="49" charset="0"/>
                      </a:endParaRPr>
                    </a:p>
                  </a:txBody>
                  <a:tcPr/>
                </a:tc>
                <a:tc>
                  <a:txBody>
                    <a:bodyPr/>
                    <a:lstStyle/>
                    <a:p>
                      <a:r>
                        <a:rPr lang="en-US" sz="1600" smtClean="0"/>
                        <a:t>Nhập</a:t>
                      </a:r>
                      <a:r>
                        <a:rPr lang="en-US" sz="1600" baseline="0" smtClean="0"/>
                        <a:t> xâu</a:t>
                      </a:r>
                      <a:endParaRPr lang="en-US" sz="1600"/>
                    </a:p>
                  </a:txBody>
                  <a:tcPr/>
                </a:tc>
                <a:tc>
                  <a:txBody>
                    <a:bodyPr/>
                    <a:lstStyle/>
                    <a:p>
                      <a:r>
                        <a:rPr lang="en-US" sz="1200" smtClean="0">
                          <a:solidFill>
                            <a:schemeClr val="tx1"/>
                          </a:solidFill>
                          <a:latin typeface="Courier New" panose="02070309020205020404" pitchFamily="49" charset="0"/>
                          <a:cs typeface="Courier New" panose="02070309020205020404" pitchFamily="49" charset="0"/>
                        </a:rPr>
                        <a:t>char[] </a:t>
                      </a:r>
                      <a:r>
                        <a:rPr lang="en-US" sz="1200" smtClean="0">
                          <a:solidFill>
                            <a:schemeClr val="tx1"/>
                          </a:solidFill>
                          <a:latin typeface="+mn-lt"/>
                          <a:cs typeface="Courier New" panose="02070309020205020404" pitchFamily="49" charset="0"/>
                        </a:rPr>
                        <a:t>(phải</a:t>
                      </a:r>
                      <a:r>
                        <a:rPr lang="en-US" sz="1200" baseline="0" smtClean="0">
                          <a:solidFill>
                            <a:schemeClr val="tx1"/>
                          </a:solidFill>
                          <a:latin typeface="+mn-lt"/>
                          <a:cs typeface="Courier New" panose="02070309020205020404" pitchFamily="49" charset="0"/>
                        </a:rPr>
                        <a:t> khai báo trước kích thước tối đa của xâu sẽ nhập)</a:t>
                      </a:r>
                      <a:endParaRPr lang="en-US" sz="1200">
                        <a:solidFill>
                          <a:schemeClr val="tx1"/>
                        </a:solidFill>
                        <a:latin typeface="+mn-lt"/>
                        <a:cs typeface="Courier New" panose="02070309020205020404" pitchFamily="49" charset="0"/>
                      </a:endParaRPr>
                    </a:p>
                  </a:txBody>
                  <a:tcPr/>
                </a:tc>
                <a:tc>
                  <a:txBody>
                    <a:bodyPr/>
                    <a:lstStyle/>
                    <a:p>
                      <a:pPr marL="0" marR="0">
                        <a:spcBef>
                          <a:spcPts val="0"/>
                        </a:spcBef>
                        <a:spcAft>
                          <a:spcPts val="0"/>
                        </a:spcAft>
                      </a:pPr>
                      <a:r>
                        <a:rPr lang="en-US" sz="1200" b="1" smtClean="0">
                          <a:solidFill>
                            <a:srgbClr val="444444"/>
                          </a:solidFill>
                          <a:effectLst/>
                          <a:latin typeface="Courier New" panose="02070309020205020404" pitchFamily="49" charset="0"/>
                          <a:ea typeface="Yu Mincho" panose="02020400000000000000" pitchFamily="18" charset="-128"/>
                          <a:cs typeface="Courier New" panose="02070309020205020404" pitchFamily="49" charset="0"/>
                        </a:rPr>
                        <a:t>char</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 s[</a:t>
                      </a:r>
                      <a:r>
                        <a:rPr lang="en-US" sz="1200" smtClean="0">
                          <a:solidFill>
                            <a:srgbClr val="880000"/>
                          </a:solidFill>
                          <a:effectLst/>
                          <a:latin typeface="Courier New" panose="02070309020205020404" pitchFamily="49" charset="0"/>
                          <a:ea typeface="Yu Mincho" panose="02020400000000000000" pitchFamily="18" charset="-128"/>
                          <a:cs typeface="Courier New" panose="02070309020205020404" pitchFamily="49" charset="0"/>
                        </a:rPr>
                        <a:t>30</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a:t>
                      </a:r>
                    </a:p>
                    <a:p>
                      <a:pPr marL="0" marR="0">
                        <a:spcBef>
                          <a:spcPts val="0"/>
                        </a:spcBef>
                        <a:spcAft>
                          <a:spcPts val="0"/>
                        </a:spcAft>
                      </a:pPr>
                      <a:r>
                        <a:rPr lang="en-US" sz="1200" smtClean="0">
                          <a:solidFill>
                            <a:srgbClr val="397300"/>
                          </a:solidFill>
                          <a:effectLst/>
                          <a:latin typeface="Courier New" panose="02070309020205020404" pitchFamily="49" charset="0"/>
                          <a:ea typeface="Yu Mincho" panose="02020400000000000000" pitchFamily="18" charset="-128"/>
                          <a:cs typeface="Courier New" panose="02070309020205020404" pitchFamily="49" charset="0"/>
                        </a:rPr>
                        <a:t>scanf</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effectLst/>
                          <a:latin typeface="Courier New" panose="02070309020205020404" pitchFamily="49" charset="0"/>
                          <a:ea typeface="Yu Mincho" panose="02020400000000000000" pitchFamily="18" charset="-128"/>
                          <a:cs typeface="Courier New" panose="02070309020205020404" pitchFamily="49" charset="0"/>
                        </a:rPr>
                        <a:t>"%s"</a:t>
                      </a:r>
                      <a:r>
                        <a:rPr lang="en-US" sz="1200" smtClean="0">
                          <a:effectLst/>
                          <a:latin typeface="Courier New" panose="02070309020205020404" pitchFamily="49" charset="0"/>
                          <a:ea typeface="Yu Mincho" panose="02020400000000000000" pitchFamily="18" charset="-128"/>
                          <a:cs typeface="Courier New" panose="02070309020205020404" pitchFamily="49" charset="0"/>
                        </a:rPr>
                        <a:t>, s);</a:t>
                      </a:r>
                    </a:p>
                  </a:txBody>
                  <a:tcPr/>
                </a:tc>
                <a:extLst>
                  <a:ext uri="{0D108BD9-81ED-4DB2-BD59-A6C34878D82A}">
                    <a16:rowId xmlns:a16="http://schemas.microsoft.com/office/drawing/2014/main" val="570003259"/>
                  </a:ext>
                </a:extLst>
              </a:tr>
            </a:tbl>
          </a:graphicData>
        </a:graphic>
      </p:graphicFrame>
      <p:sp>
        <p:nvSpPr>
          <p:cNvPr id="5" name="Rectangle 4"/>
          <p:cNvSpPr/>
          <p:nvPr/>
        </p:nvSpPr>
        <p:spPr>
          <a:xfrm>
            <a:off x="457198" y="4739572"/>
            <a:ext cx="8229602" cy="646331"/>
          </a:xfrm>
          <a:prstGeom prst="rect">
            <a:avLst/>
          </a:prstGeom>
        </p:spPr>
        <p:txBody>
          <a:bodyPr wrap="square">
            <a:spAutoFit/>
          </a:bodyPr>
          <a:lstStyle/>
          <a:p>
            <a:r>
              <a:rPr lang="en-US" b="1" i="1" smtClean="0"/>
              <a:t>Lưu ý: </a:t>
            </a:r>
            <a:r>
              <a:rPr lang="en-US" smtClean="0"/>
              <a:t>Riêng trường hợp nhập xâu vào mảng kí tự thì ta không cần toán tử </a:t>
            </a:r>
            <a:r>
              <a:rPr lang="en-US" sz="1400" smtClean="0">
                <a:solidFill>
                  <a:schemeClr val="accent4"/>
                </a:solidFill>
                <a:latin typeface="Courier New" panose="02070309020205020404" pitchFamily="49" charset="0"/>
                <a:cs typeface="Courier New" panose="02070309020205020404" pitchFamily="49" charset="0"/>
              </a:rPr>
              <a:t>&amp;</a:t>
            </a:r>
            <a:r>
              <a:rPr lang="en-US" smtClean="0"/>
              <a:t> ở trước tên mảng.</a:t>
            </a:r>
            <a:endParaRPr lang="en-US"/>
          </a:p>
        </p:txBody>
      </p:sp>
    </p:spTree>
    <p:extLst>
      <p:ext uri="{BB962C8B-B14F-4D97-AF65-F5344CB8AC3E}">
        <p14:creationId xmlns:p14="http://schemas.microsoft.com/office/powerpoint/2010/main" val="10319861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0"/>
            <a:ext cx="8155858" cy="5116484"/>
          </a:xfrm>
        </p:spPr>
        <p:txBody>
          <a:bodyPr>
            <a:normAutofit/>
          </a:bodyPr>
          <a:lstStyle/>
          <a:p>
            <a:pPr marL="0" indent="0" algn="just">
              <a:buNone/>
            </a:pPr>
            <a:r>
              <a:rPr lang="en-US" sz="2000" b="1" i="1" smtClean="0"/>
              <a:t>4.2. Cơ chế nhập dữ liệu của scanf()</a:t>
            </a:r>
          </a:p>
          <a:p>
            <a:pPr algn="just"/>
            <a:r>
              <a:rPr lang="en-US" sz="2000" smtClean="0"/>
              <a:t>Hàm </a:t>
            </a:r>
            <a:r>
              <a:rPr lang="en-US" sz="1600" b="1" smtClean="0">
                <a:latin typeface="Courier New" panose="02070309020205020404" pitchFamily="49" charset="0"/>
                <a:cs typeface="Courier New" panose="02070309020205020404" pitchFamily="49" charset="0"/>
              </a:rPr>
              <a:t>scanf() </a:t>
            </a:r>
            <a:r>
              <a:rPr lang="en-US" sz="2000" smtClean="0"/>
              <a:t>hỗ trợ nhập dữ liệu vào nhiều biến trong cùng một lần gọi. Để làm được điều đó thì dữ liệu nhập vào cho các biến phải được ngăn cách nhau bằng ít nhất một kí tự khoảng trống (whitespace), có thể là dấu cách, tab hoặc xuống dòng.</a:t>
            </a:r>
          </a:p>
          <a:p>
            <a:pPr algn="just"/>
            <a:r>
              <a:rPr lang="en-US" sz="2000" smtClean="0"/>
              <a:t>Khi bấm Enter, hàm </a:t>
            </a:r>
            <a:r>
              <a:rPr lang="en-US" sz="1600" b="1">
                <a:latin typeface="Courier New" panose="02070309020205020404" pitchFamily="49" charset="0"/>
                <a:cs typeface="Courier New" panose="02070309020205020404" pitchFamily="49" charset="0"/>
              </a:rPr>
              <a:t>scanf() </a:t>
            </a:r>
            <a:r>
              <a:rPr lang="en-US" sz="2000" smtClean="0"/>
              <a:t>sẽ đưa nội dung người dùng nhập từ cửa sổ dòng lệnh vào bộ nhớ đệm (buffer), sau đó quét dữ liệu từ bộ nhớ đệm. Mỗi chuỗi kí tự liên tục không chứa whitespace sẽ được tính là một token, và hàm </a:t>
            </a:r>
            <a:r>
              <a:rPr lang="en-US" sz="1600" b="1">
                <a:latin typeface="Courier New" panose="02070309020205020404" pitchFamily="49" charset="0"/>
                <a:cs typeface="Courier New" panose="02070309020205020404" pitchFamily="49" charset="0"/>
              </a:rPr>
              <a:t>scanf() </a:t>
            </a:r>
            <a:r>
              <a:rPr lang="en-US" sz="2000" smtClean="0"/>
              <a:t>sẽ đối chiếu từng token nó quét được với lần lượt từng chỉ thị trong xâu định dạng.</a:t>
            </a:r>
          </a:p>
        </p:txBody>
      </p:sp>
    </p:spTree>
    <p:extLst>
      <p:ext uri="{BB962C8B-B14F-4D97-AF65-F5344CB8AC3E}">
        <p14:creationId xmlns:p14="http://schemas.microsoft.com/office/powerpoint/2010/main" val="4133116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0"/>
            <a:ext cx="8155858" cy="5133109"/>
          </a:xfrm>
        </p:spPr>
        <p:txBody>
          <a:bodyPr>
            <a:normAutofit/>
          </a:bodyPr>
          <a:lstStyle/>
          <a:p>
            <a:pPr marL="0" indent="0" algn="just">
              <a:buNone/>
            </a:pPr>
            <a:r>
              <a:rPr lang="en-US" sz="2000" b="1" i="1" smtClean="0"/>
              <a:t>4.2. Cơ chế nhập dữ liệu của scanf()</a:t>
            </a:r>
          </a:p>
          <a:p>
            <a:pPr algn="just"/>
            <a:r>
              <a:rPr lang="en-US" sz="2000" smtClean="0"/>
              <a:t>Khi đối chiếu token với chỉ thị:</a:t>
            </a:r>
          </a:p>
          <a:p>
            <a:pPr lvl="1" algn="just"/>
            <a:r>
              <a:rPr lang="en-US" sz="1600" smtClean="0"/>
              <a:t>Nếu nội dung của token phù hợp với loại dữ liệu của chỉ thị, </a:t>
            </a:r>
            <a:r>
              <a:rPr lang="en-US" sz="1600" b="1">
                <a:latin typeface="Courier New" panose="02070309020205020404" pitchFamily="49" charset="0"/>
                <a:cs typeface="Courier New" panose="02070309020205020404" pitchFamily="49" charset="0"/>
              </a:rPr>
              <a:t>scanf()</a:t>
            </a:r>
            <a:r>
              <a:rPr lang="en-US" sz="1600" b="1">
                <a:cs typeface="Courier New" panose="02070309020205020404" pitchFamily="49" charset="0"/>
              </a:rPr>
              <a:t> </a:t>
            </a:r>
            <a:r>
              <a:rPr lang="en-US" sz="1600" smtClean="0"/>
              <a:t>sẽ chuyển đổi token về kiểu dữ liệu thích hợp và lưu vào biến tương ứng thông qua địa chỉ của biến.</a:t>
            </a:r>
          </a:p>
          <a:p>
            <a:pPr lvl="1" algn="just"/>
            <a:r>
              <a:rPr lang="en-US" sz="1600" smtClean="0"/>
              <a:t>Nếu nội dung của token không phù hợp với chỉ thị, </a:t>
            </a:r>
            <a:r>
              <a:rPr lang="en-US" sz="1600" b="1">
                <a:latin typeface="Courier New" panose="02070309020205020404" pitchFamily="49" charset="0"/>
                <a:cs typeface="Courier New" panose="02070309020205020404" pitchFamily="49" charset="0"/>
              </a:rPr>
              <a:t>scanf() </a:t>
            </a:r>
            <a:r>
              <a:rPr lang="en-US" sz="1600" smtClean="0"/>
              <a:t>sẽ không thay đổi gì lên biến và để lại token ấy sang cho chỉ thị tiếp theo.</a:t>
            </a:r>
          </a:p>
          <a:p>
            <a:pPr algn="just"/>
            <a:r>
              <a:rPr lang="en-US" sz="2000" smtClean="0"/>
              <a:t>Nếu như còn chỉ thị chưa xử lý mà đã hết token, </a:t>
            </a:r>
            <a:r>
              <a:rPr lang="en-US" sz="1600" b="1">
                <a:latin typeface="Courier New" panose="02070309020205020404" pitchFamily="49" charset="0"/>
                <a:cs typeface="Courier New" panose="02070309020205020404" pitchFamily="49" charset="0"/>
              </a:rPr>
              <a:t>scanf() </a:t>
            </a:r>
            <a:r>
              <a:rPr lang="en-US" sz="2000" smtClean="0"/>
              <a:t>sẽ tạm dừng và đợi dữ liệu từ cửa sổ dòng lệnh để quét tiếp.</a:t>
            </a:r>
          </a:p>
          <a:p>
            <a:pPr algn="just"/>
            <a:r>
              <a:rPr lang="en-US" sz="2000" smtClean="0"/>
              <a:t>Ngược lại nếu như còn token chưa xử lý mà đã hết chỉ thị, hàm </a:t>
            </a:r>
            <a:r>
              <a:rPr lang="en-US" sz="1600" b="1">
                <a:latin typeface="Courier New" panose="02070309020205020404" pitchFamily="49" charset="0"/>
                <a:cs typeface="Courier New" panose="02070309020205020404" pitchFamily="49" charset="0"/>
              </a:rPr>
              <a:t>scanf() </a:t>
            </a:r>
            <a:r>
              <a:rPr lang="en-US" sz="2000" smtClean="0"/>
              <a:t>sẽ kết thúc và để lại các token sang cho lần gọi </a:t>
            </a:r>
            <a:r>
              <a:rPr lang="en-US" sz="1600" b="1">
                <a:latin typeface="Courier New" panose="02070309020205020404" pitchFamily="49" charset="0"/>
                <a:cs typeface="Courier New" panose="02070309020205020404" pitchFamily="49" charset="0"/>
              </a:rPr>
              <a:t>scanf() </a:t>
            </a:r>
            <a:r>
              <a:rPr lang="en-US" sz="2000" smtClean="0"/>
              <a:t>tiếp theo.</a:t>
            </a:r>
          </a:p>
          <a:p>
            <a:pPr marL="0" indent="0" algn="just">
              <a:buNone/>
            </a:pPr>
            <a:endParaRPr lang="en-US" sz="2000"/>
          </a:p>
          <a:p>
            <a:pPr marL="0" indent="0" algn="just">
              <a:buNone/>
            </a:pPr>
            <a:r>
              <a:rPr lang="en-US" sz="2000" smtClean="0"/>
              <a:t>Các hàm nhập dữ liệu khác trong thư viện </a:t>
            </a:r>
            <a:r>
              <a:rPr lang="en-US" sz="2000" b="1" smtClean="0"/>
              <a:t>stdio.h</a:t>
            </a:r>
            <a:r>
              <a:rPr lang="en-US" sz="2000" smtClean="0"/>
              <a:t> (</a:t>
            </a:r>
            <a:r>
              <a:rPr lang="en-US" sz="1600" b="1" smtClean="0">
                <a:latin typeface="Courier New" panose="02070309020205020404" pitchFamily="49" charset="0"/>
                <a:cs typeface="Courier New" panose="02070309020205020404" pitchFamily="49" charset="0"/>
              </a:rPr>
              <a:t>gets()</a:t>
            </a:r>
            <a:r>
              <a:rPr lang="en-US" sz="2000" smtClean="0"/>
              <a:t>, </a:t>
            </a:r>
            <a:r>
              <a:rPr lang="en-US" sz="1600" b="1" smtClean="0">
                <a:latin typeface="Courier New" panose="02070309020205020404" pitchFamily="49" charset="0"/>
                <a:cs typeface="Courier New" panose="02070309020205020404" pitchFamily="49" charset="0"/>
              </a:rPr>
              <a:t>getchar()</a:t>
            </a:r>
            <a:r>
              <a:rPr lang="en-US" sz="2000" smtClean="0"/>
              <a:t>, …) cũng sử dụng chung bộ đệm với </a:t>
            </a:r>
            <a:r>
              <a:rPr lang="en-US" sz="1600" b="1" smtClean="0">
                <a:latin typeface="Courier New" panose="02070309020205020404" pitchFamily="49" charset="0"/>
                <a:cs typeface="Courier New" panose="02070309020205020404" pitchFamily="49" charset="0"/>
              </a:rPr>
              <a:t>scanf()</a:t>
            </a:r>
            <a:r>
              <a:rPr lang="en-US" sz="1600" smtClean="0"/>
              <a:t> </a:t>
            </a:r>
            <a:r>
              <a:rPr lang="en-US" sz="2000" smtClean="0"/>
              <a:t>nên cũng có cơ chế tạm dừng khi cần thêm dữ liệu và để lại dữ liệu chưa xử lý hết cho các lần nhập tiếp theo giống như hàm </a:t>
            </a:r>
            <a:r>
              <a:rPr lang="en-US" sz="1600" b="1">
                <a:latin typeface="Courier New" panose="02070309020205020404" pitchFamily="49" charset="0"/>
                <a:cs typeface="Courier New" panose="02070309020205020404" pitchFamily="49" charset="0"/>
              </a:rPr>
              <a:t>scanf()</a:t>
            </a:r>
            <a:r>
              <a:rPr lang="en-US" sz="2000"/>
              <a:t>.</a:t>
            </a:r>
          </a:p>
        </p:txBody>
      </p:sp>
    </p:spTree>
    <p:extLst>
      <p:ext uri="{BB962C8B-B14F-4D97-AF65-F5344CB8AC3E}">
        <p14:creationId xmlns:p14="http://schemas.microsoft.com/office/powerpoint/2010/main" val="24573068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1"/>
            <a:ext cx="8155858" cy="418380"/>
          </a:xfrm>
        </p:spPr>
        <p:txBody>
          <a:bodyPr>
            <a:normAutofit/>
          </a:bodyPr>
          <a:lstStyle/>
          <a:p>
            <a:pPr marL="0" indent="0" algn="just">
              <a:buNone/>
            </a:pPr>
            <a:r>
              <a:rPr lang="en-US" sz="1600" b="1" i="1"/>
              <a:t>Đ</a:t>
            </a:r>
            <a:r>
              <a:rPr lang="en-US" sz="1600" b="1" i="1" smtClean="0"/>
              <a:t>ể </a:t>
            </a:r>
            <a:r>
              <a:rPr lang="en-US" sz="1600" b="1" i="1"/>
              <a:t>hiểu rõ hơn về </a:t>
            </a:r>
            <a:r>
              <a:rPr lang="en-US" sz="1600" b="1" i="1" smtClean="0"/>
              <a:t>scanf(), hãy thử chạy chương trình dưới đây với những input sau:</a:t>
            </a:r>
          </a:p>
        </p:txBody>
      </p:sp>
      <p:graphicFrame>
        <p:nvGraphicFramePr>
          <p:cNvPr id="5" name="Table 4"/>
          <p:cNvGraphicFramePr>
            <a:graphicFrameLocks noGrp="1"/>
          </p:cNvGraphicFramePr>
          <p:nvPr>
            <p:extLst>
              <p:ext uri="{D42A27DB-BD31-4B8C-83A1-F6EECF244321}">
                <p14:modId xmlns:p14="http://schemas.microsoft.com/office/powerpoint/2010/main" val="4279987070"/>
              </p:ext>
            </p:extLst>
          </p:nvPr>
        </p:nvGraphicFramePr>
        <p:xfrm>
          <a:off x="457195" y="4316893"/>
          <a:ext cx="8155861" cy="1325154"/>
        </p:xfrm>
        <a:graphic>
          <a:graphicData uri="http://schemas.openxmlformats.org/drawingml/2006/table">
            <a:tbl>
              <a:tblPr firstRow="1" bandRow="1">
                <a:tableStyleId>{F5AB1C69-6EDB-4FF4-983F-18BD219EF322}</a:tableStyleId>
              </a:tblPr>
              <a:tblGrid>
                <a:gridCol w="1165123">
                  <a:extLst>
                    <a:ext uri="{9D8B030D-6E8A-4147-A177-3AD203B41FA5}">
                      <a16:colId xmlns:a16="http://schemas.microsoft.com/office/drawing/2014/main" val="492303471"/>
                    </a:ext>
                  </a:extLst>
                </a:gridCol>
                <a:gridCol w="963564">
                  <a:extLst>
                    <a:ext uri="{9D8B030D-6E8A-4147-A177-3AD203B41FA5}">
                      <a16:colId xmlns:a16="http://schemas.microsoft.com/office/drawing/2014/main" val="4027638273"/>
                    </a:ext>
                  </a:extLst>
                </a:gridCol>
                <a:gridCol w="1199535">
                  <a:extLst>
                    <a:ext uri="{9D8B030D-6E8A-4147-A177-3AD203B41FA5}">
                      <a16:colId xmlns:a16="http://schemas.microsoft.com/office/drawing/2014/main" val="2966462360"/>
                    </a:ext>
                  </a:extLst>
                </a:gridCol>
                <a:gridCol w="1332270">
                  <a:extLst>
                    <a:ext uri="{9D8B030D-6E8A-4147-A177-3AD203B41FA5}">
                      <a16:colId xmlns:a16="http://schemas.microsoft.com/office/drawing/2014/main" val="2082193341"/>
                    </a:ext>
                  </a:extLst>
                </a:gridCol>
                <a:gridCol w="1165123">
                  <a:extLst>
                    <a:ext uri="{9D8B030D-6E8A-4147-A177-3AD203B41FA5}">
                      <a16:colId xmlns:a16="http://schemas.microsoft.com/office/drawing/2014/main" val="588446602"/>
                    </a:ext>
                  </a:extLst>
                </a:gridCol>
                <a:gridCol w="1165123">
                  <a:extLst>
                    <a:ext uri="{9D8B030D-6E8A-4147-A177-3AD203B41FA5}">
                      <a16:colId xmlns:a16="http://schemas.microsoft.com/office/drawing/2014/main" val="3869682951"/>
                    </a:ext>
                  </a:extLst>
                </a:gridCol>
                <a:gridCol w="1165123">
                  <a:extLst>
                    <a:ext uri="{9D8B030D-6E8A-4147-A177-3AD203B41FA5}">
                      <a16:colId xmlns:a16="http://schemas.microsoft.com/office/drawing/2014/main" val="3522562265"/>
                    </a:ext>
                  </a:extLst>
                </a:gridCol>
              </a:tblGrid>
              <a:tr h="370037">
                <a:tc>
                  <a:txBody>
                    <a:bodyPr/>
                    <a:lstStyle/>
                    <a:p>
                      <a:pPr algn="ctr"/>
                      <a:r>
                        <a:rPr lang="en-US" smtClean="0"/>
                        <a:t>Input</a:t>
                      </a:r>
                      <a:r>
                        <a:rPr lang="en-US" baseline="0" smtClean="0"/>
                        <a:t> 1</a:t>
                      </a:r>
                      <a:endParaRPr lang="en-US"/>
                    </a:p>
                  </a:txBody>
                  <a:tcPr/>
                </a:tc>
                <a:tc>
                  <a:txBody>
                    <a:bodyPr/>
                    <a:lstStyle/>
                    <a:p>
                      <a:pPr algn="ctr"/>
                      <a:r>
                        <a:rPr lang="en-US" smtClean="0"/>
                        <a:t>Input 2</a:t>
                      </a:r>
                      <a:endParaRPr lang="en-US"/>
                    </a:p>
                  </a:txBody>
                  <a:tcPr/>
                </a:tc>
                <a:tc>
                  <a:txBody>
                    <a:bodyPr/>
                    <a:lstStyle/>
                    <a:p>
                      <a:pPr algn="ctr"/>
                      <a:r>
                        <a:rPr lang="en-US" smtClean="0"/>
                        <a:t>Input 3</a:t>
                      </a:r>
                      <a:endParaRPr lang="en-US"/>
                    </a:p>
                  </a:txBody>
                  <a:tcPr/>
                </a:tc>
                <a:tc>
                  <a:txBody>
                    <a:bodyPr/>
                    <a:lstStyle/>
                    <a:p>
                      <a:pPr algn="ctr"/>
                      <a:r>
                        <a:rPr lang="en-US" smtClean="0"/>
                        <a:t>Input 4</a:t>
                      </a:r>
                      <a:endParaRPr lang="en-US"/>
                    </a:p>
                  </a:txBody>
                  <a:tcPr/>
                </a:tc>
                <a:tc>
                  <a:txBody>
                    <a:bodyPr/>
                    <a:lstStyle/>
                    <a:p>
                      <a:pPr algn="ctr"/>
                      <a:r>
                        <a:rPr lang="en-US" smtClean="0"/>
                        <a:t>Input 5</a:t>
                      </a:r>
                      <a:endParaRPr lang="en-US"/>
                    </a:p>
                  </a:txBody>
                  <a:tcPr/>
                </a:tc>
                <a:tc>
                  <a:txBody>
                    <a:bodyPr/>
                    <a:lstStyle/>
                    <a:p>
                      <a:pPr algn="ctr"/>
                      <a:r>
                        <a:rPr lang="en-US" smtClean="0"/>
                        <a:t>Input 6</a:t>
                      </a:r>
                      <a:endParaRPr lang="en-US"/>
                    </a:p>
                  </a:txBody>
                  <a:tcPr/>
                </a:tc>
                <a:tc>
                  <a:txBody>
                    <a:bodyPr/>
                    <a:lstStyle/>
                    <a:p>
                      <a:pPr algn="ctr"/>
                      <a:r>
                        <a:rPr lang="en-US" smtClean="0"/>
                        <a:t>Input 7</a:t>
                      </a:r>
                      <a:endParaRPr lang="en-US"/>
                    </a:p>
                  </a:txBody>
                  <a:tcPr/>
                </a:tc>
                <a:extLst>
                  <a:ext uri="{0D108BD9-81ED-4DB2-BD59-A6C34878D82A}">
                    <a16:rowId xmlns:a16="http://schemas.microsoft.com/office/drawing/2014/main" val="3731587065"/>
                  </a:ext>
                </a:extLst>
              </a:tr>
              <a:tr h="955117">
                <a:tc>
                  <a:txBody>
                    <a:bodyPr/>
                    <a:lstStyle/>
                    <a:p>
                      <a:r>
                        <a:rPr lang="en-US" sz="1600" smtClean="0">
                          <a:latin typeface="Courier New" panose="02070309020205020404" pitchFamily="49" charset="0"/>
                          <a:cs typeface="Courier New" panose="02070309020205020404" pitchFamily="49" charset="0"/>
                        </a:rPr>
                        <a:t>1</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rPr>
                        <a:t>2</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p>
                      <a:r>
                        <a:rPr lang="en-US" sz="1600" smtClean="0">
                          <a:latin typeface="Courier New" panose="02070309020205020404" pitchFamily="49" charset="0"/>
                          <a:cs typeface="Courier New" panose="02070309020205020404" pitchFamily="49" charset="0"/>
                        </a:rPr>
                        <a:t>3</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a:latin typeface="Courier New" panose="02070309020205020404" pitchFamily="49" charset="0"/>
                        <a:cs typeface="Courier New" panose="02070309020205020404" pitchFamily="49" charset="0"/>
                      </a:endParaRPr>
                    </a:p>
                  </a:txBody>
                  <a:tcPr/>
                </a:tc>
                <a:tc>
                  <a:txBody>
                    <a:bodyPr/>
                    <a:lstStyle/>
                    <a:p>
                      <a:r>
                        <a:rPr lang="en-US" sz="1600" smtClean="0">
                          <a:latin typeface="Courier New" panose="02070309020205020404" pitchFamily="49" charset="0"/>
                          <a:cs typeface="Courier New" panose="02070309020205020404" pitchFamily="49" charset="0"/>
                        </a:rPr>
                        <a:t>1</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p>
                      <a:r>
                        <a:rPr lang="en-US" sz="1600" smtClean="0">
                          <a:latin typeface="Courier New" panose="02070309020205020404" pitchFamily="49" charset="0"/>
                          <a:cs typeface="Courier New" panose="02070309020205020404" pitchFamily="49" charset="0"/>
                        </a:rPr>
                        <a:t>2</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p>
                      <a:r>
                        <a:rPr lang="en-US" sz="1600" smtClean="0">
                          <a:latin typeface="Courier New" panose="02070309020205020404" pitchFamily="49" charset="0"/>
                          <a:cs typeface="Courier New" panose="02070309020205020404" pitchFamily="49" charset="0"/>
                        </a:rPr>
                        <a:t>3</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latin typeface="Courier New" panose="02070309020205020404" pitchFamily="49" charset="0"/>
                          <a:cs typeface="Courier New" panose="02070309020205020404" pitchFamily="49" charset="0"/>
                        </a:rPr>
                        <a:t>1</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rPr>
                        <a:t>2</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rPr>
                        <a:t>3</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latin typeface="Courier New" panose="02070309020205020404" pitchFamily="49" charset="0"/>
                          <a:cs typeface="Courier New" panose="02070309020205020404" pitchFamily="49" charset="0"/>
                        </a:rPr>
                        <a:t>1</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rPr>
                        <a:t>2</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rPr>
                        <a:t>3</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rPr>
                        <a:t>4</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latin typeface="Courier New" panose="02070309020205020404" pitchFamily="49" charset="0"/>
                          <a:cs typeface="Courier New" panose="02070309020205020404" pitchFamily="49" charset="0"/>
                        </a:rPr>
                        <a:t>1</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rPr>
                        <a:t>2</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rPr>
                        <a:t>a</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latin typeface="Courier New" panose="02070309020205020404" pitchFamily="49" charset="0"/>
                          <a:cs typeface="Courier New" panose="02070309020205020404" pitchFamily="49" charset="0"/>
                        </a:rPr>
                        <a:t>1</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rPr>
                        <a:t>a</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baseline="0" smtClean="0">
                          <a:latin typeface="Courier New" panose="02070309020205020404" pitchFamily="49" charset="0"/>
                          <a:cs typeface="Courier New" panose="02070309020205020404" pitchFamily="49" charset="0"/>
                        </a:rPr>
                        <a:t>2</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latin typeface="Courier New" panose="02070309020205020404" pitchFamily="49" charset="0"/>
                          <a:cs typeface="Courier New" panose="02070309020205020404" pitchFamily="49" charset="0"/>
                        </a:rPr>
                        <a:t>a</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rPr>
                        <a:t>1</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rPr>
                        <a:t>2</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2634088"/>
                  </a:ext>
                </a:extLst>
              </a:tr>
            </a:tbl>
          </a:graphicData>
        </a:graphic>
      </p:graphicFrame>
      <p:sp>
        <p:nvSpPr>
          <p:cNvPr id="8" name="TextBox 7"/>
          <p:cNvSpPr txBox="1"/>
          <p:nvPr/>
        </p:nvSpPr>
        <p:spPr>
          <a:xfrm>
            <a:off x="457195" y="5642047"/>
            <a:ext cx="8155861" cy="338554"/>
          </a:xfrm>
          <a:prstGeom prst="rect">
            <a:avLst/>
          </a:prstGeom>
          <a:noFill/>
        </p:spPr>
        <p:txBody>
          <a:bodyPr wrap="square" rtlCol="0">
            <a:spAutoFit/>
          </a:bodyPr>
          <a:lstStyle/>
          <a:p>
            <a:r>
              <a:rPr lang="en-US" sz="1600" i="1" smtClean="0"/>
              <a:t>Ghi chú: </a:t>
            </a:r>
            <a:r>
              <a:rPr lang="en-US" sz="1600" i="1" smtClean="0">
                <a:cs typeface="Courier New" panose="02070309020205020404" pitchFamily="49" charset="0"/>
                <a:sym typeface="Wingdings 3" panose="05040102010807070707" pitchFamily="18" charset="2"/>
              </a:rPr>
              <a:t> nghĩa là nhập dấu cách và </a:t>
            </a:r>
            <a:r>
              <a:rPr lang="en-US" sz="1600" i="1" smtClean="0">
                <a:cs typeface="Courier New" panose="02070309020205020404" pitchFamily="49" charset="0"/>
                <a:sym typeface="Symbol" panose="05050102010706020507" pitchFamily="18" charset="2"/>
              </a:rPr>
              <a:t> nghĩa là bấm Enter xuống dòng.</a:t>
            </a:r>
            <a:r>
              <a:rPr lang="en-US" sz="1600" i="1" smtClean="0">
                <a:cs typeface="Courier New" panose="02070309020205020404" pitchFamily="49" charset="0"/>
                <a:sym typeface="Wingdings 3" panose="05040102010807070707" pitchFamily="18" charset="2"/>
              </a:rPr>
              <a:t> </a:t>
            </a:r>
            <a:endParaRPr lang="en-US" sz="1600" i="1"/>
          </a:p>
        </p:txBody>
      </p:sp>
      <p:graphicFrame>
        <p:nvGraphicFramePr>
          <p:cNvPr id="7" name="Table 6"/>
          <p:cNvGraphicFramePr>
            <a:graphicFrameLocks noGrp="1"/>
          </p:cNvGraphicFramePr>
          <p:nvPr>
            <p:extLst>
              <p:ext uri="{D42A27DB-BD31-4B8C-83A1-F6EECF244321}">
                <p14:modId xmlns:p14="http://schemas.microsoft.com/office/powerpoint/2010/main" val="903379053"/>
              </p:ext>
            </p:extLst>
          </p:nvPr>
        </p:nvGraphicFramePr>
        <p:xfrm>
          <a:off x="457195" y="1510747"/>
          <a:ext cx="8155861" cy="2645804"/>
        </p:xfrm>
        <a:graphic>
          <a:graphicData uri="http://schemas.openxmlformats.org/drawingml/2006/table">
            <a:tbl>
              <a:tblPr firstRow="1" bandRow="1">
                <a:tableStyleId>{17292A2E-F333-43FB-9621-5CBBE7FDCDCB}</a:tableStyleId>
              </a:tblPr>
              <a:tblGrid>
                <a:gridCol w="8155861">
                  <a:extLst>
                    <a:ext uri="{9D8B030D-6E8A-4147-A177-3AD203B41FA5}">
                      <a16:colId xmlns:a16="http://schemas.microsoft.com/office/drawing/2014/main" val="107693152"/>
                    </a:ext>
                  </a:extLst>
                </a:gridCol>
              </a:tblGrid>
              <a:tr h="234926">
                <a:tc>
                  <a:txBody>
                    <a:bodyPr/>
                    <a:lstStyle/>
                    <a:p>
                      <a:r>
                        <a:rPr lang="en-US" sz="1600" smtClean="0"/>
                        <a:t>E2.4</a:t>
                      </a:r>
                      <a:r>
                        <a:rPr lang="en-US" sz="1600" baseline="0" smtClean="0"/>
                        <a:t> - Nhập 3 số nguyên với scanf()</a:t>
                      </a:r>
                      <a:endParaRPr lang="en-US" sz="1600" b="1"/>
                    </a:p>
                  </a:txBody>
                  <a:tcPr/>
                </a:tc>
                <a:extLst>
                  <a:ext uri="{0D108BD9-81ED-4DB2-BD59-A6C34878D82A}">
                    <a16:rowId xmlns:a16="http://schemas.microsoft.com/office/drawing/2014/main" val="30474077"/>
                  </a:ext>
                </a:extLst>
              </a:tr>
              <a:tr h="2310524">
                <a:tc>
                  <a:txBody>
                    <a:bodyPr/>
                    <a:lstStyle/>
                    <a:p>
                      <a:r>
                        <a:rPr lang="en-US" sz="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200" b="1"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&lt;stdio.h&gt;</a:t>
                      </a:r>
                    </a:p>
                    <a:p>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main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 = </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7</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b = </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8</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c = </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9</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"Nhap a, b: "</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scanf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"%d%d"</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&amp;a, &amp;b);</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"Nhap c: "</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scanf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"%d"</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&amp;c);</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"a = %d, b = %d, c = %d\n"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 b, c);</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a:latin typeface="Courier New" panose="02070309020205020404" pitchFamily="49" charset="0"/>
                        <a:ea typeface="Yu Mincho" panose="02020400000000000000" pitchFamily="18" charset="-128"/>
                        <a:cs typeface="Courier New" panose="02070309020205020404" pitchFamily="49" charset="0"/>
                      </a:endParaRPr>
                    </a:p>
                  </a:txBody>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1280987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1"/>
            <a:ext cx="8155858" cy="418380"/>
          </a:xfrm>
        </p:spPr>
        <p:txBody>
          <a:bodyPr>
            <a:normAutofit/>
          </a:bodyPr>
          <a:lstStyle/>
          <a:p>
            <a:pPr marL="0" indent="0" algn="just">
              <a:buNone/>
            </a:pPr>
            <a:r>
              <a:rPr lang="en-US" sz="1600" b="1" i="1" smtClean="0"/>
              <a:t>Hãy thử nhập các chuỗi sau và xem kết quả thế nào nhé!</a:t>
            </a:r>
          </a:p>
        </p:txBody>
      </p:sp>
      <p:graphicFrame>
        <p:nvGraphicFramePr>
          <p:cNvPr id="5" name="Table 4"/>
          <p:cNvGraphicFramePr>
            <a:graphicFrameLocks noGrp="1"/>
          </p:cNvGraphicFramePr>
          <p:nvPr>
            <p:extLst>
              <p:ext uri="{D42A27DB-BD31-4B8C-83A1-F6EECF244321}">
                <p14:modId xmlns:p14="http://schemas.microsoft.com/office/powerpoint/2010/main" val="2721170258"/>
              </p:ext>
            </p:extLst>
          </p:nvPr>
        </p:nvGraphicFramePr>
        <p:xfrm>
          <a:off x="457196" y="4611735"/>
          <a:ext cx="8155860" cy="1325154"/>
        </p:xfrm>
        <a:graphic>
          <a:graphicData uri="http://schemas.openxmlformats.org/drawingml/2006/table">
            <a:tbl>
              <a:tblPr firstRow="1" bandRow="1">
                <a:tableStyleId>{F5AB1C69-6EDB-4FF4-983F-18BD219EF322}</a:tableStyleId>
              </a:tblPr>
              <a:tblGrid>
                <a:gridCol w="1106131">
                  <a:extLst>
                    <a:ext uri="{9D8B030D-6E8A-4147-A177-3AD203B41FA5}">
                      <a16:colId xmlns:a16="http://schemas.microsoft.com/office/drawing/2014/main" val="492303471"/>
                    </a:ext>
                  </a:extLst>
                </a:gridCol>
                <a:gridCol w="953729">
                  <a:extLst>
                    <a:ext uri="{9D8B030D-6E8A-4147-A177-3AD203B41FA5}">
                      <a16:colId xmlns:a16="http://schemas.microsoft.com/office/drawing/2014/main" val="4027638273"/>
                    </a:ext>
                  </a:extLst>
                </a:gridCol>
                <a:gridCol w="1750141">
                  <a:extLst>
                    <a:ext uri="{9D8B030D-6E8A-4147-A177-3AD203B41FA5}">
                      <a16:colId xmlns:a16="http://schemas.microsoft.com/office/drawing/2014/main" val="2966462360"/>
                    </a:ext>
                  </a:extLst>
                </a:gridCol>
                <a:gridCol w="2359742">
                  <a:extLst>
                    <a:ext uri="{9D8B030D-6E8A-4147-A177-3AD203B41FA5}">
                      <a16:colId xmlns:a16="http://schemas.microsoft.com/office/drawing/2014/main" val="2082193341"/>
                    </a:ext>
                  </a:extLst>
                </a:gridCol>
                <a:gridCol w="1986117">
                  <a:extLst>
                    <a:ext uri="{9D8B030D-6E8A-4147-A177-3AD203B41FA5}">
                      <a16:colId xmlns:a16="http://schemas.microsoft.com/office/drawing/2014/main" val="588446602"/>
                    </a:ext>
                  </a:extLst>
                </a:gridCol>
              </a:tblGrid>
              <a:tr h="370037">
                <a:tc>
                  <a:txBody>
                    <a:bodyPr/>
                    <a:lstStyle/>
                    <a:p>
                      <a:pPr algn="ctr"/>
                      <a:r>
                        <a:rPr lang="en-US" smtClean="0"/>
                        <a:t>Input</a:t>
                      </a:r>
                      <a:r>
                        <a:rPr lang="en-US" baseline="0" smtClean="0"/>
                        <a:t> 1</a:t>
                      </a:r>
                      <a:endParaRPr lang="en-US"/>
                    </a:p>
                  </a:txBody>
                  <a:tcPr/>
                </a:tc>
                <a:tc>
                  <a:txBody>
                    <a:bodyPr/>
                    <a:lstStyle/>
                    <a:p>
                      <a:pPr algn="ctr"/>
                      <a:r>
                        <a:rPr lang="en-US" smtClean="0"/>
                        <a:t>Input 2</a:t>
                      </a:r>
                      <a:endParaRPr lang="en-US"/>
                    </a:p>
                  </a:txBody>
                  <a:tcPr/>
                </a:tc>
                <a:tc>
                  <a:txBody>
                    <a:bodyPr/>
                    <a:lstStyle/>
                    <a:p>
                      <a:pPr algn="ctr"/>
                      <a:r>
                        <a:rPr lang="en-US" smtClean="0"/>
                        <a:t>Input 3</a:t>
                      </a:r>
                      <a:endParaRPr lang="en-US"/>
                    </a:p>
                  </a:txBody>
                  <a:tcPr/>
                </a:tc>
                <a:tc>
                  <a:txBody>
                    <a:bodyPr/>
                    <a:lstStyle/>
                    <a:p>
                      <a:pPr algn="ctr"/>
                      <a:r>
                        <a:rPr lang="en-US" smtClean="0"/>
                        <a:t>Input 4</a:t>
                      </a:r>
                      <a:endParaRPr lang="en-US"/>
                    </a:p>
                  </a:txBody>
                  <a:tcPr/>
                </a:tc>
                <a:tc>
                  <a:txBody>
                    <a:bodyPr/>
                    <a:lstStyle/>
                    <a:p>
                      <a:pPr algn="ctr"/>
                      <a:r>
                        <a:rPr lang="en-US" smtClean="0"/>
                        <a:t>Input 5</a:t>
                      </a:r>
                      <a:endParaRPr lang="en-US"/>
                    </a:p>
                  </a:txBody>
                  <a:tcPr/>
                </a:tc>
                <a:extLst>
                  <a:ext uri="{0D108BD9-81ED-4DB2-BD59-A6C34878D82A}">
                    <a16:rowId xmlns:a16="http://schemas.microsoft.com/office/drawing/2014/main" val="3731587065"/>
                  </a:ext>
                </a:extLst>
              </a:tr>
              <a:tr h="9551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latin typeface="Courier New" panose="02070309020205020404" pitchFamily="49" charset="0"/>
                          <a:cs typeface="Courier New" panose="02070309020205020404" pitchFamily="49" charset="0"/>
                        </a:rPr>
                        <a:t>john</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latin typeface="Courier New" panose="02070309020205020404" pitchFamily="49" charset="0"/>
                          <a:cs typeface="Courier New" panose="02070309020205020404" pitchFamily="49" charset="0"/>
                        </a:rPr>
                        <a:t>smith</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latin typeface="Courier New" panose="02070309020205020404" pitchFamily="49" charset="0"/>
                          <a:cs typeface="Courier New" panose="02070309020205020404" pitchFamily="49" charset="0"/>
                        </a:rPr>
                        <a:t>john</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latin typeface="Courier New" panose="02070309020205020404" pitchFamily="49" charset="0"/>
                          <a:cs typeface="Courier New" panose="02070309020205020404" pitchFamily="49" charset="0"/>
                        </a:rPr>
                        <a:t>smith</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mtClean="0">
                          <a:latin typeface="Courier New" panose="02070309020205020404" pitchFamily="49" charset="0"/>
                          <a:cs typeface="Courier New" panose="02070309020205020404" pitchFamily="49" charset="0"/>
                        </a:rPr>
                        <a:t>john</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rPr>
                        <a:t>smith</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smtClean="0">
                        <a:latin typeface="Courier New" panose="02070309020205020404" pitchFamily="49" charset="0"/>
                        <a:cs typeface="Courier New" panose="02070309020205020404" pitchFamily="49" charset="0"/>
                      </a:endParaRPr>
                    </a:p>
                  </a:txBody>
                  <a:tcPr/>
                </a:tc>
                <a:tc>
                  <a:txBody>
                    <a:bodyPr/>
                    <a:lstStyle/>
                    <a:p>
                      <a:r>
                        <a:rPr lang="en-US" sz="1600" smtClean="0">
                          <a:latin typeface="Courier New" panose="02070309020205020404" pitchFamily="49" charset="0"/>
                          <a:cs typeface="Courier New" panose="02070309020205020404" pitchFamily="49" charset="0"/>
                        </a:rPr>
                        <a:t>john</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rPr>
                        <a:t>smith</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baseline="0" smtClean="0">
                          <a:latin typeface="Courier New" panose="02070309020205020404" pitchFamily="49" charset="0"/>
                          <a:cs typeface="Courier New" panose="02070309020205020404" pitchFamily="49" charset="0"/>
                        </a:rPr>
                        <a:t>anna</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a:latin typeface="Courier New" panose="02070309020205020404" pitchFamily="49" charset="0"/>
                        <a:cs typeface="Courier New" panose="02070309020205020404" pitchFamily="49" charset="0"/>
                      </a:endParaRPr>
                    </a:p>
                  </a:txBody>
                  <a:tcPr/>
                </a:tc>
                <a:tc>
                  <a:txBody>
                    <a:bodyPr/>
                    <a:lstStyle/>
                    <a:p>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baseline="0" smtClean="0">
                          <a:latin typeface="Courier New" panose="02070309020205020404" pitchFamily="49" charset="0"/>
                          <a:cs typeface="Courier New" panose="02070309020205020404" pitchFamily="49" charset="0"/>
                        </a:rPr>
                        <a:t>john</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baseline="0" smtClean="0">
                        <a:latin typeface="Courier New" panose="02070309020205020404" pitchFamily="49" charset="0"/>
                        <a:cs typeface="Courier New" panose="02070309020205020404" pitchFamily="49" charset="0"/>
                      </a:endParaRPr>
                    </a:p>
                    <a:p>
                      <a:r>
                        <a:rPr lang="en-US" sz="1600" baseline="0" smtClean="0">
                          <a:latin typeface="Courier New" panose="02070309020205020404" pitchFamily="49" charset="0"/>
                          <a:cs typeface="Courier New" panose="02070309020205020404" pitchFamily="49" charset="0"/>
                        </a:rPr>
                        <a:t>smith</a:t>
                      </a:r>
                      <a:r>
                        <a:rPr lang="en-US" sz="1600" baseline="0" smtClean="0">
                          <a:latin typeface="Courier New" panose="02070309020205020404" pitchFamily="49" charset="0"/>
                          <a:cs typeface="Courier New" panose="02070309020205020404" pitchFamily="49" charset="0"/>
                          <a:sym typeface="Wingdings 3" panose="05040102010807070707" pitchFamily="18" charset="2"/>
                        </a:rPr>
                        <a:t></a:t>
                      </a:r>
                      <a:r>
                        <a:rPr lang="en-US" sz="1600" smtClean="0">
                          <a:latin typeface="Courier New" panose="02070309020205020404" pitchFamily="49" charset="0"/>
                          <a:cs typeface="Courier New" panose="02070309020205020404" pitchFamily="49" charset="0"/>
                          <a:sym typeface="Symbol" panose="05050102010706020507" pitchFamily="18" charset="2"/>
                        </a:rPr>
                        <a:t></a:t>
                      </a: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263408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41503021"/>
              </p:ext>
            </p:extLst>
          </p:nvPr>
        </p:nvGraphicFramePr>
        <p:xfrm>
          <a:off x="457195" y="1510747"/>
          <a:ext cx="8155861" cy="2987040"/>
        </p:xfrm>
        <a:graphic>
          <a:graphicData uri="http://schemas.openxmlformats.org/drawingml/2006/table">
            <a:tbl>
              <a:tblPr firstRow="1" bandRow="1">
                <a:tableStyleId>{17292A2E-F333-43FB-9621-5CBBE7FDCDCB}</a:tableStyleId>
              </a:tblPr>
              <a:tblGrid>
                <a:gridCol w="8155861">
                  <a:extLst>
                    <a:ext uri="{9D8B030D-6E8A-4147-A177-3AD203B41FA5}">
                      <a16:colId xmlns:a16="http://schemas.microsoft.com/office/drawing/2014/main" val="107693152"/>
                    </a:ext>
                  </a:extLst>
                </a:gridCol>
              </a:tblGrid>
              <a:tr h="234926">
                <a:tc>
                  <a:txBody>
                    <a:bodyPr/>
                    <a:lstStyle/>
                    <a:p>
                      <a:r>
                        <a:rPr lang="en-US" sz="1600" smtClean="0"/>
                        <a:t>E2.5</a:t>
                      </a:r>
                      <a:r>
                        <a:rPr lang="en-US" sz="1600" baseline="0" smtClean="0"/>
                        <a:t> - Nhập xâu với với scanf()</a:t>
                      </a:r>
                      <a:endParaRPr lang="en-US" sz="1600" b="1"/>
                    </a:p>
                  </a:txBody>
                  <a:tcPr/>
                </a:tc>
                <a:extLst>
                  <a:ext uri="{0D108BD9-81ED-4DB2-BD59-A6C34878D82A}">
                    <a16:rowId xmlns:a16="http://schemas.microsoft.com/office/drawing/2014/main" val="30474077"/>
                  </a:ext>
                </a:extLst>
              </a:tr>
              <a:tr h="2310524">
                <a:tc>
                  <a:txBody>
                    <a:bodyPr/>
                    <a:lstStyle/>
                    <a:p>
                      <a:r>
                        <a:rPr lang="en-US" sz="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200" b="1"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&lt;stdio.h&gt;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main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char</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my_name[</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30</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char</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your_name[</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30</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"Enter my name: "</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scanf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"%s"</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my_name);</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"Enter your name: "</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scanf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"%s"</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your_name);</a:t>
                      </a:r>
                      <a:endParaRPr lang="en-US" sz="1200" smtClean="0">
                        <a:solidFill>
                          <a:schemeClr val="tx1"/>
                        </a:solidFill>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smtClean="0">
                          <a:solidFill>
                            <a:schemeClr val="tx1"/>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"Done!\n"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"My name: %s\n"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my_name);</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"Your name: %s\n"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your_name);</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a:latin typeface="Courier New" panose="02070309020205020404" pitchFamily="49" charset="0"/>
                        <a:ea typeface="Yu Mincho" panose="02020400000000000000" pitchFamily="18" charset="-128"/>
                        <a:cs typeface="Courier New" panose="02070309020205020404" pitchFamily="49" charset="0"/>
                      </a:endParaRPr>
                    </a:p>
                  </a:txBody>
                  <a:tcPr/>
                </a:tc>
                <a:extLst>
                  <a:ext uri="{0D108BD9-81ED-4DB2-BD59-A6C34878D82A}">
                    <a16:rowId xmlns:a16="http://schemas.microsoft.com/office/drawing/2014/main" val="3231565464"/>
                  </a:ext>
                </a:extLst>
              </a:tr>
            </a:tbl>
          </a:graphicData>
        </a:graphic>
      </p:graphicFrame>
    </p:spTree>
    <p:extLst>
      <p:ext uri="{BB962C8B-B14F-4D97-AF65-F5344CB8AC3E}">
        <p14:creationId xmlns:p14="http://schemas.microsoft.com/office/powerpoint/2010/main" val="9937559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p:txBody>
          <a:bodyPr>
            <a:normAutofit/>
          </a:bodyPr>
          <a:lstStyle/>
          <a:p>
            <a:pPr marL="0" indent="0" algn="just">
              <a:buNone/>
            </a:pPr>
            <a:r>
              <a:rPr lang="en-US" sz="2400" b="1" smtClean="0"/>
              <a:t>5. Các hàm nhập/xuất xâu và kí tự</a:t>
            </a:r>
          </a:p>
          <a:p>
            <a:pPr marL="0" indent="0" algn="just">
              <a:buNone/>
            </a:pPr>
            <a:r>
              <a:rPr lang="en-US" sz="2000" b="1" i="1" smtClean="0"/>
              <a:t>5.1. Hàm gets() và puts()</a:t>
            </a:r>
          </a:p>
          <a:p>
            <a:pPr marL="0" indent="0" algn="just">
              <a:buNone/>
            </a:pPr>
            <a:r>
              <a:rPr lang="en-US" sz="2000" smtClean="0"/>
              <a:t>Do cơ chế quét theo token nên hàm </a:t>
            </a:r>
            <a:r>
              <a:rPr lang="en-US" sz="1600" b="1" smtClean="0">
                <a:latin typeface="Courier New" panose="02070309020205020404" pitchFamily="49" charset="0"/>
                <a:cs typeface="Courier New" panose="02070309020205020404" pitchFamily="49" charset="0"/>
              </a:rPr>
              <a:t>scanf()</a:t>
            </a:r>
            <a:r>
              <a:rPr lang="en-US" sz="2000" smtClean="0"/>
              <a:t> không phải là một công cụ tốt để nhập xâu.</a:t>
            </a:r>
          </a:p>
          <a:p>
            <a:pPr marL="0" indent="0" algn="just">
              <a:buNone/>
            </a:pPr>
            <a:r>
              <a:rPr lang="en-US" sz="2000" smtClean="0"/>
              <a:t>Thay vào đó ta nên dùng hàm </a:t>
            </a:r>
            <a:r>
              <a:rPr lang="en-US" sz="1600" b="1">
                <a:latin typeface="Courier New" panose="02070309020205020404" pitchFamily="49" charset="0"/>
                <a:cs typeface="Courier New" panose="02070309020205020404" pitchFamily="49" charset="0"/>
              </a:rPr>
              <a:t>gets</a:t>
            </a:r>
            <a:r>
              <a:rPr lang="en-US" sz="1600" b="1" smtClean="0">
                <a:latin typeface="Courier New" panose="02070309020205020404" pitchFamily="49" charset="0"/>
                <a:cs typeface="Courier New" panose="02070309020205020404" pitchFamily="49" charset="0"/>
              </a:rPr>
              <a:t>()</a:t>
            </a:r>
            <a:r>
              <a:rPr lang="en-US" sz="2000"/>
              <a:t> với cú pháp gọi như sau:</a:t>
            </a:r>
          </a:p>
          <a:p>
            <a:pPr marL="0" indent="0" algn="ctr">
              <a:buNone/>
            </a:pPr>
            <a:r>
              <a:rPr lang="en-US" sz="1600" smtClean="0">
                <a:latin typeface="Courier New" panose="02070309020205020404" pitchFamily="49" charset="0"/>
                <a:cs typeface="Courier New" panose="02070309020205020404" pitchFamily="49" charset="0"/>
              </a:rPr>
              <a:t>gets(tên_mảng_kí_tự);</a:t>
            </a:r>
            <a:endParaRPr lang="en-US" sz="1600">
              <a:latin typeface="Courier New" panose="02070309020205020404" pitchFamily="49" charset="0"/>
              <a:cs typeface="Courier New" panose="02070309020205020404" pitchFamily="49" charset="0"/>
            </a:endParaRPr>
          </a:p>
          <a:p>
            <a:pPr marL="0" indent="0" algn="just">
              <a:buNone/>
            </a:pPr>
            <a:r>
              <a:rPr lang="en-US" sz="2000" b="1" smtClean="0"/>
              <a:t>VD:</a:t>
            </a:r>
            <a:endParaRPr lang="en-US" sz="2000" b="1"/>
          </a:p>
          <a:p>
            <a:pPr marL="400050" lvl="1" indent="0">
              <a:spcBef>
                <a:spcPts val="0"/>
              </a:spcBef>
              <a:buNone/>
            </a:pPr>
            <a:r>
              <a:rPr lang="en-US" sz="1400" b="1">
                <a:solidFill>
                  <a:srgbClr val="444444"/>
                </a:solidFill>
                <a:latin typeface="Courier New" panose="02070309020205020404" pitchFamily="49" charset="0"/>
                <a:ea typeface="Yu Mincho" panose="02020400000000000000" pitchFamily="18" charset="-128"/>
                <a:cs typeface="Courier New" panose="02070309020205020404" pitchFamily="49" charset="0"/>
              </a:rPr>
              <a:t>char</a:t>
            </a:r>
            <a:r>
              <a:rPr lang="en-US" sz="1400">
                <a:latin typeface="Courier New" panose="02070309020205020404" pitchFamily="49" charset="0"/>
                <a:ea typeface="Yu Mincho" panose="02020400000000000000" pitchFamily="18" charset="-128"/>
                <a:cs typeface="Courier New" panose="02070309020205020404" pitchFamily="49" charset="0"/>
              </a:rPr>
              <a:t> s[</a:t>
            </a:r>
            <a:r>
              <a:rPr lang="en-US" sz="1400">
                <a:solidFill>
                  <a:srgbClr val="880000"/>
                </a:solidFill>
                <a:latin typeface="Courier New" panose="02070309020205020404" pitchFamily="49" charset="0"/>
                <a:ea typeface="Yu Mincho" panose="02020400000000000000" pitchFamily="18" charset="-128"/>
                <a:cs typeface="Courier New" panose="02070309020205020404" pitchFamily="49" charset="0"/>
              </a:rPr>
              <a:t>30</a:t>
            </a:r>
            <a:r>
              <a:rPr lang="en-US" sz="1400">
                <a:latin typeface="Courier New" panose="02070309020205020404" pitchFamily="49" charset="0"/>
                <a:ea typeface="Yu Mincho" panose="02020400000000000000" pitchFamily="18" charset="-128"/>
                <a:cs typeface="Courier New" panose="02070309020205020404" pitchFamily="49" charset="0"/>
              </a:rPr>
              <a:t>];</a:t>
            </a:r>
          </a:p>
          <a:p>
            <a:pPr marL="400050" lvl="1" indent="0">
              <a:spcBef>
                <a:spcPts val="0"/>
              </a:spcBef>
              <a:buNone/>
            </a:pPr>
            <a:r>
              <a:rPr lang="en-US" sz="1400">
                <a:latin typeface="Courier New" panose="02070309020205020404" pitchFamily="49" charset="0"/>
                <a:ea typeface="Yu Mincho" panose="02020400000000000000" pitchFamily="18" charset="-128"/>
                <a:cs typeface="Courier New" panose="02070309020205020404" pitchFamily="49" charset="0"/>
              </a:rPr>
              <a:t>gets(s</a:t>
            </a:r>
            <a:r>
              <a:rPr lang="en-US" sz="1400" smtClean="0">
                <a:latin typeface="Courier New" panose="02070309020205020404" pitchFamily="49" charset="0"/>
                <a:ea typeface="Yu Mincho" panose="02020400000000000000" pitchFamily="18" charset="-128"/>
                <a:cs typeface="Courier New" panose="02070309020205020404" pitchFamily="49" charset="0"/>
              </a:rPr>
              <a:t>);</a:t>
            </a:r>
            <a:endParaRPr lang="en-US" sz="1400" smtClean="0">
              <a:latin typeface="Courier New" panose="02070309020205020404" pitchFamily="49" charset="0"/>
              <a:cs typeface="Courier New" panose="02070309020205020404" pitchFamily="49" charset="0"/>
            </a:endParaRPr>
          </a:p>
          <a:p>
            <a:pPr marL="0" indent="0" algn="just">
              <a:buNone/>
            </a:pPr>
            <a:r>
              <a:rPr lang="en-US" sz="2000" smtClean="0"/>
              <a:t>Ngược lại với </a:t>
            </a:r>
            <a:r>
              <a:rPr lang="en-US" sz="1600" b="1">
                <a:latin typeface="Courier New" panose="02070309020205020404" pitchFamily="49" charset="0"/>
                <a:cs typeface="Courier New" panose="02070309020205020404" pitchFamily="49" charset="0"/>
              </a:rPr>
              <a:t>gets()</a:t>
            </a:r>
            <a:r>
              <a:rPr lang="en-US" sz="2000"/>
              <a:t>,</a:t>
            </a:r>
            <a:r>
              <a:rPr lang="en-US" sz="2000" b="1"/>
              <a:t> </a:t>
            </a:r>
            <a:r>
              <a:rPr lang="en-US" sz="2000" smtClean="0"/>
              <a:t>hàm </a:t>
            </a:r>
            <a:r>
              <a:rPr lang="en-US" sz="1600" b="1">
                <a:latin typeface="Courier New" panose="02070309020205020404" pitchFamily="49" charset="0"/>
                <a:cs typeface="Courier New" panose="02070309020205020404" pitchFamily="49" charset="0"/>
              </a:rPr>
              <a:t>puts() </a:t>
            </a:r>
            <a:r>
              <a:rPr lang="en-US" sz="2000" smtClean="0"/>
              <a:t>in ra xâu kí tự và xuống dòng.</a:t>
            </a:r>
            <a:endParaRPr lang="en-US" sz="2000"/>
          </a:p>
        </p:txBody>
      </p:sp>
    </p:spTree>
    <p:extLst>
      <p:ext uri="{BB962C8B-B14F-4D97-AF65-F5344CB8AC3E}">
        <p14:creationId xmlns:p14="http://schemas.microsoft.com/office/powerpoint/2010/main" val="4242926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042226217"/>
              </p:ext>
            </p:extLst>
          </p:nvPr>
        </p:nvGraphicFramePr>
        <p:xfrm>
          <a:off x="457199" y="1155291"/>
          <a:ext cx="8196349" cy="3627120"/>
        </p:xfrm>
        <a:graphic>
          <a:graphicData uri="http://schemas.openxmlformats.org/drawingml/2006/table">
            <a:tbl>
              <a:tblPr firstRow="1" bandRow="1">
                <a:tableStyleId>{17292A2E-F333-43FB-9621-5CBBE7FDCDCB}</a:tableStyleId>
              </a:tblPr>
              <a:tblGrid>
                <a:gridCol w="8196349">
                  <a:extLst>
                    <a:ext uri="{9D8B030D-6E8A-4147-A177-3AD203B41FA5}">
                      <a16:colId xmlns:a16="http://schemas.microsoft.com/office/drawing/2014/main" val="107693152"/>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E2.6</a:t>
                      </a:r>
                      <a:r>
                        <a:rPr lang="en-US" sz="1600" i="0" baseline="0" smtClean="0"/>
                        <a:t> - </a:t>
                      </a:r>
                      <a:r>
                        <a:rPr lang="en-US" sz="1600" b="1" i="0" smtClean="0"/>
                        <a:t>Ví dụ về hàm gets() và puts()</a:t>
                      </a:r>
                      <a:endParaRPr lang="en-US" sz="1400" i="0" smtClean="0"/>
                    </a:p>
                  </a:txBody>
                  <a:tcPr/>
                </a:tc>
                <a:extLst>
                  <a:ext uri="{0D108BD9-81ED-4DB2-BD59-A6C34878D82A}">
                    <a16:rowId xmlns:a16="http://schemas.microsoft.com/office/drawing/2014/main" val="30474077"/>
                  </a:ext>
                </a:extLst>
              </a:tr>
              <a:tr h="2416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1"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include</a:t>
                      </a:r>
                      <a:r>
                        <a:rPr kumimoji="0" lang="en-US" sz="1400" b="0"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4D99BF"/>
                          </a:solidFill>
                          <a:effectLst/>
                          <a:uLnTx/>
                          <a:uFillTx/>
                          <a:latin typeface="Courier New" panose="02070309020205020404" pitchFamily="49" charset="0"/>
                          <a:ea typeface="Yu Mincho" panose="02020400000000000000" pitchFamily="18" charset="-128"/>
                          <a:cs typeface="Courier New" panose="02070309020205020404" pitchFamily="49" charset="0"/>
                        </a:rPr>
                        <a:t>&lt;stdio.h&gt;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int</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1"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main</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char</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my_name[</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30</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char</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your_name[</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30</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"Enter my name: "</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gets(my_name);</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"Enter your name: "</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gets(your_name);</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puts</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"Done!"</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"My name: %s.\n"</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my_name);</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"Your name: %s.\n"</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your_name);</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txBody>
                  <a:tcPr/>
                </a:tc>
                <a:extLst>
                  <a:ext uri="{0D108BD9-81ED-4DB2-BD59-A6C34878D82A}">
                    <a16:rowId xmlns:a16="http://schemas.microsoft.com/office/drawing/2014/main" val="3231565464"/>
                  </a:ext>
                </a:extLst>
              </a:tr>
            </a:tbl>
          </a:graphicData>
        </a:graphic>
      </p:graphicFrame>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 r="74235" b="74811"/>
          <a:stretch/>
        </p:blipFill>
        <p:spPr>
          <a:xfrm>
            <a:off x="5494713" y="1857268"/>
            <a:ext cx="3059084" cy="1699463"/>
          </a:xfrm>
          <a:prstGeom prst="rect">
            <a:avLst/>
          </a:prstGeom>
        </p:spPr>
      </p:pic>
      <p:sp>
        <p:nvSpPr>
          <p:cNvPr id="11" name="TextBox 10"/>
          <p:cNvSpPr txBox="1"/>
          <p:nvPr/>
        </p:nvSpPr>
        <p:spPr>
          <a:xfrm>
            <a:off x="5494713" y="1487936"/>
            <a:ext cx="870751" cy="369332"/>
          </a:xfrm>
          <a:prstGeom prst="rect">
            <a:avLst/>
          </a:prstGeom>
          <a:noFill/>
        </p:spPr>
        <p:txBody>
          <a:bodyPr wrap="none" rtlCol="0">
            <a:spAutoFit/>
          </a:bodyPr>
          <a:lstStyle/>
          <a:p>
            <a:r>
              <a:rPr lang="en-US" b="1" smtClean="0"/>
              <a:t>Output</a:t>
            </a:r>
            <a:endParaRPr lang="en-US" b="1"/>
          </a:p>
        </p:txBody>
      </p:sp>
    </p:spTree>
    <p:extLst>
      <p:ext uri="{BB962C8B-B14F-4D97-AF65-F5344CB8AC3E}">
        <p14:creationId xmlns:p14="http://schemas.microsoft.com/office/powerpoint/2010/main" val="30053593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sp>
        <p:nvSpPr>
          <p:cNvPr id="3" name="Content Placeholder 2"/>
          <p:cNvSpPr>
            <a:spLocks noGrp="1"/>
          </p:cNvSpPr>
          <p:nvPr>
            <p:ph idx="1"/>
          </p:nvPr>
        </p:nvSpPr>
        <p:spPr>
          <a:xfrm>
            <a:off x="457200" y="1143000"/>
            <a:ext cx="8229600" cy="1841517"/>
          </a:xfrm>
        </p:spPr>
        <p:txBody>
          <a:bodyPr>
            <a:normAutofit/>
          </a:bodyPr>
          <a:lstStyle/>
          <a:p>
            <a:pPr marL="0" indent="0" algn="just">
              <a:buNone/>
            </a:pPr>
            <a:r>
              <a:rPr lang="en-US" sz="2000" b="1" i="1" smtClean="0"/>
              <a:t>5.2. Hàm getchar() và putchar()</a:t>
            </a:r>
          </a:p>
          <a:p>
            <a:pPr marL="0" indent="0" algn="just">
              <a:buNone/>
            </a:pPr>
            <a:r>
              <a:rPr lang="en-US" sz="2000" smtClean="0"/>
              <a:t>Hàm </a:t>
            </a:r>
            <a:r>
              <a:rPr lang="en-US" sz="1600" b="1">
                <a:latin typeface="Courier New" panose="02070309020205020404" pitchFamily="49" charset="0"/>
                <a:cs typeface="Courier New" panose="02070309020205020404" pitchFamily="49" charset="0"/>
              </a:rPr>
              <a:t>getchar() </a:t>
            </a:r>
            <a:r>
              <a:rPr lang="en-US" sz="2000" smtClean="0"/>
              <a:t>không có tham số, thay vào đó nó trả về một số nguyên là mã của kí tự được nhập vào. Cách sử dụng như sau:</a:t>
            </a:r>
          </a:p>
          <a:p>
            <a:pPr marL="0" indent="0" algn="ctr">
              <a:buNone/>
            </a:pPr>
            <a:r>
              <a:rPr lang="en-US" sz="1600" smtClean="0">
                <a:latin typeface="Courier New" panose="02070309020205020404" pitchFamily="49" charset="0"/>
                <a:cs typeface="Courier New" panose="02070309020205020404" pitchFamily="49" charset="0"/>
              </a:rPr>
              <a:t>tên_biến_kí_tự = getchar();</a:t>
            </a:r>
          </a:p>
          <a:p>
            <a:pPr marL="0" indent="0" algn="just">
              <a:buNone/>
            </a:pPr>
            <a:r>
              <a:rPr lang="en-US" sz="2000" smtClean="0"/>
              <a:t>Hàm </a:t>
            </a:r>
            <a:r>
              <a:rPr lang="en-US" sz="1600" b="1">
                <a:latin typeface="Courier New" panose="02070309020205020404" pitchFamily="49" charset="0"/>
                <a:cs typeface="Courier New" panose="02070309020205020404" pitchFamily="49" charset="0"/>
              </a:rPr>
              <a:t>putchar() </a:t>
            </a:r>
            <a:r>
              <a:rPr lang="en-US" sz="2000" smtClean="0"/>
              <a:t>nhận tham số là kí tự và in kí tự đó ra cửa sổ dòng lệnh.</a:t>
            </a:r>
          </a:p>
        </p:txBody>
      </p:sp>
      <p:graphicFrame>
        <p:nvGraphicFramePr>
          <p:cNvPr id="9" name="Table 8"/>
          <p:cNvGraphicFramePr>
            <a:graphicFrameLocks noGrp="1"/>
          </p:cNvGraphicFramePr>
          <p:nvPr>
            <p:extLst>
              <p:ext uri="{D42A27DB-BD31-4B8C-83A1-F6EECF244321}">
                <p14:modId xmlns:p14="http://schemas.microsoft.com/office/powerpoint/2010/main" val="2437186127"/>
              </p:ext>
            </p:extLst>
          </p:nvPr>
        </p:nvGraphicFramePr>
        <p:xfrm>
          <a:off x="457200" y="2984517"/>
          <a:ext cx="8171411" cy="2987040"/>
        </p:xfrm>
        <a:graphic>
          <a:graphicData uri="http://schemas.openxmlformats.org/drawingml/2006/table">
            <a:tbl>
              <a:tblPr firstRow="1" bandRow="1">
                <a:tableStyleId>{17292A2E-F333-43FB-9621-5CBBE7FDCDCB}</a:tableStyleId>
              </a:tblPr>
              <a:tblGrid>
                <a:gridCol w="8171411">
                  <a:extLst>
                    <a:ext uri="{9D8B030D-6E8A-4147-A177-3AD203B41FA5}">
                      <a16:colId xmlns:a16="http://schemas.microsoft.com/office/drawing/2014/main" val="107693152"/>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E2.7</a:t>
                      </a:r>
                      <a:r>
                        <a:rPr lang="en-US" sz="1600" i="0" baseline="0" smtClean="0"/>
                        <a:t> - </a:t>
                      </a:r>
                      <a:r>
                        <a:rPr lang="en-US" sz="1600" b="1" i="0" smtClean="0"/>
                        <a:t>Ví dụ về hàm getchar() và putchar()</a:t>
                      </a:r>
                      <a:endParaRPr lang="en-US" sz="1400" i="0" smtClean="0"/>
                    </a:p>
                  </a:txBody>
                  <a:tcPr/>
                </a:tc>
                <a:extLst>
                  <a:ext uri="{0D108BD9-81ED-4DB2-BD59-A6C34878D82A}">
                    <a16:rowId xmlns:a16="http://schemas.microsoft.com/office/drawing/2014/main" val="30474077"/>
                  </a:ext>
                </a:extLst>
              </a:tr>
              <a:tr h="2416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1"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include</a:t>
                      </a:r>
                      <a:r>
                        <a:rPr kumimoji="0" lang="en-US" sz="1400" b="0" i="0" u="none" strike="noStrike" kern="1200" cap="none" spc="0" normalizeH="0" baseline="0" noProof="0" smtClean="0">
                          <a:ln>
                            <a:noFill/>
                          </a:ln>
                          <a:solidFill>
                            <a:srgbClr val="1F7199"/>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4D99BF"/>
                          </a:solidFill>
                          <a:effectLst/>
                          <a:uLnTx/>
                          <a:uFillTx/>
                          <a:latin typeface="Courier New" panose="02070309020205020404" pitchFamily="49" charset="0"/>
                          <a:ea typeface="Yu Mincho" panose="02020400000000000000" pitchFamily="18" charset="-128"/>
                          <a:cs typeface="Courier New" panose="02070309020205020404" pitchFamily="49" charset="0"/>
                        </a:rPr>
                        <a:t>&lt;stdio.h&gt;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int</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1"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main</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1"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char</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c;</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"Nhap ki tu: "</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c = getchar();</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printf</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"Ki tu da nhap: %c\n"</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c);</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putchar</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'A'</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putchar</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'B'</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putchar</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67</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    </a:t>
                      </a:r>
                      <a:r>
                        <a:rPr kumimoji="0" lang="en-US" sz="1400" b="0" i="0" u="none" strike="noStrike" kern="1200" cap="none" spc="0" normalizeH="0" baseline="0" noProof="0" smtClean="0">
                          <a:ln>
                            <a:noFill/>
                          </a:ln>
                          <a:solidFill>
                            <a:srgbClr val="397300"/>
                          </a:solidFill>
                          <a:effectLst/>
                          <a:uLnTx/>
                          <a:uFillTx/>
                          <a:latin typeface="Courier New" panose="02070309020205020404" pitchFamily="49" charset="0"/>
                          <a:ea typeface="Yu Mincho" panose="02020400000000000000" pitchFamily="18" charset="-128"/>
                          <a:cs typeface="Courier New" panose="02070309020205020404" pitchFamily="49" charset="0"/>
                        </a:rPr>
                        <a:t>putchar</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r>
                        <a:rPr kumimoji="0" lang="en-US" sz="1400" b="0" i="0" u="none" strike="noStrike" kern="1200" cap="none" spc="0" normalizeH="0" baseline="0" noProof="0" smtClean="0">
                          <a:ln>
                            <a:noFill/>
                          </a:ln>
                          <a:solidFill>
                            <a:srgbClr val="880000"/>
                          </a:solidFill>
                          <a:effectLst/>
                          <a:uLnTx/>
                          <a:uFillTx/>
                          <a:latin typeface="Courier New" panose="02070309020205020404" pitchFamily="49" charset="0"/>
                          <a:ea typeface="Yu Mincho" panose="02020400000000000000" pitchFamily="18" charset="-128"/>
                          <a:cs typeface="Courier New" panose="02070309020205020404" pitchFamily="49" charset="0"/>
                        </a:rPr>
                        <a:t>'\n'</a:t>
                      </a: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smtClean="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smtClean="0">
                          <a:ln>
                            <a:noFill/>
                          </a:ln>
                          <a:solidFill>
                            <a:srgbClr val="444444"/>
                          </a:solidFill>
                          <a:effectLst/>
                          <a:uLnTx/>
                          <a:uFillTx/>
                          <a:latin typeface="Courier New" panose="02070309020205020404" pitchFamily="49" charset="0"/>
                          <a:ea typeface="Yu Mincho" panose="02020400000000000000" pitchFamily="18" charset="-128"/>
                          <a:cs typeface="Courier New" panose="02070309020205020404" pitchFamily="49" charset="0"/>
                        </a:rPr>
                        <a:t>}</a:t>
                      </a:r>
                      <a:endParaRPr kumimoji="0" lang="en-US" sz="1400" b="0" i="0" u="none" strike="noStrike" kern="1200" cap="none" spc="0" normalizeH="0" baseline="0" noProof="0">
                        <a:ln>
                          <a:noFill/>
                        </a:ln>
                        <a:solidFill>
                          <a:prstClr val="black"/>
                        </a:solidFill>
                        <a:effectLst/>
                        <a:uLnTx/>
                        <a:uFillTx/>
                        <a:latin typeface="Courier New" panose="02070309020205020404" pitchFamily="49" charset="0"/>
                        <a:ea typeface="Yu Mincho" panose="02020400000000000000" pitchFamily="18" charset="-128"/>
                        <a:cs typeface="Courier New" panose="02070309020205020404" pitchFamily="49" charset="0"/>
                      </a:endParaRPr>
                    </a:p>
                  </a:txBody>
                  <a:tcPr/>
                </a:tc>
                <a:extLst>
                  <a:ext uri="{0D108BD9-81ED-4DB2-BD59-A6C34878D82A}">
                    <a16:rowId xmlns:a16="http://schemas.microsoft.com/office/drawing/2014/main" val="3231565464"/>
                  </a:ext>
                </a:extLst>
              </a:tr>
            </a:tbl>
          </a:graphicData>
        </a:graphic>
      </p:graphicFrame>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82578" b="81297"/>
          <a:stretch/>
        </p:blipFill>
        <p:spPr>
          <a:xfrm>
            <a:off x="5486400" y="3703036"/>
            <a:ext cx="2760785" cy="1550001"/>
          </a:xfrm>
          <a:prstGeom prst="rect">
            <a:avLst/>
          </a:prstGeom>
        </p:spPr>
      </p:pic>
      <p:sp>
        <p:nvSpPr>
          <p:cNvPr id="10" name="TextBox 9"/>
          <p:cNvSpPr txBox="1"/>
          <p:nvPr/>
        </p:nvSpPr>
        <p:spPr>
          <a:xfrm>
            <a:off x="5486400" y="3333704"/>
            <a:ext cx="870751" cy="369332"/>
          </a:xfrm>
          <a:prstGeom prst="rect">
            <a:avLst/>
          </a:prstGeom>
          <a:noFill/>
        </p:spPr>
        <p:txBody>
          <a:bodyPr wrap="none" rtlCol="0">
            <a:spAutoFit/>
          </a:bodyPr>
          <a:lstStyle/>
          <a:p>
            <a:r>
              <a:rPr lang="en-US" b="1" smtClean="0"/>
              <a:t>Output</a:t>
            </a:r>
            <a:endParaRPr lang="en-US" b="1"/>
          </a:p>
        </p:txBody>
      </p:sp>
    </p:spTree>
    <p:extLst>
      <p:ext uri="{BB962C8B-B14F-4D97-AF65-F5344CB8AC3E}">
        <p14:creationId xmlns:p14="http://schemas.microsoft.com/office/powerpoint/2010/main" val="40109692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95726816"/>
              </p:ext>
            </p:extLst>
          </p:nvPr>
        </p:nvGraphicFramePr>
        <p:xfrm>
          <a:off x="457200" y="1097176"/>
          <a:ext cx="8179724" cy="4998720"/>
        </p:xfrm>
        <a:graphic>
          <a:graphicData uri="http://schemas.openxmlformats.org/drawingml/2006/table">
            <a:tbl>
              <a:tblPr firstRow="1" bandRow="1">
                <a:tableStyleId>{17292A2E-F333-43FB-9621-5CBBE7FDCDCB}</a:tableStyleId>
              </a:tblPr>
              <a:tblGrid>
                <a:gridCol w="8179724">
                  <a:extLst>
                    <a:ext uri="{9D8B030D-6E8A-4147-A177-3AD203B41FA5}">
                      <a16:colId xmlns:a16="http://schemas.microsoft.com/office/drawing/2014/main" val="107693152"/>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E2.8</a:t>
                      </a:r>
                      <a:r>
                        <a:rPr lang="en-US" sz="1600" i="0" baseline="0" smtClean="0"/>
                        <a:t> - </a:t>
                      </a:r>
                      <a:r>
                        <a:rPr lang="en-US" sz="1600" b="1" i="0" baseline="0" smtClean="0"/>
                        <a:t>Chương trình nhập/xuất thông tin cá nhân (in ra từng dòng)</a:t>
                      </a:r>
                      <a:endParaRPr lang="en-US" sz="1400" i="0" smtClean="0"/>
                    </a:p>
                  </a:txBody>
                  <a:tcPr/>
                </a:tc>
                <a:extLst>
                  <a:ext uri="{0D108BD9-81ED-4DB2-BD59-A6C34878D82A}">
                    <a16:rowId xmlns:a16="http://schemas.microsoft.com/office/drawing/2014/main" val="30474077"/>
                  </a:ext>
                </a:extLst>
              </a:tr>
              <a:tr h="4592521">
                <a:tc>
                  <a:txBody>
                    <a:bodyPr/>
                    <a:lstStyle/>
                    <a:p>
                      <a:r>
                        <a:rPr lang="en-US" sz="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200" b="1"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&lt;stdio.h&gt;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main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char</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name[</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50</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age;</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char</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gender;</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float</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avg_mark;</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"Enter name: "</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gets(name);</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"Enter gender (M/F): "</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gender = getchar();</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"Enter age: "</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scanf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"%d"</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&amp;age);</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"Enter average mark: "</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scanf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&amp;avg_mark);</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"----STUDENT INFORMATION----\n"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"Name: %s\n"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name);</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"Gender: %c\n"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gender);</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"Age: %d\n"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age);</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"Average mark: %.1f\n"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avg_mark);</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txBody>
                  <a:tcPr/>
                </a:tc>
                <a:extLst>
                  <a:ext uri="{0D108BD9-81ED-4DB2-BD59-A6C34878D82A}">
                    <a16:rowId xmlns:a16="http://schemas.microsoft.com/office/drawing/2014/main" val="3231565464"/>
                  </a:ext>
                </a:extLst>
              </a:tr>
            </a:tbl>
          </a:graphicData>
        </a:graphic>
      </p:graphicFrame>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 r="74716" b="59290"/>
          <a:stretch/>
        </p:blipFill>
        <p:spPr>
          <a:xfrm>
            <a:off x="5187181" y="1812175"/>
            <a:ext cx="2968031" cy="2499358"/>
          </a:xfrm>
          <a:prstGeom prst="rect">
            <a:avLst/>
          </a:prstGeom>
        </p:spPr>
      </p:pic>
      <p:sp>
        <p:nvSpPr>
          <p:cNvPr id="9" name="TextBox 8"/>
          <p:cNvSpPr txBox="1"/>
          <p:nvPr/>
        </p:nvSpPr>
        <p:spPr>
          <a:xfrm>
            <a:off x="5187181" y="1442843"/>
            <a:ext cx="870751" cy="369332"/>
          </a:xfrm>
          <a:prstGeom prst="rect">
            <a:avLst/>
          </a:prstGeom>
          <a:noFill/>
        </p:spPr>
        <p:txBody>
          <a:bodyPr wrap="none" rtlCol="0">
            <a:spAutoFit/>
          </a:bodyPr>
          <a:lstStyle/>
          <a:p>
            <a:r>
              <a:rPr lang="en-US" b="1" smtClean="0"/>
              <a:t>Output</a:t>
            </a:r>
            <a:endParaRPr lang="en-US" b="1"/>
          </a:p>
        </p:txBody>
      </p:sp>
    </p:spTree>
    <p:extLst>
      <p:ext uri="{BB962C8B-B14F-4D97-AF65-F5344CB8AC3E}">
        <p14:creationId xmlns:p14="http://schemas.microsoft.com/office/powerpoint/2010/main" val="1735288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Biểu diễn dữ liệu trong C</a:t>
            </a:r>
            <a:endParaRPr lang="en-US"/>
          </a:p>
        </p:txBody>
      </p:sp>
      <p:sp>
        <p:nvSpPr>
          <p:cNvPr id="3" name="Content Placeholder 2"/>
          <p:cNvSpPr>
            <a:spLocks noGrp="1"/>
          </p:cNvSpPr>
          <p:nvPr>
            <p:ph idx="1"/>
          </p:nvPr>
        </p:nvSpPr>
        <p:spPr/>
        <p:txBody>
          <a:bodyPr>
            <a:normAutofit/>
          </a:bodyPr>
          <a:lstStyle/>
          <a:p>
            <a:pPr marL="0" indent="0" algn="just">
              <a:buNone/>
            </a:pPr>
            <a:r>
              <a:rPr lang="en-US" sz="2400" b="1" smtClean="0"/>
              <a:t>1. Số nguyên</a:t>
            </a:r>
          </a:p>
          <a:p>
            <a:pPr marL="0" indent="0" algn="just">
              <a:buNone/>
            </a:pPr>
            <a:r>
              <a:rPr lang="en-US" sz="2000" smtClean="0"/>
              <a:t>C hỗ trợ 3 kiểu biểu diễn số nguyên như sau:</a:t>
            </a:r>
          </a:p>
          <a:p>
            <a:pPr algn="just"/>
            <a:r>
              <a:rPr lang="en-US" sz="2000" smtClean="0"/>
              <a:t>Hệ cơ số 10 (decimal): Là cách biểu diễn thông dụng nhất</a:t>
            </a:r>
          </a:p>
          <a:p>
            <a:pPr lvl="1" algn="just"/>
            <a:r>
              <a:rPr lang="en-US" sz="1600" smtClean="0"/>
              <a:t>Ví dụ: </a:t>
            </a:r>
            <a:r>
              <a:rPr lang="en-US" sz="1400" smtClean="0">
                <a:latin typeface="Courier New" panose="02070309020205020404" pitchFamily="49" charset="0"/>
                <a:cs typeface="Courier New" panose="02070309020205020404" pitchFamily="49" charset="0"/>
              </a:rPr>
              <a:t>0, 123, -8725, 123456789, …</a:t>
            </a:r>
          </a:p>
          <a:p>
            <a:pPr algn="just"/>
            <a:r>
              <a:rPr lang="en-US" sz="2000" smtClean="0"/>
              <a:t>Hệ cơ số 16 (hexadecimal): Bắt đầu bằng </a:t>
            </a:r>
            <a:r>
              <a:rPr lang="en-US" sz="1400" smtClean="0">
                <a:latin typeface="Courier New" panose="02070309020205020404" pitchFamily="49" charset="0"/>
                <a:cs typeface="Courier New" panose="02070309020205020404" pitchFamily="49" charset="0"/>
              </a:rPr>
              <a:t>0x</a:t>
            </a:r>
          </a:p>
          <a:p>
            <a:pPr lvl="1" algn="just"/>
            <a:r>
              <a:rPr lang="en-US" sz="1600" smtClean="0"/>
              <a:t>Ví dụ: </a:t>
            </a:r>
            <a:r>
              <a:rPr lang="en-US" sz="1400" smtClean="0">
                <a:latin typeface="Courier New" panose="02070309020205020404" pitchFamily="49" charset="0"/>
                <a:cs typeface="Courier New" panose="02070309020205020404" pitchFamily="49" charset="0"/>
              </a:rPr>
              <a:t>0x8B, 0xD7F, …</a:t>
            </a:r>
          </a:p>
          <a:p>
            <a:pPr algn="just"/>
            <a:r>
              <a:rPr lang="en-US" sz="2000" smtClean="0"/>
              <a:t>Hệ cơ số 8 (octal): Bắt đầu bằng </a:t>
            </a:r>
            <a:r>
              <a:rPr lang="en-US" sz="1400" smtClean="0">
                <a:latin typeface="Courier New" panose="02070309020205020404" pitchFamily="49" charset="0"/>
                <a:cs typeface="Courier New" panose="02070309020205020404" pitchFamily="49" charset="0"/>
              </a:rPr>
              <a:t>0</a:t>
            </a:r>
            <a:endParaRPr lang="en-US" sz="2000" smtClean="0">
              <a:latin typeface="Courier New" panose="02070309020205020404" pitchFamily="49" charset="0"/>
              <a:cs typeface="Courier New" panose="02070309020205020404" pitchFamily="49" charset="0"/>
            </a:endParaRPr>
          </a:p>
          <a:p>
            <a:pPr lvl="1" algn="just"/>
            <a:r>
              <a:rPr lang="en-US" sz="1600" smtClean="0"/>
              <a:t>Ví dụ: </a:t>
            </a:r>
            <a:r>
              <a:rPr lang="en-US" sz="1400" smtClean="0">
                <a:latin typeface="Courier New" panose="02070309020205020404" pitchFamily="49" charset="0"/>
                <a:cs typeface="Courier New" panose="02070309020205020404" pitchFamily="49" charset="0"/>
              </a:rPr>
              <a:t>035, 0127, …</a:t>
            </a:r>
            <a:endParaRPr lang="en-US" sz="1400">
              <a:latin typeface="Courier New" panose="02070309020205020404" pitchFamily="49" charset="0"/>
              <a:cs typeface="Courier New" panose="02070309020205020404" pitchFamily="49" charset="0"/>
            </a:endParaRPr>
          </a:p>
          <a:p>
            <a:pPr marL="57150" indent="0" algn="just">
              <a:buNone/>
            </a:pPr>
            <a:endParaRPr lang="en-US" sz="2000" smtClean="0"/>
          </a:p>
          <a:p>
            <a:pPr marL="57150" indent="0" algn="just">
              <a:buNone/>
            </a:pPr>
            <a:r>
              <a:rPr lang="en-US" sz="2000" smtClean="0"/>
              <a:t>Chi tiết về các hệ cơ số cũng như cách chuyển đổi có thể xem tại:</a:t>
            </a:r>
          </a:p>
          <a:p>
            <a:pPr marL="57150" indent="0" algn="just">
              <a:buNone/>
            </a:pPr>
            <a:r>
              <a:rPr lang="en-US" sz="2000">
                <a:hlinkClick r:id="rId2"/>
              </a:rPr>
              <a:t>https://hocict.wordpress.com/2014/03/18/cac-he-dem-co-ban-nen-biet</a:t>
            </a:r>
            <a:r>
              <a:rPr lang="en-US" sz="2000" smtClean="0">
                <a:hlinkClick r:id="rId2"/>
              </a:rPr>
              <a:t>/</a:t>
            </a:r>
            <a:endParaRPr lang="en-US" sz="2000" smtClean="0"/>
          </a:p>
          <a:p>
            <a:pPr marL="57150" indent="0" algn="just">
              <a:buNone/>
            </a:pPr>
            <a:endParaRPr lang="en-US" sz="2000"/>
          </a:p>
        </p:txBody>
      </p:sp>
    </p:spTree>
    <p:extLst>
      <p:ext uri="{BB962C8B-B14F-4D97-AF65-F5344CB8AC3E}">
        <p14:creationId xmlns:p14="http://schemas.microsoft.com/office/powerpoint/2010/main" val="1585962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Nhập/xuất trong C</a:t>
            </a: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906932509"/>
              </p:ext>
            </p:extLst>
          </p:nvPr>
        </p:nvGraphicFramePr>
        <p:xfrm>
          <a:off x="457200" y="1097176"/>
          <a:ext cx="8237913" cy="4927801"/>
        </p:xfrm>
        <a:graphic>
          <a:graphicData uri="http://schemas.openxmlformats.org/drawingml/2006/table">
            <a:tbl>
              <a:tblPr firstRow="1" bandRow="1">
                <a:tableStyleId>{17292A2E-F333-43FB-9621-5CBBE7FDCDCB}</a:tableStyleId>
              </a:tblPr>
              <a:tblGrid>
                <a:gridCol w="8237913">
                  <a:extLst>
                    <a:ext uri="{9D8B030D-6E8A-4147-A177-3AD203B41FA5}">
                      <a16:colId xmlns:a16="http://schemas.microsoft.com/office/drawing/2014/main" val="107693152"/>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smtClean="0"/>
                        <a:t>E2.9</a:t>
                      </a:r>
                      <a:r>
                        <a:rPr lang="en-US" sz="1600" i="0" baseline="0" smtClean="0"/>
                        <a:t> - </a:t>
                      </a:r>
                      <a:r>
                        <a:rPr lang="en-US" sz="1600" b="1" i="0" baseline="0" smtClean="0"/>
                        <a:t>Chương trình nhập/xuất thông tin cá nhân (in ra dưới dạng bảng)</a:t>
                      </a:r>
                      <a:endParaRPr lang="en-US" sz="1400" i="0" smtClean="0"/>
                    </a:p>
                  </a:txBody>
                  <a:tcPr/>
                </a:tc>
                <a:extLst>
                  <a:ext uri="{0D108BD9-81ED-4DB2-BD59-A6C34878D82A}">
                    <a16:rowId xmlns:a16="http://schemas.microsoft.com/office/drawing/2014/main" val="30474077"/>
                  </a:ext>
                </a:extLst>
              </a:tr>
              <a:tr h="4592521">
                <a:tc>
                  <a:txBody>
                    <a:bodyPr/>
                    <a:lstStyle/>
                    <a:p>
                      <a:r>
                        <a:rPr lang="en-US" sz="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a:t>
                      </a:r>
                      <a:r>
                        <a:rPr lang="en-US" sz="1200" b="1"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include</a:t>
                      </a:r>
                      <a:r>
                        <a:rPr lang="en-US" sz="1200" smtClean="0">
                          <a:solidFill>
                            <a:srgbClr val="1F7199"/>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4D99BF"/>
                          </a:solidFill>
                          <a:latin typeface="Courier New" panose="02070309020205020404" pitchFamily="49" charset="0"/>
                          <a:ea typeface="Yu Mincho" panose="02020400000000000000" pitchFamily="18" charset="-128"/>
                          <a:cs typeface="Courier New" panose="02070309020205020404" pitchFamily="49" charset="0"/>
                        </a:rPr>
                        <a:t>&lt;stdio.h&gt;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main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char</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name[</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50</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int</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age;</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char</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gender;</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b="1"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float</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avg_mark;</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"Enter name: "</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gets(name);</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"Enter gender (M/F): "</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gender = getchar();</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"Enter age: "</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scanf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"%d"</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&amp;age);</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"Enter average mark: "</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scanf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&amp;avg_mark);</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"Name                          Gender  Age  Avg. Mark\n"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a:t>
                      </a:r>
                      <a:r>
                        <a:rPr lang="en-US" sz="1200" smtClean="0">
                          <a:solidFill>
                            <a:srgbClr val="397300"/>
                          </a:solidFill>
                          <a:latin typeface="Courier New" panose="02070309020205020404" pitchFamily="49" charset="0"/>
                          <a:ea typeface="Yu Mincho" panose="02020400000000000000" pitchFamily="18" charset="-128"/>
                          <a:cs typeface="Courier New" panose="02070309020205020404" pitchFamily="49" charset="0"/>
                        </a:rPr>
                        <a:t>printf</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r>
                        <a:rPr lang="en-US" sz="1200" smtClean="0">
                          <a:solidFill>
                            <a:srgbClr val="880000"/>
                          </a:solidFill>
                          <a:latin typeface="Courier New" panose="02070309020205020404" pitchFamily="49" charset="0"/>
                          <a:ea typeface="Yu Mincho" panose="02020400000000000000" pitchFamily="18" charset="-128"/>
                          <a:cs typeface="Courier New" panose="02070309020205020404" pitchFamily="49" charset="0"/>
                        </a:rPr>
                        <a:t>"%-30s%-8c%-5d%-9.1f\n"</a:t>
                      </a:r>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 name, gender, age, avg_mark);</a:t>
                      </a:r>
                      <a:endParaRPr lang="en-US" sz="1200" smtClean="0">
                        <a:latin typeface="Courier New" panose="02070309020205020404" pitchFamily="49" charset="0"/>
                        <a:ea typeface="Yu Mincho" panose="02020400000000000000" pitchFamily="18" charset="-128"/>
                        <a:cs typeface="Courier New" panose="02070309020205020404" pitchFamily="49" charset="0"/>
                      </a:endParaRPr>
                    </a:p>
                    <a:p>
                      <a:r>
                        <a:rPr lang="en-US" sz="1200" smtClean="0">
                          <a:solidFill>
                            <a:srgbClr val="444444"/>
                          </a:solidFill>
                          <a:latin typeface="Courier New" panose="02070309020205020404" pitchFamily="49" charset="0"/>
                          <a:ea typeface="Yu Mincho" panose="02020400000000000000" pitchFamily="18" charset="-128"/>
                          <a:cs typeface="Courier New" panose="02070309020205020404" pitchFamily="49" charset="0"/>
                        </a:rPr>
                        <a:t>}</a:t>
                      </a:r>
                      <a:endParaRPr lang="en-US" sz="1200">
                        <a:latin typeface="Courier New" panose="02070309020205020404" pitchFamily="49" charset="0"/>
                        <a:ea typeface="Yu Mincho" panose="02020400000000000000" pitchFamily="18" charset="-128"/>
                        <a:cs typeface="Courier New" panose="02070309020205020404" pitchFamily="49" charset="0"/>
                      </a:endParaRPr>
                    </a:p>
                  </a:txBody>
                  <a:tcPr/>
                </a:tc>
                <a:extLst>
                  <a:ext uri="{0D108BD9-81ED-4DB2-BD59-A6C34878D82A}">
                    <a16:rowId xmlns:a16="http://schemas.microsoft.com/office/drawing/2014/main" val="3231565464"/>
                  </a:ext>
                </a:extLst>
              </a:tr>
            </a:tbl>
          </a:graphicData>
        </a:graphic>
      </p:graphicFrame>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56321" b="67046"/>
          <a:stretch/>
        </p:blipFill>
        <p:spPr>
          <a:xfrm>
            <a:off x="4114800" y="1892154"/>
            <a:ext cx="4428213" cy="1747192"/>
          </a:xfrm>
          <a:prstGeom prst="rect">
            <a:avLst/>
          </a:prstGeom>
        </p:spPr>
      </p:pic>
      <p:sp>
        <p:nvSpPr>
          <p:cNvPr id="5" name="TextBox 4"/>
          <p:cNvSpPr txBox="1"/>
          <p:nvPr/>
        </p:nvSpPr>
        <p:spPr>
          <a:xfrm>
            <a:off x="4114801" y="1479665"/>
            <a:ext cx="872835" cy="369332"/>
          </a:xfrm>
          <a:prstGeom prst="rect">
            <a:avLst/>
          </a:prstGeom>
          <a:noFill/>
        </p:spPr>
        <p:txBody>
          <a:bodyPr wrap="square" rtlCol="0">
            <a:spAutoFit/>
          </a:bodyPr>
          <a:lstStyle/>
          <a:p>
            <a:r>
              <a:rPr lang="en-US" b="1" smtClean="0"/>
              <a:t>Output</a:t>
            </a:r>
            <a:endParaRPr lang="en-US" b="1"/>
          </a:p>
        </p:txBody>
      </p:sp>
    </p:spTree>
    <p:extLst>
      <p:ext uri="{BB962C8B-B14F-4D97-AF65-F5344CB8AC3E}">
        <p14:creationId xmlns:p14="http://schemas.microsoft.com/office/powerpoint/2010/main" val="12118604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t>Tài liệu tham khảo</a:t>
            </a:r>
            <a:endParaRPr lang="en-US"/>
          </a:p>
        </p:txBody>
      </p:sp>
      <p:sp>
        <p:nvSpPr>
          <p:cNvPr id="3" name="Content Placeholder 2"/>
          <p:cNvSpPr txBox="1">
            <a:spLocks/>
          </p:cNvSpPr>
          <p:nvPr/>
        </p:nvSpPr>
        <p:spPr>
          <a:xfrm>
            <a:off x="457200" y="1143000"/>
            <a:ext cx="8229600" cy="49831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US" sz="2400"/>
              <a:t>S.G.Kotchan, </a:t>
            </a:r>
            <a:r>
              <a:rPr lang="en-US" sz="2400" i="1" smtClean="0"/>
              <a:t>Programming in C</a:t>
            </a:r>
            <a:r>
              <a:rPr lang="en-US" sz="2400" smtClean="0"/>
              <a:t>, 3</a:t>
            </a:r>
            <a:r>
              <a:rPr lang="en-US" sz="2400" baseline="30000" smtClean="0"/>
              <a:t>rd</a:t>
            </a:r>
            <a:r>
              <a:rPr lang="en-US" sz="2400" smtClean="0"/>
              <a:t> edition.</a:t>
            </a:r>
            <a:endParaRPr lang="en-US" sz="2400"/>
          </a:p>
          <a:p>
            <a:pPr marL="0" indent="0" algn="just">
              <a:buFont typeface="Arial" panose="020B0604020202020204" pitchFamily="34" charset="0"/>
              <a:buNone/>
            </a:pPr>
            <a:r>
              <a:rPr lang="en-US" sz="2400" smtClean="0">
                <a:hlinkClick r:id="rId2"/>
              </a:rPr>
              <a:t>http://</a:t>
            </a:r>
            <a:r>
              <a:rPr lang="en-US" sz="2400" smtClean="0">
                <a:hlinkClick r:id="rId2"/>
              </a:rPr>
              <a:t>vietjack.com/lap_trinh_c/kieu_du_lieu_trong_c.jsp</a:t>
            </a:r>
            <a:endParaRPr lang="en-US" sz="2400" smtClean="0"/>
          </a:p>
          <a:p>
            <a:pPr marL="0" indent="0" algn="just">
              <a:buFont typeface="Arial" panose="020B0604020202020204" pitchFamily="34" charset="0"/>
              <a:buNone/>
            </a:pPr>
            <a:r>
              <a:rPr lang="en-US" sz="2400" smtClean="0">
                <a:hlinkClick r:id="rId3"/>
              </a:rPr>
              <a:t>http</a:t>
            </a:r>
            <a:r>
              <a:rPr lang="en-US" sz="2400" smtClean="0">
                <a:hlinkClick r:id="rId3"/>
              </a:rPr>
              <a:t>://</a:t>
            </a:r>
            <a:r>
              <a:rPr lang="en-US" sz="2400" smtClean="0">
                <a:hlinkClick r:id="rId3"/>
              </a:rPr>
              <a:t>vietjack.com/lap_trinh_c/bien_trong_c.jsp</a:t>
            </a:r>
            <a:endParaRPr lang="en-US" sz="2400" smtClean="0"/>
          </a:p>
          <a:p>
            <a:pPr marL="0" indent="0" algn="just">
              <a:buFont typeface="Arial" panose="020B0604020202020204" pitchFamily="34" charset="0"/>
              <a:buNone/>
            </a:pPr>
            <a:r>
              <a:rPr lang="en-US" sz="2400" smtClean="0">
                <a:hlinkClick r:id="rId4"/>
              </a:rPr>
              <a:t>http</a:t>
            </a:r>
            <a:r>
              <a:rPr lang="en-US" sz="2400" smtClean="0">
                <a:hlinkClick r:id="rId4"/>
              </a:rPr>
              <a:t>://</a:t>
            </a:r>
            <a:r>
              <a:rPr lang="en-US" sz="2400" smtClean="0">
                <a:hlinkClick r:id="rId4"/>
              </a:rPr>
              <a:t>vietjack.com/lap_trinh_c/hang_so_trong_c.jsp</a:t>
            </a:r>
            <a:endParaRPr lang="en-US" sz="2400" smtClean="0"/>
          </a:p>
          <a:p>
            <a:pPr marL="0" indent="0" algn="just">
              <a:buFont typeface="Arial" panose="020B0604020202020204" pitchFamily="34" charset="0"/>
              <a:buNone/>
            </a:pPr>
            <a:r>
              <a:rPr lang="en-US" sz="2400" smtClean="0">
                <a:hlinkClick r:id="rId5"/>
              </a:rPr>
              <a:t>http</a:t>
            </a:r>
            <a:r>
              <a:rPr lang="en-US" sz="2400" smtClean="0">
                <a:hlinkClick r:id="rId5"/>
              </a:rPr>
              <a:t>://www.cplusplus.com/reference/cstdio</a:t>
            </a:r>
            <a:r>
              <a:rPr lang="en-US" sz="2400" smtClean="0">
                <a:hlinkClick r:id="rId5"/>
              </a:rPr>
              <a:t>/</a:t>
            </a:r>
            <a:endParaRPr lang="en-US" sz="2400" smtClean="0"/>
          </a:p>
          <a:p>
            <a:pPr marL="0" indent="0" algn="just">
              <a:buFont typeface="Arial" panose="020B0604020202020204" pitchFamily="34" charset="0"/>
              <a:buNone/>
            </a:pPr>
            <a:r>
              <a:rPr lang="en-US" sz="2400" smtClean="0">
                <a:hlinkClick r:id="rId6"/>
              </a:rPr>
              <a:t>http</a:t>
            </a:r>
            <a:r>
              <a:rPr lang="en-US" sz="2400" smtClean="0">
                <a:hlinkClick r:id="rId6"/>
              </a:rPr>
              <a:t>://</a:t>
            </a:r>
            <a:r>
              <a:rPr lang="en-US" sz="2400" smtClean="0">
                <a:hlinkClick r:id="rId6"/>
              </a:rPr>
              <a:t>en.cppreference.com/w/c/language</a:t>
            </a:r>
            <a:endParaRPr lang="en-US" sz="2400" smtClean="0"/>
          </a:p>
          <a:p>
            <a:pPr marL="0" indent="0" algn="just">
              <a:buFont typeface="Arial" panose="020B0604020202020204" pitchFamily="34" charset="0"/>
              <a:buNone/>
            </a:pPr>
            <a:endParaRPr lang="en-US" sz="2400" smtClean="0">
              <a:hlinkClick r:id="rId5"/>
            </a:endParaRPr>
          </a:p>
          <a:p>
            <a:pPr marL="0" indent="0" algn="just">
              <a:buFont typeface="Arial" panose="020B0604020202020204" pitchFamily="34" charset="0"/>
              <a:buNone/>
            </a:pPr>
            <a:endParaRPr lang="en-US" sz="2400"/>
          </a:p>
        </p:txBody>
      </p:sp>
    </p:spTree>
    <p:extLst>
      <p:ext uri="{BB962C8B-B14F-4D97-AF65-F5344CB8AC3E}">
        <p14:creationId xmlns:p14="http://schemas.microsoft.com/office/powerpoint/2010/main" val="4185406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Biểu diễn dữ liệu trong C</a:t>
            </a:r>
            <a:endParaRPr lang="en-US"/>
          </a:p>
        </p:txBody>
      </p:sp>
      <p:sp>
        <p:nvSpPr>
          <p:cNvPr id="3" name="Content Placeholder 2"/>
          <p:cNvSpPr>
            <a:spLocks noGrp="1"/>
          </p:cNvSpPr>
          <p:nvPr>
            <p:ph idx="1"/>
          </p:nvPr>
        </p:nvSpPr>
        <p:spPr/>
        <p:txBody>
          <a:bodyPr>
            <a:normAutofit/>
          </a:bodyPr>
          <a:lstStyle/>
          <a:p>
            <a:pPr marL="0" indent="0">
              <a:buNone/>
            </a:pPr>
            <a:r>
              <a:rPr lang="en-US" sz="2400" b="1" smtClean="0"/>
              <a:t>2. Số thập phân</a:t>
            </a:r>
          </a:p>
          <a:p>
            <a:pPr marL="0" indent="0">
              <a:buNone/>
            </a:pPr>
            <a:r>
              <a:rPr lang="en-US" sz="2000" smtClean="0"/>
              <a:t>Có 2 cách biểu diễn số thập phân trong C:</a:t>
            </a:r>
          </a:p>
          <a:p>
            <a:r>
              <a:rPr lang="en-US" sz="2000" smtClean="0"/>
              <a:t>Kí pháp dấu chấm tĩnh (Fixed-point notation): Giống như cách viết số thập phân thông thường, gồm phần nguyên và phần thập phân.</a:t>
            </a:r>
          </a:p>
          <a:p>
            <a:pPr lvl="1"/>
            <a:r>
              <a:rPr lang="en-US" sz="1600" smtClean="0"/>
              <a:t>VD: </a:t>
            </a:r>
            <a:r>
              <a:rPr lang="en-US" sz="1400" smtClean="0">
                <a:latin typeface="Courier New" panose="02070309020205020404" pitchFamily="49" charset="0"/>
                <a:cs typeface="Courier New" panose="02070309020205020404" pitchFamily="49" charset="0"/>
              </a:rPr>
              <a:t>1.45, -55.98712, 100.0, …</a:t>
            </a:r>
          </a:p>
          <a:p>
            <a:r>
              <a:rPr lang="en-US" sz="2000" smtClean="0"/>
              <a:t>Kí pháp khoa học (Scientific notation): Tương tự như cách biểu diễn khoa học của số thập phân (VD: 3.8×10</a:t>
            </a:r>
            <a:r>
              <a:rPr lang="en-US" sz="2000" baseline="30000" smtClean="0"/>
              <a:t>9</a:t>
            </a:r>
            <a:r>
              <a:rPr lang="en-US" sz="2000" smtClean="0"/>
              <a:t>, -</a:t>
            </a:r>
            <a:r>
              <a:rPr lang="en-US" sz="2000"/>
              <a:t>1.25×10</a:t>
            </a:r>
            <a:r>
              <a:rPr lang="en-US" sz="2000" baseline="30000" smtClean="0"/>
              <a:t>-2</a:t>
            </a:r>
            <a:r>
              <a:rPr lang="en-US" sz="2000" smtClean="0"/>
              <a:t>, …), trong đó ta thay </a:t>
            </a:r>
            <a:r>
              <a:rPr lang="en-US" sz="2000"/>
              <a:t>×10 </a:t>
            </a:r>
            <a:r>
              <a:rPr lang="en-US" sz="2000" smtClean="0"/>
              <a:t>bằng kí tự </a:t>
            </a:r>
            <a:r>
              <a:rPr lang="en-US" sz="1800" smtClean="0">
                <a:latin typeface="Courier New" panose="02070309020205020404" pitchFamily="49" charset="0"/>
                <a:cs typeface="Courier New" panose="02070309020205020404" pitchFamily="49" charset="0"/>
              </a:rPr>
              <a:t>e</a:t>
            </a:r>
            <a:endParaRPr lang="en-US" sz="2000" smtClean="0">
              <a:latin typeface="Courier New" panose="02070309020205020404" pitchFamily="49" charset="0"/>
              <a:cs typeface="Courier New" panose="02070309020205020404" pitchFamily="49" charset="0"/>
            </a:endParaRPr>
          </a:p>
          <a:p>
            <a:pPr lvl="1"/>
            <a:r>
              <a:rPr lang="en-US" sz="1600" smtClean="0"/>
              <a:t>VD: </a:t>
            </a:r>
            <a:r>
              <a:rPr lang="en-US" sz="1400" smtClean="0">
                <a:latin typeface="Courier New" panose="02070309020205020404" pitchFamily="49" charset="0"/>
                <a:cs typeface="Courier New" panose="02070309020205020404" pitchFamily="49" charset="0"/>
              </a:rPr>
              <a:t>3.8e9, -1.25e-2, 1e100, …</a:t>
            </a:r>
            <a:endParaRPr lang="en-US"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1242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Biểu diễn dữ liệu trong C</a:t>
            </a:r>
            <a:endParaRPr lang="en-US"/>
          </a:p>
        </p:txBody>
      </p:sp>
      <p:sp>
        <p:nvSpPr>
          <p:cNvPr id="3" name="Content Placeholder 2"/>
          <p:cNvSpPr>
            <a:spLocks noGrp="1"/>
          </p:cNvSpPr>
          <p:nvPr>
            <p:ph idx="1"/>
          </p:nvPr>
        </p:nvSpPr>
        <p:spPr>
          <a:xfrm>
            <a:off x="457200" y="1143000"/>
            <a:ext cx="8229600" cy="2614353"/>
          </a:xfrm>
        </p:spPr>
        <p:txBody>
          <a:bodyPr>
            <a:normAutofit/>
          </a:bodyPr>
          <a:lstStyle/>
          <a:p>
            <a:pPr marL="0" indent="0">
              <a:buNone/>
            </a:pPr>
            <a:r>
              <a:rPr lang="en-US" sz="2400" b="1" smtClean="0"/>
              <a:t>3. Kí tự</a:t>
            </a:r>
          </a:p>
          <a:p>
            <a:pPr marL="0" indent="0">
              <a:buNone/>
            </a:pPr>
            <a:r>
              <a:rPr lang="en-US" sz="1800" smtClean="0"/>
              <a:t>Trong C, dữ liệu kí tự được đặt trong cặp dấu phẩy trên </a:t>
            </a:r>
            <a:r>
              <a:rPr lang="en-US" sz="1800" smtClean="0">
                <a:solidFill>
                  <a:schemeClr val="accent2"/>
                </a:solidFill>
              </a:rPr>
              <a:t>' '</a:t>
            </a:r>
            <a:r>
              <a:rPr lang="en-US" sz="1800" smtClean="0"/>
              <a:t>.</a:t>
            </a:r>
          </a:p>
          <a:p>
            <a:pPr marL="0" indent="0">
              <a:buNone/>
            </a:pPr>
            <a:r>
              <a:rPr lang="en-US" sz="1800" smtClean="0"/>
              <a:t>VD: </a:t>
            </a:r>
            <a:r>
              <a:rPr lang="en-US" sz="1400" smtClean="0">
                <a:solidFill>
                  <a:schemeClr val="accent2"/>
                </a:solidFill>
                <a:latin typeface="Courier New" panose="02070309020205020404" pitchFamily="49" charset="0"/>
                <a:cs typeface="Courier New" panose="02070309020205020404" pitchFamily="49" charset="0"/>
              </a:rPr>
              <a:t>'A'</a:t>
            </a:r>
            <a:r>
              <a:rPr lang="en-US" sz="1400" smtClean="0">
                <a:latin typeface="Courier New" panose="02070309020205020404" pitchFamily="49" charset="0"/>
                <a:cs typeface="Courier New" panose="02070309020205020404" pitchFamily="49" charset="0"/>
              </a:rPr>
              <a:t>, </a:t>
            </a:r>
            <a:r>
              <a:rPr lang="en-US" sz="1400" smtClean="0">
                <a:solidFill>
                  <a:schemeClr val="accent2"/>
                </a:solidFill>
                <a:latin typeface="Courier New" panose="02070309020205020404" pitchFamily="49" charset="0"/>
                <a:cs typeface="Courier New" panose="02070309020205020404" pitchFamily="49" charset="0"/>
              </a:rPr>
              <a:t>'b'</a:t>
            </a:r>
            <a:r>
              <a:rPr lang="en-US" sz="1400" smtClean="0">
                <a:latin typeface="Courier New" panose="02070309020205020404" pitchFamily="49" charset="0"/>
                <a:cs typeface="Courier New" panose="02070309020205020404" pitchFamily="49" charset="0"/>
              </a:rPr>
              <a:t>, </a:t>
            </a:r>
            <a:r>
              <a:rPr lang="en-US" sz="1400" smtClean="0">
                <a:solidFill>
                  <a:schemeClr val="accent2"/>
                </a:solidFill>
                <a:latin typeface="Courier New" panose="02070309020205020404" pitchFamily="49" charset="0"/>
                <a:cs typeface="Courier New" panose="02070309020205020404" pitchFamily="49" charset="0"/>
              </a:rPr>
              <a:t>'9'</a:t>
            </a:r>
            <a:r>
              <a:rPr lang="en-US" sz="1400" smtClean="0">
                <a:latin typeface="Courier New" panose="02070309020205020404" pitchFamily="49" charset="0"/>
                <a:cs typeface="Courier New" panose="02070309020205020404" pitchFamily="49" charset="0"/>
              </a:rPr>
              <a:t>, </a:t>
            </a:r>
            <a:r>
              <a:rPr lang="en-US" sz="1400" smtClean="0">
                <a:solidFill>
                  <a:schemeClr val="accent2"/>
                </a:solidFill>
                <a:latin typeface="Courier New" panose="02070309020205020404" pitchFamily="49" charset="0"/>
                <a:cs typeface="Courier New" panose="02070309020205020404" pitchFamily="49" charset="0"/>
              </a:rPr>
              <a:t>'@'</a:t>
            </a:r>
            <a:r>
              <a:rPr lang="en-US" sz="1400" smtClean="0">
                <a:latin typeface="Courier New" panose="02070309020205020404" pitchFamily="49" charset="0"/>
                <a:cs typeface="Courier New" panose="02070309020205020404" pitchFamily="49" charset="0"/>
              </a:rPr>
              <a:t>, …</a:t>
            </a:r>
          </a:p>
          <a:p>
            <a:pPr marL="0" indent="0">
              <a:buNone/>
            </a:pPr>
            <a:r>
              <a:rPr lang="en-US" sz="1800" b="1" smtClean="0"/>
              <a:t>Bảng mã ASCII</a:t>
            </a:r>
          </a:p>
          <a:p>
            <a:pPr marL="0" indent="0" algn="just">
              <a:buNone/>
            </a:pPr>
            <a:r>
              <a:rPr lang="en-US" sz="1800"/>
              <a:t>ASCII (American Standard Code for Information Interchange) là bảng mã tiêu chuẩn dùng </a:t>
            </a:r>
            <a:r>
              <a:rPr lang="en-US" sz="1800" smtClean="0"/>
              <a:t>để </a:t>
            </a:r>
            <a:r>
              <a:rPr lang="en-US" sz="1800"/>
              <a:t>hiển thị văn </a:t>
            </a:r>
            <a:r>
              <a:rPr lang="en-US" sz="1800" smtClean="0"/>
              <a:t>bản tiếng Anh </a:t>
            </a:r>
            <a:r>
              <a:rPr lang="en-US" sz="1800"/>
              <a:t>trong máy </a:t>
            </a:r>
            <a:r>
              <a:rPr lang="en-US" sz="1800" smtClean="0"/>
              <a:t>tính. Bảng mã ASCII gồm 128 kí tự (32 kí tự điều khiển và 96 kí tự in được) được đánh số thứ tự từ 0 đến 127. Mỗi số thứ tự này được gọi là mã ASCII của kí tự.</a:t>
            </a:r>
            <a:endParaRPr lang="en-US" sz="1800"/>
          </a:p>
          <a:p>
            <a:pPr marL="0" indent="0" algn="just">
              <a:buNone/>
            </a:pPr>
            <a:endParaRPr lang="en-US" sz="2000"/>
          </a:p>
        </p:txBody>
      </p:sp>
      <p:graphicFrame>
        <p:nvGraphicFramePr>
          <p:cNvPr id="4" name="Table 3"/>
          <p:cNvGraphicFramePr>
            <a:graphicFrameLocks noGrp="1"/>
          </p:cNvGraphicFramePr>
          <p:nvPr>
            <p:extLst>
              <p:ext uri="{D42A27DB-BD31-4B8C-83A1-F6EECF244321}">
                <p14:modId xmlns:p14="http://schemas.microsoft.com/office/powerpoint/2010/main" val="2301996475"/>
              </p:ext>
            </p:extLst>
          </p:nvPr>
        </p:nvGraphicFramePr>
        <p:xfrm>
          <a:off x="1524000" y="3832168"/>
          <a:ext cx="6096000" cy="213360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429201924"/>
                    </a:ext>
                  </a:extLst>
                </a:gridCol>
                <a:gridCol w="3048000">
                  <a:extLst>
                    <a:ext uri="{9D8B030D-6E8A-4147-A177-3AD203B41FA5}">
                      <a16:colId xmlns:a16="http://schemas.microsoft.com/office/drawing/2014/main" val="2106205718"/>
                    </a:ext>
                  </a:extLst>
                </a:gridCol>
              </a:tblGrid>
              <a:tr h="230449">
                <a:tc>
                  <a:txBody>
                    <a:bodyPr/>
                    <a:lstStyle/>
                    <a:p>
                      <a:pPr algn="ctr"/>
                      <a:r>
                        <a:rPr lang="en-US" sz="1400" smtClean="0"/>
                        <a:t>Kí</a:t>
                      </a:r>
                      <a:r>
                        <a:rPr lang="en-US" sz="1400" baseline="0" smtClean="0"/>
                        <a:t> tự</a:t>
                      </a:r>
                      <a:endParaRPr lang="en-US" sz="1400"/>
                    </a:p>
                  </a:txBody>
                  <a:tcPr/>
                </a:tc>
                <a:tc>
                  <a:txBody>
                    <a:bodyPr/>
                    <a:lstStyle/>
                    <a:p>
                      <a:pPr algn="ctr"/>
                      <a:r>
                        <a:rPr lang="en-US" sz="1400" smtClean="0"/>
                        <a:t>Mã</a:t>
                      </a:r>
                      <a:r>
                        <a:rPr lang="en-US" sz="1400" baseline="0" smtClean="0"/>
                        <a:t> ASCII</a:t>
                      </a:r>
                      <a:endParaRPr lang="en-US" sz="1400"/>
                    </a:p>
                  </a:txBody>
                  <a:tcPr/>
                </a:tc>
                <a:extLst>
                  <a:ext uri="{0D108BD9-81ED-4DB2-BD59-A6C34878D82A}">
                    <a16:rowId xmlns:a16="http://schemas.microsoft.com/office/drawing/2014/main" val="133244381"/>
                  </a:ext>
                </a:extLst>
              </a:tr>
              <a:tr h="230449">
                <a:tc>
                  <a:txBody>
                    <a:bodyPr/>
                    <a:lstStyle/>
                    <a:p>
                      <a:pPr algn="ctr"/>
                      <a:r>
                        <a:rPr lang="en-US" sz="1400" smtClean="0"/>
                        <a:t>'0' đến</a:t>
                      </a:r>
                      <a:r>
                        <a:rPr lang="en-US" sz="1400" baseline="0" smtClean="0"/>
                        <a:t> '9'</a:t>
                      </a:r>
                      <a:endParaRPr lang="en-US" sz="1400"/>
                    </a:p>
                  </a:txBody>
                  <a:tcPr/>
                </a:tc>
                <a:tc>
                  <a:txBody>
                    <a:bodyPr/>
                    <a:lstStyle/>
                    <a:p>
                      <a:pPr algn="ctr"/>
                      <a:r>
                        <a:rPr lang="en-US" sz="1400" smtClean="0"/>
                        <a:t>48 đến</a:t>
                      </a:r>
                      <a:r>
                        <a:rPr lang="en-US" sz="1400" baseline="0" smtClean="0"/>
                        <a:t> 57</a:t>
                      </a:r>
                      <a:endParaRPr lang="en-US" sz="1400"/>
                    </a:p>
                  </a:txBody>
                  <a:tcPr/>
                </a:tc>
                <a:extLst>
                  <a:ext uri="{0D108BD9-81ED-4DB2-BD59-A6C34878D82A}">
                    <a16:rowId xmlns:a16="http://schemas.microsoft.com/office/drawing/2014/main" val="5494946"/>
                  </a:ext>
                </a:extLst>
              </a:tr>
              <a:tr h="230449">
                <a:tc>
                  <a:txBody>
                    <a:bodyPr/>
                    <a:lstStyle/>
                    <a:p>
                      <a:pPr algn="ctr"/>
                      <a:r>
                        <a:rPr lang="en-US" sz="1400" smtClean="0"/>
                        <a:t>'A' đến</a:t>
                      </a:r>
                      <a:r>
                        <a:rPr lang="en-US" sz="1400" baseline="0" smtClean="0"/>
                        <a:t> 'Z'</a:t>
                      </a:r>
                      <a:endParaRPr lang="en-US" sz="1400"/>
                    </a:p>
                  </a:txBody>
                  <a:tcPr/>
                </a:tc>
                <a:tc>
                  <a:txBody>
                    <a:bodyPr/>
                    <a:lstStyle/>
                    <a:p>
                      <a:pPr algn="ctr"/>
                      <a:r>
                        <a:rPr lang="en-US" sz="1400" smtClean="0"/>
                        <a:t>65 đến</a:t>
                      </a:r>
                      <a:r>
                        <a:rPr lang="en-US" sz="1400" baseline="0" smtClean="0"/>
                        <a:t> 90</a:t>
                      </a:r>
                      <a:endParaRPr lang="en-US" sz="1400"/>
                    </a:p>
                  </a:txBody>
                  <a:tcPr/>
                </a:tc>
                <a:extLst>
                  <a:ext uri="{0D108BD9-81ED-4DB2-BD59-A6C34878D82A}">
                    <a16:rowId xmlns:a16="http://schemas.microsoft.com/office/drawing/2014/main" val="735670150"/>
                  </a:ext>
                </a:extLst>
              </a:tr>
              <a:tr h="230449">
                <a:tc>
                  <a:txBody>
                    <a:bodyPr/>
                    <a:lstStyle/>
                    <a:p>
                      <a:pPr algn="ctr"/>
                      <a:r>
                        <a:rPr lang="en-US" sz="1400" smtClean="0"/>
                        <a:t>'a' đến</a:t>
                      </a:r>
                      <a:r>
                        <a:rPr lang="en-US" sz="1400" baseline="0" smtClean="0"/>
                        <a:t> 'z'</a:t>
                      </a:r>
                      <a:endParaRPr lang="en-US" sz="1400"/>
                    </a:p>
                  </a:txBody>
                  <a:tcPr/>
                </a:tc>
                <a:tc>
                  <a:txBody>
                    <a:bodyPr/>
                    <a:lstStyle/>
                    <a:p>
                      <a:pPr algn="ctr"/>
                      <a:r>
                        <a:rPr lang="en-US" sz="1400" smtClean="0"/>
                        <a:t>97 đến</a:t>
                      </a:r>
                      <a:r>
                        <a:rPr lang="en-US" sz="1400" baseline="0" smtClean="0"/>
                        <a:t> 122</a:t>
                      </a:r>
                      <a:endParaRPr lang="en-US" sz="1400"/>
                    </a:p>
                  </a:txBody>
                  <a:tcPr/>
                </a:tc>
                <a:extLst>
                  <a:ext uri="{0D108BD9-81ED-4DB2-BD59-A6C34878D82A}">
                    <a16:rowId xmlns:a16="http://schemas.microsoft.com/office/drawing/2014/main" val="3537045036"/>
                  </a:ext>
                </a:extLst>
              </a:tr>
              <a:tr h="230449">
                <a:tc>
                  <a:txBody>
                    <a:bodyPr/>
                    <a:lstStyle/>
                    <a:p>
                      <a:pPr algn="ctr"/>
                      <a:r>
                        <a:rPr lang="en-US" sz="1400" smtClean="0"/>
                        <a:t>Space</a:t>
                      </a:r>
                      <a:r>
                        <a:rPr lang="en-US" sz="1400" baseline="0" smtClean="0"/>
                        <a:t> (dấu cách)</a:t>
                      </a:r>
                      <a:endParaRPr lang="en-US" sz="1400"/>
                    </a:p>
                  </a:txBody>
                  <a:tcPr/>
                </a:tc>
                <a:tc>
                  <a:txBody>
                    <a:bodyPr/>
                    <a:lstStyle/>
                    <a:p>
                      <a:pPr algn="ctr"/>
                      <a:r>
                        <a:rPr lang="en-US" sz="1400" smtClean="0"/>
                        <a:t>32</a:t>
                      </a:r>
                      <a:endParaRPr lang="en-US" sz="1400"/>
                    </a:p>
                  </a:txBody>
                  <a:tcPr/>
                </a:tc>
                <a:extLst>
                  <a:ext uri="{0D108BD9-81ED-4DB2-BD59-A6C34878D82A}">
                    <a16:rowId xmlns:a16="http://schemas.microsoft.com/office/drawing/2014/main" val="766320179"/>
                  </a:ext>
                </a:extLst>
              </a:tr>
              <a:tr h="230449">
                <a:tc>
                  <a:txBody>
                    <a:bodyPr/>
                    <a:lstStyle/>
                    <a:p>
                      <a:pPr algn="ctr"/>
                      <a:r>
                        <a:rPr lang="en-US" sz="1400" smtClean="0"/>
                        <a:t>TAB (khoảng</a:t>
                      </a:r>
                      <a:r>
                        <a:rPr lang="en-US" sz="1400" baseline="0" smtClean="0"/>
                        <a:t> trắng)</a:t>
                      </a:r>
                      <a:endParaRPr lang="en-US" sz="1400"/>
                    </a:p>
                  </a:txBody>
                  <a:tcPr/>
                </a:tc>
                <a:tc>
                  <a:txBody>
                    <a:bodyPr/>
                    <a:lstStyle/>
                    <a:p>
                      <a:pPr algn="ctr"/>
                      <a:r>
                        <a:rPr lang="en-US" sz="1400" smtClean="0"/>
                        <a:t>9</a:t>
                      </a:r>
                      <a:endParaRPr lang="en-US" sz="1400"/>
                    </a:p>
                  </a:txBody>
                  <a:tcPr/>
                </a:tc>
                <a:extLst>
                  <a:ext uri="{0D108BD9-81ED-4DB2-BD59-A6C34878D82A}">
                    <a16:rowId xmlns:a16="http://schemas.microsoft.com/office/drawing/2014/main" val="298430082"/>
                  </a:ext>
                </a:extLst>
              </a:tr>
              <a:tr h="230449">
                <a:tc>
                  <a:txBody>
                    <a:bodyPr/>
                    <a:lstStyle/>
                    <a:p>
                      <a:pPr algn="ctr"/>
                      <a:r>
                        <a:rPr lang="en-US" sz="1400" smtClean="0"/>
                        <a:t>LF (xuống</a:t>
                      </a:r>
                      <a:r>
                        <a:rPr lang="en-US" sz="1400" baseline="0" smtClean="0"/>
                        <a:t> dòng)</a:t>
                      </a:r>
                      <a:endParaRPr lang="en-US" sz="1400"/>
                    </a:p>
                  </a:txBody>
                  <a:tcPr/>
                </a:tc>
                <a:tc>
                  <a:txBody>
                    <a:bodyPr/>
                    <a:lstStyle/>
                    <a:p>
                      <a:pPr algn="ctr"/>
                      <a:r>
                        <a:rPr lang="en-US" sz="1400" smtClean="0"/>
                        <a:t>10</a:t>
                      </a:r>
                      <a:endParaRPr lang="en-US" sz="1400"/>
                    </a:p>
                  </a:txBody>
                  <a:tcPr/>
                </a:tc>
                <a:extLst>
                  <a:ext uri="{0D108BD9-81ED-4DB2-BD59-A6C34878D82A}">
                    <a16:rowId xmlns:a16="http://schemas.microsoft.com/office/drawing/2014/main" val="3113389250"/>
                  </a:ext>
                </a:extLst>
              </a:tr>
            </a:tbl>
          </a:graphicData>
        </a:graphic>
      </p:graphicFrame>
    </p:spTree>
    <p:extLst>
      <p:ext uri="{BB962C8B-B14F-4D97-AF65-F5344CB8AC3E}">
        <p14:creationId xmlns:p14="http://schemas.microsoft.com/office/powerpoint/2010/main" val="77888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Biểu diễn dữ liệu trong C</a:t>
            </a:r>
            <a:endParaRPr lang="en-US"/>
          </a:p>
        </p:txBody>
      </p:sp>
      <p:sp>
        <p:nvSpPr>
          <p:cNvPr id="3" name="Content Placeholder 2"/>
          <p:cNvSpPr>
            <a:spLocks noGrp="1"/>
          </p:cNvSpPr>
          <p:nvPr>
            <p:ph idx="1"/>
          </p:nvPr>
        </p:nvSpPr>
        <p:spPr>
          <a:xfrm>
            <a:off x="457200" y="1143000"/>
            <a:ext cx="8229600" cy="383875"/>
          </a:xfrm>
        </p:spPr>
        <p:txBody>
          <a:bodyPr>
            <a:normAutofit lnSpcReduction="10000"/>
          </a:bodyPr>
          <a:lstStyle/>
          <a:p>
            <a:pPr marL="0" indent="0">
              <a:buNone/>
            </a:pPr>
            <a:r>
              <a:rPr lang="en-US" sz="2000" b="1" smtClean="0"/>
              <a:t>Bảng mã ASCII</a:t>
            </a:r>
          </a:p>
          <a:p>
            <a:pPr marL="0" indent="0" algn="just">
              <a:buNone/>
            </a:pPr>
            <a:endParaRPr lang="en-US" sz="2000"/>
          </a:p>
        </p:txBody>
      </p:sp>
      <p:pic>
        <p:nvPicPr>
          <p:cNvPr id="1026" name="Picture 2" descr="1280px-ASCII-Table-wide.svg.png (1280×851)"/>
          <p:cNvPicPr>
            <a:picLocks noChangeAspect="1" noChangeArrowheads="1"/>
          </p:cNvPicPr>
          <p:nvPr/>
        </p:nvPicPr>
        <p:blipFill rotWithShape="1">
          <a:blip r:embed="rId2">
            <a:extLst>
              <a:ext uri="{28A0092B-C50C-407E-A947-70E740481C1C}">
                <a14:useLocalDpi xmlns:a14="http://schemas.microsoft.com/office/drawing/2010/main" val="0"/>
              </a:ext>
            </a:extLst>
          </a:blip>
          <a:srcRect t="10303"/>
          <a:stretch/>
        </p:blipFill>
        <p:spPr bwMode="auto">
          <a:xfrm>
            <a:off x="457200" y="1526875"/>
            <a:ext cx="7884543" cy="470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13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Biểu diễn dữ liệu trong C</a:t>
            </a:r>
            <a:endParaRPr lang="en-US"/>
          </a:p>
        </p:txBody>
      </p:sp>
      <p:sp>
        <p:nvSpPr>
          <p:cNvPr id="3" name="Content Placeholder 2"/>
          <p:cNvSpPr>
            <a:spLocks noGrp="1"/>
          </p:cNvSpPr>
          <p:nvPr>
            <p:ph idx="1"/>
          </p:nvPr>
        </p:nvSpPr>
        <p:spPr>
          <a:xfrm>
            <a:off x="457200" y="1143000"/>
            <a:ext cx="8229600" cy="2842404"/>
          </a:xfrm>
        </p:spPr>
        <p:txBody>
          <a:bodyPr>
            <a:normAutofit/>
          </a:bodyPr>
          <a:lstStyle/>
          <a:p>
            <a:pPr marL="0" indent="0">
              <a:buNone/>
            </a:pPr>
            <a:r>
              <a:rPr lang="en-US" sz="2400" b="1" smtClean="0"/>
              <a:t>4. Xâu</a:t>
            </a:r>
          </a:p>
          <a:p>
            <a:pPr marL="0" indent="0">
              <a:buNone/>
            </a:pPr>
            <a:r>
              <a:rPr lang="en-US" sz="2000" smtClean="0"/>
              <a:t>Trong C, chuỗi kí tự (xâu) được đặt trong cặp dấu phẩy kép </a:t>
            </a:r>
            <a:r>
              <a:rPr lang="en-US" sz="2000">
                <a:solidFill>
                  <a:schemeClr val="accent2"/>
                </a:solidFill>
              </a:rPr>
              <a:t>"</a:t>
            </a:r>
            <a:r>
              <a:rPr lang="en-US" sz="2000" smtClean="0">
                <a:solidFill>
                  <a:schemeClr val="accent2"/>
                </a:solidFill>
              </a:rPr>
              <a:t> "</a:t>
            </a:r>
            <a:r>
              <a:rPr lang="en-US" sz="2000" smtClean="0"/>
              <a:t>.</a:t>
            </a:r>
          </a:p>
          <a:p>
            <a:pPr marL="0" indent="0">
              <a:buNone/>
            </a:pPr>
            <a:r>
              <a:rPr lang="en-US" sz="2000" smtClean="0"/>
              <a:t>VD: </a:t>
            </a:r>
            <a:r>
              <a:rPr lang="en-US" sz="1600" smtClean="0">
                <a:solidFill>
                  <a:schemeClr val="accent2"/>
                </a:solidFill>
                <a:latin typeface="Courier New" panose="02070309020205020404" pitchFamily="49" charset="0"/>
                <a:cs typeface="Courier New" panose="02070309020205020404" pitchFamily="49" charset="0"/>
              </a:rPr>
              <a:t>"Xin chao"</a:t>
            </a:r>
            <a:r>
              <a:rPr lang="en-US" sz="1600" smtClean="0">
                <a:latin typeface="Courier New" panose="02070309020205020404" pitchFamily="49" charset="0"/>
                <a:cs typeface="Courier New" panose="02070309020205020404" pitchFamily="49" charset="0"/>
              </a:rPr>
              <a:t>, </a:t>
            </a:r>
            <a:r>
              <a:rPr lang="en-US" sz="1600" smtClean="0">
                <a:solidFill>
                  <a:schemeClr val="accent2"/>
                </a:solidFill>
                <a:latin typeface="Courier New" panose="02070309020205020404" pitchFamily="49" charset="0"/>
                <a:cs typeface="Courier New" panose="02070309020205020404" pitchFamily="49" charset="0"/>
              </a:rPr>
              <a:t>"123"</a:t>
            </a:r>
            <a:r>
              <a:rPr lang="en-US" sz="1600" smtClean="0">
                <a:latin typeface="Courier New" panose="02070309020205020404" pitchFamily="49" charset="0"/>
                <a:cs typeface="Courier New" panose="02070309020205020404" pitchFamily="49" charset="0"/>
              </a:rPr>
              <a:t>, </a:t>
            </a:r>
            <a:r>
              <a:rPr lang="en-US" sz="1600" smtClean="0">
                <a:solidFill>
                  <a:schemeClr val="accent2"/>
                </a:solidFill>
                <a:latin typeface="Courier New" panose="02070309020205020404" pitchFamily="49" charset="0"/>
                <a:cs typeface="Courier New" panose="02070309020205020404" pitchFamily="49" charset="0"/>
              </a:rPr>
              <a:t>"ABCDEF"</a:t>
            </a:r>
            <a:r>
              <a:rPr lang="en-US" sz="1600" smtClean="0">
                <a:latin typeface="Courier New" panose="02070309020205020404" pitchFamily="49" charset="0"/>
                <a:cs typeface="Courier New" panose="02070309020205020404" pitchFamily="49" charset="0"/>
              </a:rPr>
              <a:t>, </a:t>
            </a:r>
            <a:r>
              <a:rPr lang="en-US" sz="1600" smtClean="0">
                <a:solidFill>
                  <a:schemeClr val="accent2"/>
                </a:solidFill>
                <a:latin typeface="Courier New" panose="02070309020205020404" pitchFamily="49" charset="0"/>
                <a:cs typeface="Courier New" panose="02070309020205020404" pitchFamily="49" charset="0"/>
              </a:rPr>
              <a:t>"nguyenvana@gmail.com"</a:t>
            </a:r>
            <a:r>
              <a:rPr lang="en-US" sz="1600" smtClean="0">
                <a:latin typeface="Courier New" panose="02070309020205020404" pitchFamily="49" charset="0"/>
                <a:cs typeface="Courier New" panose="02070309020205020404" pitchFamily="49" charset="0"/>
              </a:rPr>
              <a:t>, …</a:t>
            </a:r>
          </a:p>
          <a:p>
            <a:pPr marL="0" indent="0" algn="just">
              <a:buNone/>
            </a:pPr>
            <a:r>
              <a:rPr lang="en-US" sz="2000" smtClean="0"/>
              <a:t>Xâu rỗng (xâu không có kí tự nào): </a:t>
            </a:r>
            <a:r>
              <a:rPr lang="en-US" sz="1600" smtClean="0">
                <a:solidFill>
                  <a:schemeClr val="accent2"/>
                </a:solidFill>
                <a:latin typeface="Courier New" panose="02070309020205020404" pitchFamily="49" charset="0"/>
                <a:cs typeface="Courier New" panose="02070309020205020404" pitchFamily="49" charset="0"/>
              </a:rPr>
              <a:t>""</a:t>
            </a:r>
            <a:endParaRPr lang="en-US" sz="160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3531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Biểu diễn dữ liệu trong C</a:t>
            </a:r>
            <a:endParaRPr lang="en-US"/>
          </a:p>
        </p:txBody>
      </p:sp>
      <p:sp>
        <p:nvSpPr>
          <p:cNvPr id="3" name="Content Placeholder 2"/>
          <p:cNvSpPr>
            <a:spLocks noGrp="1"/>
          </p:cNvSpPr>
          <p:nvPr>
            <p:ph idx="1"/>
          </p:nvPr>
        </p:nvSpPr>
        <p:spPr>
          <a:xfrm>
            <a:off x="457200" y="1142999"/>
            <a:ext cx="4684143" cy="5068019"/>
          </a:xfrm>
        </p:spPr>
        <p:txBody>
          <a:bodyPr>
            <a:normAutofit/>
          </a:bodyPr>
          <a:lstStyle/>
          <a:p>
            <a:pPr marL="0" indent="0">
              <a:buNone/>
            </a:pPr>
            <a:r>
              <a:rPr lang="en-US" sz="2000" b="1" smtClean="0"/>
              <a:t>Câu hỏi:</a:t>
            </a:r>
          </a:p>
          <a:p>
            <a:r>
              <a:rPr lang="en-US" sz="2000" smtClean="0"/>
              <a:t>Làm thế nào để lưu trữ và in ra các kí tự </a:t>
            </a:r>
            <a:r>
              <a:rPr lang="en-US" sz="2000" smtClean="0">
                <a:solidFill>
                  <a:schemeClr val="accent2"/>
                </a:solidFill>
              </a:rPr>
              <a:t>'</a:t>
            </a:r>
            <a:r>
              <a:rPr lang="en-US" sz="2000" smtClean="0"/>
              <a:t> và </a:t>
            </a:r>
            <a:r>
              <a:rPr lang="en-US" sz="2000" smtClean="0">
                <a:solidFill>
                  <a:schemeClr val="accent2"/>
                </a:solidFill>
              </a:rPr>
              <a:t>"</a:t>
            </a:r>
            <a:r>
              <a:rPr lang="en-US" sz="2000" smtClean="0"/>
              <a:t>, khi mà chúng đã được dùng để biểu diễn dữ liệu kí tự và xâu?</a:t>
            </a:r>
          </a:p>
          <a:p>
            <a:r>
              <a:rPr lang="en-US" sz="2000" smtClean="0"/>
              <a:t>Làm thế nào để in xuống dòng trong C?</a:t>
            </a:r>
          </a:p>
          <a:p>
            <a:pPr marL="0" indent="0">
              <a:buNone/>
            </a:pPr>
            <a:r>
              <a:rPr lang="en-US" sz="2000" b="1"/>
              <a:t>T</a:t>
            </a:r>
            <a:r>
              <a:rPr lang="en-US" sz="2000" b="1" smtClean="0"/>
              <a:t>rả lời: </a:t>
            </a:r>
            <a:r>
              <a:rPr lang="en-US" sz="2000" smtClean="0"/>
              <a:t>Chuỗi thoát (</a:t>
            </a:r>
            <a:r>
              <a:rPr lang="en-US" sz="2000" b="1" smtClean="0"/>
              <a:t>escape sequence</a:t>
            </a:r>
            <a:r>
              <a:rPr lang="en-US" sz="2000" smtClean="0"/>
              <a:t>)</a:t>
            </a:r>
          </a:p>
          <a:p>
            <a:pPr marL="0" indent="0">
              <a:buNone/>
            </a:pPr>
            <a:r>
              <a:rPr lang="en-US" sz="2000" b="1" smtClean="0"/>
              <a:t>Ví dụ:</a:t>
            </a:r>
          </a:p>
          <a:p>
            <a:r>
              <a:rPr lang="en-US" sz="2000" smtClean="0"/>
              <a:t>Xâu </a:t>
            </a:r>
            <a:r>
              <a:rPr lang="en-US" sz="1600" smtClean="0">
                <a:solidFill>
                  <a:schemeClr val="accent2"/>
                </a:solidFill>
                <a:latin typeface="Courier New" panose="02070309020205020404" pitchFamily="49" charset="0"/>
                <a:cs typeface="Courier New" panose="02070309020205020404" pitchFamily="49" charset="0"/>
              </a:rPr>
              <a:t>"Xin chao\nToi la Nguyen" </a:t>
            </a:r>
            <a:r>
              <a:rPr lang="en-US" sz="2000" smtClean="0"/>
              <a:t>khi in ra sẽ thành:</a:t>
            </a:r>
          </a:p>
          <a:p>
            <a:pPr marL="0" indent="0">
              <a:buNone/>
            </a:pPr>
            <a:r>
              <a:rPr lang="en-US" sz="1600" smtClean="0">
                <a:solidFill>
                  <a:schemeClr val="accent1"/>
                </a:solidFill>
                <a:latin typeface="Courier New" panose="02070309020205020404" pitchFamily="49" charset="0"/>
                <a:cs typeface="Courier New" panose="02070309020205020404" pitchFamily="49" charset="0"/>
              </a:rPr>
              <a:t>Xin chao</a:t>
            </a:r>
          </a:p>
          <a:p>
            <a:pPr marL="0" indent="0">
              <a:buNone/>
            </a:pPr>
            <a:r>
              <a:rPr lang="en-US" sz="1600" smtClean="0">
                <a:solidFill>
                  <a:schemeClr val="accent1"/>
                </a:solidFill>
                <a:latin typeface="Courier New" panose="02070309020205020404" pitchFamily="49" charset="0"/>
                <a:cs typeface="Courier New" panose="02070309020205020404" pitchFamily="49" charset="0"/>
              </a:rPr>
              <a:t>Toi la Nguyen</a:t>
            </a:r>
          </a:p>
          <a:p>
            <a:r>
              <a:rPr lang="en-US" sz="2000" smtClean="0"/>
              <a:t>Xâu </a:t>
            </a:r>
            <a:r>
              <a:rPr lang="en-US" sz="1600" smtClean="0">
                <a:solidFill>
                  <a:schemeClr val="accent2"/>
                </a:solidFill>
                <a:latin typeface="Courier New" panose="02070309020205020404" pitchFamily="49" charset="0"/>
                <a:cs typeface="Courier New" panose="02070309020205020404" pitchFamily="49" charset="0"/>
              </a:rPr>
              <a:t>"Cau \"thong minh\" lam." </a:t>
            </a:r>
            <a:r>
              <a:rPr lang="en-US" sz="2000" smtClean="0"/>
              <a:t>khi in ra sẽ thành:</a:t>
            </a:r>
          </a:p>
          <a:p>
            <a:pPr marL="0" indent="0">
              <a:buNone/>
            </a:pPr>
            <a:r>
              <a:rPr lang="en-US" sz="1600" smtClean="0">
                <a:solidFill>
                  <a:schemeClr val="accent1"/>
                </a:solidFill>
                <a:latin typeface="Courier New" panose="02070309020205020404" pitchFamily="49" charset="0"/>
                <a:cs typeface="Courier New" panose="02070309020205020404" pitchFamily="49" charset="0"/>
              </a:rPr>
              <a:t>Cau "thong minh" lam.</a:t>
            </a:r>
          </a:p>
        </p:txBody>
      </p:sp>
      <p:graphicFrame>
        <p:nvGraphicFramePr>
          <p:cNvPr id="4" name="Table 3"/>
          <p:cNvGraphicFramePr>
            <a:graphicFrameLocks noGrp="1"/>
          </p:cNvGraphicFramePr>
          <p:nvPr>
            <p:extLst>
              <p:ext uri="{D42A27DB-BD31-4B8C-83A1-F6EECF244321}">
                <p14:modId xmlns:p14="http://schemas.microsoft.com/office/powerpoint/2010/main" val="4175741962"/>
              </p:ext>
            </p:extLst>
          </p:nvPr>
        </p:nvGraphicFramePr>
        <p:xfrm>
          <a:off x="5141343" y="1142999"/>
          <a:ext cx="3441940" cy="3235960"/>
        </p:xfrm>
        <a:graphic>
          <a:graphicData uri="http://schemas.openxmlformats.org/drawingml/2006/table">
            <a:tbl>
              <a:tblPr firstRow="1" bandRow="1">
                <a:tableStyleId>{F5AB1C69-6EDB-4FF4-983F-18BD219EF322}</a:tableStyleId>
              </a:tblPr>
              <a:tblGrid>
                <a:gridCol w="957532">
                  <a:extLst>
                    <a:ext uri="{9D8B030D-6E8A-4147-A177-3AD203B41FA5}">
                      <a16:colId xmlns:a16="http://schemas.microsoft.com/office/drawing/2014/main" val="1355200767"/>
                    </a:ext>
                  </a:extLst>
                </a:gridCol>
                <a:gridCol w="2484408">
                  <a:extLst>
                    <a:ext uri="{9D8B030D-6E8A-4147-A177-3AD203B41FA5}">
                      <a16:colId xmlns:a16="http://schemas.microsoft.com/office/drawing/2014/main" val="365790515"/>
                    </a:ext>
                  </a:extLst>
                </a:gridCol>
              </a:tblGrid>
              <a:tr h="370840">
                <a:tc>
                  <a:txBody>
                    <a:bodyPr/>
                    <a:lstStyle/>
                    <a:p>
                      <a:pPr algn="ctr"/>
                      <a:r>
                        <a:rPr lang="en-US" smtClean="0"/>
                        <a:t>Chuỗi</a:t>
                      </a:r>
                      <a:r>
                        <a:rPr lang="en-US" baseline="0" smtClean="0"/>
                        <a:t> thoát</a:t>
                      </a:r>
                      <a:endParaRPr lang="en-US"/>
                    </a:p>
                  </a:txBody>
                  <a:tcPr/>
                </a:tc>
                <a:tc>
                  <a:txBody>
                    <a:bodyPr/>
                    <a:lstStyle/>
                    <a:p>
                      <a:pPr algn="ctr"/>
                      <a:r>
                        <a:rPr lang="en-US" smtClean="0"/>
                        <a:t>Kí</a:t>
                      </a:r>
                      <a:r>
                        <a:rPr lang="en-US" baseline="0" smtClean="0"/>
                        <a:t> tự tương ứng trong bảng mã ASCII</a:t>
                      </a:r>
                      <a:endParaRPr lang="en-US"/>
                    </a:p>
                  </a:txBody>
                  <a:tcPr/>
                </a:tc>
                <a:extLst>
                  <a:ext uri="{0D108BD9-81ED-4DB2-BD59-A6C34878D82A}">
                    <a16:rowId xmlns:a16="http://schemas.microsoft.com/office/drawing/2014/main" val="1678962427"/>
                  </a:ext>
                </a:extLst>
              </a:tr>
              <a:tr h="370840">
                <a:tc>
                  <a:txBody>
                    <a:bodyPr/>
                    <a:lstStyle/>
                    <a:p>
                      <a:pPr algn="ctr"/>
                      <a:r>
                        <a:rPr lang="en-US" smtClean="0"/>
                        <a:t>\'</a:t>
                      </a:r>
                      <a:endParaRPr lang="en-US"/>
                    </a:p>
                  </a:txBody>
                  <a:tcPr/>
                </a:tc>
                <a:tc>
                  <a:txBody>
                    <a:bodyPr/>
                    <a:lstStyle/>
                    <a:p>
                      <a:pPr algn="ctr"/>
                      <a:r>
                        <a:rPr lang="en-US" smtClean="0"/>
                        <a:t>'</a:t>
                      </a:r>
                      <a:endParaRPr lang="en-US"/>
                    </a:p>
                  </a:txBody>
                  <a:tcPr/>
                </a:tc>
                <a:extLst>
                  <a:ext uri="{0D108BD9-81ED-4DB2-BD59-A6C34878D82A}">
                    <a16:rowId xmlns:a16="http://schemas.microsoft.com/office/drawing/2014/main" val="1988702787"/>
                  </a:ext>
                </a:extLst>
              </a:tr>
              <a:tr h="370840">
                <a:tc>
                  <a:txBody>
                    <a:bodyPr/>
                    <a:lstStyle/>
                    <a:p>
                      <a:pPr algn="ctr"/>
                      <a:r>
                        <a:rPr lang="en-US" smtClean="0"/>
                        <a:t>\"</a:t>
                      </a:r>
                      <a:endParaRPr lang="en-US"/>
                    </a:p>
                  </a:txBody>
                  <a:tcPr/>
                </a:tc>
                <a:tc>
                  <a:txBody>
                    <a:bodyPr/>
                    <a:lstStyle/>
                    <a:p>
                      <a:pPr algn="ctr"/>
                      <a:r>
                        <a:rPr lang="en-US" smtClean="0"/>
                        <a:t>"</a:t>
                      </a:r>
                      <a:endParaRPr lang="en-US"/>
                    </a:p>
                  </a:txBody>
                  <a:tcPr/>
                </a:tc>
                <a:extLst>
                  <a:ext uri="{0D108BD9-81ED-4DB2-BD59-A6C34878D82A}">
                    <a16:rowId xmlns:a16="http://schemas.microsoft.com/office/drawing/2014/main" val="2961799007"/>
                  </a:ext>
                </a:extLst>
              </a:tr>
              <a:tr h="370840">
                <a:tc>
                  <a:txBody>
                    <a:bodyPr/>
                    <a:lstStyle/>
                    <a:p>
                      <a:pPr algn="ctr"/>
                      <a:r>
                        <a:rPr lang="en-US" smtClean="0"/>
                        <a:t>\\</a:t>
                      </a:r>
                      <a:endParaRPr lang="en-US"/>
                    </a:p>
                  </a:txBody>
                  <a:tcPr/>
                </a:tc>
                <a:tc>
                  <a:txBody>
                    <a:bodyPr/>
                    <a:lstStyle/>
                    <a:p>
                      <a:pPr algn="ctr"/>
                      <a:r>
                        <a:rPr lang="en-US" smtClean="0"/>
                        <a:t>\</a:t>
                      </a:r>
                      <a:endParaRPr lang="en-US"/>
                    </a:p>
                  </a:txBody>
                  <a:tcPr/>
                </a:tc>
                <a:extLst>
                  <a:ext uri="{0D108BD9-81ED-4DB2-BD59-A6C34878D82A}">
                    <a16:rowId xmlns:a16="http://schemas.microsoft.com/office/drawing/2014/main" val="3381448497"/>
                  </a:ext>
                </a:extLst>
              </a:tr>
              <a:tr h="370840">
                <a:tc>
                  <a:txBody>
                    <a:bodyPr/>
                    <a:lstStyle/>
                    <a:p>
                      <a:pPr algn="ctr"/>
                      <a:r>
                        <a:rPr lang="en-US" smtClean="0"/>
                        <a:t>\n</a:t>
                      </a:r>
                      <a:endParaRPr lang="en-US"/>
                    </a:p>
                  </a:txBody>
                  <a:tcPr/>
                </a:tc>
                <a:tc>
                  <a:txBody>
                    <a:bodyPr/>
                    <a:lstStyle/>
                    <a:p>
                      <a:pPr algn="ctr"/>
                      <a:r>
                        <a:rPr lang="en-US" smtClean="0"/>
                        <a:t>LF (xuống</a:t>
                      </a:r>
                      <a:r>
                        <a:rPr lang="en-US" baseline="0" smtClean="0"/>
                        <a:t> dòng)</a:t>
                      </a:r>
                      <a:endParaRPr lang="en-US"/>
                    </a:p>
                  </a:txBody>
                  <a:tcPr/>
                </a:tc>
                <a:extLst>
                  <a:ext uri="{0D108BD9-81ED-4DB2-BD59-A6C34878D82A}">
                    <a16:rowId xmlns:a16="http://schemas.microsoft.com/office/drawing/2014/main" val="3838937827"/>
                  </a:ext>
                </a:extLst>
              </a:tr>
              <a:tr h="370840">
                <a:tc>
                  <a:txBody>
                    <a:bodyPr/>
                    <a:lstStyle/>
                    <a:p>
                      <a:pPr algn="ctr"/>
                      <a:r>
                        <a:rPr lang="en-US" smtClean="0"/>
                        <a:t>\r</a:t>
                      </a:r>
                      <a:endParaRPr lang="en-US"/>
                    </a:p>
                  </a:txBody>
                  <a:tcPr/>
                </a:tc>
                <a:tc>
                  <a:txBody>
                    <a:bodyPr/>
                    <a:lstStyle/>
                    <a:p>
                      <a:pPr algn="ctr"/>
                      <a:r>
                        <a:rPr lang="en-US" smtClean="0"/>
                        <a:t>CR (lùi</a:t>
                      </a:r>
                      <a:r>
                        <a:rPr lang="en-US" baseline="0" smtClean="0"/>
                        <a:t> đầu dòng)</a:t>
                      </a:r>
                      <a:endParaRPr lang="en-US"/>
                    </a:p>
                  </a:txBody>
                  <a:tcPr/>
                </a:tc>
                <a:extLst>
                  <a:ext uri="{0D108BD9-81ED-4DB2-BD59-A6C34878D82A}">
                    <a16:rowId xmlns:a16="http://schemas.microsoft.com/office/drawing/2014/main" val="1089693103"/>
                  </a:ext>
                </a:extLst>
              </a:tr>
              <a:tr h="370840">
                <a:tc>
                  <a:txBody>
                    <a:bodyPr/>
                    <a:lstStyle/>
                    <a:p>
                      <a:pPr algn="ctr"/>
                      <a:r>
                        <a:rPr lang="en-US" smtClean="0"/>
                        <a:t>\t</a:t>
                      </a:r>
                      <a:endParaRPr lang="en-US"/>
                    </a:p>
                  </a:txBody>
                  <a:tcPr/>
                </a:tc>
                <a:tc>
                  <a:txBody>
                    <a:bodyPr/>
                    <a:lstStyle/>
                    <a:p>
                      <a:pPr algn="ctr"/>
                      <a:r>
                        <a:rPr lang="en-US" smtClean="0"/>
                        <a:t>TAB (khoảng</a:t>
                      </a:r>
                      <a:r>
                        <a:rPr lang="en-US" baseline="0" smtClean="0"/>
                        <a:t> trắng)</a:t>
                      </a:r>
                      <a:endParaRPr lang="en-US"/>
                    </a:p>
                  </a:txBody>
                  <a:tcPr/>
                </a:tc>
                <a:extLst>
                  <a:ext uri="{0D108BD9-81ED-4DB2-BD59-A6C34878D82A}">
                    <a16:rowId xmlns:a16="http://schemas.microsoft.com/office/drawing/2014/main" val="1222136564"/>
                  </a:ext>
                </a:extLst>
              </a:tr>
              <a:tr h="370840">
                <a:tc>
                  <a:txBody>
                    <a:bodyPr/>
                    <a:lstStyle/>
                    <a:p>
                      <a:pPr algn="ctr"/>
                      <a:r>
                        <a:rPr lang="en-US" smtClean="0"/>
                        <a:t>\0</a:t>
                      </a:r>
                      <a:endParaRPr lang="en-US"/>
                    </a:p>
                  </a:txBody>
                  <a:tcPr/>
                </a:tc>
                <a:tc>
                  <a:txBody>
                    <a:bodyPr/>
                    <a:lstStyle/>
                    <a:p>
                      <a:pPr algn="ctr"/>
                      <a:r>
                        <a:rPr lang="en-US" smtClean="0"/>
                        <a:t>NUL (kí</a:t>
                      </a:r>
                      <a:r>
                        <a:rPr lang="en-US" baseline="0" smtClean="0"/>
                        <a:t> tự rỗng)</a:t>
                      </a:r>
                      <a:endParaRPr lang="en-US"/>
                    </a:p>
                  </a:txBody>
                  <a:tcPr/>
                </a:tc>
                <a:extLst>
                  <a:ext uri="{0D108BD9-81ED-4DB2-BD59-A6C34878D82A}">
                    <a16:rowId xmlns:a16="http://schemas.microsoft.com/office/drawing/2014/main" val="1273317901"/>
                  </a:ext>
                </a:extLst>
              </a:tr>
            </a:tbl>
          </a:graphicData>
        </a:graphic>
      </p:graphicFrame>
      <p:sp>
        <p:nvSpPr>
          <p:cNvPr id="5" name="TextBox 4"/>
          <p:cNvSpPr txBox="1"/>
          <p:nvPr/>
        </p:nvSpPr>
        <p:spPr>
          <a:xfrm>
            <a:off x="5385039" y="4378959"/>
            <a:ext cx="2954548" cy="369332"/>
          </a:xfrm>
          <a:prstGeom prst="rect">
            <a:avLst/>
          </a:prstGeom>
          <a:noFill/>
        </p:spPr>
        <p:txBody>
          <a:bodyPr wrap="square" rtlCol="0">
            <a:spAutoFit/>
          </a:bodyPr>
          <a:lstStyle/>
          <a:p>
            <a:pPr algn="ctr"/>
            <a:r>
              <a:rPr lang="en-US" b="1" smtClean="0"/>
              <a:t>Một số chuỗi thoát hay dùng</a:t>
            </a:r>
            <a:endParaRPr lang="en-US" b="1"/>
          </a:p>
        </p:txBody>
      </p:sp>
    </p:spTree>
    <p:extLst>
      <p:ext uri="{BB962C8B-B14F-4D97-AF65-F5344CB8AC3E}">
        <p14:creationId xmlns:p14="http://schemas.microsoft.com/office/powerpoint/2010/main" val="3694302215"/>
      </p:ext>
    </p:extLst>
  </p:cSld>
  <p:clrMapOvr>
    <a:masterClrMapping/>
  </p:clrMapOvr>
</p:sld>
</file>

<file path=ppt/theme/theme1.xml><?xml version="1.0" encoding="utf-8"?>
<a:theme xmlns:a="http://schemas.openxmlformats.org/drawingml/2006/main" name="JS Club - Presentation Template">
  <a:themeElements>
    <a:clrScheme name="Code 2">
      <a:dk1>
        <a:sysClr val="windowText" lastClr="000000"/>
      </a:dk1>
      <a:lt1>
        <a:sysClr val="window" lastClr="FFFFFF"/>
      </a:lt1>
      <a:dk2>
        <a:srgbClr val="3F3F3F"/>
      </a:dk2>
      <a:lt2>
        <a:srgbClr val="EEECE1"/>
      </a:lt2>
      <a:accent1>
        <a:srgbClr val="0000FF"/>
      </a:accent1>
      <a:accent2>
        <a:srgbClr val="B00040"/>
      </a:accent2>
      <a:accent3>
        <a:srgbClr val="008000"/>
      </a:accent3>
      <a:accent4>
        <a:srgbClr val="800080"/>
      </a:accent4>
      <a:accent5>
        <a:srgbClr val="408080"/>
      </a:accent5>
      <a:accent6>
        <a:srgbClr val="BC7A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S Club - Presentation Template" id="{DCEEB726-EE8B-4616-8386-BEDE395A0C0D}" vid="{7A2A691A-A5BF-4F35-9D2A-7724AB24E49B}"/>
    </a:ext>
  </a:extLst>
</a:theme>
</file>

<file path=ppt/theme/theme2.xml><?xml version="1.0" encoding="utf-8"?>
<a:theme xmlns:a="http://schemas.openxmlformats.org/drawingml/2006/main" name="JS Club - Green, The 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S - Colorful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Template>
  <TotalTime>1305</TotalTime>
  <Words>4792</Words>
  <Application>Microsoft Office PowerPoint</Application>
  <PresentationFormat>On-screen Show (4:3)</PresentationFormat>
  <Paragraphs>623</Paragraphs>
  <Slides>41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41</vt:i4>
      </vt:variant>
    </vt:vector>
  </HeadingPairs>
  <TitlesOfParts>
    <vt:vector size="53" baseType="lpstr">
      <vt:lpstr>Yu Mincho</vt:lpstr>
      <vt:lpstr>Arial</vt:lpstr>
      <vt:lpstr>Calibri</vt:lpstr>
      <vt:lpstr>Courier New</vt:lpstr>
      <vt:lpstr>Helvetica</vt:lpstr>
      <vt:lpstr>Symbol</vt:lpstr>
      <vt:lpstr>Tahoma</vt:lpstr>
      <vt:lpstr>Times New Roman</vt:lpstr>
      <vt:lpstr>Wingdings 3</vt:lpstr>
      <vt:lpstr>JS Club - Presentation Template</vt:lpstr>
      <vt:lpstr>JS Club - Green, The Simple</vt:lpstr>
      <vt:lpstr>JS - Colorful Presentation</vt:lpstr>
      <vt:lpstr>Lập trình cơ bản với ngôn ngữ C</vt:lpstr>
      <vt:lpstr>I. BIỂU DIỄN DỮ LIỆU TRONG C</vt:lpstr>
      <vt:lpstr>Biểu diễn dữ liệu trong C</vt:lpstr>
      <vt:lpstr>Biểu diễn dữ liệu trong C</vt:lpstr>
      <vt:lpstr>Biểu diễn dữ liệu trong C</vt:lpstr>
      <vt:lpstr>Biểu diễn dữ liệu trong C</vt:lpstr>
      <vt:lpstr>Biểu diễn dữ liệu trong C</vt:lpstr>
      <vt:lpstr>Biểu diễn dữ liệu trong C</vt:lpstr>
      <vt:lpstr>Biểu diễn dữ liệu trong C</vt:lpstr>
      <vt:lpstr>II. CÁC KIỂU DỮ LIỆU TRONG C</vt:lpstr>
      <vt:lpstr>Các kiểu dữ liệu trong C</vt:lpstr>
      <vt:lpstr>Các kiểu dữ liệu trong C</vt:lpstr>
      <vt:lpstr>Các kiểu dữ liệu trong C</vt:lpstr>
      <vt:lpstr>III. BIẾN VÀ HẰNG TRONG C</vt:lpstr>
      <vt:lpstr>Biến và hằng trong C</vt:lpstr>
      <vt:lpstr>Biến và hằng trong C</vt:lpstr>
      <vt:lpstr>Biến và hằng trong C</vt:lpstr>
      <vt:lpstr>IV. 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Nhập/xuất trong C</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cơ bản với ngôn ngữ C</dc:title>
  <dc:creator/>
  <cp:lastModifiedBy>Lê Cao Nguyên</cp:lastModifiedBy>
  <cp:revision>166</cp:revision>
  <dcterms:created xsi:type="dcterms:W3CDTF">2016-07-25T12:35:30Z</dcterms:created>
  <dcterms:modified xsi:type="dcterms:W3CDTF">2017-02-16T04:48:39Z</dcterms:modified>
</cp:coreProperties>
</file>