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6" r:id="rId2"/>
    <p:sldMasterId id="2147483656" r:id="rId3"/>
  </p:sldMasterIdLst>
  <p:notesMasterIdLst>
    <p:notesMasterId r:id="rId28"/>
  </p:notesMasterIdLst>
  <p:sldIdLst>
    <p:sldId id="270" r:id="rId4"/>
    <p:sldId id="271" r:id="rId5"/>
    <p:sldId id="277" r:id="rId6"/>
    <p:sldId id="334" r:id="rId7"/>
    <p:sldId id="335" r:id="rId8"/>
    <p:sldId id="336" r:id="rId9"/>
    <p:sldId id="338" r:id="rId10"/>
    <p:sldId id="339" r:id="rId11"/>
    <p:sldId id="340" r:id="rId12"/>
    <p:sldId id="337" r:id="rId13"/>
    <p:sldId id="341" r:id="rId14"/>
    <p:sldId id="342" r:id="rId15"/>
    <p:sldId id="343" r:id="rId16"/>
    <p:sldId id="345" r:id="rId17"/>
    <p:sldId id="344" r:id="rId18"/>
    <p:sldId id="346" r:id="rId19"/>
    <p:sldId id="349" r:id="rId20"/>
    <p:sldId id="347" r:id="rId21"/>
    <p:sldId id="348" r:id="rId22"/>
    <p:sldId id="350" r:id="rId23"/>
    <p:sldId id="351" r:id="rId24"/>
    <p:sldId id="352" r:id="rId25"/>
    <p:sldId id="354" r:id="rId26"/>
    <p:sldId id="31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FE5C0-6CF9-4C89-A930-AB1E08412407}" type="datetimeFigureOut">
              <a:rPr lang="en-US"/>
              <a:t>2/20/2017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68E14-18EF-40E2-AE56-CC6DEC36E34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1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97175"/>
            <a:ext cx="8410852" cy="1851025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rgbClr val="ECF0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6400800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2600" y="6400800"/>
            <a:ext cx="8229600" cy="0"/>
          </a:xfrm>
          <a:prstGeom prst="line">
            <a:avLst/>
          </a:prstGeom>
          <a:ln w="19050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641994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chemeClr val="accent2">
                    <a:lumMod val="75000"/>
                  </a:schemeClr>
                </a:solidFill>
              </a:rPr>
              <a:t>Copyright © 2016 by </a:t>
            </a:r>
            <a:r>
              <a:rPr lang="en-US" sz="1400" b="1">
                <a:solidFill>
                  <a:schemeClr val="accent2">
                    <a:lumMod val="75000"/>
                  </a:schemeClr>
                </a:solidFill>
              </a:rPr>
              <a:t>JS Club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50794" y="179800"/>
            <a:ext cx="24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JAPANESE</a:t>
            </a:r>
            <a:r>
              <a:rPr lang="en-US" baseline="0">
                <a:solidFill>
                  <a:schemeClr val="bg1"/>
                </a:solidFill>
              </a:rPr>
              <a:t> SOFTWARE</a:t>
            </a:r>
          </a:p>
          <a:p>
            <a:pPr algn="r"/>
            <a:r>
              <a:rPr lang="en-US" baseline="0">
                <a:solidFill>
                  <a:schemeClr val="bg1"/>
                </a:solidFill>
              </a:rPr>
              <a:t>ENGINEERS CLUB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979290" y="187017"/>
            <a:ext cx="2381" cy="6083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3" y="187017"/>
            <a:ext cx="631898" cy="6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8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48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8766" cy="715962"/>
          </a:xfrm>
        </p:spPr>
        <p:txBody>
          <a:bodyPr/>
          <a:lstStyle>
            <a:lvl1pPr algn="ctr">
              <a:defRPr>
                <a:solidFill>
                  <a:srgbClr val="ECF0F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511466" y="6248400"/>
            <a:ext cx="350668" cy="371545"/>
          </a:xfrm>
          <a:prstGeom prst="ellipse">
            <a:avLst/>
          </a:prstGeom>
          <a:noFill/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A08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8200" y="6287978"/>
            <a:ext cx="4572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16A085"/>
                </a:solidFill>
              </a:rPr>
              <a:pPr algn="ctr"/>
              <a:t>‹#›</a:t>
            </a:fld>
            <a:endParaRPr lang="en-US" sz="1300">
              <a:solidFill>
                <a:srgbClr val="16A0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30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19600"/>
            <a:ext cx="9144000" cy="24384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0" y="6303803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28734" y="6343381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3" y="6062418"/>
            <a:ext cx="873120" cy="6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7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276600" y="12856"/>
            <a:ext cx="5867400" cy="5244943"/>
          </a:xfrm>
          <a:prstGeom prst="rect">
            <a:avLst/>
          </a:prstGeom>
          <a:solidFill>
            <a:srgbClr val="F4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2133599" y="-6"/>
            <a:ext cx="4876801" cy="4876805"/>
          </a:xfrm>
          <a:prstGeom prst="triangle">
            <a:avLst>
              <a:gd name="adj" fmla="val 59318"/>
            </a:avLst>
          </a:prstGeom>
          <a:solidFill>
            <a:srgbClr val="F2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-6" y="-6"/>
            <a:ext cx="4876801" cy="4876805"/>
          </a:xfrm>
          <a:prstGeom prst="triangle">
            <a:avLst>
              <a:gd name="adj" fmla="val 15568"/>
            </a:avLst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Input 29"/>
          <p:cNvSpPr/>
          <p:nvPr/>
        </p:nvSpPr>
        <p:spPr>
          <a:xfrm>
            <a:off x="-12850" y="12857"/>
            <a:ext cx="4292750" cy="49274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1293"/>
              <a:gd name="connsiteY0" fmla="*/ 296 h 10000"/>
              <a:gd name="connsiteX1" fmla="*/ 11293 w 11293"/>
              <a:gd name="connsiteY1" fmla="*/ 0 h 10000"/>
              <a:gd name="connsiteX2" fmla="*/ 11293 w 11293"/>
              <a:gd name="connsiteY2" fmla="*/ 10000 h 10000"/>
              <a:gd name="connsiteX3" fmla="*/ 1293 w 11293"/>
              <a:gd name="connsiteY3" fmla="*/ 10000 h 10000"/>
              <a:gd name="connsiteX4" fmla="*/ 0 w 11293"/>
              <a:gd name="connsiteY4" fmla="*/ 296 h 10000"/>
              <a:gd name="connsiteX0" fmla="*/ 204 w 11497"/>
              <a:gd name="connsiteY0" fmla="*/ 296 h 10000"/>
              <a:gd name="connsiteX1" fmla="*/ 11497 w 11497"/>
              <a:gd name="connsiteY1" fmla="*/ 0 h 10000"/>
              <a:gd name="connsiteX2" fmla="*/ 11497 w 11497"/>
              <a:gd name="connsiteY2" fmla="*/ 10000 h 10000"/>
              <a:gd name="connsiteX3" fmla="*/ 0 w 11497"/>
              <a:gd name="connsiteY3" fmla="*/ 9749 h 10000"/>
              <a:gd name="connsiteX4" fmla="*/ 204 w 11497"/>
              <a:gd name="connsiteY4" fmla="*/ 296 h 10000"/>
              <a:gd name="connsiteX0" fmla="*/ 34 w 11497"/>
              <a:gd name="connsiteY0" fmla="*/ 296 h 10000"/>
              <a:gd name="connsiteX1" fmla="*/ 11497 w 11497"/>
              <a:gd name="connsiteY1" fmla="*/ 0 h 10000"/>
              <a:gd name="connsiteX2" fmla="*/ 11497 w 11497"/>
              <a:gd name="connsiteY2" fmla="*/ 10000 h 10000"/>
              <a:gd name="connsiteX3" fmla="*/ 0 w 11497"/>
              <a:gd name="connsiteY3" fmla="*/ 9749 h 10000"/>
              <a:gd name="connsiteX4" fmla="*/ 34 w 11497"/>
              <a:gd name="connsiteY4" fmla="*/ 296 h 10000"/>
              <a:gd name="connsiteX0" fmla="*/ 34 w 11497"/>
              <a:gd name="connsiteY0" fmla="*/ 20 h 9724"/>
              <a:gd name="connsiteX1" fmla="*/ 4728 w 11497"/>
              <a:gd name="connsiteY1" fmla="*/ 0 h 9724"/>
              <a:gd name="connsiteX2" fmla="*/ 11497 w 11497"/>
              <a:gd name="connsiteY2" fmla="*/ 9724 h 9724"/>
              <a:gd name="connsiteX3" fmla="*/ 0 w 11497"/>
              <a:gd name="connsiteY3" fmla="*/ 9473 h 9724"/>
              <a:gd name="connsiteX4" fmla="*/ 34 w 11497"/>
              <a:gd name="connsiteY4" fmla="*/ 20 h 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7" h="9724">
                <a:moveTo>
                  <a:pt x="34" y="20"/>
                </a:moveTo>
                <a:lnTo>
                  <a:pt x="4728" y="0"/>
                </a:lnTo>
                <a:lnTo>
                  <a:pt x="11497" y="9724"/>
                </a:lnTo>
                <a:lnTo>
                  <a:pt x="0" y="9473"/>
                </a:lnTo>
                <a:cubicBezTo>
                  <a:pt x="11" y="6322"/>
                  <a:pt x="23" y="3171"/>
                  <a:pt x="34" y="20"/>
                </a:cubicBezTo>
                <a:close/>
              </a:path>
            </a:pathLst>
          </a:cu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 rot="16200000">
            <a:off x="4782575" y="399025"/>
            <a:ext cx="3693650" cy="5029200"/>
          </a:xfrm>
          <a:prstGeom prst="triangle">
            <a:avLst>
              <a:gd name="adj" fmla="val 0"/>
            </a:avLst>
          </a:prstGeom>
          <a:solidFill>
            <a:srgbClr val="5CA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16200000">
            <a:off x="4851887" y="2539513"/>
            <a:ext cx="3594100" cy="5068274"/>
          </a:xfrm>
          <a:custGeom>
            <a:avLst/>
            <a:gdLst>
              <a:gd name="connsiteX0" fmla="*/ 0 w 3733800"/>
              <a:gd name="connsiteY0" fmla="*/ 5068274 h 5068274"/>
              <a:gd name="connsiteX1" fmla="*/ 2183900 w 3733800"/>
              <a:gd name="connsiteY1" fmla="*/ 0 h 5068274"/>
              <a:gd name="connsiteX2" fmla="*/ 3733800 w 3733800"/>
              <a:gd name="connsiteY2" fmla="*/ 5068274 h 5068274"/>
              <a:gd name="connsiteX3" fmla="*/ 0 w 3733800"/>
              <a:gd name="connsiteY3" fmla="*/ 5068274 h 5068274"/>
              <a:gd name="connsiteX0" fmla="*/ 0 w 3594100"/>
              <a:gd name="connsiteY0" fmla="*/ 4979374 h 5068274"/>
              <a:gd name="connsiteX1" fmla="*/ 2044200 w 3594100"/>
              <a:gd name="connsiteY1" fmla="*/ 0 h 5068274"/>
              <a:gd name="connsiteX2" fmla="*/ 3594100 w 3594100"/>
              <a:gd name="connsiteY2" fmla="*/ 5068274 h 5068274"/>
              <a:gd name="connsiteX3" fmla="*/ 0 w 3594100"/>
              <a:gd name="connsiteY3" fmla="*/ 4979374 h 5068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4100" h="5068274">
                <a:moveTo>
                  <a:pt x="0" y="4979374"/>
                </a:moveTo>
                <a:lnTo>
                  <a:pt x="2044200" y="0"/>
                </a:lnTo>
                <a:lnTo>
                  <a:pt x="3594100" y="5068274"/>
                </a:lnTo>
                <a:lnTo>
                  <a:pt x="0" y="4979374"/>
                </a:lnTo>
                <a:close/>
              </a:path>
            </a:pathLst>
          </a:cu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/>
          <p:nvPr/>
        </p:nvSpPr>
        <p:spPr>
          <a:xfrm>
            <a:off x="0" y="3048000"/>
            <a:ext cx="9144000" cy="3810000"/>
          </a:xfrm>
          <a:prstGeom prst="rtTriangle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0" y="3048000"/>
            <a:ext cx="2819400" cy="3810000"/>
          </a:xfrm>
          <a:prstGeom prst="triangle">
            <a:avLst>
              <a:gd name="adj" fmla="val 0"/>
            </a:avLst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743201" y="2819400"/>
            <a:ext cx="63627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1" y="2819400"/>
            <a:ext cx="6248399" cy="1676400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21200"/>
            <a:ext cx="6248400" cy="736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0"/>
            <a:ext cx="76200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067800" y="-6"/>
            <a:ext cx="76200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4495800" y="-4482943"/>
            <a:ext cx="76200" cy="906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5400000">
            <a:off x="4533900" y="2285992"/>
            <a:ext cx="76200" cy="906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6200" y="6477578"/>
            <a:ext cx="2057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Copyright © 2016 by </a:t>
            </a:r>
            <a:r>
              <a:rPr lang="en-US" sz="1200" b="1">
                <a:solidFill>
                  <a:schemeClr val="bg1"/>
                </a:solidFill>
              </a:rPr>
              <a:t>JS Club</a:t>
            </a:r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50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010400" cy="715962"/>
          </a:xfrm>
        </p:spPr>
        <p:txBody>
          <a:bodyPr>
            <a:noAutofit/>
          </a:bodyPr>
          <a:lstStyle>
            <a:lvl1pPr algn="l"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2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76600" y="12856"/>
            <a:ext cx="5867400" cy="5244943"/>
          </a:xfrm>
          <a:prstGeom prst="rect">
            <a:avLst/>
          </a:prstGeom>
          <a:solidFill>
            <a:srgbClr val="F4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0800000">
            <a:off x="2133599" y="-6"/>
            <a:ext cx="4876801" cy="4876805"/>
          </a:xfrm>
          <a:prstGeom prst="triangle">
            <a:avLst>
              <a:gd name="adj" fmla="val 59318"/>
            </a:avLst>
          </a:prstGeom>
          <a:solidFill>
            <a:srgbClr val="F29C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-6" y="-6"/>
            <a:ext cx="4876801" cy="4876805"/>
          </a:xfrm>
          <a:prstGeom prst="triangle">
            <a:avLst>
              <a:gd name="adj" fmla="val 15568"/>
            </a:avLst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Input 29"/>
          <p:cNvSpPr/>
          <p:nvPr/>
        </p:nvSpPr>
        <p:spPr>
          <a:xfrm>
            <a:off x="-12850" y="12857"/>
            <a:ext cx="4292750" cy="49274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1293"/>
              <a:gd name="connsiteY0" fmla="*/ 296 h 10000"/>
              <a:gd name="connsiteX1" fmla="*/ 11293 w 11293"/>
              <a:gd name="connsiteY1" fmla="*/ 0 h 10000"/>
              <a:gd name="connsiteX2" fmla="*/ 11293 w 11293"/>
              <a:gd name="connsiteY2" fmla="*/ 10000 h 10000"/>
              <a:gd name="connsiteX3" fmla="*/ 1293 w 11293"/>
              <a:gd name="connsiteY3" fmla="*/ 10000 h 10000"/>
              <a:gd name="connsiteX4" fmla="*/ 0 w 11293"/>
              <a:gd name="connsiteY4" fmla="*/ 296 h 10000"/>
              <a:gd name="connsiteX0" fmla="*/ 204 w 11497"/>
              <a:gd name="connsiteY0" fmla="*/ 296 h 10000"/>
              <a:gd name="connsiteX1" fmla="*/ 11497 w 11497"/>
              <a:gd name="connsiteY1" fmla="*/ 0 h 10000"/>
              <a:gd name="connsiteX2" fmla="*/ 11497 w 11497"/>
              <a:gd name="connsiteY2" fmla="*/ 10000 h 10000"/>
              <a:gd name="connsiteX3" fmla="*/ 0 w 11497"/>
              <a:gd name="connsiteY3" fmla="*/ 9749 h 10000"/>
              <a:gd name="connsiteX4" fmla="*/ 204 w 11497"/>
              <a:gd name="connsiteY4" fmla="*/ 296 h 10000"/>
              <a:gd name="connsiteX0" fmla="*/ 34 w 11497"/>
              <a:gd name="connsiteY0" fmla="*/ 296 h 10000"/>
              <a:gd name="connsiteX1" fmla="*/ 11497 w 11497"/>
              <a:gd name="connsiteY1" fmla="*/ 0 h 10000"/>
              <a:gd name="connsiteX2" fmla="*/ 11497 w 11497"/>
              <a:gd name="connsiteY2" fmla="*/ 10000 h 10000"/>
              <a:gd name="connsiteX3" fmla="*/ 0 w 11497"/>
              <a:gd name="connsiteY3" fmla="*/ 9749 h 10000"/>
              <a:gd name="connsiteX4" fmla="*/ 34 w 11497"/>
              <a:gd name="connsiteY4" fmla="*/ 296 h 10000"/>
              <a:gd name="connsiteX0" fmla="*/ 34 w 11497"/>
              <a:gd name="connsiteY0" fmla="*/ 20 h 9724"/>
              <a:gd name="connsiteX1" fmla="*/ 4728 w 11497"/>
              <a:gd name="connsiteY1" fmla="*/ 0 h 9724"/>
              <a:gd name="connsiteX2" fmla="*/ 11497 w 11497"/>
              <a:gd name="connsiteY2" fmla="*/ 9724 h 9724"/>
              <a:gd name="connsiteX3" fmla="*/ 0 w 11497"/>
              <a:gd name="connsiteY3" fmla="*/ 9473 h 9724"/>
              <a:gd name="connsiteX4" fmla="*/ 34 w 11497"/>
              <a:gd name="connsiteY4" fmla="*/ 20 h 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7" h="9724">
                <a:moveTo>
                  <a:pt x="34" y="20"/>
                </a:moveTo>
                <a:lnTo>
                  <a:pt x="4728" y="0"/>
                </a:lnTo>
                <a:lnTo>
                  <a:pt x="11497" y="9724"/>
                </a:lnTo>
                <a:lnTo>
                  <a:pt x="0" y="9473"/>
                </a:lnTo>
                <a:cubicBezTo>
                  <a:pt x="11" y="6322"/>
                  <a:pt x="23" y="3171"/>
                  <a:pt x="34" y="20"/>
                </a:cubicBezTo>
                <a:close/>
              </a:path>
            </a:pathLst>
          </a:cu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>
            <a:off x="4782575" y="399025"/>
            <a:ext cx="3693650" cy="5029200"/>
          </a:xfrm>
          <a:prstGeom prst="triangle">
            <a:avLst>
              <a:gd name="adj" fmla="val 0"/>
            </a:avLst>
          </a:prstGeom>
          <a:solidFill>
            <a:srgbClr val="3499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8"/>
          <p:cNvSpPr/>
          <p:nvPr/>
        </p:nvSpPr>
        <p:spPr>
          <a:xfrm rot="16200000">
            <a:off x="4799011" y="2554286"/>
            <a:ext cx="3546475" cy="4991102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/>
          <p:cNvSpPr/>
          <p:nvPr/>
        </p:nvSpPr>
        <p:spPr>
          <a:xfrm>
            <a:off x="0" y="3048000"/>
            <a:ext cx="6076950" cy="3810000"/>
          </a:xfrm>
          <a:custGeom>
            <a:avLst/>
            <a:gdLst>
              <a:gd name="connsiteX0" fmla="*/ 0 w 9144000"/>
              <a:gd name="connsiteY0" fmla="*/ 3810000 h 3810000"/>
              <a:gd name="connsiteX1" fmla="*/ 0 w 9144000"/>
              <a:gd name="connsiteY1" fmla="*/ 0 h 3810000"/>
              <a:gd name="connsiteX2" fmla="*/ 9144000 w 9144000"/>
              <a:gd name="connsiteY2" fmla="*/ 3810000 h 3810000"/>
              <a:gd name="connsiteX3" fmla="*/ 0 w 9144000"/>
              <a:gd name="connsiteY3" fmla="*/ 3810000 h 3810000"/>
              <a:gd name="connsiteX0" fmla="*/ 0 w 6076950"/>
              <a:gd name="connsiteY0" fmla="*/ 3810000 h 3810000"/>
              <a:gd name="connsiteX1" fmla="*/ 0 w 6076950"/>
              <a:gd name="connsiteY1" fmla="*/ 0 h 3810000"/>
              <a:gd name="connsiteX2" fmla="*/ 6076950 w 6076950"/>
              <a:gd name="connsiteY2" fmla="*/ 3810000 h 3810000"/>
              <a:gd name="connsiteX3" fmla="*/ 0 w 6076950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6950" h="3810000">
                <a:moveTo>
                  <a:pt x="0" y="3810000"/>
                </a:moveTo>
                <a:lnTo>
                  <a:pt x="0" y="0"/>
                </a:lnTo>
                <a:lnTo>
                  <a:pt x="6076950" y="3810000"/>
                </a:lnTo>
                <a:lnTo>
                  <a:pt x="0" y="3810000"/>
                </a:lnTo>
                <a:close/>
              </a:path>
            </a:pathLst>
          </a:cu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0" y="3048000"/>
            <a:ext cx="2819400" cy="3810000"/>
          </a:xfrm>
          <a:prstGeom prst="triangle">
            <a:avLst>
              <a:gd name="adj" fmla="val 0"/>
            </a:avLst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76200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067800" y="-6"/>
            <a:ext cx="76200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5400000">
            <a:off x="4495800" y="-4482943"/>
            <a:ext cx="76200" cy="906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5400000">
            <a:off x="4533900" y="2285992"/>
            <a:ext cx="76200" cy="906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200" y="3048000"/>
            <a:ext cx="8991600" cy="25686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3886199"/>
            <a:ext cx="8991599" cy="1752601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3047999"/>
            <a:ext cx="8991600" cy="76200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6200" y="6477578"/>
            <a:ext cx="2057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1"/>
                </a:solidFill>
              </a:rPr>
              <a:t>Copyright © 2016 by </a:t>
            </a:r>
            <a:r>
              <a:rPr lang="en-US" sz="1200" b="1">
                <a:solidFill>
                  <a:schemeClr val="bg1"/>
                </a:solidFill>
              </a:rPr>
              <a:t>JS Club</a:t>
            </a:r>
            <a:endParaRPr lang="en-US" sz="1200" b="1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2862" y="6459106"/>
            <a:ext cx="102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B01558-EBFA-409C-A817-D09E189DAF34}" type="datetime1">
              <a:rPr lang="en-US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2/20/2017</a:t>
            </a:fld>
            <a:endParaRPr lang="en-US" sz="1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00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62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9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1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6323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90600"/>
            <a:ext cx="8153400" cy="0"/>
          </a:xfrm>
          <a:prstGeom prst="line">
            <a:avLst/>
          </a:prstGeom>
          <a:ln w="28575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59066" y="6400800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5800" y="6440378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15" y="293060"/>
            <a:ext cx="752185" cy="5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2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14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00825"/>
            <a:ext cx="2311400" cy="228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35200" y="6600825"/>
            <a:ext cx="2311400" cy="2286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21200" y="6600825"/>
            <a:ext cx="2311400" cy="228600"/>
          </a:xfrm>
          <a:prstGeom prst="rect">
            <a:avLst/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32600" y="6600825"/>
            <a:ext cx="2311400" cy="2286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153400" cy="0"/>
          </a:xfrm>
          <a:prstGeom prst="line">
            <a:avLst/>
          </a:prstGeom>
          <a:ln w="28575">
            <a:solidFill>
              <a:srgbClr val="C039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59066" y="6400800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5800" y="6440378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415" y="293060"/>
            <a:ext cx="752185" cy="5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4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8511466" y="6248400"/>
            <a:ext cx="350668" cy="371545"/>
          </a:xfrm>
          <a:prstGeom prst="ellipse">
            <a:avLst/>
          </a:prstGeom>
          <a:noFill/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392B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8200" y="6287978"/>
            <a:ext cx="4572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C0392B"/>
                </a:solidFill>
              </a:rPr>
              <a:pPr algn="ctr"/>
              <a:t>‹#›</a:t>
            </a:fld>
            <a:endParaRPr lang="en-US" sz="1300">
              <a:solidFill>
                <a:srgbClr val="C039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>
            <a:lvl1pPr algn="l">
              <a:defRPr>
                <a:solidFill>
                  <a:srgbClr val="ECF0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11466" y="6248400"/>
            <a:ext cx="350668" cy="371545"/>
          </a:xfrm>
          <a:prstGeom prst="ellipse">
            <a:avLst/>
          </a:prstGeom>
          <a:noFill/>
          <a:ln>
            <a:solidFill>
              <a:srgbClr val="C039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392B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58200" y="6287978"/>
            <a:ext cx="457200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C0392B"/>
                </a:solidFill>
              </a:rPr>
              <a:pPr algn="ctr"/>
              <a:t>‹#›</a:t>
            </a:fld>
            <a:endParaRPr lang="en-US" sz="1300">
              <a:solidFill>
                <a:srgbClr val="C039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3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rgbClr val="C0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48301"/>
            <a:ext cx="7772400" cy="1362075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08536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/>
          <p:cNvSpPr/>
          <p:nvPr/>
        </p:nvSpPr>
        <p:spPr>
          <a:xfrm>
            <a:off x="8382000" y="6303803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28734" y="6343381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63" y="6062418"/>
            <a:ext cx="873120" cy="61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8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Helvetica" panose="020B0604020202020204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97175"/>
            <a:ext cx="8410852" cy="1851025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rgbClr val="ECF0F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6400800" cy="609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82600" y="6400800"/>
            <a:ext cx="8229600" cy="0"/>
          </a:xfrm>
          <a:prstGeom prst="line">
            <a:avLst/>
          </a:prstGeom>
          <a:ln w="19050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64008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>
                <a:solidFill>
                  <a:srgbClr val="16A085"/>
                </a:solidFill>
              </a:rPr>
              <a:t>Copyright © 2016 by </a:t>
            </a:r>
            <a:r>
              <a:rPr lang="en-US" sz="1400" b="1">
                <a:solidFill>
                  <a:srgbClr val="16A085"/>
                </a:solidFill>
              </a:rPr>
              <a:t>JS Club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0794" y="179800"/>
            <a:ext cx="2428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JAPANESE</a:t>
            </a:r>
            <a:r>
              <a:rPr lang="en-US" baseline="0">
                <a:solidFill>
                  <a:schemeClr val="bg1"/>
                </a:solidFill>
              </a:rPr>
              <a:t> SOFTWARE</a:t>
            </a:r>
          </a:p>
          <a:p>
            <a:pPr algn="r"/>
            <a:r>
              <a:rPr lang="en-US" baseline="0">
                <a:solidFill>
                  <a:schemeClr val="bg1"/>
                </a:solidFill>
              </a:rPr>
              <a:t>ENGINEERS CLUB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979290" y="187017"/>
            <a:ext cx="2381" cy="6083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373" y="187017"/>
            <a:ext cx="631898" cy="6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9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63236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90600"/>
            <a:ext cx="8153400" cy="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16A085"/>
          </a:solidFill>
          <a:ln>
            <a:solidFill>
              <a:srgbClr val="16A0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59066" y="6400800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5800" y="6440378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36" y="310167"/>
            <a:ext cx="752185" cy="5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639762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990600"/>
            <a:ext cx="8153400" cy="0"/>
          </a:xfrm>
          <a:prstGeom prst="line">
            <a:avLst/>
          </a:prstGeom>
          <a:ln w="28575">
            <a:solidFill>
              <a:srgbClr val="16A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16A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359066" y="6400800"/>
            <a:ext cx="350668" cy="371545"/>
          </a:xfrm>
          <a:prstGeom prst="ellipse">
            <a:avLst/>
          </a:prstGeom>
          <a:noFill/>
          <a:ln>
            <a:solidFill>
              <a:srgbClr val="ECF0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05800" y="6440378"/>
            <a:ext cx="457200" cy="2923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6D1F8057-D7DE-4578-B3A9-6E4669BEF1BD}" type="slidenum">
              <a:rPr lang="en-US" sz="1300" smtClean="0">
                <a:solidFill>
                  <a:srgbClr val="FAFCFC"/>
                </a:solidFill>
              </a:rPr>
              <a:pPr algn="ctr"/>
              <a:t>‹#›</a:t>
            </a:fld>
            <a:endParaRPr lang="en-US" sz="1300">
              <a:solidFill>
                <a:srgbClr val="FAFCF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36" y="310167"/>
            <a:ext cx="752185" cy="5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2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017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  <p:sldLayoutId id="2147483654" r:id="rId5"/>
    <p:sldLayoutId id="214748365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74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03B0-900E-4F59-BABA-448EEA4D5C3E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1D1F2-AF6A-41BE-880D-1F5225B3C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vietjack.com/thu-vien-c/string-h-trong-c.jsp" TargetMode="External"/><Relationship Id="rId2" Type="http://schemas.openxmlformats.org/officeDocument/2006/relationships/hyperlink" Target="http://vietjack.com/lap_trinh_c/chuoi_trong_c.js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en.cppreference.com/w/c/language" TargetMode="External"/><Relationship Id="rId4" Type="http://schemas.openxmlformats.org/officeDocument/2006/relationships/hyperlink" Target="http://www.cplusplus.com/reference/cstrin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ctrTitle"/>
          </p:nvPr>
        </p:nvSpPr>
        <p:spPr>
          <a:xfrm>
            <a:off x="457200" y="2797175"/>
            <a:ext cx="8410575" cy="1851025"/>
          </a:xfrm>
        </p:spPr>
        <p:txBody>
          <a:bodyPr/>
          <a:lstStyle/>
          <a:p>
            <a:pPr eaLnBrk="1" hangingPunct="1"/>
            <a:r>
              <a:rPr lang="en-US" altLang="en-US" sz="4000" err="1" smtClean="0">
                <a:cs typeface="Tahoma" panose="020B0604030504040204" pitchFamily="34" charset="0"/>
              </a:rPr>
              <a:t>Lập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trình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cơ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bản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với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ngôn</a:t>
            </a:r>
            <a:r>
              <a:rPr lang="en-US" altLang="en-US" sz="4000" smtClean="0">
                <a:cs typeface="Tahoma" panose="020B0604030504040204" pitchFamily="34" charset="0"/>
              </a:rPr>
              <a:t> </a:t>
            </a:r>
            <a:r>
              <a:rPr lang="en-US" altLang="en-US" sz="4000" err="1" smtClean="0">
                <a:cs typeface="Tahoma" panose="020B0604030504040204" pitchFamily="34" charset="0"/>
              </a:rPr>
              <a:t>ngữ</a:t>
            </a:r>
            <a:r>
              <a:rPr lang="en-US" altLang="en-US" sz="4000" smtClean="0">
                <a:cs typeface="Tahoma" panose="020B0604030504040204" pitchFamily="34" charset="0"/>
              </a:rPr>
              <a:t> C</a:t>
            </a:r>
            <a:endParaRPr lang="en-US" altLang="en-US" sz="4000">
              <a:cs typeface="Tahoma" panose="020B06040305040402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7296912" cy="609600"/>
          </a:xfrm>
        </p:spPr>
        <p:txBody>
          <a:bodyPr/>
          <a:lstStyle/>
          <a:p>
            <a:pPr>
              <a:defRPr/>
            </a:pPr>
            <a:r>
              <a:rPr lang="en-US" sz="24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4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10: Xâu</a:t>
            </a:r>
            <a:endParaRPr lang="en-US" sz="24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53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Các hàm và phép xử lý xâu</a:t>
            </a:r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11147"/>
              </p:ext>
            </p:extLst>
          </p:nvPr>
        </p:nvGraphicFramePr>
        <p:xfrm>
          <a:off x="457198" y="1396676"/>
          <a:ext cx="8229601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337">
                  <a:extLst>
                    <a:ext uri="{9D8B030D-6E8A-4147-A177-3AD203B41FA5}">
                      <a16:colId xmlns:a16="http://schemas.microsoft.com/office/drawing/2014/main" val="2854739439"/>
                    </a:ext>
                  </a:extLst>
                </a:gridCol>
                <a:gridCol w="6944264">
                  <a:extLst>
                    <a:ext uri="{9D8B030D-6E8A-4147-A177-3AD203B41FA5}">
                      <a16:colId xmlns:a16="http://schemas.microsoft.com/office/drawing/2014/main" val="201297856"/>
                    </a:ext>
                  </a:extLst>
                </a:gridCol>
              </a:tblGrid>
              <a:tr h="1373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Tên</a:t>
                      </a:r>
                      <a:r>
                        <a:rPr lang="en-US" sz="1600" baseline="0" smtClean="0"/>
                        <a:t> hàm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Ý</a:t>
                      </a:r>
                      <a:r>
                        <a:rPr lang="en-US" sz="1600" baseline="0" smtClean="0"/>
                        <a:t> nghĩa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4293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strlen()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Lấy</a:t>
                      </a:r>
                      <a:r>
                        <a:rPr lang="en-US" sz="1600" baseline="0" smtClean="0"/>
                        <a:t> độ dài xâu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47378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strcpy()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Copy xâu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74436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strncpy()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Copy xâu</a:t>
                      </a:r>
                      <a:r>
                        <a:rPr lang="en-US" sz="1600" baseline="0" smtClean="0"/>
                        <a:t> (có giới hạn)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64573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strcat()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Nối</a:t>
                      </a:r>
                      <a:r>
                        <a:rPr lang="en-US" sz="1600" baseline="0" smtClean="0"/>
                        <a:t> xâu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70228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strncat()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Nối</a:t>
                      </a:r>
                      <a:r>
                        <a:rPr lang="en-US" sz="1600" baseline="0" smtClean="0"/>
                        <a:t> xâu (có giới hạn)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43431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strchr()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kí tự trong xâu (vị trí xuất hiện đầu tiên)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51556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strrchr()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kí tự trong xâu (vị trí xuất hiện cuối cùng)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6433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strstr()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xâu con trong xâu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71974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strpbrk()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kí tự đầu tiên của xâu thuộc vào tập kí tự yêu cầu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83502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strspn()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đoạn đầu của xâu thuộc vào tập kí tự yêu cầu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97305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strcspn()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kí tự đầu tiên của xâu thuộc vào tập kí tự yêu cầu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20451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strtok()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Lấy</a:t>
                      </a:r>
                      <a:r>
                        <a:rPr lang="en-US" sz="1600" baseline="0" smtClean="0"/>
                        <a:t> token từ xâu</a:t>
                      </a:r>
                      <a:endParaRPr lang="en-US" sz="160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360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199" y="1027344"/>
            <a:ext cx="8229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b="1" i="1" smtClean="0">
                <a:ea typeface="Yu Mincho" panose="02020400000000000000" pitchFamily="18" charset="-128"/>
                <a:cs typeface="Courier New" panose="02070309020205020404" pitchFamily="49" charset="0"/>
              </a:rPr>
              <a:t>2.2.2. </a:t>
            </a:r>
            <a:r>
              <a:rPr lang="en-US" b="1" i="1">
                <a:ea typeface="Yu Mincho" panose="02020400000000000000" pitchFamily="18" charset="-128"/>
                <a:cs typeface="Courier New" panose="02070309020205020404" pitchFamily="49" charset="0"/>
              </a:rPr>
              <a:t>Nhóm hàm xử </a:t>
            </a:r>
            <a:r>
              <a:rPr lang="en-US" b="1" i="1">
                <a:ea typeface="Yu Mincho" panose="02020400000000000000" pitchFamily="18" charset="-128"/>
                <a:cs typeface="Courier New" panose="02070309020205020404" pitchFamily="49" charset="0"/>
              </a:rPr>
              <a:t>lý </a:t>
            </a:r>
            <a:r>
              <a:rPr lang="en-US" b="1" i="1" smtClean="0">
                <a:ea typeface="Yu Mincho" panose="02020400000000000000" pitchFamily="18" charset="-128"/>
                <a:cs typeface="Courier New" panose="02070309020205020404" pitchFamily="49" charset="0"/>
              </a:rPr>
              <a:t>xâu</a:t>
            </a:r>
            <a:endParaRPr lang="en-US" b="1" i="1">
              <a:ea typeface="Yu Mincho" panose="02020400000000000000" pitchFamily="18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3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smtClean="0"/>
              <a:t>2.3. Nhóm hàm xử lý mảng</a:t>
            </a:r>
          </a:p>
          <a:p>
            <a:pPr algn="just"/>
            <a:r>
              <a:rPr lang="en-US" b="1" smtClean="0"/>
              <a:t>2.3.1. Hàm memcpy()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*memcpy(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*dest,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*src,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trỏ tới vùng nhớ đích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/>
              <a:t>	Con trỏ trỏ tới vùng nhớ nguồn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	Số lượng byte cần copy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Chức 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</a:t>
            </a:r>
            <a:r>
              <a:rPr lang="en-US"/>
              <a:t>khi gọi sẽ </a:t>
            </a:r>
            <a:r>
              <a:rPr lang="en-US" smtClean="0"/>
              <a:t>copy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 từ vùng nhớ nguồn (trỏ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) tới vùng nhớ đích (trỏ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).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Hàm trả về con trỏ trỏ tới vùng nhớ đích, hay chính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Vùng nhớ mà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 và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 trỏ tới phải có kích thước ít nhất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byte. Ngoài ra do hàm thực hiện copy trực tiếp (không dùng bộ nhớ đệm), nên hai vùng nhớ phải không chồng lên nhau.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2.3.2. Hàm memmove()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*memmove(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*dest,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*src,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</a:t>
            </a:r>
            <a:r>
              <a:rPr lang="en-US"/>
              <a:t>trỏ tới </a:t>
            </a:r>
            <a:r>
              <a:rPr lang="en-US" smtClean="0"/>
              <a:t>vùng nhớ đích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/>
              <a:t>	Con trỏ trỏ tới vùng nhớ nguồn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	Số lượng byte cần copy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Chức 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memmove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</a:t>
            </a:r>
            <a:r>
              <a:rPr lang="en-US"/>
              <a:t>khi gọi sẽ </a:t>
            </a:r>
            <a:r>
              <a:rPr lang="en-US" smtClean="0"/>
              <a:t>copy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 từ vùng nhớ nguồn (trỏ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) tới vùng nhớ đích (trỏ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). Hàm có sử dụng bộ đệm khi thực hiện copy.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Hàm trả về con trỏ trỏ tới vùng nhớ đích, hay chính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Do hàm sử dụng bộ </a:t>
            </a:r>
            <a:r>
              <a:rPr lang="en-US"/>
              <a:t>đệm </a:t>
            </a:r>
            <a:r>
              <a:rPr lang="en-US" smtClean="0"/>
              <a:t>nên hai vùng nhớ 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 và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 có thể chồng lên nhau. Tuy vậy chúng vẫn phải </a:t>
            </a:r>
            <a:r>
              <a:rPr lang="en-US"/>
              <a:t>có kích thước ít nhất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byte.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2.3.3. Hàm memset()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*memset(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*ptr,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trỏ tới vùng nhớ cần điền dữ liệu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Dữ liệu cần điền (kích thước 1 byte)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	Số lượng byte cần điền dữ liệu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Chức 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</a:t>
            </a:r>
            <a:r>
              <a:rPr lang="en-US"/>
              <a:t>khi gọi sẽ </a:t>
            </a:r>
            <a:r>
              <a:rPr lang="en-US" smtClean="0">
                <a:cs typeface="Courier New" panose="02070309020205020404" pitchFamily="49" charset="0"/>
              </a:rPr>
              <a:t>điền giá trị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mtClean="0">
                <a:cs typeface="Courier New" panose="02070309020205020404" pitchFamily="49" charset="0"/>
              </a:rPr>
              <a:t> vào tất cả các byte trong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 đầu tiên của vùng nhớ được 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Hàm trả về con trỏ trỏ tới vùng nhớ được điền dữ liệu, hay chính là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Vùng nhớ 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mtClean="0"/>
              <a:t> phải </a:t>
            </a:r>
            <a:r>
              <a:rPr lang="en-US"/>
              <a:t>có kích thước ít nhất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byte.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2.3.4. Hàm memcmp()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memcmp(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*ptr1,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ptr2,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ptr1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</a:t>
            </a:r>
            <a:r>
              <a:rPr lang="en-US"/>
              <a:t>trỏ tới </a:t>
            </a:r>
            <a:r>
              <a:rPr lang="en-US" smtClean="0"/>
              <a:t>vùng nhớ thứ nhất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ptr1	</a:t>
            </a:r>
            <a:r>
              <a:rPr lang="en-US"/>
              <a:t>Con trỏ trỏ tới vùng nhớ </a:t>
            </a:r>
            <a:r>
              <a:rPr lang="en-US"/>
              <a:t>thứ </a:t>
            </a:r>
            <a:r>
              <a:rPr lang="en-US" smtClean="0"/>
              <a:t>hai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	Phạm vi so sánh (theo byte)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Chức 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memcmp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</a:t>
            </a:r>
            <a:r>
              <a:rPr lang="en-US"/>
              <a:t>khi gọi sẽ </a:t>
            </a:r>
            <a:r>
              <a:rPr lang="en-US" smtClean="0"/>
              <a:t>so sánh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 đầu tiên của vùng nhớ thứ nhất với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byte đầu tiên của vùng nhớ thứ hai.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0	Nếu tất cả các cặp byte được so sánh là giống nhau.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-1	Nếu trong cặp byte khác nhau đầu tiên, byte của vùng nhớ 1 có giá trị 		nhỏ hơn byte của vùng nhớ 2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1</a:t>
            </a:r>
            <a:r>
              <a:rPr lang="en-US"/>
              <a:t>	Nếu trong cặp byte khác nhau đầu tiên, byte của vùng nhớ 1 có giá trị 	</a:t>
            </a:r>
            <a:r>
              <a:rPr lang="en-US"/>
              <a:t>	</a:t>
            </a:r>
            <a:r>
              <a:rPr lang="en-US" smtClean="0"/>
              <a:t>lớn </a:t>
            </a:r>
            <a:r>
              <a:rPr lang="en-US"/>
              <a:t>hơn byte của vùng </a:t>
            </a:r>
            <a:r>
              <a:rPr lang="en-US"/>
              <a:t>nhớ </a:t>
            </a:r>
            <a:r>
              <a:rPr lang="en-US" smtClean="0"/>
              <a:t>2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 Vùng nhớ </a:t>
            </a:r>
            <a:r>
              <a:rPr lang="en-US"/>
              <a:t>mà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ptr1</a:t>
            </a:r>
            <a:r>
              <a:rPr lang="en-US" smtClean="0"/>
              <a:t> </a:t>
            </a:r>
            <a:r>
              <a:rPr lang="en-US"/>
              <a:t>và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ptr2</a:t>
            </a:r>
            <a:r>
              <a:rPr lang="en-US" smtClean="0"/>
              <a:t> </a:t>
            </a:r>
            <a:r>
              <a:rPr lang="en-US"/>
              <a:t>trỏ tới phải có kích thước ít nhất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byte.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2.3.5. Hàm memchr()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*memchr(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*ptr,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num);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trỏ tới vùng nhớ cần tìm kiếm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Dữ liệu cần tìm kiếm (kích thước 1 byte)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	Phạm vi tìm kiếm (theo byte)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Chức 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memchr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</a:t>
            </a:r>
            <a:r>
              <a:rPr lang="en-US"/>
              <a:t>khi gọi sẽ </a:t>
            </a:r>
            <a:r>
              <a:rPr lang="en-US" smtClean="0"/>
              <a:t>tìm </a:t>
            </a:r>
            <a:r>
              <a:rPr lang="en-US"/>
              <a:t>byte đầu tiên có giá trị </a:t>
            </a:r>
            <a:r>
              <a:rPr lang="en-US"/>
              <a:t>bằng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</a:t>
            </a:r>
            <a:r>
              <a:rPr lang="en-US" smtClean="0"/>
              <a:t>trong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</a:t>
            </a:r>
            <a:r>
              <a:rPr lang="en-US" smtClean="0"/>
              <a:t>byte đầu </a:t>
            </a:r>
            <a:r>
              <a:rPr lang="en-US"/>
              <a:t>của vùng nhớ được trỏ </a:t>
            </a:r>
            <a:r>
              <a:rPr lang="en-US"/>
              <a:t>bởi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mtClean="0">
                <a:cs typeface="Courier New" panose="02070309020205020404" pitchFamily="49" charset="0"/>
              </a:rPr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Hàm trả về con trỏ trỏ tới byte đầu tiên có giá trị bằng giá trị cần tìm. Nếu không tìm thấy, hàm trả về con trỏ null.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Vùng nhớ 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mtClean="0"/>
              <a:t> phải </a:t>
            </a:r>
            <a:r>
              <a:rPr lang="en-US"/>
              <a:t>có kích thước ít nhất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byte.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08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smtClean="0"/>
              <a:t>2.4. Một số hàm xử lý xâu hay dùng</a:t>
            </a:r>
          </a:p>
          <a:p>
            <a:pPr algn="just"/>
            <a:r>
              <a:rPr lang="en-US" b="1" smtClean="0"/>
              <a:t>2.4.1. Hàm strlen()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strlen(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/>
              <a:t>Con trỏ trỏ tới xâu cần lấy độ dài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Kết </a:t>
            </a:r>
            <a:r>
              <a:rPr lang="en-US" b="1"/>
              <a:t>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Hàm trả về độ dài của xâu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95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2.4.2. Hàm strcpy()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*strcpy(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*dest,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	</a:t>
            </a:r>
            <a:r>
              <a:rPr lang="en-US">
                <a:solidFill>
                  <a:prstClr val="black"/>
                </a:solidFill>
              </a:rPr>
              <a:t>Con trỏ trỏ tới xâu đích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solidFill>
                  <a:prstClr val="black"/>
                </a:solidFill>
              </a:rPr>
              <a:t>	Con trỏ trỏ tới xâu nguồn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Chức </a:t>
            </a:r>
            <a:r>
              <a:rPr lang="en-US" b="1"/>
              <a:t>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hoạt động tương tự như hàm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memcpy()</a:t>
            </a:r>
            <a:r>
              <a:rPr lang="en-US" smtClean="0"/>
              <a:t> nhưng dùng cho xâu. Hàm khi gọi sẽ copy toàn bộ xâu nguồn (trỏ tới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</a:rPr>
              <a:t>)</a:t>
            </a:r>
            <a:r>
              <a:rPr lang="en-US" smtClean="0"/>
              <a:t> và ghi đè vào xâu/mảng kí tự đích (trỏ tới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>
                <a:solidFill>
                  <a:prstClr val="black"/>
                </a:solidFill>
                <a:cs typeface="Courier New" panose="02070309020205020404" pitchFamily="49" charset="0"/>
              </a:rPr>
              <a:t>)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Hàm trả </a:t>
            </a:r>
            <a:r>
              <a:rPr lang="en-US"/>
              <a:t>về </a:t>
            </a:r>
            <a:r>
              <a:rPr lang="en-US" smtClean="0"/>
              <a:t>xâu đích, </a:t>
            </a:r>
            <a:r>
              <a:rPr lang="en-US"/>
              <a:t>hay chính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/>
              <a:t>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mtClean="0"/>
              <a:t>	- Mảng kí tự mà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 trỏ tới </a:t>
            </a:r>
            <a:r>
              <a:rPr lang="en-US"/>
              <a:t>phải </a:t>
            </a:r>
            <a:r>
              <a:rPr lang="en-US" smtClean="0"/>
              <a:t>chứa được xâu 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. Hai vùng nhớ này không được chồng lên nhau.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mtClean="0"/>
              <a:t>	- Một phiên bản khác của hàm này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</a:t>
            </a:r>
            <a:r>
              <a:rPr lang="en-US" smtClean="0"/>
              <a:t>sẽ nhận thêm tham số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</a:t>
            </a:r>
            <a:r>
              <a:rPr lang="en-US" smtClean="0"/>
              <a:t>và copy tối đa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kí tự từ xâu nguồn sang xâu đích.</a:t>
            </a:r>
          </a:p>
        </p:txBody>
      </p:sp>
    </p:spTree>
    <p:extLst>
      <p:ext uri="{BB962C8B-B14F-4D97-AF65-F5344CB8AC3E}">
        <p14:creationId xmlns:p14="http://schemas.microsoft.com/office/powerpoint/2010/main" val="113145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2.4.3. Hàm strcat()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strcat(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*dest,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dest	</a:t>
            </a:r>
            <a:r>
              <a:rPr lang="en-US">
                <a:solidFill>
                  <a:prstClr val="black"/>
                </a:solidFill>
              </a:rPr>
              <a:t>Con trỏ trỏ tới xâu đích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>
                <a:solidFill>
                  <a:prstClr val="black"/>
                </a:solidFill>
              </a:rPr>
              <a:t>	Con trỏ trỏ tới xâu nguồn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Chức </a:t>
            </a:r>
            <a:r>
              <a:rPr lang="en-US" b="1"/>
              <a:t>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khi gọi sẽ copy toàn bộ xâu nguồn (trỏ tới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mtClean="0"/>
              <a:t>) và ghép nối tiếp vào xâu/mảng kí tự đích (trỏ tới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mtClean="0"/>
              <a:t>).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Hàm trả về con trỏ trỏ </a:t>
            </a:r>
            <a:r>
              <a:rPr lang="en-US"/>
              <a:t>tới </a:t>
            </a:r>
            <a:r>
              <a:rPr lang="en-US" smtClean="0"/>
              <a:t>xâu đích, </a:t>
            </a:r>
            <a:r>
              <a:rPr lang="en-US"/>
              <a:t>hay chính là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/>
              <a:t>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Lưu 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mtClean="0"/>
              <a:t>	- Mảng kí tự mà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/>
              <a:t> trỏ tới phải </a:t>
            </a:r>
            <a:r>
              <a:rPr lang="en-US"/>
              <a:t>chứa </a:t>
            </a:r>
            <a:r>
              <a:rPr lang="en-US" smtClean="0"/>
              <a:t>được thêm xâu </a:t>
            </a:r>
            <a:r>
              <a:rPr lang="en-US"/>
              <a:t>trỏ tới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/>
              <a:t>. Hai vùng nhớ này không được chồng lên nhau.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mtClean="0"/>
              <a:t>	- Một phiên bản khác của hàm này là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strncat()</a:t>
            </a:r>
            <a:r>
              <a:rPr lang="en-US" smtClean="0"/>
              <a:t> sẽ nhận thêm tham số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</a:t>
            </a:r>
            <a:r>
              <a:rPr lang="en-US" smtClean="0"/>
              <a:t>và ghép tối đa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kí tự từ xâu nguồn sang xâu đích.</a:t>
            </a:r>
          </a:p>
        </p:txBody>
      </p:sp>
    </p:spTree>
    <p:extLst>
      <p:ext uri="{BB962C8B-B14F-4D97-AF65-F5344CB8AC3E}">
        <p14:creationId xmlns:p14="http://schemas.microsoft.com/office/powerpoint/2010/main" val="35112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2.4.4. Hàm strcmp()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strcmp(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*str1,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*str2);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prstClr val="black"/>
                </a:solidFill>
              </a:rPr>
              <a:t>Con trỏ trỏ tới </a:t>
            </a:r>
            <a:r>
              <a:rPr lang="en-US">
                <a:solidFill>
                  <a:prstClr val="black"/>
                </a:solidFill>
              </a:rPr>
              <a:t>xâu </a:t>
            </a:r>
            <a:r>
              <a:rPr lang="en-US" smtClean="0">
                <a:solidFill>
                  <a:prstClr val="black"/>
                </a:solidFill>
              </a:rPr>
              <a:t>thứ nhất</a:t>
            </a:r>
            <a:endParaRPr lang="en-US">
              <a:solidFill>
                <a:prstClr val="black"/>
              </a:solidFill>
            </a:endParaRP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>
                <a:solidFill>
                  <a:prstClr val="black"/>
                </a:solidFill>
              </a:rPr>
              <a:t>	Con trỏ trỏ tới </a:t>
            </a:r>
            <a:r>
              <a:rPr lang="en-US">
                <a:solidFill>
                  <a:prstClr val="black"/>
                </a:solidFill>
              </a:rPr>
              <a:t>xâu </a:t>
            </a:r>
            <a:r>
              <a:rPr lang="en-US" smtClean="0">
                <a:solidFill>
                  <a:prstClr val="black"/>
                </a:solidFill>
              </a:rPr>
              <a:t>thứ hai</a:t>
            </a:r>
            <a:endParaRPr lang="en-US">
              <a:solidFill>
                <a:prstClr val="black"/>
              </a:solidFill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Chức </a:t>
            </a:r>
            <a:r>
              <a:rPr lang="en-US" b="1"/>
              <a:t>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hoạt động tương tự như hàm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memcmp()</a:t>
            </a:r>
            <a:r>
              <a:rPr lang="en-US" smtClean="0"/>
              <a:t> nhưng dùng cho xâu. Hàm khi gọi sẽ so sánh hai xâu được trỏ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mtClean="0"/>
              <a:t> và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0	</a:t>
            </a:r>
            <a:r>
              <a:rPr lang="en-US"/>
              <a:t>Nếu </a:t>
            </a:r>
            <a:r>
              <a:rPr lang="en-US" smtClean="0"/>
              <a:t>hai xâu giống nhau hoàn toàn.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-1	Nếu trong </a:t>
            </a:r>
            <a:r>
              <a:rPr lang="en-US"/>
              <a:t>cặp </a:t>
            </a:r>
            <a:r>
              <a:rPr lang="en-US" smtClean="0"/>
              <a:t>kí tự </a:t>
            </a:r>
            <a:r>
              <a:rPr lang="en-US"/>
              <a:t>khác nhau đầu tiên</a:t>
            </a:r>
            <a:r>
              <a:rPr lang="en-US"/>
              <a:t>, </a:t>
            </a:r>
            <a:r>
              <a:rPr lang="en-US" smtClean="0"/>
              <a:t>kí tự của xâu 1 </a:t>
            </a:r>
            <a:r>
              <a:rPr lang="en-US"/>
              <a:t>có giá trị 		nhỏ </a:t>
            </a:r>
            <a:r>
              <a:rPr lang="en-US"/>
              <a:t>hơn </a:t>
            </a:r>
            <a:r>
              <a:rPr lang="en-US" smtClean="0"/>
              <a:t>kí tự của xâu 2.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1</a:t>
            </a:r>
            <a:r>
              <a:rPr lang="en-US"/>
              <a:t>	</a:t>
            </a:r>
            <a:r>
              <a:rPr lang="en-US"/>
              <a:t>Nếu trong cặp kí tự khác nhau đầu tiên, kí tự của xâu 1 có giá trị 	</a:t>
            </a:r>
            <a:r>
              <a:rPr lang="en-US"/>
              <a:t>	</a:t>
            </a:r>
            <a:r>
              <a:rPr lang="en-US" smtClean="0"/>
              <a:t>lớn </a:t>
            </a:r>
            <a:r>
              <a:rPr lang="en-US"/>
              <a:t>hơn kí tự của xâu 2.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Lưu </a:t>
            </a:r>
            <a:r>
              <a:rPr lang="en-US" b="1"/>
              <a:t>ý: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Một phiên bản khác của hàm này là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strncmp()</a:t>
            </a:r>
            <a:r>
              <a:rPr lang="en-US" smtClean="0"/>
              <a:t> sẽ nhận thêm tham số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/>
              <a:t> </a:t>
            </a:r>
            <a:r>
              <a:rPr lang="en-US" smtClean="0"/>
              <a:t>và so sánh tối đa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mtClean="0"/>
              <a:t> kí tự của hai xâu.</a:t>
            </a:r>
          </a:p>
        </p:txBody>
      </p:sp>
    </p:spTree>
    <p:extLst>
      <p:ext uri="{BB962C8B-B14F-4D97-AF65-F5344CB8AC3E}">
        <p14:creationId xmlns:p14="http://schemas.microsoft.com/office/powerpoint/2010/main" val="396470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I. Xâu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2.4.5. Hàm strchr()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*strchr(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prstClr val="black"/>
                </a:solidFill>
              </a:rPr>
              <a:t>Con </a:t>
            </a:r>
            <a:r>
              <a:rPr lang="en-US">
                <a:solidFill>
                  <a:prstClr val="black"/>
                </a:solidFill>
              </a:rPr>
              <a:t>trỏ trỏ </a:t>
            </a:r>
            <a:r>
              <a:rPr lang="en-US">
                <a:solidFill>
                  <a:prstClr val="black"/>
                </a:solidFill>
              </a:rPr>
              <a:t>tới </a:t>
            </a:r>
            <a:r>
              <a:rPr lang="en-US" smtClean="0">
                <a:solidFill>
                  <a:prstClr val="black"/>
                </a:solidFill>
              </a:rPr>
              <a:t>cần tìm kiếm</a:t>
            </a:r>
            <a:endParaRPr lang="en-US">
              <a:solidFill>
                <a:prstClr val="black"/>
              </a:solidFill>
            </a:endParaRP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mtClean="0">
                <a:solidFill>
                  <a:prstClr val="black"/>
                </a:solidFill>
              </a:rPr>
              <a:t>Kí tự cần tìm kiếm (sẽ được chuyển sang kiểu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mtClean="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Chức </a:t>
            </a:r>
            <a:r>
              <a:rPr lang="en-US" b="1"/>
              <a:t>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 hoạt động tương tự như hàm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memchr()</a:t>
            </a:r>
            <a:r>
              <a:rPr lang="en-US" smtClean="0"/>
              <a:t> nhưng dùng cho xâu. Hàm khi gọi sẽ tìm vị trí đầu tiên mà kí tự cần tìm (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mtClean="0">
                <a:cs typeface="Courier New" panose="02070309020205020404" pitchFamily="49" charset="0"/>
              </a:rPr>
              <a:t>)</a:t>
            </a:r>
            <a:r>
              <a:rPr lang="en-US" smtClean="0"/>
              <a:t> xuất hiện trong xâu được trỏ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 Hàm trả về con trỏ trỏ </a:t>
            </a:r>
            <a:r>
              <a:rPr lang="en-US"/>
              <a:t>tới </a:t>
            </a:r>
            <a:r>
              <a:rPr lang="en-US" smtClean="0"/>
              <a:t>kí tự được tìm thấy. Nếu trong xâu không có kí tự cần tìm thì hàm trả về con trỏ null.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1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2.4.6. Hàm strrchr()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Mô </a:t>
            </a:r>
            <a:r>
              <a:rPr lang="en-US" b="1"/>
              <a:t>tả hàm: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*strrchr(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*str,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character);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prstClr val="black"/>
                </a:solidFill>
              </a:rPr>
              <a:t>Con </a:t>
            </a:r>
            <a:r>
              <a:rPr lang="en-US">
                <a:solidFill>
                  <a:prstClr val="black"/>
                </a:solidFill>
              </a:rPr>
              <a:t>trỏ trỏ </a:t>
            </a:r>
            <a:r>
              <a:rPr lang="en-US">
                <a:solidFill>
                  <a:prstClr val="black"/>
                </a:solidFill>
              </a:rPr>
              <a:t>tới </a:t>
            </a:r>
            <a:r>
              <a:rPr lang="en-US" smtClean="0">
                <a:solidFill>
                  <a:prstClr val="black"/>
                </a:solidFill>
              </a:rPr>
              <a:t>cần tìm kiếm</a:t>
            </a:r>
            <a:endParaRPr lang="en-US">
              <a:solidFill>
                <a:prstClr val="black"/>
              </a:solidFill>
            </a:endParaRP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mtClean="0">
                <a:solidFill>
                  <a:prstClr val="black"/>
                </a:solidFill>
              </a:rPr>
              <a:t>Kí tự cần tìm kiếm (sẽ được chuyển sang kiểu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mtClean="0">
                <a:solidFill>
                  <a:prstClr val="black"/>
                </a:solidFill>
              </a:rPr>
              <a:t>)</a:t>
            </a:r>
            <a:endParaRPr lang="en-US">
              <a:solidFill>
                <a:prstClr val="black"/>
              </a:solidFill>
            </a:endParaRP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 smtClean="0"/>
              <a:t>Chức </a:t>
            </a:r>
            <a:r>
              <a:rPr lang="en-US" b="1"/>
              <a:t>năng: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 smtClean="0"/>
              <a:t>Ngược lại với hàm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strchr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/>
              <a:t>, h</a:t>
            </a:r>
            <a:r>
              <a:rPr lang="en-US" smtClean="0"/>
              <a:t>àm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strrchr()</a:t>
            </a:r>
            <a:r>
              <a:rPr lang="en-US" smtClean="0"/>
              <a:t> khi gọi sẽ tìm vị trí cuối cùng mà kí tự cần tìm (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mtClean="0">
                <a:cs typeface="Courier New" panose="02070309020205020404" pitchFamily="49" charset="0"/>
              </a:rPr>
              <a:t>)</a:t>
            </a:r>
            <a:r>
              <a:rPr lang="en-US" smtClean="0"/>
              <a:t> xuất hiện trong xâu được trỏ bởi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mtClean="0"/>
              <a:t>.</a:t>
            </a:r>
            <a:endParaRPr lang="en-US"/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</a:t>
            </a:r>
            <a:r>
              <a:rPr lang="en-US"/>
              <a:t> Hàm trả về con trỏ trỏ </a:t>
            </a:r>
            <a:r>
              <a:rPr lang="en-US"/>
              <a:t>tới </a:t>
            </a:r>
            <a:r>
              <a:rPr lang="en-US" smtClean="0"/>
              <a:t>kí tự được tìm thấy. </a:t>
            </a:r>
            <a:r>
              <a:rPr lang="en-US"/>
              <a:t>Nếu trong xâu không có kí tự cần tìm thì hàm trả về con trỏ </a:t>
            </a:r>
            <a:r>
              <a:rPr lang="en-US"/>
              <a:t>null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0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2.4.7. Hàm strstr()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Mô tả hàm:</a:t>
            </a:r>
            <a:endParaRPr lang="en-US">
              <a:solidFill>
                <a:prstClr val="black"/>
              </a:solidFill>
            </a:endParaRP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*strstr(</a:t>
            </a:r>
            <a:r>
              <a:rPr lang="en-US" sz="1400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*str1,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*str2);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str1	</a:t>
            </a:r>
            <a:r>
              <a:rPr lang="en-US">
                <a:solidFill>
                  <a:prstClr val="black"/>
                </a:solidFill>
              </a:rPr>
              <a:t>Con trỏ trỏ tới xâu thứ nhất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>
                <a:solidFill>
                  <a:prstClr val="black"/>
                </a:solidFill>
              </a:rPr>
              <a:t>	Con trỏ trỏ tới xâu thứ hai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Chức năng: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prstClr val="black"/>
                </a:solidFill>
              </a:rPr>
              <a:t>Hàm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>
                <a:solidFill>
                  <a:prstClr val="black"/>
                </a:solidFill>
              </a:rPr>
              <a:t> khi gọi sẽ tìm vị trí đầu tiên mà xâu thứ hai (trỏ tới bởi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mtClean="0">
                <a:solidFill>
                  <a:prstClr val="black"/>
                </a:solidFill>
              </a:rPr>
              <a:t>) xuất hiện trong xâu thứ nhất (trỏ tới bởi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mtClean="0">
                <a:solidFill>
                  <a:prstClr val="black"/>
                </a:solidFill>
              </a:rPr>
              <a:t>).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 Hàm trả về con trỏ trỏ </a:t>
            </a:r>
            <a:r>
              <a:rPr lang="en-US"/>
              <a:t>tới </a:t>
            </a:r>
            <a:r>
              <a:rPr lang="en-US" smtClean="0"/>
              <a:t>vị trí trong xâu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mtClean="0"/>
              <a:t> mà xâu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 smtClean="0"/>
              <a:t> xuất hiện. </a:t>
            </a:r>
            <a:r>
              <a:rPr lang="en-US"/>
              <a:t>Nếu </a:t>
            </a:r>
            <a:r>
              <a:rPr lang="en-US" smtClean="0"/>
              <a:t>không tìm thấy </a:t>
            </a:r>
            <a:r>
              <a:rPr lang="en-US"/>
              <a:t>thì hàm trả về con trỏ null.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hàm và phép xử lý xâu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098186"/>
            <a:ext cx="819591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smtClean="0"/>
              <a:t>2.4.8. Hàm strpbrk()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Mô tả hàm:</a:t>
            </a:r>
            <a:endParaRPr lang="en-US">
              <a:solidFill>
                <a:prstClr val="black"/>
              </a:solidFill>
            </a:endParaRP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*strpbrk(</a:t>
            </a:r>
            <a:r>
              <a:rPr lang="en-US" sz="1400" b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*str1,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*str2);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Tham số: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str1	</a:t>
            </a:r>
            <a:r>
              <a:rPr lang="en-US">
                <a:solidFill>
                  <a:prstClr val="black"/>
                </a:solidFill>
              </a:rPr>
              <a:t>Con trỏ trỏ tới xâu thứ nhất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>
                <a:solidFill>
                  <a:prstClr val="black"/>
                </a:solidFill>
              </a:rPr>
              <a:t>	Con trỏ trỏ tới xâu thứ hai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 b="1">
                <a:solidFill>
                  <a:prstClr val="black"/>
                </a:solidFill>
              </a:rPr>
              <a:t>Chức năng:</a:t>
            </a:r>
          </a:p>
          <a:p>
            <a:pPr lvl="0" algn="just">
              <a:tabLst>
                <a:tab pos="457200" algn="l"/>
                <a:tab pos="1371600" algn="l"/>
              </a:tabLst>
            </a:pPr>
            <a:r>
              <a:rPr lang="en-US">
                <a:solidFill>
                  <a:prstClr val="black"/>
                </a:solidFill>
              </a:rPr>
              <a:t>	</a:t>
            </a:r>
            <a:r>
              <a:rPr lang="en-US">
                <a:solidFill>
                  <a:prstClr val="black"/>
                </a:solidFill>
              </a:rPr>
              <a:t>Hàm </a:t>
            </a:r>
            <a:r>
              <a:rPr lang="en-US" sz="14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strpbrk</a:t>
            </a:r>
            <a:r>
              <a:rPr lang="en-US" sz="160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mtClean="0">
                <a:solidFill>
                  <a:prstClr val="black"/>
                </a:solidFill>
              </a:rPr>
              <a:t> khi gọi sẽ tìm kí tự đầu tiên trong xâu thứ nhất </a:t>
            </a:r>
            <a:r>
              <a:rPr lang="en-US">
                <a:solidFill>
                  <a:prstClr val="black"/>
                </a:solidFill>
              </a:rPr>
              <a:t>(trỏ tới bởi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>
                <a:solidFill>
                  <a:prstClr val="black"/>
                </a:solidFill>
              </a:rPr>
              <a:t>)</a:t>
            </a:r>
            <a:r>
              <a:rPr lang="en-US" smtClean="0">
                <a:solidFill>
                  <a:prstClr val="black"/>
                </a:solidFill>
              </a:rPr>
              <a:t> mà thuộc vào tập kí tự của xâu thứ hai </a:t>
            </a:r>
            <a:r>
              <a:rPr lang="en-US">
                <a:solidFill>
                  <a:prstClr val="black"/>
                </a:solidFill>
              </a:rPr>
              <a:t>(trỏ tới bởi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-US">
                <a:solidFill>
                  <a:prstClr val="black"/>
                </a:solidFill>
              </a:rPr>
              <a:t>)</a:t>
            </a:r>
            <a:r>
              <a:rPr lang="en-US" smtClean="0">
                <a:solidFill>
                  <a:prstClr val="black"/>
                </a:solidFill>
              </a:rPr>
              <a:t>.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 b="1"/>
              <a:t>Kết quả trả về:</a:t>
            </a:r>
          </a:p>
          <a:p>
            <a:pPr algn="just">
              <a:tabLst>
                <a:tab pos="457200" algn="l"/>
                <a:tab pos="1371600" algn="l"/>
              </a:tabLst>
            </a:pPr>
            <a:r>
              <a:rPr lang="en-US"/>
              <a:t>	 Hàm trả về con trỏ trỏ </a:t>
            </a:r>
            <a:r>
              <a:rPr lang="en-US"/>
              <a:t>tới </a:t>
            </a:r>
            <a:r>
              <a:rPr lang="en-US" smtClean="0"/>
              <a:t>kí tự được tìm thấy trong xâu </a:t>
            </a:r>
            <a:r>
              <a:rPr lang="en-US" sz="14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-US" smtClean="0"/>
              <a:t>. </a:t>
            </a:r>
            <a:r>
              <a:rPr lang="en-US"/>
              <a:t>Nếu </a:t>
            </a:r>
            <a:r>
              <a:rPr lang="en-US" smtClean="0"/>
              <a:t>không tìm thấy </a:t>
            </a:r>
            <a:r>
              <a:rPr lang="en-US"/>
              <a:t>thì hàm trả về con trỏ null.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8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/>
              <a:t>S.G.Kotchan, </a:t>
            </a:r>
            <a:r>
              <a:rPr lang="en-US" sz="2400" i="1" smtClean="0"/>
              <a:t>Programming in C</a:t>
            </a:r>
            <a:r>
              <a:rPr lang="en-US" sz="2400" smtClean="0"/>
              <a:t>, 3</a:t>
            </a:r>
            <a:r>
              <a:rPr lang="en-US" sz="2400" baseline="30000" smtClean="0"/>
              <a:t>rd</a:t>
            </a:r>
            <a:r>
              <a:rPr lang="en-US" sz="2400" smtClean="0"/>
              <a:t> edition.</a:t>
            </a:r>
            <a:endParaRPr lang="en-US" sz="2400"/>
          </a:p>
          <a:p>
            <a:pPr marL="0" indent="0" algn="just">
              <a:buNone/>
            </a:pPr>
            <a:r>
              <a:rPr lang="en-US" sz="2400">
                <a:hlinkClick r:id="rId2"/>
              </a:rPr>
              <a:t>http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vietjack.com/lap_trinh_c/chuoi_trong_c.jsp</a:t>
            </a:r>
            <a:endParaRPr lang="en-US" sz="2400" smtClean="0"/>
          </a:p>
          <a:p>
            <a:pPr marL="0" indent="0" algn="just">
              <a:buNone/>
            </a:pPr>
            <a:r>
              <a:rPr lang="en-US" sz="2400" smtClean="0">
                <a:hlinkClick r:id="rId3"/>
              </a:rPr>
              <a:t>http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vietjack.com/thu-vien-c/string-h-trong-c.jsp</a:t>
            </a:r>
            <a:endParaRPr lang="en-US" sz="2400" smtClean="0"/>
          </a:p>
          <a:p>
            <a:pPr marL="0" indent="0" algn="just">
              <a:buNone/>
            </a:pPr>
            <a:r>
              <a:rPr lang="en-US" sz="2400">
                <a:hlinkClick r:id="rId4"/>
              </a:rPr>
              <a:t>http://</a:t>
            </a:r>
            <a:r>
              <a:rPr lang="en-US" sz="2400">
                <a:hlinkClick r:id="rId4"/>
              </a:rPr>
              <a:t>www.cplusplus.com/reference/cstring</a:t>
            </a:r>
            <a:r>
              <a:rPr lang="en-US" sz="2400" smtClean="0">
                <a:hlinkClick r:id="rId4"/>
              </a:rPr>
              <a:t>/</a:t>
            </a:r>
            <a:endParaRPr lang="en-US" sz="2400" smtClean="0"/>
          </a:p>
          <a:p>
            <a:pPr marL="0" indent="0" algn="just">
              <a:buNone/>
            </a:pPr>
            <a:r>
              <a:rPr lang="en-US" sz="2400" smtClean="0">
                <a:hlinkClick r:id="rId5"/>
              </a:rPr>
              <a:t>http</a:t>
            </a:r>
            <a:r>
              <a:rPr lang="en-US" sz="2400" smtClean="0">
                <a:hlinkClick r:id="rId5"/>
              </a:rPr>
              <a:t>://</a:t>
            </a:r>
            <a:r>
              <a:rPr lang="en-US" sz="2400" smtClean="0">
                <a:hlinkClick r:id="rId5"/>
              </a:rPr>
              <a:t>en.cppreference.com/w/c/language</a:t>
            </a:r>
            <a:endParaRPr lang="en-US" sz="2400" smtClean="0"/>
          </a:p>
          <a:p>
            <a:pPr marL="0" indent="0" algn="just">
              <a:buNone/>
            </a:pPr>
            <a:endParaRPr lang="en-US" sz="2400" smtClean="0"/>
          </a:p>
          <a:p>
            <a:pPr marL="0" indent="0" algn="just">
              <a:buNone/>
            </a:pPr>
            <a:endParaRPr lang="en-US" sz="2400" smtClean="0"/>
          </a:p>
          <a:p>
            <a:pPr marL="0" indent="0" algn="just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85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Xâu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729789" cy="49690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smtClean="0"/>
              <a:t>Như đã giới thiệu ở bài 2, xâu (string) là một dãy kí tự liên tiếp được đặt trong cặp ngoặc kép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800" smtClean="0"/>
              <a:t>. Ở bài này ta sẽ xem xét bản chất của xâu cũng như các hàm thao tác với xâu.</a:t>
            </a:r>
          </a:p>
          <a:p>
            <a:pPr marL="0" indent="0" algn="just">
              <a:buNone/>
            </a:pPr>
            <a:r>
              <a:rPr lang="en-US" sz="2000" b="1" smtClean="0"/>
              <a:t>1. Bản chất dữ liệu</a:t>
            </a:r>
            <a:endParaRPr lang="en-US" sz="1800" b="1" smtClean="0"/>
          </a:p>
          <a:p>
            <a:pPr marL="0" indent="0" algn="just">
              <a:buNone/>
            </a:pPr>
            <a:r>
              <a:rPr lang="en-US" sz="1800" smtClean="0"/>
              <a:t>Bản chất dữ liệu của xâu là một mảng các kí tự (kiểu </a:t>
            </a:r>
            <a:r>
              <a:rPr lang="en-US" sz="14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smtClean="0"/>
              <a:t>) và kết thúc bằng kí tự NULL (tương ứng với chuỗi thoát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800" smtClean="0"/>
              <a:t>). Do đó tên đầy đủ của kiểu xâu trong C là </a:t>
            </a:r>
            <a:r>
              <a:rPr lang="en-US" sz="1800" b="1" smtClean="0"/>
              <a:t>null-terminated string</a:t>
            </a:r>
            <a:r>
              <a:rPr lang="en-US" sz="1800" smtClean="0"/>
              <a:t>.</a:t>
            </a:r>
          </a:p>
          <a:p>
            <a:pPr marL="0" indent="0" algn="just">
              <a:buNone/>
            </a:pPr>
            <a:r>
              <a:rPr lang="en-US" sz="1800"/>
              <a:t>Như vậy nếu xâu có độ dài là n kí tự thì kích thước dữ liệu của xâu là n + 1 byte</a:t>
            </a:r>
            <a:r>
              <a:rPr lang="en-US" sz="1800" smtClean="0"/>
              <a:t>.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15054"/>
              </p:ext>
            </p:extLst>
          </p:nvPr>
        </p:nvGraphicFramePr>
        <p:xfrm>
          <a:off x="4350619" y="1142999"/>
          <a:ext cx="4283242" cy="48331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83242">
                  <a:extLst>
                    <a:ext uri="{9D8B030D-6E8A-4147-A177-3AD203B41FA5}">
                      <a16:colId xmlns:a16="http://schemas.microsoft.com/office/drawing/2014/main" val="107693152"/>
                    </a:ext>
                  </a:extLst>
                </a:gridCol>
              </a:tblGrid>
              <a:tr h="291165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i="0" smtClean="0"/>
                        <a:t>E10.1 </a:t>
                      </a:r>
                      <a:r>
                        <a:rPr lang="en-US" sz="1600" i="0" baseline="0" smtClean="0"/>
                        <a:t>- </a:t>
                      </a:r>
                      <a:r>
                        <a:rPr lang="en-US" sz="1600" b="1" i="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 dụ về dữ liệu trong một xâu</a:t>
                      </a:r>
                      <a:endParaRPr lang="vi-VN" sz="1600" b="1" i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77"/>
                  </a:ext>
                </a:extLst>
              </a:tr>
              <a:tr h="4497841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200" b="1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en-US" sz="12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smtClean="0">
                          <a:solidFill>
                            <a:srgbClr val="4D99B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&lt;stdio.h&gt;</a:t>
                      </a:r>
                      <a:endParaRPr lang="en-US" sz="120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 {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s[] 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"Hello"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"Size of s: %d bytes.\n"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sizeof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(s));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"Characters in s: 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i;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(i 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 i &lt;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sizeof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(s); i++)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(s[i] ==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'\0'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"\\0"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else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"%c 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s[i]);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54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0619" y="4365398"/>
            <a:ext cx="8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Output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3464" b="87631"/>
          <a:stretch/>
        </p:blipFill>
        <p:spPr>
          <a:xfrm>
            <a:off x="4447072" y="4734730"/>
            <a:ext cx="3407143" cy="9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1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Xâu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smtClean="0"/>
              <a:t>2. Khai báo biến xâu</a:t>
            </a:r>
          </a:p>
          <a:p>
            <a:pPr marL="0" indent="0" algn="just">
              <a:buNone/>
            </a:pPr>
            <a:r>
              <a:rPr lang="en-US" sz="1800" smtClean="0"/>
              <a:t>Do bản chất của xâu là mảng nên ta có thể khai báo biến xâu theo 2 cách:</a:t>
            </a:r>
          </a:p>
          <a:p>
            <a:pPr marL="0" indent="0" algn="just">
              <a:buNone/>
            </a:pPr>
            <a:r>
              <a:rPr lang="en-US" sz="1800" b="1" smtClean="0"/>
              <a:t>Cách 1: </a:t>
            </a:r>
            <a:r>
              <a:rPr lang="en-US" sz="1800" smtClean="0"/>
              <a:t>Khai báo mảng và khởi tạo bằng xâu hoặc mảng hằng kí tự.</a:t>
            </a:r>
          </a:p>
          <a:p>
            <a:pPr marL="0" indent="0" algn="just">
              <a:buNone/>
            </a:pPr>
            <a:r>
              <a:rPr lang="en-US" sz="1800" b="1" smtClean="0"/>
              <a:t>Ví dụ:</a:t>
            </a:r>
          </a:p>
          <a:p>
            <a:pPr marL="400050" lvl="1" indent="0" algn="just">
              <a:buNone/>
            </a:pPr>
            <a:r>
              <a:rPr lang="en-US" sz="14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s[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 algn="just">
              <a:buNone/>
            </a:pPr>
            <a:r>
              <a:rPr lang="en-US" sz="14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s[] = {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 algn="just">
              <a:buNone/>
            </a:pPr>
            <a:r>
              <a:rPr lang="en-US" sz="1800" b="1" smtClean="0"/>
              <a:t>Lưu ý:</a:t>
            </a:r>
          </a:p>
          <a:p>
            <a:pPr algn="just"/>
            <a:r>
              <a:rPr lang="en-US" sz="1800" smtClean="0"/>
              <a:t>Với cách khai báo này thì các kí tự trong xâu có thể được thay đổi. Cũng theo đó mà mảng có thể được dùng để lưu trữ xâu khác.</a:t>
            </a:r>
          </a:p>
          <a:p>
            <a:pPr algn="just"/>
            <a:r>
              <a:rPr lang="en-US" sz="1800" smtClean="0"/>
              <a:t>Trong trường hợp lưu trữ xâu khác thì ta nên khai báo cụ thể kích thước của mảng (bằng độ dài tối đa cần lưu trữ + 1) thay vì tự động đặt kích thước qua xâu/mảng hằng.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432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Xâu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7648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smtClean="0"/>
              <a:t>Cách 2: </a:t>
            </a:r>
            <a:r>
              <a:rPr lang="en-US" sz="1800" smtClean="0"/>
              <a:t>Khai báo con trỏ kiểu </a:t>
            </a:r>
            <a:r>
              <a:rPr lang="en-US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smtClean="0"/>
              <a:t> trỏ tới xâu.</a:t>
            </a:r>
          </a:p>
          <a:p>
            <a:pPr marL="0" indent="0" algn="just">
              <a:buNone/>
            </a:pPr>
            <a:r>
              <a:rPr lang="en-US" sz="1800" b="1" smtClean="0"/>
              <a:t>Ví dụ:</a:t>
            </a:r>
          </a:p>
          <a:p>
            <a:pPr marL="400050" lvl="1" indent="0" algn="just">
              <a:buNone/>
            </a:pPr>
            <a:r>
              <a:rPr lang="en-US" sz="1400" b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 *s = </a:t>
            </a:r>
            <a:r>
              <a:rPr lang="en-US" sz="140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 Cao Nguyen"</a:t>
            </a: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smtClean="0"/>
          </a:p>
          <a:p>
            <a:pPr marL="0" indent="0" algn="just">
              <a:buNone/>
            </a:pPr>
            <a:r>
              <a:rPr lang="en-US" sz="1800" b="1" smtClean="0"/>
              <a:t>Lưu ý:</a:t>
            </a:r>
          </a:p>
          <a:p>
            <a:pPr algn="just"/>
            <a:r>
              <a:rPr lang="en-US" sz="1800" smtClean="0"/>
              <a:t>Với cách khai báo này thì kí tự trong xâu không thể thay đổi được, do khi </a:t>
            </a:r>
            <a:r>
              <a:rPr lang="en-US" sz="1800"/>
              <a:t>chạy chương trình thì hằng xâu sẽ được lưu trữ tại vùng nhớ cố </a:t>
            </a:r>
            <a:r>
              <a:rPr lang="en-US" sz="1800" smtClean="0"/>
              <a:t>định của chương trình và không thể bị sửa đổi.</a:t>
            </a:r>
          </a:p>
          <a:p>
            <a:pPr algn="just"/>
            <a:r>
              <a:rPr lang="en-US" sz="1800" smtClean="0"/>
              <a:t>Đổi lại cách khai báo này có điểm tiện lợi là biến con trỏ có thể được gán lại để trỏ tới một hằng xâu hoặc mảng kí tự khác.</a:t>
            </a:r>
            <a:endParaRPr lang="en-US" sz="1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671341"/>
              </p:ext>
            </p:extLst>
          </p:nvPr>
        </p:nvGraphicFramePr>
        <p:xfrm>
          <a:off x="457200" y="3907857"/>
          <a:ext cx="8229600" cy="2438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07693152"/>
                    </a:ext>
                  </a:extLst>
                </a:gridCol>
              </a:tblGrid>
              <a:tr h="302392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i="0" smtClean="0"/>
                        <a:t>E10.2 </a:t>
                      </a:r>
                      <a:r>
                        <a:rPr lang="en-US" sz="1600" i="0" baseline="0" smtClean="0"/>
                        <a:t>- </a:t>
                      </a:r>
                      <a:r>
                        <a:rPr lang="en-US" sz="1600" b="1" i="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dụ dùng con trỏ để trỏ tới nhiều xâu khác nhau</a:t>
                      </a:r>
                      <a:endParaRPr lang="vi-VN" sz="1600" b="1" i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77"/>
                  </a:ext>
                </a:extLst>
              </a:tr>
              <a:tr h="16804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200" b="1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en-US" sz="12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smtClean="0">
                          <a:solidFill>
                            <a:srgbClr val="4D99BF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&lt;stdio.h&gt;</a:t>
                      </a:r>
                      <a:endParaRPr lang="en-US" sz="120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endParaRPr lang="en-US" sz="120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*s 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"Hello."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say_my_name[] 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"My name is Nguyen."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s = </a:t>
                      </a:r>
                      <a:r>
                        <a:rPr lang="en-US" sz="12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"Nice to meet you."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s = say_my_name;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2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546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81410" b="81694"/>
          <a:stretch/>
        </p:blipFill>
        <p:spPr>
          <a:xfrm>
            <a:off x="5650230" y="4657725"/>
            <a:ext cx="2386865" cy="1335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0230" y="4288393"/>
            <a:ext cx="8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Output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2628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II. CÁC HÀM vÀ PHÉP XỬ LÝ XÂU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Các hàm và phép xử lý xâu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729789" cy="49690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/>
              <a:t>1. Một số phép xử lý xâu</a:t>
            </a:r>
          </a:p>
          <a:p>
            <a:pPr marL="0" indent="0" algn="just">
              <a:buNone/>
            </a:pPr>
            <a:r>
              <a:rPr lang="en-US" sz="2000" b="1"/>
              <a:t>1.1. Cắt phần bên trái của xâu</a:t>
            </a:r>
          </a:p>
          <a:p>
            <a:pPr marL="0" indent="0" algn="just">
              <a:buNone/>
            </a:pPr>
            <a:r>
              <a:rPr lang="en-US" sz="2000" b="1"/>
              <a:t>Ví dụ: </a:t>
            </a:r>
            <a:r>
              <a:rPr lang="en-US" sz="2000"/>
              <a:t>Giả sử ta có xâu:</a:t>
            </a:r>
          </a:p>
          <a:p>
            <a:pPr marL="400050" lvl="1" indent="0" algn="just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s[] = </a:t>
            </a:r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000"/>
              <a:t>Hỏi nếu </a:t>
            </a:r>
            <a:r>
              <a:rPr lang="en-US" sz="2000" smtClean="0"/>
              <a:t>muốn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/>
              <a:t> chỉ chứa xâu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000"/>
              <a:t> thì phải làm thế nào?</a:t>
            </a:r>
          </a:p>
          <a:p>
            <a:pPr marL="0" indent="0" algn="just">
              <a:buNone/>
            </a:pPr>
            <a:r>
              <a:rPr lang="en-US" sz="2000" b="1"/>
              <a:t>Trả lời: </a:t>
            </a:r>
            <a:r>
              <a:rPr lang="en-US" sz="2000"/>
              <a:t>Do xâu kết thúc bằng kí tự NULL nên ta chỉ cần gán:</a:t>
            </a:r>
          </a:p>
          <a:p>
            <a:pPr marL="0" indent="0" algn="ctr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s[</a:t>
            </a:r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000"/>
              <a:t>thì các kí tự đằng sau kí tự </a:t>
            </a:r>
            <a:r>
              <a:rPr lang="en-US" sz="2000" i="1">
                <a:cs typeface="Courier New" panose="02070309020205020404" pitchFamily="49" charset="0"/>
              </a:rPr>
              <a:t>o</a:t>
            </a:r>
            <a:r>
              <a:rPr lang="en-US" sz="2000"/>
              <a:t> sẽ không còn thuộc vào xâu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/>
              <a:t> nữa, và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/>
              <a:t> sẽ chứa xâu kí tự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200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81843"/>
              </p:ext>
            </p:extLst>
          </p:nvPr>
        </p:nvGraphicFramePr>
        <p:xfrm>
          <a:off x="4350619" y="1142999"/>
          <a:ext cx="4283242" cy="48331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83242">
                  <a:extLst>
                    <a:ext uri="{9D8B030D-6E8A-4147-A177-3AD203B41FA5}">
                      <a16:colId xmlns:a16="http://schemas.microsoft.com/office/drawing/2014/main" val="107693152"/>
                    </a:ext>
                  </a:extLst>
                </a:gridCol>
              </a:tblGrid>
              <a:tr h="291165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i="0" smtClean="0"/>
                        <a:t>E10.3 </a:t>
                      </a:r>
                      <a:r>
                        <a:rPr lang="en-US" sz="1600" i="0" baseline="0" smtClean="0"/>
                        <a:t>- </a:t>
                      </a:r>
                      <a:r>
                        <a:rPr lang="en-US" sz="1600" b="1" i="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 dụ về cắt phần bên trái của xâu</a:t>
                      </a:r>
                      <a:endParaRPr lang="vi-VN" sz="1600" b="1" i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77"/>
                  </a:ext>
                </a:extLst>
              </a:tr>
              <a:tr h="44978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en-US" sz="16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4D99BF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&lt;stdio.h&gt;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s[] = </a:t>
                      </a:r>
                      <a:r>
                        <a:rPr lang="en-US" sz="16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"Hello World"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s[</a:t>
                      </a:r>
                      <a:r>
                        <a:rPr lang="en-US" sz="16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16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'\0'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54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0619" y="3470248"/>
            <a:ext cx="8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Output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3464" b="87631"/>
          <a:stretch/>
        </p:blipFill>
        <p:spPr>
          <a:xfrm>
            <a:off x="4447072" y="3839580"/>
            <a:ext cx="3407143" cy="9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Các hàm và phép xử lý xâu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3729789" cy="49690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/>
              <a:t>1. Một số phép xử lý xâu</a:t>
            </a:r>
          </a:p>
          <a:p>
            <a:pPr marL="0" indent="0" algn="just">
              <a:buNone/>
            </a:pPr>
            <a:r>
              <a:rPr lang="en-US" sz="2000" b="1" smtClean="0"/>
              <a:t>1.2. In phần </a:t>
            </a:r>
            <a:r>
              <a:rPr lang="en-US" sz="2000" b="1"/>
              <a:t>bên </a:t>
            </a:r>
            <a:r>
              <a:rPr lang="en-US" sz="2000" b="1" smtClean="0"/>
              <a:t>phải của </a:t>
            </a:r>
            <a:r>
              <a:rPr lang="en-US" sz="2000" b="1"/>
              <a:t>xâu</a:t>
            </a:r>
          </a:p>
          <a:p>
            <a:pPr marL="0" indent="0" algn="just">
              <a:buNone/>
            </a:pPr>
            <a:r>
              <a:rPr lang="en-US" sz="2000" b="1"/>
              <a:t>Ví dụ: </a:t>
            </a:r>
            <a:r>
              <a:rPr lang="en-US" sz="2000"/>
              <a:t>Giả sử ta có xâu:</a:t>
            </a:r>
          </a:p>
          <a:p>
            <a:pPr marL="400050" lvl="1" indent="0" algn="just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s[] = </a:t>
            </a:r>
            <a:r>
              <a:rPr lang="en-US" sz="16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en-US" sz="2000"/>
              <a:t>Hỏi nếu </a:t>
            </a:r>
            <a:r>
              <a:rPr lang="en-US" sz="2000" smtClean="0"/>
              <a:t>muốn chỉ in ra từ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"World"</a:t>
            </a:r>
            <a:r>
              <a:rPr lang="en-US" sz="2000" smtClean="0"/>
              <a:t> mà không làm thay đổi nội dung xâu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smtClean="0"/>
              <a:t> thì </a:t>
            </a:r>
            <a:r>
              <a:rPr lang="en-US" sz="2000"/>
              <a:t>phải </a:t>
            </a:r>
            <a:r>
              <a:rPr lang="en-US" sz="2000" smtClean="0"/>
              <a:t>làm </a:t>
            </a:r>
            <a:r>
              <a:rPr lang="en-US" sz="2000"/>
              <a:t>thế nào?</a:t>
            </a:r>
          </a:p>
          <a:p>
            <a:pPr marL="0" indent="0" algn="just">
              <a:buNone/>
            </a:pPr>
            <a:r>
              <a:rPr lang="en-US" sz="2000" b="1"/>
              <a:t>Trả lời: </a:t>
            </a:r>
            <a:r>
              <a:rPr lang="en-US" sz="2000" smtClean="0"/>
              <a:t>Ta khai báo con trỏ kiểu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smtClean="0"/>
              <a:t> trỏ tới kí tự W của xâu:</a:t>
            </a:r>
            <a:endParaRPr lang="en-US" sz="2000"/>
          </a:p>
          <a:p>
            <a:pPr marL="0" indent="0" algn="ctr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*s2 = &amp;s[6];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smtClean="0"/>
              <a:t>Khi đó con trỏ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smtClean="0"/>
              <a:t> có thể coi là trỏ tới từ </a:t>
            </a:r>
            <a:r>
              <a:rPr lang="en-US" sz="2000" i="1" smtClean="0"/>
              <a:t>World</a:t>
            </a:r>
            <a:r>
              <a:rPr lang="en-US" sz="2000" smtClean="0"/>
              <a:t> của xâu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/>
              <a:t>.</a:t>
            </a:r>
            <a:r>
              <a:rPr lang="en-US" sz="2000" smtClean="0"/>
              <a:t> Công việc của ta chỉ còn là in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smtClean="0"/>
              <a:t> ra màn hình.</a:t>
            </a: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41724"/>
              </p:ext>
            </p:extLst>
          </p:nvPr>
        </p:nvGraphicFramePr>
        <p:xfrm>
          <a:off x="4350619" y="1142999"/>
          <a:ext cx="4283242" cy="483312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283242">
                  <a:extLst>
                    <a:ext uri="{9D8B030D-6E8A-4147-A177-3AD203B41FA5}">
                      <a16:colId xmlns:a16="http://schemas.microsoft.com/office/drawing/2014/main" val="107693152"/>
                    </a:ext>
                  </a:extLst>
                </a:gridCol>
              </a:tblGrid>
              <a:tr h="291165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US" sz="1600" i="0" smtClean="0"/>
                        <a:t>E10.4 </a:t>
                      </a:r>
                      <a:r>
                        <a:rPr lang="en-US" sz="1600" i="0" baseline="0" smtClean="0"/>
                        <a:t>- </a:t>
                      </a:r>
                      <a:r>
                        <a:rPr lang="en-US" sz="1600" b="1" i="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Ví  dụ về in phần bên phải của xâu</a:t>
                      </a:r>
                      <a:endParaRPr lang="vi-VN" sz="1600" b="1" i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077"/>
                  </a:ext>
                </a:extLst>
              </a:tr>
              <a:tr h="4497841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include</a:t>
                      </a:r>
                      <a:r>
                        <a:rPr lang="en-US" sz="1600" smtClean="0">
                          <a:solidFill>
                            <a:srgbClr val="1F7199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smtClean="0">
                          <a:solidFill>
                            <a:srgbClr val="4D99BF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&lt;stdio.h&gt;</a:t>
                      </a:r>
                      <a:endParaRPr lang="en-US" sz="1600" smtClean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 {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s[] = </a:t>
                      </a:r>
                      <a:r>
                        <a:rPr lang="en-US" sz="16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"Hello World"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(s);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*s2 = &amp;s[</a:t>
                      </a:r>
                      <a:r>
                        <a:rPr lang="en-US" sz="1600" smtClean="0">
                          <a:solidFill>
                            <a:srgbClr val="88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smtClean="0">
                          <a:solidFill>
                            <a:srgbClr val="3973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puts</a:t>
                      </a: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(s2);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600" smtClean="0">
                          <a:solidFill>
                            <a:srgbClr val="444444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smtClean="0">
                        <a:effectLst/>
                        <a:latin typeface="Courier New" panose="02070309020205020404" pitchFamily="49" charset="0"/>
                        <a:ea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56546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50619" y="4365398"/>
            <a:ext cx="8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Output</a:t>
            </a:r>
            <a:endParaRPr 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3464" b="87631"/>
          <a:stretch/>
        </p:blipFill>
        <p:spPr>
          <a:xfrm>
            <a:off x="4447072" y="4734730"/>
            <a:ext cx="3407143" cy="9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Các hàm và phép xử lý xâu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3506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smtClean="0"/>
              <a:t>2. Các hàm xử lý xâu</a:t>
            </a:r>
          </a:p>
          <a:p>
            <a:pPr marL="0" indent="0" algn="just">
              <a:buNone/>
            </a:pPr>
            <a:r>
              <a:rPr lang="en-US" sz="2000" b="1" smtClean="0"/>
              <a:t>2.1. Thư viện string.h</a:t>
            </a:r>
          </a:p>
          <a:p>
            <a:pPr marL="0" lvl="0" indent="0" algn="just">
              <a:buNone/>
            </a:pPr>
            <a:r>
              <a:rPr lang="en-US" sz="2000">
                <a:solidFill>
                  <a:prstClr val="black"/>
                </a:solidFill>
              </a:rPr>
              <a:t>Thư viện </a:t>
            </a:r>
            <a:r>
              <a:rPr lang="en-US" sz="2000" b="1" smtClean="0">
                <a:solidFill>
                  <a:prstClr val="black"/>
                </a:solidFill>
              </a:rPr>
              <a:t>string.h</a:t>
            </a:r>
            <a:r>
              <a:rPr lang="en-US" sz="2000" smtClean="0">
                <a:solidFill>
                  <a:prstClr val="black"/>
                </a:solidFill>
              </a:rPr>
              <a:t> </a:t>
            </a:r>
            <a:r>
              <a:rPr lang="en-US" sz="2000">
                <a:solidFill>
                  <a:prstClr val="black"/>
                </a:solidFill>
              </a:rPr>
              <a:t>cung cấp rất nhiều các hàm </a:t>
            </a:r>
            <a:r>
              <a:rPr lang="en-US" sz="2000" smtClean="0">
                <a:solidFill>
                  <a:prstClr val="black"/>
                </a:solidFill>
              </a:rPr>
              <a:t>xử lý xâu và mảng. </a:t>
            </a:r>
            <a:r>
              <a:rPr lang="en-US" sz="2000">
                <a:solidFill>
                  <a:prstClr val="black"/>
                </a:solidFill>
              </a:rPr>
              <a:t>Để sử dụng thư viện này, ta khai báo ở đầu chương trình:</a:t>
            </a:r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600">
                <a:solidFill>
                  <a:srgbClr val="1F7199"/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#</a:t>
            </a:r>
            <a:r>
              <a:rPr lang="en-US" sz="1600" b="1">
                <a:solidFill>
                  <a:srgbClr val="1F7199"/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include</a:t>
            </a:r>
            <a:r>
              <a:rPr lang="en-US" sz="1600">
                <a:solidFill>
                  <a:srgbClr val="1F7199"/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 </a:t>
            </a:r>
            <a:r>
              <a:rPr lang="en-US" sz="1600" smtClean="0">
                <a:solidFill>
                  <a:srgbClr val="4D99BF"/>
                </a:solidFill>
                <a:latin typeface="Courier New" panose="02070309020205020404" pitchFamily="49" charset="0"/>
                <a:ea typeface="Yu Mincho" panose="02020400000000000000" pitchFamily="18" charset="-128"/>
                <a:cs typeface="Courier New" panose="02070309020205020404" pitchFamily="49" charset="0"/>
              </a:rPr>
              <a:t>&lt;string.h&gt;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2000" b="1" smtClean="0">
                <a:ea typeface="Yu Mincho" panose="02020400000000000000" pitchFamily="18" charset="-128"/>
                <a:cs typeface="Courier New" panose="02070309020205020404" pitchFamily="49" charset="0"/>
              </a:rPr>
              <a:t>2.2. </a:t>
            </a:r>
            <a:r>
              <a:rPr lang="en-US" sz="2000" b="1" smtClean="0">
                <a:ea typeface="Yu Mincho" panose="02020400000000000000" pitchFamily="18" charset="-128"/>
                <a:cs typeface="Courier New" panose="02070309020205020404" pitchFamily="49" charset="0"/>
              </a:rPr>
              <a:t>Danh sách các hàm hay dùng trong </a:t>
            </a:r>
            <a:r>
              <a:rPr lang="en-US" sz="2000" b="1" smtClean="0">
                <a:ea typeface="Yu Mincho" panose="02020400000000000000" pitchFamily="18" charset="-128"/>
                <a:cs typeface="Courier New" panose="02070309020205020404" pitchFamily="49" charset="0"/>
              </a:rPr>
              <a:t>thư viện </a:t>
            </a:r>
            <a:r>
              <a:rPr lang="en-US" sz="2000" b="1" smtClean="0">
                <a:ea typeface="Yu Mincho" panose="02020400000000000000" pitchFamily="18" charset="-128"/>
                <a:cs typeface="Courier New" panose="02070309020205020404" pitchFamily="49" charset="0"/>
              </a:rPr>
              <a:t>string.h</a:t>
            </a:r>
          </a:p>
          <a:p>
            <a:pPr marL="0" lvl="0" indent="0" algn="just">
              <a:spcBef>
                <a:spcPts val="0"/>
              </a:spcBef>
              <a:buNone/>
            </a:pPr>
            <a:r>
              <a:rPr lang="en-US" sz="1800" b="1" i="1" smtClean="0">
                <a:ea typeface="Yu Mincho" panose="02020400000000000000" pitchFamily="18" charset="-128"/>
                <a:cs typeface="Courier New" panose="02070309020205020404" pitchFamily="49" charset="0"/>
              </a:rPr>
              <a:t>2.2.1. Nhóm hàm xử lý mảng</a:t>
            </a:r>
            <a:endParaRPr lang="en-US" sz="1800" b="1" i="1" smtClean="0">
              <a:ea typeface="Yu Mincho" panose="02020400000000000000" pitchFamily="18" charset="-128"/>
              <a:cs typeface="Courier New" panose="02070309020205020404" pitchFamily="49" charset="0"/>
            </a:endParaRPr>
          </a:p>
          <a:p>
            <a:pPr marL="0" lvl="0" indent="0" algn="just">
              <a:spcBef>
                <a:spcPts val="0"/>
              </a:spcBef>
              <a:buNone/>
            </a:pPr>
            <a:endParaRPr lang="en-US" sz="20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16647"/>
              </p:ext>
            </p:extLst>
          </p:nvPr>
        </p:nvGraphicFramePr>
        <p:xfrm>
          <a:off x="457199" y="3493698"/>
          <a:ext cx="8229601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5337">
                  <a:extLst>
                    <a:ext uri="{9D8B030D-6E8A-4147-A177-3AD203B41FA5}">
                      <a16:colId xmlns:a16="http://schemas.microsoft.com/office/drawing/2014/main" val="2854739439"/>
                    </a:ext>
                  </a:extLst>
                </a:gridCol>
                <a:gridCol w="6944264">
                  <a:extLst>
                    <a:ext uri="{9D8B030D-6E8A-4147-A177-3AD203B41FA5}">
                      <a16:colId xmlns:a16="http://schemas.microsoft.com/office/drawing/2014/main" val="201297856"/>
                    </a:ext>
                  </a:extLst>
                </a:gridCol>
              </a:tblGrid>
              <a:tr h="1373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Tên</a:t>
                      </a:r>
                      <a:r>
                        <a:rPr lang="en-US" sz="1600" baseline="0" smtClean="0"/>
                        <a:t> hàm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Ý</a:t>
                      </a:r>
                      <a:r>
                        <a:rPr lang="en-US" sz="1600" baseline="0" smtClean="0"/>
                        <a:t> nghĩa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264293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memcpy()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Copy vùng</a:t>
                      </a:r>
                      <a:r>
                        <a:rPr lang="en-US" sz="1600" baseline="0" smtClean="0"/>
                        <a:t> nhớ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47378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memmove()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Di chuyển</a:t>
                      </a:r>
                      <a:r>
                        <a:rPr lang="en-US" sz="1600" baseline="0" smtClean="0"/>
                        <a:t> vùng nhớ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74436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memset</a:t>
                      </a:r>
                      <a:r>
                        <a:rPr lang="en-US" sz="1400" b="0" baseline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Điền</a:t>
                      </a:r>
                      <a:r>
                        <a:rPr lang="en-US" sz="1600" baseline="0" smtClean="0"/>
                        <a:t> dữ liệu vào vùng nhớ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164573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memchr()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Tìm</a:t>
                      </a:r>
                      <a:r>
                        <a:rPr lang="en-US" sz="1600" baseline="0" smtClean="0"/>
                        <a:t> kí tự trong vùng nhớ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70228"/>
                  </a:ext>
                </a:extLst>
              </a:tr>
              <a:tr h="137377">
                <a:tc>
                  <a:txBody>
                    <a:bodyPr/>
                    <a:lstStyle/>
                    <a:p>
                      <a:r>
                        <a:rPr lang="en-US" sz="1400" b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memcmp()</a:t>
                      </a:r>
                      <a:endParaRPr lang="en-US" sz="1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smtClean="0"/>
                        <a:t>So sánh</a:t>
                      </a:r>
                      <a:r>
                        <a:rPr lang="en-US" sz="1600" baseline="0" smtClean="0"/>
                        <a:t> 2 vùng nhớ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4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74983"/>
      </p:ext>
    </p:extLst>
  </p:cSld>
  <p:clrMapOvr>
    <a:masterClrMapping/>
  </p:clrMapOvr>
</p:sld>
</file>

<file path=ppt/theme/theme1.xml><?xml version="1.0" encoding="utf-8"?>
<a:theme xmlns:a="http://schemas.openxmlformats.org/drawingml/2006/main" name="JS Club - Presentation Template">
  <a:themeElements>
    <a:clrScheme name="Code 2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0000FF"/>
      </a:accent1>
      <a:accent2>
        <a:srgbClr val="B00040"/>
      </a:accent2>
      <a:accent3>
        <a:srgbClr val="008000"/>
      </a:accent3>
      <a:accent4>
        <a:srgbClr val="800080"/>
      </a:accent4>
      <a:accent5>
        <a:srgbClr val="408080"/>
      </a:accent5>
      <a:accent6>
        <a:srgbClr val="BC7A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S Club - Presentation Template" id="{DCEEB726-EE8B-4616-8386-BEDE395A0C0D}" vid="{7A2A691A-A5BF-4F35-9D2A-7724AB24E49B}"/>
    </a:ext>
  </a:extLst>
</a:theme>
</file>

<file path=ppt/theme/theme2.xml><?xml version="1.0" encoding="utf-8"?>
<a:theme xmlns:a="http://schemas.openxmlformats.org/drawingml/2006/main" name="JS Club - Green, The 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S - Colorful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C++</Template>
  <TotalTime>5378</TotalTime>
  <Words>1374</Words>
  <Application>Microsoft Office PowerPoint</Application>
  <PresentationFormat>On-screen Show (4:3)</PresentationFormat>
  <Paragraphs>315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Yu Mincho</vt:lpstr>
      <vt:lpstr>Arial</vt:lpstr>
      <vt:lpstr>Calibri</vt:lpstr>
      <vt:lpstr>Courier New</vt:lpstr>
      <vt:lpstr>Helvetica</vt:lpstr>
      <vt:lpstr>Tahoma</vt:lpstr>
      <vt:lpstr>Times New Roman</vt:lpstr>
      <vt:lpstr>JS Club - Presentation Template</vt:lpstr>
      <vt:lpstr>JS Club - Green, The Simple</vt:lpstr>
      <vt:lpstr>JS - Colorful Presentation</vt:lpstr>
      <vt:lpstr>Lập trình cơ bản với ngôn ngữ C</vt:lpstr>
      <vt:lpstr>I. Xâu</vt:lpstr>
      <vt:lpstr>Xâu</vt:lpstr>
      <vt:lpstr>Xâu</vt:lpstr>
      <vt:lpstr>Xâu</vt:lpstr>
      <vt:lpstr>II. 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Các hàm và phép xử lý xâu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cơ bản với ngôn ngữ C</dc:title>
  <dc:creator>Lê Cao Nguyên</dc:creator>
  <cp:lastModifiedBy>Lê Cao Nguyên</cp:lastModifiedBy>
  <cp:revision>512</cp:revision>
  <dcterms:created xsi:type="dcterms:W3CDTF">2016-07-25T12:35:30Z</dcterms:created>
  <dcterms:modified xsi:type="dcterms:W3CDTF">2017-02-20T00:44:28Z</dcterms:modified>
</cp:coreProperties>
</file>