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56" r:id="rId3"/>
  </p:sldMasterIdLst>
  <p:notesMasterIdLst>
    <p:notesMasterId r:id="rId35"/>
  </p:notesMasterIdLst>
  <p:sldIdLst>
    <p:sldId id="270" r:id="rId4"/>
    <p:sldId id="271" r:id="rId5"/>
    <p:sldId id="277" r:id="rId6"/>
    <p:sldId id="279" r:id="rId7"/>
    <p:sldId id="280" r:id="rId8"/>
    <p:sldId id="278" r:id="rId9"/>
    <p:sldId id="289" r:id="rId10"/>
    <p:sldId id="291" r:id="rId11"/>
    <p:sldId id="293" r:id="rId12"/>
    <p:sldId id="290" r:id="rId13"/>
    <p:sldId id="294" r:id="rId14"/>
    <p:sldId id="295" r:id="rId15"/>
    <p:sldId id="296" r:id="rId16"/>
    <p:sldId id="297" r:id="rId17"/>
    <p:sldId id="298" r:id="rId18"/>
    <p:sldId id="299" r:id="rId19"/>
    <p:sldId id="285" r:id="rId20"/>
    <p:sldId id="282" r:id="rId21"/>
    <p:sldId id="286" r:id="rId22"/>
    <p:sldId id="283" r:id="rId23"/>
    <p:sldId id="287" r:id="rId24"/>
    <p:sldId id="288" r:id="rId25"/>
    <p:sldId id="307" r:id="rId26"/>
    <p:sldId id="284" r:id="rId27"/>
    <p:sldId id="300" r:id="rId28"/>
    <p:sldId id="301" r:id="rId29"/>
    <p:sldId id="302" r:id="rId30"/>
    <p:sldId id="303" r:id="rId31"/>
    <p:sldId id="304" r:id="rId32"/>
    <p:sldId id="305" r:id="rId33"/>
    <p:sldId id="30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2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FE5C0-6CF9-4C89-A930-AB1E08412407}" type="datetimeFigureOut">
              <a:rPr lang="en-US"/>
              <a:t>2/16/2017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68E14-18EF-40E2-AE56-CC6DEC36E34F}" type="slidenum">
              <a:rPr lang="en-US"/>
              <a:t>‹#›</a:t>
            </a:fld>
            <a:endParaRPr lang="en-US"/>
          </a:p>
        </p:txBody>
      </p:sp>
    </p:spTree>
    <p:extLst>
      <p:ext uri="{BB962C8B-B14F-4D97-AF65-F5344CB8AC3E}">
        <p14:creationId xmlns:p14="http://schemas.microsoft.com/office/powerpoint/2010/main" val="95971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9" name="Straight Connector 8"/>
          <p:cNvCxnSpPr/>
          <p:nvPr/>
        </p:nvCxnSpPr>
        <p:spPr>
          <a:xfrm>
            <a:off x="482600" y="6400800"/>
            <a:ext cx="8229600" cy="0"/>
          </a:xfrm>
          <a:prstGeom prst="line">
            <a:avLst/>
          </a:prstGeom>
          <a:ln w="19050">
            <a:solidFill>
              <a:srgbClr val="C0392B"/>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19948"/>
            <a:ext cx="2819400" cy="307777"/>
          </a:xfrm>
          <a:prstGeom prst="rect">
            <a:avLst/>
          </a:prstGeom>
          <a:noFill/>
        </p:spPr>
        <p:txBody>
          <a:bodyPr wrap="square" rtlCol="0">
            <a:spAutoFit/>
          </a:bodyPr>
          <a:lstStyle/>
          <a:p>
            <a:pPr algn="l"/>
            <a:r>
              <a:rPr lang="en-US" sz="1400">
                <a:solidFill>
                  <a:schemeClr val="accent2">
                    <a:lumMod val="75000"/>
                  </a:schemeClr>
                </a:solidFill>
              </a:rPr>
              <a:t>Copyright © 2016 by </a:t>
            </a:r>
            <a:r>
              <a:rPr lang="en-US" sz="1400" b="1">
                <a:solidFill>
                  <a:schemeClr val="accent2">
                    <a:lumMod val="75000"/>
                  </a:schemeClr>
                </a:solidFill>
              </a:rPr>
              <a:t>JS Club</a:t>
            </a:r>
          </a:p>
        </p:txBody>
      </p:sp>
      <p:sp>
        <p:nvSpPr>
          <p:cNvPr id="8" name="TextBox 7"/>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7884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4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8766" cy="715962"/>
          </a:xfrm>
        </p:spPr>
        <p:txBody>
          <a:bodyPr/>
          <a:lstStyle>
            <a:lvl1pPr algn="ctr">
              <a:defRPr>
                <a:solidFill>
                  <a:srgbClr val="ECF0F1"/>
                </a:solidFill>
              </a:defRPr>
            </a:lvl1pPr>
          </a:lstStyle>
          <a:p>
            <a:endParaRPr lang="en-US" dirty="0"/>
          </a:p>
        </p:txBody>
      </p:sp>
      <p:sp>
        <p:nvSpPr>
          <p:cNvPr id="9" name="Oval 8"/>
          <p:cNvSpPr/>
          <p:nvPr/>
        </p:nvSpPr>
        <p:spPr>
          <a:xfrm>
            <a:off x="8511466" y="6248400"/>
            <a:ext cx="350668" cy="371545"/>
          </a:xfrm>
          <a:prstGeom prst="ellipse">
            <a:avLst/>
          </a:prstGeom>
          <a:no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6A085"/>
              </a:solidFill>
            </a:endParaRPr>
          </a:p>
        </p:txBody>
      </p:sp>
      <p:sp>
        <p:nvSpPr>
          <p:cNvPr id="10" name="TextBox 9"/>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16A085"/>
                </a:solidFill>
              </a:rPr>
              <a:pPr algn="ctr"/>
              <a:t>‹#›</a:t>
            </a:fld>
            <a:endParaRPr lang="en-US" sz="1300">
              <a:solidFill>
                <a:srgbClr val="16A085"/>
              </a:solidFill>
            </a:endParaRPr>
          </a:p>
        </p:txBody>
      </p:sp>
    </p:spTree>
    <p:extLst>
      <p:ext uri="{BB962C8B-B14F-4D97-AF65-F5344CB8AC3E}">
        <p14:creationId xmlns:p14="http://schemas.microsoft.com/office/powerpoint/2010/main" val="86713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4419600"/>
            <a:ext cx="9144000" cy="2438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722313" y="4406900"/>
            <a:ext cx="7772400" cy="1362075"/>
          </a:xfrm>
        </p:spPr>
        <p:txBody>
          <a:bodyPr anchor="t"/>
          <a:lstStyle>
            <a:lvl1pPr algn="ctr">
              <a:defRPr sz="4000" b="1" cap="all">
                <a:solidFill>
                  <a:schemeClr val="bg1"/>
                </a:solidFill>
              </a:defRPr>
            </a:lvl1pPr>
          </a:lstStyle>
          <a:p>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212747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 name="Rectangle 31"/>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6200000">
            <a:off x="4782575" y="399025"/>
            <a:ext cx="3693650" cy="5029200"/>
          </a:xfrm>
          <a:prstGeom prst="triangle">
            <a:avLst>
              <a:gd name="adj" fmla="val 0"/>
            </a:avLst>
          </a:prstGeom>
          <a:solidFill>
            <a:srgbClr val="5CA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6200000">
            <a:off x="4851887" y="2539513"/>
            <a:ext cx="3594100" cy="5068274"/>
          </a:xfrm>
          <a:custGeom>
            <a:avLst/>
            <a:gdLst>
              <a:gd name="connsiteX0" fmla="*/ 0 w 3733800"/>
              <a:gd name="connsiteY0" fmla="*/ 5068274 h 5068274"/>
              <a:gd name="connsiteX1" fmla="*/ 2183900 w 3733800"/>
              <a:gd name="connsiteY1" fmla="*/ 0 h 5068274"/>
              <a:gd name="connsiteX2" fmla="*/ 3733800 w 3733800"/>
              <a:gd name="connsiteY2" fmla="*/ 5068274 h 5068274"/>
              <a:gd name="connsiteX3" fmla="*/ 0 w 3733800"/>
              <a:gd name="connsiteY3" fmla="*/ 5068274 h 5068274"/>
              <a:gd name="connsiteX0" fmla="*/ 0 w 3594100"/>
              <a:gd name="connsiteY0" fmla="*/ 4979374 h 5068274"/>
              <a:gd name="connsiteX1" fmla="*/ 2044200 w 3594100"/>
              <a:gd name="connsiteY1" fmla="*/ 0 h 5068274"/>
              <a:gd name="connsiteX2" fmla="*/ 3594100 w 3594100"/>
              <a:gd name="connsiteY2" fmla="*/ 5068274 h 5068274"/>
              <a:gd name="connsiteX3" fmla="*/ 0 w 3594100"/>
              <a:gd name="connsiteY3" fmla="*/ 4979374 h 5068274"/>
            </a:gdLst>
            <a:ahLst/>
            <a:cxnLst>
              <a:cxn ang="0">
                <a:pos x="connsiteX0" y="connsiteY0"/>
              </a:cxn>
              <a:cxn ang="0">
                <a:pos x="connsiteX1" y="connsiteY1"/>
              </a:cxn>
              <a:cxn ang="0">
                <a:pos x="connsiteX2" y="connsiteY2"/>
              </a:cxn>
              <a:cxn ang="0">
                <a:pos x="connsiteX3" y="connsiteY3"/>
              </a:cxn>
            </a:cxnLst>
            <a:rect l="l" t="t" r="r" b="b"/>
            <a:pathLst>
              <a:path w="3594100" h="5068274">
                <a:moveTo>
                  <a:pt x="0" y="4979374"/>
                </a:moveTo>
                <a:lnTo>
                  <a:pt x="2044200" y="0"/>
                </a:lnTo>
                <a:lnTo>
                  <a:pt x="3594100" y="5068274"/>
                </a:lnTo>
                <a:lnTo>
                  <a:pt x="0" y="4979374"/>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a:off x="0" y="3048000"/>
            <a:ext cx="9144000" cy="3810000"/>
          </a:xfrm>
          <a:prstGeom prst="r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0"/>
            <a:ext cx="9144000" cy="685799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43201" y="2819400"/>
            <a:ext cx="63627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743201" y="2819400"/>
            <a:ext cx="6248399" cy="1676400"/>
          </a:xfrm>
        </p:spPr>
        <p:txBody>
          <a:bodyPr anchor="b"/>
          <a:lstStyle>
            <a:lvl1pPr algn="r">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43200" y="4521200"/>
            <a:ext cx="6248400" cy="736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3" name="Rectangle 32"/>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Tree>
    <p:extLst>
      <p:ext uri="{BB962C8B-B14F-4D97-AF65-F5344CB8AC3E}">
        <p14:creationId xmlns:p14="http://schemas.microsoft.com/office/powerpoint/2010/main" val="66350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7010400" cy="715962"/>
          </a:xfrm>
        </p:spPr>
        <p:txBody>
          <a:bodyPr>
            <a:noAutofit/>
          </a:bodyPr>
          <a:lstStyle>
            <a:lvl1pPr algn="l">
              <a:defRPr sz="3200">
                <a:latin typeface="Arial" panose="020B0604020202020204" pitchFamily="34" charset="0"/>
                <a:cs typeface="Arial" panose="020B0604020202020204" pitchFamily="34" charset="0"/>
              </a:defRPr>
            </a:lvl1pPr>
          </a:lstStyle>
          <a:p>
            <a:r>
              <a:rPr lang="en-US"/>
              <a:t>Header</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7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ing Layout">
    <p:spTree>
      <p:nvGrpSpPr>
        <p:cNvPr id="1" name=""/>
        <p:cNvGrpSpPr/>
        <p:nvPr/>
      </p:nvGrpSpPr>
      <p:grpSpPr>
        <a:xfrm>
          <a:off x="0" y="0"/>
          <a:ext cx="0" cy="0"/>
          <a:chOff x="0" y="0"/>
          <a:chExt cx="0" cy="0"/>
        </a:xfrm>
      </p:grpSpPr>
      <p:sp>
        <p:nvSpPr>
          <p:cNvPr id="24" name="Rectangle 23"/>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6200000">
            <a:off x="4782575" y="399025"/>
            <a:ext cx="3693650" cy="5029200"/>
          </a:xfrm>
          <a:prstGeom prst="triangle">
            <a:avLst>
              <a:gd name="adj" fmla="val 0"/>
            </a:avLst>
          </a:prstGeom>
          <a:solidFill>
            <a:srgbClr val="3499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8"/>
          <p:cNvSpPr/>
          <p:nvPr/>
        </p:nvSpPr>
        <p:spPr>
          <a:xfrm rot="16200000">
            <a:off x="4799011" y="2554286"/>
            <a:ext cx="3546475" cy="499110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0" y="3048000"/>
            <a:ext cx="6076950" cy="3810000"/>
          </a:xfrm>
          <a:custGeom>
            <a:avLst/>
            <a:gdLst>
              <a:gd name="connsiteX0" fmla="*/ 0 w 9144000"/>
              <a:gd name="connsiteY0" fmla="*/ 3810000 h 3810000"/>
              <a:gd name="connsiteX1" fmla="*/ 0 w 9144000"/>
              <a:gd name="connsiteY1" fmla="*/ 0 h 3810000"/>
              <a:gd name="connsiteX2" fmla="*/ 9144000 w 9144000"/>
              <a:gd name="connsiteY2" fmla="*/ 3810000 h 3810000"/>
              <a:gd name="connsiteX3" fmla="*/ 0 w 9144000"/>
              <a:gd name="connsiteY3" fmla="*/ 3810000 h 3810000"/>
              <a:gd name="connsiteX0" fmla="*/ 0 w 6076950"/>
              <a:gd name="connsiteY0" fmla="*/ 3810000 h 3810000"/>
              <a:gd name="connsiteX1" fmla="*/ 0 w 6076950"/>
              <a:gd name="connsiteY1" fmla="*/ 0 h 3810000"/>
              <a:gd name="connsiteX2" fmla="*/ 6076950 w 6076950"/>
              <a:gd name="connsiteY2" fmla="*/ 3810000 h 3810000"/>
              <a:gd name="connsiteX3" fmla="*/ 0 w 607695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6076950" h="3810000">
                <a:moveTo>
                  <a:pt x="0" y="3810000"/>
                </a:moveTo>
                <a:lnTo>
                  <a:pt x="0" y="0"/>
                </a:lnTo>
                <a:lnTo>
                  <a:pt x="6076950" y="3810000"/>
                </a:lnTo>
                <a:lnTo>
                  <a:pt x="0" y="3810000"/>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200" y="3048000"/>
            <a:ext cx="8991600" cy="256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3886199"/>
            <a:ext cx="8991599" cy="1752601"/>
          </a:xfrm>
        </p:spPr>
        <p:txBody>
          <a:bodyPr anchor="t"/>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6200" y="3047999"/>
            <a:ext cx="8991600" cy="762001"/>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8" name="TextBox 37"/>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
        <p:nvSpPr>
          <p:cNvPr id="39" name="TextBox 38"/>
          <p:cNvSpPr txBox="1"/>
          <p:nvPr/>
        </p:nvSpPr>
        <p:spPr>
          <a:xfrm>
            <a:off x="7962862" y="6459106"/>
            <a:ext cx="10286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B01558-EBFA-409C-A817-D09E189DAF34}" type="datetime1">
              <a:rPr lang="en-US" sz="1200" kern="1200" smtClean="0">
                <a:solidFill>
                  <a:schemeClr val="bg1"/>
                </a:solidFill>
                <a:latin typeface="+mn-lt"/>
                <a:ea typeface="+mn-ea"/>
                <a:cs typeface="+mn-cs"/>
              </a:rPr>
              <a:t>2/16/2017</a:t>
            </a:fld>
            <a:endParaRPr lang="en-US" sz="1200" kern="1200">
              <a:solidFill>
                <a:schemeClr val="bg1"/>
              </a:solidFill>
              <a:latin typeface="+mn-lt"/>
              <a:ea typeface="+mn-ea"/>
              <a:cs typeface="+mn-cs"/>
            </a:endParaRPr>
          </a:p>
        </p:txBody>
      </p:sp>
    </p:spTree>
    <p:extLst>
      <p:ext uri="{BB962C8B-B14F-4D97-AF65-F5344CB8AC3E}">
        <p14:creationId xmlns:p14="http://schemas.microsoft.com/office/powerpoint/2010/main" val="231300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77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99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461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4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3135862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1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32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706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Oval 3"/>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5" name="TextBox 4"/>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10226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lvl1pPr algn="l">
              <a:defRPr>
                <a:solidFill>
                  <a:srgbClr val="ECF0F1"/>
                </a:solidFill>
              </a:defRPr>
            </a:lvl1pPr>
          </a:lstStyle>
          <a:p>
            <a:r>
              <a:rPr lang="en-US"/>
              <a:t>Click to edit Master title style</a:t>
            </a:r>
            <a:endParaRPr lang="en-US" dirty="0"/>
          </a:p>
        </p:txBody>
      </p:sp>
      <p:sp>
        <p:nvSpPr>
          <p:cNvPr id="7" name="Oval 6"/>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8" name="TextBox 7"/>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30995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3429000"/>
            <a:ext cx="9144000" cy="3429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85800" y="3448301"/>
            <a:ext cx="7772400" cy="1362075"/>
          </a:xfrm>
        </p:spPr>
        <p:txBody>
          <a:bodyPr anchor="t"/>
          <a:lstStyle>
            <a:lvl1pPr algn="ctr">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1908536"/>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30181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2" charset="0"/>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cxnSp>
        <p:nvCxnSpPr>
          <p:cNvPr id="9" name="Straight Connector 8"/>
          <p:cNvCxnSpPr/>
          <p:nvPr/>
        </p:nvCxnSpPr>
        <p:spPr>
          <a:xfrm>
            <a:off x="482600" y="6400800"/>
            <a:ext cx="8229600" cy="0"/>
          </a:xfrm>
          <a:prstGeom prst="line">
            <a:avLst/>
          </a:prstGeom>
          <a:ln w="19050">
            <a:solidFill>
              <a:srgbClr val="16A085"/>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00800"/>
            <a:ext cx="2819400" cy="307777"/>
          </a:xfrm>
          <a:prstGeom prst="rect">
            <a:avLst/>
          </a:prstGeom>
          <a:noFill/>
        </p:spPr>
        <p:txBody>
          <a:bodyPr wrap="square" rtlCol="0">
            <a:spAutoFit/>
          </a:bodyPr>
          <a:lstStyle/>
          <a:p>
            <a:pPr algn="l"/>
            <a:r>
              <a:rPr lang="en-US" sz="1400">
                <a:solidFill>
                  <a:srgbClr val="16A085"/>
                </a:solidFill>
              </a:rPr>
              <a:t>Copyright © 2016 by </a:t>
            </a:r>
            <a:r>
              <a:rPr lang="en-US" sz="1400" b="1">
                <a:solidFill>
                  <a:srgbClr val="16A085"/>
                </a:solidFill>
              </a:rPr>
              <a:t>JS Club</a:t>
            </a:r>
          </a:p>
        </p:txBody>
      </p:sp>
      <p:sp>
        <p:nvSpPr>
          <p:cNvPr id="4" name="TextBox 3"/>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3662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367638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2882024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17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4" r:id="rId5"/>
    <p:sldLayoutId id="214748365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7423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C03B0-900E-4F59-BABA-448EEA4D5C3E}"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D1F2-AF6A-41BE-880D-1F5225B3C40B}" type="slidenum">
              <a:rPr lang="en-US" smtClean="0"/>
              <a:t>‹#›</a:t>
            </a:fld>
            <a:endParaRPr lang="en-US"/>
          </a:p>
        </p:txBody>
      </p:sp>
    </p:spTree>
    <p:extLst>
      <p:ext uri="{BB962C8B-B14F-4D97-AF65-F5344CB8AC3E}">
        <p14:creationId xmlns:p14="http://schemas.microsoft.com/office/powerpoint/2010/main" val="36826903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vi.wikipedia.org/wiki/Ph%C3%A9p_to%C3%A1n_thao_t%C3%A1c_b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en.cppreference.com/w/c/language" TargetMode="External"/><Relationship Id="rId3" Type="http://schemas.openxmlformats.org/officeDocument/2006/relationships/hyperlink" Target="http://vietjack.com/lap_trinh_c/toan_tu_trong_c.jsp" TargetMode="External"/><Relationship Id="rId7" Type="http://schemas.openxmlformats.org/officeDocument/2006/relationships/hyperlink" Target="http://www.cplusplus.com/reference/cstdlib/" TargetMode="External"/><Relationship Id="rId2" Type="http://schemas.openxmlformats.org/officeDocument/2006/relationships/hyperlink" Target="http://www.cplusplus.com/reference/cstdio/" TargetMode="External"/><Relationship Id="rId1" Type="http://schemas.openxmlformats.org/officeDocument/2006/relationships/slideLayout" Target="../slideLayouts/slideLayout5.xml"/><Relationship Id="rId6" Type="http://schemas.openxmlformats.org/officeDocument/2006/relationships/hyperlink" Target="http://www.cplusplus.com/reference/cmath" TargetMode="External"/><Relationship Id="rId5" Type="http://schemas.openxmlformats.org/officeDocument/2006/relationships/hyperlink" Target="http://www.cplusplus.com/doc/tutorial/operators/" TargetMode="External"/><Relationship Id="rId4" Type="http://schemas.openxmlformats.org/officeDocument/2006/relationships/hyperlink" Target="http://vietjack.com/lap_trinh_c/ep_kieu_trong_c.jsp" TargetMode="External"/><Relationship Id="rId9" Type="http://schemas.openxmlformats.org/officeDocument/2006/relationships/hyperlink" Target="http://cunglaptrinh.blogspot.com/2015/01/khoi-tao-so-ngau-nhien-trong-CCpp.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457200" y="2797175"/>
            <a:ext cx="8410575" cy="1851025"/>
          </a:xfrm>
        </p:spPr>
        <p:txBody>
          <a:bodyPr/>
          <a:lstStyle/>
          <a:p>
            <a:pPr eaLnBrk="1" hangingPunct="1"/>
            <a:r>
              <a:rPr lang="en-US" altLang="en-US" sz="4000" err="1" smtClean="0">
                <a:cs typeface="Tahoma" panose="020B0604030504040204" pitchFamily="34" charset="0"/>
              </a:rPr>
              <a:t>Lập</a:t>
            </a:r>
            <a:r>
              <a:rPr lang="en-US" altLang="en-US" sz="4000" smtClean="0">
                <a:cs typeface="Tahoma" panose="020B0604030504040204" pitchFamily="34" charset="0"/>
              </a:rPr>
              <a:t> </a:t>
            </a:r>
            <a:r>
              <a:rPr lang="en-US" altLang="en-US" sz="4000" err="1" smtClean="0">
                <a:cs typeface="Tahoma" panose="020B0604030504040204" pitchFamily="34" charset="0"/>
              </a:rPr>
              <a:t>trình</a:t>
            </a:r>
            <a:r>
              <a:rPr lang="en-US" altLang="en-US" sz="4000" smtClean="0">
                <a:cs typeface="Tahoma" panose="020B0604030504040204" pitchFamily="34" charset="0"/>
              </a:rPr>
              <a:t> </a:t>
            </a:r>
            <a:r>
              <a:rPr lang="en-US" altLang="en-US" sz="4000" err="1" smtClean="0">
                <a:cs typeface="Tahoma" panose="020B0604030504040204" pitchFamily="34" charset="0"/>
              </a:rPr>
              <a:t>cơ</a:t>
            </a:r>
            <a:r>
              <a:rPr lang="en-US" altLang="en-US" sz="4000" smtClean="0">
                <a:cs typeface="Tahoma" panose="020B0604030504040204" pitchFamily="34" charset="0"/>
              </a:rPr>
              <a:t> </a:t>
            </a:r>
            <a:r>
              <a:rPr lang="en-US" altLang="en-US" sz="4000" err="1" smtClean="0">
                <a:cs typeface="Tahoma" panose="020B0604030504040204" pitchFamily="34" charset="0"/>
              </a:rPr>
              <a:t>bản</a:t>
            </a:r>
            <a:r>
              <a:rPr lang="en-US" altLang="en-US" sz="4000" smtClean="0">
                <a:cs typeface="Tahoma" panose="020B0604030504040204" pitchFamily="34" charset="0"/>
              </a:rPr>
              <a:t> </a:t>
            </a:r>
            <a:r>
              <a:rPr lang="en-US" altLang="en-US" sz="4000" err="1" smtClean="0">
                <a:cs typeface="Tahoma" panose="020B0604030504040204" pitchFamily="34" charset="0"/>
              </a:rPr>
              <a:t>với</a:t>
            </a:r>
            <a:r>
              <a:rPr lang="en-US" altLang="en-US" sz="4000" smtClean="0">
                <a:cs typeface="Tahoma" panose="020B0604030504040204" pitchFamily="34" charset="0"/>
              </a:rPr>
              <a:t> </a:t>
            </a:r>
            <a:r>
              <a:rPr lang="en-US" altLang="en-US" sz="4000" err="1" smtClean="0">
                <a:cs typeface="Tahoma" panose="020B0604030504040204" pitchFamily="34" charset="0"/>
              </a:rPr>
              <a:t>ngôn</a:t>
            </a:r>
            <a:r>
              <a:rPr lang="en-US" altLang="en-US" sz="4000" smtClean="0">
                <a:cs typeface="Tahoma" panose="020B0604030504040204" pitchFamily="34" charset="0"/>
              </a:rPr>
              <a:t> </a:t>
            </a:r>
            <a:r>
              <a:rPr lang="en-US" altLang="en-US" sz="4000" err="1" smtClean="0">
                <a:cs typeface="Tahoma" panose="020B0604030504040204" pitchFamily="34" charset="0"/>
              </a:rPr>
              <a:t>ngữ</a:t>
            </a:r>
            <a:r>
              <a:rPr lang="en-US" altLang="en-US" sz="4000" smtClean="0">
                <a:cs typeface="Tahoma" panose="020B0604030504040204" pitchFamily="34" charset="0"/>
              </a:rPr>
              <a:t> C</a:t>
            </a:r>
            <a:endParaRPr lang="en-US" altLang="en-US" sz="4000">
              <a:cs typeface="Tahoma" panose="020B0604030504040204" pitchFamily="34" charset="0"/>
            </a:endParaRPr>
          </a:p>
        </p:txBody>
      </p:sp>
      <p:sp>
        <p:nvSpPr>
          <p:cNvPr id="2" name="Subtitle 1"/>
          <p:cNvSpPr>
            <a:spLocks noGrp="1"/>
          </p:cNvSpPr>
          <p:nvPr>
            <p:ph type="subTitle" idx="1"/>
          </p:nvPr>
        </p:nvSpPr>
        <p:spPr>
          <a:xfrm>
            <a:off x="457199" y="4572000"/>
            <a:ext cx="8246853" cy="1121434"/>
          </a:xfrm>
        </p:spPr>
        <p:txBody>
          <a:bodyPr>
            <a:normAutofit/>
          </a:bodyPr>
          <a:lstStyle/>
          <a:p>
            <a:pPr>
              <a:defRPr/>
            </a:pPr>
            <a:r>
              <a:rPr lang="en-US" sz="2400">
                <a:latin typeface="Tahoma" panose="020B0604030504040204" pitchFamily="34" charset="0"/>
                <a:ea typeface="Tahoma" panose="020B0604030504040204" pitchFamily="34" charset="0"/>
                <a:cs typeface="Tahoma" panose="020B0604030504040204" pitchFamily="34" charset="0"/>
              </a:rPr>
              <a:t>Bài 3: </a:t>
            </a:r>
            <a:r>
              <a:rPr lang="vi-VN" sz="2400">
                <a:latin typeface="Tahoma" panose="020B0604030504040204" pitchFamily="34" charset="0"/>
                <a:ea typeface="Tahoma" panose="020B0604030504040204" pitchFamily="34" charset="0"/>
                <a:cs typeface="Tahoma" panose="020B0604030504040204" pitchFamily="34" charset="0"/>
              </a:rPr>
              <a:t>Toán tử, </a:t>
            </a:r>
            <a:r>
              <a:rPr lang="en-US" sz="2400" smtClean="0">
                <a:latin typeface="Tahoma" panose="020B0604030504040204" pitchFamily="34" charset="0"/>
                <a:ea typeface="Tahoma" panose="020B0604030504040204" pitchFamily="34" charset="0"/>
                <a:cs typeface="Tahoma" panose="020B0604030504040204" pitchFamily="34" charset="0"/>
              </a:rPr>
              <a:t>chuyển đổi dữ liệu, các hàm thông dụng trong C.</a:t>
            </a:r>
          </a:p>
        </p:txBody>
      </p:sp>
    </p:spTree>
    <p:extLst>
      <p:ext uri="{BB962C8B-B14F-4D97-AF65-F5344CB8AC3E}">
        <p14:creationId xmlns:p14="http://schemas.microsoft.com/office/powerpoint/2010/main" val="2179538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538315"/>
          </a:xfrm>
        </p:spPr>
        <p:txBody>
          <a:bodyPr>
            <a:normAutofit/>
          </a:bodyPr>
          <a:lstStyle/>
          <a:p>
            <a:pPr marL="0" indent="0" algn="just">
              <a:buNone/>
            </a:pPr>
            <a:r>
              <a:rPr lang="en-US" sz="2400" b="1" smtClean="0"/>
              <a:t>5. Các toán tử logic (logical operator)</a:t>
            </a:r>
          </a:p>
        </p:txBody>
      </p:sp>
      <p:graphicFrame>
        <p:nvGraphicFramePr>
          <p:cNvPr id="4" name="Table 3"/>
          <p:cNvGraphicFramePr>
            <a:graphicFrameLocks noGrp="1"/>
          </p:cNvGraphicFramePr>
          <p:nvPr>
            <p:extLst>
              <p:ext uri="{D42A27DB-BD31-4B8C-83A1-F6EECF244321}">
                <p14:modId xmlns:p14="http://schemas.microsoft.com/office/powerpoint/2010/main" val="2243758242"/>
              </p:ext>
            </p:extLst>
          </p:nvPr>
        </p:nvGraphicFramePr>
        <p:xfrm>
          <a:off x="457200" y="1681316"/>
          <a:ext cx="8231977" cy="3108960"/>
        </p:xfrm>
        <a:graphic>
          <a:graphicData uri="http://schemas.openxmlformats.org/drawingml/2006/table">
            <a:tbl>
              <a:tblPr firstRow="1" bandRow="1">
                <a:tableStyleId>{F5AB1C69-6EDB-4FF4-983F-18BD219EF322}</a:tableStyleId>
              </a:tblPr>
              <a:tblGrid>
                <a:gridCol w="1043796">
                  <a:extLst>
                    <a:ext uri="{9D8B030D-6E8A-4147-A177-3AD203B41FA5}">
                      <a16:colId xmlns:a16="http://schemas.microsoft.com/office/drawing/2014/main" val="2464028398"/>
                    </a:ext>
                  </a:extLst>
                </a:gridCol>
                <a:gridCol w="1690778">
                  <a:extLst>
                    <a:ext uri="{9D8B030D-6E8A-4147-A177-3AD203B41FA5}">
                      <a16:colId xmlns:a16="http://schemas.microsoft.com/office/drawing/2014/main" val="451647837"/>
                    </a:ext>
                  </a:extLst>
                </a:gridCol>
                <a:gridCol w="4270075">
                  <a:extLst>
                    <a:ext uri="{9D8B030D-6E8A-4147-A177-3AD203B41FA5}">
                      <a16:colId xmlns:a16="http://schemas.microsoft.com/office/drawing/2014/main" val="2375140158"/>
                    </a:ext>
                  </a:extLst>
                </a:gridCol>
                <a:gridCol w="1227328">
                  <a:extLst>
                    <a:ext uri="{9D8B030D-6E8A-4147-A177-3AD203B41FA5}">
                      <a16:colId xmlns:a16="http://schemas.microsoft.com/office/drawing/2014/main" val="863060731"/>
                    </a:ext>
                  </a:extLst>
                </a:gridCol>
              </a:tblGrid>
              <a:tr h="293948">
                <a:tc>
                  <a:txBody>
                    <a:bodyPr/>
                    <a:lstStyle/>
                    <a:p>
                      <a:pPr algn="ctr"/>
                      <a:r>
                        <a:rPr lang="en-US" sz="1600" smtClean="0"/>
                        <a:t>Toán</a:t>
                      </a:r>
                      <a:r>
                        <a:rPr lang="en-US" sz="1600" baseline="0" smtClean="0"/>
                        <a:t> tử</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a:t>
                      </a:r>
                      <a:endParaRPr lang="en-US" sz="1600"/>
                    </a:p>
                  </a:txBody>
                  <a:tcPr/>
                </a:tc>
                <a:extLst>
                  <a:ext uri="{0D108BD9-81ED-4DB2-BD59-A6C34878D82A}">
                    <a16:rowId xmlns:a16="http://schemas.microsoft.com/office/drawing/2014/main" val="1040392265"/>
                  </a:ext>
                </a:extLst>
              </a:tr>
              <a:tr h="243762">
                <a:tc rowSpan="2">
                  <a:txBody>
                    <a:bodyPr/>
                    <a:lstStyle/>
                    <a:p>
                      <a:r>
                        <a:rPr lang="en-US" sz="1400" smtClean="0">
                          <a:latin typeface="Courier New" panose="02070309020205020404" pitchFamily="49" charset="0"/>
                          <a:cs typeface="Courier New" panose="02070309020205020404" pitchFamily="49" charset="0"/>
                        </a:rPr>
                        <a:t>!</a:t>
                      </a:r>
                      <a:endParaRPr lang="en-US" sz="1400">
                        <a:latin typeface="Courier New" panose="02070309020205020404" pitchFamily="49" charset="0"/>
                        <a:cs typeface="Courier New" panose="02070309020205020404" pitchFamily="49" charset="0"/>
                      </a:endParaRPr>
                    </a:p>
                  </a:txBody>
                  <a:tcPr anchor="ctr"/>
                </a:tc>
                <a:tc rowSpan="2">
                  <a:txBody>
                    <a:bodyPr/>
                    <a:lstStyle/>
                    <a:p>
                      <a:r>
                        <a:rPr lang="en-US" sz="1600" smtClean="0"/>
                        <a:t>Toán</a:t>
                      </a:r>
                      <a:r>
                        <a:rPr lang="en-US" sz="1600" baseline="0" smtClean="0"/>
                        <a:t> tử phủ định</a:t>
                      </a:r>
                      <a:endParaRPr lang="en-US" sz="1600"/>
                    </a:p>
                  </a:txBody>
                  <a:tcPr anchor="ct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!5</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0</a:t>
                      </a:r>
                      <a:endParaRPr lang="en-US" sz="1600"/>
                    </a:p>
                  </a:txBody>
                  <a:tcPr/>
                </a:tc>
                <a:extLst>
                  <a:ext uri="{0D108BD9-81ED-4DB2-BD59-A6C34878D82A}">
                    <a16:rowId xmlns:a16="http://schemas.microsoft.com/office/drawing/2014/main" val="889467228"/>
                  </a:ext>
                </a:extLst>
              </a:tr>
              <a:tr h="243762">
                <a:tc vMerge="1">
                  <a:txBody>
                    <a:bodyPr/>
                    <a:lstStyle/>
                    <a:p>
                      <a:endParaRPr lang="en-US" sz="1600"/>
                    </a:p>
                  </a:txBody>
                  <a:tcPr/>
                </a:tc>
                <a:tc vMerge="1">
                  <a:txBody>
                    <a:bodyPr/>
                    <a:lstStyle/>
                    <a:p>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!(5 &lt; 4)</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1</a:t>
                      </a:r>
                      <a:endParaRPr lang="en-US" sz="1600"/>
                    </a:p>
                  </a:txBody>
                  <a:tcPr/>
                </a:tc>
                <a:extLst>
                  <a:ext uri="{0D108BD9-81ED-4DB2-BD59-A6C34878D82A}">
                    <a16:rowId xmlns:a16="http://schemas.microsoft.com/office/drawing/2014/main" val="1888626812"/>
                  </a:ext>
                </a:extLst>
              </a:tr>
              <a:tr h="0">
                <a:tc rowSpan="3">
                  <a:txBody>
                    <a:bodyPr/>
                    <a:lstStyle/>
                    <a:p>
                      <a:r>
                        <a:rPr lang="en-US" sz="1400" smtClean="0">
                          <a:latin typeface="Courier New" panose="02070309020205020404" pitchFamily="49" charset="0"/>
                          <a:cs typeface="Courier New" panose="02070309020205020404" pitchFamily="49" charset="0"/>
                        </a:rPr>
                        <a:t>&amp;&amp;</a:t>
                      </a:r>
                      <a:endParaRPr lang="en-US" sz="1400">
                        <a:latin typeface="Courier New" panose="02070309020205020404" pitchFamily="49" charset="0"/>
                        <a:cs typeface="Courier New" panose="02070309020205020404" pitchFamily="49" charset="0"/>
                      </a:endParaRPr>
                    </a:p>
                  </a:txBody>
                  <a:tcPr anchor="ctr"/>
                </a:tc>
                <a:tc rowSpan="3">
                  <a:txBody>
                    <a:bodyPr/>
                    <a:lstStyle/>
                    <a:p>
                      <a:r>
                        <a:rPr lang="en-US" sz="1600" smtClean="0"/>
                        <a:t>Toán</a:t>
                      </a:r>
                      <a:r>
                        <a:rPr lang="en-US" sz="1600" baseline="0" smtClean="0"/>
                        <a:t> tử và</a:t>
                      </a:r>
                      <a:endParaRPr lang="en-US" sz="1600"/>
                    </a:p>
                  </a:txBody>
                  <a:tcPr anchor="ct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9 &amp;&amp; 6</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mtClean="0"/>
                        <a:t>1</a:t>
                      </a:r>
                      <a:endParaRPr lang="en-US"/>
                    </a:p>
                  </a:txBody>
                  <a:tcPr/>
                </a:tc>
                <a:extLst>
                  <a:ext uri="{0D108BD9-81ED-4DB2-BD59-A6C34878D82A}">
                    <a16:rowId xmlns:a16="http://schemas.microsoft.com/office/drawing/2014/main" val="2114635151"/>
                  </a:ext>
                </a:extLst>
              </a:tr>
              <a:tr h="223520">
                <a:tc vMerge="1">
                  <a:txBody>
                    <a:bodyPr/>
                    <a:lstStyle/>
                    <a:p>
                      <a:endParaRPr lang="en-US"/>
                    </a:p>
                  </a:txBody>
                  <a:tcPr/>
                </a:tc>
                <a:tc vMerge="1">
                  <a:txBody>
                    <a:bodyPr/>
                    <a:lstStyle/>
                    <a:p>
                      <a:endParaRPr lang="en-US"/>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(8 – 5 == 3) &amp;&amp; (2 + 2 == 4)</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mtClean="0"/>
                        <a:t>1</a:t>
                      </a:r>
                      <a:endParaRPr lang="en-US"/>
                    </a:p>
                  </a:txBody>
                  <a:tcPr/>
                </a:tc>
                <a:extLst>
                  <a:ext uri="{0D108BD9-81ED-4DB2-BD59-A6C34878D82A}">
                    <a16:rowId xmlns:a16="http://schemas.microsoft.com/office/drawing/2014/main" val="3019486625"/>
                  </a:ext>
                </a:extLst>
              </a:tr>
              <a:tr h="0">
                <a:tc vMerge="1">
                  <a:txBody>
                    <a:bodyPr/>
                    <a:lstStyle/>
                    <a:p>
                      <a:endParaRPr lang="en-US"/>
                    </a:p>
                  </a:txBody>
                  <a:tcPr/>
                </a:tc>
                <a:tc vMerge="1">
                  <a:txBody>
                    <a:bodyPr/>
                    <a:lstStyle/>
                    <a:p>
                      <a:endParaRPr lang="en-US"/>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 == 1) &amp;&amp; (2.5 + 7.1 == 9.6)</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mtClean="0"/>
                        <a:t>0</a:t>
                      </a:r>
                      <a:endParaRPr lang="en-US"/>
                    </a:p>
                  </a:txBody>
                  <a:tcPr/>
                </a:tc>
                <a:extLst>
                  <a:ext uri="{0D108BD9-81ED-4DB2-BD59-A6C34878D82A}">
                    <a16:rowId xmlns:a16="http://schemas.microsoft.com/office/drawing/2014/main" val="2383395063"/>
                  </a:ext>
                </a:extLst>
              </a:tr>
              <a:tr h="0">
                <a:tc rowSpan="3">
                  <a:txBody>
                    <a:bodyPr/>
                    <a:lstStyle/>
                    <a:p>
                      <a:r>
                        <a:rPr lang="en-US" sz="1400" smtClean="0">
                          <a:latin typeface="Courier New" panose="02070309020205020404" pitchFamily="49" charset="0"/>
                          <a:cs typeface="Courier New" panose="02070309020205020404" pitchFamily="49" charset="0"/>
                        </a:rPr>
                        <a:t>||</a:t>
                      </a:r>
                      <a:endParaRPr lang="en-US" sz="1400">
                        <a:latin typeface="Courier New" panose="02070309020205020404" pitchFamily="49" charset="0"/>
                        <a:cs typeface="Courier New" panose="02070309020205020404" pitchFamily="49" charset="0"/>
                      </a:endParaRPr>
                    </a:p>
                  </a:txBody>
                  <a:tcPr anchor="ctr"/>
                </a:tc>
                <a:tc rowSpan="3">
                  <a:txBody>
                    <a:bodyPr/>
                    <a:lstStyle/>
                    <a:p>
                      <a:r>
                        <a:rPr lang="en-US" sz="1600" smtClean="0"/>
                        <a:t>Toán</a:t>
                      </a:r>
                      <a:r>
                        <a:rPr lang="en-US" sz="1600" baseline="0" smtClean="0"/>
                        <a:t> tử hoặc</a:t>
                      </a:r>
                      <a:endParaRPr lang="en-US" sz="1600"/>
                    </a:p>
                  </a:txBody>
                  <a:tcPr anchor="ct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15 || 0.0</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1</a:t>
                      </a:r>
                      <a:endParaRPr lang="en-US" sz="1600"/>
                    </a:p>
                  </a:txBody>
                  <a:tcPr/>
                </a:tc>
                <a:extLst>
                  <a:ext uri="{0D108BD9-81ED-4DB2-BD59-A6C34878D82A}">
                    <a16:rowId xmlns:a16="http://schemas.microsoft.com/office/drawing/2014/main" val="455017805"/>
                  </a:ext>
                </a:extLst>
              </a:tr>
              <a:tr h="223520">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smtClean="0">
                          <a:solidFill>
                            <a:schemeClr val="dk1"/>
                          </a:solidFill>
                          <a:latin typeface="Courier New" panose="02070309020205020404" pitchFamily="49" charset="0"/>
                          <a:ea typeface="+mn-ea"/>
                          <a:cs typeface="Courier New" panose="02070309020205020404" pitchFamily="49" charset="0"/>
                        </a:rPr>
                        <a:t>(15 + 7 == 19) || (3 &lt;= 2 )</a:t>
                      </a:r>
                    </a:p>
                  </a:txBody>
                  <a:tcPr/>
                </a:tc>
                <a:tc>
                  <a:txBody>
                    <a:bodyPr/>
                    <a:lstStyle/>
                    <a:p>
                      <a:r>
                        <a:rPr lang="en-US" sz="1600" smtClean="0"/>
                        <a:t>0</a:t>
                      </a:r>
                      <a:endParaRPr lang="en-US" sz="1600"/>
                    </a:p>
                  </a:txBody>
                  <a:tcPr/>
                </a:tc>
                <a:extLst>
                  <a:ext uri="{0D108BD9-81ED-4DB2-BD59-A6C34878D82A}">
                    <a16:rowId xmlns:a16="http://schemas.microsoft.com/office/drawing/2014/main" val="3950110943"/>
                  </a:ext>
                </a:extLst>
              </a:tr>
              <a:tr h="0">
                <a:tc vMerge="1">
                  <a:txBody>
                    <a:bodyPr/>
                    <a:lstStyle/>
                    <a:p>
                      <a:endParaRPr lang="en-US"/>
                    </a:p>
                  </a:txBody>
                  <a:tcPr/>
                </a:tc>
                <a:tc vMerge="1">
                  <a:txBody>
                    <a:bodyPr/>
                    <a:lstStyle/>
                    <a:p>
                      <a:endParaRPr lang="en-US"/>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 == 97) || (8.5 / 3 &gt; 3)</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1</a:t>
                      </a:r>
                      <a:endParaRPr lang="en-US" sz="1600"/>
                    </a:p>
                  </a:txBody>
                  <a:tcPr/>
                </a:tc>
                <a:extLst>
                  <a:ext uri="{0D108BD9-81ED-4DB2-BD59-A6C34878D82A}">
                    <a16:rowId xmlns:a16="http://schemas.microsoft.com/office/drawing/2014/main" val="2547200882"/>
                  </a:ext>
                </a:extLst>
              </a:tr>
            </a:tbl>
          </a:graphicData>
        </a:graphic>
      </p:graphicFrame>
      <p:sp>
        <p:nvSpPr>
          <p:cNvPr id="5" name="TextBox 4"/>
          <p:cNvSpPr txBox="1"/>
          <p:nvPr/>
        </p:nvSpPr>
        <p:spPr>
          <a:xfrm>
            <a:off x="457200" y="4960189"/>
            <a:ext cx="8229600" cy="923330"/>
          </a:xfrm>
          <a:prstGeom prst="rect">
            <a:avLst/>
          </a:prstGeom>
          <a:noFill/>
        </p:spPr>
        <p:txBody>
          <a:bodyPr wrap="square" rtlCol="0">
            <a:spAutoFit/>
          </a:bodyPr>
          <a:lstStyle/>
          <a:p>
            <a:pPr algn="just"/>
            <a:r>
              <a:rPr lang="en-US" b="1" smtClean="0"/>
              <a:t>Lưu ý: </a:t>
            </a:r>
            <a:r>
              <a:rPr lang="en-US" smtClean="0"/>
              <a:t>Tránh nhầm 2 toán tử logic </a:t>
            </a:r>
            <a:r>
              <a:rPr lang="en-US" sz="1600" smtClean="0">
                <a:latin typeface="Courier New" panose="02070309020205020404" pitchFamily="49" charset="0"/>
                <a:cs typeface="Courier New" panose="02070309020205020404" pitchFamily="49" charset="0"/>
              </a:rPr>
              <a:t>&amp;&amp;</a:t>
            </a:r>
            <a:r>
              <a:rPr lang="en-US" smtClean="0"/>
              <a:t> và </a:t>
            </a:r>
            <a:r>
              <a:rPr lang="en-US" sz="1600">
                <a:latin typeface="Courier New" panose="02070309020205020404" pitchFamily="49" charset="0"/>
                <a:cs typeface="Courier New" panose="02070309020205020404" pitchFamily="49" charset="0"/>
              </a:rPr>
              <a:t>||</a:t>
            </a:r>
            <a:r>
              <a:rPr lang="en-US" smtClean="0"/>
              <a:t> với 2 toán tử xử lý bit </a:t>
            </a:r>
            <a:r>
              <a:rPr lang="en-US" sz="1600">
                <a:latin typeface="Courier New" panose="02070309020205020404" pitchFamily="49" charset="0"/>
                <a:cs typeface="Courier New" panose="02070309020205020404" pitchFamily="49" charset="0"/>
              </a:rPr>
              <a:t>&amp;</a:t>
            </a:r>
            <a:r>
              <a:rPr lang="en-US" smtClean="0"/>
              <a:t> và </a:t>
            </a:r>
            <a:r>
              <a:rPr lang="en-US" sz="1600">
                <a:latin typeface="Courier New" panose="02070309020205020404" pitchFamily="49" charset="0"/>
                <a:cs typeface="Courier New" panose="02070309020205020404" pitchFamily="49" charset="0"/>
              </a:rPr>
              <a:t>|</a:t>
            </a:r>
            <a:r>
              <a:rPr lang="en-US" smtClean="0"/>
              <a:t>. Mặc dù nếu dùng </a:t>
            </a:r>
            <a:r>
              <a:rPr lang="en-US" sz="1600">
                <a:latin typeface="Courier New" panose="02070309020205020404" pitchFamily="49" charset="0"/>
                <a:cs typeface="Courier New" panose="02070309020205020404" pitchFamily="49" charset="0"/>
              </a:rPr>
              <a:t>&amp;</a:t>
            </a:r>
            <a:r>
              <a:rPr lang="en-US" smtClean="0"/>
              <a:t> và </a:t>
            </a:r>
            <a:r>
              <a:rPr lang="en-US" sz="1600">
                <a:latin typeface="Courier New" panose="02070309020205020404" pitchFamily="49" charset="0"/>
                <a:cs typeface="Courier New" panose="02070309020205020404" pitchFamily="49" charset="0"/>
              </a:rPr>
              <a:t>|</a:t>
            </a:r>
            <a:r>
              <a:rPr lang="en-US" smtClean="0"/>
              <a:t> lên các biểu thức so sánh thì cũng cho kết quả giống như dùng </a:t>
            </a:r>
            <a:r>
              <a:rPr lang="en-US" sz="1600">
                <a:latin typeface="Courier New" panose="02070309020205020404" pitchFamily="49" charset="0"/>
                <a:cs typeface="Courier New" panose="02070309020205020404" pitchFamily="49" charset="0"/>
              </a:rPr>
              <a:t>&amp;&amp;</a:t>
            </a:r>
            <a:r>
              <a:rPr lang="en-US" smtClean="0"/>
              <a:t> và </a:t>
            </a:r>
            <a:r>
              <a:rPr lang="en-US" sz="1600">
                <a:latin typeface="Courier New" panose="02070309020205020404" pitchFamily="49" charset="0"/>
                <a:cs typeface="Courier New" panose="02070309020205020404" pitchFamily="49" charset="0"/>
              </a:rPr>
              <a:t>||</a:t>
            </a:r>
            <a:r>
              <a:rPr lang="en-US" smtClean="0"/>
              <a:t>, nhưng bản chất của chúng thì khác nhau.</a:t>
            </a:r>
            <a:endParaRPr lang="en-US"/>
          </a:p>
        </p:txBody>
      </p:sp>
    </p:spTree>
    <p:extLst>
      <p:ext uri="{BB962C8B-B14F-4D97-AF65-F5344CB8AC3E}">
        <p14:creationId xmlns:p14="http://schemas.microsoft.com/office/powerpoint/2010/main" val="271384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538315"/>
          </a:xfrm>
        </p:spPr>
        <p:txBody>
          <a:bodyPr>
            <a:normAutofit/>
          </a:bodyPr>
          <a:lstStyle/>
          <a:p>
            <a:pPr marL="0" indent="0" algn="just">
              <a:buNone/>
            </a:pPr>
            <a:r>
              <a:rPr lang="en-US" sz="2400" b="1" smtClean="0"/>
              <a:t>6. Các toán tử xử lý bit (bitwise operator)</a:t>
            </a:r>
          </a:p>
        </p:txBody>
      </p:sp>
      <p:graphicFrame>
        <p:nvGraphicFramePr>
          <p:cNvPr id="4" name="Table 3"/>
          <p:cNvGraphicFramePr>
            <a:graphicFrameLocks noGrp="1"/>
          </p:cNvGraphicFramePr>
          <p:nvPr>
            <p:extLst>
              <p:ext uri="{D42A27DB-BD31-4B8C-83A1-F6EECF244321}">
                <p14:modId xmlns:p14="http://schemas.microsoft.com/office/powerpoint/2010/main" val="1768797357"/>
              </p:ext>
            </p:extLst>
          </p:nvPr>
        </p:nvGraphicFramePr>
        <p:xfrm>
          <a:off x="457200" y="2211230"/>
          <a:ext cx="8231977" cy="2346960"/>
        </p:xfrm>
        <a:graphic>
          <a:graphicData uri="http://schemas.openxmlformats.org/drawingml/2006/table">
            <a:tbl>
              <a:tblPr firstRow="1" bandRow="1">
                <a:tableStyleId>{F5AB1C69-6EDB-4FF4-983F-18BD219EF322}</a:tableStyleId>
              </a:tblPr>
              <a:tblGrid>
                <a:gridCol w="1043796">
                  <a:extLst>
                    <a:ext uri="{9D8B030D-6E8A-4147-A177-3AD203B41FA5}">
                      <a16:colId xmlns:a16="http://schemas.microsoft.com/office/drawing/2014/main" val="2464028398"/>
                    </a:ext>
                  </a:extLst>
                </a:gridCol>
                <a:gridCol w="2173857">
                  <a:extLst>
                    <a:ext uri="{9D8B030D-6E8A-4147-A177-3AD203B41FA5}">
                      <a16:colId xmlns:a16="http://schemas.microsoft.com/office/drawing/2014/main" val="451647837"/>
                    </a:ext>
                  </a:extLst>
                </a:gridCol>
                <a:gridCol w="2009955">
                  <a:extLst>
                    <a:ext uri="{9D8B030D-6E8A-4147-A177-3AD203B41FA5}">
                      <a16:colId xmlns:a16="http://schemas.microsoft.com/office/drawing/2014/main" val="2375140158"/>
                    </a:ext>
                  </a:extLst>
                </a:gridCol>
                <a:gridCol w="3004369">
                  <a:extLst>
                    <a:ext uri="{9D8B030D-6E8A-4147-A177-3AD203B41FA5}">
                      <a16:colId xmlns:a16="http://schemas.microsoft.com/office/drawing/2014/main" val="863060731"/>
                    </a:ext>
                  </a:extLst>
                </a:gridCol>
              </a:tblGrid>
              <a:tr h="293948">
                <a:tc>
                  <a:txBody>
                    <a:bodyPr/>
                    <a:lstStyle/>
                    <a:p>
                      <a:pPr algn="ctr"/>
                      <a:r>
                        <a:rPr lang="en-US" sz="1600" smtClean="0"/>
                        <a:t>Toán</a:t>
                      </a:r>
                      <a:r>
                        <a:rPr lang="en-US" sz="1600" baseline="0" smtClean="0"/>
                        <a:t> tử</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a:t>
                      </a:r>
                      <a:endParaRPr lang="en-US" sz="1600"/>
                    </a:p>
                  </a:txBody>
                  <a:tcPr/>
                </a:tc>
                <a:extLst>
                  <a:ext uri="{0D108BD9-81ED-4DB2-BD59-A6C34878D82A}">
                    <a16:rowId xmlns:a16="http://schemas.microsoft.com/office/drawing/2014/main" val="1040392265"/>
                  </a:ext>
                </a:extLst>
              </a:tr>
              <a:tr h="293948">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&amp;</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Phép</a:t>
                      </a:r>
                      <a:r>
                        <a:rPr lang="en-US" sz="1600" baseline="0" smtClean="0"/>
                        <a:t> toán </a:t>
                      </a:r>
                      <a:r>
                        <a:rPr lang="en-US" sz="1600" smtClean="0"/>
                        <a:t>AND</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3 &amp; 5</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1</a:t>
                      </a:r>
                      <a:endParaRPr lang="en-US" sz="1600"/>
                    </a:p>
                  </a:txBody>
                  <a:tcPr/>
                </a:tc>
                <a:extLst>
                  <a:ext uri="{0D108BD9-81ED-4DB2-BD59-A6C34878D82A}">
                    <a16:rowId xmlns:a16="http://schemas.microsoft.com/office/drawing/2014/main" val="512152529"/>
                  </a:ext>
                </a:extLst>
              </a:tr>
              <a:tr h="293948">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Phép</a:t>
                      </a:r>
                      <a:r>
                        <a:rPr lang="en-US" sz="1600" baseline="0" smtClean="0"/>
                        <a:t> toán </a:t>
                      </a:r>
                      <a:r>
                        <a:rPr lang="en-US" sz="1600" smtClean="0"/>
                        <a:t>OR</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3 | 5</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7</a:t>
                      </a:r>
                      <a:endParaRPr lang="en-US" sz="1600"/>
                    </a:p>
                  </a:txBody>
                  <a:tcPr/>
                </a:tc>
                <a:extLst>
                  <a:ext uri="{0D108BD9-81ED-4DB2-BD59-A6C34878D82A}">
                    <a16:rowId xmlns:a16="http://schemas.microsoft.com/office/drawing/2014/main" val="143608670"/>
                  </a:ext>
                </a:extLst>
              </a:tr>
              <a:tr h="293948">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Phép</a:t>
                      </a:r>
                      <a:r>
                        <a:rPr lang="en-US" sz="1600" baseline="0" smtClean="0"/>
                        <a:t> toán </a:t>
                      </a:r>
                      <a:r>
                        <a:rPr lang="en-US" sz="1600" smtClean="0"/>
                        <a:t>XOR</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3 ^ 5</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6</a:t>
                      </a:r>
                      <a:endParaRPr lang="en-US" sz="1600"/>
                    </a:p>
                  </a:txBody>
                  <a:tcPr/>
                </a:tc>
                <a:extLst>
                  <a:ext uri="{0D108BD9-81ED-4DB2-BD59-A6C34878D82A}">
                    <a16:rowId xmlns:a16="http://schemas.microsoft.com/office/drawing/2014/main" val="1388861677"/>
                  </a:ext>
                </a:extLst>
              </a:tr>
              <a:tr h="293948">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Phép</a:t>
                      </a:r>
                      <a:r>
                        <a:rPr lang="en-US" sz="1600" baseline="0" smtClean="0"/>
                        <a:t> toán </a:t>
                      </a:r>
                      <a:r>
                        <a:rPr lang="en-US" sz="1600" smtClean="0"/>
                        <a:t>NOT</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~3</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-4</a:t>
                      </a:r>
                      <a:endParaRPr lang="en-US" sz="1600"/>
                    </a:p>
                  </a:txBody>
                  <a:tcPr/>
                </a:tc>
                <a:extLst>
                  <a:ext uri="{0D108BD9-81ED-4DB2-BD59-A6C34878D82A}">
                    <a16:rowId xmlns:a16="http://schemas.microsoft.com/office/drawing/2014/main" val="369799467"/>
                  </a:ext>
                </a:extLst>
              </a:tr>
              <a:tr h="293948">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&lt;&lt;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Phép</a:t>
                      </a:r>
                      <a:r>
                        <a:rPr lang="en-US" sz="1600" baseline="0" smtClean="0"/>
                        <a:t> dịch bit sang trái</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15 &lt;&lt; 2</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60</a:t>
                      </a:r>
                      <a:endParaRPr lang="en-US" sz="1600"/>
                    </a:p>
                  </a:txBody>
                  <a:tcPr/>
                </a:tc>
                <a:extLst>
                  <a:ext uri="{0D108BD9-81ED-4DB2-BD59-A6C34878D82A}">
                    <a16:rowId xmlns:a16="http://schemas.microsoft.com/office/drawing/2014/main" val="963740627"/>
                  </a:ext>
                </a:extLst>
              </a:tr>
              <a:tr h="293948">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&gt;&gt;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Phép</a:t>
                      </a:r>
                      <a:r>
                        <a:rPr lang="en-US" sz="1600" baseline="0" smtClean="0"/>
                        <a:t> dịch bit sang phải</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15 &gt;&gt; 2</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algn="ctr"/>
                      <a:r>
                        <a:rPr lang="en-US" sz="1600" smtClean="0"/>
                        <a:t>3</a:t>
                      </a:r>
                      <a:endParaRPr lang="en-US" sz="1600"/>
                    </a:p>
                  </a:txBody>
                  <a:tcPr/>
                </a:tc>
                <a:extLst>
                  <a:ext uri="{0D108BD9-81ED-4DB2-BD59-A6C34878D82A}">
                    <a16:rowId xmlns:a16="http://schemas.microsoft.com/office/drawing/2014/main" val="4058220261"/>
                  </a:ext>
                </a:extLst>
              </a:tr>
            </a:tbl>
          </a:graphicData>
        </a:graphic>
      </p:graphicFrame>
      <p:sp>
        <p:nvSpPr>
          <p:cNvPr id="5" name="TextBox 4"/>
          <p:cNvSpPr txBox="1"/>
          <p:nvPr/>
        </p:nvSpPr>
        <p:spPr>
          <a:xfrm>
            <a:off x="457200" y="4626439"/>
            <a:ext cx="8229600" cy="923330"/>
          </a:xfrm>
          <a:prstGeom prst="rect">
            <a:avLst/>
          </a:prstGeom>
          <a:noFill/>
        </p:spPr>
        <p:txBody>
          <a:bodyPr wrap="square" rtlCol="0">
            <a:spAutoFit/>
          </a:bodyPr>
          <a:lstStyle/>
          <a:p>
            <a:pPr algn="just"/>
            <a:r>
              <a:rPr lang="en-US" smtClean="0"/>
              <a:t>Chi tiết về các toán tử xử lý bit có thể đọc thêm ở:</a:t>
            </a:r>
          </a:p>
          <a:p>
            <a:pPr algn="just"/>
            <a:r>
              <a:rPr lang="en-US">
                <a:hlinkClick r:id="rId2"/>
              </a:rPr>
              <a:t>https://</a:t>
            </a:r>
            <a:r>
              <a:rPr lang="en-US" smtClean="0">
                <a:hlinkClick r:id="rId2"/>
              </a:rPr>
              <a:t>vi.wikipedia.org/wiki/Ph%C3%A9p_to%C3%A1n_thao_t%C3%A1c_bit</a:t>
            </a:r>
            <a:endParaRPr lang="en-US" smtClean="0"/>
          </a:p>
          <a:p>
            <a:pPr algn="just"/>
            <a:endParaRPr lang="en-US" smtClean="0"/>
          </a:p>
        </p:txBody>
      </p:sp>
      <p:sp>
        <p:nvSpPr>
          <p:cNvPr id="6" name="TextBox 5"/>
          <p:cNvSpPr txBox="1"/>
          <p:nvPr/>
        </p:nvSpPr>
        <p:spPr>
          <a:xfrm>
            <a:off x="457200" y="1564899"/>
            <a:ext cx="8229600" cy="646331"/>
          </a:xfrm>
          <a:prstGeom prst="rect">
            <a:avLst/>
          </a:prstGeom>
          <a:noFill/>
        </p:spPr>
        <p:txBody>
          <a:bodyPr wrap="square" rtlCol="0">
            <a:spAutoFit/>
          </a:bodyPr>
          <a:lstStyle/>
          <a:p>
            <a:pPr algn="just"/>
            <a:r>
              <a:rPr lang="en-US" smtClean="0"/>
              <a:t>Các toán tử xử lý bit sẽ đọc và thực hiện phép toán xử lý bit lên dữ liệu thô (raw data) dưới dạng nhị phân của số, biến, hằng, …</a:t>
            </a:r>
            <a:endParaRPr lang="en-US"/>
          </a:p>
        </p:txBody>
      </p:sp>
    </p:spTree>
    <p:extLst>
      <p:ext uri="{BB962C8B-B14F-4D97-AF65-F5344CB8AC3E}">
        <p14:creationId xmlns:p14="http://schemas.microsoft.com/office/powerpoint/2010/main" val="144575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3420373"/>
          </a:xfrm>
        </p:spPr>
        <p:txBody>
          <a:bodyPr>
            <a:normAutofit/>
          </a:bodyPr>
          <a:lstStyle/>
          <a:p>
            <a:pPr marL="0" indent="0">
              <a:buNone/>
            </a:pPr>
            <a:r>
              <a:rPr lang="en-US" sz="2400" b="1" smtClean="0"/>
              <a:t>7. Toán </a:t>
            </a:r>
            <a:r>
              <a:rPr lang="en-US" sz="2400" b="1"/>
              <a:t>tử </a:t>
            </a:r>
            <a:r>
              <a:rPr lang="en-US" sz="2400" b="1" smtClean="0"/>
              <a:t>tăng/giảm (increment/decrement </a:t>
            </a:r>
            <a:r>
              <a:rPr lang="en-US" sz="2400" b="1"/>
              <a:t>operator</a:t>
            </a:r>
            <a:r>
              <a:rPr lang="en-US" sz="2400" b="1" smtClean="0"/>
              <a:t>)</a:t>
            </a:r>
            <a:endParaRPr lang="en-US" sz="2400" smtClean="0"/>
          </a:p>
          <a:p>
            <a:pPr marL="0" indent="0">
              <a:buNone/>
            </a:pPr>
            <a:r>
              <a:rPr lang="en-US" sz="1800" smtClean="0"/>
              <a:t>Ngôn ngữ C cung cấp 2 toán tử để thay đổi nhanh dữ liệu số:</a:t>
            </a:r>
          </a:p>
          <a:p>
            <a:r>
              <a:rPr lang="en-US" sz="1800" smtClean="0"/>
              <a:t>Toán tử tăng (</a:t>
            </a:r>
            <a:r>
              <a:rPr lang="en-US" sz="1400" smtClean="0">
                <a:latin typeface="Courier New" panose="02070309020205020404" pitchFamily="49" charset="0"/>
                <a:cs typeface="Courier New" panose="02070309020205020404" pitchFamily="49" charset="0"/>
              </a:rPr>
              <a:t>++</a:t>
            </a:r>
            <a:r>
              <a:rPr lang="en-US" sz="1800" smtClean="0"/>
              <a:t>): Làm tăng giá trị của biến lên 1 đơn vị.</a:t>
            </a:r>
            <a:endParaRPr lang="en-US" sz="1400" smtClean="0"/>
          </a:p>
          <a:p>
            <a:r>
              <a:rPr lang="en-US" sz="1800"/>
              <a:t>Toán tử </a:t>
            </a:r>
            <a:r>
              <a:rPr lang="en-US" sz="1800" smtClean="0"/>
              <a:t>giảm (</a:t>
            </a:r>
            <a:r>
              <a:rPr lang="en-US" sz="1400" smtClean="0">
                <a:latin typeface="Courier New" panose="02070309020205020404" pitchFamily="49" charset="0"/>
                <a:cs typeface="Courier New" panose="02070309020205020404" pitchFamily="49" charset="0"/>
              </a:rPr>
              <a:t>--</a:t>
            </a:r>
            <a:r>
              <a:rPr lang="en-US" sz="1800" smtClean="0"/>
              <a:t>): </a:t>
            </a:r>
            <a:r>
              <a:rPr lang="en-US" sz="1800"/>
              <a:t>Làm </a:t>
            </a:r>
            <a:r>
              <a:rPr lang="en-US" sz="1800" smtClean="0"/>
              <a:t>giảm </a:t>
            </a:r>
            <a:r>
              <a:rPr lang="en-US" sz="1800"/>
              <a:t>giá trị của biến </a:t>
            </a:r>
            <a:r>
              <a:rPr lang="en-US" sz="1800" smtClean="0"/>
              <a:t>đi </a:t>
            </a:r>
            <a:r>
              <a:rPr lang="en-US" sz="1800"/>
              <a:t>1 đơn </a:t>
            </a:r>
            <a:r>
              <a:rPr lang="en-US" sz="1800" smtClean="0"/>
              <a:t>vị.</a:t>
            </a:r>
            <a:endParaRPr lang="en-US" sz="1800"/>
          </a:p>
          <a:p>
            <a:pPr marL="0" indent="0" algn="just">
              <a:buNone/>
            </a:pPr>
            <a:r>
              <a:rPr lang="en-US" sz="1800" smtClean="0"/>
              <a:t>Khác với các toán tử thông thường, toán tử tăng/giảm có thể đặt ở trước hoặc sau toán hạng, khi đó tác dụng của chúng sẽ khác nhau như sau:</a:t>
            </a:r>
          </a:p>
          <a:p>
            <a:pPr algn="just"/>
            <a:r>
              <a:rPr lang="en-US" sz="1400" smtClean="0">
                <a:latin typeface="Courier New" panose="02070309020205020404" pitchFamily="49" charset="0"/>
                <a:cs typeface="Courier New" panose="02070309020205020404" pitchFamily="49" charset="0"/>
              </a:rPr>
              <a:t>x++</a:t>
            </a:r>
            <a:r>
              <a:rPr lang="en-US" sz="1800" smtClean="0"/>
              <a:t>: Trả về giá trị hiện tại của x sau đó mới tăng x lên 1 đơn vị.</a:t>
            </a:r>
          </a:p>
          <a:p>
            <a:pPr algn="just"/>
            <a:r>
              <a:rPr lang="en-US" sz="1400" smtClean="0">
                <a:latin typeface="Courier New" panose="02070309020205020404" pitchFamily="49" charset="0"/>
                <a:cs typeface="Courier New" panose="02070309020205020404" pitchFamily="49" charset="0"/>
              </a:rPr>
              <a:t>++x</a:t>
            </a:r>
            <a:r>
              <a:rPr lang="en-US" sz="1800" smtClean="0"/>
              <a:t>: Tăng x lên 1 đơn vị rồi trả về giá trị mới của x.</a:t>
            </a:r>
          </a:p>
          <a:p>
            <a:pPr algn="just"/>
            <a:r>
              <a:rPr lang="en-US" sz="1800" smtClean="0"/>
              <a:t>Toán tử </a:t>
            </a:r>
            <a:r>
              <a:rPr lang="en-US" sz="1400">
                <a:latin typeface="Courier New" panose="02070309020205020404" pitchFamily="49" charset="0"/>
                <a:cs typeface="Courier New" panose="02070309020205020404" pitchFamily="49" charset="0"/>
              </a:rPr>
              <a:t>--</a:t>
            </a:r>
            <a:r>
              <a:rPr lang="en-US" sz="1800" smtClean="0"/>
              <a:t> cũng có cách sử dụng tương tự.</a:t>
            </a:r>
          </a:p>
          <a:p>
            <a:pPr marL="0" indent="0" algn="just">
              <a:buNone/>
            </a:pPr>
            <a:r>
              <a:rPr lang="en-US" sz="1800" b="1" smtClean="0"/>
              <a:t>Ví dụ:</a:t>
            </a:r>
            <a:endParaRPr lang="en-US" sz="1800" b="1"/>
          </a:p>
        </p:txBody>
      </p:sp>
      <p:graphicFrame>
        <p:nvGraphicFramePr>
          <p:cNvPr id="4" name="Table 3"/>
          <p:cNvGraphicFramePr>
            <a:graphicFrameLocks noGrp="1"/>
          </p:cNvGraphicFramePr>
          <p:nvPr>
            <p:extLst>
              <p:ext uri="{D42A27DB-BD31-4B8C-83A1-F6EECF244321}">
                <p14:modId xmlns:p14="http://schemas.microsoft.com/office/powerpoint/2010/main" val="2893392091"/>
              </p:ext>
            </p:extLst>
          </p:nvPr>
        </p:nvGraphicFramePr>
        <p:xfrm>
          <a:off x="457200" y="4563374"/>
          <a:ext cx="8229600" cy="1676400"/>
        </p:xfrm>
        <a:graphic>
          <a:graphicData uri="http://schemas.openxmlformats.org/drawingml/2006/table">
            <a:tbl>
              <a:tblPr firstRow="1" bandRow="1">
                <a:tableStyleId>{F5AB1C69-6EDB-4FF4-983F-18BD219EF322}</a:tableStyleId>
              </a:tblPr>
              <a:tblGrid>
                <a:gridCol w="1949570">
                  <a:extLst>
                    <a:ext uri="{9D8B030D-6E8A-4147-A177-3AD203B41FA5}">
                      <a16:colId xmlns:a16="http://schemas.microsoft.com/office/drawing/2014/main" val="54767879"/>
                    </a:ext>
                  </a:extLst>
                </a:gridCol>
                <a:gridCol w="2165230">
                  <a:extLst>
                    <a:ext uri="{9D8B030D-6E8A-4147-A177-3AD203B41FA5}">
                      <a16:colId xmlns:a16="http://schemas.microsoft.com/office/drawing/2014/main" val="3821792516"/>
                    </a:ext>
                  </a:extLst>
                </a:gridCol>
                <a:gridCol w="2057400">
                  <a:extLst>
                    <a:ext uri="{9D8B030D-6E8A-4147-A177-3AD203B41FA5}">
                      <a16:colId xmlns:a16="http://schemas.microsoft.com/office/drawing/2014/main" val="3387400782"/>
                    </a:ext>
                  </a:extLst>
                </a:gridCol>
                <a:gridCol w="2057400">
                  <a:extLst>
                    <a:ext uri="{9D8B030D-6E8A-4147-A177-3AD203B41FA5}">
                      <a16:colId xmlns:a16="http://schemas.microsoft.com/office/drawing/2014/main" val="3969347377"/>
                    </a:ext>
                  </a:extLst>
                </a:gridCol>
              </a:tblGrid>
              <a:tr h="246716">
                <a:tc>
                  <a:txBody>
                    <a:bodyPr/>
                    <a:lstStyle/>
                    <a:p>
                      <a:pPr algn="ctr"/>
                      <a:r>
                        <a:rPr lang="en-US" sz="1600" smtClean="0"/>
                        <a:t>Khởi</a:t>
                      </a:r>
                      <a:r>
                        <a:rPr lang="en-US" sz="1600" baseline="0" smtClean="0"/>
                        <a:t> tạo</a:t>
                      </a:r>
                      <a:endParaRPr lang="en-US" sz="1600"/>
                    </a:p>
                  </a:txBody>
                  <a:tcPr/>
                </a:tc>
                <a:tc>
                  <a:txBody>
                    <a:bodyPr/>
                    <a:lstStyle/>
                    <a:p>
                      <a:pPr algn="ctr"/>
                      <a:r>
                        <a:rPr lang="en-US" sz="1600" smtClean="0"/>
                        <a:t>Câu</a:t>
                      </a:r>
                      <a:r>
                        <a:rPr lang="en-US" sz="1600" baseline="0" smtClean="0"/>
                        <a:t> lệnh</a:t>
                      </a:r>
                      <a:endParaRPr lang="en-US" sz="1600"/>
                    </a:p>
                  </a:txBody>
                  <a:tcPr/>
                </a:tc>
                <a:tc>
                  <a:txBody>
                    <a:bodyPr/>
                    <a:lstStyle/>
                    <a:p>
                      <a:pPr algn="ctr"/>
                      <a:r>
                        <a:rPr lang="en-US" sz="1600" smtClean="0"/>
                        <a:t>Giá</a:t>
                      </a:r>
                      <a:r>
                        <a:rPr lang="en-US" sz="1600" baseline="0" smtClean="0"/>
                        <a:t> trị của a</a:t>
                      </a:r>
                      <a:endParaRPr lang="en-US" sz="1600"/>
                    </a:p>
                  </a:txBody>
                  <a:tcPr/>
                </a:tc>
                <a:tc>
                  <a:txBody>
                    <a:bodyPr/>
                    <a:lstStyle/>
                    <a:p>
                      <a:pPr algn="ctr"/>
                      <a:r>
                        <a:rPr lang="en-US" sz="1600" smtClean="0"/>
                        <a:t>Giá</a:t>
                      </a:r>
                      <a:r>
                        <a:rPr lang="en-US" sz="1600" baseline="0" smtClean="0"/>
                        <a:t> trị của b</a:t>
                      </a:r>
                      <a:endParaRPr lang="en-US" sz="1600"/>
                    </a:p>
                  </a:txBody>
                  <a:tcPr/>
                </a:tc>
                <a:extLst>
                  <a:ext uri="{0D108BD9-81ED-4DB2-BD59-A6C34878D82A}">
                    <a16:rowId xmlns:a16="http://schemas.microsoft.com/office/drawing/2014/main" val="3841592756"/>
                  </a:ext>
                </a:extLst>
              </a:tr>
              <a:tr h="246716">
                <a:tc rowSpan="4">
                  <a:txBody>
                    <a:bodyPr/>
                    <a:lstStyle/>
                    <a:p>
                      <a:pPr marL="0" marR="0" algn="ctr">
                        <a:spcBef>
                          <a:spcPts val="0"/>
                        </a:spcBef>
                        <a:spcAft>
                          <a:spcPts val="0"/>
                        </a:spcAft>
                      </a:pPr>
                      <a:r>
                        <a:rPr lang="en-US" sz="1400" b="1" smtClean="0">
                          <a:solidFill>
                            <a:srgbClr val="444444"/>
                          </a:solidFill>
                          <a:effectLst/>
                          <a:latin typeface="Courier New" panose="02070309020205020404" pitchFamily="49" charset="0"/>
                          <a:ea typeface="Yu Mincho" panose="02020400000000000000" pitchFamily="18" charset="-128"/>
                          <a:cs typeface="Courier New" panose="02070309020205020404" pitchFamily="49" charset="0"/>
                        </a:rPr>
                        <a:t>int</a:t>
                      </a:r>
                      <a:r>
                        <a:rPr lang="en-US" sz="1400" smtClean="0">
                          <a:effectLst/>
                          <a:latin typeface="Courier New" panose="02070309020205020404" pitchFamily="49" charset="0"/>
                          <a:ea typeface="Yu Mincho" panose="02020400000000000000" pitchFamily="18" charset="-128"/>
                          <a:cs typeface="Courier New" panose="02070309020205020404" pitchFamily="49" charset="0"/>
                        </a:rPr>
                        <a:t> a = </a:t>
                      </a:r>
                      <a:r>
                        <a:rPr lang="en-US" sz="1400" smtClean="0">
                          <a:solidFill>
                            <a:srgbClr val="880000"/>
                          </a:solidFill>
                          <a:effectLst/>
                          <a:latin typeface="Courier New" panose="02070309020205020404" pitchFamily="49" charset="0"/>
                          <a:ea typeface="Yu Mincho" panose="02020400000000000000" pitchFamily="18" charset="-128"/>
                          <a:cs typeface="Courier New" panose="02070309020205020404" pitchFamily="49" charset="0"/>
                        </a:rPr>
                        <a:t>5</a:t>
                      </a:r>
                      <a:r>
                        <a:rPr lang="en-US" sz="1400" smtClean="0">
                          <a:effectLst/>
                          <a:latin typeface="Courier New" panose="02070309020205020404" pitchFamily="49" charset="0"/>
                          <a:ea typeface="Yu Mincho" panose="02020400000000000000" pitchFamily="18" charset="-128"/>
                          <a:cs typeface="Courier New" panose="02070309020205020404" pitchFamily="49" charset="0"/>
                        </a:rPr>
                        <a:t>, b;</a:t>
                      </a:r>
                    </a:p>
                  </a:txBody>
                  <a:tcPr anchor="ctr"/>
                </a:tc>
                <a:tc>
                  <a:txBody>
                    <a:bodyPr/>
                    <a:lstStyle/>
                    <a:p>
                      <a:pPr algn="ctr"/>
                      <a:r>
                        <a:rPr lang="en-US" sz="1400" smtClean="0">
                          <a:latin typeface="Courier New" panose="02070309020205020404" pitchFamily="49" charset="0"/>
                          <a:cs typeface="Courier New" panose="02070309020205020404" pitchFamily="49" charset="0"/>
                        </a:rPr>
                        <a:t>b</a:t>
                      </a:r>
                      <a:r>
                        <a:rPr lang="en-US" sz="1400" baseline="0" smtClean="0">
                          <a:latin typeface="Courier New" panose="02070309020205020404" pitchFamily="49" charset="0"/>
                          <a:cs typeface="Courier New" panose="02070309020205020404" pitchFamily="49" charset="0"/>
                        </a:rPr>
                        <a:t> = a++;</a:t>
                      </a:r>
                      <a:endParaRPr lang="en-US" sz="1400">
                        <a:latin typeface="Courier New" panose="02070309020205020404" pitchFamily="49" charset="0"/>
                        <a:cs typeface="Courier New" panose="02070309020205020404" pitchFamily="49" charset="0"/>
                      </a:endParaRPr>
                    </a:p>
                  </a:txBody>
                  <a:tcPr anchor="ctr"/>
                </a:tc>
                <a:tc>
                  <a:txBody>
                    <a:bodyPr/>
                    <a:lstStyle/>
                    <a:p>
                      <a:pPr algn="ctr"/>
                      <a:r>
                        <a:rPr lang="en-US" sz="1600" smtClean="0"/>
                        <a:t>6</a:t>
                      </a:r>
                      <a:endParaRPr lang="en-US" sz="1600"/>
                    </a:p>
                  </a:txBody>
                  <a:tcPr anchor="ctr"/>
                </a:tc>
                <a:tc>
                  <a:txBody>
                    <a:bodyPr/>
                    <a:lstStyle/>
                    <a:p>
                      <a:pPr algn="ctr"/>
                      <a:r>
                        <a:rPr lang="en-US" sz="1600" smtClean="0"/>
                        <a:t>5</a:t>
                      </a:r>
                      <a:endParaRPr lang="en-US" sz="1600"/>
                    </a:p>
                  </a:txBody>
                  <a:tcPr anchor="ctr"/>
                </a:tc>
                <a:extLst>
                  <a:ext uri="{0D108BD9-81ED-4DB2-BD59-A6C34878D82A}">
                    <a16:rowId xmlns:a16="http://schemas.microsoft.com/office/drawing/2014/main" val="241687954"/>
                  </a:ext>
                </a:extLst>
              </a:tr>
              <a:tr h="246716">
                <a:tc vMerge="1">
                  <a:txBody>
                    <a:bodyPr/>
                    <a:lstStyle/>
                    <a:p>
                      <a:endParaRPr lang="en-US" sz="1600"/>
                    </a:p>
                  </a:txBody>
                  <a:tcPr/>
                </a:tc>
                <a:tc>
                  <a:txBody>
                    <a:bodyPr/>
                    <a:lstStyle/>
                    <a:p>
                      <a:pPr algn="ctr"/>
                      <a:r>
                        <a:rPr lang="en-US" sz="1400" smtClean="0">
                          <a:latin typeface="Courier New" panose="02070309020205020404" pitchFamily="49" charset="0"/>
                          <a:cs typeface="Courier New" panose="02070309020205020404" pitchFamily="49" charset="0"/>
                        </a:rPr>
                        <a:t>b = ++a;</a:t>
                      </a:r>
                      <a:endParaRPr lang="en-US" sz="1400">
                        <a:latin typeface="Courier New" panose="02070309020205020404" pitchFamily="49" charset="0"/>
                        <a:cs typeface="Courier New" panose="02070309020205020404" pitchFamily="49" charset="0"/>
                      </a:endParaRPr>
                    </a:p>
                  </a:txBody>
                  <a:tcPr anchor="ctr"/>
                </a:tc>
                <a:tc>
                  <a:txBody>
                    <a:bodyPr/>
                    <a:lstStyle/>
                    <a:p>
                      <a:pPr algn="ctr"/>
                      <a:r>
                        <a:rPr lang="en-US" sz="1600" smtClean="0"/>
                        <a:t>6</a:t>
                      </a:r>
                      <a:endParaRPr lang="en-US" sz="1600"/>
                    </a:p>
                  </a:txBody>
                  <a:tcPr anchor="ctr"/>
                </a:tc>
                <a:tc>
                  <a:txBody>
                    <a:bodyPr/>
                    <a:lstStyle/>
                    <a:p>
                      <a:pPr algn="ctr"/>
                      <a:r>
                        <a:rPr lang="en-US" sz="1600" smtClean="0"/>
                        <a:t>6</a:t>
                      </a:r>
                      <a:endParaRPr lang="en-US" sz="1600"/>
                    </a:p>
                  </a:txBody>
                  <a:tcPr anchor="ctr"/>
                </a:tc>
                <a:extLst>
                  <a:ext uri="{0D108BD9-81ED-4DB2-BD59-A6C34878D82A}">
                    <a16:rowId xmlns:a16="http://schemas.microsoft.com/office/drawing/2014/main" val="2314343818"/>
                  </a:ext>
                </a:extLst>
              </a:tr>
              <a:tr h="246716">
                <a:tc vMerge="1">
                  <a:txBody>
                    <a:bodyPr/>
                    <a:lstStyle/>
                    <a:p>
                      <a:endParaRPr lang="en-US" sz="1600"/>
                    </a:p>
                  </a:txBody>
                  <a:tcPr/>
                </a:tc>
                <a:tc>
                  <a:txBody>
                    <a:bodyPr/>
                    <a:lstStyle/>
                    <a:p>
                      <a:pPr algn="ctr"/>
                      <a:r>
                        <a:rPr lang="en-US" sz="1400" smtClean="0">
                          <a:latin typeface="Courier New" panose="02070309020205020404" pitchFamily="49" charset="0"/>
                          <a:cs typeface="Courier New" panose="02070309020205020404" pitchFamily="49" charset="0"/>
                        </a:rPr>
                        <a:t>b = a--;</a:t>
                      </a:r>
                      <a:endParaRPr lang="en-US" sz="1400">
                        <a:latin typeface="Courier New" panose="02070309020205020404" pitchFamily="49" charset="0"/>
                        <a:cs typeface="Courier New" panose="02070309020205020404" pitchFamily="49" charset="0"/>
                      </a:endParaRPr>
                    </a:p>
                  </a:txBody>
                  <a:tcPr anchor="ctr"/>
                </a:tc>
                <a:tc>
                  <a:txBody>
                    <a:bodyPr/>
                    <a:lstStyle/>
                    <a:p>
                      <a:pPr algn="ctr"/>
                      <a:r>
                        <a:rPr lang="en-US" sz="1600" smtClean="0"/>
                        <a:t>4</a:t>
                      </a:r>
                      <a:endParaRPr lang="en-US" sz="1600"/>
                    </a:p>
                  </a:txBody>
                  <a:tcPr anchor="ctr"/>
                </a:tc>
                <a:tc>
                  <a:txBody>
                    <a:bodyPr/>
                    <a:lstStyle/>
                    <a:p>
                      <a:pPr algn="ctr"/>
                      <a:r>
                        <a:rPr lang="en-US" sz="1600" smtClean="0"/>
                        <a:t>5</a:t>
                      </a:r>
                      <a:endParaRPr lang="en-US" sz="1600"/>
                    </a:p>
                  </a:txBody>
                  <a:tcPr anchor="ctr"/>
                </a:tc>
                <a:extLst>
                  <a:ext uri="{0D108BD9-81ED-4DB2-BD59-A6C34878D82A}">
                    <a16:rowId xmlns:a16="http://schemas.microsoft.com/office/drawing/2014/main" val="2976276770"/>
                  </a:ext>
                </a:extLst>
              </a:tr>
              <a:tr h="246716">
                <a:tc vMerge="1">
                  <a:txBody>
                    <a:bodyPr/>
                    <a:lstStyle/>
                    <a:p>
                      <a:endParaRPr lang="en-US" sz="1600"/>
                    </a:p>
                  </a:txBody>
                  <a:tcPr/>
                </a:tc>
                <a:tc>
                  <a:txBody>
                    <a:bodyPr/>
                    <a:lstStyle/>
                    <a:p>
                      <a:pPr algn="ctr"/>
                      <a:r>
                        <a:rPr lang="en-US" sz="1400" smtClean="0">
                          <a:latin typeface="Courier New" panose="02070309020205020404" pitchFamily="49" charset="0"/>
                          <a:cs typeface="Courier New" panose="02070309020205020404" pitchFamily="49" charset="0"/>
                        </a:rPr>
                        <a:t>b = --a;</a:t>
                      </a:r>
                      <a:endParaRPr lang="en-US" sz="1400">
                        <a:latin typeface="Courier New" panose="02070309020205020404" pitchFamily="49" charset="0"/>
                        <a:cs typeface="Courier New" panose="02070309020205020404" pitchFamily="49" charset="0"/>
                      </a:endParaRPr>
                    </a:p>
                  </a:txBody>
                  <a:tcPr anchor="ctr"/>
                </a:tc>
                <a:tc>
                  <a:txBody>
                    <a:bodyPr/>
                    <a:lstStyle/>
                    <a:p>
                      <a:pPr algn="ctr"/>
                      <a:r>
                        <a:rPr lang="en-US" sz="1600" smtClean="0"/>
                        <a:t>4</a:t>
                      </a:r>
                      <a:endParaRPr lang="en-US" sz="1600"/>
                    </a:p>
                  </a:txBody>
                  <a:tcPr anchor="ctr"/>
                </a:tc>
                <a:tc>
                  <a:txBody>
                    <a:bodyPr/>
                    <a:lstStyle/>
                    <a:p>
                      <a:pPr algn="ctr"/>
                      <a:r>
                        <a:rPr lang="en-US" sz="1600" smtClean="0"/>
                        <a:t>4</a:t>
                      </a:r>
                      <a:endParaRPr lang="en-US" sz="1600"/>
                    </a:p>
                  </a:txBody>
                  <a:tcPr anchor="ctr"/>
                </a:tc>
                <a:extLst>
                  <a:ext uri="{0D108BD9-81ED-4DB2-BD59-A6C34878D82A}">
                    <a16:rowId xmlns:a16="http://schemas.microsoft.com/office/drawing/2014/main" val="2937234210"/>
                  </a:ext>
                </a:extLst>
              </a:tr>
            </a:tbl>
          </a:graphicData>
        </a:graphic>
      </p:graphicFrame>
    </p:spTree>
    <p:extLst>
      <p:ext uri="{BB962C8B-B14F-4D97-AF65-F5344CB8AC3E}">
        <p14:creationId xmlns:p14="http://schemas.microsoft.com/office/powerpoint/2010/main" val="2318183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5076644"/>
          </a:xfrm>
        </p:spPr>
        <p:txBody>
          <a:bodyPr>
            <a:normAutofit/>
          </a:bodyPr>
          <a:lstStyle/>
          <a:p>
            <a:pPr marL="0" indent="0">
              <a:buNone/>
            </a:pPr>
            <a:r>
              <a:rPr lang="en-US" sz="2400" b="1" smtClean="0"/>
              <a:t>8. Toán </a:t>
            </a:r>
            <a:r>
              <a:rPr lang="en-US" sz="2400" b="1"/>
              <a:t>tử </a:t>
            </a:r>
            <a:r>
              <a:rPr lang="en-US" sz="2400" b="1" smtClean="0"/>
              <a:t>điều kiện 3 ngôi (conditional ternary operator)</a:t>
            </a:r>
          </a:p>
          <a:p>
            <a:pPr marL="0" indent="0" algn="just">
              <a:buNone/>
            </a:pPr>
            <a:r>
              <a:rPr lang="en-US" sz="1800" smtClean="0"/>
              <a:t>Trong nhiều trường hợp ta muốn trả về một giá trị nhất định khi một điều kiện nào đó thỏa mãn, không thì trả về giá trị khác (Ví dụ: trả về xâu </a:t>
            </a:r>
            <a:r>
              <a:rPr lang="en-US" sz="1400" smtClean="0">
                <a:solidFill>
                  <a:schemeClr val="accent2"/>
                </a:solidFill>
                <a:latin typeface="Courier New" panose="02070309020205020404" pitchFamily="49" charset="0"/>
                <a:cs typeface="Courier New" panose="02070309020205020404" pitchFamily="49" charset="0"/>
              </a:rPr>
              <a:t>"chan" </a:t>
            </a:r>
            <a:r>
              <a:rPr lang="en-US" sz="1800" smtClean="0"/>
              <a:t>nếu số a là số chẵn, ngược lại nếu là số lẻ thì trả về xâu </a:t>
            </a:r>
            <a:r>
              <a:rPr lang="en-US" sz="1400" smtClean="0">
                <a:solidFill>
                  <a:schemeClr val="accent2"/>
                </a:solidFill>
                <a:latin typeface="Courier New" panose="02070309020205020404" pitchFamily="49" charset="0"/>
                <a:cs typeface="Courier New" panose="02070309020205020404" pitchFamily="49" charset="0"/>
              </a:rPr>
              <a:t>"le"</a:t>
            </a:r>
            <a:r>
              <a:rPr lang="en-US" sz="1800" smtClean="0"/>
              <a:t>). Ngôn ngữ C cung cấp một cú pháp giúp chúng ta thực hiện được điều này:</a:t>
            </a:r>
          </a:p>
          <a:p>
            <a:pPr marL="0" indent="0" algn="ctr">
              <a:buNone/>
            </a:pPr>
            <a:r>
              <a:rPr lang="en-US" sz="1600" smtClean="0">
                <a:latin typeface="Courier New" panose="02070309020205020404" pitchFamily="49" charset="0"/>
                <a:cs typeface="Courier New" panose="02070309020205020404" pitchFamily="49" charset="0"/>
              </a:rPr>
              <a:t>(</a:t>
            </a:r>
            <a:r>
              <a:rPr lang="en-US" sz="1600" smtClean="0">
                <a:solidFill>
                  <a:schemeClr val="accent1"/>
                </a:solidFill>
                <a:latin typeface="Courier New" panose="02070309020205020404" pitchFamily="49" charset="0"/>
                <a:cs typeface="Courier New" panose="02070309020205020404" pitchFamily="49" charset="0"/>
              </a:rPr>
              <a:t>biểu_thức_điều_kiện</a:t>
            </a:r>
            <a:r>
              <a:rPr lang="en-US" sz="1600" smtClean="0">
                <a:latin typeface="Courier New" panose="02070309020205020404" pitchFamily="49" charset="0"/>
                <a:cs typeface="Courier New" panose="02070309020205020404" pitchFamily="49" charset="0"/>
              </a:rPr>
              <a:t>) ? </a:t>
            </a:r>
            <a:r>
              <a:rPr lang="en-US" sz="1600" smtClean="0">
                <a:solidFill>
                  <a:schemeClr val="accent2"/>
                </a:solidFill>
                <a:latin typeface="Courier New" panose="02070309020205020404" pitchFamily="49" charset="0"/>
                <a:cs typeface="Courier New" panose="02070309020205020404" pitchFamily="49" charset="0"/>
              </a:rPr>
              <a:t>giá_trị_1</a:t>
            </a:r>
            <a:r>
              <a:rPr lang="en-US" sz="1600" smtClean="0">
                <a:latin typeface="Courier New" panose="02070309020205020404" pitchFamily="49" charset="0"/>
                <a:cs typeface="Courier New" panose="02070309020205020404" pitchFamily="49" charset="0"/>
              </a:rPr>
              <a:t> : </a:t>
            </a:r>
            <a:r>
              <a:rPr lang="en-US" sz="1600">
                <a:solidFill>
                  <a:schemeClr val="accent2"/>
                </a:solidFill>
                <a:latin typeface="Courier New" panose="02070309020205020404" pitchFamily="49" charset="0"/>
                <a:cs typeface="Courier New" panose="02070309020205020404" pitchFamily="49" charset="0"/>
              </a:rPr>
              <a:t>giá_trị_2</a:t>
            </a:r>
          </a:p>
          <a:p>
            <a:pPr marL="0" indent="0" algn="just">
              <a:buNone/>
            </a:pPr>
            <a:r>
              <a:rPr lang="en-US" sz="1800" smtClean="0"/>
              <a:t>Khi chạy câu lệnh có chứa cú pháp này thì biểu thức điều kiện sẽ được kiểm tra, nếu giá trị của nó khác 0 (tương đương với TRUE) thì cả biểu thức 3 ngôi sẽ trả về giá trị thứ nhất. Ngược lại nếu giá trị của </a:t>
            </a:r>
            <a:r>
              <a:rPr lang="en-US" sz="1800"/>
              <a:t>biểu thức điều kiện </a:t>
            </a:r>
            <a:r>
              <a:rPr lang="en-US" sz="1800" smtClean="0"/>
              <a:t>bằng 0 </a:t>
            </a:r>
            <a:r>
              <a:rPr lang="en-US" sz="1800"/>
              <a:t>(tương đương với </a:t>
            </a:r>
            <a:r>
              <a:rPr lang="en-US" sz="1800" smtClean="0"/>
              <a:t>FALSE) </a:t>
            </a:r>
            <a:r>
              <a:rPr lang="en-US" sz="1800"/>
              <a:t>thì cả biểu thức </a:t>
            </a:r>
            <a:r>
              <a:rPr lang="en-US" sz="1800" smtClean="0"/>
              <a:t>sẽ </a:t>
            </a:r>
            <a:r>
              <a:rPr lang="en-US" sz="1800"/>
              <a:t>trả về giá trị thứ </a:t>
            </a:r>
            <a:r>
              <a:rPr lang="en-US" sz="1800" smtClean="0"/>
              <a:t>hai.</a:t>
            </a:r>
            <a:endParaRPr lang="en-US" sz="1800"/>
          </a:p>
        </p:txBody>
      </p:sp>
    </p:spTree>
    <p:extLst>
      <p:ext uri="{BB962C8B-B14F-4D97-AF65-F5344CB8AC3E}">
        <p14:creationId xmlns:p14="http://schemas.microsoft.com/office/powerpoint/2010/main" val="153598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336849506"/>
              </p:ext>
            </p:extLst>
          </p:nvPr>
        </p:nvGraphicFramePr>
        <p:xfrm>
          <a:off x="457199" y="1143000"/>
          <a:ext cx="8171411" cy="2806843"/>
        </p:xfrm>
        <a:graphic>
          <a:graphicData uri="http://schemas.openxmlformats.org/drawingml/2006/table">
            <a:tbl>
              <a:tblPr firstRow="1" bandRow="1">
                <a:tableStyleId>{17292A2E-F333-43FB-9621-5CBBE7FDCDCB}</a:tableStyleId>
              </a:tblPr>
              <a:tblGrid>
                <a:gridCol w="8171411">
                  <a:extLst>
                    <a:ext uri="{9D8B030D-6E8A-4147-A177-3AD203B41FA5}">
                      <a16:colId xmlns:a16="http://schemas.microsoft.com/office/drawing/2014/main" val="107693152"/>
                    </a:ext>
                  </a:extLst>
                </a:gridCol>
              </a:tblGrid>
              <a:tr h="325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E3.1</a:t>
                      </a:r>
                      <a:r>
                        <a:rPr lang="en-US" sz="1600" i="0" baseline="0" smtClean="0"/>
                        <a:t> - </a:t>
                      </a:r>
                      <a:r>
                        <a:rPr lang="en-US" sz="1600" b="1" i="0" smtClean="0"/>
                        <a:t>Ví dụ về toán</a:t>
                      </a:r>
                      <a:r>
                        <a:rPr lang="en-US" sz="1600" b="1" i="0" baseline="0" smtClean="0"/>
                        <a:t> tử điều kiện 3 ngôi</a:t>
                      </a:r>
                      <a:endParaRPr lang="en-US" sz="1400" i="0" smtClean="0"/>
                    </a:p>
                  </a:txBody>
                  <a:tcPr/>
                </a:tc>
                <a:extLst>
                  <a:ext uri="{0D108BD9-81ED-4DB2-BD59-A6C34878D82A}">
                    <a16:rowId xmlns:a16="http://schemas.microsoft.com/office/drawing/2014/main" val="30474077"/>
                  </a:ext>
                </a:extLst>
              </a:tr>
              <a:tr h="2471563">
                <a:tc>
                  <a:txBody>
                    <a:bodyPr/>
                    <a:lstStyle/>
                    <a:p>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 b;</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a: "</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"%d"</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&amp;a);</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b = (a &gt;=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 a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 a;</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"a la so %s.\n"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2</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0</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"chan"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"le"</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"b = %d.\n"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b);</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sp>
        <p:nvSpPr>
          <p:cNvPr id="2" name="Title 1"/>
          <p:cNvSpPr>
            <a:spLocks noGrp="1"/>
          </p:cNvSpPr>
          <p:nvPr>
            <p:ph type="title"/>
          </p:nvPr>
        </p:nvSpPr>
        <p:spPr/>
        <p:txBody>
          <a:bodyPr>
            <a:normAutofit fontScale="90000"/>
          </a:bodyPr>
          <a:lstStyle/>
          <a:p>
            <a:r>
              <a:rPr lang="en-US" smtClean="0"/>
              <a:t>Toán tử</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82358" b="81478"/>
          <a:stretch/>
        </p:blipFill>
        <p:spPr>
          <a:xfrm>
            <a:off x="457199" y="4392106"/>
            <a:ext cx="2996469" cy="1645348"/>
          </a:xfrm>
          <a:prstGeom prst="rect">
            <a:avLst/>
          </a:prstGeom>
        </p:spPr>
      </p:pic>
      <p:sp>
        <p:nvSpPr>
          <p:cNvPr id="7" name="TextBox 6"/>
          <p:cNvSpPr txBox="1"/>
          <p:nvPr/>
        </p:nvSpPr>
        <p:spPr>
          <a:xfrm>
            <a:off x="457199" y="4022774"/>
            <a:ext cx="872836" cy="369332"/>
          </a:xfrm>
          <a:prstGeom prst="rect">
            <a:avLst/>
          </a:prstGeom>
          <a:noFill/>
        </p:spPr>
        <p:txBody>
          <a:bodyPr wrap="square" rtlCol="0">
            <a:spAutoFit/>
          </a:bodyPr>
          <a:lstStyle/>
          <a:p>
            <a:r>
              <a:rPr lang="en-US" b="1" smtClean="0"/>
              <a:t>Output</a:t>
            </a:r>
            <a:endParaRPr lang="en-US" b="1"/>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2453" b="81478"/>
          <a:stretch/>
        </p:blipFill>
        <p:spPr>
          <a:xfrm>
            <a:off x="3769744" y="4392106"/>
            <a:ext cx="2980444" cy="1645348"/>
          </a:xfrm>
          <a:prstGeom prst="rect">
            <a:avLst/>
          </a:prstGeom>
        </p:spPr>
      </p:pic>
    </p:spTree>
    <p:extLst>
      <p:ext uri="{BB962C8B-B14F-4D97-AF65-F5344CB8AC3E}">
        <p14:creationId xmlns:p14="http://schemas.microsoft.com/office/powerpoint/2010/main" val="249221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5050765"/>
          </a:xfrm>
        </p:spPr>
        <p:txBody>
          <a:bodyPr>
            <a:normAutofit/>
          </a:bodyPr>
          <a:lstStyle/>
          <a:p>
            <a:pPr marL="0" indent="0">
              <a:buNone/>
            </a:pPr>
            <a:r>
              <a:rPr lang="en-US" sz="2400" b="1" smtClean="0"/>
              <a:t>9. Toán </a:t>
            </a:r>
            <a:r>
              <a:rPr lang="en-US" sz="2400" b="1"/>
              <a:t>tử </a:t>
            </a:r>
            <a:r>
              <a:rPr lang="en-US" sz="2400" b="1" smtClean="0"/>
              <a:t>gán phức hợp (compound assignment operator)</a:t>
            </a:r>
          </a:p>
          <a:p>
            <a:pPr marL="0" indent="0" algn="just">
              <a:buNone/>
            </a:pPr>
            <a:r>
              <a:rPr lang="en-US" sz="2000" smtClean="0"/>
              <a:t>Khi kết hợp toán tử gán </a:t>
            </a:r>
            <a:r>
              <a:rPr lang="en-US" sz="1600" smtClean="0">
                <a:latin typeface="Courier New" panose="02070309020205020404" pitchFamily="49" charset="0"/>
                <a:cs typeface="Courier New" panose="02070309020205020404" pitchFamily="49" charset="0"/>
              </a:rPr>
              <a:t>=</a:t>
            </a:r>
            <a:r>
              <a:rPr lang="en-US" sz="2000" smtClean="0"/>
              <a:t> với các toán tử tính toán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và xử lý bit (</a:t>
            </a:r>
            <a:r>
              <a:rPr lang="en-US" sz="1600">
                <a:latin typeface="Courier New" panose="02070309020205020404" pitchFamily="49" charset="0"/>
                <a:cs typeface="Courier New" panose="02070309020205020404" pitchFamily="49" charset="0"/>
              </a:rPr>
              <a:t>&amp;</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&lt;&lt;</a:t>
            </a:r>
            <a:r>
              <a:rPr lang="en-US" sz="2000" smtClean="0"/>
              <a:t>, </a:t>
            </a:r>
            <a:r>
              <a:rPr lang="en-US" sz="1600" smtClean="0">
                <a:latin typeface="Courier New" panose="02070309020205020404" pitchFamily="49" charset="0"/>
                <a:cs typeface="Courier New" panose="02070309020205020404" pitchFamily="49" charset="0"/>
              </a:rPr>
              <a:t>&gt;&gt;</a:t>
            </a:r>
            <a:r>
              <a:rPr lang="en-US" sz="2000" smtClean="0"/>
              <a:t>) thì ta sẽ được các toán tử phức hợp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&amp;=</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a:t>
            </a:r>
            <a:r>
              <a:rPr lang="en-US" sz="2000" smtClean="0"/>
              <a:t>, </a:t>
            </a:r>
            <a:r>
              <a:rPr lang="en-US" sz="1600">
                <a:latin typeface="Courier New" panose="02070309020205020404" pitchFamily="49" charset="0"/>
                <a:cs typeface="Courier New" panose="02070309020205020404" pitchFamily="49" charset="0"/>
              </a:rPr>
              <a:t>&lt;&lt;=</a:t>
            </a:r>
            <a:r>
              <a:rPr lang="en-US" sz="2000" smtClean="0"/>
              <a:t>, </a:t>
            </a:r>
            <a:r>
              <a:rPr lang="en-US" sz="1600" smtClean="0">
                <a:latin typeface="Courier New" panose="02070309020205020404" pitchFamily="49" charset="0"/>
                <a:cs typeface="Courier New" panose="02070309020205020404" pitchFamily="49" charset="0"/>
              </a:rPr>
              <a:t>&gt;&gt;=</a:t>
            </a:r>
            <a:r>
              <a:rPr lang="en-US" sz="2000" smtClean="0"/>
              <a:t>). Ý nghĩa của chúng như sau:</a:t>
            </a:r>
          </a:p>
          <a:p>
            <a:pPr marL="0" indent="0" algn="just">
              <a:buNone/>
            </a:pPr>
            <a:r>
              <a:rPr lang="en-US" sz="2000" b="1" smtClean="0"/>
              <a:t>Ví dụ:</a:t>
            </a:r>
          </a:p>
          <a:p>
            <a:pPr algn="just"/>
            <a:r>
              <a:rPr lang="en-US" sz="2000" smtClean="0"/>
              <a:t>Câu lệnh </a:t>
            </a:r>
            <a:r>
              <a:rPr lang="en-US" sz="1600">
                <a:latin typeface="Courier New" panose="02070309020205020404" pitchFamily="49" charset="0"/>
                <a:cs typeface="Courier New" panose="02070309020205020404" pitchFamily="49" charset="0"/>
              </a:rPr>
              <a:t>x += </a:t>
            </a:r>
            <a:r>
              <a:rPr lang="en-US" sz="1600" smtClean="0">
                <a:latin typeface="Courier New" panose="02070309020205020404" pitchFamily="49" charset="0"/>
                <a:cs typeface="Courier New" panose="02070309020205020404" pitchFamily="49" charset="0"/>
              </a:rPr>
              <a:t>8; </a:t>
            </a:r>
            <a:r>
              <a:rPr lang="en-US" sz="2000" smtClean="0">
                <a:cs typeface="Courier New" panose="02070309020205020404" pitchFamily="49" charset="0"/>
              </a:rPr>
              <a:t>làm tăng giá trị của biến x lên 8 (</a:t>
            </a:r>
            <a:r>
              <a:rPr lang="en-US" sz="2000"/>
              <a:t>tương đương </a:t>
            </a:r>
            <a:r>
              <a:rPr lang="en-US" sz="2000" smtClean="0"/>
              <a:t>với câu lệnh </a:t>
            </a:r>
            <a:r>
              <a:rPr lang="en-US" sz="1600">
                <a:latin typeface="Courier New" panose="02070309020205020404" pitchFamily="49" charset="0"/>
                <a:cs typeface="Courier New" panose="02070309020205020404" pitchFamily="49" charset="0"/>
              </a:rPr>
              <a:t>x = x + 8</a:t>
            </a:r>
            <a:r>
              <a:rPr lang="en-US" sz="1600" smtClean="0">
                <a:latin typeface="Courier New" panose="02070309020205020404" pitchFamily="49" charset="0"/>
                <a:cs typeface="Courier New" panose="02070309020205020404" pitchFamily="49" charset="0"/>
              </a:rPr>
              <a:t>;</a:t>
            </a:r>
            <a:r>
              <a:rPr lang="en-US" sz="1600" smtClean="0">
                <a:cs typeface="Courier New" panose="02070309020205020404" pitchFamily="49" charset="0"/>
              </a:rPr>
              <a:t>).</a:t>
            </a:r>
            <a:endParaRPr lang="en-US" sz="1600">
              <a:latin typeface="Courier New" panose="02070309020205020404" pitchFamily="49" charset="0"/>
              <a:cs typeface="Courier New" panose="02070309020205020404" pitchFamily="49" charset="0"/>
            </a:endParaRPr>
          </a:p>
          <a:p>
            <a:pPr algn="just"/>
            <a:r>
              <a:rPr lang="en-US" sz="2000" smtClean="0"/>
              <a:t>Câu lệnh </a:t>
            </a:r>
            <a:r>
              <a:rPr lang="en-US" sz="1600">
                <a:latin typeface="Courier New" panose="02070309020205020404" pitchFamily="49" charset="0"/>
                <a:cs typeface="Courier New" panose="02070309020205020404" pitchFamily="49" charset="0"/>
              </a:rPr>
              <a:t>a *= b; </a:t>
            </a:r>
            <a:r>
              <a:rPr lang="en-US" sz="2000" smtClean="0"/>
              <a:t>sẽ nhân a với b rồi gán lại kết quả vào a (tương đương với câu lệnh </a:t>
            </a:r>
            <a:r>
              <a:rPr lang="en-US" sz="1600">
                <a:latin typeface="Courier New" panose="02070309020205020404" pitchFamily="49" charset="0"/>
                <a:cs typeface="Courier New" panose="02070309020205020404" pitchFamily="49" charset="0"/>
              </a:rPr>
              <a:t>a = a * b</a:t>
            </a:r>
            <a:r>
              <a:rPr lang="en-US" sz="1600" smtClean="0">
                <a:latin typeface="Courier New" panose="02070309020205020404" pitchFamily="49" charset="0"/>
                <a:cs typeface="Courier New" panose="02070309020205020404" pitchFamily="49" charset="0"/>
              </a:rPr>
              <a:t>;</a:t>
            </a:r>
            <a:r>
              <a:rPr lang="en-US" sz="2000" smtClean="0"/>
              <a:t>).</a:t>
            </a:r>
          </a:p>
          <a:p>
            <a:pPr algn="just"/>
            <a:r>
              <a:rPr lang="en-US" sz="2000" smtClean="0"/>
              <a:t>…</a:t>
            </a:r>
          </a:p>
          <a:p>
            <a:pPr marL="0" indent="0" algn="just">
              <a:buNone/>
            </a:pPr>
            <a:r>
              <a:rPr lang="en-US" sz="2000" smtClean="0"/>
              <a:t>Các toán tử phức hợp giúp làm gọn gàng biểu thức, vì vậy ta nên dùng chúng bất cứ khi nào có thể.</a:t>
            </a:r>
          </a:p>
        </p:txBody>
      </p:sp>
    </p:spTree>
    <p:extLst>
      <p:ext uri="{BB962C8B-B14F-4D97-AF65-F5344CB8AC3E}">
        <p14:creationId xmlns:p14="http://schemas.microsoft.com/office/powerpoint/2010/main" val="95627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61158322"/>
              </p:ext>
            </p:extLst>
          </p:nvPr>
        </p:nvGraphicFramePr>
        <p:xfrm>
          <a:off x="457200" y="2392218"/>
          <a:ext cx="8229601" cy="3718560"/>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318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E3.2</a:t>
                      </a:r>
                      <a:r>
                        <a:rPr lang="en-US" sz="1600" i="0" baseline="0" smtClean="0"/>
                        <a:t> - </a:t>
                      </a:r>
                      <a:r>
                        <a:rPr lang="en-US" sz="1600" b="1" i="0" smtClean="0"/>
                        <a:t>Ví dụ về toán</a:t>
                      </a:r>
                      <a:r>
                        <a:rPr lang="en-US" sz="1600" b="1" i="0" baseline="0" smtClean="0"/>
                        <a:t> tử sizeof()</a:t>
                      </a:r>
                      <a:endParaRPr lang="en-US" sz="1400" i="0" smtClean="0"/>
                    </a:p>
                  </a:txBody>
                  <a:tcPr/>
                </a:tc>
                <a:extLst>
                  <a:ext uri="{0D108BD9-81ED-4DB2-BD59-A6C34878D82A}">
                    <a16:rowId xmlns:a16="http://schemas.microsoft.com/office/drawing/2014/main" val="30474077"/>
                  </a:ext>
                </a:extLst>
              </a:tr>
              <a:tr h="2544494">
                <a:tc>
                  <a:txBody>
                    <a:bodyPr/>
                    <a:lstStyle/>
                    <a:p>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2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endParaRPr lang="en-US" sz="1200" smtClean="0">
                        <a:solidFill>
                          <a:schemeClr val="tx1"/>
                        </a:solidFill>
                        <a:latin typeface="Courier New" panose="02070309020205020404" pitchFamily="49" charset="0"/>
                        <a:ea typeface="Yu Mincho" panose="02020400000000000000" pitchFamily="18" charset="-128"/>
                        <a:cs typeface="Courier New" panose="02070309020205020404" pitchFamily="49" charset="0"/>
                      </a:endParaRPr>
                    </a:p>
                    <a:p>
                      <a:endPar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int</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main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long</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long</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12345</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float</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b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12.345</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char</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c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'A'</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char</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s[]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"ABCDEF"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sizeof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int</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sizeof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double</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sizeof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sizeof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(b));</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sizeof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(c));</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sizeof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sizeof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123</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sizeof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6.75</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1249217"/>
          </a:xfrm>
        </p:spPr>
        <p:txBody>
          <a:bodyPr>
            <a:normAutofit/>
          </a:bodyPr>
          <a:lstStyle/>
          <a:p>
            <a:pPr marL="0" indent="0">
              <a:buNone/>
            </a:pPr>
            <a:r>
              <a:rPr lang="en-US" sz="2400" b="1" smtClean="0"/>
              <a:t>10. Toán </a:t>
            </a:r>
            <a:r>
              <a:rPr lang="en-US" sz="2400" b="1"/>
              <a:t>tử </a:t>
            </a:r>
            <a:r>
              <a:rPr lang="en-US" sz="2400" b="1" smtClean="0"/>
              <a:t>sizeof()</a:t>
            </a:r>
          </a:p>
          <a:p>
            <a:pPr marL="0" indent="0" algn="just">
              <a:buNone/>
            </a:pPr>
            <a:r>
              <a:rPr lang="en-US" sz="2000" smtClean="0"/>
              <a:t>Mặc dù có dạng giống như hàm, nhưng </a:t>
            </a:r>
            <a:r>
              <a:rPr lang="en-US" sz="1600" b="1" smtClean="0">
                <a:latin typeface="Courier New" panose="02070309020205020404" pitchFamily="49" charset="0"/>
                <a:cs typeface="Courier New" panose="02070309020205020404" pitchFamily="49" charset="0"/>
              </a:rPr>
              <a:t>sizeof</a:t>
            </a:r>
            <a:r>
              <a:rPr lang="en-US" sz="1500" b="1" smtClean="0">
                <a:latin typeface="Courier New" panose="02070309020205020404" pitchFamily="49" charset="0"/>
                <a:cs typeface="Courier New" panose="02070309020205020404" pitchFamily="49" charset="0"/>
              </a:rPr>
              <a:t>() </a:t>
            </a:r>
            <a:r>
              <a:rPr lang="en-US" sz="2000" smtClean="0"/>
              <a:t>là một toán tử. Toán tử này sẽ trả về kích </a:t>
            </a:r>
            <a:r>
              <a:rPr lang="en-US" sz="2000"/>
              <a:t>thước (tính theo </a:t>
            </a:r>
            <a:r>
              <a:rPr lang="en-US" sz="2000" smtClean="0"/>
              <a:t>byte) của kiểu dữ liệu, biến, hằng, giá trị,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76226" b="66325"/>
          <a:stretch/>
        </p:blipFill>
        <p:spPr>
          <a:xfrm>
            <a:off x="5175849" y="3106860"/>
            <a:ext cx="2596551" cy="1923516"/>
          </a:xfrm>
          <a:prstGeom prst="rect">
            <a:avLst/>
          </a:prstGeom>
        </p:spPr>
      </p:pic>
      <p:sp>
        <p:nvSpPr>
          <p:cNvPr id="7" name="TextBox 6"/>
          <p:cNvSpPr txBox="1"/>
          <p:nvPr/>
        </p:nvSpPr>
        <p:spPr>
          <a:xfrm>
            <a:off x="5175849" y="2735721"/>
            <a:ext cx="867504"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364073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CHUYỂN ĐỔI DỮ LIỆU</a:t>
            </a:r>
            <a:endParaRPr lang="en-US"/>
          </a:p>
        </p:txBody>
      </p:sp>
    </p:spTree>
    <p:extLst>
      <p:ext uri="{BB962C8B-B14F-4D97-AF65-F5344CB8AC3E}">
        <p14:creationId xmlns:p14="http://schemas.microsoft.com/office/powerpoint/2010/main" val="2468280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Chuyển đổi dữ liệu</a:t>
            </a:r>
            <a:endParaRPr lang="en-US"/>
          </a:p>
        </p:txBody>
      </p:sp>
      <p:sp>
        <p:nvSpPr>
          <p:cNvPr id="3" name="Content Placeholder 2"/>
          <p:cNvSpPr>
            <a:spLocks noGrp="1"/>
          </p:cNvSpPr>
          <p:nvPr>
            <p:ph idx="1"/>
          </p:nvPr>
        </p:nvSpPr>
        <p:spPr>
          <a:xfrm>
            <a:off x="457200" y="1143000"/>
            <a:ext cx="8229600" cy="5085271"/>
          </a:xfrm>
        </p:spPr>
        <p:txBody>
          <a:bodyPr>
            <a:normAutofit/>
          </a:bodyPr>
          <a:lstStyle/>
          <a:p>
            <a:pPr marL="0" indent="0" algn="just">
              <a:buNone/>
            </a:pPr>
            <a:r>
              <a:rPr lang="en-US" sz="2400" b="1"/>
              <a:t>1. Chuyển đổi ngầm (implicit conversion</a:t>
            </a:r>
            <a:r>
              <a:rPr lang="en-US" sz="2400" b="1" smtClean="0"/>
              <a:t>)</a:t>
            </a:r>
            <a:endParaRPr lang="en-US" sz="2400" b="1" i="1" smtClean="0"/>
          </a:p>
          <a:p>
            <a:pPr marL="0" indent="0" algn="just">
              <a:buNone/>
            </a:pPr>
            <a:r>
              <a:rPr lang="en-US" sz="2000" b="1" i="1" smtClean="0"/>
              <a:t>1.1. Chuyển đổi ngầm khi gán</a:t>
            </a:r>
          </a:p>
          <a:p>
            <a:pPr marL="0" indent="0" algn="just">
              <a:buNone/>
            </a:pPr>
            <a:r>
              <a:rPr lang="en-US" sz="2000" smtClean="0"/>
              <a:t>Khi thực hiện phép gán, nếu 2 bên của phép gán có kiểu dữ liệu khác nhau nhưng tương thích với nhau (số nguyên – số nguyên có phạm vi lớn hơn, số nguyên – số thập phân, số nguyên – kí tự, …), phép gán sẽ chuyển đổi ngầm giá trị bên vế phải sang kiểu thích hợp rồi gán vào vế trái.</a:t>
            </a:r>
          </a:p>
          <a:p>
            <a:pPr marL="0" indent="0" algn="just">
              <a:buNone/>
            </a:pPr>
            <a:endParaRPr lang="en-US" sz="2000"/>
          </a:p>
        </p:txBody>
      </p:sp>
    </p:spTree>
    <p:extLst>
      <p:ext uri="{BB962C8B-B14F-4D97-AF65-F5344CB8AC3E}">
        <p14:creationId xmlns:p14="http://schemas.microsoft.com/office/powerpoint/2010/main" val="340831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Chuyển đổi dữ liệu</a:t>
            </a:r>
            <a:endParaRPr lang="en-US"/>
          </a:p>
        </p:txBody>
      </p:sp>
      <p:sp>
        <p:nvSpPr>
          <p:cNvPr id="3" name="Content Placeholder 2"/>
          <p:cNvSpPr>
            <a:spLocks noGrp="1"/>
          </p:cNvSpPr>
          <p:nvPr>
            <p:ph idx="1"/>
          </p:nvPr>
        </p:nvSpPr>
        <p:spPr>
          <a:xfrm>
            <a:off x="457200" y="1143001"/>
            <a:ext cx="8229600" cy="442042"/>
          </a:xfrm>
        </p:spPr>
        <p:txBody>
          <a:bodyPr>
            <a:normAutofit/>
          </a:bodyPr>
          <a:lstStyle/>
          <a:p>
            <a:pPr marL="0" indent="0" algn="just">
              <a:buNone/>
            </a:pPr>
            <a:r>
              <a:rPr lang="en-US" sz="2000" b="1" i="1" smtClean="0"/>
              <a:t>Ví dụ chuyển đổi ngầm khi gán:</a:t>
            </a:r>
          </a:p>
        </p:txBody>
      </p:sp>
      <p:sp>
        <p:nvSpPr>
          <p:cNvPr id="7" name="Content Placeholder 2"/>
          <p:cNvSpPr txBox="1">
            <a:spLocks/>
          </p:cNvSpPr>
          <p:nvPr/>
        </p:nvSpPr>
        <p:spPr>
          <a:xfrm>
            <a:off x="457200" y="4231020"/>
            <a:ext cx="8229600" cy="18764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1800"/>
              <a:t>Tại dòng </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short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x </a:t>
            </a:r>
            <a:r>
              <a:rPr lang="en-US" sz="140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12345</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t> </a:t>
            </a:r>
            <a:r>
              <a:rPr lang="en-US" sz="1800"/>
              <a:t>dữ liệu ở bên vế phải từ kiểu số nguyên đã được chuyển đổi ngầm sang dữ liệu số thập phân rồi lưu vào biến </a:t>
            </a:r>
            <a:r>
              <a:rPr lang="en-US" sz="1800" smtClean="0"/>
              <a:t>x.</a:t>
            </a:r>
          </a:p>
          <a:p>
            <a:pPr algn="just"/>
            <a:r>
              <a:rPr lang="en-US" sz="1800" smtClean="0"/>
              <a:t>Tại dòng </a:t>
            </a: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a:solidFill>
                  <a:srgbClr val="444444"/>
                </a:solidFill>
                <a:latin typeface="Courier New" panose="02070309020205020404" pitchFamily="49" charset="0"/>
                <a:ea typeface="Yu Mincho" panose="02020400000000000000" pitchFamily="18" charset="-128"/>
                <a:cs typeface="Courier New" panose="02070309020205020404" pitchFamily="49" charset="0"/>
              </a:rPr>
              <a:t> y = </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x;</a:t>
            </a:r>
            <a:r>
              <a:rPr lang="en-US" sz="1400"/>
              <a:t> </a:t>
            </a:r>
            <a:r>
              <a:rPr lang="en-US" sz="1800" smtClean="0"/>
              <a:t>dữ liệu của biến x từ kiểu </a:t>
            </a:r>
            <a:r>
              <a:rPr lang="en-US" sz="1400" b="1" smtClean="0">
                <a:latin typeface="Courier New" panose="02070309020205020404" pitchFamily="49" charset="0"/>
                <a:cs typeface="Courier New" panose="02070309020205020404" pitchFamily="49" charset="0"/>
              </a:rPr>
              <a:t>short</a:t>
            </a:r>
            <a:r>
              <a:rPr lang="en-US" sz="1800" smtClean="0"/>
              <a:t> đã được chuyển đổi ngầm sang kiểu </a:t>
            </a:r>
            <a:r>
              <a:rPr lang="en-US" sz="1400" b="1">
                <a:latin typeface="Courier New" panose="02070309020205020404" pitchFamily="49" charset="0"/>
                <a:cs typeface="Courier New" panose="02070309020205020404" pitchFamily="49" charset="0"/>
              </a:rPr>
              <a:t>int</a:t>
            </a:r>
            <a:r>
              <a:rPr lang="en-US" sz="1800" smtClean="0"/>
              <a:t> rồi lưu vào biến y.</a:t>
            </a:r>
          </a:p>
          <a:p>
            <a:pPr algn="just"/>
            <a:r>
              <a:rPr lang="en-US" sz="1800" smtClean="0"/>
              <a:t>Tại dòng </a:t>
            </a: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double</a:t>
            </a:r>
            <a:r>
              <a:rPr lang="en-US" sz="1400">
                <a:solidFill>
                  <a:srgbClr val="444444"/>
                </a:solidFill>
                <a:latin typeface="Courier New" panose="02070309020205020404" pitchFamily="49" charset="0"/>
                <a:ea typeface="Yu Mincho" panose="02020400000000000000" pitchFamily="18" charset="-128"/>
                <a:cs typeface="Courier New" panose="02070309020205020404" pitchFamily="49" charset="0"/>
              </a:rPr>
              <a:t> z = </a:t>
            </a:r>
            <a:r>
              <a:rPr lang="en-US" sz="1400">
                <a:solidFill>
                  <a:srgbClr val="880000"/>
                </a:solidFill>
                <a:latin typeface="Courier New" panose="02070309020205020404" pitchFamily="49" charset="0"/>
                <a:ea typeface="Yu Mincho" panose="02020400000000000000" pitchFamily="18" charset="-128"/>
                <a:cs typeface="Courier New" panose="02070309020205020404" pitchFamily="49" charset="0"/>
              </a:rPr>
              <a:t>123456789</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t> </a:t>
            </a:r>
            <a:r>
              <a:rPr lang="en-US" sz="1800" smtClean="0"/>
              <a:t>dữ liệu ở bên vế phải từ kiểu số nguyên đã được chuyển đổi ngầm sang dữ liệu số thập phân rồi lưu vào biến z.</a:t>
            </a:r>
          </a:p>
          <a:p>
            <a:pPr marL="0" indent="0" algn="just">
              <a:buFont typeface="Arial" panose="020B0604020202020204" pitchFamily="34" charset="0"/>
              <a:buNone/>
            </a:pPr>
            <a:endParaRPr lang="en-US" sz="1800"/>
          </a:p>
        </p:txBody>
      </p:sp>
      <p:graphicFrame>
        <p:nvGraphicFramePr>
          <p:cNvPr id="8" name="Table 7"/>
          <p:cNvGraphicFramePr>
            <a:graphicFrameLocks noGrp="1"/>
          </p:cNvGraphicFramePr>
          <p:nvPr>
            <p:extLst>
              <p:ext uri="{D42A27DB-BD31-4B8C-83A1-F6EECF244321}">
                <p14:modId xmlns:p14="http://schemas.microsoft.com/office/powerpoint/2010/main" val="546287816"/>
              </p:ext>
            </p:extLst>
          </p:nvPr>
        </p:nvGraphicFramePr>
        <p:xfrm>
          <a:off x="457200" y="1585043"/>
          <a:ext cx="8229601" cy="2577853"/>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29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E3.3</a:t>
                      </a:r>
                      <a:r>
                        <a:rPr lang="en-US" sz="1600" i="0" baseline="0" smtClean="0"/>
                        <a:t> - </a:t>
                      </a:r>
                      <a:r>
                        <a:rPr lang="en-US" sz="1600" b="1" i="0" smtClean="0"/>
                        <a:t>Ví dụ chuyển đổi ngầm khi gán</a:t>
                      </a:r>
                    </a:p>
                  </a:txBody>
                  <a:tcPr/>
                </a:tc>
                <a:extLst>
                  <a:ext uri="{0D108BD9-81ED-4DB2-BD59-A6C34878D82A}">
                    <a16:rowId xmlns:a16="http://schemas.microsoft.com/office/drawing/2014/main" val="30474077"/>
                  </a:ext>
                </a:extLst>
              </a:tr>
              <a:tr h="2242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1"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include</a:t>
                      </a:r>
                      <a:r>
                        <a:rPr kumimoji="0" lang="en-US" sz="14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4D99BF"/>
                          </a:solidFill>
                          <a:effectLst/>
                          <a:uLnTx/>
                          <a:uFillTx/>
                          <a:latin typeface="Courier New" panose="02070309020205020404" pitchFamily="49" charset="0"/>
                          <a:ea typeface="Yu Mincho" panose="02020400000000000000" pitchFamily="18" charset="-128"/>
                          <a:cs typeface="Courier New" panose="02070309020205020404" pitchFamily="49" charset="0"/>
                        </a:rPr>
                        <a:t>&lt;stdio.h&gt;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int</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1"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main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short</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x = </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12345</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int</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y = x;</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double</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z = </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123456789</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x);</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y);</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"%lf\n"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z);</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81127" b="81279"/>
          <a:stretch/>
        </p:blipFill>
        <p:spPr>
          <a:xfrm>
            <a:off x="5359505" y="2285582"/>
            <a:ext cx="2627386" cy="1480947"/>
          </a:xfrm>
          <a:prstGeom prst="rect">
            <a:avLst/>
          </a:prstGeom>
        </p:spPr>
      </p:pic>
      <p:sp>
        <p:nvSpPr>
          <p:cNvPr id="6" name="TextBox 5"/>
          <p:cNvSpPr txBox="1"/>
          <p:nvPr/>
        </p:nvSpPr>
        <p:spPr>
          <a:xfrm>
            <a:off x="5359505" y="1934891"/>
            <a:ext cx="866728"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307360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TOÁN TỬ</a:t>
            </a:r>
            <a:endParaRPr lang="en-US"/>
          </a:p>
        </p:txBody>
      </p:sp>
    </p:spTree>
    <p:extLst>
      <p:ext uri="{BB962C8B-B14F-4D97-AF65-F5344CB8AC3E}">
        <p14:creationId xmlns:p14="http://schemas.microsoft.com/office/powerpoint/2010/main" val="399183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Chuyển đổi dữ liệu</a:t>
            </a:r>
            <a:endParaRPr lang="en-US"/>
          </a:p>
        </p:txBody>
      </p:sp>
      <p:sp>
        <p:nvSpPr>
          <p:cNvPr id="3" name="Content Placeholder 2"/>
          <p:cNvSpPr>
            <a:spLocks noGrp="1"/>
          </p:cNvSpPr>
          <p:nvPr>
            <p:ph idx="1"/>
          </p:nvPr>
        </p:nvSpPr>
        <p:spPr>
          <a:xfrm>
            <a:off x="457200" y="1142999"/>
            <a:ext cx="8229600" cy="5099859"/>
          </a:xfrm>
        </p:spPr>
        <p:txBody>
          <a:bodyPr>
            <a:normAutofit/>
          </a:bodyPr>
          <a:lstStyle/>
          <a:p>
            <a:pPr marL="0" indent="0" algn="just">
              <a:buNone/>
            </a:pPr>
            <a:r>
              <a:rPr lang="en-US" sz="2000" b="1" i="1" smtClean="0"/>
              <a:t>1.1. Chuyển đổi ngầm khi gán</a:t>
            </a:r>
            <a:endParaRPr lang="en-US" sz="2000" b="1" i="1"/>
          </a:p>
          <a:p>
            <a:pPr algn="just"/>
            <a:r>
              <a:rPr lang="en-US" sz="2000" smtClean="0"/>
              <a:t>Việc chuyển đổi ngầm chỉ bảo đảm tính toàn vẹn của dữ liệu gốc nếu 2 vế có cùng loại dữ liệu và phạm vi của giá trị bên vế phải nhỏ hơn hoặc bằng phạm vi của biến, hằng, … bên vế trái (Ví dụ: gán giá trị </a:t>
            </a:r>
            <a:r>
              <a:rPr lang="en-US" sz="1600" b="1" smtClean="0">
                <a:latin typeface="Courier New" panose="02070309020205020404" pitchFamily="49" charset="0"/>
                <a:cs typeface="Courier New" panose="02070309020205020404" pitchFamily="49" charset="0"/>
              </a:rPr>
              <a:t>short</a:t>
            </a:r>
            <a:r>
              <a:rPr lang="en-US" sz="2000" smtClean="0"/>
              <a:t> vào biến </a:t>
            </a:r>
            <a:r>
              <a:rPr lang="en-US" sz="1600" b="1">
                <a:latin typeface="Courier New" panose="02070309020205020404" pitchFamily="49" charset="0"/>
                <a:cs typeface="Courier New" panose="02070309020205020404" pitchFamily="49" charset="0"/>
              </a:rPr>
              <a:t>int</a:t>
            </a:r>
            <a:r>
              <a:rPr lang="en-US" sz="2000" smtClean="0"/>
              <a:t>, gán giá trị </a:t>
            </a:r>
            <a:r>
              <a:rPr lang="en-US" sz="1600" b="1">
                <a:latin typeface="Courier New" panose="02070309020205020404" pitchFamily="49" charset="0"/>
                <a:cs typeface="Courier New" panose="02070309020205020404" pitchFamily="49" charset="0"/>
              </a:rPr>
              <a:t>float</a:t>
            </a:r>
            <a:r>
              <a:rPr lang="en-US" sz="2000" smtClean="0"/>
              <a:t> vào biến </a:t>
            </a:r>
            <a:r>
              <a:rPr lang="en-US" sz="1600" b="1">
                <a:latin typeface="Courier New" panose="02070309020205020404" pitchFamily="49" charset="0"/>
                <a:cs typeface="Courier New" panose="02070309020205020404" pitchFamily="49" charset="0"/>
              </a:rPr>
              <a:t>double</a:t>
            </a:r>
            <a:r>
              <a:rPr lang="en-US" sz="2000" smtClean="0"/>
              <a:t>, …).</a:t>
            </a:r>
          </a:p>
          <a:p>
            <a:pPr algn="just"/>
            <a:r>
              <a:rPr lang="en-US" sz="2000" smtClean="0"/>
              <a:t>Trong những trường hợp sau thì dữ liệu có thể không còn toàn vẹn hoặc bị thay đổi hẳn:</a:t>
            </a:r>
          </a:p>
          <a:p>
            <a:pPr lvl="1" algn="just"/>
            <a:r>
              <a:rPr lang="en-US" sz="1600" smtClean="0"/>
              <a:t>Gán giá trị số nguyên âm vào biến số nguyên kiểu không âm (unsigned).</a:t>
            </a:r>
          </a:p>
          <a:p>
            <a:pPr lvl="1" algn="just"/>
            <a:r>
              <a:rPr lang="en-US" sz="1600" smtClean="0"/>
              <a:t>Gán giá trị số thập phân vào biến số nguyên (khi đó chỉ phần nguyên được lưu lại).</a:t>
            </a:r>
          </a:p>
          <a:p>
            <a:pPr lvl="1" algn="just"/>
            <a:r>
              <a:rPr lang="en-US" sz="1600" smtClean="0"/>
              <a:t>Gán giá trị nằm ngoài phạm vi lưu dữ liệu của biến ở bên vế trái.</a:t>
            </a:r>
          </a:p>
          <a:p>
            <a:pPr lvl="1" algn="just"/>
            <a:r>
              <a:rPr lang="en-US" sz="1600" smtClean="0"/>
              <a:t>…</a:t>
            </a:r>
          </a:p>
          <a:p>
            <a:pPr algn="just"/>
            <a:r>
              <a:rPr lang="en-US" sz="2000" smtClean="0"/>
              <a:t>Mặc định mọi giá trị số nguyên đều có kiểu </a:t>
            </a:r>
            <a:r>
              <a:rPr lang="en-US" sz="1600" b="1" smtClean="0">
                <a:latin typeface="Courier New" panose="02070309020205020404" pitchFamily="49" charset="0"/>
                <a:cs typeface="Courier New" panose="02070309020205020404" pitchFamily="49" charset="0"/>
              </a:rPr>
              <a:t>int</a:t>
            </a:r>
            <a:r>
              <a:rPr lang="en-US" sz="2000" smtClean="0"/>
              <a:t> (trừ khi vượt quá phạm vi của </a:t>
            </a:r>
            <a:r>
              <a:rPr lang="en-US" sz="1600" b="1">
                <a:latin typeface="Courier New" panose="02070309020205020404" pitchFamily="49" charset="0"/>
                <a:cs typeface="Courier New" panose="02070309020205020404" pitchFamily="49" charset="0"/>
              </a:rPr>
              <a:t>int</a:t>
            </a:r>
            <a:r>
              <a:rPr lang="en-US" sz="2000" smtClean="0"/>
              <a:t> thì có kiểu </a:t>
            </a:r>
            <a:r>
              <a:rPr lang="en-US" sz="1600" b="1">
                <a:latin typeface="Courier New" panose="02070309020205020404" pitchFamily="49" charset="0"/>
                <a:cs typeface="Courier New" panose="02070309020205020404" pitchFamily="49" charset="0"/>
              </a:rPr>
              <a:t>long long</a:t>
            </a:r>
            <a:r>
              <a:rPr lang="en-US" sz="2000" smtClean="0"/>
              <a:t>), còn mọi giá trị số thập p</a:t>
            </a:r>
            <a:r>
              <a:rPr lang="en-US" sz="2000"/>
              <a:t>hâ</a:t>
            </a:r>
            <a:r>
              <a:rPr lang="en-US" sz="2000" smtClean="0"/>
              <a:t>n đều có kiểu </a:t>
            </a:r>
            <a:r>
              <a:rPr lang="en-US" sz="1600" b="1">
                <a:latin typeface="Courier New" panose="02070309020205020404" pitchFamily="49" charset="0"/>
                <a:cs typeface="Courier New" panose="02070309020205020404" pitchFamily="49" charset="0"/>
              </a:rPr>
              <a:t>double</a:t>
            </a:r>
            <a:r>
              <a:rPr lang="en-US" sz="2000" smtClean="0"/>
              <a:t>. Ta có thể kiểm chứng điều này bằng toán tử </a:t>
            </a:r>
            <a:r>
              <a:rPr lang="en-US" sz="1600" b="1">
                <a:latin typeface="Courier New" panose="02070309020205020404" pitchFamily="49" charset="0"/>
                <a:cs typeface="Courier New" panose="02070309020205020404" pitchFamily="49" charset="0"/>
              </a:rPr>
              <a:t>sizeof</a:t>
            </a:r>
            <a:r>
              <a:rPr lang="en-US" sz="1600" b="1" smtClean="0">
                <a:latin typeface="Courier New" panose="02070309020205020404" pitchFamily="49" charset="0"/>
                <a:cs typeface="Courier New" panose="02070309020205020404" pitchFamily="49" charset="0"/>
              </a:rPr>
              <a:t>()</a:t>
            </a:r>
            <a:r>
              <a:rPr lang="en-US" sz="2000"/>
              <a:t> (xem </a:t>
            </a:r>
            <a:r>
              <a:rPr lang="en-US" sz="2000" smtClean="0"/>
              <a:t>lại 2 dòng cuối của </a:t>
            </a:r>
            <a:r>
              <a:rPr lang="en-US" sz="2000"/>
              <a:t>ví </a:t>
            </a:r>
            <a:r>
              <a:rPr lang="en-US" sz="2000" smtClean="0"/>
              <a:t>dụ E3.2)</a:t>
            </a:r>
            <a:r>
              <a:rPr lang="en-US" sz="2000" smtClean="0">
                <a:cs typeface="Courier New" panose="02070309020205020404" pitchFamily="49" charset="0"/>
              </a:rPr>
              <a:t>.</a:t>
            </a:r>
            <a:endParaRPr lang="en-US" sz="2000" smtClean="0"/>
          </a:p>
          <a:p>
            <a:pPr algn="just"/>
            <a:endParaRPr lang="en-US" sz="2000" smtClean="0"/>
          </a:p>
        </p:txBody>
      </p:sp>
    </p:spTree>
    <p:extLst>
      <p:ext uri="{BB962C8B-B14F-4D97-AF65-F5344CB8AC3E}">
        <p14:creationId xmlns:p14="http://schemas.microsoft.com/office/powerpoint/2010/main" val="2998184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Chuyển đổi dữ liệu</a:t>
            </a:r>
            <a:endParaRPr lang="en-US"/>
          </a:p>
        </p:txBody>
      </p:sp>
      <p:sp>
        <p:nvSpPr>
          <p:cNvPr id="3" name="Content Placeholder 2"/>
          <p:cNvSpPr>
            <a:spLocks noGrp="1"/>
          </p:cNvSpPr>
          <p:nvPr>
            <p:ph idx="1"/>
          </p:nvPr>
        </p:nvSpPr>
        <p:spPr>
          <a:xfrm>
            <a:off x="457200" y="1142999"/>
            <a:ext cx="8229600" cy="5076645"/>
          </a:xfrm>
        </p:spPr>
        <p:txBody>
          <a:bodyPr>
            <a:normAutofit/>
          </a:bodyPr>
          <a:lstStyle/>
          <a:p>
            <a:pPr marL="0" indent="0" algn="just">
              <a:buNone/>
            </a:pPr>
            <a:r>
              <a:rPr lang="en-US" sz="2000" b="1" i="1" smtClean="0"/>
              <a:t>1.2. Chuyển đổi ngầm khi tính toán</a:t>
            </a:r>
            <a:endParaRPr lang="en-US" sz="2000" b="1" i="1"/>
          </a:p>
          <a:p>
            <a:pPr marL="0" indent="0" algn="just">
              <a:buNone/>
            </a:pPr>
            <a:r>
              <a:rPr lang="en-US" sz="2000" smtClean="0"/>
              <a:t>Khi thực hiện các phép toán với dữ liệu số:</a:t>
            </a:r>
          </a:p>
          <a:p>
            <a:pPr algn="just"/>
            <a:r>
              <a:rPr lang="en-US" sz="2000" smtClean="0"/>
              <a:t>Nếu một trong hai vế trái/phải của toán tử là kiểu số thập phân (</a:t>
            </a:r>
            <a:r>
              <a:rPr lang="en-US" sz="1600" b="1" smtClean="0">
                <a:latin typeface="Courier New" panose="02070309020205020404" pitchFamily="49" charset="0"/>
                <a:cs typeface="Courier New" panose="02070309020205020404" pitchFamily="49" charset="0"/>
              </a:rPr>
              <a:t>float</a:t>
            </a:r>
            <a:r>
              <a:rPr lang="en-US" sz="2000" smtClean="0"/>
              <a:t>, </a:t>
            </a:r>
            <a:r>
              <a:rPr lang="en-US" sz="1600" b="1">
                <a:latin typeface="Courier New" panose="02070309020205020404" pitchFamily="49" charset="0"/>
                <a:cs typeface="Courier New" panose="02070309020205020404" pitchFamily="49" charset="0"/>
              </a:rPr>
              <a:t>double</a:t>
            </a:r>
            <a:r>
              <a:rPr lang="en-US" sz="2000" smtClean="0"/>
              <a:t>) thì vế kia sẽ được chuyển đổi ngầm về kiểu số thập phân tương ứng rồi mới thực hiện phép tính.</a:t>
            </a:r>
          </a:p>
          <a:p>
            <a:pPr algn="just"/>
            <a:r>
              <a:rPr lang="en-US" sz="2000" smtClean="0"/>
              <a:t>Nếu hai </a:t>
            </a:r>
            <a:r>
              <a:rPr lang="en-US" sz="2000"/>
              <a:t>vế trái/phải của toán </a:t>
            </a:r>
            <a:r>
              <a:rPr lang="en-US" sz="2000" smtClean="0"/>
              <a:t>tử có cùng loại dữ liệu (số nguyên – số nguyên, số thập phân – số thập phân) mà khác về kiểu dữ liệu (</a:t>
            </a:r>
            <a:r>
              <a:rPr lang="en-US" sz="1600" b="1">
                <a:latin typeface="Courier New" panose="02070309020205020404" pitchFamily="49" charset="0"/>
                <a:cs typeface="Courier New" panose="02070309020205020404" pitchFamily="49" charset="0"/>
              </a:rPr>
              <a:t>int</a:t>
            </a:r>
            <a:r>
              <a:rPr lang="en-US" sz="2000" smtClean="0"/>
              <a:t> – </a:t>
            </a:r>
            <a:r>
              <a:rPr lang="en-US" sz="1600" b="1">
                <a:latin typeface="Courier New" panose="02070309020205020404" pitchFamily="49" charset="0"/>
                <a:cs typeface="Courier New" panose="02070309020205020404" pitchFamily="49" charset="0"/>
              </a:rPr>
              <a:t>long</a:t>
            </a:r>
            <a:r>
              <a:rPr lang="en-US" sz="2000" smtClean="0"/>
              <a:t> </a:t>
            </a:r>
            <a:r>
              <a:rPr lang="en-US" sz="1600" b="1">
                <a:latin typeface="Courier New" panose="02070309020205020404" pitchFamily="49" charset="0"/>
                <a:cs typeface="Courier New" panose="02070309020205020404" pitchFamily="49" charset="0"/>
              </a:rPr>
              <a:t>long</a:t>
            </a:r>
            <a:r>
              <a:rPr lang="en-US" sz="2000" smtClean="0"/>
              <a:t>, </a:t>
            </a:r>
            <a:r>
              <a:rPr lang="en-US" sz="1600" b="1">
                <a:latin typeface="Courier New" panose="02070309020205020404" pitchFamily="49" charset="0"/>
                <a:cs typeface="Courier New" panose="02070309020205020404" pitchFamily="49" charset="0"/>
              </a:rPr>
              <a:t>float</a:t>
            </a:r>
            <a:r>
              <a:rPr lang="en-US" sz="2000" smtClean="0"/>
              <a:t> – </a:t>
            </a:r>
            <a:r>
              <a:rPr lang="en-US" sz="1600" b="1">
                <a:latin typeface="Courier New" panose="02070309020205020404" pitchFamily="49" charset="0"/>
                <a:cs typeface="Courier New" panose="02070309020205020404" pitchFamily="49" charset="0"/>
              </a:rPr>
              <a:t>double</a:t>
            </a:r>
            <a:r>
              <a:rPr lang="en-US" sz="2000" smtClean="0"/>
              <a:t>, …) thì kiểu dữ liệu của hai vế sẽ được chuyển về kiểu mà có phạm vi lớn hơn.</a:t>
            </a:r>
          </a:p>
        </p:txBody>
      </p:sp>
    </p:spTree>
    <p:extLst>
      <p:ext uri="{BB962C8B-B14F-4D97-AF65-F5344CB8AC3E}">
        <p14:creationId xmlns:p14="http://schemas.microsoft.com/office/powerpoint/2010/main" val="889951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Chuyển đổi dữ liệu</a:t>
            </a:r>
            <a:endParaRPr lang="en-US"/>
          </a:p>
        </p:txBody>
      </p:sp>
      <p:sp>
        <p:nvSpPr>
          <p:cNvPr id="3" name="Content Placeholder 2"/>
          <p:cNvSpPr>
            <a:spLocks noGrp="1"/>
          </p:cNvSpPr>
          <p:nvPr>
            <p:ph idx="1"/>
          </p:nvPr>
        </p:nvSpPr>
        <p:spPr>
          <a:xfrm>
            <a:off x="457200" y="1143000"/>
            <a:ext cx="8229600" cy="5300931"/>
          </a:xfrm>
        </p:spPr>
        <p:txBody>
          <a:bodyPr>
            <a:normAutofit/>
          </a:bodyPr>
          <a:lstStyle/>
          <a:p>
            <a:pPr marL="0" indent="0" algn="just">
              <a:buNone/>
            </a:pPr>
            <a:r>
              <a:rPr lang="en-US" sz="2000" b="1" i="1" smtClean="0"/>
              <a:t>Ví dụ chuyển đổi ngầm khi tính toán</a:t>
            </a:r>
          </a:p>
          <a:p>
            <a:pPr marL="0" indent="0" algn="just">
              <a:buNone/>
            </a:pPr>
            <a:r>
              <a:rPr lang="en-US" sz="1800" b="1" smtClean="0"/>
              <a:t>Câu 1: </a:t>
            </a:r>
            <a:r>
              <a:rPr lang="en-US" sz="1800" smtClean="0"/>
              <a:t>Tại sao giá trị của biến x trong 2 câu lệnh sau lại khác nhau?</a:t>
            </a:r>
          </a:p>
          <a:p>
            <a:pPr marL="0" indent="0" algn="just">
              <a:buNone/>
            </a:pPr>
            <a:endParaRPr lang="en-US" sz="1800" smtClean="0"/>
          </a:p>
          <a:p>
            <a:pPr marL="0" marR="0" indent="0" algn="ctr">
              <a:spcBef>
                <a:spcPts val="0"/>
              </a:spcBef>
              <a:spcAft>
                <a:spcPts val="0"/>
              </a:spcAft>
              <a:buNone/>
            </a:pPr>
            <a:r>
              <a:rPr lang="en-US" sz="16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double</a:t>
            </a:r>
            <a:r>
              <a:rPr lang="en-US" sz="1600" smtClean="0">
                <a:latin typeface="Courier New" panose="02070309020205020404" pitchFamily="49" charset="0"/>
                <a:ea typeface="Yu Mincho" panose="02020400000000000000" pitchFamily="18" charset="-128"/>
                <a:cs typeface="Courier New" panose="02070309020205020404" pitchFamily="49" charset="0"/>
              </a:rPr>
              <a:t> x = </a:t>
            </a:r>
            <a:r>
              <a:rPr lang="en-US" sz="16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16</a:t>
            </a:r>
            <a:r>
              <a:rPr lang="en-US" sz="1600" smtClean="0">
                <a:latin typeface="Courier New" panose="02070309020205020404" pitchFamily="49" charset="0"/>
                <a:ea typeface="Yu Mincho" panose="02020400000000000000" pitchFamily="18" charset="-128"/>
                <a:cs typeface="Courier New" panose="02070309020205020404" pitchFamily="49" charset="0"/>
              </a:rPr>
              <a:t> / </a:t>
            </a:r>
            <a:r>
              <a:rPr lang="en-US" sz="16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7</a:t>
            </a:r>
            <a:r>
              <a:rPr lang="en-US" sz="1600" smtClean="0">
                <a:latin typeface="Courier New" panose="02070309020205020404" pitchFamily="49" charset="0"/>
                <a:ea typeface="Yu Mincho" panose="02020400000000000000" pitchFamily="18" charset="-128"/>
                <a:cs typeface="Courier New" panose="02070309020205020404" pitchFamily="49" charset="0"/>
              </a:rPr>
              <a:t>;		</a:t>
            </a:r>
            <a:r>
              <a:rPr lang="en-US" sz="16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double</a:t>
            </a:r>
            <a:r>
              <a:rPr lang="en-US" sz="1600" smtClean="0">
                <a:latin typeface="Courier New" panose="02070309020205020404" pitchFamily="49" charset="0"/>
                <a:ea typeface="Yu Mincho" panose="02020400000000000000" pitchFamily="18" charset="-128"/>
                <a:cs typeface="Courier New" panose="02070309020205020404" pitchFamily="49" charset="0"/>
              </a:rPr>
              <a:t> </a:t>
            </a:r>
            <a:r>
              <a:rPr lang="en-US" sz="1600">
                <a:latin typeface="Courier New" panose="02070309020205020404" pitchFamily="49" charset="0"/>
                <a:ea typeface="Yu Mincho" panose="02020400000000000000" pitchFamily="18" charset="-128"/>
                <a:cs typeface="Courier New" panose="02070309020205020404" pitchFamily="49" charset="0"/>
              </a:rPr>
              <a:t>x = </a:t>
            </a:r>
            <a:r>
              <a:rPr lang="en-US" sz="16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16.0</a:t>
            </a:r>
            <a:r>
              <a:rPr lang="en-US" sz="1600" smtClean="0">
                <a:latin typeface="Courier New" panose="02070309020205020404" pitchFamily="49" charset="0"/>
                <a:ea typeface="Yu Mincho" panose="02020400000000000000" pitchFamily="18" charset="-128"/>
                <a:cs typeface="Courier New" panose="02070309020205020404" pitchFamily="49" charset="0"/>
              </a:rPr>
              <a:t> </a:t>
            </a:r>
            <a:r>
              <a:rPr lang="en-US" sz="1600">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7</a:t>
            </a:r>
            <a:r>
              <a:rPr lang="en-US" sz="1600" smtClean="0">
                <a:latin typeface="Courier New" panose="02070309020205020404" pitchFamily="49" charset="0"/>
                <a:ea typeface="Yu Mincho" panose="02020400000000000000" pitchFamily="18" charset="-128"/>
                <a:cs typeface="Courier New" panose="02070309020205020404" pitchFamily="49" charset="0"/>
              </a:rPr>
              <a:t>;</a:t>
            </a:r>
          </a:p>
          <a:p>
            <a:pPr marL="0" marR="0" indent="0" algn="ctr">
              <a:spcBef>
                <a:spcPts val="0"/>
              </a:spcBef>
              <a:spcAft>
                <a:spcPts val="0"/>
              </a:spcAft>
              <a:buNone/>
            </a:pPr>
            <a:endParaRPr lang="en-US" sz="1800" smtClean="0">
              <a:ea typeface="Yu Mincho" panose="02020400000000000000" pitchFamily="18" charset="-128"/>
              <a:cs typeface="Courier New" panose="02070309020205020404" pitchFamily="49" charset="0"/>
            </a:endParaRPr>
          </a:p>
          <a:p>
            <a:pPr marL="0" marR="0" indent="0">
              <a:spcBef>
                <a:spcPts val="0"/>
              </a:spcBef>
              <a:spcAft>
                <a:spcPts val="0"/>
              </a:spcAft>
              <a:buNone/>
            </a:pPr>
            <a:r>
              <a:rPr lang="en-US" sz="1800" b="1"/>
              <a:t>Đáp án:</a:t>
            </a:r>
            <a:endParaRPr lang="en-US" sz="1800" smtClean="0"/>
          </a:p>
          <a:p>
            <a:pPr marL="400050" algn="just"/>
            <a:r>
              <a:rPr lang="en-US" sz="1800" smtClean="0"/>
              <a:t>Câu lệnh bên trái: tại phép chia </a:t>
            </a:r>
            <a:r>
              <a:rPr lang="en-US" sz="16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16</a:t>
            </a:r>
            <a:r>
              <a:rPr lang="en-US" sz="16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 / </a:t>
            </a:r>
            <a:r>
              <a:rPr lang="en-US" sz="16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7</a:t>
            </a:r>
            <a:r>
              <a:rPr lang="en-US" sz="1800" smtClean="0"/>
              <a:t>, do 2 vế đều là số nguyên nên kết quả sẽ là số nguyên. Ở câu lệnh này không có chuyển đổi ngầm khi tính toán mà chỉ có chuyển đổi ngầm khi lưu kết quả vào biến x (từ số nguyên sang số thập phân).</a:t>
            </a:r>
          </a:p>
          <a:p>
            <a:pPr marL="400050" algn="just"/>
            <a:r>
              <a:rPr lang="en-US" sz="1800" smtClean="0"/>
              <a:t>Câu lệnh bên phải: tại phép chia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16.0</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7</a:t>
            </a:r>
            <a:r>
              <a:rPr lang="en-US" sz="1800" smtClean="0"/>
              <a:t>, do vế trái là số thập phân nên vế phải sẽ được chuyển thành số thập phân và kết quả cũng là số thập phân. Ở câu lệnh này chỉ có chuyển đổi ngầm khi tính toán mà không có chuyển đổi ngầm khi gán (do giá trị số thập phân mặc định có kiểu là </a:t>
            </a:r>
            <a:r>
              <a:rPr lang="en-US" sz="16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double</a:t>
            </a:r>
            <a:r>
              <a:rPr lang="en-US" sz="1800" smtClean="0">
                <a:ea typeface="Yu Mincho" panose="02020400000000000000" pitchFamily="18" charset="-128"/>
                <a:cs typeface="Courier New" panose="02070309020205020404" pitchFamily="49" charset="0"/>
              </a:rPr>
              <a:t>, cùng kiểu với biến x</a:t>
            </a:r>
            <a:r>
              <a:rPr lang="en-US" sz="1800" smtClean="0"/>
              <a:t>).</a:t>
            </a:r>
          </a:p>
        </p:txBody>
      </p:sp>
    </p:spTree>
    <p:extLst>
      <p:ext uri="{BB962C8B-B14F-4D97-AF65-F5344CB8AC3E}">
        <p14:creationId xmlns:p14="http://schemas.microsoft.com/office/powerpoint/2010/main" val="2664460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Chuyển đổi dữ liệu</a:t>
            </a:r>
            <a:endParaRPr lang="en-US"/>
          </a:p>
        </p:txBody>
      </p:sp>
      <p:sp>
        <p:nvSpPr>
          <p:cNvPr id="3" name="Content Placeholder 2"/>
          <p:cNvSpPr>
            <a:spLocks noGrp="1"/>
          </p:cNvSpPr>
          <p:nvPr>
            <p:ph idx="1"/>
          </p:nvPr>
        </p:nvSpPr>
        <p:spPr>
          <a:xfrm>
            <a:off x="457200" y="1143000"/>
            <a:ext cx="8229600" cy="5300931"/>
          </a:xfrm>
        </p:spPr>
        <p:txBody>
          <a:bodyPr>
            <a:normAutofit/>
          </a:bodyPr>
          <a:lstStyle/>
          <a:p>
            <a:pPr marL="0" indent="0" algn="just">
              <a:buNone/>
            </a:pPr>
            <a:r>
              <a:rPr lang="en-US" sz="2000" b="1" i="1" smtClean="0"/>
              <a:t>Ví dụ chuyển đổi ngầm khi tính toán</a:t>
            </a:r>
          </a:p>
          <a:p>
            <a:pPr marL="0" indent="0" algn="just">
              <a:buNone/>
            </a:pPr>
            <a:r>
              <a:rPr lang="en-US" sz="1800" b="1" smtClean="0"/>
              <a:t>Câu 2: </a:t>
            </a:r>
            <a:r>
              <a:rPr lang="en-US" sz="1800" smtClean="0"/>
              <a:t>Trong câu lệnh thứ 2 có tất cả bao nhiêu sự chuyển đổi ngầm?</a:t>
            </a:r>
          </a:p>
          <a:p>
            <a:pPr marL="0" indent="0" algn="just">
              <a:buNone/>
            </a:pPr>
            <a:endParaRPr lang="en-US" sz="1800" smtClean="0"/>
          </a:p>
          <a:p>
            <a:pPr marL="800100" lvl="2" indent="0">
              <a:spcBef>
                <a:spcPts val="0"/>
              </a:spcBef>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long</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long</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6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y </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10000000000</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a:t>
            </a:r>
          </a:p>
          <a:p>
            <a:pPr marL="800100" lvl="2" indent="0">
              <a:spcBef>
                <a:spcPts val="0"/>
              </a:spcBef>
              <a:buNone/>
            </a:pP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6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z </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6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(y </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 /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99</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a:t>
            </a:r>
          </a:p>
          <a:p>
            <a:pPr marL="0" indent="0" algn="just">
              <a:buNone/>
            </a:pPr>
            <a:endParaRPr lang="en-US" sz="1800" b="1" smtClean="0"/>
          </a:p>
          <a:p>
            <a:pPr marL="0" indent="0" algn="just">
              <a:buNone/>
            </a:pPr>
            <a:r>
              <a:rPr lang="en-US" sz="1800" b="1" smtClean="0"/>
              <a:t>Đáp án: </a:t>
            </a:r>
            <a:r>
              <a:rPr lang="en-US" sz="1800" smtClean="0"/>
              <a:t>Có 3 sự chuyển đổi ngầm (2 chuyển đổi khi tính toán và 1 chuyển đổi khi gán):</a:t>
            </a:r>
          </a:p>
          <a:p>
            <a:pPr algn="just"/>
            <a:r>
              <a:rPr lang="en-US" sz="1800" smtClean="0"/>
              <a:t>Chuyển số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800" smtClean="0"/>
              <a:t> từ kiểu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800" smtClean="0"/>
              <a:t> thành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long long</a:t>
            </a:r>
            <a:r>
              <a:rPr lang="en-US" sz="1800" smtClean="0"/>
              <a:t> để thực hiện phép trừ với biến </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y</a:t>
            </a:r>
            <a:r>
              <a:rPr lang="en-US" sz="1800" smtClean="0"/>
              <a:t>.</a:t>
            </a:r>
          </a:p>
          <a:p>
            <a:pPr algn="just"/>
            <a:r>
              <a:rPr lang="en-US" sz="1800" smtClean="0"/>
              <a:t>Chuyển số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99</a:t>
            </a:r>
            <a:r>
              <a:rPr lang="en-US" sz="1800" smtClean="0"/>
              <a:t> từ </a:t>
            </a:r>
            <a:r>
              <a:rPr lang="en-US" sz="1800"/>
              <a:t>kiểu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800"/>
              <a:t> thành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long long</a:t>
            </a:r>
            <a:r>
              <a:rPr lang="en-US" sz="1800"/>
              <a:t> để thực hiện phép </a:t>
            </a:r>
            <a:r>
              <a:rPr lang="en-US" sz="1800" smtClean="0"/>
              <a:t>chia với kết quả của </a:t>
            </a:r>
            <a:r>
              <a:rPr lang="en-US" sz="1600" smtClean="0">
                <a:solidFill>
                  <a:prstClr val="black"/>
                </a:solidFill>
                <a:latin typeface="Courier New" panose="02070309020205020404" pitchFamily="49" charset="0"/>
                <a:ea typeface="Yu Mincho" panose="02020400000000000000" pitchFamily="18" charset="-128"/>
                <a:cs typeface="Courier New" panose="02070309020205020404" pitchFamily="49" charset="0"/>
              </a:rPr>
              <a:t>y </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880000"/>
                </a:solidFill>
                <a:latin typeface="Courier New" panose="02070309020205020404" pitchFamily="49" charset="0"/>
                <a:ea typeface="Yu Mincho" panose="02020400000000000000" pitchFamily="18" charset="-128"/>
                <a:cs typeface="Courier New" panose="02070309020205020404" pitchFamily="49" charset="0"/>
              </a:rPr>
              <a:t>1</a:t>
            </a:r>
            <a:r>
              <a:rPr lang="en-US" sz="1800" smtClean="0"/>
              <a:t>.</a:t>
            </a:r>
          </a:p>
          <a:p>
            <a:pPr algn="just"/>
            <a:r>
              <a:rPr lang="en-US" sz="1800" smtClean="0"/>
              <a:t>Chuyển kết quả của biểu thức bên vế phải từ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long long</a:t>
            </a:r>
            <a:r>
              <a:rPr lang="en-US" sz="1800" smtClean="0"/>
              <a:t> thành </a:t>
            </a:r>
            <a:r>
              <a:rPr lang="en-US" sz="16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800" smtClean="0"/>
              <a:t> để lưu vào biến </a:t>
            </a:r>
            <a:r>
              <a:rPr lang="en-US" sz="1600">
                <a:solidFill>
                  <a:prstClr val="black"/>
                </a:solidFill>
                <a:latin typeface="Courier New" panose="02070309020205020404" pitchFamily="49" charset="0"/>
                <a:ea typeface="Yu Mincho" panose="02020400000000000000" pitchFamily="18" charset="-128"/>
                <a:cs typeface="Courier New" panose="02070309020205020404" pitchFamily="49" charset="0"/>
              </a:rPr>
              <a:t>z</a:t>
            </a:r>
            <a:r>
              <a:rPr lang="en-US" sz="1800" smtClean="0"/>
              <a:t>.</a:t>
            </a:r>
            <a:endParaRPr lang="en-US" sz="1800"/>
          </a:p>
          <a:p>
            <a:pPr algn="just"/>
            <a:endParaRPr lang="en-US" sz="1600" smtClean="0"/>
          </a:p>
        </p:txBody>
      </p:sp>
    </p:spTree>
    <p:extLst>
      <p:ext uri="{BB962C8B-B14F-4D97-AF65-F5344CB8AC3E}">
        <p14:creationId xmlns:p14="http://schemas.microsoft.com/office/powerpoint/2010/main" val="1983283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Chuyển đổi dữ liệu</a:t>
            </a:r>
            <a:endParaRPr lang="en-US"/>
          </a:p>
        </p:txBody>
      </p:sp>
      <p:sp>
        <p:nvSpPr>
          <p:cNvPr id="3" name="Content Placeholder 2"/>
          <p:cNvSpPr>
            <a:spLocks noGrp="1"/>
          </p:cNvSpPr>
          <p:nvPr>
            <p:ph idx="1"/>
          </p:nvPr>
        </p:nvSpPr>
        <p:spPr>
          <a:xfrm>
            <a:off x="457200" y="1142999"/>
            <a:ext cx="8229600" cy="4231257"/>
          </a:xfrm>
        </p:spPr>
        <p:txBody>
          <a:bodyPr>
            <a:normAutofit/>
          </a:bodyPr>
          <a:lstStyle/>
          <a:p>
            <a:pPr marL="0" indent="0" algn="just">
              <a:buNone/>
            </a:pPr>
            <a:r>
              <a:rPr lang="en-US" sz="2400" b="1" smtClean="0"/>
              <a:t>2. Chuyển đổi tường minh (explicit conversion)</a:t>
            </a:r>
            <a:endParaRPr lang="en-US" sz="2400" b="1"/>
          </a:p>
          <a:p>
            <a:pPr marL="0" indent="0" algn="just">
              <a:buNone/>
            </a:pPr>
            <a:r>
              <a:rPr lang="en-US" sz="2000" smtClean="0"/>
              <a:t>Trong nhiều trường hợp khi ta muốn làm rõ sự chuyển đổi ngầm trong câu lệnh (Ví dụ: lấy phần nguyên bằng cách chuyển đổi ngầm số thập phân sang số nguyên), hoặc khi dữ liệu 2 vế không tương thích nhau dẫn đến không thể chuyển đổi ngầm, lúc đó ta cần phải chuyển đổi tường minh hay còn gọi là </a:t>
            </a:r>
            <a:r>
              <a:rPr lang="en-US" sz="2000" b="1" i="1" smtClean="0"/>
              <a:t>ép kiểu</a:t>
            </a:r>
            <a:r>
              <a:rPr lang="en-US" sz="2000" smtClean="0"/>
              <a:t> (type casting). Cú pháp ép kiểu như sau:</a:t>
            </a:r>
          </a:p>
          <a:p>
            <a:pPr marL="0" indent="0" algn="ctr">
              <a:buNone/>
            </a:pPr>
            <a:r>
              <a:rPr lang="en-US" sz="1600" smtClean="0">
                <a:latin typeface="Courier New" panose="02070309020205020404" pitchFamily="49" charset="0"/>
                <a:cs typeface="Courier New" panose="02070309020205020404" pitchFamily="49" charset="0"/>
              </a:rPr>
              <a:t>(</a:t>
            </a:r>
            <a:r>
              <a:rPr lang="en-US" sz="1600" b="1" smtClean="0">
                <a:solidFill>
                  <a:schemeClr val="tx2"/>
                </a:solidFill>
                <a:latin typeface="Courier New" panose="02070309020205020404" pitchFamily="49" charset="0"/>
                <a:cs typeface="Courier New" panose="02070309020205020404" pitchFamily="49" charset="0"/>
              </a:rPr>
              <a:t>kiểu đích</a:t>
            </a:r>
            <a:r>
              <a:rPr lang="en-US" sz="1600" smtClean="0">
                <a:latin typeface="Courier New" panose="02070309020205020404" pitchFamily="49" charset="0"/>
                <a:cs typeface="Courier New" panose="02070309020205020404" pitchFamily="49" charset="0"/>
              </a:rPr>
              <a:t>) </a:t>
            </a:r>
            <a:r>
              <a:rPr lang="en-US" sz="1600" smtClean="0">
                <a:solidFill>
                  <a:schemeClr val="accent3"/>
                </a:solidFill>
                <a:latin typeface="Courier New" panose="02070309020205020404" pitchFamily="49" charset="0"/>
                <a:cs typeface="Courier New" panose="02070309020205020404" pitchFamily="49" charset="0"/>
              </a:rPr>
              <a:t>biến_muốn_ép_kiểu</a:t>
            </a:r>
            <a:endParaRPr lang="en-US" sz="1600">
              <a:solidFill>
                <a:schemeClr val="accent3"/>
              </a:solidFill>
              <a:latin typeface="Courier New" panose="02070309020205020404" pitchFamily="49" charset="0"/>
              <a:cs typeface="Courier New" panose="02070309020205020404" pitchFamily="49" charset="0"/>
            </a:endParaRPr>
          </a:p>
          <a:p>
            <a:pPr marL="0" indent="0" algn="just">
              <a:buNone/>
            </a:pPr>
            <a:r>
              <a:rPr lang="en-US" sz="2000" b="1" smtClean="0"/>
              <a:t>VD:</a:t>
            </a:r>
          </a:p>
          <a:p>
            <a:pPr marL="0" marR="0" indent="0" algn="ctr">
              <a:spcBef>
                <a:spcPts val="0"/>
              </a:spcBef>
              <a:spcAft>
                <a:spcPts val="0"/>
              </a:spcAft>
              <a:buNone/>
            </a:pP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double</a:t>
            </a:r>
            <a:r>
              <a:rPr lang="en-US" sz="1400">
                <a:latin typeface="Courier New" panose="02070309020205020404" pitchFamily="49" charset="0"/>
                <a:ea typeface="Yu Mincho" panose="02020400000000000000" pitchFamily="18" charset="-128"/>
                <a:cs typeface="Courier New" panose="02070309020205020404" pitchFamily="49" charset="0"/>
              </a:rPr>
              <a:t> x = </a:t>
            </a:r>
            <a:r>
              <a:rPr lang="en-US" sz="1400">
                <a:solidFill>
                  <a:srgbClr val="880000"/>
                </a:solidFill>
                <a:latin typeface="Courier New" panose="02070309020205020404" pitchFamily="49" charset="0"/>
                <a:ea typeface="Yu Mincho" panose="02020400000000000000" pitchFamily="18" charset="-128"/>
                <a:cs typeface="Courier New" panose="02070309020205020404" pitchFamily="49" charset="0"/>
              </a:rPr>
              <a:t>12.3456</a:t>
            </a:r>
            <a:r>
              <a:rPr lang="en-US" sz="140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pPr marL="0" marR="0" indent="0" algn="ctr">
              <a:spcBef>
                <a:spcPts val="0"/>
              </a:spcBef>
              <a:spcAft>
                <a:spcPts val="0"/>
              </a:spcAft>
              <a:buNone/>
            </a:pP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a:latin typeface="Courier New" panose="02070309020205020404" pitchFamily="49" charset="0"/>
                <a:ea typeface="Yu Mincho" panose="02020400000000000000" pitchFamily="18" charset="-128"/>
                <a:cs typeface="Courier New" panose="02070309020205020404" pitchFamily="49" charset="0"/>
              </a:rPr>
              <a:t> y = (</a:t>
            </a: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a:latin typeface="Courier New" panose="02070309020205020404" pitchFamily="49" charset="0"/>
                <a:ea typeface="Yu Mincho" panose="02020400000000000000" pitchFamily="18" charset="-128"/>
                <a:cs typeface="Courier New" panose="02070309020205020404" pitchFamily="49" charset="0"/>
              </a:rPr>
              <a:t>) x;</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pPr marL="0" marR="0" indent="0" algn="ctr">
              <a:spcBef>
                <a:spcPts val="0"/>
              </a:spcBef>
              <a:spcAft>
                <a:spcPts val="0"/>
              </a:spcAft>
              <a:buNone/>
            </a:pP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c</a:t>
            </a:r>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har</a:t>
            </a:r>
            <a:r>
              <a:rPr lang="en-US" sz="1400" smtClean="0">
                <a:latin typeface="Courier New" panose="02070309020205020404" pitchFamily="49" charset="0"/>
                <a:ea typeface="Yu Mincho" panose="02020400000000000000" pitchFamily="18" charset="-128"/>
                <a:cs typeface="Courier New" panose="02070309020205020404" pitchFamily="49" charset="0"/>
              </a:rPr>
              <a:t> </a:t>
            </a:r>
            <a:r>
              <a:rPr lang="en-US" sz="1400">
                <a:latin typeface="Courier New" panose="02070309020205020404" pitchFamily="49" charset="0"/>
                <a:ea typeface="Yu Mincho" panose="02020400000000000000" pitchFamily="18" charset="-128"/>
                <a:cs typeface="Courier New" panose="02070309020205020404" pitchFamily="49" charset="0"/>
              </a:rPr>
              <a:t>z = (</a:t>
            </a: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char</a:t>
            </a:r>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65</a:t>
            </a:r>
            <a:r>
              <a:rPr lang="en-US" sz="1400" smtClean="0">
                <a:latin typeface="Courier New" panose="02070309020205020404" pitchFamily="49" charset="0"/>
                <a:ea typeface="Yu Mincho" panose="02020400000000000000" pitchFamily="18" charset="-128"/>
                <a:cs typeface="Courier New" panose="02070309020205020404" pitchFamily="49" charset="0"/>
              </a:rPr>
              <a:t>;</a:t>
            </a:r>
            <a:endParaRPr lang="en-US" sz="1400">
              <a:latin typeface="Courier New" panose="02070309020205020404" pitchFamily="49" charset="0"/>
              <a:ea typeface="Yu Mincho" panose="02020400000000000000" pitchFamily="18" charset="-128"/>
              <a:cs typeface="Times New Roman" panose="02020603050405020304" pitchFamily="18" charset="0"/>
            </a:endParaRPr>
          </a:p>
          <a:p>
            <a:pPr marL="0" lvl="0" indent="0">
              <a:spcBef>
                <a:spcPts val="0"/>
              </a:spcBef>
              <a:buNone/>
            </a:pPr>
            <a:endParaRPr lang="en-US" sz="1400">
              <a:solidFill>
                <a:prstClr val="black"/>
              </a:solidFill>
              <a:latin typeface="Courier New" panose="02070309020205020404" pitchFamily="49" charset="0"/>
              <a:ea typeface="Yu Mincho" panose="02020400000000000000" pitchFamily="18" charset="-128"/>
              <a:cs typeface="Courier New" panose="02070309020205020404" pitchFamily="49" charset="0"/>
            </a:endParaRPr>
          </a:p>
        </p:txBody>
      </p:sp>
      <p:sp>
        <p:nvSpPr>
          <p:cNvPr id="4" name="Rectangle 3"/>
          <p:cNvSpPr/>
          <p:nvPr/>
        </p:nvSpPr>
        <p:spPr>
          <a:xfrm>
            <a:off x="1138686" y="4347562"/>
            <a:ext cx="4572000" cy="307777"/>
          </a:xfrm>
          <a:prstGeom prst="rect">
            <a:avLst/>
          </a:prstGeom>
        </p:spPr>
        <p:txBody>
          <a:bodyPr>
            <a:spAutoFit/>
          </a:bodyPr>
          <a:lstStyle/>
          <a:p>
            <a:endParaRPr lang="en-US" sz="1400">
              <a:latin typeface="Courier New" panose="02070309020205020404" pitchFamily="49" charset="0"/>
              <a:ea typeface="Yu Mincho" panose="02020400000000000000" pitchFamily="18" charset="-128"/>
              <a:cs typeface="Courier New" panose="02070309020205020404" pitchFamily="49" charset="0"/>
            </a:endParaRPr>
          </a:p>
        </p:txBody>
      </p:sp>
    </p:spTree>
    <p:extLst>
      <p:ext uri="{BB962C8B-B14F-4D97-AF65-F5344CB8AC3E}">
        <p14:creationId xmlns:p14="http://schemas.microsoft.com/office/powerpoint/2010/main" val="97596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III. HÀM THÔNG DỤNG TRONG C</a:t>
            </a:r>
            <a:endParaRPr lang="en-US" cap="none"/>
          </a:p>
        </p:txBody>
      </p:sp>
    </p:spTree>
    <p:extLst>
      <p:ext uri="{BB962C8B-B14F-4D97-AF65-F5344CB8AC3E}">
        <p14:creationId xmlns:p14="http://schemas.microsoft.com/office/powerpoint/2010/main" val="3247012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Hàm thông dụng trong C</a:t>
            </a:r>
            <a:endParaRPr lang="en-US"/>
          </a:p>
        </p:txBody>
      </p:sp>
      <p:sp>
        <p:nvSpPr>
          <p:cNvPr id="3" name="Content Placeholder 2"/>
          <p:cNvSpPr>
            <a:spLocks noGrp="1"/>
          </p:cNvSpPr>
          <p:nvPr>
            <p:ph idx="1"/>
          </p:nvPr>
        </p:nvSpPr>
        <p:spPr>
          <a:xfrm>
            <a:off x="457200" y="1143000"/>
            <a:ext cx="8229600" cy="1855839"/>
          </a:xfrm>
        </p:spPr>
        <p:txBody>
          <a:bodyPr>
            <a:normAutofit/>
          </a:bodyPr>
          <a:lstStyle/>
          <a:p>
            <a:pPr marL="0" indent="0" algn="just">
              <a:buNone/>
            </a:pPr>
            <a:r>
              <a:rPr lang="en-US" sz="2400" b="1" smtClean="0"/>
              <a:t>1. Thư viện math.h</a:t>
            </a:r>
          </a:p>
          <a:p>
            <a:pPr marL="0" indent="0" algn="just">
              <a:buNone/>
            </a:pPr>
            <a:r>
              <a:rPr lang="en-US" sz="2000" smtClean="0"/>
              <a:t>Thư viện </a:t>
            </a:r>
            <a:r>
              <a:rPr lang="en-US" sz="2000" b="1" smtClean="0"/>
              <a:t>math.h</a:t>
            </a:r>
            <a:r>
              <a:rPr lang="en-US" sz="2000" smtClean="0"/>
              <a:t> cung cấp rất nhiều các hàm toán học thường dùng. Để sử dụng thư viện này, ta khai báo ở đầu chương trình:</a:t>
            </a:r>
          </a:p>
          <a:p>
            <a:pPr marL="0" marR="0" indent="0" algn="ctr">
              <a:spcBef>
                <a:spcPts val="0"/>
              </a:spcBef>
              <a:spcAft>
                <a:spcPts val="0"/>
              </a:spcAft>
              <a:buNone/>
            </a:pPr>
            <a:r>
              <a:rPr lang="en-US" sz="160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600" b="1">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60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6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&lt;math.h&gt;</a:t>
            </a:r>
          </a:p>
          <a:p>
            <a:pPr marL="0" indent="0" algn="just">
              <a:buNone/>
            </a:pPr>
            <a:r>
              <a:rPr lang="en-US" sz="2000" b="1" i="1" smtClean="0"/>
              <a:t>Các hàm toán học thường dùng trong math.h</a:t>
            </a:r>
          </a:p>
          <a:p>
            <a:pPr marL="0" indent="0" algn="just">
              <a:buNone/>
            </a:pPr>
            <a:endParaRPr lang="en-US" sz="2000"/>
          </a:p>
        </p:txBody>
      </p:sp>
      <p:graphicFrame>
        <p:nvGraphicFramePr>
          <p:cNvPr id="4" name="Table 3"/>
          <p:cNvGraphicFramePr>
            <a:graphicFrameLocks noGrp="1"/>
          </p:cNvGraphicFramePr>
          <p:nvPr>
            <p:extLst>
              <p:ext uri="{D42A27DB-BD31-4B8C-83A1-F6EECF244321}">
                <p14:modId xmlns:p14="http://schemas.microsoft.com/office/powerpoint/2010/main" val="891317399"/>
              </p:ext>
            </p:extLst>
          </p:nvPr>
        </p:nvGraphicFramePr>
        <p:xfrm>
          <a:off x="457200" y="2998839"/>
          <a:ext cx="8229600" cy="2499360"/>
        </p:xfrm>
        <a:graphic>
          <a:graphicData uri="http://schemas.openxmlformats.org/drawingml/2006/table">
            <a:tbl>
              <a:tblPr firstRow="1" bandRow="1">
                <a:tableStyleId>{F5AB1C69-6EDB-4FF4-983F-18BD219EF322}</a:tableStyleId>
              </a:tblPr>
              <a:tblGrid>
                <a:gridCol w="1047135">
                  <a:extLst>
                    <a:ext uri="{9D8B030D-6E8A-4147-A177-3AD203B41FA5}">
                      <a16:colId xmlns:a16="http://schemas.microsoft.com/office/drawing/2014/main" val="2854739439"/>
                    </a:ext>
                  </a:extLst>
                </a:gridCol>
                <a:gridCol w="3726426">
                  <a:extLst>
                    <a:ext uri="{9D8B030D-6E8A-4147-A177-3AD203B41FA5}">
                      <a16:colId xmlns:a16="http://schemas.microsoft.com/office/drawing/2014/main" val="201297856"/>
                    </a:ext>
                  </a:extLst>
                </a:gridCol>
                <a:gridCol w="1927123">
                  <a:extLst>
                    <a:ext uri="{9D8B030D-6E8A-4147-A177-3AD203B41FA5}">
                      <a16:colId xmlns:a16="http://schemas.microsoft.com/office/drawing/2014/main" val="1894066585"/>
                    </a:ext>
                  </a:extLst>
                </a:gridCol>
                <a:gridCol w="1528916">
                  <a:extLst>
                    <a:ext uri="{9D8B030D-6E8A-4147-A177-3AD203B41FA5}">
                      <a16:colId xmlns:a16="http://schemas.microsoft.com/office/drawing/2014/main" val="2413741311"/>
                    </a:ext>
                  </a:extLst>
                </a:gridCol>
              </a:tblGrid>
              <a:tr h="137377">
                <a:tc>
                  <a:txBody>
                    <a:bodyPr/>
                    <a:lstStyle/>
                    <a:p>
                      <a:pPr algn="ctr"/>
                      <a:r>
                        <a:rPr lang="en-US" sz="1600" smtClean="0"/>
                        <a:t>Tên</a:t>
                      </a:r>
                      <a:r>
                        <a:rPr lang="en-US" sz="1600" baseline="0" smtClean="0"/>
                        <a:t> hàm</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a:t>
                      </a:r>
                      <a:endParaRPr lang="en-US" sz="1600"/>
                    </a:p>
                  </a:txBody>
                  <a:tcPr/>
                </a:tc>
                <a:extLst>
                  <a:ext uri="{0D108BD9-81ED-4DB2-BD59-A6C34878D82A}">
                    <a16:rowId xmlns:a16="http://schemas.microsoft.com/office/drawing/2014/main" val="2900264293"/>
                  </a:ext>
                </a:extLst>
              </a:tr>
              <a:tr h="137377">
                <a:tc>
                  <a:txBody>
                    <a:bodyPr/>
                    <a:lstStyle/>
                    <a:p>
                      <a:r>
                        <a:rPr lang="en-US" sz="1400" b="1" smtClean="0">
                          <a:latin typeface="Courier New" panose="02070309020205020404" pitchFamily="49" charset="0"/>
                          <a:cs typeface="Courier New" panose="02070309020205020404" pitchFamily="49" charset="0"/>
                        </a:rPr>
                        <a:t>sqrt()</a:t>
                      </a:r>
                      <a:endParaRPr lang="en-US" sz="1400" b="1">
                        <a:latin typeface="Courier New" panose="02070309020205020404" pitchFamily="49" charset="0"/>
                        <a:cs typeface="Courier New" panose="02070309020205020404" pitchFamily="49" charset="0"/>
                      </a:endParaRPr>
                    </a:p>
                  </a:txBody>
                  <a:tcPr/>
                </a:tc>
                <a:tc>
                  <a:txBody>
                    <a:bodyPr/>
                    <a:lstStyle/>
                    <a:p>
                      <a:r>
                        <a:rPr lang="en-US" sz="1600" smtClean="0"/>
                        <a:t>Hàm</a:t>
                      </a:r>
                      <a:r>
                        <a:rPr lang="en-US" sz="1600" baseline="0" smtClean="0"/>
                        <a:t> căn bậc 2</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sqrt(2)</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1.414213562</a:t>
                      </a:r>
                      <a:endParaRPr lang="en-US" sz="1600"/>
                    </a:p>
                  </a:txBody>
                  <a:tcPr/>
                </a:tc>
                <a:extLst>
                  <a:ext uri="{0D108BD9-81ED-4DB2-BD59-A6C34878D82A}">
                    <a16:rowId xmlns:a16="http://schemas.microsoft.com/office/drawing/2014/main" val="531147378"/>
                  </a:ext>
                </a:extLst>
              </a:tr>
              <a:tr h="137377">
                <a:tc>
                  <a:txBody>
                    <a:bodyPr/>
                    <a:lstStyle/>
                    <a:p>
                      <a:r>
                        <a:rPr lang="en-US" sz="1400" b="1" smtClean="0">
                          <a:latin typeface="Courier New" panose="02070309020205020404" pitchFamily="49" charset="0"/>
                          <a:cs typeface="Courier New" panose="02070309020205020404" pitchFamily="49" charset="0"/>
                        </a:rPr>
                        <a:t>pow()</a:t>
                      </a:r>
                      <a:endParaRPr lang="en-US" sz="1400" b="1">
                        <a:latin typeface="Courier New" panose="02070309020205020404" pitchFamily="49" charset="0"/>
                        <a:cs typeface="Courier New" panose="02070309020205020404" pitchFamily="49" charset="0"/>
                      </a:endParaRPr>
                    </a:p>
                  </a:txBody>
                  <a:tcPr/>
                </a:tc>
                <a:tc>
                  <a:txBody>
                    <a:bodyPr/>
                    <a:lstStyle/>
                    <a:p>
                      <a:r>
                        <a:rPr lang="en-US" sz="1600" smtClean="0"/>
                        <a:t>Hàm</a:t>
                      </a:r>
                      <a:r>
                        <a:rPr lang="en-US" sz="1600" baseline="0" smtClean="0"/>
                        <a:t> lũy thừa</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pow(10,</a:t>
                      </a:r>
                      <a:r>
                        <a:rPr lang="en-US" sz="1400" baseline="0" smtClean="0">
                          <a:latin typeface="Courier New" panose="02070309020205020404" pitchFamily="49" charset="0"/>
                          <a:cs typeface="Courier New" panose="02070309020205020404" pitchFamily="49" charset="0"/>
                        </a:rPr>
                        <a:t> 2)</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100</a:t>
                      </a:r>
                      <a:endParaRPr lang="en-US" sz="1600"/>
                    </a:p>
                  </a:txBody>
                  <a:tcPr/>
                </a:tc>
                <a:extLst>
                  <a:ext uri="{0D108BD9-81ED-4DB2-BD59-A6C34878D82A}">
                    <a16:rowId xmlns:a16="http://schemas.microsoft.com/office/drawing/2014/main" val="1075374436"/>
                  </a:ext>
                </a:extLst>
              </a:tr>
              <a:tr h="137377">
                <a:tc>
                  <a:txBody>
                    <a:bodyPr/>
                    <a:lstStyle/>
                    <a:p>
                      <a:r>
                        <a:rPr lang="en-US" sz="1400" b="1" smtClean="0">
                          <a:latin typeface="Courier New" panose="02070309020205020404" pitchFamily="49" charset="0"/>
                          <a:cs typeface="Courier New" panose="02070309020205020404" pitchFamily="49" charset="0"/>
                        </a:rPr>
                        <a:t>fabs()</a:t>
                      </a:r>
                      <a:endParaRPr lang="en-US" sz="1400" b="1">
                        <a:latin typeface="Courier New" panose="02070309020205020404" pitchFamily="49" charset="0"/>
                        <a:cs typeface="Courier New" panose="02070309020205020404" pitchFamily="49" charset="0"/>
                      </a:endParaRPr>
                    </a:p>
                  </a:txBody>
                  <a:tcPr/>
                </a:tc>
                <a:tc>
                  <a:txBody>
                    <a:bodyPr/>
                    <a:lstStyle/>
                    <a:p>
                      <a:r>
                        <a:rPr lang="en-US" sz="1600" smtClean="0"/>
                        <a:t>Hàm</a:t>
                      </a:r>
                      <a:r>
                        <a:rPr lang="en-US" sz="1600" baseline="0" smtClean="0"/>
                        <a:t> trị tuyệt đối</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fabs(-1.235)</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1.235</a:t>
                      </a:r>
                      <a:endParaRPr lang="en-US" sz="1600"/>
                    </a:p>
                  </a:txBody>
                  <a:tcPr/>
                </a:tc>
                <a:extLst>
                  <a:ext uri="{0D108BD9-81ED-4DB2-BD59-A6C34878D82A}">
                    <a16:rowId xmlns:a16="http://schemas.microsoft.com/office/drawing/2014/main" val="4061164573"/>
                  </a:ext>
                </a:extLst>
              </a:tr>
              <a:tr h="137377">
                <a:tc>
                  <a:txBody>
                    <a:bodyPr/>
                    <a:lstStyle/>
                    <a:p>
                      <a:r>
                        <a:rPr lang="en-US" sz="1400" b="1" smtClean="0">
                          <a:latin typeface="Courier New" panose="02070309020205020404" pitchFamily="49" charset="0"/>
                          <a:cs typeface="Courier New" panose="02070309020205020404" pitchFamily="49" charset="0"/>
                        </a:rPr>
                        <a:t>ceil()</a:t>
                      </a:r>
                      <a:endParaRPr lang="en-US" sz="1400" b="1">
                        <a:latin typeface="Courier New" panose="02070309020205020404" pitchFamily="49" charset="0"/>
                        <a:cs typeface="Courier New" panose="02070309020205020404" pitchFamily="49" charset="0"/>
                      </a:endParaRPr>
                    </a:p>
                  </a:txBody>
                  <a:tcPr/>
                </a:tc>
                <a:tc>
                  <a:txBody>
                    <a:bodyPr/>
                    <a:lstStyle/>
                    <a:p>
                      <a:r>
                        <a:rPr lang="en-US" sz="1600" smtClean="0"/>
                        <a:t>Hàm</a:t>
                      </a:r>
                      <a:r>
                        <a:rPr lang="en-US" sz="1600" baseline="0" smtClean="0"/>
                        <a:t> làm tròn lên (trả về số nguyên bé nhất mà lớn hơn hoặc bằng tham số)</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ceil(5.234)</a:t>
                      </a:r>
                    </a:p>
                    <a:p>
                      <a:r>
                        <a:rPr lang="en-US" sz="1400" smtClean="0">
                          <a:latin typeface="Courier New" panose="02070309020205020404" pitchFamily="49" charset="0"/>
                          <a:cs typeface="Courier New" panose="02070309020205020404" pitchFamily="49" charset="0"/>
                        </a:rPr>
                        <a:t>ceil(-3.75)</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6</a:t>
                      </a:r>
                    </a:p>
                    <a:p>
                      <a:r>
                        <a:rPr lang="en-US" sz="1600" smtClean="0"/>
                        <a:t>-3</a:t>
                      </a:r>
                      <a:endParaRPr lang="en-US" sz="1600"/>
                    </a:p>
                  </a:txBody>
                  <a:tcPr/>
                </a:tc>
                <a:extLst>
                  <a:ext uri="{0D108BD9-81ED-4DB2-BD59-A6C34878D82A}">
                    <a16:rowId xmlns:a16="http://schemas.microsoft.com/office/drawing/2014/main" val="2687070228"/>
                  </a:ext>
                </a:extLst>
              </a:tr>
              <a:tr h="137377">
                <a:tc>
                  <a:txBody>
                    <a:bodyPr/>
                    <a:lstStyle/>
                    <a:p>
                      <a:r>
                        <a:rPr lang="en-US" sz="1400" b="1" smtClean="0">
                          <a:latin typeface="Courier New" panose="02070309020205020404" pitchFamily="49" charset="0"/>
                          <a:cs typeface="Courier New" panose="02070309020205020404" pitchFamily="49" charset="0"/>
                        </a:rPr>
                        <a:t>floor()</a:t>
                      </a:r>
                      <a:endParaRPr lang="en-US" sz="1400" b="1">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Hàm</a:t>
                      </a:r>
                      <a:r>
                        <a:rPr lang="en-US" sz="1600" baseline="0" smtClean="0"/>
                        <a:t> làm tròn xuống (trả về số nguyên lớn nhất mà nhỏ hơn hoặc bằng tham số)</a:t>
                      </a:r>
                      <a:endParaRPr lang="en-US" sz="1600" smtClean="0"/>
                    </a:p>
                  </a:txBody>
                  <a:tcPr/>
                </a:tc>
                <a:tc>
                  <a:txBody>
                    <a:bodyPr/>
                    <a:lstStyle/>
                    <a:p>
                      <a:r>
                        <a:rPr lang="en-US" sz="1400" smtClean="0">
                          <a:latin typeface="Courier New" panose="02070309020205020404" pitchFamily="49" charset="0"/>
                          <a:cs typeface="Courier New" panose="02070309020205020404" pitchFamily="49" charset="0"/>
                        </a:rPr>
                        <a:t>floor(5.69)</a:t>
                      </a:r>
                    </a:p>
                    <a:p>
                      <a:r>
                        <a:rPr lang="en-US" sz="1400" smtClean="0">
                          <a:latin typeface="Courier New" panose="02070309020205020404" pitchFamily="49" charset="0"/>
                          <a:cs typeface="Courier New" panose="02070309020205020404" pitchFamily="49" charset="0"/>
                        </a:rPr>
                        <a:t>floor(-1.986)</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5</a:t>
                      </a:r>
                    </a:p>
                    <a:p>
                      <a:r>
                        <a:rPr lang="en-US" sz="1600" smtClean="0"/>
                        <a:t>-2</a:t>
                      </a:r>
                      <a:endParaRPr lang="en-US" sz="1600"/>
                    </a:p>
                  </a:txBody>
                  <a:tcPr/>
                </a:tc>
                <a:extLst>
                  <a:ext uri="{0D108BD9-81ED-4DB2-BD59-A6C34878D82A}">
                    <a16:rowId xmlns:a16="http://schemas.microsoft.com/office/drawing/2014/main" val="120592003"/>
                  </a:ext>
                </a:extLst>
              </a:tr>
            </a:tbl>
          </a:graphicData>
        </a:graphic>
      </p:graphicFrame>
    </p:spTree>
    <p:extLst>
      <p:ext uri="{BB962C8B-B14F-4D97-AF65-F5344CB8AC3E}">
        <p14:creationId xmlns:p14="http://schemas.microsoft.com/office/powerpoint/2010/main" val="1427980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Hàm thông dụng trong C</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430763279"/>
              </p:ext>
            </p:extLst>
          </p:nvPr>
        </p:nvGraphicFramePr>
        <p:xfrm>
          <a:off x="457200" y="1701807"/>
          <a:ext cx="8229600" cy="2011680"/>
        </p:xfrm>
        <a:graphic>
          <a:graphicData uri="http://schemas.openxmlformats.org/drawingml/2006/table">
            <a:tbl>
              <a:tblPr firstRow="1" bandRow="1">
                <a:tableStyleId>{F5AB1C69-6EDB-4FF4-983F-18BD219EF322}</a:tableStyleId>
              </a:tblPr>
              <a:tblGrid>
                <a:gridCol w="1047135">
                  <a:extLst>
                    <a:ext uri="{9D8B030D-6E8A-4147-A177-3AD203B41FA5}">
                      <a16:colId xmlns:a16="http://schemas.microsoft.com/office/drawing/2014/main" val="2854739439"/>
                    </a:ext>
                  </a:extLst>
                </a:gridCol>
                <a:gridCol w="3726426">
                  <a:extLst>
                    <a:ext uri="{9D8B030D-6E8A-4147-A177-3AD203B41FA5}">
                      <a16:colId xmlns:a16="http://schemas.microsoft.com/office/drawing/2014/main" val="201297856"/>
                    </a:ext>
                  </a:extLst>
                </a:gridCol>
                <a:gridCol w="1927123">
                  <a:extLst>
                    <a:ext uri="{9D8B030D-6E8A-4147-A177-3AD203B41FA5}">
                      <a16:colId xmlns:a16="http://schemas.microsoft.com/office/drawing/2014/main" val="1894066585"/>
                    </a:ext>
                  </a:extLst>
                </a:gridCol>
                <a:gridCol w="1528916">
                  <a:extLst>
                    <a:ext uri="{9D8B030D-6E8A-4147-A177-3AD203B41FA5}">
                      <a16:colId xmlns:a16="http://schemas.microsoft.com/office/drawing/2014/main" val="2413741311"/>
                    </a:ext>
                  </a:extLst>
                </a:gridCol>
              </a:tblGrid>
              <a:tr h="137377">
                <a:tc>
                  <a:txBody>
                    <a:bodyPr/>
                    <a:lstStyle/>
                    <a:p>
                      <a:pPr algn="ctr"/>
                      <a:r>
                        <a:rPr lang="en-US" sz="1600" smtClean="0"/>
                        <a:t>Tên</a:t>
                      </a:r>
                      <a:r>
                        <a:rPr lang="en-US" sz="1600" baseline="0" smtClean="0"/>
                        <a:t> hàm</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a:t>
                      </a:r>
                      <a:endParaRPr lang="en-US" sz="1600"/>
                    </a:p>
                  </a:txBody>
                  <a:tcPr/>
                </a:tc>
                <a:extLst>
                  <a:ext uri="{0D108BD9-81ED-4DB2-BD59-A6C34878D82A}">
                    <a16:rowId xmlns:a16="http://schemas.microsoft.com/office/drawing/2014/main" val="2900264293"/>
                  </a:ext>
                </a:extLst>
              </a:tr>
              <a:tr h="137377">
                <a:tc>
                  <a:txBody>
                    <a:bodyPr/>
                    <a:lstStyle/>
                    <a:p>
                      <a:r>
                        <a:rPr lang="en-US" sz="1400" b="1" smtClean="0">
                          <a:latin typeface="Courier New" panose="02070309020205020404" pitchFamily="49" charset="0"/>
                          <a:cs typeface="Courier New" panose="02070309020205020404" pitchFamily="49" charset="0"/>
                        </a:rPr>
                        <a:t>exp()</a:t>
                      </a:r>
                      <a:endParaRPr lang="en-US" sz="1400" b="1">
                        <a:latin typeface="Courier New" panose="02070309020205020404" pitchFamily="49" charset="0"/>
                        <a:cs typeface="Courier New" panose="02070309020205020404" pitchFamily="49" charset="0"/>
                      </a:endParaRPr>
                    </a:p>
                  </a:txBody>
                  <a:tcPr/>
                </a:tc>
                <a:tc>
                  <a:txBody>
                    <a:bodyPr/>
                    <a:lstStyle/>
                    <a:p>
                      <a:r>
                        <a:rPr lang="en-US" sz="1600" smtClean="0"/>
                        <a:t>Hàm</a:t>
                      </a:r>
                      <a:r>
                        <a:rPr lang="en-US" sz="1600" baseline="0" smtClean="0"/>
                        <a:t> lũy thừa của e</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exp(1)</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2.718281828</a:t>
                      </a:r>
                      <a:endParaRPr lang="en-US" sz="1600"/>
                    </a:p>
                  </a:txBody>
                  <a:tcPr/>
                </a:tc>
                <a:extLst>
                  <a:ext uri="{0D108BD9-81ED-4DB2-BD59-A6C34878D82A}">
                    <a16:rowId xmlns:a16="http://schemas.microsoft.com/office/drawing/2014/main" val="531147378"/>
                  </a:ext>
                </a:extLst>
              </a:tr>
              <a:tr h="137377">
                <a:tc>
                  <a:txBody>
                    <a:bodyPr/>
                    <a:lstStyle/>
                    <a:p>
                      <a:r>
                        <a:rPr lang="en-US" sz="1400" b="1" smtClean="0">
                          <a:latin typeface="Courier New" panose="02070309020205020404" pitchFamily="49" charset="0"/>
                          <a:cs typeface="Courier New" panose="02070309020205020404" pitchFamily="49" charset="0"/>
                        </a:rPr>
                        <a:t>log()</a:t>
                      </a:r>
                      <a:endParaRPr lang="en-US" sz="1400" b="1">
                        <a:latin typeface="Courier New" panose="02070309020205020404" pitchFamily="49" charset="0"/>
                        <a:cs typeface="Courier New" panose="02070309020205020404" pitchFamily="49" charset="0"/>
                      </a:endParaRPr>
                    </a:p>
                  </a:txBody>
                  <a:tcPr/>
                </a:tc>
                <a:tc>
                  <a:txBody>
                    <a:bodyPr/>
                    <a:lstStyle/>
                    <a:p>
                      <a:r>
                        <a:rPr lang="en-US" sz="1600" smtClean="0"/>
                        <a:t>Hàm</a:t>
                      </a:r>
                      <a:r>
                        <a:rPr lang="en-US" sz="1600" baseline="0" smtClean="0"/>
                        <a:t> logarit tự nhiên</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ln(2)</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0.693147180</a:t>
                      </a:r>
                      <a:endParaRPr lang="en-US" sz="1600"/>
                    </a:p>
                  </a:txBody>
                  <a:tcPr/>
                </a:tc>
                <a:extLst>
                  <a:ext uri="{0D108BD9-81ED-4DB2-BD59-A6C34878D82A}">
                    <a16:rowId xmlns:a16="http://schemas.microsoft.com/office/drawing/2014/main" val="1075374436"/>
                  </a:ext>
                </a:extLst>
              </a:tr>
              <a:tr h="137377">
                <a:tc>
                  <a:txBody>
                    <a:bodyPr/>
                    <a:lstStyle/>
                    <a:p>
                      <a:r>
                        <a:rPr lang="en-US" sz="1400" b="1" smtClean="0">
                          <a:latin typeface="Courier New" panose="02070309020205020404" pitchFamily="49" charset="0"/>
                          <a:cs typeface="Courier New" panose="02070309020205020404" pitchFamily="49" charset="0"/>
                        </a:rPr>
                        <a:t>sin()</a:t>
                      </a:r>
                      <a:endParaRPr lang="en-US" sz="1400" b="1">
                        <a:latin typeface="Courier New" panose="02070309020205020404" pitchFamily="49" charset="0"/>
                        <a:cs typeface="Courier New" panose="02070309020205020404" pitchFamily="49" charset="0"/>
                      </a:endParaRPr>
                    </a:p>
                  </a:txBody>
                  <a:tcPr/>
                </a:tc>
                <a:tc>
                  <a:txBody>
                    <a:bodyPr/>
                    <a:lstStyle/>
                    <a:p>
                      <a:r>
                        <a:rPr lang="en-US" sz="1600" smtClean="0"/>
                        <a:t>Hàm</a:t>
                      </a:r>
                      <a:r>
                        <a:rPr lang="en-US" sz="1600" baseline="0" smtClean="0"/>
                        <a:t> sin (đơn vị góc radian)</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sin(1)</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0.841470985</a:t>
                      </a:r>
                    </a:p>
                  </a:txBody>
                  <a:tcPr/>
                </a:tc>
                <a:extLst>
                  <a:ext uri="{0D108BD9-81ED-4DB2-BD59-A6C34878D82A}">
                    <a16:rowId xmlns:a16="http://schemas.microsoft.com/office/drawing/2014/main" val="4061164573"/>
                  </a:ext>
                </a:extLst>
              </a:tr>
              <a:tr h="137377">
                <a:tc>
                  <a:txBody>
                    <a:bodyPr/>
                    <a:lstStyle/>
                    <a:p>
                      <a:r>
                        <a:rPr lang="en-US" sz="1400" b="1" smtClean="0">
                          <a:latin typeface="Courier New" panose="02070309020205020404" pitchFamily="49" charset="0"/>
                          <a:cs typeface="Courier New" panose="02070309020205020404" pitchFamily="49" charset="0"/>
                        </a:rPr>
                        <a:t>cos()</a:t>
                      </a:r>
                      <a:endParaRPr lang="en-US" sz="1400" b="1">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Hàm</a:t>
                      </a:r>
                      <a:r>
                        <a:rPr lang="en-US" sz="1600" baseline="0" smtClean="0"/>
                        <a:t> cos (đơn vị góc radian)</a:t>
                      </a:r>
                      <a:endParaRPr lang="en-US" sz="1600" smtClean="0"/>
                    </a:p>
                  </a:txBody>
                  <a:tcPr/>
                </a:tc>
                <a:tc>
                  <a:txBody>
                    <a:bodyPr/>
                    <a:lstStyle/>
                    <a:p>
                      <a:r>
                        <a:rPr lang="en-US" sz="1400" smtClean="0">
                          <a:latin typeface="Courier New" panose="02070309020205020404" pitchFamily="49" charset="0"/>
                          <a:cs typeface="Courier New" panose="02070309020205020404" pitchFamily="49" charset="0"/>
                        </a:rPr>
                        <a:t>cos(1)</a:t>
                      </a:r>
                      <a:endParaRPr lang="en-US" sz="140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0.540302306</a:t>
                      </a:r>
                    </a:p>
                  </a:txBody>
                  <a:tcPr/>
                </a:tc>
                <a:extLst>
                  <a:ext uri="{0D108BD9-81ED-4DB2-BD59-A6C34878D82A}">
                    <a16:rowId xmlns:a16="http://schemas.microsoft.com/office/drawing/2014/main" val="2687070228"/>
                  </a:ext>
                </a:extLst>
              </a:tr>
              <a:tr h="137377">
                <a:tc>
                  <a:txBody>
                    <a:bodyPr/>
                    <a:lstStyle/>
                    <a:p>
                      <a:r>
                        <a:rPr lang="en-US" sz="1400" b="1" smtClean="0">
                          <a:latin typeface="Courier New" panose="02070309020205020404" pitchFamily="49" charset="0"/>
                          <a:cs typeface="Courier New" panose="02070309020205020404" pitchFamily="49" charset="0"/>
                        </a:rPr>
                        <a:t>tan()</a:t>
                      </a:r>
                      <a:endParaRPr lang="en-US" sz="1400" b="1">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Hàm</a:t>
                      </a:r>
                      <a:r>
                        <a:rPr lang="en-US" sz="1600" baseline="0" smtClean="0"/>
                        <a:t> tan (đơn vị góc radian)</a:t>
                      </a:r>
                      <a:endParaRPr lang="en-US" sz="1600" smtClean="0"/>
                    </a:p>
                  </a:txBody>
                  <a:tcPr/>
                </a:tc>
                <a:tc>
                  <a:txBody>
                    <a:bodyPr/>
                    <a:lstStyle/>
                    <a:p>
                      <a:r>
                        <a:rPr lang="en-US" sz="1400" smtClean="0">
                          <a:latin typeface="Courier New" panose="02070309020205020404" pitchFamily="49" charset="0"/>
                          <a:cs typeface="Courier New" panose="02070309020205020404" pitchFamily="49" charset="0"/>
                        </a:rPr>
                        <a:t>tan(1)</a:t>
                      </a:r>
                      <a:endParaRPr lang="en-US" sz="140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1.557407725</a:t>
                      </a:r>
                    </a:p>
                  </a:txBody>
                  <a:tcPr/>
                </a:tc>
                <a:extLst>
                  <a:ext uri="{0D108BD9-81ED-4DB2-BD59-A6C34878D82A}">
                    <a16:rowId xmlns:a16="http://schemas.microsoft.com/office/drawing/2014/main" val="120592003"/>
                  </a:ext>
                </a:extLst>
              </a:tr>
            </a:tbl>
          </a:graphicData>
        </a:graphic>
      </p:graphicFrame>
      <p:sp>
        <p:nvSpPr>
          <p:cNvPr id="8" name="Rectangle 7"/>
          <p:cNvSpPr/>
          <p:nvPr/>
        </p:nvSpPr>
        <p:spPr>
          <a:xfrm>
            <a:off x="457200" y="1120695"/>
            <a:ext cx="8136194" cy="400110"/>
          </a:xfrm>
          <a:prstGeom prst="rect">
            <a:avLst/>
          </a:prstGeom>
        </p:spPr>
        <p:txBody>
          <a:bodyPr wrap="square">
            <a:spAutoFit/>
          </a:bodyPr>
          <a:lstStyle/>
          <a:p>
            <a:pPr algn="just"/>
            <a:r>
              <a:rPr lang="en-US" sz="2000" b="1" i="1"/>
              <a:t>Các hàm toán học thường dùng trong </a:t>
            </a:r>
            <a:r>
              <a:rPr lang="en-US" sz="2000" b="1" i="1" smtClean="0"/>
              <a:t>math.h (tiếp)</a:t>
            </a:r>
            <a:endParaRPr lang="en-US" sz="2000" b="1" i="1"/>
          </a:p>
        </p:txBody>
      </p:sp>
    </p:spTree>
    <p:extLst>
      <p:ext uri="{BB962C8B-B14F-4D97-AF65-F5344CB8AC3E}">
        <p14:creationId xmlns:p14="http://schemas.microsoft.com/office/powerpoint/2010/main" val="1571859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Hàm thông dụng trong C</a:t>
            </a:r>
            <a:endParaRPr lang="en-US"/>
          </a:p>
        </p:txBody>
      </p:sp>
      <p:sp>
        <p:nvSpPr>
          <p:cNvPr id="3" name="Content Placeholder 2"/>
          <p:cNvSpPr>
            <a:spLocks noGrp="1"/>
          </p:cNvSpPr>
          <p:nvPr>
            <p:ph idx="1"/>
          </p:nvPr>
        </p:nvSpPr>
        <p:spPr>
          <a:xfrm>
            <a:off x="457200" y="1143001"/>
            <a:ext cx="8229600" cy="2573594"/>
          </a:xfrm>
        </p:spPr>
        <p:txBody>
          <a:bodyPr>
            <a:normAutofit/>
          </a:bodyPr>
          <a:lstStyle/>
          <a:p>
            <a:pPr marL="0" indent="0" algn="just">
              <a:buNone/>
            </a:pPr>
            <a:r>
              <a:rPr lang="en-US" sz="2400" b="1" smtClean="0"/>
              <a:t>2. Thư viện stdlib.h</a:t>
            </a:r>
          </a:p>
          <a:p>
            <a:pPr marL="0" indent="0" algn="just">
              <a:buNone/>
            </a:pPr>
            <a:r>
              <a:rPr lang="en-US" sz="2000" smtClean="0"/>
              <a:t>Thư viện </a:t>
            </a:r>
            <a:r>
              <a:rPr lang="en-US" sz="2000" b="1" smtClean="0"/>
              <a:t>stdlib.h</a:t>
            </a:r>
            <a:r>
              <a:rPr lang="en-US" sz="2000" smtClean="0"/>
              <a:t> cung cấp các hàm tiện ích cơ bản (chuyển đổi xâu sang số, sinh số ngẫu nhiên, cấp phát bộ nhớ động, …). Trong bài này chúng ta sẽ điểm qua một số hàm trong thư viện mà có liên quan đến dữ liệu số.</a:t>
            </a:r>
          </a:p>
          <a:p>
            <a:pPr marL="0" indent="0" algn="just">
              <a:buNone/>
            </a:pPr>
            <a:r>
              <a:rPr lang="en-US" sz="2000" smtClean="0"/>
              <a:t>Để sử dụng thư viện này ta khai báo ở đầu chương trình:</a:t>
            </a:r>
          </a:p>
          <a:p>
            <a:pPr marL="0" indent="0" algn="ctr">
              <a:buNone/>
            </a:pPr>
            <a:r>
              <a:rPr lang="en-US" sz="1700" b="1"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#include </a:t>
            </a:r>
            <a:r>
              <a:rPr lang="en-US" sz="17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&lt;stdlib.h&gt;</a:t>
            </a:r>
          </a:p>
          <a:p>
            <a:pPr marL="0" indent="0" algn="just">
              <a:buNone/>
            </a:pPr>
            <a:r>
              <a:rPr lang="en-US" sz="2000" b="1" i="1" smtClean="0"/>
              <a:t>Các hàm thường dùng trong stdlib.h</a:t>
            </a:r>
          </a:p>
          <a:p>
            <a:pPr marL="0" indent="0" algn="just">
              <a:buNone/>
            </a:pPr>
            <a:endParaRPr lang="en-US" sz="2000"/>
          </a:p>
        </p:txBody>
      </p:sp>
      <p:graphicFrame>
        <p:nvGraphicFramePr>
          <p:cNvPr id="4" name="Table 3"/>
          <p:cNvGraphicFramePr>
            <a:graphicFrameLocks noGrp="1"/>
          </p:cNvGraphicFramePr>
          <p:nvPr>
            <p:extLst>
              <p:ext uri="{D42A27DB-BD31-4B8C-83A1-F6EECF244321}">
                <p14:modId xmlns:p14="http://schemas.microsoft.com/office/powerpoint/2010/main" val="3909102056"/>
              </p:ext>
            </p:extLst>
          </p:nvPr>
        </p:nvGraphicFramePr>
        <p:xfrm>
          <a:off x="457200" y="3628103"/>
          <a:ext cx="8229600" cy="1676400"/>
        </p:xfrm>
        <a:graphic>
          <a:graphicData uri="http://schemas.openxmlformats.org/drawingml/2006/table">
            <a:tbl>
              <a:tblPr firstRow="1" bandRow="1">
                <a:tableStyleId>{F5AB1C69-6EDB-4FF4-983F-18BD219EF322}</a:tableStyleId>
              </a:tblPr>
              <a:tblGrid>
                <a:gridCol w="1047135">
                  <a:extLst>
                    <a:ext uri="{9D8B030D-6E8A-4147-A177-3AD203B41FA5}">
                      <a16:colId xmlns:a16="http://schemas.microsoft.com/office/drawing/2014/main" val="2854739439"/>
                    </a:ext>
                  </a:extLst>
                </a:gridCol>
                <a:gridCol w="3726426">
                  <a:extLst>
                    <a:ext uri="{9D8B030D-6E8A-4147-A177-3AD203B41FA5}">
                      <a16:colId xmlns:a16="http://schemas.microsoft.com/office/drawing/2014/main" val="201297856"/>
                    </a:ext>
                  </a:extLst>
                </a:gridCol>
                <a:gridCol w="1927123">
                  <a:extLst>
                    <a:ext uri="{9D8B030D-6E8A-4147-A177-3AD203B41FA5}">
                      <a16:colId xmlns:a16="http://schemas.microsoft.com/office/drawing/2014/main" val="1894066585"/>
                    </a:ext>
                  </a:extLst>
                </a:gridCol>
                <a:gridCol w="1528916">
                  <a:extLst>
                    <a:ext uri="{9D8B030D-6E8A-4147-A177-3AD203B41FA5}">
                      <a16:colId xmlns:a16="http://schemas.microsoft.com/office/drawing/2014/main" val="2413741311"/>
                    </a:ext>
                  </a:extLst>
                </a:gridCol>
              </a:tblGrid>
              <a:tr h="137377">
                <a:tc>
                  <a:txBody>
                    <a:bodyPr/>
                    <a:lstStyle/>
                    <a:p>
                      <a:pPr algn="ctr"/>
                      <a:r>
                        <a:rPr lang="en-US" sz="1600" smtClean="0"/>
                        <a:t>Tên</a:t>
                      </a:r>
                      <a:r>
                        <a:rPr lang="en-US" sz="1600" baseline="0" smtClean="0"/>
                        <a:t> hàm</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a:t>
                      </a:r>
                      <a:endParaRPr lang="en-US" sz="1600"/>
                    </a:p>
                  </a:txBody>
                  <a:tcPr/>
                </a:tc>
                <a:extLst>
                  <a:ext uri="{0D108BD9-81ED-4DB2-BD59-A6C34878D82A}">
                    <a16:rowId xmlns:a16="http://schemas.microsoft.com/office/drawing/2014/main" val="2900264293"/>
                  </a:ext>
                </a:extLst>
              </a:tr>
              <a:tr h="137377">
                <a:tc>
                  <a:txBody>
                    <a:bodyPr/>
                    <a:lstStyle/>
                    <a:p>
                      <a:r>
                        <a:rPr lang="en-US" sz="1400" b="1" smtClean="0">
                          <a:latin typeface="Courier New" panose="02070309020205020404" pitchFamily="49" charset="0"/>
                          <a:cs typeface="Courier New" panose="02070309020205020404" pitchFamily="49" charset="0"/>
                        </a:rPr>
                        <a:t>abs()</a:t>
                      </a:r>
                      <a:endParaRPr lang="en-US" sz="1400" b="1">
                        <a:latin typeface="Courier New" panose="02070309020205020404" pitchFamily="49" charset="0"/>
                        <a:cs typeface="Courier New" panose="02070309020205020404" pitchFamily="49" charset="0"/>
                      </a:endParaRPr>
                    </a:p>
                  </a:txBody>
                  <a:tcPr/>
                </a:tc>
                <a:tc>
                  <a:txBody>
                    <a:bodyPr/>
                    <a:lstStyle/>
                    <a:p>
                      <a:pPr algn="just"/>
                      <a:r>
                        <a:rPr lang="en-US" sz="1600" smtClean="0"/>
                        <a:t>Hàm</a:t>
                      </a:r>
                      <a:r>
                        <a:rPr lang="en-US" sz="1600" baseline="0" smtClean="0"/>
                        <a:t> trị tuyệt đối (dùng cho số nguyên)</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abs(-123)</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123</a:t>
                      </a:r>
                      <a:endParaRPr lang="en-US" sz="1600"/>
                    </a:p>
                  </a:txBody>
                  <a:tcPr/>
                </a:tc>
                <a:extLst>
                  <a:ext uri="{0D108BD9-81ED-4DB2-BD59-A6C34878D82A}">
                    <a16:rowId xmlns:a16="http://schemas.microsoft.com/office/drawing/2014/main" val="531147378"/>
                  </a:ext>
                </a:extLst>
              </a:tr>
              <a:tr h="137377">
                <a:tc>
                  <a:txBody>
                    <a:bodyPr/>
                    <a:lstStyle/>
                    <a:p>
                      <a:r>
                        <a:rPr lang="en-US" sz="1400" b="1" smtClean="0">
                          <a:latin typeface="Courier New" panose="02070309020205020404" pitchFamily="49" charset="0"/>
                          <a:cs typeface="Courier New" panose="02070309020205020404" pitchFamily="49" charset="0"/>
                        </a:rPr>
                        <a:t>atof()</a:t>
                      </a:r>
                      <a:endParaRPr lang="en-US" sz="1400" b="1">
                        <a:latin typeface="Courier New" panose="02070309020205020404" pitchFamily="49" charset="0"/>
                        <a:cs typeface="Courier New" panose="02070309020205020404" pitchFamily="49" charset="0"/>
                      </a:endParaRPr>
                    </a:p>
                  </a:txBody>
                  <a:tcPr/>
                </a:tc>
                <a:tc>
                  <a:txBody>
                    <a:bodyPr/>
                    <a:lstStyle/>
                    <a:p>
                      <a:pPr algn="just"/>
                      <a:r>
                        <a:rPr lang="en-US" sz="1600" smtClean="0"/>
                        <a:t>Hàm</a:t>
                      </a:r>
                      <a:r>
                        <a:rPr lang="en-US" sz="1600" baseline="0" smtClean="0"/>
                        <a:t> chuyển đổi từ xâu sang kiểu </a:t>
                      </a:r>
                      <a:r>
                        <a:rPr lang="en-US" sz="1400" b="1" kern="1200" smtClean="0">
                          <a:solidFill>
                            <a:schemeClr val="dk1"/>
                          </a:solidFill>
                          <a:latin typeface="Courier New" panose="02070309020205020404" pitchFamily="49" charset="0"/>
                          <a:ea typeface="+mn-ea"/>
                          <a:cs typeface="Courier New" panose="02070309020205020404" pitchFamily="49" charset="0"/>
                        </a:rPr>
                        <a:t>double</a:t>
                      </a:r>
                      <a:endParaRPr lang="en-US" sz="1400" b="1"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smtClean="0">
                          <a:latin typeface="Courier New" panose="02070309020205020404" pitchFamily="49" charset="0"/>
                          <a:cs typeface="Courier New" panose="02070309020205020404" pitchFamily="49" charset="0"/>
                        </a:rPr>
                        <a:t>atof("12.345")</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12.345</a:t>
                      </a:r>
                      <a:endParaRPr lang="en-US" sz="1600"/>
                    </a:p>
                  </a:txBody>
                  <a:tcPr/>
                </a:tc>
                <a:extLst>
                  <a:ext uri="{0D108BD9-81ED-4DB2-BD59-A6C34878D82A}">
                    <a16:rowId xmlns:a16="http://schemas.microsoft.com/office/drawing/2014/main" val="1075374436"/>
                  </a:ext>
                </a:extLst>
              </a:tr>
              <a:tr h="137377">
                <a:tc>
                  <a:txBody>
                    <a:bodyPr/>
                    <a:lstStyle/>
                    <a:p>
                      <a:r>
                        <a:rPr lang="en-US" sz="1400" b="1" smtClean="0">
                          <a:latin typeface="Courier New" panose="02070309020205020404" pitchFamily="49" charset="0"/>
                          <a:cs typeface="Courier New" panose="02070309020205020404" pitchFamily="49" charset="0"/>
                        </a:rPr>
                        <a:t>atoi()</a:t>
                      </a:r>
                      <a:endParaRPr lang="en-US" sz="1400" b="1">
                        <a:latin typeface="Courier New" panose="02070309020205020404" pitchFamily="49" charset="0"/>
                        <a:cs typeface="Courier New" panose="02070309020205020404" pitchFamily="49" charset="0"/>
                      </a:endParaRPr>
                    </a:p>
                  </a:txBody>
                  <a:tcPr/>
                </a:tc>
                <a:tc>
                  <a:txBody>
                    <a:bodyPr/>
                    <a:lstStyle/>
                    <a:p>
                      <a:pPr marL="0" algn="just" defTabSz="914400" rtl="0" eaLnBrk="1" latinLnBrk="0" hangingPunct="1"/>
                      <a:r>
                        <a:rPr lang="en-US" sz="1600" smtClean="0"/>
                        <a:t>Hàm</a:t>
                      </a:r>
                      <a:r>
                        <a:rPr lang="en-US" sz="1600" baseline="0" smtClean="0"/>
                        <a:t> chuyển đổi từ xâu sang kiểu </a:t>
                      </a:r>
                      <a:r>
                        <a:rPr lang="en-US" sz="1400" b="1" kern="1200" smtClean="0">
                          <a:solidFill>
                            <a:schemeClr val="dk1"/>
                          </a:solidFill>
                          <a:latin typeface="Courier New" panose="02070309020205020404" pitchFamily="49" charset="0"/>
                          <a:ea typeface="+mn-ea"/>
                          <a:cs typeface="Courier New" panose="02070309020205020404" pitchFamily="49" charset="0"/>
                        </a:rPr>
                        <a:t>int</a:t>
                      </a:r>
                      <a:endParaRPr lang="en-US" sz="1400" b="1"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smtClean="0">
                          <a:latin typeface="Courier New" panose="02070309020205020404" pitchFamily="49" charset="0"/>
                          <a:cs typeface="Courier New" panose="02070309020205020404" pitchFamily="49" charset="0"/>
                        </a:rPr>
                        <a:t>atoi("-123")</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123</a:t>
                      </a:r>
                      <a:endParaRPr lang="en-US" sz="1600"/>
                    </a:p>
                  </a:txBody>
                  <a:tcPr/>
                </a:tc>
                <a:extLst>
                  <a:ext uri="{0D108BD9-81ED-4DB2-BD59-A6C34878D82A}">
                    <a16:rowId xmlns:a16="http://schemas.microsoft.com/office/drawing/2014/main" val="4061164573"/>
                  </a:ext>
                </a:extLst>
              </a:tr>
              <a:tr h="137377">
                <a:tc>
                  <a:txBody>
                    <a:bodyPr/>
                    <a:lstStyle/>
                    <a:p>
                      <a:r>
                        <a:rPr lang="en-US" sz="1400" b="1" smtClean="0">
                          <a:latin typeface="Courier New" panose="02070309020205020404" pitchFamily="49" charset="0"/>
                          <a:cs typeface="Courier New" panose="02070309020205020404" pitchFamily="49" charset="0"/>
                        </a:rPr>
                        <a:t>atol()</a:t>
                      </a:r>
                      <a:endParaRPr lang="en-US" sz="1400" b="1">
                        <a:latin typeface="Courier New" panose="02070309020205020404" pitchFamily="49" charset="0"/>
                        <a:cs typeface="Courier New" panose="02070309020205020404" pitchFamily="49" charset="0"/>
                      </a:endParaRPr>
                    </a:p>
                  </a:txBody>
                  <a:tcPr/>
                </a:tc>
                <a:tc>
                  <a:txBody>
                    <a:bodyPr/>
                    <a:lstStyle/>
                    <a:p>
                      <a:pPr marL="0" algn="just" defTabSz="914400" rtl="0" eaLnBrk="1" latinLnBrk="0" hangingPunct="1"/>
                      <a:r>
                        <a:rPr lang="en-US" sz="1600" smtClean="0"/>
                        <a:t>Hàm</a:t>
                      </a:r>
                      <a:r>
                        <a:rPr lang="en-US" sz="1600" baseline="0" smtClean="0"/>
                        <a:t> chuyển đổi từ xâu sang kiểu </a:t>
                      </a:r>
                      <a:r>
                        <a:rPr lang="en-US" sz="1400" b="1" kern="1200" smtClean="0">
                          <a:solidFill>
                            <a:schemeClr val="dk1"/>
                          </a:solidFill>
                          <a:latin typeface="Courier New" panose="02070309020205020404" pitchFamily="49" charset="0"/>
                          <a:ea typeface="+mn-ea"/>
                          <a:cs typeface="Courier New" panose="02070309020205020404" pitchFamily="49" charset="0"/>
                        </a:rPr>
                        <a:t>long</a:t>
                      </a:r>
                      <a:endParaRPr lang="en-US" sz="1400" b="1"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smtClean="0">
                          <a:latin typeface="Courier New" panose="02070309020205020404" pitchFamily="49" charset="0"/>
                          <a:cs typeface="Courier New" panose="02070309020205020404" pitchFamily="49" charset="0"/>
                        </a:rPr>
                        <a:t>atol("9876543")</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9876543</a:t>
                      </a:r>
                      <a:endParaRPr lang="en-US" sz="1600"/>
                    </a:p>
                  </a:txBody>
                  <a:tcPr/>
                </a:tc>
                <a:extLst>
                  <a:ext uri="{0D108BD9-81ED-4DB2-BD59-A6C34878D82A}">
                    <a16:rowId xmlns:a16="http://schemas.microsoft.com/office/drawing/2014/main" val="2687070228"/>
                  </a:ext>
                </a:extLst>
              </a:tr>
            </a:tbl>
          </a:graphicData>
        </a:graphic>
      </p:graphicFrame>
    </p:spTree>
    <p:extLst>
      <p:ext uri="{BB962C8B-B14F-4D97-AF65-F5344CB8AC3E}">
        <p14:creationId xmlns:p14="http://schemas.microsoft.com/office/powerpoint/2010/main" val="3756593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Hàm thông dụng trong C</a:t>
            </a:r>
            <a:endParaRPr lang="en-US"/>
          </a:p>
        </p:txBody>
      </p:sp>
      <p:sp>
        <p:nvSpPr>
          <p:cNvPr id="3" name="Content Placeholder 2"/>
          <p:cNvSpPr>
            <a:spLocks noGrp="1"/>
          </p:cNvSpPr>
          <p:nvPr>
            <p:ph idx="1"/>
          </p:nvPr>
        </p:nvSpPr>
        <p:spPr>
          <a:xfrm>
            <a:off x="457200" y="1143001"/>
            <a:ext cx="8229600" cy="4913670"/>
          </a:xfrm>
        </p:spPr>
        <p:txBody>
          <a:bodyPr>
            <a:normAutofit/>
          </a:bodyPr>
          <a:lstStyle/>
          <a:p>
            <a:pPr marL="0" indent="0" algn="just">
              <a:buNone/>
            </a:pPr>
            <a:r>
              <a:rPr lang="en-US" sz="2000" b="1" i="1" smtClean="0"/>
              <a:t>Hàm rand() và srand()</a:t>
            </a:r>
          </a:p>
          <a:p>
            <a:pPr algn="just"/>
            <a:r>
              <a:rPr lang="en-US" sz="2000" smtClean="0"/>
              <a:t>Hàm </a:t>
            </a:r>
            <a:r>
              <a:rPr lang="en-US" sz="1600" b="1" smtClean="0">
                <a:latin typeface="Courier New" panose="02070309020205020404" pitchFamily="49" charset="0"/>
                <a:cs typeface="Courier New" panose="02070309020205020404" pitchFamily="49" charset="0"/>
              </a:rPr>
              <a:t>rand() </a:t>
            </a:r>
            <a:r>
              <a:rPr lang="en-US" sz="2000" smtClean="0"/>
              <a:t>khi gọi sẽ trả về một số nguyên ngẫu nhiên nằm trong đoạn từ 0 đến 32767.</a:t>
            </a:r>
          </a:p>
          <a:p>
            <a:pPr algn="just"/>
            <a:r>
              <a:rPr lang="en-US" sz="2000" smtClean="0"/>
              <a:t>Trước khi gọi hàm </a:t>
            </a:r>
            <a:r>
              <a:rPr lang="en-US" sz="1600" b="1">
                <a:latin typeface="Courier New" panose="02070309020205020404" pitchFamily="49" charset="0"/>
                <a:cs typeface="Courier New" panose="02070309020205020404" pitchFamily="49" charset="0"/>
              </a:rPr>
              <a:t>rand</a:t>
            </a:r>
            <a:r>
              <a:rPr lang="en-US" sz="2000" smtClean="0"/>
              <a:t>() thì ta nên khởi tạo giá trị sinh (seed) cho bộ tạo số ngẫu nhiên bằng cách gọi hàm </a:t>
            </a:r>
            <a:r>
              <a:rPr lang="en-US" sz="1600" b="1" smtClean="0">
                <a:latin typeface="Courier New" panose="02070309020205020404" pitchFamily="49" charset="0"/>
                <a:cs typeface="Courier New" panose="02070309020205020404" pitchFamily="49" charset="0"/>
              </a:rPr>
              <a:t>srand(</a:t>
            </a:r>
            <a:r>
              <a:rPr lang="en-US" sz="1600" smtClean="0">
                <a:solidFill>
                  <a:schemeClr val="accent2"/>
                </a:solidFill>
                <a:latin typeface="Courier New" panose="02070309020205020404" pitchFamily="49" charset="0"/>
                <a:cs typeface="Courier New" panose="02070309020205020404" pitchFamily="49" charset="0"/>
              </a:rPr>
              <a:t>seed</a:t>
            </a:r>
            <a:r>
              <a:rPr lang="en-US" sz="1600" b="1" smtClean="0">
                <a:latin typeface="Courier New" panose="02070309020205020404" pitchFamily="49" charset="0"/>
                <a:cs typeface="Courier New" panose="02070309020205020404" pitchFamily="49" charset="0"/>
              </a:rPr>
              <a:t>)</a:t>
            </a:r>
            <a:r>
              <a:rPr lang="en-US" sz="2000" smtClean="0"/>
              <a:t>. Nếu không gọi hàm </a:t>
            </a:r>
            <a:r>
              <a:rPr lang="en-US" sz="1600" b="1">
                <a:latin typeface="Courier New" panose="02070309020205020404" pitchFamily="49" charset="0"/>
                <a:cs typeface="Courier New" panose="02070309020205020404" pitchFamily="49" charset="0"/>
              </a:rPr>
              <a:t>srand() </a:t>
            </a:r>
            <a:r>
              <a:rPr lang="en-US" sz="2000" smtClean="0"/>
              <a:t>thì seed mặc định bằng 1.</a:t>
            </a:r>
          </a:p>
          <a:p>
            <a:pPr algn="just"/>
            <a:r>
              <a:rPr lang="en-US" sz="2000" smtClean="0"/>
              <a:t>Để tăng tính ngẫu nhiên, ta có thể dùng giá trị thời gian hiện tại làm seed bằng cách khai báo thư viện </a:t>
            </a:r>
            <a:r>
              <a:rPr lang="en-US" sz="1600" b="1" smtClean="0">
                <a:latin typeface="Courier New" panose="02070309020205020404" pitchFamily="49" charset="0"/>
                <a:cs typeface="Courier New" panose="02070309020205020404" pitchFamily="49" charset="0"/>
              </a:rPr>
              <a:t>time.h</a:t>
            </a:r>
            <a:r>
              <a:rPr lang="en-US" sz="2000" smtClean="0"/>
              <a:t> và gọi lệnh sau:</a:t>
            </a:r>
          </a:p>
          <a:p>
            <a:pPr marL="0" indent="0" algn="ctr">
              <a:buNone/>
            </a:pPr>
            <a:r>
              <a:rPr lang="en-US" sz="1600" smtClean="0">
                <a:latin typeface="Courier New" panose="02070309020205020404" pitchFamily="49" charset="0"/>
                <a:cs typeface="Courier New" panose="02070309020205020404" pitchFamily="49" charset="0"/>
              </a:rPr>
              <a:t>srand(time(</a:t>
            </a:r>
            <a:r>
              <a:rPr lang="en-US" sz="1600" smtClean="0">
                <a:solidFill>
                  <a:schemeClr val="accent3"/>
                </a:solidFill>
                <a:latin typeface="Courier New" panose="02070309020205020404" pitchFamily="49" charset="0"/>
                <a:cs typeface="Courier New" panose="02070309020205020404" pitchFamily="49" charset="0"/>
              </a:rPr>
              <a:t>NULL</a:t>
            </a:r>
            <a:r>
              <a:rPr lang="en-US" sz="1600" smtClean="0">
                <a:latin typeface="Courier New" panose="02070309020205020404" pitchFamily="49" charset="0"/>
                <a:cs typeface="Courier New" panose="02070309020205020404" pitchFamily="49" charset="0"/>
              </a:rPr>
              <a:t>));</a:t>
            </a:r>
          </a:p>
          <a:p>
            <a:pPr algn="just"/>
            <a:r>
              <a:rPr lang="en-US" sz="2000" smtClean="0"/>
              <a:t>Công thức để sinh ra số ngẫu nhiên nằm trong đoạn từ a đến b:</a:t>
            </a:r>
          </a:p>
          <a:p>
            <a:pPr marL="0" indent="0" algn="ctr">
              <a:buNone/>
            </a:pPr>
            <a:r>
              <a:rPr lang="en-US" sz="1800" smtClean="0">
                <a:latin typeface="Courier New" panose="02070309020205020404" pitchFamily="49" charset="0"/>
                <a:cs typeface="Courier New" panose="02070309020205020404" pitchFamily="49" charset="0"/>
              </a:rPr>
              <a:t>a + rand() % (b – a + 1)</a:t>
            </a:r>
          </a:p>
          <a:p>
            <a:pPr marL="0" indent="0" algn="just">
              <a:buNone/>
            </a:pPr>
            <a:endParaRPr lang="en-US" sz="2000" smtClean="0"/>
          </a:p>
        </p:txBody>
      </p:sp>
    </p:spTree>
    <p:extLst>
      <p:ext uri="{BB962C8B-B14F-4D97-AF65-F5344CB8AC3E}">
        <p14:creationId xmlns:p14="http://schemas.microsoft.com/office/powerpoint/2010/main" val="3679794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sz="2400" b="1" smtClean="0"/>
              <a:t>1. Định nghĩa</a:t>
            </a:r>
          </a:p>
          <a:p>
            <a:pPr marL="0" indent="0" algn="just">
              <a:buNone/>
            </a:pPr>
            <a:r>
              <a:rPr lang="en-US" sz="2000" smtClean="0"/>
              <a:t>Trong lập trình, toán tử (operator) là các kí hiệu dùng để truy cập và thực hiện các thay đổi lên dữ liệu. Chúng tương tự như các toán tử trong toán học.</a:t>
            </a:r>
          </a:p>
          <a:p>
            <a:pPr marL="0" indent="0" algn="just">
              <a:buNone/>
            </a:pPr>
            <a:r>
              <a:rPr lang="en-US" sz="2000" b="1" i="1" smtClean="0"/>
              <a:t>1.1. Phân loại theo số lượng toán hạng</a:t>
            </a:r>
          </a:p>
          <a:p>
            <a:pPr algn="just"/>
            <a:r>
              <a:rPr lang="en-US" sz="2000" smtClean="0"/>
              <a:t>Toán tử 1 ngôi (unary operator): là toán tử thao tác trên 1 toán hạng.</a:t>
            </a:r>
          </a:p>
          <a:p>
            <a:pPr lvl="1" algn="just"/>
            <a:r>
              <a:rPr lang="en-US" sz="1600" smtClean="0"/>
              <a:t>VD: Phép lấy số đối, phép giai thừa, phép phủ định, …</a:t>
            </a:r>
          </a:p>
          <a:p>
            <a:pPr algn="just"/>
            <a:r>
              <a:rPr lang="en-US" sz="2000" smtClean="0"/>
              <a:t>Toán tử 2 ngôi (binary operator): là toán tử thao tác trên 2 toán hạng.</a:t>
            </a:r>
          </a:p>
          <a:p>
            <a:pPr lvl="1" algn="just"/>
            <a:r>
              <a:rPr lang="en-US" sz="1600" smtClean="0"/>
              <a:t>VD: Phép cộng, trừ, nhân, chia, chia lấy dư; phép hội, tuyển; phép so sánh, …</a:t>
            </a:r>
          </a:p>
          <a:p>
            <a:pPr algn="just"/>
            <a:r>
              <a:rPr lang="en-US" sz="2000" smtClean="0"/>
              <a:t>Toán tử đa ngôi (n-ary operator) cũng được định nghĩa tương tự.</a:t>
            </a:r>
          </a:p>
          <a:p>
            <a:pPr marL="0" indent="0" algn="just">
              <a:buNone/>
            </a:pPr>
            <a:r>
              <a:rPr lang="en-US" sz="2000" b="1" i="1" smtClean="0"/>
              <a:t>1.2. </a:t>
            </a:r>
            <a:r>
              <a:rPr lang="en-US" sz="2000" b="1" i="1"/>
              <a:t>Phân loại theo </a:t>
            </a:r>
            <a:r>
              <a:rPr lang="en-US" sz="2000" b="1" i="1" smtClean="0"/>
              <a:t>chức năng</a:t>
            </a:r>
          </a:p>
          <a:p>
            <a:pPr algn="just"/>
            <a:r>
              <a:rPr lang="en-US" sz="2000" smtClean="0"/>
              <a:t>Toán tử toán học (arithmetic): cộng, trừ, nhân, chia, chia lấy dư, …</a:t>
            </a:r>
          </a:p>
          <a:p>
            <a:pPr algn="just"/>
            <a:r>
              <a:rPr lang="en-US" sz="2000" smtClean="0"/>
              <a:t>Toán tử so sánh (comparison): lớn hơn, bé hơn, bằng, khác, …</a:t>
            </a:r>
          </a:p>
          <a:p>
            <a:pPr algn="just"/>
            <a:r>
              <a:rPr lang="en-US" sz="2000" smtClean="0"/>
              <a:t>Toán tử logic (logical): phủ định, hội, tuyển, …</a:t>
            </a:r>
          </a:p>
          <a:p>
            <a:pPr algn="just"/>
            <a:r>
              <a:rPr lang="en-US" sz="2000" smtClean="0"/>
              <a:t>Toán tử xử lý bit (bitwise): AND, OR, XOR, NOT, SHL, SHR, …</a:t>
            </a:r>
          </a:p>
          <a:p>
            <a:pPr algn="just"/>
            <a:r>
              <a:rPr lang="en-US" sz="2000" smtClean="0"/>
              <a:t>…</a:t>
            </a:r>
            <a:endParaRPr lang="en-US" sz="2000"/>
          </a:p>
          <a:p>
            <a:pPr marL="0" indent="0" algn="just">
              <a:buNone/>
            </a:pPr>
            <a:endParaRPr lang="en-US" sz="2000" smtClean="0"/>
          </a:p>
        </p:txBody>
      </p:sp>
    </p:spTree>
    <p:extLst>
      <p:ext uri="{BB962C8B-B14F-4D97-AF65-F5344CB8AC3E}">
        <p14:creationId xmlns:p14="http://schemas.microsoft.com/office/powerpoint/2010/main" val="385651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Hàm thông dụng trong C</a:t>
            </a:r>
            <a:endParaRPr lang="en-US"/>
          </a:p>
        </p:txBody>
      </p:sp>
      <p:sp>
        <p:nvSpPr>
          <p:cNvPr id="5" name="TextBox 4"/>
          <p:cNvSpPr txBox="1"/>
          <p:nvPr/>
        </p:nvSpPr>
        <p:spPr>
          <a:xfrm>
            <a:off x="457198" y="3731598"/>
            <a:ext cx="2113470" cy="369332"/>
          </a:xfrm>
          <a:prstGeom prst="rect">
            <a:avLst/>
          </a:prstGeom>
          <a:noFill/>
        </p:spPr>
        <p:txBody>
          <a:bodyPr wrap="square" rtlCol="0">
            <a:spAutoFit/>
          </a:bodyPr>
          <a:lstStyle/>
          <a:p>
            <a:r>
              <a:rPr lang="en-US" b="1" smtClean="0"/>
              <a:t>Output</a:t>
            </a:r>
            <a:endParaRPr lang="en-US" b="1"/>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74580" b="87748"/>
          <a:stretch/>
        </p:blipFill>
        <p:spPr>
          <a:xfrm>
            <a:off x="457198" y="4159088"/>
            <a:ext cx="4024481" cy="110228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76481" b="88152"/>
          <a:stretch/>
        </p:blipFill>
        <p:spPr>
          <a:xfrm>
            <a:off x="4836157" y="4159087"/>
            <a:ext cx="3850643" cy="1102287"/>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327585828"/>
              </p:ext>
            </p:extLst>
          </p:nvPr>
        </p:nvGraphicFramePr>
        <p:xfrm>
          <a:off x="457199" y="1199555"/>
          <a:ext cx="8229601" cy="2353116"/>
        </p:xfrm>
        <a:graphic>
          <a:graphicData uri="http://schemas.openxmlformats.org/drawingml/2006/table">
            <a:tbl>
              <a:tblPr firstRow="1" bandRow="1">
                <a:tableStyleId>{17292A2E-F333-43FB-9621-5CBBE7FDCDCB}</a:tableStyleId>
              </a:tblPr>
              <a:tblGrid>
                <a:gridCol w="8229601">
                  <a:extLst>
                    <a:ext uri="{9D8B030D-6E8A-4147-A177-3AD203B41FA5}">
                      <a16:colId xmlns:a16="http://schemas.microsoft.com/office/drawing/2014/main" val="107693152"/>
                    </a:ext>
                  </a:extLst>
                </a:gridCol>
              </a:tblGrid>
              <a:tr h="29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E3.4</a:t>
                      </a:r>
                      <a:r>
                        <a:rPr lang="en-US" sz="1600" i="0" baseline="0" smtClean="0"/>
                        <a:t> - </a:t>
                      </a:r>
                      <a:r>
                        <a:rPr lang="en-US" sz="1600" b="1" i="0" smtClean="0"/>
                        <a:t>Chương</a:t>
                      </a:r>
                      <a:r>
                        <a:rPr lang="en-US" sz="1600" b="1" i="0" baseline="0" smtClean="0"/>
                        <a:t> trình sinh số ngẫu nhiên trong đoạn từ 1 đến 100</a:t>
                      </a:r>
                      <a:endParaRPr lang="en-US" sz="1600" b="1" i="0" smtClean="0"/>
                    </a:p>
                  </a:txBody>
                  <a:tcPr/>
                </a:tc>
                <a:extLst>
                  <a:ext uri="{0D108BD9-81ED-4DB2-BD59-A6C34878D82A}">
                    <a16:rowId xmlns:a16="http://schemas.microsoft.com/office/drawing/2014/main" val="30474077"/>
                  </a:ext>
                </a:extLst>
              </a:tr>
              <a:tr h="20178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1"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include</a:t>
                      </a: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4D99BF"/>
                          </a:solidFill>
                          <a:effectLst/>
                          <a:uLnTx/>
                          <a:uFillTx/>
                          <a:latin typeface="Courier New" panose="02070309020205020404" pitchFamily="49" charset="0"/>
                          <a:ea typeface="Yu Mincho" panose="02020400000000000000" pitchFamily="18" charset="-128"/>
                          <a:cs typeface="Times New Roman" panose="02020603050405020304" pitchFamily="18" charset="0"/>
                        </a:rPr>
                        <a:t>&lt;stdio.h&gt;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1"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include</a:t>
                      </a: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4D99BF"/>
                          </a:solidFill>
                          <a:effectLst/>
                          <a:uLnTx/>
                          <a:uFillTx/>
                          <a:latin typeface="Courier New" panose="02070309020205020404" pitchFamily="49" charset="0"/>
                          <a:ea typeface="Yu Mincho" panose="02020400000000000000" pitchFamily="18" charset="-128"/>
                          <a:cs typeface="Times New Roman" panose="02020603050405020304" pitchFamily="18" charset="0"/>
                        </a:rPr>
                        <a:t>&lt;stdlib.h&gt;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1"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include</a:t>
                      </a: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4D99BF"/>
                          </a:solidFill>
                          <a:effectLst/>
                          <a:uLnTx/>
                          <a:uFillTx/>
                          <a:latin typeface="Courier New" panose="02070309020205020404" pitchFamily="49" charset="0"/>
                          <a:ea typeface="Yu Mincho" panose="02020400000000000000" pitchFamily="18" charset="-128"/>
                          <a:cs typeface="Times New Roman" panose="02020603050405020304" pitchFamily="18" charset="0"/>
                        </a:rPr>
                        <a:t>&lt;time.h&gt;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int</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1"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main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srand(time(</a:t>
                      </a:r>
                      <a:r>
                        <a:rPr kumimoji="0" lang="en-US" sz="1400" b="0" i="0" u="none" strike="noStrike" kern="1200" cap="none" spc="0" normalizeH="0" baseline="0" noProof="0" smtClean="0">
                          <a:ln>
                            <a:noFill/>
                          </a:ln>
                          <a:solidFill>
                            <a:srgbClr val="78A960"/>
                          </a:solidFill>
                          <a:effectLst/>
                          <a:uLnTx/>
                          <a:uFillTx/>
                          <a:latin typeface="Courier New" panose="02070309020205020404" pitchFamily="49" charset="0"/>
                          <a:ea typeface="Yu Mincho" panose="02020400000000000000" pitchFamily="18" charset="-128"/>
                          <a:cs typeface="Times New Roman" panose="02020603050405020304" pitchFamily="18" charset="0"/>
                        </a:rPr>
                        <a:t>NULL</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Times New Roman" panose="02020603050405020304" pitchFamily="18"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"Your random number is %d.\n"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1</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 + rand() % </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Times New Roman" panose="02020603050405020304" pitchFamily="18" charset="0"/>
                        </a:rPr>
                        <a:t>100</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Times New Roman" panose="02020603050405020304" pitchFamily="18"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4018840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Tài liệu tham khảo</a:t>
            </a:r>
            <a:endParaRPr lang="en-US"/>
          </a:p>
        </p:txBody>
      </p:sp>
      <p:sp>
        <p:nvSpPr>
          <p:cNvPr id="3" name="Content Placeholder 2"/>
          <p:cNvSpPr txBox="1">
            <a:spLocks/>
          </p:cNvSpPr>
          <p:nvPr/>
        </p:nvSpPr>
        <p:spPr>
          <a:xfrm>
            <a:off x="457200" y="1143000"/>
            <a:ext cx="8229600" cy="49831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a:t>S.G.Kotchan, </a:t>
            </a:r>
            <a:r>
              <a:rPr lang="en-US" sz="2400" i="1" smtClean="0"/>
              <a:t>Programming in C</a:t>
            </a:r>
            <a:r>
              <a:rPr lang="en-US" sz="2400" smtClean="0"/>
              <a:t>, 3</a:t>
            </a:r>
            <a:r>
              <a:rPr lang="en-US" sz="2400" baseline="30000" smtClean="0"/>
              <a:t>rd</a:t>
            </a:r>
            <a:r>
              <a:rPr lang="en-US" sz="2400" smtClean="0"/>
              <a:t> edition.</a:t>
            </a:r>
            <a:endParaRPr lang="en-US" sz="2400">
              <a:hlinkClick r:id="rId2"/>
            </a:endParaRPr>
          </a:p>
          <a:p>
            <a:pPr marL="0" indent="0" algn="just">
              <a:buNone/>
            </a:pPr>
            <a:r>
              <a:rPr lang="en-US" sz="2400">
                <a:hlinkClick r:id="rId3"/>
              </a:rPr>
              <a:t>http://</a:t>
            </a:r>
            <a:r>
              <a:rPr lang="en-US" sz="2400" smtClean="0">
                <a:hlinkClick r:id="rId3"/>
              </a:rPr>
              <a:t>vietjack.com/lap_trinh_c/toan_tu_trong_c.jsp</a:t>
            </a:r>
            <a:endParaRPr lang="en-US" sz="2400" smtClean="0"/>
          </a:p>
          <a:p>
            <a:pPr marL="0" indent="0" algn="just">
              <a:buNone/>
            </a:pPr>
            <a:r>
              <a:rPr lang="en-US" sz="2400" smtClean="0">
                <a:hlinkClick r:id="rId4"/>
              </a:rPr>
              <a:t>http</a:t>
            </a:r>
            <a:r>
              <a:rPr lang="en-US" sz="2400">
                <a:hlinkClick r:id="rId4"/>
              </a:rPr>
              <a:t>://</a:t>
            </a:r>
            <a:r>
              <a:rPr lang="en-US" sz="2400" smtClean="0">
                <a:hlinkClick r:id="rId4"/>
              </a:rPr>
              <a:t>vietjack.com/lap_trinh_c/ep_kieu_trong_c.jsp</a:t>
            </a:r>
            <a:endParaRPr lang="en-US" sz="2400" smtClean="0"/>
          </a:p>
          <a:p>
            <a:pPr marL="0" indent="0" algn="just">
              <a:buNone/>
            </a:pPr>
            <a:r>
              <a:rPr lang="en-US" sz="2400" smtClean="0">
                <a:hlinkClick r:id="rId5"/>
              </a:rPr>
              <a:t>http</a:t>
            </a:r>
            <a:r>
              <a:rPr lang="en-US" sz="2400">
                <a:hlinkClick r:id="rId5"/>
              </a:rPr>
              <a:t>://www.cplusplus.com/doc/tutorial/operators</a:t>
            </a:r>
            <a:r>
              <a:rPr lang="en-US" sz="2400" smtClean="0">
                <a:hlinkClick r:id="rId5"/>
              </a:rPr>
              <a:t>/</a:t>
            </a:r>
            <a:endParaRPr lang="en-US" sz="2400" smtClean="0"/>
          </a:p>
          <a:p>
            <a:pPr marL="0" indent="0" algn="just">
              <a:buNone/>
            </a:pPr>
            <a:r>
              <a:rPr lang="en-US" sz="2400" smtClean="0">
                <a:hlinkClick r:id="rId6"/>
              </a:rPr>
              <a:t>http</a:t>
            </a:r>
            <a:r>
              <a:rPr lang="en-US" sz="2400">
                <a:hlinkClick r:id="rId6"/>
              </a:rPr>
              <a:t>://</a:t>
            </a:r>
            <a:r>
              <a:rPr lang="en-US" sz="2400" smtClean="0">
                <a:hlinkClick r:id="rId6"/>
              </a:rPr>
              <a:t>www.cplusplus.com/reference/cmath</a:t>
            </a:r>
            <a:endParaRPr lang="en-US" sz="2400" smtClean="0"/>
          </a:p>
          <a:p>
            <a:pPr marL="0" indent="0" algn="just">
              <a:buNone/>
            </a:pPr>
            <a:r>
              <a:rPr lang="en-US" sz="2400" smtClean="0">
                <a:hlinkClick r:id="rId7"/>
              </a:rPr>
              <a:t>http</a:t>
            </a:r>
            <a:r>
              <a:rPr lang="en-US" sz="2400">
                <a:hlinkClick r:id="rId7"/>
              </a:rPr>
              <a:t>://www.cplusplus.com/reference/cstdlib</a:t>
            </a:r>
            <a:r>
              <a:rPr lang="en-US" sz="2400" smtClean="0">
                <a:hlinkClick r:id="rId7"/>
              </a:rPr>
              <a:t>/</a:t>
            </a:r>
            <a:endParaRPr lang="en-US" sz="2400" smtClean="0"/>
          </a:p>
          <a:p>
            <a:pPr marL="0" indent="0" algn="just">
              <a:buNone/>
            </a:pPr>
            <a:r>
              <a:rPr lang="en-US" sz="2400" smtClean="0">
                <a:hlinkClick r:id="rId8"/>
              </a:rPr>
              <a:t>http</a:t>
            </a:r>
            <a:r>
              <a:rPr lang="en-US" sz="2400" smtClean="0">
                <a:hlinkClick r:id="rId8"/>
              </a:rPr>
              <a:t>://</a:t>
            </a:r>
            <a:r>
              <a:rPr lang="en-US" sz="2400" smtClean="0">
                <a:hlinkClick r:id="rId8"/>
              </a:rPr>
              <a:t>en.cppreference.com/w/c/language</a:t>
            </a:r>
            <a:endParaRPr lang="en-US" sz="2400" smtClean="0"/>
          </a:p>
          <a:p>
            <a:pPr marL="0" indent="0" algn="just">
              <a:buNone/>
            </a:pPr>
            <a:r>
              <a:rPr lang="en-US" sz="2400" smtClean="0">
                <a:hlinkClick r:id="rId9"/>
              </a:rPr>
              <a:t>http</a:t>
            </a:r>
            <a:r>
              <a:rPr lang="en-US" sz="2400">
                <a:hlinkClick r:id="rId9"/>
              </a:rPr>
              <a:t>://</a:t>
            </a:r>
            <a:r>
              <a:rPr lang="en-US" sz="2400" smtClean="0">
                <a:hlinkClick r:id="rId9"/>
              </a:rPr>
              <a:t>cunglaptrinh.blogspot.com/2015/01/khoi-tao-so-ngau-nhien-trong-CCpp.html</a:t>
            </a:r>
            <a:endParaRPr lang="en-US" sz="2400" smtClean="0"/>
          </a:p>
          <a:p>
            <a:pPr marL="0" indent="0" algn="just">
              <a:buNone/>
            </a:pPr>
            <a:endParaRPr lang="en-US" sz="2400" smtClean="0"/>
          </a:p>
          <a:p>
            <a:pPr marL="0" indent="0" algn="just">
              <a:buNone/>
            </a:pPr>
            <a:endParaRPr lang="en-US" sz="2400"/>
          </a:p>
        </p:txBody>
      </p:sp>
    </p:spTree>
    <p:extLst>
      <p:ext uri="{BB962C8B-B14F-4D97-AF65-F5344CB8AC3E}">
        <p14:creationId xmlns:p14="http://schemas.microsoft.com/office/powerpoint/2010/main" val="277000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p:txBody>
          <a:bodyPr>
            <a:normAutofit/>
          </a:bodyPr>
          <a:lstStyle/>
          <a:p>
            <a:pPr marL="0" indent="0" algn="just">
              <a:buNone/>
            </a:pPr>
            <a:r>
              <a:rPr lang="en-US" sz="2000" b="1" i="1" smtClean="0"/>
              <a:t>1.3. Toán tử trong C</a:t>
            </a:r>
          </a:p>
          <a:p>
            <a:pPr marL="0" indent="0" algn="just">
              <a:buNone/>
            </a:pPr>
            <a:r>
              <a:rPr lang="en-US" sz="2000" smtClean="0"/>
              <a:t>Ngôn ngữ C cung cấp rất nhiều các toán tử dùng để thao tác với các kiểu dữ liệu số nguyên, số thập phân, … Các toán tử này khi viết cùng các con số, biến, hằng, … sẽ tạo thành các biểu thức (expression) từ đơn giản đến phức tạp.</a:t>
            </a:r>
          </a:p>
          <a:p>
            <a:pPr marL="0" indent="0" algn="just">
              <a:buNone/>
            </a:pPr>
            <a:r>
              <a:rPr lang="en-US" sz="2000" b="1" smtClean="0"/>
              <a:t>Ví dụ:</a:t>
            </a:r>
          </a:p>
          <a:p>
            <a:pPr marL="0" indent="0" algn="just">
              <a:buNone/>
            </a:pPr>
            <a:r>
              <a:rPr lang="en-US" sz="1600" smtClean="0">
                <a:latin typeface="Courier New" panose="02070309020205020404" pitchFamily="49" charset="0"/>
                <a:cs typeface="Courier New" panose="02070309020205020404" pitchFamily="49" charset="0"/>
              </a:rPr>
              <a:t>9 + 8 – 2</a:t>
            </a:r>
          </a:p>
          <a:p>
            <a:pPr marL="0" indent="0" algn="just">
              <a:buNone/>
            </a:pPr>
            <a:r>
              <a:rPr lang="en-US" sz="1600" smtClean="0">
                <a:latin typeface="Courier New" panose="02070309020205020404" pitchFamily="49" charset="0"/>
                <a:cs typeface="Courier New" panose="02070309020205020404" pitchFamily="49" charset="0"/>
              </a:rPr>
              <a:t>(a * b + c) / 2</a:t>
            </a:r>
          </a:p>
          <a:p>
            <a:pPr marL="0" indent="0" algn="just">
              <a:buNone/>
            </a:pPr>
            <a:r>
              <a:rPr lang="en-US" sz="1600" smtClean="0">
                <a:latin typeface="Courier New" panose="02070309020205020404" pitchFamily="49" charset="0"/>
                <a:cs typeface="Courier New" panose="02070309020205020404" pitchFamily="49" charset="0"/>
              </a:rPr>
              <a:t>x * 6.75 / 1.25 - y</a:t>
            </a:r>
          </a:p>
          <a:p>
            <a:pPr marL="0" indent="0" algn="just">
              <a:buNone/>
            </a:pPr>
            <a:r>
              <a:rPr lang="en-US" sz="1600" smtClean="0">
                <a:latin typeface="Courier New" panose="02070309020205020404" pitchFamily="49" charset="0"/>
                <a:cs typeface="Courier New" panose="02070309020205020404" pitchFamily="49" charset="0"/>
              </a:rPr>
              <a:t>n == p * q + r</a:t>
            </a:r>
            <a:endParaRPr lang="en-US" sz="1600">
              <a:latin typeface="Courier New" panose="02070309020205020404" pitchFamily="49" charset="0"/>
              <a:cs typeface="Courier New" panose="02070309020205020404" pitchFamily="49" charset="0"/>
            </a:endParaRPr>
          </a:p>
          <a:p>
            <a:pPr marL="0" indent="0" algn="just">
              <a:buNone/>
            </a:pPr>
            <a:r>
              <a:rPr lang="en-US" sz="1600" smtClean="0">
                <a:latin typeface="Courier New" panose="02070309020205020404" pitchFamily="49" charset="0"/>
                <a:cs typeface="Courier New" panose="02070309020205020404" pitchFamily="49" charset="0"/>
              </a:rPr>
              <a:t>(a == 10) &amp;&amp; (b != 9)</a:t>
            </a:r>
          </a:p>
          <a:p>
            <a:pPr marL="0" indent="0" algn="just">
              <a:buNone/>
            </a:pPr>
            <a:r>
              <a:rPr lang="en-US" sz="160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0982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p:txBody>
          <a:bodyPr>
            <a:normAutofit/>
          </a:bodyPr>
          <a:lstStyle/>
          <a:p>
            <a:pPr marL="0" indent="0" algn="just">
              <a:buNone/>
            </a:pPr>
            <a:r>
              <a:rPr lang="en-US" sz="2400" b="1" smtClean="0"/>
              <a:t>2. Toán tử gán (=)</a:t>
            </a:r>
          </a:p>
          <a:p>
            <a:pPr marL="0" indent="0" algn="just">
              <a:buNone/>
            </a:pPr>
            <a:r>
              <a:rPr lang="en-US" sz="2000" b="1" i="1" smtClean="0"/>
              <a:t>2.1. Cách sử dụng</a:t>
            </a:r>
          </a:p>
          <a:p>
            <a:pPr marL="0" indent="0" algn="just">
              <a:buNone/>
            </a:pPr>
            <a:r>
              <a:rPr lang="en-US" sz="2000" smtClean="0"/>
              <a:t>Trong C thì </a:t>
            </a:r>
            <a:r>
              <a:rPr lang="en-US" sz="2000" smtClean="0">
                <a:solidFill>
                  <a:schemeClr val="accent2"/>
                </a:solidFill>
                <a:latin typeface="Courier New" panose="02070309020205020404" pitchFamily="49" charset="0"/>
                <a:cs typeface="Courier New" panose="02070309020205020404" pitchFamily="49" charset="0"/>
              </a:rPr>
              <a:t>=</a:t>
            </a:r>
            <a:r>
              <a:rPr lang="en-US" sz="2000" smtClean="0"/>
              <a:t> là toán tử dùng để gán giá trị của biểu thức ở vế phải vào biến, hằng (lúc khai báo), con trỏ, … ở bên vế trái.</a:t>
            </a:r>
          </a:p>
          <a:p>
            <a:pPr marL="0" indent="0" algn="just">
              <a:buNone/>
            </a:pPr>
            <a:r>
              <a:rPr lang="en-US" sz="2000" b="1" smtClean="0"/>
              <a:t>Ví dụ:</a:t>
            </a:r>
          </a:p>
          <a:p>
            <a:pPr marL="0" marR="0" indent="0" algn="just">
              <a:spcBef>
                <a:spcPts val="0"/>
              </a:spcBef>
              <a:spcAft>
                <a:spcPts val="0"/>
              </a:spcAft>
              <a:buNone/>
            </a:pPr>
            <a:r>
              <a:rPr lang="en-US" sz="16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a = </a:t>
            </a:r>
            <a:r>
              <a:rPr lang="en-US" sz="1600">
                <a:solidFill>
                  <a:srgbClr val="880000"/>
                </a:solidFill>
                <a:latin typeface="Courier New" panose="02070309020205020404" pitchFamily="49" charset="0"/>
                <a:ea typeface="Yu Mincho" panose="02020400000000000000" pitchFamily="18" charset="-128"/>
                <a:cs typeface="Times New Roman" panose="02020603050405020304" pitchFamily="18" charset="0"/>
              </a:rPr>
              <a:t>8</a:t>
            </a:r>
            <a:r>
              <a:rPr lang="en-US" sz="16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a:t>
            </a:r>
            <a:r>
              <a:rPr lang="en-US" sz="1600">
                <a:solidFill>
                  <a:srgbClr val="880000"/>
                </a:solidFill>
                <a:latin typeface="Courier New" panose="02070309020205020404" pitchFamily="49" charset="0"/>
                <a:ea typeface="Yu Mincho" panose="02020400000000000000" pitchFamily="18" charset="-128"/>
                <a:cs typeface="Times New Roman" panose="02020603050405020304" pitchFamily="18" charset="0"/>
              </a:rPr>
              <a:t>9</a:t>
            </a:r>
            <a:r>
              <a:rPr lang="en-US" sz="16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a:t>
            </a:r>
            <a:r>
              <a:rPr lang="en-US" sz="1600">
                <a:latin typeface="Courier New" panose="02070309020205020404" pitchFamily="49" charset="0"/>
                <a:ea typeface="Yu Mincho" panose="02020400000000000000" pitchFamily="18" charset="-128"/>
                <a:cs typeface="Times New Roman" panose="02020603050405020304" pitchFamily="18" charset="0"/>
              </a:rPr>
              <a:t>// Gan gia tri cua bieu thuc 8 + 9 (17) vao bien a</a:t>
            </a:r>
          </a:p>
          <a:p>
            <a:pPr marL="0" marR="0" indent="0" algn="just">
              <a:spcBef>
                <a:spcPts val="0"/>
              </a:spcBef>
              <a:spcAft>
                <a:spcPts val="0"/>
              </a:spcAft>
              <a:buNone/>
            </a:pPr>
            <a:r>
              <a:rPr lang="en-US" sz="16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b = </a:t>
            </a:r>
            <a:r>
              <a:rPr lang="en-US" sz="1600">
                <a:solidFill>
                  <a:srgbClr val="397300"/>
                </a:solidFill>
                <a:latin typeface="Courier New" panose="02070309020205020404" pitchFamily="49" charset="0"/>
                <a:ea typeface="Yu Mincho" panose="02020400000000000000" pitchFamily="18" charset="-128"/>
                <a:cs typeface="Times New Roman" panose="02020603050405020304" pitchFamily="18" charset="0"/>
              </a:rPr>
              <a:t>c</a:t>
            </a:r>
            <a:r>
              <a:rPr lang="en-US" sz="1600">
                <a:solidFill>
                  <a:srgbClr val="444444"/>
                </a:solidFill>
                <a:latin typeface="Courier New" panose="02070309020205020404" pitchFamily="49" charset="0"/>
                <a:ea typeface="Yu Mincho" panose="02020400000000000000" pitchFamily="18" charset="-128"/>
                <a:cs typeface="Times New Roman" panose="02020603050405020304" pitchFamily="18" charset="0"/>
              </a:rPr>
              <a:t> - d; </a:t>
            </a:r>
            <a:r>
              <a:rPr lang="en-US" sz="1600">
                <a:latin typeface="Courier New" panose="02070309020205020404" pitchFamily="49" charset="0"/>
                <a:ea typeface="Yu Mincho" panose="02020400000000000000" pitchFamily="18" charset="-128"/>
                <a:cs typeface="Times New Roman" panose="02020603050405020304" pitchFamily="18" charset="0"/>
              </a:rPr>
              <a:t>// Gan gia tri cua bieu thuc c - d vao bien b</a:t>
            </a:r>
          </a:p>
          <a:p>
            <a:pPr marL="0" marR="0" indent="0" algn="just">
              <a:spcBef>
                <a:spcPts val="0"/>
              </a:spcBef>
              <a:spcAft>
                <a:spcPts val="0"/>
              </a:spcAft>
              <a:buNone/>
            </a:pPr>
            <a:endParaRPr lang="en-US" sz="2000" smtClean="0"/>
          </a:p>
          <a:p>
            <a:pPr marL="0" marR="0" indent="0" algn="just">
              <a:spcBef>
                <a:spcPts val="0"/>
              </a:spcBef>
              <a:spcAft>
                <a:spcPts val="0"/>
              </a:spcAft>
              <a:buNone/>
            </a:pPr>
            <a:r>
              <a:rPr lang="en-US" sz="2000" smtClean="0"/>
              <a:t>Phép gán chỉ có thể thực hiện được khi kiểu dữ liệu ở 2 vế giống nhau hoặc tương thích với nhau (xem thêm ở phần </a:t>
            </a:r>
            <a:r>
              <a:rPr lang="en-US" sz="2000" i="1" smtClean="0"/>
              <a:t>Chuyển đổi dữ liệu</a:t>
            </a:r>
            <a:r>
              <a:rPr lang="en-US" sz="2000" smtClean="0"/>
              <a:t>).</a:t>
            </a:r>
          </a:p>
          <a:p>
            <a:pPr marL="0" indent="0" algn="just">
              <a:buNone/>
            </a:pPr>
            <a:endParaRPr lang="en-US" sz="2000" b="1" i="1" smtClean="0"/>
          </a:p>
          <a:p>
            <a:pPr marL="0" indent="0" algn="just">
              <a:buNone/>
            </a:pPr>
            <a:r>
              <a:rPr lang="en-US" sz="2000" b="1" smtClean="0"/>
              <a:t>Lưu ý:</a:t>
            </a:r>
            <a:r>
              <a:rPr lang="en-US" sz="2000" b="1" i="1" smtClean="0"/>
              <a:t> </a:t>
            </a:r>
            <a:r>
              <a:rPr lang="en-US" sz="2000" smtClean="0"/>
              <a:t>Khác với kí hiệu toán học, trong C thì toán tử so sánh bằng là </a:t>
            </a:r>
            <a:r>
              <a:rPr lang="en-US" sz="1600">
                <a:solidFill>
                  <a:schemeClr val="accent2"/>
                </a:solidFill>
                <a:latin typeface="Courier New" panose="02070309020205020404" pitchFamily="49" charset="0"/>
                <a:cs typeface="Courier New" panose="02070309020205020404" pitchFamily="49" charset="0"/>
              </a:rPr>
              <a:t>==</a:t>
            </a:r>
            <a:r>
              <a:rPr lang="en-US" sz="2000"/>
              <a:t>. </a:t>
            </a:r>
            <a:r>
              <a:rPr lang="en-US" sz="2000" smtClean="0"/>
              <a:t>Việc nhầm lẫn giữa toán tử gán và toán tử so sánh bằng là một lỗi hay mắc phải của những người mới lập trình C.</a:t>
            </a:r>
            <a:endParaRPr lang="en-US" sz="2000"/>
          </a:p>
        </p:txBody>
      </p:sp>
    </p:spTree>
    <p:extLst>
      <p:ext uri="{BB962C8B-B14F-4D97-AF65-F5344CB8AC3E}">
        <p14:creationId xmlns:p14="http://schemas.microsoft.com/office/powerpoint/2010/main" val="237498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538315"/>
          </a:xfrm>
        </p:spPr>
        <p:txBody>
          <a:bodyPr>
            <a:normAutofit/>
          </a:bodyPr>
          <a:lstStyle/>
          <a:p>
            <a:pPr marL="0" indent="0" algn="just">
              <a:buNone/>
            </a:pPr>
            <a:r>
              <a:rPr lang="en-US" sz="2400" b="1" smtClean="0"/>
              <a:t>3. Các toán tử toán học (arithmetic operator)</a:t>
            </a:r>
          </a:p>
        </p:txBody>
      </p:sp>
      <p:graphicFrame>
        <p:nvGraphicFramePr>
          <p:cNvPr id="4" name="Table 3"/>
          <p:cNvGraphicFramePr>
            <a:graphicFrameLocks noGrp="1"/>
          </p:cNvGraphicFramePr>
          <p:nvPr>
            <p:extLst>
              <p:ext uri="{D42A27DB-BD31-4B8C-83A1-F6EECF244321}">
                <p14:modId xmlns:p14="http://schemas.microsoft.com/office/powerpoint/2010/main" val="2853908140"/>
              </p:ext>
            </p:extLst>
          </p:nvPr>
        </p:nvGraphicFramePr>
        <p:xfrm>
          <a:off x="457200" y="1681317"/>
          <a:ext cx="8229601" cy="2011680"/>
        </p:xfrm>
        <a:graphic>
          <a:graphicData uri="http://schemas.openxmlformats.org/drawingml/2006/table">
            <a:tbl>
              <a:tblPr firstRow="1" bandRow="1">
                <a:tableStyleId>{F5AB1C69-6EDB-4FF4-983F-18BD219EF322}</a:tableStyleId>
              </a:tblPr>
              <a:tblGrid>
                <a:gridCol w="1176519">
                  <a:extLst>
                    <a:ext uri="{9D8B030D-6E8A-4147-A177-3AD203B41FA5}">
                      <a16:colId xmlns:a16="http://schemas.microsoft.com/office/drawing/2014/main" val="2464028398"/>
                    </a:ext>
                  </a:extLst>
                </a:gridCol>
                <a:gridCol w="2800258">
                  <a:extLst>
                    <a:ext uri="{9D8B030D-6E8A-4147-A177-3AD203B41FA5}">
                      <a16:colId xmlns:a16="http://schemas.microsoft.com/office/drawing/2014/main" val="451647837"/>
                    </a:ext>
                  </a:extLst>
                </a:gridCol>
                <a:gridCol w="2232831">
                  <a:extLst>
                    <a:ext uri="{9D8B030D-6E8A-4147-A177-3AD203B41FA5}">
                      <a16:colId xmlns:a16="http://schemas.microsoft.com/office/drawing/2014/main" val="2375140158"/>
                    </a:ext>
                  </a:extLst>
                </a:gridCol>
                <a:gridCol w="2019993">
                  <a:extLst>
                    <a:ext uri="{9D8B030D-6E8A-4147-A177-3AD203B41FA5}">
                      <a16:colId xmlns:a16="http://schemas.microsoft.com/office/drawing/2014/main" val="1047756834"/>
                    </a:ext>
                  </a:extLst>
                </a:gridCol>
              </a:tblGrid>
              <a:tr h="285506">
                <a:tc>
                  <a:txBody>
                    <a:bodyPr/>
                    <a:lstStyle/>
                    <a:p>
                      <a:pPr algn="ctr"/>
                      <a:r>
                        <a:rPr lang="en-US" sz="1600" smtClean="0"/>
                        <a:t>Toán</a:t>
                      </a:r>
                      <a:r>
                        <a:rPr lang="en-US" sz="1600" baseline="0" smtClean="0"/>
                        <a:t> tử</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a:t>
                      </a:r>
                      <a:endParaRPr lang="en-US" sz="1600"/>
                    </a:p>
                  </a:txBody>
                  <a:tcPr/>
                </a:tc>
                <a:extLst>
                  <a:ext uri="{0D108BD9-81ED-4DB2-BD59-A6C34878D82A}">
                    <a16:rowId xmlns:a16="http://schemas.microsoft.com/office/drawing/2014/main" val="1040392265"/>
                  </a:ext>
                </a:extLst>
              </a:tr>
              <a:tr h="243762">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Phép</a:t>
                      </a:r>
                      <a:r>
                        <a:rPr lang="en-US" sz="1600" baseline="0" smtClean="0"/>
                        <a:t> cộng</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9 + 8</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17</a:t>
                      </a:r>
                      <a:endParaRPr lang="en-US" sz="1600"/>
                    </a:p>
                  </a:txBody>
                  <a:tcPr/>
                </a:tc>
                <a:extLst>
                  <a:ext uri="{0D108BD9-81ED-4DB2-BD59-A6C34878D82A}">
                    <a16:rowId xmlns:a16="http://schemas.microsoft.com/office/drawing/2014/main" val="889467228"/>
                  </a:ext>
                </a:extLst>
              </a:tr>
              <a:tr h="243762">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Phép</a:t>
                      </a:r>
                      <a:r>
                        <a:rPr lang="en-US" sz="1600" baseline="0" smtClean="0"/>
                        <a:t> trừ</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15 - 6</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9</a:t>
                      </a:r>
                      <a:endParaRPr lang="en-US" sz="1600"/>
                    </a:p>
                  </a:txBody>
                  <a:tcPr/>
                </a:tc>
                <a:extLst>
                  <a:ext uri="{0D108BD9-81ED-4DB2-BD59-A6C34878D82A}">
                    <a16:rowId xmlns:a16="http://schemas.microsoft.com/office/drawing/2014/main" val="2114635151"/>
                  </a:ext>
                </a:extLst>
              </a:tr>
              <a:tr h="243762">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Phép</a:t>
                      </a:r>
                      <a:r>
                        <a:rPr lang="en-US" sz="1600" baseline="0" smtClean="0"/>
                        <a:t> nhân</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8 *</a:t>
                      </a:r>
                      <a:r>
                        <a:rPr lang="en-US" sz="1400" baseline="0" smtClean="0">
                          <a:latin typeface="Courier New" panose="02070309020205020404" pitchFamily="49" charset="0"/>
                          <a:cs typeface="Courier New" panose="02070309020205020404" pitchFamily="49" charset="0"/>
                        </a:rPr>
                        <a:t> 3</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24</a:t>
                      </a:r>
                      <a:endParaRPr lang="en-US" sz="1600"/>
                    </a:p>
                  </a:txBody>
                  <a:tcPr/>
                </a:tc>
                <a:extLst>
                  <a:ext uri="{0D108BD9-81ED-4DB2-BD59-A6C34878D82A}">
                    <a16:rowId xmlns:a16="http://schemas.microsoft.com/office/drawing/2014/main" val="764175310"/>
                  </a:ext>
                </a:extLst>
              </a:tr>
              <a:tr h="243762">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Phép</a:t>
                      </a:r>
                      <a:r>
                        <a:rPr lang="en-US" sz="1600" baseline="0" smtClean="0"/>
                        <a:t> chia</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24 / 3</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8</a:t>
                      </a:r>
                      <a:endParaRPr lang="en-US" sz="1600"/>
                    </a:p>
                  </a:txBody>
                  <a:tcPr/>
                </a:tc>
                <a:extLst>
                  <a:ext uri="{0D108BD9-81ED-4DB2-BD59-A6C34878D82A}">
                    <a16:rowId xmlns:a16="http://schemas.microsoft.com/office/drawing/2014/main" val="4170021294"/>
                  </a:ext>
                </a:extLst>
              </a:tr>
              <a:tr h="243762">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Phép</a:t>
                      </a:r>
                      <a:r>
                        <a:rPr lang="en-US" sz="1600" baseline="0" smtClean="0"/>
                        <a:t> chia lấy dư</a:t>
                      </a:r>
                      <a:endParaRPr lang="en-US" sz="1600"/>
                    </a:p>
                  </a:txBody>
                  <a:tcPr/>
                </a:tc>
                <a:tc>
                  <a:txBody>
                    <a:bodyPr/>
                    <a:lstStyle/>
                    <a:p>
                      <a:r>
                        <a:rPr lang="en-US" sz="1400" smtClean="0">
                          <a:latin typeface="Courier New" panose="02070309020205020404" pitchFamily="49" charset="0"/>
                          <a:cs typeface="Courier New" panose="02070309020205020404" pitchFamily="49" charset="0"/>
                        </a:rPr>
                        <a:t>16</a:t>
                      </a:r>
                      <a:r>
                        <a:rPr lang="en-US" sz="1400" baseline="0" smtClean="0">
                          <a:latin typeface="Courier New" panose="02070309020205020404" pitchFamily="49" charset="0"/>
                          <a:cs typeface="Courier New" panose="02070309020205020404" pitchFamily="49" charset="0"/>
                        </a:rPr>
                        <a:t> % 7</a:t>
                      </a:r>
                      <a:endParaRPr lang="en-US" sz="1400">
                        <a:latin typeface="Courier New" panose="02070309020205020404" pitchFamily="49" charset="0"/>
                        <a:cs typeface="Courier New" panose="02070309020205020404" pitchFamily="49" charset="0"/>
                      </a:endParaRPr>
                    </a:p>
                  </a:txBody>
                  <a:tcPr/>
                </a:tc>
                <a:tc>
                  <a:txBody>
                    <a:bodyPr/>
                    <a:lstStyle/>
                    <a:p>
                      <a:r>
                        <a:rPr lang="en-US" sz="1600" smtClean="0"/>
                        <a:t>2</a:t>
                      </a:r>
                      <a:endParaRPr lang="en-US" sz="1600"/>
                    </a:p>
                  </a:txBody>
                  <a:tcPr/>
                </a:tc>
                <a:extLst>
                  <a:ext uri="{0D108BD9-81ED-4DB2-BD59-A6C34878D82A}">
                    <a16:rowId xmlns:a16="http://schemas.microsoft.com/office/drawing/2014/main" val="1171317744"/>
                  </a:ext>
                </a:extLst>
              </a:tr>
            </a:tbl>
          </a:graphicData>
        </a:graphic>
      </p:graphicFrame>
      <p:sp>
        <p:nvSpPr>
          <p:cNvPr id="5" name="Rectangle 4"/>
          <p:cNvSpPr/>
          <p:nvPr/>
        </p:nvSpPr>
        <p:spPr>
          <a:xfrm>
            <a:off x="457200" y="3770583"/>
            <a:ext cx="8229600" cy="2369072"/>
          </a:xfrm>
          <a:prstGeom prst="rect">
            <a:avLst/>
          </a:prstGeom>
        </p:spPr>
        <p:txBody>
          <a:bodyPr wrap="square">
            <a:normAutofit/>
          </a:bodyPr>
          <a:lstStyle/>
          <a:p>
            <a:pPr algn="just"/>
            <a:r>
              <a:rPr lang="en-US" sz="2000" b="1" smtClean="0"/>
              <a:t>Lưu ý:</a:t>
            </a:r>
          </a:p>
          <a:p>
            <a:pPr marL="285750" indent="-285750" algn="just">
              <a:buFont typeface="Arial" panose="020B0604020202020204" pitchFamily="34" charset="0"/>
              <a:buChar char="•"/>
            </a:pPr>
            <a:r>
              <a:rPr lang="en-US" sz="2000"/>
              <a:t>Phép chia lấy dư có thể thực hiện với số nguyên âm lẫn số thập phân</a:t>
            </a:r>
            <a:r>
              <a:rPr lang="en-US" sz="2000" smtClean="0"/>
              <a:t>.</a:t>
            </a:r>
          </a:p>
          <a:p>
            <a:pPr marL="285750" indent="-285750" algn="just">
              <a:buFont typeface="Arial" panose="020B0604020202020204" pitchFamily="34" charset="0"/>
              <a:buChar char="•"/>
            </a:pPr>
            <a:r>
              <a:rPr lang="en-US" sz="2000" smtClean="0"/>
              <a:t>Khác với trong toán học, trong C kết quả của phép chia số nguyên cho số nguyên là một số nguyên (chi tiết xem ở phần </a:t>
            </a:r>
            <a:r>
              <a:rPr lang="en-US" sz="2000" i="1" smtClean="0"/>
              <a:t>Chuyển đổi ngầm khi tính toán</a:t>
            </a:r>
            <a:r>
              <a:rPr lang="en-US" sz="2000" smtClean="0"/>
              <a:t>).</a:t>
            </a:r>
          </a:p>
        </p:txBody>
      </p:sp>
    </p:spTree>
    <p:extLst>
      <p:ext uri="{BB962C8B-B14F-4D97-AF65-F5344CB8AC3E}">
        <p14:creationId xmlns:p14="http://schemas.microsoft.com/office/powerpoint/2010/main" val="35226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538315"/>
          </a:xfrm>
        </p:spPr>
        <p:txBody>
          <a:bodyPr>
            <a:normAutofit/>
          </a:bodyPr>
          <a:lstStyle/>
          <a:p>
            <a:pPr marL="0" indent="0" algn="just">
              <a:buNone/>
            </a:pPr>
            <a:r>
              <a:rPr lang="en-US" sz="2400" b="1" smtClean="0"/>
              <a:t>4. Các toán tử quan hệ (relational operator)</a:t>
            </a:r>
          </a:p>
        </p:txBody>
      </p:sp>
      <p:graphicFrame>
        <p:nvGraphicFramePr>
          <p:cNvPr id="4" name="Table 3"/>
          <p:cNvGraphicFramePr>
            <a:graphicFrameLocks noGrp="1"/>
          </p:cNvGraphicFramePr>
          <p:nvPr>
            <p:extLst>
              <p:ext uri="{D42A27DB-BD31-4B8C-83A1-F6EECF244321}">
                <p14:modId xmlns:p14="http://schemas.microsoft.com/office/powerpoint/2010/main" val="2286994513"/>
              </p:ext>
            </p:extLst>
          </p:nvPr>
        </p:nvGraphicFramePr>
        <p:xfrm>
          <a:off x="457200" y="3700083"/>
          <a:ext cx="8229601" cy="2346960"/>
        </p:xfrm>
        <a:graphic>
          <a:graphicData uri="http://schemas.openxmlformats.org/drawingml/2006/table">
            <a:tbl>
              <a:tblPr firstRow="1" bandRow="1">
                <a:tableStyleId>{F5AB1C69-6EDB-4FF4-983F-18BD219EF322}</a:tableStyleId>
              </a:tblPr>
              <a:tblGrid>
                <a:gridCol w="1233577">
                  <a:extLst>
                    <a:ext uri="{9D8B030D-6E8A-4147-A177-3AD203B41FA5}">
                      <a16:colId xmlns:a16="http://schemas.microsoft.com/office/drawing/2014/main" val="2464028398"/>
                    </a:ext>
                  </a:extLst>
                </a:gridCol>
                <a:gridCol w="2967487">
                  <a:extLst>
                    <a:ext uri="{9D8B030D-6E8A-4147-A177-3AD203B41FA5}">
                      <a16:colId xmlns:a16="http://schemas.microsoft.com/office/drawing/2014/main" val="451647837"/>
                    </a:ext>
                  </a:extLst>
                </a:gridCol>
                <a:gridCol w="2008544">
                  <a:extLst>
                    <a:ext uri="{9D8B030D-6E8A-4147-A177-3AD203B41FA5}">
                      <a16:colId xmlns:a16="http://schemas.microsoft.com/office/drawing/2014/main" val="2375140158"/>
                    </a:ext>
                  </a:extLst>
                </a:gridCol>
                <a:gridCol w="2019993">
                  <a:extLst>
                    <a:ext uri="{9D8B030D-6E8A-4147-A177-3AD203B41FA5}">
                      <a16:colId xmlns:a16="http://schemas.microsoft.com/office/drawing/2014/main" val="1047756834"/>
                    </a:ext>
                  </a:extLst>
                </a:gridCol>
              </a:tblGrid>
              <a:tr h="293948">
                <a:tc>
                  <a:txBody>
                    <a:bodyPr/>
                    <a:lstStyle/>
                    <a:p>
                      <a:pPr algn="ctr"/>
                      <a:r>
                        <a:rPr lang="en-US" sz="1600" smtClean="0"/>
                        <a:t>Toán</a:t>
                      </a:r>
                      <a:r>
                        <a:rPr lang="en-US" sz="1600" baseline="0" smtClean="0"/>
                        <a:t> tử</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a:t>
                      </a:r>
                      <a:endParaRPr lang="en-US" sz="1600"/>
                    </a:p>
                  </a:txBody>
                  <a:tcPr/>
                </a:tc>
                <a:extLst>
                  <a:ext uri="{0D108BD9-81ED-4DB2-BD59-A6C34878D82A}">
                    <a16:rowId xmlns:a16="http://schemas.microsoft.com/office/drawing/2014/main" val="1040392265"/>
                  </a:ext>
                </a:extLst>
              </a:tr>
              <a:tr h="243762">
                <a:tc>
                  <a:txBody>
                    <a:bodyPr/>
                    <a:lstStyle/>
                    <a:p>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So sánh</a:t>
                      </a:r>
                      <a:r>
                        <a:rPr lang="en-US" sz="1600" baseline="0" smtClean="0"/>
                        <a:t> bằng</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8 - 5 == 3</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1</a:t>
                      </a:r>
                      <a:endParaRPr lang="en-US" sz="1600"/>
                    </a:p>
                  </a:txBody>
                  <a:tcPr/>
                </a:tc>
                <a:extLst>
                  <a:ext uri="{0D108BD9-81ED-4DB2-BD59-A6C34878D82A}">
                    <a16:rowId xmlns:a16="http://schemas.microsoft.com/office/drawing/2014/main" val="889467228"/>
                  </a:ext>
                </a:extLst>
              </a:tr>
              <a:tr h="243762">
                <a:tc>
                  <a:txBody>
                    <a:bodyPr/>
                    <a:lstStyle/>
                    <a:p>
                      <a:r>
                        <a:rPr lang="en-US" sz="1400" kern="1200" smtClean="0">
                          <a:solidFill>
                            <a:schemeClr val="dk1"/>
                          </a:solidFill>
                          <a:latin typeface="Courier New" panose="02070309020205020404" pitchFamily="49" charset="0"/>
                          <a:ea typeface="+mn-ea"/>
                          <a:cs typeface="Courier New" panose="02070309020205020404" pitchFamily="49" charset="0"/>
                        </a:rPr>
                        <a: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So sánh</a:t>
                      </a:r>
                      <a:r>
                        <a:rPr lang="en-US" sz="1600" baseline="0" smtClean="0"/>
                        <a:t> khác</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7 + 3 != 10</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0</a:t>
                      </a:r>
                      <a:endParaRPr lang="en-US" sz="1600"/>
                    </a:p>
                  </a:txBody>
                  <a:tcPr/>
                </a:tc>
                <a:extLst>
                  <a:ext uri="{0D108BD9-81ED-4DB2-BD59-A6C34878D82A}">
                    <a16:rowId xmlns:a16="http://schemas.microsoft.com/office/drawing/2014/main" val="2114635151"/>
                  </a:ext>
                </a:extLst>
              </a:tr>
              <a:tr h="243762">
                <a:tc>
                  <a:txBody>
                    <a:bodyPr/>
                    <a:lstStyle/>
                    <a:p>
                      <a:r>
                        <a:rPr lang="en-US" sz="1400" kern="1200" smtClean="0">
                          <a:solidFill>
                            <a:schemeClr val="dk1"/>
                          </a:solidFill>
                          <a:latin typeface="Courier New" panose="02070309020205020404" pitchFamily="49" charset="0"/>
                          <a:ea typeface="+mn-ea"/>
                          <a:cs typeface="Courier New" panose="02070309020205020404" pitchFamily="49" charset="0"/>
                        </a:rPr>
                        <a:t>&gt;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So sánh</a:t>
                      </a:r>
                      <a:r>
                        <a:rPr lang="en-US" sz="1600" baseline="0" smtClean="0"/>
                        <a:t> lớn hơn</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2 + 4 &gt; 3</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1</a:t>
                      </a:r>
                      <a:endParaRPr lang="en-US" sz="1600"/>
                    </a:p>
                  </a:txBody>
                  <a:tcPr/>
                </a:tc>
                <a:extLst>
                  <a:ext uri="{0D108BD9-81ED-4DB2-BD59-A6C34878D82A}">
                    <a16:rowId xmlns:a16="http://schemas.microsoft.com/office/drawing/2014/main" val="764175310"/>
                  </a:ext>
                </a:extLst>
              </a:tr>
              <a:tr h="243762">
                <a:tc>
                  <a:txBody>
                    <a:bodyPr/>
                    <a:lstStyle/>
                    <a:p>
                      <a:r>
                        <a:rPr lang="en-US" sz="1400" kern="1200" smtClean="0">
                          <a:solidFill>
                            <a:schemeClr val="dk1"/>
                          </a:solidFill>
                          <a:latin typeface="Courier New" panose="02070309020205020404" pitchFamily="49" charset="0"/>
                          <a:ea typeface="+mn-ea"/>
                          <a:cs typeface="Courier New" panose="02070309020205020404" pitchFamily="49" charset="0"/>
                        </a:rPr>
                        <a:t>&lt;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So sánh</a:t>
                      </a:r>
                      <a:r>
                        <a:rPr lang="en-US" sz="1600" baseline="0" smtClean="0"/>
                        <a:t> bé hơn</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8 * 5 &lt; 40</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0</a:t>
                      </a:r>
                      <a:endParaRPr lang="en-US" sz="1600"/>
                    </a:p>
                  </a:txBody>
                  <a:tcPr/>
                </a:tc>
                <a:extLst>
                  <a:ext uri="{0D108BD9-81ED-4DB2-BD59-A6C34878D82A}">
                    <a16:rowId xmlns:a16="http://schemas.microsoft.com/office/drawing/2014/main" val="4170021294"/>
                  </a:ext>
                </a:extLst>
              </a:tr>
              <a:tr h="243762">
                <a:tc>
                  <a:txBody>
                    <a:bodyPr/>
                    <a:lstStyle/>
                    <a:p>
                      <a:r>
                        <a:rPr lang="en-US" sz="1400" kern="1200" smtClean="0">
                          <a:solidFill>
                            <a:schemeClr val="dk1"/>
                          </a:solidFill>
                          <a:latin typeface="Courier New" panose="02070309020205020404" pitchFamily="49" charset="0"/>
                          <a:ea typeface="+mn-ea"/>
                          <a:cs typeface="Courier New" panose="02070309020205020404" pitchFamily="49" charset="0"/>
                        </a:rPr>
                        <a:t>&gt;=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So sánh</a:t>
                      </a:r>
                      <a:r>
                        <a:rPr lang="en-US" sz="1600" baseline="0" smtClean="0"/>
                        <a:t> lớn hơn hoặc bằng</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10 + 2 &gt;= 7 + 4</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1</a:t>
                      </a:r>
                      <a:endParaRPr lang="en-US" sz="1600"/>
                    </a:p>
                  </a:txBody>
                  <a:tcPr/>
                </a:tc>
                <a:extLst>
                  <a:ext uri="{0D108BD9-81ED-4DB2-BD59-A6C34878D82A}">
                    <a16:rowId xmlns:a16="http://schemas.microsoft.com/office/drawing/2014/main" val="1171317744"/>
                  </a:ext>
                </a:extLst>
              </a:tr>
              <a:tr h="243762">
                <a:tc>
                  <a:txBody>
                    <a:bodyPr/>
                    <a:lstStyle/>
                    <a:p>
                      <a:r>
                        <a:rPr lang="en-US" sz="1400" kern="1200" smtClean="0">
                          <a:solidFill>
                            <a:schemeClr val="dk1"/>
                          </a:solidFill>
                          <a:latin typeface="Courier New" panose="02070309020205020404" pitchFamily="49" charset="0"/>
                          <a:ea typeface="+mn-ea"/>
                          <a:cs typeface="Courier New" panose="02070309020205020404" pitchFamily="49" charset="0"/>
                        </a:rPr>
                        <a:t>&lt;=</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So sánh</a:t>
                      </a:r>
                      <a:r>
                        <a:rPr lang="en-US" sz="1600" baseline="0" smtClean="0"/>
                        <a:t> nhỏ hơn hoặc bẳng</a:t>
                      </a:r>
                      <a:endParaRPr lang="en-US" sz="1600"/>
                    </a:p>
                  </a:txBody>
                  <a:tcPr/>
                </a:tc>
                <a:tc>
                  <a:txBody>
                    <a:bodyPr/>
                    <a:lstStyle/>
                    <a:p>
                      <a:pPr marL="0" algn="l" defTabSz="914400" rtl="0" eaLnBrk="1" latinLnBrk="0" hangingPunct="1"/>
                      <a:r>
                        <a:rPr lang="en-US" sz="1400" kern="1200" smtClean="0">
                          <a:solidFill>
                            <a:schemeClr val="dk1"/>
                          </a:solidFill>
                          <a:latin typeface="Courier New" panose="02070309020205020404" pitchFamily="49" charset="0"/>
                          <a:ea typeface="+mn-ea"/>
                          <a:cs typeface="Courier New" panose="02070309020205020404" pitchFamily="49" charset="0"/>
                        </a:rPr>
                        <a:t>2 + 6 &lt;= 13 - 5</a:t>
                      </a:r>
                      <a:endParaRPr lang="en-US" sz="1400" kern="120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smtClean="0"/>
                        <a:t>1</a:t>
                      </a:r>
                      <a:endParaRPr lang="en-US" sz="1600"/>
                    </a:p>
                  </a:txBody>
                  <a:tcPr/>
                </a:tc>
                <a:extLst>
                  <a:ext uri="{0D108BD9-81ED-4DB2-BD59-A6C34878D82A}">
                    <a16:rowId xmlns:a16="http://schemas.microsoft.com/office/drawing/2014/main" val="455017805"/>
                  </a:ext>
                </a:extLst>
              </a:tr>
            </a:tbl>
          </a:graphicData>
        </a:graphic>
      </p:graphicFrame>
      <p:sp>
        <p:nvSpPr>
          <p:cNvPr id="7" name="TextBox 6"/>
          <p:cNvSpPr txBox="1"/>
          <p:nvPr/>
        </p:nvSpPr>
        <p:spPr>
          <a:xfrm>
            <a:off x="457200" y="1594151"/>
            <a:ext cx="8229600" cy="2105932"/>
          </a:xfrm>
          <a:prstGeom prst="rect">
            <a:avLst/>
          </a:prstGeom>
          <a:noFill/>
        </p:spPr>
        <p:txBody>
          <a:bodyPr wrap="square" rtlCol="0">
            <a:normAutofit/>
          </a:bodyPr>
          <a:lstStyle/>
          <a:p>
            <a:pPr algn="just"/>
            <a:r>
              <a:rPr lang="en-US" smtClean="0"/>
              <a:t>Trong đại số mệnh đề, một mệnh đề chỉ có 1 trong 2 giá trị là đúng (TRUE) hoặc sai (FALSE). Trong C thì 2 khái niệm TRUE và FALSE được quy ước như sau: Nếu một giá trị bằng 0 thì nó tương đương với FALSE, ngược lại nếu nó khác 0 thì nó tương đương với TRUE.</a:t>
            </a:r>
          </a:p>
          <a:p>
            <a:pPr algn="just"/>
            <a:r>
              <a:rPr lang="en-US" smtClean="0"/>
              <a:t>Các </a:t>
            </a:r>
            <a:r>
              <a:rPr lang="en-US"/>
              <a:t>toán tử quan hệ sẽ </a:t>
            </a:r>
            <a:r>
              <a:rPr lang="en-US" smtClean="0"/>
              <a:t>thực hiện so sánh lên 2 vế của toán tử, sau đó trả </a:t>
            </a:r>
            <a:r>
              <a:rPr lang="en-US"/>
              <a:t>về giá trị 1 (tương đương với TRUE) </a:t>
            </a:r>
            <a:r>
              <a:rPr lang="en-US" smtClean="0"/>
              <a:t>nếu quan hệ giữa 2 vế được thỏa mãn, </a:t>
            </a:r>
            <a:r>
              <a:rPr lang="en-US"/>
              <a:t>ngược lại sẽ trả về giá trị 0 (tương đương với FALSE).</a:t>
            </a:r>
          </a:p>
          <a:p>
            <a:pPr algn="just"/>
            <a:endParaRPr lang="en-US"/>
          </a:p>
        </p:txBody>
      </p:sp>
    </p:spTree>
    <p:extLst>
      <p:ext uri="{BB962C8B-B14F-4D97-AF65-F5344CB8AC3E}">
        <p14:creationId xmlns:p14="http://schemas.microsoft.com/office/powerpoint/2010/main" val="278166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538315"/>
          </a:xfrm>
        </p:spPr>
        <p:txBody>
          <a:bodyPr>
            <a:normAutofit/>
          </a:bodyPr>
          <a:lstStyle/>
          <a:p>
            <a:pPr marL="0" indent="0" algn="just">
              <a:buNone/>
            </a:pPr>
            <a:r>
              <a:rPr lang="en-US" sz="2400" b="1" smtClean="0"/>
              <a:t>5. Các toán tử logic (logical operator)</a:t>
            </a:r>
          </a:p>
        </p:txBody>
      </p:sp>
      <p:sp>
        <p:nvSpPr>
          <p:cNvPr id="6" name="TextBox 5"/>
          <p:cNvSpPr txBox="1"/>
          <p:nvPr/>
        </p:nvSpPr>
        <p:spPr>
          <a:xfrm>
            <a:off x="457200" y="1595887"/>
            <a:ext cx="8229600" cy="2094964"/>
          </a:xfrm>
          <a:prstGeom prst="rect">
            <a:avLst/>
          </a:prstGeom>
          <a:noFill/>
        </p:spPr>
        <p:txBody>
          <a:bodyPr wrap="square" rtlCol="0">
            <a:normAutofit/>
          </a:bodyPr>
          <a:lstStyle/>
          <a:p>
            <a:pPr algn="just"/>
            <a:r>
              <a:rPr lang="en-US" smtClean="0"/>
              <a:t>Trong đại số mệnh đề có 3 phép toán cơ bản là:</a:t>
            </a:r>
          </a:p>
          <a:p>
            <a:pPr marL="342900" indent="-342900" algn="just">
              <a:buFont typeface="+mj-lt"/>
              <a:buAutoNum type="arabicPeriod"/>
            </a:pPr>
            <a:r>
              <a:rPr lang="en-US" smtClean="0"/>
              <a:t>Phép phủ định (</a:t>
            </a:r>
            <a:r>
              <a:rPr lang="en-US" smtClean="0">
                <a:sym typeface="Symbol" panose="05050102010706020507" pitchFamily="18" charset="2"/>
              </a:rPr>
              <a:t></a:t>
            </a:r>
            <a:r>
              <a:rPr lang="en-US" smtClean="0"/>
              <a:t>): Đảo ngược nội dung cũng như giá trị của mệnh đề (từ TRUE thành FALSE và ngược lại).</a:t>
            </a:r>
          </a:p>
          <a:p>
            <a:pPr marL="342900" indent="-342900" algn="just">
              <a:buFont typeface="+mj-lt"/>
              <a:buAutoNum type="arabicPeriod"/>
            </a:pPr>
            <a:r>
              <a:rPr lang="en-US" smtClean="0"/>
              <a:t>Phép hội (</a:t>
            </a:r>
            <a:r>
              <a:rPr lang="en-US" smtClean="0">
                <a:sym typeface="Symbol" panose="05050102010706020507" pitchFamily="18" charset="2"/>
              </a:rPr>
              <a:t></a:t>
            </a:r>
            <a:r>
              <a:rPr lang="en-US" smtClean="0"/>
              <a:t>): Trả về TRUE khi cả 2 mệnh đề đều có giá trị là TRUE, ngược lại trả về FALSE.</a:t>
            </a:r>
          </a:p>
          <a:p>
            <a:pPr marL="342900" indent="-342900" algn="just">
              <a:buFont typeface="+mj-lt"/>
              <a:buAutoNum type="arabicPeriod"/>
            </a:pPr>
            <a:r>
              <a:rPr lang="en-US" smtClean="0"/>
              <a:t>Phép tuyển (</a:t>
            </a:r>
            <a:r>
              <a:rPr lang="en-US" smtClean="0">
                <a:sym typeface="Symbol" panose="05050102010706020507" pitchFamily="18" charset="2"/>
              </a:rPr>
              <a:t></a:t>
            </a:r>
            <a:r>
              <a:rPr lang="en-US" smtClean="0"/>
              <a:t>): </a:t>
            </a:r>
            <a:r>
              <a:rPr lang="en-US"/>
              <a:t>Trả về TRUE </a:t>
            </a:r>
            <a:r>
              <a:rPr lang="en-US" smtClean="0"/>
              <a:t>khi ít nhất 1 trong 2 mệnh đề </a:t>
            </a:r>
            <a:r>
              <a:rPr lang="en-US"/>
              <a:t>có giá trị là TRUE, ngược lại trả về FALSE</a:t>
            </a:r>
            <a:r>
              <a:rPr lang="en-US" smtClean="0"/>
              <a:t>.</a:t>
            </a:r>
          </a:p>
          <a:p>
            <a:pPr marL="342900" indent="-342900" algn="just">
              <a:buFont typeface="+mj-lt"/>
              <a:buAutoNum type="arabicPeriod"/>
            </a:pPr>
            <a:endParaRPr lang="en-US" smtClean="0"/>
          </a:p>
          <a:p>
            <a:pPr algn="just"/>
            <a:endParaRPr lang="en-US" smtClean="0"/>
          </a:p>
          <a:p>
            <a:pPr marL="342900" indent="-342900" algn="just">
              <a:buFont typeface="+mj-lt"/>
              <a:buAutoNum type="arabicPeriod"/>
            </a:pP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99747400"/>
              </p:ext>
            </p:extLst>
          </p:nvPr>
        </p:nvGraphicFramePr>
        <p:xfrm>
          <a:off x="457200" y="3690851"/>
          <a:ext cx="8229600" cy="2001330"/>
        </p:xfrm>
        <a:graphic>
          <a:graphicData uri="http://schemas.openxmlformats.org/drawingml/2006/table">
            <a:tbl>
              <a:tblPr firstRow="1" bandRow="1">
                <a:tableStyleId>{F5AB1C69-6EDB-4FF4-983F-18BD219EF322}</a:tableStyleId>
              </a:tblPr>
              <a:tblGrid>
                <a:gridCol w="1112808">
                  <a:extLst>
                    <a:ext uri="{9D8B030D-6E8A-4147-A177-3AD203B41FA5}">
                      <a16:colId xmlns:a16="http://schemas.microsoft.com/office/drawing/2014/main" val="3952770873"/>
                    </a:ext>
                  </a:extLst>
                </a:gridCol>
                <a:gridCol w="1147313">
                  <a:extLst>
                    <a:ext uri="{9D8B030D-6E8A-4147-A177-3AD203B41FA5}">
                      <a16:colId xmlns:a16="http://schemas.microsoft.com/office/drawing/2014/main" val="1278970237"/>
                    </a:ext>
                  </a:extLst>
                </a:gridCol>
                <a:gridCol w="1570007">
                  <a:extLst>
                    <a:ext uri="{9D8B030D-6E8A-4147-A177-3AD203B41FA5}">
                      <a16:colId xmlns:a16="http://schemas.microsoft.com/office/drawing/2014/main" val="4212175924"/>
                    </a:ext>
                  </a:extLst>
                </a:gridCol>
                <a:gridCol w="2191110">
                  <a:extLst>
                    <a:ext uri="{9D8B030D-6E8A-4147-A177-3AD203B41FA5}">
                      <a16:colId xmlns:a16="http://schemas.microsoft.com/office/drawing/2014/main" val="1175794492"/>
                    </a:ext>
                  </a:extLst>
                </a:gridCol>
                <a:gridCol w="2208362">
                  <a:extLst>
                    <a:ext uri="{9D8B030D-6E8A-4147-A177-3AD203B41FA5}">
                      <a16:colId xmlns:a16="http://schemas.microsoft.com/office/drawing/2014/main" val="787777340"/>
                    </a:ext>
                  </a:extLst>
                </a:gridCol>
              </a:tblGrid>
              <a:tr h="400266">
                <a:tc>
                  <a:txBody>
                    <a:bodyPr/>
                    <a:lstStyle/>
                    <a:p>
                      <a:pPr algn="ctr"/>
                      <a:r>
                        <a:rPr lang="en-US" sz="1600" smtClean="0"/>
                        <a:t>P</a:t>
                      </a:r>
                      <a:endParaRPr lang="en-US" sz="1600"/>
                    </a:p>
                  </a:txBody>
                  <a:tcPr/>
                </a:tc>
                <a:tc>
                  <a:txBody>
                    <a:bodyPr/>
                    <a:lstStyle/>
                    <a:p>
                      <a:pPr algn="ctr"/>
                      <a:r>
                        <a:rPr lang="en-US" sz="1600" smtClean="0"/>
                        <a:t>Q</a:t>
                      </a:r>
                      <a:endParaRPr lang="en-US" sz="1600"/>
                    </a:p>
                  </a:txBody>
                  <a:tcPr/>
                </a:tc>
                <a:tc>
                  <a:txBody>
                    <a:bodyPr/>
                    <a:lstStyle/>
                    <a:p>
                      <a:pPr algn="ctr"/>
                      <a:r>
                        <a:rPr lang="en-US" sz="1600" smtClean="0">
                          <a:sym typeface="Symbol" panose="05050102010706020507" pitchFamily="18" charset="2"/>
                        </a:rPr>
                        <a:t></a:t>
                      </a:r>
                      <a:r>
                        <a:rPr lang="en-US" sz="1600" smtClean="0"/>
                        <a:t>P</a:t>
                      </a:r>
                      <a:endParaRPr lang="en-US" sz="1600"/>
                    </a:p>
                  </a:txBody>
                  <a:tcPr/>
                </a:tc>
                <a:tc>
                  <a:txBody>
                    <a:bodyPr/>
                    <a:lstStyle/>
                    <a:p>
                      <a:pPr algn="ctr"/>
                      <a:r>
                        <a:rPr lang="en-US" sz="1600" smtClean="0"/>
                        <a:t>P </a:t>
                      </a:r>
                      <a:r>
                        <a:rPr lang="en-US" sz="1600" smtClean="0">
                          <a:sym typeface="Symbol" panose="05050102010706020507" pitchFamily="18" charset="2"/>
                        </a:rPr>
                        <a:t></a:t>
                      </a:r>
                      <a:r>
                        <a:rPr lang="en-US" sz="1600" smtClean="0"/>
                        <a:t> Q</a:t>
                      </a:r>
                      <a:endParaRPr lang="en-US" sz="1600"/>
                    </a:p>
                  </a:txBody>
                  <a:tcPr/>
                </a:tc>
                <a:tc>
                  <a:txBody>
                    <a:bodyPr/>
                    <a:lstStyle/>
                    <a:p>
                      <a:pPr algn="ctr"/>
                      <a:r>
                        <a:rPr lang="en-US" sz="1600" smtClean="0"/>
                        <a:t>P </a:t>
                      </a:r>
                      <a:r>
                        <a:rPr lang="en-US" sz="1600" smtClean="0">
                          <a:sym typeface="Symbol" panose="05050102010706020507" pitchFamily="18" charset="2"/>
                        </a:rPr>
                        <a:t></a:t>
                      </a:r>
                      <a:r>
                        <a:rPr lang="en-US" sz="1600" baseline="0" smtClean="0"/>
                        <a:t> Q</a:t>
                      </a:r>
                      <a:endParaRPr lang="en-US" sz="1600"/>
                    </a:p>
                  </a:txBody>
                  <a:tcPr/>
                </a:tc>
                <a:extLst>
                  <a:ext uri="{0D108BD9-81ED-4DB2-BD59-A6C34878D82A}">
                    <a16:rowId xmlns:a16="http://schemas.microsoft.com/office/drawing/2014/main" val="2415179400"/>
                  </a:ext>
                </a:extLst>
              </a:tr>
              <a:tr h="400266">
                <a:tc>
                  <a:txBody>
                    <a:bodyPr/>
                    <a:lstStyle/>
                    <a:p>
                      <a:pPr algn="ctr"/>
                      <a:r>
                        <a:rPr lang="en-US" sz="1600" smtClean="0"/>
                        <a:t>TRUE</a:t>
                      </a:r>
                      <a:endParaRPr lang="en-US" sz="1600"/>
                    </a:p>
                  </a:txBody>
                  <a:tcPr/>
                </a:tc>
                <a:tc>
                  <a:txBody>
                    <a:bodyPr/>
                    <a:lstStyle/>
                    <a:p>
                      <a:pPr algn="ctr"/>
                      <a:r>
                        <a:rPr lang="en-US" sz="1600" smtClean="0"/>
                        <a:t>TRUE</a:t>
                      </a:r>
                      <a:endParaRPr lang="en-US" sz="1600"/>
                    </a:p>
                  </a:txBody>
                  <a:tcPr/>
                </a:tc>
                <a:tc>
                  <a:txBody>
                    <a:bodyPr/>
                    <a:lstStyle/>
                    <a:p>
                      <a:pPr algn="ctr"/>
                      <a:r>
                        <a:rPr lang="en-US" sz="1600" smtClean="0"/>
                        <a:t>FALSE</a:t>
                      </a:r>
                      <a:endParaRPr lang="en-US" sz="1600"/>
                    </a:p>
                  </a:txBody>
                  <a:tcPr/>
                </a:tc>
                <a:tc>
                  <a:txBody>
                    <a:bodyPr/>
                    <a:lstStyle/>
                    <a:p>
                      <a:pPr algn="ctr"/>
                      <a:r>
                        <a:rPr lang="en-US" sz="1600" smtClean="0"/>
                        <a:t>TRUE</a:t>
                      </a:r>
                      <a:endParaRPr lang="en-US" sz="1600"/>
                    </a:p>
                  </a:txBody>
                  <a:tcPr/>
                </a:tc>
                <a:tc>
                  <a:txBody>
                    <a:bodyPr/>
                    <a:lstStyle/>
                    <a:p>
                      <a:pPr algn="ctr"/>
                      <a:r>
                        <a:rPr lang="en-US" sz="1600" smtClean="0"/>
                        <a:t>TRUE</a:t>
                      </a:r>
                      <a:endParaRPr lang="en-US" sz="1600"/>
                    </a:p>
                  </a:txBody>
                  <a:tcPr/>
                </a:tc>
                <a:extLst>
                  <a:ext uri="{0D108BD9-81ED-4DB2-BD59-A6C34878D82A}">
                    <a16:rowId xmlns:a16="http://schemas.microsoft.com/office/drawing/2014/main" val="1879672057"/>
                  </a:ext>
                </a:extLst>
              </a:tr>
              <a:tr h="400266">
                <a:tc>
                  <a:txBody>
                    <a:bodyPr/>
                    <a:lstStyle/>
                    <a:p>
                      <a:pPr algn="ctr"/>
                      <a:r>
                        <a:rPr lang="en-US" sz="1600" smtClean="0"/>
                        <a:t>TRUE</a:t>
                      </a:r>
                      <a:endParaRPr lang="en-US" sz="1600"/>
                    </a:p>
                  </a:txBody>
                  <a:tcPr/>
                </a:tc>
                <a:tc>
                  <a:txBody>
                    <a:bodyPr/>
                    <a:lstStyle/>
                    <a:p>
                      <a:pPr algn="ctr"/>
                      <a:r>
                        <a:rPr lang="en-US" sz="1600" smtClean="0"/>
                        <a:t>FALSE</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smtClean="0"/>
                        <a:t>FALSE</a:t>
                      </a:r>
                    </a:p>
                  </a:txBody>
                  <a:tcPr/>
                </a:tc>
                <a:tc>
                  <a:txBody>
                    <a:bodyPr/>
                    <a:lstStyle/>
                    <a:p>
                      <a:pPr algn="ctr"/>
                      <a:r>
                        <a:rPr lang="en-US" sz="1600" smtClean="0"/>
                        <a:t>FALSE</a:t>
                      </a:r>
                      <a:endParaRPr lang="en-US" sz="1600"/>
                    </a:p>
                  </a:txBody>
                  <a:tcPr/>
                </a:tc>
                <a:tc>
                  <a:txBody>
                    <a:bodyPr/>
                    <a:lstStyle/>
                    <a:p>
                      <a:pPr algn="ctr"/>
                      <a:r>
                        <a:rPr lang="en-US" sz="1600" smtClean="0"/>
                        <a:t>TRUE</a:t>
                      </a:r>
                      <a:endParaRPr lang="en-US" sz="1600"/>
                    </a:p>
                  </a:txBody>
                  <a:tcPr/>
                </a:tc>
                <a:extLst>
                  <a:ext uri="{0D108BD9-81ED-4DB2-BD59-A6C34878D82A}">
                    <a16:rowId xmlns:a16="http://schemas.microsoft.com/office/drawing/2014/main" val="2521966975"/>
                  </a:ext>
                </a:extLst>
              </a:tr>
              <a:tr h="400266">
                <a:tc>
                  <a:txBody>
                    <a:bodyPr/>
                    <a:lstStyle/>
                    <a:p>
                      <a:pPr algn="ctr"/>
                      <a:r>
                        <a:rPr lang="en-US" sz="1600" smtClean="0"/>
                        <a:t>FALSE</a:t>
                      </a:r>
                      <a:endParaRPr lang="en-US" sz="1600"/>
                    </a:p>
                  </a:txBody>
                  <a:tcPr/>
                </a:tc>
                <a:tc>
                  <a:txBody>
                    <a:bodyPr/>
                    <a:lstStyle/>
                    <a:p>
                      <a:pPr algn="ctr"/>
                      <a:r>
                        <a:rPr lang="en-US" sz="1600" smtClean="0"/>
                        <a:t>TRUE</a:t>
                      </a:r>
                      <a:endParaRPr lang="en-US" sz="1600"/>
                    </a:p>
                  </a:txBody>
                  <a:tcPr/>
                </a:tc>
                <a:tc>
                  <a:txBody>
                    <a:bodyPr/>
                    <a:lstStyle/>
                    <a:p>
                      <a:pPr algn="ctr"/>
                      <a:r>
                        <a:rPr lang="en-US" sz="1600" smtClean="0"/>
                        <a:t>TRUE</a:t>
                      </a:r>
                      <a:endParaRPr lang="en-US" sz="1600"/>
                    </a:p>
                  </a:txBody>
                  <a:tcPr/>
                </a:tc>
                <a:tc>
                  <a:txBody>
                    <a:bodyPr/>
                    <a:lstStyle/>
                    <a:p>
                      <a:pPr algn="ctr"/>
                      <a:r>
                        <a:rPr lang="en-US" sz="1600" smtClean="0"/>
                        <a:t>FALSE</a:t>
                      </a:r>
                      <a:endParaRPr lang="en-US" sz="1600"/>
                    </a:p>
                  </a:txBody>
                  <a:tcPr/>
                </a:tc>
                <a:tc>
                  <a:txBody>
                    <a:bodyPr/>
                    <a:lstStyle/>
                    <a:p>
                      <a:pPr algn="ctr"/>
                      <a:r>
                        <a:rPr lang="en-US" sz="1600" smtClean="0"/>
                        <a:t>TRUE</a:t>
                      </a:r>
                      <a:endParaRPr lang="en-US" sz="1600"/>
                    </a:p>
                  </a:txBody>
                  <a:tcPr/>
                </a:tc>
                <a:extLst>
                  <a:ext uri="{0D108BD9-81ED-4DB2-BD59-A6C34878D82A}">
                    <a16:rowId xmlns:a16="http://schemas.microsoft.com/office/drawing/2014/main" val="577493664"/>
                  </a:ext>
                </a:extLst>
              </a:tr>
              <a:tr h="400266">
                <a:tc>
                  <a:txBody>
                    <a:bodyPr/>
                    <a:lstStyle/>
                    <a:p>
                      <a:pPr algn="ctr"/>
                      <a:r>
                        <a:rPr lang="en-US" sz="1600" smtClean="0"/>
                        <a:t>FALSE</a:t>
                      </a:r>
                      <a:endParaRPr lang="en-US" sz="1600"/>
                    </a:p>
                  </a:txBody>
                  <a:tcPr/>
                </a:tc>
                <a:tc>
                  <a:txBody>
                    <a:bodyPr/>
                    <a:lstStyle/>
                    <a:p>
                      <a:pPr algn="ctr"/>
                      <a:r>
                        <a:rPr lang="en-US" sz="1600" smtClean="0"/>
                        <a:t>FALSE</a:t>
                      </a:r>
                      <a:endParaRPr lang="en-US" sz="1600"/>
                    </a:p>
                  </a:txBody>
                  <a:tcPr/>
                </a:tc>
                <a:tc>
                  <a:txBody>
                    <a:bodyPr/>
                    <a:lstStyle/>
                    <a:p>
                      <a:pPr algn="ctr"/>
                      <a:r>
                        <a:rPr lang="en-US" sz="1600" smtClean="0"/>
                        <a:t>TRUE</a:t>
                      </a:r>
                      <a:endParaRPr lang="en-US" sz="1600"/>
                    </a:p>
                  </a:txBody>
                  <a:tcPr/>
                </a:tc>
                <a:tc>
                  <a:txBody>
                    <a:bodyPr/>
                    <a:lstStyle/>
                    <a:p>
                      <a:pPr algn="ctr"/>
                      <a:r>
                        <a:rPr lang="en-US" sz="1600" smtClean="0"/>
                        <a:t>FALSE</a:t>
                      </a:r>
                      <a:endParaRPr lang="en-US" sz="1600"/>
                    </a:p>
                  </a:txBody>
                  <a:tcPr/>
                </a:tc>
                <a:tc>
                  <a:txBody>
                    <a:bodyPr/>
                    <a:lstStyle/>
                    <a:p>
                      <a:pPr algn="ctr"/>
                      <a:r>
                        <a:rPr lang="en-US" sz="1600" smtClean="0"/>
                        <a:t>FALSE</a:t>
                      </a:r>
                      <a:endParaRPr lang="en-US" sz="1600"/>
                    </a:p>
                  </a:txBody>
                  <a:tcPr/>
                </a:tc>
                <a:extLst>
                  <a:ext uri="{0D108BD9-81ED-4DB2-BD59-A6C34878D82A}">
                    <a16:rowId xmlns:a16="http://schemas.microsoft.com/office/drawing/2014/main" val="1233373864"/>
                  </a:ext>
                </a:extLst>
              </a:tr>
            </a:tbl>
          </a:graphicData>
        </a:graphic>
      </p:graphicFrame>
    </p:spTree>
    <p:extLst>
      <p:ext uri="{BB962C8B-B14F-4D97-AF65-F5344CB8AC3E}">
        <p14:creationId xmlns:p14="http://schemas.microsoft.com/office/powerpoint/2010/main" val="196516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Toán tử</a:t>
            </a:r>
            <a:endParaRPr lang="en-US"/>
          </a:p>
        </p:txBody>
      </p:sp>
      <p:sp>
        <p:nvSpPr>
          <p:cNvPr id="3" name="Content Placeholder 2"/>
          <p:cNvSpPr>
            <a:spLocks noGrp="1"/>
          </p:cNvSpPr>
          <p:nvPr>
            <p:ph idx="1"/>
          </p:nvPr>
        </p:nvSpPr>
        <p:spPr>
          <a:xfrm>
            <a:off x="457200" y="1143001"/>
            <a:ext cx="8229600" cy="538315"/>
          </a:xfrm>
        </p:spPr>
        <p:txBody>
          <a:bodyPr>
            <a:normAutofit/>
          </a:bodyPr>
          <a:lstStyle/>
          <a:p>
            <a:pPr marL="0" indent="0" algn="just">
              <a:buNone/>
            </a:pPr>
            <a:r>
              <a:rPr lang="en-US" sz="2400" b="1"/>
              <a:t>5</a:t>
            </a:r>
            <a:r>
              <a:rPr lang="en-US" sz="2400" b="1" smtClean="0"/>
              <a:t>. Các toán tử logic (logical operator)</a:t>
            </a:r>
          </a:p>
        </p:txBody>
      </p:sp>
      <p:sp>
        <p:nvSpPr>
          <p:cNvPr id="6" name="TextBox 5"/>
          <p:cNvSpPr txBox="1"/>
          <p:nvPr/>
        </p:nvSpPr>
        <p:spPr>
          <a:xfrm>
            <a:off x="457200" y="1595888"/>
            <a:ext cx="8229600" cy="4002656"/>
          </a:xfrm>
          <a:prstGeom prst="rect">
            <a:avLst/>
          </a:prstGeom>
          <a:noFill/>
        </p:spPr>
        <p:txBody>
          <a:bodyPr wrap="square" rtlCol="0">
            <a:normAutofit/>
          </a:bodyPr>
          <a:lstStyle/>
          <a:p>
            <a:pPr algn="just"/>
            <a:r>
              <a:rPr lang="en-US" sz="2000"/>
              <a:t>Tương tự như vậy, trong C ta cũng có 3 toán tử như sau:</a:t>
            </a:r>
          </a:p>
          <a:p>
            <a:pPr marL="285750" indent="-285750" algn="just">
              <a:buFont typeface="Arial" panose="020B0604020202020204" pitchFamily="34" charset="0"/>
              <a:buChar char="•"/>
            </a:pPr>
            <a:r>
              <a:rPr lang="en-US" sz="2000" b="1"/>
              <a:t>Toán tử phủ định </a:t>
            </a:r>
            <a:r>
              <a:rPr lang="en-US" sz="2000" b="1" smtClean="0"/>
              <a:t>(</a:t>
            </a:r>
            <a:r>
              <a:rPr lang="en-US" b="1" smtClean="0">
                <a:latin typeface="Courier New" panose="02070309020205020404" pitchFamily="49" charset="0"/>
                <a:cs typeface="Courier New" panose="02070309020205020404" pitchFamily="49" charset="0"/>
              </a:rPr>
              <a:t>!</a:t>
            </a:r>
            <a:r>
              <a:rPr lang="en-US" sz="2000" b="1" smtClean="0"/>
              <a:t>): </a:t>
            </a:r>
            <a:r>
              <a:rPr lang="en-US" sz="2000" smtClean="0"/>
              <a:t>Tương đương với phép phủ định.</a:t>
            </a:r>
          </a:p>
          <a:p>
            <a:pPr lvl="1" algn="just"/>
            <a:r>
              <a:rPr lang="en-US" sz="2000" smtClean="0"/>
              <a:t>Toán </a:t>
            </a:r>
            <a:r>
              <a:rPr lang="en-US" sz="2000"/>
              <a:t>tử này kiểm tra giá trị của biểu thức và trả về 1 nếu giá trị biểu thức bằng 0, ngược lại trả về 0 nếu giá trị biểu thức khác 0.</a:t>
            </a:r>
          </a:p>
          <a:p>
            <a:pPr marL="285750" indent="-285750" algn="just">
              <a:buFont typeface="Arial" panose="020B0604020202020204" pitchFamily="34" charset="0"/>
              <a:buChar char="•"/>
            </a:pPr>
            <a:r>
              <a:rPr lang="en-US" sz="2000" b="1"/>
              <a:t>Toán tử </a:t>
            </a:r>
            <a:r>
              <a:rPr lang="en-US" sz="2000" b="1" smtClean="0"/>
              <a:t>và (</a:t>
            </a:r>
            <a:r>
              <a:rPr lang="en-US" b="1" smtClean="0">
                <a:latin typeface="Courier New" panose="02070309020205020404" pitchFamily="49" charset="0"/>
                <a:cs typeface="Courier New" panose="02070309020205020404" pitchFamily="49" charset="0"/>
              </a:rPr>
              <a:t>&amp;&amp;</a:t>
            </a:r>
            <a:r>
              <a:rPr lang="en-US" sz="2000" b="1" smtClean="0"/>
              <a:t>): </a:t>
            </a:r>
            <a:r>
              <a:rPr lang="en-US" sz="2000" smtClean="0"/>
              <a:t>Tương đương với phép hội.</a:t>
            </a:r>
          </a:p>
          <a:p>
            <a:pPr lvl="1" algn="just"/>
            <a:r>
              <a:rPr lang="en-US" sz="2000" smtClean="0"/>
              <a:t>Toán </a:t>
            </a:r>
            <a:r>
              <a:rPr lang="en-US" sz="2000"/>
              <a:t>tử này kiểm tra giá trị của 2 vế và trả về 1 nếu giá trị của cả 2 vế đều khác </a:t>
            </a:r>
            <a:r>
              <a:rPr lang="en-US" sz="2000" smtClean="0"/>
              <a:t>0, </a:t>
            </a:r>
            <a:r>
              <a:rPr lang="en-US" sz="2000"/>
              <a:t>ngược lại trả về 0 nếu có 1 trong 2 vế hoặc cả 2 đều bằng </a:t>
            </a:r>
            <a:r>
              <a:rPr lang="en-US" sz="2000" smtClean="0"/>
              <a:t>0.</a:t>
            </a:r>
            <a:endParaRPr lang="en-US" sz="2000"/>
          </a:p>
          <a:p>
            <a:pPr marL="285750" indent="-285750" algn="just">
              <a:buFont typeface="Arial" panose="020B0604020202020204" pitchFamily="34" charset="0"/>
              <a:buChar char="•"/>
            </a:pPr>
            <a:r>
              <a:rPr lang="en-US" sz="2000" b="1"/>
              <a:t>Toán tử </a:t>
            </a:r>
            <a:r>
              <a:rPr lang="en-US" sz="2000" b="1" smtClean="0"/>
              <a:t>hoặc (</a:t>
            </a:r>
            <a:r>
              <a:rPr lang="en-US" b="1" smtClean="0">
                <a:latin typeface="Courier New" panose="02070309020205020404" pitchFamily="49" charset="0"/>
                <a:cs typeface="Courier New" panose="02070309020205020404" pitchFamily="49" charset="0"/>
              </a:rPr>
              <a:t>||</a:t>
            </a:r>
            <a:r>
              <a:rPr lang="en-US" sz="2000" b="1" smtClean="0"/>
              <a:t>): </a:t>
            </a:r>
            <a:r>
              <a:rPr lang="en-US" sz="2000" smtClean="0"/>
              <a:t>Tương đương với phép tuyển.</a:t>
            </a:r>
          </a:p>
          <a:p>
            <a:pPr lvl="1" algn="just"/>
            <a:r>
              <a:rPr lang="en-US" sz="2000" smtClean="0"/>
              <a:t>Toán </a:t>
            </a:r>
            <a:r>
              <a:rPr lang="en-US" sz="2000"/>
              <a:t>tử này kiểm tra giá trị của 2 vế và trả về 1 nếu có ít nhất 1 trong 2 vế có giá trị khác </a:t>
            </a:r>
            <a:r>
              <a:rPr lang="en-US" sz="2000" smtClean="0"/>
              <a:t>0, </a:t>
            </a:r>
            <a:r>
              <a:rPr lang="en-US" sz="2000"/>
              <a:t>ngược lại trả về 0 nếu cả 2 vế đều bằng </a:t>
            </a:r>
            <a:r>
              <a:rPr lang="en-US" sz="2000" smtClean="0"/>
              <a:t>0.</a:t>
            </a:r>
            <a:endParaRPr lang="en-US" sz="2000"/>
          </a:p>
        </p:txBody>
      </p:sp>
    </p:spTree>
    <p:extLst>
      <p:ext uri="{BB962C8B-B14F-4D97-AF65-F5344CB8AC3E}">
        <p14:creationId xmlns:p14="http://schemas.microsoft.com/office/powerpoint/2010/main" val="2501654381"/>
      </p:ext>
    </p:extLst>
  </p:cSld>
  <p:clrMapOvr>
    <a:masterClrMapping/>
  </p:clrMapOvr>
</p:sld>
</file>

<file path=ppt/theme/theme1.xml><?xml version="1.0" encoding="utf-8"?>
<a:theme xmlns:a="http://schemas.openxmlformats.org/drawingml/2006/main" name="JS Club - Presentation Template">
  <a:themeElements>
    <a:clrScheme name="Code 2">
      <a:dk1>
        <a:sysClr val="windowText" lastClr="000000"/>
      </a:dk1>
      <a:lt1>
        <a:sysClr val="window" lastClr="FFFFFF"/>
      </a:lt1>
      <a:dk2>
        <a:srgbClr val="3F3F3F"/>
      </a:dk2>
      <a:lt2>
        <a:srgbClr val="EEECE1"/>
      </a:lt2>
      <a:accent1>
        <a:srgbClr val="0000FF"/>
      </a:accent1>
      <a:accent2>
        <a:srgbClr val="B00040"/>
      </a:accent2>
      <a:accent3>
        <a:srgbClr val="008000"/>
      </a:accent3>
      <a:accent4>
        <a:srgbClr val="800080"/>
      </a:accent4>
      <a:accent5>
        <a:srgbClr val="408080"/>
      </a:accent5>
      <a:accent6>
        <a:srgbClr val="BC7A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S Club - Presentation Template" id="{DCEEB726-EE8B-4616-8386-BEDE395A0C0D}" vid="{7A2A691A-A5BF-4F35-9D2A-7724AB24E49B}"/>
    </a:ext>
  </a:extLst>
</a:theme>
</file>

<file path=ppt/theme/theme2.xml><?xml version="1.0" encoding="utf-8"?>
<a:theme xmlns:a="http://schemas.openxmlformats.org/drawingml/2006/main" name="JS Club - Green, The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S - Colorfu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Template>
  <TotalTime>1904</TotalTime>
  <Words>3579</Words>
  <Application>Microsoft Office PowerPoint</Application>
  <PresentationFormat>On-screen Show (4:3)</PresentationFormat>
  <Paragraphs>459</Paragraphs>
  <Slides>31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31</vt:i4>
      </vt:variant>
    </vt:vector>
  </HeadingPairs>
  <TitlesOfParts>
    <vt:vector size="42" baseType="lpstr">
      <vt:lpstr>Yu Mincho</vt:lpstr>
      <vt:lpstr>Arial</vt:lpstr>
      <vt:lpstr>Calibri</vt:lpstr>
      <vt:lpstr>Courier New</vt:lpstr>
      <vt:lpstr>Helvetica</vt:lpstr>
      <vt:lpstr>Symbol</vt:lpstr>
      <vt:lpstr>Tahoma</vt:lpstr>
      <vt:lpstr>Times New Roman</vt:lpstr>
      <vt:lpstr>JS Club - Presentation Template</vt:lpstr>
      <vt:lpstr>JS Club - Green, The Simple</vt:lpstr>
      <vt:lpstr>JS - Colorful Presentation</vt:lpstr>
      <vt:lpstr>Lập trình cơ bản với ngôn ngữ C</vt:lpstr>
      <vt:lpstr>I. TOÁN TỬ</vt:lpstr>
      <vt:lpstr>Toán tử</vt:lpstr>
      <vt:lpstr>Toán tử</vt:lpstr>
      <vt:lpstr>Toán tử</vt:lpstr>
      <vt:lpstr>Toán tử</vt:lpstr>
      <vt:lpstr>Toán tử</vt:lpstr>
      <vt:lpstr>Toán tử</vt:lpstr>
      <vt:lpstr>Toán tử</vt:lpstr>
      <vt:lpstr>Toán tử</vt:lpstr>
      <vt:lpstr>Toán tử</vt:lpstr>
      <vt:lpstr>Toán tử</vt:lpstr>
      <vt:lpstr>Toán tử</vt:lpstr>
      <vt:lpstr>Toán tử</vt:lpstr>
      <vt:lpstr>Toán tử</vt:lpstr>
      <vt:lpstr>Toán tử</vt:lpstr>
      <vt:lpstr>II. CHUYỂN ĐỔI DỮ LIỆU</vt:lpstr>
      <vt:lpstr>Chuyển đổi dữ liệu</vt:lpstr>
      <vt:lpstr>Chuyển đổi dữ liệu</vt:lpstr>
      <vt:lpstr>Chuyển đổi dữ liệu</vt:lpstr>
      <vt:lpstr>Chuyển đổi dữ liệu</vt:lpstr>
      <vt:lpstr>Chuyển đổi dữ liệu</vt:lpstr>
      <vt:lpstr>Chuyển đổi dữ liệu</vt:lpstr>
      <vt:lpstr>Chuyển đổi dữ liệu</vt:lpstr>
      <vt:lpstr>III. HÀM THÔNG DỤNG TRONG C</vt:lpstr>
      <vt:lpstr>Hàm thông dụng trong C</vt:lpstr>
      <vt:lpstr>Hàm thông dụng trong C</vt:lpstr>
      <vt:lpstr>Hàm thông dụng trong C</vt:lpstr>
      <vt:lpstr>Hàm thông dụng trong C</vt:lpstr>
      <vt:lpstr>Hàm thông dụng trong C</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cơ bản với ngôn ngữ C</dc:title>
  <dc:creator/>
  <cp:lastModifiedBy>Lê Cao Nguyên</cp:lastModifiedBy>
  <cp:revision>262</cp:revision>
  <dcterms:created xsi:type="dcterms:W3CDTF">2016-07-25T12:35:30Z</dcterms:created>
  <dcterms:modified xsi:type="dcterms:W3CDTF">2017-02-16T04:48:06Z</dcterms:modified>
</cp:coreProperties>
</file>