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24"/>
  </p:notesMasterIdLst>
  <p:sldIdLst>
    <p:sldId id="270" r:id="rId4"/>
    <p:sldId id="271" r:id="rId5"/>
    <p:sldId id="277" r:id="rId6"/>
    <p:sldId id="307" r:id="rId7"/>
    <p:sldId id="308" r:id="rId8"/>
    <p:sldId id="309" r:id="rId9"/>
    <p:sldId id="310" r:id="rId10"/>
    <p:sldId id="311" r:id="rId11"/>
    <p:sldId id="312" r:id="rId12"/>
    <p:sldId id="314" r:id="rId13"/>
    <p:sldId id="315" r:id="rId14"/>
    <p:sldId id="316" r:id="rId15"/>
    <p:sldId id="317" r:id="rId16"/>
    <p:sldId id="318" r:id="rId17"/>
    <p:sldId id="319" r:id="rId18"/>
    <p:sldId id="320" r:id="rId19"/>
    <p:sldId id="321" r:id="rId20"/>
    <p:sldId id="322" r:id="rId21"/>
    <p:sldId id="323" r:id="rId22"/>
    <p:sldId id="30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4.hcmut.edu.vn/~huynhqlinh/TinhocDC/THDC13/Bai03_1.htm" TargetMode="External"/><Relationship Id="rId2" Type="http://schemas.openxmlformats.org/officeDocument/2006/relationships/hyperlink" Target="https://en.wikipedia.org/wiki/Flowchart" TargetMode="External"/><Relationship Id="rId1" Type="http://schemas.openxmlformats.org/officeDocument/2006/relationships/slideLayout" Target="../slideLayouts/slideLayout5.xml"/><Relationship Id="rId5" Type="http://schemas.openxmlformats.org/officeDocument/2006/relationships/hyperlink" Target="http://giaoan.com.vn/giao-an/bai-giang-bai-4-bai-toan-va-thuat-toan-41708/" TargetMode="External"/><Relationship Id="rId4" Type="http://schemas.openxmlformats.org/officeDocument/2006/relationships/hyperlink" Target="http://diendan.congdongcviet.com/threads/t54134::tong-hop-cac-thuat-toan-co-ban.cp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199" y="4572000"/>
            <a:ext cx="8246853" cy="1121434"/>
          </a:xfrm>
        </p:spPr>
        <p:txBody>
          <a:bodyPr>
            <a:normAutofit/>
          </a:bodyPr>
          <a:lstStyle/>
          <a:p>
            <a:pPr>
              <a:defRPr/>
            </a:pPr>
            <a:r>
              <a:rPr lang="en-US" sz="2400">
                <a:latin typeface="Tahoma" panose="020B0604030504040204" pitchFamily="34" charset="0"/>
                <a:ea typeface="Tahoma" panose="020B0604030504040204" pitchFamily="34" charset="0"/>
                <a:cs typeface="Tahoma" panose="020B0604030504040204" pitchFamily="34" charset="0"/>
              </a:rPr>
              <a:t>Bài </a:t>
            </a:r>
            <a:r>
              <a:rPr lang="en-US" sz="2400" smtClean="0">
                <a:latin typeface="Tahoma" panose="020B0604030504040204" pitchFamily="34" charset="0"/>
                <a:ea typeface="Tahoma" panose="020B0604030504040204" pitchFamily="34" charset="0"/>
                <a:cs typeface="Tahoma" panose="020B0604030504040204" pitchFamily="34" charset="0"/>
              </a:rPr>
              <a:t>4: Thuật toán và sơ đồ khối</a:t>
            </a: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04066" y="2939011"/>
            <a:ext cx="1810327" cy="1034472"/>
          </a:xfrm>
          <a:prstGeom prst="rect">
            <a:avLst/>
          </a:prstGeom>
          <a:noFill/>
        </p:spPr>
        <p:txBody>
          <a:bodyPr wrap="square" rtlCol="0">
            <a:noAutofit/>
          </a:bodyPr>
          <a:lstStyle/>
          <a:p>
            <a:pPr algn="just"/>
            <a:r>
              <a:rPr lang="en-US" sz="2000" b="1" smtClean="0">
                <a:latin typeface="Calibri" panose="020F0502020204030204" pitchFamily="34" charset="0"/>
                <a:cs typeface="Calibri" panose="020F0502020204030204" pitchFamily="34" charset="0"/>
              </a:rPr>
              <a:t>Sơ đồ tìm giá </a:t>
            </a:r>
            <a:r>
              <a:rPr lang="en-US" sz="2000" b="1">
                <a:latin typeface="Calibri" panose="020F0502020204030204" pitchFamily="34" charset="0"/>
                <a:cs typeface="Calibri" panose="020F0502020204030204" pitchFamily="34" charset="0"/>
              </a:rPr>
              <a:t>trị lớn nhất của dãy n </a:t>
            </a:r>
            <a:r>
              <a:rPr lang="en-US" sz="2000" b="1" smtClean="0">
                <a:latin typeface="Calibri" panose="020F0502020204030204" pitchFamily="34" charset="0"/>
                <a:cs typeface="Calibri" panose="020F0502020204030204" pitchFamily="34" charset="0"/>
              </a:rPr>
              <a:t>số thực.</a:t>
            </a:r>
            <a:endParaRPr lang="en-US" sz="2000" b="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00" y="377884"/>
            <a:ext cx="4508702" cy="6038262"/>
          </a:xfrm>
          <a:prstGeom prst="rect">
            <a:avLst/>
          </a:prstGeom>
        </p:spPr>
      </p:pic>
    </p:spTree>
    <p:extLst>
      <p:ext uri="{BB962C8B-B14F-4D97-AF65-F5344CB8AC3E}">
        <p14:creationId xmlns:p14="http://schemas.microsoft.com/office/powerpoint/2010/main" val="1469953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III. MỘT SỐ BÀI TOÁN HAY GẶP &amp; THUẬT TOÁN</a:t>
            </a:r>
            <a:endParaRPr lang="en-US" cap="none"/>
          </a:p>
        </p:txBody>
      </p:sp>
    </p:spTree>
    <p:extLst>
      <p:ext uri="{BB962C8B-B14F-4D97-AF65-F5344CB8AC3E}">
        <p14:creationId xmlns:p14="http://schemas.microsoft.com/office/powerpoint/2010/main" val="218954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t>Một số bài toán hay gặp &amp; thuật toán</a:t>
            </a:r>
            <a:endParaRPr lang="en-US" sz="3600"/>
          </a:p>
        </p:txBody>
      </p:sp>
      <p:sp>
        <p:nvSpPr>
          <p:cNvPr id="3" name="Content Placeholder 2"/>
          <p:cNvSpPr>
            <a:spLocks noGrp="1"/>
          </p:cNvSpPr>
          <p:nvPr>
            <p:ph idx="1"/>
          </p:nvPr>
        </p:nvSpPr>
        <p:spPr>
          <a:xfrm>
            <a:off x="457200" y="1143000"/>
            <a:ext cx="8229600" cy="1147618"/>
          </a:xfrm>
        </p:spPr>
        <p:txBody>
          <a:bodyPr>
            <a:normAutofit/>
          </a:bodyPr>
          <a:lstStyle/>
          <a:p>
            <a:pPr marL="0" indent="0" algn="just">
              <a:buNone/>
            </a:pPr>
            <a:r>
              <a:rPr lang="en-US" sz="2400" b="1" smtClean="0">
                <a:latin typeface="Calibri" panose="020F0502020204030204" pitchFamily="34" charset="0"/>
                <a:cs typeface="Calibri" panose="020F0502020204030204" pitchFamily="34" charset="0"/>
              </a:rPr>
              <a:t>1. Đảo giá trị 2 biến (swap)</a:t>
            </a:r>
          </a:p>
          <a:p>
            <a:pPr marL="0" indent="0" algn="just">
              <a:buNone/>
            </a:pPr>
            <a:r>
              <a:rPr lang="en-US" sz="2000" i="1" smtClean="0">
                <a:latin typeface="Calibri" panose="020F0502020204030204" pitchFamily="34" charset="0"/>
                <a:cs typeface="Calibri" panose="020F0502020204030204" pitchFamily="34" charset="0"/>
              </a:rPr>
              <a:t>Giả sử có 2 cốc nước, 1 cốc đựng sting vàng, 1 cốc đựng sting đỏ. Làm thế nào để chuyển nước ngọt giữa 2 cốc?</a:t>
            </a:r>
          </a:p>
        </p:txBody>
      </p:sp>
      <p:pic>
        <p:nvPicPr>
          <p:cNvPr id="1026" name="Picture 2" descr="http://genk23.genkcdn.vn/Images/Uploaded/Share/2010/02/03/100202trad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594" r="13469"/>
          <a:stretch/>
        </p:blipFill>
        <p:spPr bwMode="auto">
          <a:xfrm>
            <a:off x="1768764" y="2359055"/>
            <a:ext cx="2346036" cy="24123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sm.vcdn.vn/phongmay/images/data/pm4.JPG"/>
          <p:cNvPicPr>
            <a:picLocks noChangeAspect="1" noChangeArrowheads="1"/>
          </p:cNvPicPr>
          <p:nvPr/>
        </p:nvPicPr>
        <p:blipFill rotWithShape="1">
          <a:blip r:embed="rId3">
            <a:extLst>
              <a:ext uri="{28A0092B-C50C-407E-A947-70E740481C1C}">
                <a14:useLocalDpi xmlns:a14="http://schemas.microsoft.com/office/drawing/2010/main" val="0"/>
              </a:ext>
            </a:extLst>
          </a:blip>
          <a:srcRect l="11288" t="7616" r="17329"/>
          <a:stretch/>
        </p:blipFill>
        <p:spPr bwMode="auto">
          <a:xfrm>
            <a:off x="5285242" y="2359054"/>
            <a:ext cx="2345842" cy="24123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4906355"/>
            <a:ext cx="8229600" cy="369332"/>
          </a:xfrm>
          <a:prstGeom prst="rect">
            <a:avLst/>
          </a:prstGeom>
          <a:noFill/>
        </p:spPr>
        <p:txBody>
          <a:bodyPr wrap="square" rtlCol="0">
            <a:spAutoFit/>
          </a:bodyPr>
          <a:lstStyle/>
          <a:p>
            <a:r>
              <a:rPr lang="en-US" b="1" smtClean="0">
                <a:sym typeface="Symbol" panose="05050102010706020507" pitchFamily="18" charset="2"/>
              </a:rPr>
              <a:t>Đáp án: </a:t>
            </a:r>
            <a:r>
              <a:rPr lang="en-US" smtClean="0">
                <a:sym typeface="Symbol" panose="05050102010706020507" pitchFamily="18" charset="2"/>
              </a:rPr>
              <a:t>Cần thêm 1 cái cốc thứ 3.</a:t>
            </a:r>
            <a:endParaRPr lang="en-US" smtClean="0"/>
          </a:p>
        </p:txBody>
      </p:sp>
    </p:spTree>
    <p:extLst>
      <p:ext uri="{BB962C8B-B14F-4D97-AF65-F5344CB8AC3E}">
        <p14:creationId xmlns:p14="http://schemas.microsoft.com/office/powerpoint/2010/main" val="37033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sz="2800"/>
          </a:p>
        </p:txBody>
      </p:sp>
      <p:graphicFrame>
        <p:nvGraphicFramePr>
          <p:cNvPr id="7" name="Table 6"/>
          <p:cNvGraphicFramePr>
            <a:graphicFrameLocks noGrp="1"/>
          </p:cNvGraphicFramePr>
          <p:nvPr>
            <p:extLst>
              <p:ext uri="{D42A27DB-BD31-4B8C-83A1-F6EECF244321}">
                <p14:modId xmlns:p14="http://schemas.microsoft.com/office/powerpoint/2010/main" val="1850824405"/>
              </p:ext>
            </p:extLst>
          </p:nvPr>
        </p:nvGraphicFramePr>
        <p:xfrm>
          <a:off x="457199" y="1149770"/>
          <a:ext cx="8229601" cy="335280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8848">
                <a:tc>
                  <a:txBody>
                    <a:bodyPr/>
                    <a:lstStyle/>
                    <a:p>
                      <a:pPr marL="0" indent="0" algn="just">
                        <a:buNone/>
                      </a:pPr>
                      <a:r>
                        <a:rPr lang="en-US" sz="1600" i="0" smtClean="0"/>
                        <a:t>E4.1</a:t>
                      </a:r>
                      <a:r>
                        <a:rPr lang="en-US" sz="1600" i="0" baseline="0" smtClean="0"/>
                        <a:t> - </a:t>
                      </a:r>
                      <a:r>
                        <a:rPr lang="en-US" sz="1600" b="1" i="0" smtClean="0">
                          <a:latin typeface="Calibri" panose="020F0502020204030204" pitchFamily="34" charset="0"/>
                          <a:cs typeface="Calibri" panose="020F0502020204030204" pitchFamily="34" charset="0"/>
                        </a:rPr>
                        <a:t>Ví dụ chương trình đảo giá trị 2 biến</a:t>
                      </a:r>
                    </a:p>
                  </a:txBody>
                  <a:tcPr/>
                </a:tc>
                <a:extLst>
                  <a:ext uri="{0D108BD9-81ED-4DB2-BD59-A6C34878D82A}">
                    <a16:rowId xmlns:a16="http://schemas.microsoft.com/office/drawing/2014/main" val="30474077"/>
                  </a:ext>
                </a:extLst>
              </a:tr>
              <a:tr h="2544494">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b, tmp;</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a: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b: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&amp;b);</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8888"/>
                          </a:solidFill>
                          <a:latin typeface="Courier New" panose="02070309020205020404" pitchFamily="49" charset="0"/>
                          <a:ea typeface="Yu Mincho" panose="02020400000000000000" pitchFamily="18" charset="-128"/>
                          <a:cs typeface="Times New Roman" panose="02020603050405020304" pitchFamily="18" charset="0"/>
                        </a:rPr>
                        <a:t>// Dao gia tri 2 bien a va b</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tmp = 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 b;</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b = tmp;</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"Sau khi doi cho: a = %d, b = %d.\n"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b);</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74169" b="81757"/>
          <a:stretch/>
        </p:blipFill>
        <p:spPr>
          <a:xfrm>
            <a:off x="5162204" y="1870241"/>
            <a:ext cx="3383280" cy="1357784"/>
          </a:xfrm>
          <a:prstGeom prst="rect">
            <a:avLst/>
          </a:prstGeom>
        </p:spPr>
      </p:pic>
      <p:sp>
        <p:nvSpPr>
          <p:cNvPr id="6" name="TextBox 5"/>
          <p:cNvSpPr txBox="1"/>
          <p:nvPr/>
        </p:nvSpPr>
        <p:spPr>
          <a:xfrm>
            <a:off x="5162204" y="1500909"/>
            <a:ext cx="903776"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322901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a:p>
        </p:txBody>
      </p:sp>
      <p:sp>
        <p:nvSpPr>
          <p:cNvPr id="3" name="Content Placeholder 2"/>
          <p:cNvSpPr>
            <a:spLocks noGrp="1"/>
          </p:cNvSpPr>
          <p:nvPr>
            <p:ph idx="1"/>
          </p:nvPr>
        </p:nvSpPr>
        <p:spPr>
          <a:xfrm>
            <a:off x="457200" y="1143001"/>
            <a:ext cx="8229600" cy="444730"/>
          </a:xfrm>
        </p:spPr>
        <p:txBody>
          <a:bodyPr>
            <a:noAutofit/>
          </a:bodyPr>
          <a:lstStyle/>
          <a:p>
            <a:pPr marL="0" indent="0" algn="just">
              <a:buNone/>
            </a:pPr>
            <a:r>
              <a:rPr lang="en-US" sz="2400" b="1" smtClean="0">
                <a:latin typeface="Calibri" panose="020F0502020204030204" pitchFamily="34" charset="0"/>
                <a:cs typeface="Calibri" panose="020F0502020204030204" pitchFamily="34" charset="0"/>
              </a:rPr>
              <a:t>2. Kiểm tra 1 năm có phải năm nhuận</a:t>
            </a:r>
          </a:p>
        </p:txBody>
      </p:sp>
      <p:pic>
        <p:nvPicPr>
          <p:cNvPr id="8" name="Picture 2" descr="https://lh4.googleusercontent.com/-lMSYhQII_Tk/VtQdXZC2IWI/AAAAAAAABY4/GFriBhJiaxE/s1600/tho-vui-ngay-2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718" y="3335217"/>
            <a:ext cx="2914708" cy="22559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7200" y="1582987"/>
            <a:ext cx="8229600" cy="1200329"/>
          </a:xfrm>
          <a:prstGeom prst="rect">
            <a:avLst/>
          </a:prstGeom>
        </p:spPr>
        <p:txBody>
          <a:bodyPr wrap="square">
            <a:spAutoFit/>
          </a:bodyPr>
          <a:lstStyle/>
          <a:p>
            <a:pPr algn="just"/>
            <a:r>
              <a:rPr lang="en-US">
                <a:latin typeface="Calibri" panose="020F0502020204030204" pitchFamily="34" charset="0"/>
                <a:cs typeface="Calibri" panose="020F0502020204030204" pitchFamily="34" charset="0"/>
              </a:rPr>
              <a:t>1 năm là năm nhuận nếu nó chia hết cho 400 hoặc chia hết cho 4 nhưng không chia hết cho 100</a:t>
            </a:r>
            <a:r>
              <a:rPr lang="en-US" smtClean="0">
                <a:latin typeface="Calibri" panose="020F0502020204030204" pitchFamily="34" charset="0"/>
                <a:cs typeface="Calibri" panose="020F0502020204030204" pitchFamily="34" charset="0"/>
              </a:rPr>
              <a:t>.</a:t>
            </a:r>
          </a:p>
          <a:p>
            <a:pPr algn="just"/>
            <a:r>
              <a:rPr lang="en-US" b="1" smtClean="0">
                <a:latin typeface="Calibri" panose="020F0502020204030204" pitchFamily="34" charset="0"/>
                <a:cs typeface="Calibri" panose="020F0502020204030204" pitchFamily="34" charset="0"/>
              </a:rPr>
              <a:t>Ví dụ: </a:t>
            </a:r>
            <a:r>
              <a:rPr lang="en-US" smtClean="0">
                <a:latin typeface="Calibri" panose="020F0502020204030204" pitchFamily="34" charset="0"/>
                <a:cs typeface="Calibri" panose="020F0502020204030204" pitchFamily="34" charset="0"/>
              </a:rPr>
              <a:t>Năm </a:t>
            </a:r>
            <a:r>
              <a:rPr lang="en-US">
                <a:latin typeface="Calibri" panose="020F0502020204030204" pitchFamily="34" charset="0"/>
                <a:cs typeface="Calibri" panose="020F0502020204030204" pitchFamily="34" charset="0"/>
              </a:rPr>
              <a:t>2012 là năm </a:t>
            </a:r>
            <a:r>
              <a:rPr lang="en-US" smtClean="0">
                <a:latin typeface="Calibri" panose="020F0502020204030204" pitchFamily="34" charset="0"/>
                <a:cs typeface="Calibri" panose="020F0502020204030204" pitchFamily="34" charset="0"/>
              </a:rPr>
              <a:t>nhuận, năm 2000 là năm nhuận nhưng năm 2100 không phải là năm nhuận (chia hết cho 100 nhưng không chia hết cho 400).</a:t>
            </a:r>
            <a:endParaRPr lang="en-US">
              <a:latin typeface="Calibri" panose="020F0502020204030204" pitchFamily="34" charset="0"/>
              <a:cs typeface="Calibri" panose="020F0502020204030204" pitchFamily="34" charset="0"/>
            </a:endParaRPr>
          </a:p>
        </p:txBody>
      </p:sp>
      <p:sp>
        <p:nvSpPr>
          <p:cNvPr id="11" name="Explosion 2 10"/>
          <p:cNvSpPr/>
          <p:nvPr/>
        </p:nvSpPr>
        <p:spPr>
          <a:xfrm>
            <a:off x="620456" y="2899694"/>
            <a:ext cx="5004262" cy="3127033"/>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smtClean="0"/>
              <a:t>Hãy viết chương trình nhập vào 1 năm và cho biết năm đó có phải năm nhuận hay không!</a:t>
            </a:r>
            <a:endParaRPr lang="en-US" b="1"/>
          </a:p>
        </p:txBody>
      </p:sp>
    </p:spTree>
    <p:extLst>
      <p:ext uri="{BB962C8B-B14F-4D97-AF65-F5344CB8AC3E}">
        <p14:creationId xmlns:p14="http://schemas.microsoft.com/office/powerpoint/2010/main" val="360422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sz="4800"/>
          </a:p>
        </p:txBody>
      </p:sp>
      <p:pic>
        <p:nvPicPr>
          <p:cNvPr id="6" name="Picture 5"/>
          <p:cNvPicPr>
            <a:picLocks noChangeAspect="1"/>
          </p:cNvPicPr>
          <p:nvPr/>
        </p:nvPicPr>
        <p:blipFill rotWithShape="1">
          <a:blip r:embed="rId2"/>
          <a:srcRect r="76787" b="84858"/>
          <a:stretch/>
        </p:blipFill>
        <p:spPr>
          <a:xfrm>
            <a:off x="457200" y="3898643"/>
            <a:ext cx="3675275" cy="1253837"/>
          </a:xfrm>
          <a:prstGeom prst="rect">
            <a:avLst/>
          </a:prstGeom>
        </p:spPr>
      </p:pic>
      <p:pic>
        <p:nvPicPr>
          <p:cNvPr id="7" name="Picture 6"/>
          <p:cNvPicPr>
            <a:picLocks noChangeAspect="1"/>
          </p:cNvPicPr>
          <p:nvPr/>
        </p:nvPicPr>
        <p:blipFill rotWithShape="1">
          <a:blip r:embed="rId3"/>
          <a:srcRect r="75855" b="84176"/>
          <a:stretch/>
        </p:blipFill>
        <p:spPr>
          <a:xfrm>
            <a:off x="4936067" y="3898643"/>
            <a:ext cx="3658342" cy="1253837"/>
          </a:xfrm>
          <a:prstGeom prst="rect">
            <a:avLst/>
          </a:prstGeom>
        </p:spPr>
      </p:pic>
      <p:sp>
        <p:nvSpPr>
          <p:cNvPr id="10" name="TextBox 9"/>
          <p:cNvSpPr txBox="1"/>
          <p:nvPr/>
        </p:nvSpPr>
        <p:spPr>
          <a:xfrm>
            <a:off x="457200" y="3519952"/>
            <a:ext cx="881149" cy="378691"/>
          </a:xfrm>
          <a:prstGeom prst="rect">
            <a:avLst/>
          </a:prstGeom>
          <a:noFill/>
        </p:spPr>
        <p:txBody>
          <a:bodyPr wrap="square" rtlCol="0">
            <a:spAutoFit/>
          </a:bodyPr>
          <a:lstStyle/>
          <a:p>
            <a:r>
              <a:rPr lang="en-US" b="1" smtClean="0"/>
              <a:t>Output</a:t>
            </a:r>
            <a:endParaRPr lang="en-US" b="1"/>
          </a:p>
        </p:txBody>
      </p:sp>
      <p:graphicFrame>
        <p:nvGraphicFramePr>
          <p:cNvPr id="8" name="Table 7"/>
          <p:cNvGraphicFramePr>
            <a:graphicFrameLocks noGrp="1"/>
          </p:cNvGraphicFramePr>
          <p:nvPr>
            <p:extLst>
              <p:ext uri="{D42A27DB-BD31-4B8C-83A1-F6EECF244321}">
                <p14:modId xmlns:p14="http://schemas.microsoft.com/office/powerpoint/2010/main" val="3662168726"/>
              </p:ext>
            </p:extLst>
          </p:nvPr>
        </p:nvGraphicFramePr>
        <p:xfrm>
          <a:off x="457200" y="1157812"/>
          <a:ext cx="8229601" cy="2300675"/>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26575">
                <a:tc>
                  <a:txBody>
                    <a:bodyPr/>
                    <a:lstStyle/>
                    <a:p>
                      <a:pPr marL="0" indent="0" algn="just">
                        <a:buNone/>
                      </a:pPr>
                      <a:r>
                        <a:rPr lang="en-US" sz="1600" i="0" smtClean="0"/>
                        <a:t>E4.2</a:t>
                      </a:r>
                      <a:r>
                        <a:rPr lang="en-US" sz="1600" i="0" baseline="0" smtClean="0"/>
                        <a:t> - </a:t>
                      </a:r>
                      <a:r>
                        <a:rPr lang="vi-VN" sz="1600" b="1" i="0" smtClean="0">
                          <a:latin typeface="Calibri" panose="020F0502020204030204" pitchFamily="34" charset="0"/>
                          <a:cs typeface="Calibri" panose="020F0502020204030204" pitchFamily="34" charset="0"/>
                        </a:rPr>
                        <a:t>Chương trình kiểm tra xem 1 năm có phải năm nhuận</a:t>
                      </a:r>
                    </a:p>
                  </a:txBody>
                  <a:tcPr/>
                </a:tc>
                <a:extLst>
                  <a:ext uri="{0D108BD9-81ED-4DB2-BD59-A6C34878D82A}">
                    <a16:rowId xmlns:a16="http://schemas.microsoft.com/office/drawing/2014/main" val="30474077"/>
                  </a:ext>
                </a:extLst>
              </a:tr>
              <a:tr h="1965395">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year, is_leap_year;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"Enter year: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&amp;year);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is_leap_year = (year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400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4</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&amp;&amp; (year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100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is%sa leap year.\n"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year, is_leap_year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 not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368198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a:p>
        </p:txBody>
      </p:sp>
      <p:sp>
        <p:nvSpPr>
          <p:cNvPr id="3" name="Content Placeholder 2"/>
          <p:cNvSpPr>
            <a:spLocks noGrp="1"/>
          </p:cNvSpPr>
          <p:nvPr>
            <p:ph idx="1"/>
          </p:nvPr>
        </p:nvSpPr>
        <p:spPr>
          <a:xfrm>
            <a:off x="457200" y="1143001"/>
            <a:ext cx="4008639" cy="444730"/>
          </a:xfrm>
        </p:spPr>
        <p:txBody>
          <a:bodyPr>
            <a:noAutofit/>
          </a:bodyPr>
          <a:lstStyle/>
          <a:p>
            <a:pPr marL="0" indent="0" algn="just">
              <a:buNone/>
            </a:pPr>
            <a:r>
              <a:rPr lang="en-US" sz="2400" b="1" smtClean="0">
                <a:latin typeface="Calibri" panose="020F0502020204030204" pitchFamily="34" charset="0"/>
                <a:cs typeface="Calibri" panose="020F0502020204030204" pitchFamily="34" charset="0"/>
              </a:rPr>
              <a:t>3. Tìm ƯCLN của 2 số nguyên</a:t>
            </a:r>
          </a:p>
        </p:txBody>
      </p:sp>
      <mc:AlternateContent xmlns:mc="http://schemas.openxmlformats.org/markup-compatibility/2006" xmlns:a14="http://schemas.microsoft.com/office/drawing/2010/main">
        <mc:Choice Requires="a14">
          <p:sp>
            <p:nvSpPr>
              <p:cNvPr id="9" name="Rectangle 8"/>
              <p:cNvSpPr/>
              <p:nvPr/>
            </p:nvSpPr>
            <p:spPr>
              <a:xfrm>
                <a:off x="457200" y="1582987"/>
                <a:ext cx="3749040" cy="4524315"/>
              </a:xfrm>
              <a:prstGeom prst="rect">
                <a:avLst/>
              </a:prstGeom>
            </p:spPr>
            <p:txBody>
              <a:bodyPr wrap="square">
                <a:spAutoFit/>
              </a:bodyPr>
              <a:lstStyle/>
              <a:p>
                <a:pPr algn="just"/>
                <a:r>
                  <a:rPr lang="en-US" smtClean="0">
                    <a:latin typeface="Calibri" panose="020F0502020204030204" pitchFamily="34" charset="0"/>
                    <a:cs typeface="Calibri" panose="020F0502020204030204" pitchFamily="34" charset="0"/>
                  </a:rPr>
                  <a:t>Để tìm ước chung lớn nhất của 2 số nguyên dương, ta dùng giải thuật Euclid. Nguyên lý của giải thuật này là dựa vào định lý sau:</a:t>
                </a:r>
              </a:p>
              <a:p>
                <a:pPr algn="just"/>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cs typeface="Calibri" panose="020F0502020204030204" pitchFamily="34" charset="0"/>
                            </a:rPr>
                          </m:ctrlPr>
                        </m:funcPr>
                        <m:fName>
                          <m:r>
                            <a:rPr lang="en-US" b="0" i="0" smtClean="0">
                              <a:latin typeface="Cambria Math" panose="02040503050406030204" pitchFamily="18" charset="0"/>
                              <a:cs typeface="Calibri" panose="020F0502020204030204" pitchFamily="34" charset="0"/>
                            </a:rPr>
                            <m:t>Ư</m:t>
                          </m:r>
                          <m:r>
                            <m:rPr>
                              <m:sty m:val="p"/>
                            </m:rPr>
                            <a:rPr lang="en-US" b="0" i="0" smtClean="0">
                              <a:latin typeface="Cambria Math" panose="02040503050406030204" pitchFamily="18" charset="0"/>
                              <a:cs typeface="Calibri" panose="020F0502020204030204" pitchFamily="34" charset="0"/>
                            </a:rPr>
                            <m:t>CLN</m:t>
                          </m:r>
                        </m:fName>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𝑏</m:t>
                              </m:r>
                            </m:e>
                          </m:d>
                        </m:e>
                      </m:func>
                      <m:r>
                        <a:rPr lang="en-US" b="0" i="1" smtClean="0">
                          <a:latin typeface="Cambria Math" panose="02040503050406030204" pitchFamily="18" charset="0"/>
                          <a:cs typeface="Calibri" panose="020F0502020204030204" pitchFamily="34" charset="0"/>
                        </a:rPr>
                        <m:t>=</m:t>
                      </m:r>
                      <m:func>
                        <m:funcPr>
                          <m:ctrlPr>
                            <a:rPr lang="en-US" b="0" i="1" smtClean="0">
                              <a:latin typeface="Cambria Math" panose="02040503050406030204" pitchFamily="18" charset="0"/>
                              <a:cs typeface="Calibri" panose="020F0502020204030204" pitchFamily="34" charset="0"/>
                            </a:rPr>
                          </m:ctrlPr>
                        </m:funcPr>
                        <m:fName>
                          <m:r>
                            <a:rPr lang="en-US" b="0" i="0" smtClean="0">
                              <a:latin typeface="Cambria Math" panose="02040503050406030204" pitchFamily="18" charset="0"/>
                              <a:cs typeface="Calibri" panose="020F0502020204030204" pitchFamily="34" charset="0"/>
                            </a:rPr>
                            <m:t>Ư</m:t>
                          </m:r>
                          <m:r>
                            <m:rPr>
                              <m:sty m:val="p"/>
                            </m:rPr>
                            <a:rPr lang="en-US" b="0" i="0" smtClean="0">
                              <a:latin typeface="Cambria Math" panose="02040503050406030204" pitchFamily="18" charset="0"/>
                              <a:cs typeface="Calibri" panose="020F0502020204030204" pitchFamily="34" charset="0"/>
                            </a:rPr>
                            <m:t>CLN</m:t>
                          </m:r>
                        </m:fName>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𝑏</m:t>
                              </m:r>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𝑏</m:t>
                              </m:r>
                            </m:e>
                          </m:d>
                        </m:e>
                      </m:func>
                    </m:oMath>
                  </m:oMathPara>
                </a14:m>
                <a:endParaRPr lang="en-US" b="0" i="1" smtClean="0">
                  <a:latin typeface="Cambria Math" panose="02040503050406030204" pitchFamily="18"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cs typeface="Calibri" panose="020F0502020204030204" pitchFamily="34" charset="0"/>
                            </a:rPr>
                          </m:ctrlPr>
                        </m:dPr>
                        <m:e>
                          <m:r>
                            <a:rPr lang="en-US" i="1">
                              <a:latin typeface="Cambria Math" panose="02040503050406030204" pitchFamily="18" charset="0"/>
                              <a:cs typeface="Calibri" panose="020F0502020204030204" pitchFamily="34" charset="0"/>
                            </a:rPr>
                            <m:t>𝑎</m:t>
                          </m:r>
                          <m:r>
                            <a:rPr lang="en-US" i="1">
                              <a:latin typeface="Cambria Math" panose="02040503050406030204" pitchFamily="18" charset="0"/>
                              <a:cs typeface="Calibri" panose="020F0502020204030204" pitchFamily="34" charset="0"/>
                            </a:rPr>
                            <m:t>, </m:t>
                          </m:r>
                          <m:r>
                            <a:rPr lang="en-US" i="1">
                              <a:latin typeface="Cambria Math" panose="02040503050406030204" pitchFamily="18" charset="0"/>
                              <a:cs typeface="Calibri" panose="020F0502020204030204" pitchFamily="34" charset="0"/>
                            </a:rPr>
                            <m:t>𝑏</m:t>
                          </m:r>
                          <m:r>
                            <a:rPr lang="en-US" i="1">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𝑍</m:t>
                              </m:r>
                            </m:e>
                            <m:sup>
                              <m:r>
                                <a:rPr lang="en-US" b="0" i="1" smtClean="0">
                                  <a:latin typeface="Cambria Math" panose="02040503050406030204" pitchFamily="18" charset="0"/>
                                  <a:cs typeface="Calibri" panose="020F0502020204030204" pitchFamily="34" charset="0"/>
                                </a:rPr>
                                <m:t>+</m:t>
                              </m:r>
                            </m:sup>
                          </m:sSup>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&gt;</m:t>
                          </m:r>
                          <m:r>
                            <a:rPr lang="en-US" b="0" i="1" smtClean="0">
                              <a:latin typeface="Cambria Math" panose="02040503050406030204" pitchFamily="18" charset="0"/>
                              <a:cs typeface="Calibri" panose="020F0502020204030204" pitchFamily="34" charset="0"/>
                            </a:rPr>
                            <m:t>𝑏</m:t>
                          </m:r>
                        </m:e>
                      </m:d>
                    </m:oMath>
                  </m:oMathPara>
                </a14:m>
                <a:endParaRPr lang="en-US" b="0" smtClean="0">
                  <a:latin typeface="Calibri" panose="020F0502020204030204" pitchFamily="34" charset="0"/>
                  <a:cs typeface="Calibri" panose="020F0502020204030204" pitchFamily="34" charset="0"/>
                </a:endParaRPr>
              </a:p>
              <a:p>
                <a:pPr algn="just"/>
                <a:endParaRPr lang="en-US" b="1" smtClean="0">
                  <a:latin typeface="Calibri" panose="020F0502020204030204" pitchFamily="34" charset="0"/>
                  <a:cs typeface="Calibri" panose="020F0502020204030204" pitchFamily="34" charset="0"/>
                </a:endParaRPr>
              </a:p>
              <a:p>
                <a:pPr algn="just"/>
                <a:r>
                  <a:rPr lang="en-US" b="1" smtClean="0">
                    <a:latin typeface="Calibri" panose="020F0502020204030204" pitchFamily="34" charset="0"/>
                    <a:cs typeface="Calibri" panose="020F0502020204030204" pitchFamily="34" charset="0"/>
                  </a:rPr>
                  <a:t>Ví dụ:</a:t>
                </a:r>
                <a:r>
                  <a:rPr lang="en-US" smtClean="0">
                    <a:latin typeface="Calibri" panose="020F0502020204030204" pitchFamily="34" charset="0"/>
                    <a:cs typeface="Calibri" panose="020F0502020204030204" pitchFamily="34" charset="0"/>
                  </a:rPr>
                  <a:t> Tìm ƯCLN của 35 và 21</a:t>
                </a:r>
              </a:p>
              <a:p>
                <a:pPr algn="just"/>
                <a:r>
                  <a:rPr lang="en-US" smtClean="0">
                    <a:latin typeface="Calibri" panose="020F0502020204030204" pitchFamily="34" charset="0"/>
                    <a:cs typeface="Calibri" panose="020F0502020204030204" pitchFamily="34" charset="0"/>
                  </a:rPr>
                  <a:t>   ƯCLN(35, 21)</a:t>
                </a:r>
              </a:p>
              <a:p>
                <a:pPr algn="just"/>
                <a:r>
                  <a:rPr lang="en-US" smtClean="0">
                    <a:latin typeface="Calibri" panose="020F0502020204030204" pitchFamily="34" charset="0"/>
                    <a:cs typeface="Calibri" panose="020F0502020204030204" pitchFamily="34" charset="0"/>
                  </a:rPr>
                  <a:t>= ƯCLN(21, 14)</a:t>
                </a:r>
              </a:p>
              <a:p>
                <a:pPr algn="just"/>
                <a:r>
                  <a:rPr lang="en-US" smtClean="0">
                    <a:latin typeface="Calibri" panose="020F0502020204030204" pitchFamily="34" charset="0"/>
                    <a:cs typeface="Calibri" panose="020F0502020204030204" pitchFamily="34" charset="0"/>
                  </a:rPr>
                  <a:t>= ƯCLN(14, 7)</a:t>
                </a:r>
              </a:p>
              <a:p>
                <a:pPr algn="just"/>
                <a:r>
                  <a:rPr lang="en-US" smtClean="0">
                    <a:latin typeface="Calibri" panose="020F0502020204030204" pitchFamily="34" charset="0"/>
                    <a:cs typeface="Calibri" panose="020F0502020204030204" pitchFamily="34" charset="0"/>
                  </a:rPr>
                  <a:t>= ƯCLN(7, 7)</a:t>
                </a:r>
              </a:p>
              <a:p>
                <a:pPr algn="just"/>
                <a:r>
                  <a:rPr lang="en-US" smtClean="0">
                    <a:latin typeface="Calibri" panose="020F0502020204030204" pitchFamily="34" charset="0"/>
                    <a:cs typeface="Calibri" panose="020F0502020204030204" pitchFamily="34" charset="0"/>
                  </a:rPr>
                  <a:t>= 7</a:t>
                </a:r>
              </a:p>
              <a:p>
                <a:pPr algn="just"/>
                <a:endParaRPr lang="en-US">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Thuật toán được minh họa bằng sơ đồ như bên cạnh.</a:t>
                </a:r>
              </a:p>
            </p:txBody>
          </p:sp>
        </mc:Choice>
        <mc:Fallback xmlns="">
          <p:sp>
            <p:nvSpPr>
              <p:cNvPr id="9" name="Rectangle 8"/>
              <p:cNvSpPr>
                <a:spLocks noRot="1" noChangeAspect="1" noMove="1" noResize="1" noEditPoints="1" noAdjustHandles="1" noChangeArrowheads="1" noChangeShapeType="1" noTextEdit="1"/>
              </p:cNvSpPr>
              <p:nvPr/>
            </p:nvSpPr>
            <p:spPr>
              <a:xfrm>
                <a:off x="457200" y="1582987"/>
                <a:ext cx="3749040" cy="4524315"/>
              </a:xfrm>
              <a:prstGeom prst="rect">
                <a:avLst/>
              </a:prstGeom>
              <a:blipFill>
                <a:blip r:embed="rId2"/>
                <a:stretch>
                  <a:fillRect l="-1301" t="-809" r="-1301" b="-1213"/>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839" y="1143001"/>
            <a:ext cx="4295775" cy="4991100"/>
          </a:xfrm>
          <a:prstGeom prst="rect">
            <a:avLst/>
          </a:prstGeom>
        </p:spPr>
      </p:pic>
    </p:spTree>
    <p:extLst>
      <p:ext uri="{BB962C8B-B14F-4D97-AF65-F5344CB8AC3E}">
        <p14:creationId xmlns:p14="http://schemas.microsoft.com/office/powerpoint/2010/main" val="208513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sz="3600"/>
          </a:p>
        </p:txBody>
      </p:sp>
      <p:sp>
        <p:nvSpPr>
          <p:cNvPr id="3" name="Content Placeholder 2"/>
          <p:cNvSpPr>
            <a:spLocks noGrp="1"/>
          </p:cNvSpPr>
          <p:nvPr>
            <p:ph idx="1"/>
          </p:nvPr>
        </p:nvSpPr>
        <p:spPr>
          <a:xfrm>
            <a:off x="457200" y="1143001"/>
            <a:ext cx="4008639" cy="444730"/>
          </a:xfrm>
        </p:spPr>
        <p:txBody>
          <a:bodyPr>
            <a:noAutofit/>
          </a:bodyPr>
          <a:lstStyle/>
          <a:p>
            <a:pPr marL="0" indent="0" algn="just">
              <a:buNone/>
            </a:pPr>
            <a:r>
              <a:rPr lang="en-US" sz="2400" b="1" smtClean="0">
                <a:latin typeface="Calibri" panose="020F0502020204030204" pitchFamily="34" charset="0"/>
                <a:cs typeface="Calibri" panose="020F0502020204030204" pitchFamily="34" charset="0"/>
              </a:rPr>
              <a:t>3. Tìm ƯCLN của 2 số nguyên</a:t>
            </a:r>
          </a:p>
        </p:txBody>
      </p:sp>
      <mc:AlternateContent xmlns:mc="http://schemas.openxmlformats.org/markup-compatibility/2006" xmlns:a14="http://schemas.microsoft.com/office/drawing/2010/main">
        <mc:Choice Requires="a14">
          <p:sp>
            <p:nvSpPr>
              <p:cNvPr id="9" name="Rectangle 8"/>
              <p:cNvSpPr/>
              <p:nvPr/>
            </p:nvSpPr>
            <p:spPr>
              <a:xfrm>
                <a:off x="457201" y="1582987"/>
                <a:ext cx="4580312" cy="3934795"/>
              </a:xfrm>
              <a:prstGeom prst="rect">
                <a:avLst/>
              </a:prstGeom>
            </p:spPr>
            <p:txBody>
              <a:bodyPr wrap="square">
                <a:spAutoFit/>
              </a:bodyPr>
              <a:lstStyle/>
              <a:p>
                <a:pPr algn="just"/>
                <a:r>
                  <a:rPr lang="en-US" smtClean="0">
                    <a:latin typeface="Calibri" panose="020F0502020204030204" pitchFamily="34" charset="0"/>
                    <a:cs typeface="Calibri" panose="020F0502020204030204" pitchFamily="34" charset="0"/>
                  </a:rPr>
                  <a:t>Nếu như số a rất lớn so với số b (hoặc ngược lại) thì số phép so sánh và trừ phải thực hiện cũng sẽ lớn theo. Vì vậy ta có thể cải tiến thuật toán bằng cách dùng bổ đề sau (suy ra từ định lý ban đầu):</a:t>
                </a:r>
              </a:p>
              <a:p>
                <a:pPr algn="just"/>
                <a:endParaRPr lang="en-US" smtClean="0">
                  <a:latin typeface="Calibri" panose="020F0502020204030204" pitchFamily="34" charset="0"/>
                  <a:cs typeface="Calibri" panose="020F0502020204030204" pitchFamily="34" charset="0"/>
                </a:endParaRPr>
              </a:p>
              <a:p>
                <a:pPr algn="ctr"/>
                <a14:m>
                  <m:oMathPara xmlns:m="http://schemas.openxmlformats.org/officeDocument/2006/math">
                    <m:oMathParaPr>
                      <m:jc m:val="center"/>
                    </m:oMathParaPr>
                    <m:oMath xmlns:m="http://schemas.openxmlformats.org/officeDocument/2006/math">
                      <m:r>
                        <a:rPr lang="en-US" sz="1600">
                          <a:latin typeface="Cambria Math" panose="02040503050406030204" pitchFamily="18" charset="0"/>
                        </a:rPr>
                        <m:t>Ư</m:t>
                      </m:r>
                      <m:r>
                        <m:rPr>
                          <m:sty m:val="p"/>
                        </m:rPr>
                        <a:rPr lang="en-US" sz="1600">
                          <a:latin typeface="Cambria Math" panose="02040503050406030204" pitchFamily="18" charset="0"/>
                        </a:rPr>
                        <m:t>CLN</m:t>
                      </m:r>
                      <m:d>
                        <m:dPr>
                          <m:ctrlPr>
                            <a:rPr lang="en-US" sz="1600" i="1">
                              <a:latin typeface="Cambria Math" panose="02040503050406030204" pitchFamily="18" charset="0"/>
                            </a:rPr>
                          </m:ctrlPr>
                        </m:dPr>
                        <m:e>
                          <m:r>
                            <m:rPr>
                              <m:sty m:val="p"/>
                            </m:rPr>
                            <a:rPr lang="en-US" sz="1600">
                              <a:latin typeface="Cambria Math" panose="02040503050406030204" pitchFamily="18" charset="0"/>
                            </a:rPr>
                            <m:t>a</m:t>
                          </m:r>
                          <m:r>
                            <a:rPr lang="en-US" sz="1600">
                              <a:latin typeface="Cambria Math" panose="02040503050406030204" pitchFamily="18" charset="0"/>
                            </a:rPr>
                            <m:t>,</m:t>
                          </m:r>
                          <m:r>
                            <m:rPr>
                              <m:sty m:val="p"/>
                            </m:rPr>
                            <a:rPr lang="en-US" sz="1600">
                              <a:latin typeface="Cambria Math" panose="02040503050406030204" pitchFamily="18" charset="0"/>
                            </a:rPr>
                            <m:t>b</m:t>
                          </m:r>
                        </m:e>
                      </m:d>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a:latin typeface="Cambria Math" panose="02040503050406030204" pitchFamily="18" charset="0"/>
                                </a:rPr>
                                <m:t>0                      </m:t>
                              </m:r>
                              <m:r>
                                <m:rPr>
                                  <m:sty m:val="p"/>
                                </m:rPr>
                                <a:rPr lang="en-US" sz="1600">
                                  <a:latin typeface="Cambria Math" panose="02040503050406030204" pitchFamily="18" charset="0"/>
                                </a:rPr>
                                <m:t>n</m:t>
                              </m:r>
                              <m:r>
                                <a:rPr lang="en-US" sz="1600">
                                  <a:latin typeface="Cambria Math" panose="02040503050406030204" pitchFamily="18" charset="0"/>
                                </a:rPr>
                                <m:t>ế</m:t>
                              </m:r>
                              <m:r>
                                <m:rPr>
                                  <m:sty m:val="p"/>
                                </m:rPr>
                                <a:rPr lang="en-US" sz="1600">
                                  <a:latin typeface="Cambria Math" panose="02040503050406030204" pitchFamily="18" charset="0"/>
                                </a:rPr>
                                <m:t>u</m:t>
                              </m:r>
                              <m:r>
                                <a:rPr lang="en-US" sz="1600">
                                  <a:latin typeface="Cambria Math" panose="02040503050406030204" pitchFamily="18" charset="0"/>
                                </a:rPr>
                                <m:t> </m:t>
                              </m:r>
                              <m:r>
                                <m:rPr>
                                  <m:sty m:val="p"/>
                                </m:rPr>
                                <a:rPr lang="en-US" sz="1600">
                                  <a:latin typeface="Cambria Math" panose="02040503050406030204" pitchFamily="18" charset="0"/>
                                </a:rPr>
                                <m:t>r</m:t>
                              </m:r>
                              <m:r>
                                <a:rPr lang="en-US" sz="1600">
                                  <a:latin typeface="Cambria Math" panose="02040503050406030204" pitchFamily="18" charset="0"/>
                                </a:rPr>
                                <m:t>=0</m:t>
                              </m:r>
                            </m:e>
                            <m:e>
                              <m:r>
                                <a:rPr lang="en-US" sz="1600">
                                  <a:latin typeface="Cambria Math" panose="02040503050406030204" pitchFamily="18" charset="0"/>
                                </a:rPr>
                                <m:t>&amp;</m:t>
                              </m:r>
                              <m:r>
                                <a:rPr lang="en-US" sz="1600" b="0" i="0" smtClean="0">
                                  <a:latin typeface="Cambria Math" panose="02040503050406030204" pitchFamily="18" charset="0"/>
                                </a:rPr>
                                <m:t>Ư</m:t>
                              </m:r>
                              <m:r>
                                <m:rPr>
                                  <m:sty m:val="p"/>
                                </m:rPr>
                                <a:rPr lang="en-US" sz="1600">
                                  <a:latin typeface="Cambria Math" panose="02040503050406030204" pitchFamily="18" charset="0"/>
                                </a:rPr>
                                <m:t>CLN</m:t>
                              </m:r>
                              <m:d>
                                <m:dPr>
                                  <m:ctrlPr>
                                    <a:rPr lang="en-US" sz="1600" i="1">
                                      <a:latin typeface="Cambria Math" panose="02040503050406030204" pitchFamily="18" charset="0"/>
                                    </a:rPr>
                                  </m:ctrlPr>
                                </m:dPr>
                                <m:e>
                                  <m:r>
                                    <m:rPr>
                                      <m:sty m:val="p"/>
                                    </m:rPr>
                                    <a:rPr lang="en-US" sz="1600">
                                      <a:latin typeface="Cambria Math" panose="02040503050406030204" pitchFamily="18" charset="0"/>
                                    </a:rPr>
                                    <m:t>b</m:t>
                                  </m:r>
                                  <m:r>
                                    <a:rPr lang="en-US" sz="1600">
                                      <a:latin typeface="Cambria Math" panose="02040503050406030204" pitchFamily="18" charset="0"/>
                                    </a:rPr>
                                    <m:t>,</m:t>
                                  </m:r>
                                  <m:r>
                                    <m:rPr>
                                      <m:sty m:val="p"/>
                                    </m:rPr>
                                    <a:rPr lang="en-US" sz="1600">
                                      <a:latin typeface="Cambria Math" panose="02040503050406030204" pitchFamily="18" charset="0"/>
                                    </a:rPr>
                                    <m:t>r</m:t>
                                  </m:r>
                                </m:e>
                              </m:d>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ế</m:t>
                              </m:r>
                              <m:r>
                                <m:rPr>
                                  <m:sty m:val="p"/>
                                </m:rPr>
                                <a:rPr lang="en-US" sz="1600">
                                  <a:latin typeface="Cambria Math" panose="02040503050406030204" pitchFamily="18" charset="0"/>
                                </a:rPr>
                                <m:t>u</m:t>
                              </m:r>
                              <m:r>
                                <a:rPr lang="en-US" sz="1600">
                                  <a:latin typeface="Cambria Math" panose="02040503050406030204" pitchFamily="18" charset="0"/>
                                </a:rPr>
                                <m:t> </m:t>
                              </m:r>
                              <m:r>
                                <m:rPr>
                                  <m:sty m:val="p"/>
                                </m:rPr>
                                <a:rPr lang="en-US" sz="1600">
                                  <a:latin typeface="Cambria Math" panose="02040503050406030204" pitchFamily="18" charset="0"/>
                                </a:rPr>
                                <m:t>r</m:t>
                              </m:r>
                              <m:r>
                                <a:rPr lang="en-US" sz="1600" i="1">
                                  <a:latin typeface="Cambria Math" panose="02040503050406030204" pitchFamily="18" charset="0"/>
                                </a:rPr>
                                <m:t>≠</m:t>
                              </m:r>
                              <m:r>
                                <a:rPr lang="en-US" sz="1600">
                                  <a:latin typeface="Cambria Math" panose="02040503050406030204" pitchFamily="18" charset="0"/>
                                </a:rPr>
                                <m:t>0</m:t>
                              </m:r>
                            </m:e>
                          </m:eqArr>
                        </m:e>
                      </m:d>
                    </m:oMath>
                  </m:oMathPara>
                </a14:m>
                <a:endParaRPr lang="en-US" sz="1600" smtClean="0"/>
              </a:p>
              <a:p>
                <a:pPr algn="ctr"/>
                <a:r>
                  <a:rPr lang="en-US" sz="1600" smtClean="0"/>
                  <a:t>với </a:t>
                </a:r>
                <a14:m>
                  <m:oMath xmlns:m="http://schemas.openxmlformats.org/officeDocument/2006/math">
                    <m:r>
                      <m:rPr>
                        <m:sty m:val="p"/>
                      </m:rPr>
                      <a:rPr lang="en-US" sz="1600">
                        <a:latin typeface="Cambria Math" panose="02040503050406030204" pitchFamily="18" charset="0"/>
                      </a:rPr>
                      <m:t>r</m:t>
                    </m:r>
                    <m:r>
                      <a:rPr lang="en-US" sz="1600">
                        <a:latin typeface="Cambria Math" panose="02040503050406030204" pitchFamily="18" charset="0"/>
                      </a:rPr>
                      <m:t>=</m:t>
                    </m:r>
                    <m:r>
                      <m:rPr>
                        <m:sty m:val="p"/>
                      </m:rPr>
                      <a:rPr lang="en-US" sz="1600">
                        <a:latin typeface="Cambria Math" panose="02040503050406030204" pitchFamily="18" charset="0"/>
                      </a:rPr>
                      <m:t>a</m:t>
                    </m:r>
                    <m:r>
                      <a:rPr lang="en-US" sz="1600">
                        <a:latin typeface="Cambria Math" panose="02040503050406030204" pitchFamily="18" charset="0"/>
                      </a:rPr>
                      <m:t> </m:t>
                    </m:r>
                    <m:r>
                      <m:rPr>
                        <m:sty m:val="p"/>
                      </m:rPr>
                      <a:rPr lang="en-US" sz="1600">
                        <a:latin typeface="Cambria Math" panose="02040503050406030204" pitchFamily="18" charset="0"/>
                      </a:rPr>
                      <m:t>mod</m:t>
                    </m:r>
                    <m:r>
                      <a:rPr lang="en-US" sz="1600">
                        <a:latin typeface="Cambria Math" panose="02040503050406030204" pitchFamily="18" charset="0"/>
                      </a:rPr>
                      <m:t> </m:t>
                    </m:r>
                    <m:r>
                      <m:rPr>
                        <m:sty m:val="p"/>
                      </m:rPr>
                      <a:rPr lang="en-US" sz="1600">
                        <a:latin typeface="Cambria Math" panose="02040503050406030204" pitchFamily="18" charset="0"/>
                      </a:rPr>
                      <m:t>b</m:t>
                    </m:r>
                  </m:oMath>
                </a14:m>
                <a:endParaRPr lang="en-US" sz="1600"/>
              </a:p>
              <a:p>
                <a:pPr algn="just"/>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Hình bên cạnh là sơ đồ của thuật toán sau khi cải tiến.</a:t>
                </a:r>
              </a:p>
              <a:p>
                <a:pPr algn="just"/>
                <a:r>
                  <a:rPr lang="en-US" b="1" i="1" smtClean="0">
                    <a:latin typeface="Calibri" panose="020F0502020204030204" pitchFamily="34" charset="0"/>
                    <a:cs typeface="Calibri" panose="020F0502020204030204" pitchFamily="34" charset="0"/>
                  </a:rPr>
                  <a:t>Lưu ý: </a:t>
                </a:r>
                <a:r>
                  <a:rPr lang="en-US" smtClean="0">
                    <a:latin typeface="Calibri" panose="020F0502020204030204" pitchFamily="34" charset="0"/>
                    <a:cs typeface="Calibri" panose="020F0502020204030204" pitchFamily="34" charset="0"/>
                  </a:rPr>
                  <a:t>Thuật toán sau khi cải tiến có thể áp dụng được với a, b là số nguyên âm.</a:t>
                </a:r>
              </a:p>
            </p:txBody>
          </p:sp>
        </mc:Choice>
        <mc:Fallback xmlns="">
          <p:sp>
            <p:nvSpPr>
              <p:cNvPr id="9" name="Rectangle 8"/>
              <p:cNvSpPr>
                <a:spLocks noRot="1" noChangeAspect="1" noMove="1" noResize="1" noEditPoints="1" noAdjustHandles="1" noChangeArrowheads="1" noChangeShapeType="1" noTextEdit="1"/>
              </p:cNvSpPr>
              <p:nvPr/>
            </p:nvSpPr>
            <p:spPr>
              <a:xfrm>
                <a:off x="457201" y="1582987"/>
                <a:ext cx="4580312" cy="3934795"/>
              </a:xfrm>
              <a:prstGeom prst="rect">
                <a:avLst/>
              </a:prstGeom>
              <a:blipFill>
                <a:blip r:embed="rId2"/>
                <a:stretch>
                  <a:fillRect l="-1065" t="-930" r="-1065" b="-1550"/>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839" y="1245334"/>
            <a:ext cx="2457450" cy="4610100"/>
          </a:xfrm>
          <a:prstGeom prst="rect">
            <a:avLst/>
          </a:prstGeom>
        </p:spPr>
      </p:pic>
    </p:spTree>
    <p:extLst>
      <p:ext uri="{BB962C8B-B14F-4D97-AF65-F5344CB8AC3E}">
        <p14:creationId xmlns:p14="http://schemas.microsoft.com/office/powerpoint/2010/main" val="2164816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340" y="3242918"/>
            <a:ext cx="5083320" cy="2904754"/>
          </a:xfrm>
          <a:prstGeom prst="rect">
            <a:avLst/>
          </a:prstGeom>
        </p:spPr>
      </p:pic>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a:p>
        </p:txBody>
      </p:sp>
      <p:sp>
        <p:nvSpPr>
          <p:cNvPr id="3" name="Content Placeholder 2"/>
          <p:cNvSpPr>
            <a:spLocks noGrp="1"/>
          </p:cNvSpPr>
          <p:nvPr>
            <p:ph idx="1"/>
          </p:nvPr>
        </p:nvSpPr>
        <p:spPr>
          <a:xfrm>
            <a:off x="457200" y="1143001"/>
            <a:ext cx="8171411" cy="444730"/>
          </a:xfrm>
        </p:spPr>
        <p:txBody>
          <a:bodyPr>
            <a:noAutofit/>
          </a:bodyPr>
          <a:lstStyle/>
          <a:p>
            <a:pPr marL="0" indent="0" algn="just">
              <a:buNone/>
            </a:pPr>
            <a:r>
              <a:rPr lang="en-US" sz="2400" b="1" smtClean="0">
                <a:latin typeface="Calibri" panose="020F0502020204030204" pitchFamily="34" charset="0"/>
                <a:cs typeface="Calibri" panose="020F0502020204030204" pitchFamily="34" charset="0"/>
              </a:rPr>
              <a:t>4. Thuật toán sắp xếp chọn (selection sort)</a:t>
            </a:r>
          </a:p>
        </p:txBody>
      </p:sp>
      <p:sp>
        <p:nvSpPr>
          <p:cNvPr id="9" name="Rectangle 8"/>
          <p:cNvSpPr/>
          <p:nvPr/>
        </p:nvSpPr>
        <p:spPr>
          <a:xfrm>
            <a:off x="457201" y="1582987"/>
            <a:ext cx="8171410" cy="2308324"/>
          </a:xfrm>
          <a:prstGeom prst="rect">
            <a:avLst/>
          </a:prstGeom>
        </p:spPr>
        <p:txBody>
          <a:bodyPr wrap="square">
            <a:spAutoFit/>
          </a:bodyPr>
          <a:lstStyle/>
          <a:p>
            <a:pPr algn="just"/>
            <a:r>
              <a:rPr lang="en-US" b="1" smtClean="0">
                <a:latin typeface="Calibri" panose="020F0502020204030204" pitchFamily="34" charset="0"/>
                <a:cs typeface="Calibri" panose="020F0502020204030204" pitchFamily="34" charset="0"/>
              </a:rPr>
              <a:t>Input: </a:t>
            </a:r>
            <a:r>
              <a:rPr lang="en-US" smtClean="0">
                <a:latin typeface="Calibri" panose="020F0502020204030204" pitchFamily="34" charset="0"/>
                <a:cs typeface="Calibri" panose="020F0502020204030204" pitchFamily="34" charset="0"/>
              </a:rPr>
              <a:t>Dãy n phần tử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a:t>
            </a:r>
            <a:r>
              <a:rPr lang="en-US" baseline="-2500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chưa được sắp xếp.</a:t>
            </a:r>
          </a:p>
          <a:p>
            <a:pPr algn="just"/>
            <a:r>
              <a:rPr lang="en-US" b="1" smtClean="0">
                <a:latin typeface="Calibri" panose="020F0502020204030204" pitchFamily="34" charset="0"/>
                <a:cs typeface="Calibri" panose="020F0502020204030204" pitchFamily="34" charset="0"/>
              </a:rPr>
              <a:t>Output: </a:t>
            </a:r>
            <a:r>
              <a:rPr lang="en-US" smtClean="0">
                <a:latin typeface="Calibri" panose="020F0502020204030204" pitchFamily="34" charset="0"/>
                <a:cs typeface="Calibri" panose="020F0502020204030204" pitchFamily="34" charset="0"/>
              </a:rPr>
              <a:t>Dãy đã được sắp xếp từ dãy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n</a:t>
            </a:r>
            <a:r>
              <a:rPr lang="en-US" smtClean="0">
                <a:latin typeface="Calibri" panose="020F0502020204030204" pitchFamily="34" charset="0"/>
                <a:cs typeface="Calibri" panose="020F0502020204030204" pitchFamily="34" charset="0"/>
              </a:rPr>
              <a:t>.</a:t>
            </a:r>
          </a:p>
          <a:p>
            <a:pPr algn="just"/>
            <a:r>
              <a:rPr lang="en-US">
                <a:latin typeface="Calibri" panose="020F0502020204030204" pitchFamily="34" charset="0"/>
                <a:cs typeface="Calibri" panose="020F0502020204030204" pitchFamily="34" charset="0"/>
              </a:rPr>
              <a:t>Ý tưởng của thuật </a:t>
            </a:r>
            <a:r>
              <a:rPr lang="en-US" smtClean="0">
                <a:latin typeface="Calibri" panose="020F0502020204030204" pitchFamily="34" charset="0"/>
                <a:cs typeface="Calibri" panose="020F0502020204030204" pitchFamily="34" charset="0"/>
              </a:rPr>
              <a:t>toán sắp xếp chọn là </a:t>
            </a:r>
            <a:r>
              <a:rPr lang="en-US">
                <a:latin typeface="Calibri" panose="020F0502020204030204" pitchFamily="34" charset="0"/>
                <a:cs typeface="Calibri" panose="020F0502020204030204" pitchFamily="34" charset="0"/>
              </a:rPr>
              <a:t>như sau</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Tìm phần tử nhỏ nhất trong dãy và hoán đổi nó với phần tử a</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Tìm phần tử nhỏ thứ 2 trong dãy và </a:t>
            </a:r>
            <a:r>
              <a:rPr lang="en-US">
                <a:latin typeface="Calibri" panose="020F0502020204030204" pitchFamily="34" charset="0"/>
                <a:cs typeface="Calibri" panose="020F0502020204030204" pitchFamily="34" charset="0"/>
              </a:rPr>
              <a:t>hoán đổi </a:t>
            </a:r>
            <a:r>
              <a:rPr lang="en-US" smtClean="0">
                <a:latin typeface="Calibri" panose="020F0502020204030204" pitchFamily="34" charset="0"/>
                <a:cs typeface="Calibri" panose="020F0502020204030204" pitchFamily="34" charset="0"/>
              </a:rPr>
              <a:t>nó với </a:t>
            </a:r>
            <a:r>
              <a:rPr lang="en-US">
                <a:latin typeface="Calibri" panose="020F0502020204030204" pitchFamily="34" charset="0"/>
                <a:cs typeface="Calibri" panose="020F0502020204030204" pitchFamily="34" charset="0"/>
              </a:rPr>
              <a:t>phần tử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2</a:t>
            </a:r>
            <a:r>
              <a:rPr lang="en-US" smtClean="0">
                <a:latin typeface="Calibri" panose="020F0502020204030204" pitchFamily="34" charset="0"/>
                <a:cs typeface="Calibri" panose="020F0502020204030204" pitchFamily="34" charset="0"/>
              </a:rPr>
              <a:t>. Rõ ràng a</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đã là phần tử nhỏ nhất, nên phần tử nhỏ thứ 2 phải nằm trong đoạn a</a:t>
            </a:r>
            <a:r>
              <a:rPr lang="en-US" baseline="-25000" smtClean="0">
                <a:latin typeface="Calibri" panose="020F0502020204030204" pitchFamily="34" charset="0"/>
                <a:cs typeface="Calibri" panose="020F0502020204030204" pitchFamily="34" charset="0"/>
              </a:rPr>
              <a:t>2</a:t>
            </a:r>
            <a:r>
              <a:rPr lang="en-US" smtClean="0">
                <a:latin typeface="Calibri" panose="020F0502020204030204" pitchFamily="34" charset="0"/>
                <a:cs typeface="Calibri" panose="020F0502020204030204" pitchFamily="34" charset="0"/>
              </a:rPr>
              <a:t>, a</a:t>
            </a:r>
            <a:r>
              <a:rPr lang="en-US" baseline="-25000"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 a</a:t>
            </a:r>
            <a:r>
              <a:rPr lang="en-US" baseline="-25000" smtClean="0">
                <a:latin typeface="Calibri" panose="020F0502020204030204" pitchFamily="34" charset="0"/>
                <a:cs typeface="Calibri" panose="020F0502020204030204" pitchFamily="34" charset="0"/>
              </a:rPr>
              <a:t>n</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Làm tương tự như vậy cho đến khi phần tử nhỏ thứ n – 1 được tìm và hoán đổi với phần tử a</a:t>
            </a:r>
            <a:r>
              <a:rPr lang="en-US" baseline="-25000" smtClean="0">
                <a:latin typeface="Calibri" panose="020F0502020204030204" pitchFamily="34" charset="0"/>
                <a:cs typeface="Calibri" panose="020F0502020204030204" pitchFamily="34" charset="0"/>
              </a:rPr>
              <a:t>n-1</a:t>
            </a:r>
            <a:r>
              <a:rPr lang="en-US" smtClean="0">
                <a:latin typeface="Calibri" panose="020F0502020204030204" pitchFamily="34" charset="0"/>
                <a:cs typeface="Calibri" panose="020F0502020204030204" pitchFamily="34" charset="0"/>
              </a:rPr>
              <a:t>. Khi đó dãy đã được sắp xếp xong.</a:t>
            </a:r>
          </a:p>
        </p:txBody>
      </p:sp>
    </p:spTree>
    <p:extLst>
      <p:ext uri="{BB962C8B-B14F-4D97-AF65-F5344CB8AC3E}">
        <p14:creationId xmlns:p14="http://schemas.microsoft.com/office/powerpoint/2010/main" val="3150846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46735"/>
            <a:ext cx="8188036" cy="4542120"/>
          </a:xfrm>
          <a:prstGeom prst="rect">
            <a:avLst/>
          </a:prstGeom>
        </p:spPr>
      </p:pic>
      <p:sp>
        <p:nvSpPr>
          <p:cNvPr id="2" name="Title 1"/>
          <p:cNvSpPr>
            <a:spLocks noGrp="1"/>
          </p:cNvSpPr>
          <p:nvPr>
            <p:ph type="title"/>
          </p:nvPr>
        </p:nvSpPr>
        <p:spPr/>
        <p:txBody>
          <a:bodyPr>
            <a:noAutofit/>
          </a:bodyPr>
          <a:lstStyle/>
          <a:p>
            <a:r>
              <a:rPr lang="en-US" sz="3600">
                <a:solidFill>
                  <a:prstClr val="black"/>
                </a:solidFill>
              </a:rPr>
              <a:t>Một số bài toán hay gặp &amp; thuật toán</a:t>
            </a:r>
            <a:endParaRPr lang="en-US" sz="5400"/>
          </a:p>
        </p:txBody>
      </p:sp>
      <p:sp>
        <p:nvSpPr>
          <p:cNvPr id="8" name="TextBox 7"/>
          <p:cNvSpPr txBox="1"/>
          <p:nvPr/>
        </p:nvSpPr>
        <p:spPr>
          <a:xfrm>
            <a:off x="1282931" y="2485736"/>
            <a:ext cx="1992284" cy="693650"/>
          </a:xfrm>
          <a:prstGeom prst="rect">
            <a:avLst/>
          </a:prstGeom>
          <a:noFill/>
        </p:spPr>
        <p:txBody>
          <a:bodyPr wrap="square" rtlCol="0">
            <a:noAutofit/>
          </a:bodyPr>
          <a:lstStyle/>
          <a:p>
            <a:pPr algn="ctr"/>
            <a:r>
              <a:rPr lang="en-US" sz="2000" b="1" smtClean="0">
                <a:latin typeface="Calibri" panose="020F0502020204030204" pitchFamily="34" charset="0"/>
                <a:cs typeface="Calibri" panose="020F0502020204030204" pitchFamily="34" charset="0"/>
              </a:rPr>
              <a:t>Sơ đồ thuật toán sắp xếp chọn</a:t>
            </a:r>
            <a:endParaRPr lang="en-US" sz="2000" b="1"/>
          </a:p>
        </p:txBody>
      </p:sp>
    </p:spTree>
    <p:extLst>
      <p:ext uri="{BB962C8B-B14F-4D97-AF65-F5344CB8AC3E}">
        <p14:creationId xmlns:p14="http://schemas.microsoft.com/office/powerpoint/2010/main" val="97752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 MỞ ĐẦU VỀ THUẬT TOÁN</a:t>
            </a:r>
            <a:endParaRPr lang="en-US" cap="none"/>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400">
                <a:hlinkClick r:id="rId2"/>
              </a:rPr>
              <a:t>https://</a:t>
            </a:r>
            <a:r>
              <a:rPr lang="en-US" sz="2400" smtClean="0">
                <a:hlinkClick r:id="rId2"/>
              </a:rPr>
              <a:t>en.wikipedia.org/wiki/Flowchart</a:t>
            </a:r>
            <a:endParaRPr lang="en-US" sz="2400" smtClean="0"/>
          </a:p>
          <a:p>
            <a:pPr marL="0" indent="0" algn="just">
              <a:buNone/>
            </a:pPr>
            <a:r>
              <a:rPr lang="en-US" sz="2400" smtClean="0">
                <a:hlinkClick r:id="rId3"/>
              </a:rPr>
              <a:t>http</a:t>
            </a:r>
            <a:r>
              <a:rPr lang="en-US" sz="2400">
                <a:hlinkClick r:id="rId3"/>
              </a:rPr>
              <a:t>://www4.hcmut.edu.vn/~</a:t>
            </a:r>
            <a:r>
              <a:rPr lang="en-US" sz="2400" smtClean="0">
                <a:hlinkClick r:id="rId3"/>
              </a:rPr>
              <a:t>huynhqlinh/TinhocDC/THDC13/Bai03_1.htm</a:t>
            </a:r>
            <a:endParaRPr lang="en-US" sz="2400" smtClean="0"/>
          </a:p>
          <a:p>
            <a:pPr marL="0" indent="0" algn="just">
              <a:buNone/>
            </a:pPr>
            <a:r>
              <a:rPr lang="en-US" sz="2400" smtClean="0">
                <a:hlinkClick r:id="rId4"/>
              </a:rPr>
              <a:t>http</a:t>
            </a:r>
            <a:r>
              <a:rPr lang="en-US" sz="2400">
                <a:hlinkClick r:id="rId4"/>
              </a:rPr>
              <a:t>://diendan.congdongcviet.com/threads/t54134::</a:t>
            </a:r>
            <a:r>
              <a:rPr lang="en-US" sz="2400" smtClean="0">
                <a:hlinkClick r:id="rId4"/>
              </a:rPr>
              <a:t>tong-hop-cac-thuat-toan-co-ban.cpp</a:t>
            </a:r>
            <a:endParaRPr lang="en-US" sz="2400" smtClean="0"/>
          </a:p>
          <a:p>
            <a:pPr marL="0" indent="0" algn="just">
              <a:buNone/>
            </a:pPr>
            <a:r>
              <a:rPr lang="en-US" sz="2400" smtClean="0">
                <a:hlinkClick r:id="rId5"/>
              </a:rPr>
              <a:t>http</a:t>
            </a:r>
            <a:r>
              <a:rPr lang="en-US" sz="2400">
                <a:hlinkClick r:id="rId5"/>
              </a:rPr>
              <a:t>://giaoan.com.vn/giao-an/bai-giang-bai-4-bai-toan-va-thuat-toan-41708</a:t>
            </a:r>
            <a:r>
              <a:rPr lang="en-US" sz="2400" smtClean="0">
                <a:hlinkClick r:id="rId5"/>
              </a:rPr>
              <a:t>/</a:t>
            </a:r>
            <a:endParaRPr lang="en-US" sz="2400" smtClean="0"/>
          </a:p>
          <a:p>
            <a:pPr marL="0" indent="0" algn="just">
              <a:buNone/>
            </a:pPr>
            <a:endParaRPr lang="en-US" sz="2400"/>
          </a:p>
        </p:txBody>
      </p:sp>
    </p:spTree>
    <p:extLst>
      <p:ext uri="{BB962C8B-B14F-4D97-AF65-F5344CB8AC3E}">
        <p14:creationId xmlns:p14="http://schemas.microsoft.com/office/powerpoint/2010/main" val="277000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Mở đầu về thuật toán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sz="2000" b="1" smtClean="0"/>
                  <a:t>Ví dụ: </a:t>
                </a:r>
                <a:r>
                  <a:rPr lang="en-US" sz="2000" smtClean="0"/>
                  <a:t>Hãy viết các bước giải phương trình bậc 2: </a:t>
                </a:r>
                <a14:m>
                  <m:oMath xmlns:m="http://schemas.openxmlformats.org/officeDocument/2006/math">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=0 (</m:t>
                    </m:r>
                    <m:r>
                      <a:rPr lang="en-US" sz="2000" b="0" i="1" smtClean="0">
                        <a:latin typeface="Cambria Math" panose="02040503050406030204" pitchFamily="18" charset="0"/>
                      </a:rPr>
                      <m:t>𝑎</m:t>
                    </m:r>
                    <m:r>
                      <a:rPr lang="en-US" sz="2000" b="0" i="1" smtClean="0">
                        <a:latin typeface="Cambria Math" panose="02040503050406030204" pitchFamily="18" charset="0"/>
                      </a:rPr>
                      <m:t>≠0)</m:t>
                    </m:r>
                  </m:oMath>
                </a14:m>
                <a:endParaRPr lang="en-US" sz="2000" smtClean="0"/>
              </a:p>
              <a:p>
                <a:pPr marL="0" indent="0" algn="just">
                  <a:buNone/>
                </a:pPr>
                <a:r>
                  <a:rPr lang="en-US" sz="2000" b="1" smtClean="0"/>
                  <a:t>Trả lời:</a:t>
                </a:r>
              </a:p>
              <a:p>
                <a:pPr algn="just">
                  <a:buFont typeface="+mj-lt"/>
                  <a:buAutoNum type="arabicPeriod"/>
                </a:pPr>
                <a:r>
                  <a:rPr lang="en-US" sz="2000" smtClean="0"/>
                  <a:t>Tính </a:t>
                </a:r>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−4</m:t>
                    </m:r>
                    <m:r>
                      <a:rPr lang="en-US" sz="2000" b="0" i="1" smtClean="0">
                        <a:latin typeface="Cambria Math" panose="02040503050406030204" pitchFamily="18" charset="0"/>
                      </a:rPr>
                      <m:t>𝑎𝑐</m:t>
                    </m:r>
                  </m:oMath>
                </a14:m>
                <a:endParaRPr lang="en-US" sz="2000" smtClean="0"/>
              </a:p>
              <a:p>
                <a:pPr algn="just">
                  <a:buFont typeface="+mj-lt"/>
                  <a:buAutoNum type="arabicPeriod"/>
                </a:pPr>
                <a:r>
                  <a:rPr lang="en-US" sz="2000" smtClean="0"/>
                  <a:t>Nếu </a:t>
                </a:r>
                <a14:m>
                  <m:oMath xmlns:m="http://schemas.openxmlformats.org/officeDocument/2006/math">
                    <m:r>
                      <m:rPr>
                        <m:sty m:val="p"/>
                      </m:rPr>
                      <a:rPr lang="en-US" sz="2000">
                        <a:latin typeface="Cambria Math" panose="02040503050406030204" pitchFamily="18" charset="0"/>
                      </a:rPr>
                      <m:t>Δ</m:t>
                    </m:r>
                    <m:r>
                      <a:rPr lang="en-US" sz="2000" b="0" i="1" smtClean="0">
                        <a:latin typeface="Cambria Math" panose="02040503050406030204" pitchFamily="18" charset="0"/>
                      </a:rPr>
                      <m:t>&lt;0</m:t>
                    </m:r>
                  </m:oMath>
                </a14:m>
                <a:r>
                  <a:rPr lang="en-US" sz="2000" smtClean="0"/>
                  <a:t> thì kết luận phương trình vô nghiệm.</a:t>
                </a:r>
              </a:p>
              <a:p>
                <a:pPr algn="just">
                  <a:buFont typeface="+mj-lt"/>
                  <a:buAutoNum type="arabicPeriod"/>
                </a:pPr>
                <a:r>
                  <a:rPr lang="en-US" sz="2000"/>
                  <a:t>Nếu </a:t>
                </a:r>
                <a14:m>
                  <m:oMath xmlns:m="http://schemas.openxmlformats.org/officeDocument/2006/math">
                    <m:r>
                      <m:rPr>
                        <m:sty m:val="p"/>
                      </m:rPr>
                      <a:rPr lang="en-US" sz="2000">
                        <a:latin typeface="Cambria Math" panose="02040503050406030204" pitchFamily="18" charset="0"/>
                      </a:rPr>
                      <m:t>Δ</m:t>
                    </m:r>
                    <m:r>
                      <a:rPr lang="en-US" sz="2000" b="0" i="1" smtClean="0">
                        <a:latin typeface="Cambria Math" panose="02040503050406030204" pitchFamily="18" charset="0"/>
                      </a:rPr>
                      <m:t>=</m:t>
                    </m:r>
                    <m:r>
                      <a:rPr lang="en-US" sz="2000" i="1">
                        <a:latin typeface="Cambria Math" panose="02040503050406030204" pitchFamily="18" charset="0"/>
                      </a:rPr>
                      <m:t>0</m:t>
                    </m:r>
                  </m:oMath>
                </a14:m>
                <a:r>
                  <a:rPr lang="en-US" sz="2000"/>
                  <a:t> thì kết luận phương trình </a:t>
                </a:r>
                <a:r>
                  <a:rPr lang="en-US" sz="2000" smtClean="0"/>
                  <a:t>có nghiệm kép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𝑏</m:t>
                        </m:r>
                      </m:num>
                      <m:den>
                        <m:r>
                          <a:rPr lang="en-US" sz="2000" b="0" i="1" smtClean="0">
                            <a:latin typeface="Cambria Math" panose="02040503050406030204" pitchFamily="18" charset="0"/>
                          </a:rPr>
                          <m:t>2</m:t>
                        </m:r>
                        <m:r>
                          <a:rPr lang="en-US" sz="2000" b="0" i="1" smtClean="0">
                            <a:latin typeface="Cambria Math" panose="02040503050406030204" pitchFamily="18" charset="0"/>
                          </a:rPr>
                          <m:t>𝑎</m:t>
                        </m:r>
                      </m:den>
                    </m:f>
                  </m:oMath>
                </a14:m>
                <a:r>
                  <a:rPr lang="en-US" sz="2000" smtClean="0"/>
                  <a:t>.</a:t>
                </a:r>
                <a:endParaRPr lang="en-US" sz="2000"/>
              </a:p>
              <a:p>
                <a:pPr algn="just">
                  <a:buFont typeface="+mj-lt"/>
                  <a:buAutoNum type="arabicPeriod"/>
                </a:pPr>
                <a:r>
                  <a:rPr lang="en-US" sz="2000"/>
                  <a:t>Nếu </a:t>
                </a:r>
                <a14:m>
                  <m:oMath xmlns:m="http://schemas.openxmlformats.org/officeDocument/2006/math">
                    <m:r>
                      <m:rPr>
                        <m:sty m:val="p"/>
                      </m:rPr>
                      <a:rPr lang="en-US" sz="2000">
                        <a:latin typeface="Cambria Math" panose="02040503050406030204" pitchFamily="18" charset="0"/>
                      </a:rPr>
                      <m:t>Δ</m:t>
                    </m:r>
                    <m:r>
                      <a:rPr lang="en-US" sz="2000" b="0" i="1" smtClean="0">
                        <a:latin typeface="Cambria Math" panose="02040503050406030204" pitchFamily="18" charset="0"/>
                      </a:rPr>
                      <m:t>&gt;</m:t>
                    </m:r>
                    <m:r>
                      <a:rPr lang="en-US" sz="2000" i="1">
                        <a:latin typeface="Cambria Math" panose="02040503050406030204" pitchFamily="18" charset="0"/>
                      </a:rPr>
                      <m:t>0</m:t>
                    </m:r>
                  </m:oMath>
                </a14:m>
                <a:r>
                  <a:rPr lang="en-US" sz="2000"/>
                  <a:t> thì kết luận phương trình có </a:t>
                </a:r>
                <a:r>
                  <a:rPr lang="en-US" sz="2000" smtClean="0"/>
                  <a:t>2 nghiệm phân biệt </a:t>
                </a:r>
                <a14:m>
                  <m:oMath xmlns:m="http://schemas.openxmlformats.org/officeDocument/2006/math">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1,2</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𝑏</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r>
                              <m:rPr>
                                <m:sty m:val="p"/>
                              </m:rPr>
                              <a:rPr lang="en-US" sz="2000" b="0" i="0" smtClean="0">
                                <a:latin typeface="Cambria Math" panose="02040503050406030204" pitchFamily="18" charset="0"/>
                              </a:rPr>
                              <m:t>Δ</m:t>
                            </m:r>
                          </m:e>
                        </m:rad>
                      </m:num>
                      <m:den>
                        <m:r>
                          <a:rPr lang="en-US" sz="2000" i="1">
                            <a:latin typeface="Cambria Math" panose="02040503050406030204" pitchFamily="18" charset="0"/>
                          </a:rPr>
                          <m:t>2</m:t>
                        </m:r>
                        <m:r>
                          <a:rPr lang="en-US" sz="2000" i="1">
                            <a:latin typeface="Cambria Math" panose="02040503050406030204" pitchFamily="18" charset="0"/>
                          </a:rPr>
                          <m:t>𝑎</m:t>
                        </m:r>
                      </m:den>
                    </m:f>
                  </m:oMath>
                </a14:m>
                <a:r>
                  <a:rPr lang="en-US" sz="2000" smtClean="0"/>
                  <a:t>.</a:t>
                </a:r>
              </a:p>
              <a:p>
                <a:pPr marL="0" indent="0" algn="just">
                  <a:buNone/>
                </a:pPr>
                <a:endParaRPr lang="en-US" sz="2000"/>
              </a:p>
              <a:p>
                <a:pPr marL="0" indent="0" algn="just">
                  <a:buNone/>
                </a:pPr>
                <a:r>
                  <a:rPr lang="en-US" sz="2400" smtClean="0"/>
                  <a:t>Các bước trên chính là </a:t>
                </a:r>
                <a:r>
                  <a:rPr lang="en-US" sz="2400" b="1" smtClean="0"/>
                  <a:t>thuật toán </a:t>
                </a:r>
                <a:r>
                  <a:rPr lang="en-US" sz="2400" smtClean="0"/>
                  <a:t>giải phương trình bậc 2.</a:t>
                </a: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734"/>
                </a:stretch>
              </a:blipFill>
            </p:spPr>
            <p:txBody>
              <a:bodyPr/>
              <a:lstStyle/>
              <a:p>
                <a:r>
                  <a:rPr lang="en-US">
                    <a:noFill/>
                  </a:rPr>
                  <a:t> </a:t>
                </a:r>
              </a:p>
            </p:txBody>
          </p:sp>
        </mc:Fallback>
      </mc:AlternateContent>
    </p:spTree>
    <p:extLst>
      <p:ext uri="{BB962C8B-B14F-4D97-AF65-F5344CB8AC3E}">
        <p14:creationId xmlns:p14="http://schemas.microsoft.com/office/powerpoint/2010/main" val="385651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Mở đầu về thuật toán</a:t>
            </a:r>
          </a:p>
        </p:txBody>
      </p:sp>
      <p:sp>
        <p:nvSpPr>
          <p:cNvPr id="3" name="Content Placeholder 2"/>
          <p:cNvSpPr>
            <a:spLocks noGrp="1"/>
          </p:cNvSpPr>
          <p:nvPr>
            <p:ph idx="1"/>
          </p:nvPr>
        </p:nvSpPr>
        <p:spPr/>
        <p:txBody>
          <a:bodyPr>
            <a:normAutofit/>
          </a:bodyPr>
          <a:lstStyle/>
          <a:p>
            <a:pPr marL="0" indent="0" algn="just">
              <a:buNone/>
            </a:pPr>
            <a:r>
              <a:rPr lang="en-US" sz="2400" b="1" smtClean="0"/>
              <a:t>1. Định nghĩa</a:t>
            </a:r>
          </a:p>
          <a:p>
            <a:pPr marL="0" indent="0" algn="just">
              <a:buNone/>
            </a:pPr>
            <a:r>
              <a:rPr lang="en-US" sz="2000" smtClean="0">
                <a:latin typeface="Calibri" panose="020F0502020204030204" pitchFamily="34" charset="0"/>
                <a:cs typeface="Calibri" panose="020F0502020204030204" pitchFamily="34" charset="0"/>
              </a:rPr>
              <a:t>T</a:t>
            </a:r>
            <a:r>
              <a:rPr lang="vi-VN" sz="2000" smtClean="0">
                <a:latin typeface="Calibri" panose="020F0502020204030204" pitchFamily="34" charset="0"/>
                <a:cs typeface="Calibri" panose="020F0502020204030204" pitchFamily="34" charset="0"/>
              </a:rPr>
              <a:t>huật toán</a:t>
            </a:r>
            <a:r>
              <a:rPr lang="en-US" sz="2000" smtClean="0">
                <a:latin typeface="Calibri" panose="020F0502020204030204" pitchFamily="34" charset="0"/>
                <a:cs typeface="Calibri" panose="020F0502020204030204" pitchFamily="34" charset="0"/>
              </a:rPr>
              <a:t> (algorithm)</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là một bộ các quy tắc hay quy trình cụ thể nhằm giải quyết một vấn đề trong một số bước hữu hạn, hoặc nhằm cung cấp một kết quả từ một tập hợp của các dữ kiện đưa vào</a:t>
            </a:r>
            <a:r>
              <a:rPr lang="vi-VN" sz="2000" smtClean="0">
                <a:latin typeface="Calibri" panose="020F0502020204030204" pitchFamily="34" charset="0"/>
                <a:cs typeface="Calibri" panose="020F0502020204030204" pitchFamily="34" charset="0"/>
              </a:rPr>
              <a:t>.</a:t>
            </a:r>
            <a:endParaRPr lang="en-US" sz="2000" smtClean="0">
              <a:latin typeface="Calibri" panose="020F0502020204030204" pitchFamily="34" charset="0"/>
              <a:cs typeface="Calibri" panose="020F0502020204030204" pitchFamily="34" charset="0"/>
            </a:endParaRPr>
          </a:p>
          <a:p>
            <a:pPr marL="0" indent="0" algn="just">
              <a:buNone/>
            </a:pPr>
            <a:r>
              <a:rPr lang="en-US" sz="2000" b="1" smtClean="0">
                <a:latin typeface="Calibri" panose="020F0502020204030204" pitchFamily="34" charset="0"/>
                <a:cs typeface="Calibri" panose="020F0502020204030204" pitchFamily="34" charset="0"/>
              </a:rPr>
              <a:t>Ví dụ: </a:t>
            </a:r>
            <a:r>
              <a:rPr lang="en-US" sz="2000" smtClean="0">
                <a:latin typeface="Calibri" panose="020F0502020204030204" pitchFamily="34" charset="0"/>
                <a:cs typeface="Calibri" panose="020F0502020204030204" pitchFamily="34" charset="0"/>
              </a:rPr>
              <a:t>Thuật toán giải phương trình bậc 2, kiểm tra số nguyên tố, tìm đường đi ngắn nhất, …</a:t>
            </a:r>
          </a:p>
          <a:p>
            <a:pPr marL="0" indent="0" algn="just">
              <a:buNone/>
            </a:pPr>
            <a:endParaRPr lang="en-US" sz="2000">
              <a:latin typeface="Calibri" panose="020F0502020204030204" pitchFamily="34" charset="0"/>
              <a:cs typeface="Calibri" panose="020F0502020204030204" pitchFamily="34" charset="0"/>
            </a:endParaRPr>
          </a:p>
          <a:p>
            <a:pPr marL="0" indent="0" algn="just">
              <a:buNone/>
            </a:pPr>
            <a:r>
              <a:rPr lang="vi-VN" sz="2000">
                <a:latin typeface="Calibri" panose="020F0502020204030204" pitchFamily="34" charset="0"/>
                <a:cs typeface="Calibri" panose="020F0502020204030204" pitchFamily="34" charset="0"/>
              </a:rPr>
              <a:t>Việc nghiên cứu về thuật toán có vai trò rất quan trọng trong khoa học máy tính vì máy tính chỉ giải quyết được vấn đề khi đã có hướng dẫn giải rõ ràng và đúng. Nếu hướng dẫn giải sai hoặc không rõ ràng thì máy tính không thể giải đúng được bài </a:t>
            </a:r>
            <a:r>
              <a:rPr lang="vi-VN" sz="2000" smtClean="0">
                <a:latin typeface="Calibri" panose="020F0502020204030204" pitchFamily="34" charset="0"/>
                <a:cs typeface="Calibri" panose="020F0502020204030204" pitchFamily="34" charset="0"/>
              </a:rPr>
              <a:t>toán</a:t>
            </a:r>
            <a:r>
              <a:rPr lang="en-US" sz="2000" smtClean="0">
                <a:latin typeface="Calibri" panose="020F0502020204030204" pitchFamily="34" charset="0"/>
                <a:cs typeface="Calibri" panose="020F0502020204030204" pitchFamily="34" charset="0"/>
              </a:rPr>
              <a:t>.</a:t>
            </a:r>
          </a:p>
          <a:p>
            <a:pPr marL="0" indent="0" algn="just">
              <a:buNone/>
            </a:pPr>
            <a:r>
              <a:rPr lang="vi-VN" sz="2000" smtClean="0">
                <a:latin typeface="Calibri" panose="020F0502020204030204" pitchFamily="34" charset="0"/>
                <a:cs typeface="Calibri" panose="020F0502020204030204" pitchFamily="34" charset="0"/>
              </a:rPr>
              <a:t>Trong </a:t>
            </a:r>
            <a:r>
              <a:rPr lang="vi-VN" sz="2000">
                <a:latin typeface="Calibri" panose="020F0502020204030204" pitchFamily="34" charset="0"/>
                <a:cs typeface="Calibri" panose="020F0502020204030204" pitchFamily="34" charset="0"/>
              </a:rPr>
              <a:t>khoa học máy tính, thuật toán được định nghĩa là một dãy </a:t>
            </a:r>
            <a:r>
              <a:rPr lang="vi-VN" sz="2000" b="1">
                <a:latin typeface="Calibri" panose="020F0502020204030204" pitchFamily="34" charset="0"/>
                <a:cs typeface="Calibri" panose="020F0502020204030204" pitchFamily="34" charset="0"/>
              </a:rPr>
              <a:t>hữu hạn </a:t>
            </a:r>
            <a:r>
              <a:rPr lang="vi-VN" sz="2000">
                <a:latin typeface="Calibri" panose="020F0502020204030204" pitchFamily="34" charset="0"/>
                <a:cs typeface="Calibri" panose="020F0502020204030204" pitchFamily="34" charset="0"/>
              </a:rPr>
              <a:t>các bước </a:t>
            </a:r>
            <a:r>
              <a:rPr lang="vi-VN" sz="2000" b="1">
                <a:latin typeface="Calibri" panose="020F0502020204030204" pitchFamily="34" charset="0"/>
                <a:cs typeface="Calibri" panose="020F0502020204030204" pitchFamily="34" charset="0"/>
              </a:rPr>
              <a:t>không mập mờ </a:t>
            </a:r>
            <a:r>
              <a:rPr lang="vi-VN" sz="2000">
                <a:latin typeface="Calibri" panose="020F0502020204030204" pitchFamily="34" charset="0"/>
                <a:cs typeface="Calibri" panose="020F0502020204030204" pitchFamily="34" charset="0"/>
              </a:rPr>
              <a:t>và </a:t>
            </a:r>
            <a:r>
              <a:rPr lang="vi-VN" sz="2000" b="1">
                <a:latin typeface="Calibri" panose="020F0502020204030204" pitchFamily="34" charset="0"/>
                <a:cs typeface="Calibri" panose="020F0502020204030204" pitchFamily="34" charset="0"/>
              </a:rPr>
              <a:t>có thể thực thi được</a:t>
            </a:r>
            <a:r>
              <a:rPr lang="vi-VN" sz="2000">
                <a:latin typeface="Calibri" panose="020F0502020204030204" pitchFamily="34" charset="0"/>
                <a:cs typeface="Calibri" panose="020F0502020204030204" pitchFamily="34" charset="0"/>
              </a:rPr>
              <a:t>, quá trình hành động theo các bước này phải </a:t>
            </a:r>
            <a:r>
              <a:rPr lang="vi-VN" sz="2000" b="1">
                <a:latin typeface="Calibri" panose="020F0502020204030204" pitchFamily="34" charset="0"/>
                <a:cs typeface="Calibri" panose="020F0502020204030204" pitchFamily="34" charset="0"/>
              </a:rPr>
              <a:t>dừng</a:t>
            </a:r>
            <a:r>
              <a:rPr lang="vi-VN" sz="2000">
                <a:latin typeface="Calibri" panose="020F0502020204030204" pitchFamily="34" charset="0"/>
                <a:cs typeface="Calibri" panose="020F0502020204030204" pitchFamily="34" charset="0"/>
              </a:rPr>
              <a:t> và cho được </a:t>
            </a:r>
            <a:r>
              <a:rPr lang="vi-VN" sz="2000" b="1">
                <a:latin typeface="Calibri" panose="020F0502020204030204" pitchFamily="34" charset="0"/>
                <a:cs typeface="Calibri" panose="020F0502020204030204" pitchFamily="34" charset="0"/>
              </a:rPr>
              <a:t>kết quả như mong muốn</a:t>
            </a:r>
            <a:r>
              <a:rPr lang="vi-VN" sz="2000">
                <a:latin typeface="Calibri" panose="020F0502020204030204" pitchFamily="34" charset="0"/>
                <a:cs typeface="Calibri" panose="020F0502020204030204" pitchFamily="34" charset="0"/>
              </a:rPr>
              <a:t>.</a:t>
            </a:r>
            <a:endParaRPr lang="en-US" sz="200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550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Mở đầu về thuật toán</a:t>
            </a:r>
          </a:p>
        </p:txBody>
      </p:sp>
      <p:sp>
        <p:nvSpPr>
          <p:cNvPr id="3" name="Content Placeholder 2"/>
          <p:cNvSpPr>
            <a:spLocks noGrp="1"/>
          </p:cNvSpPr>
          <p:nvPr>
            <p:ph idx="1"/>
          </p:nvPr>
        </p:nvSpPr>
        <p:spPr/>
        <p:txBody>
          <a:bodyPr>
            <a:normAutofit/>
          </a:bodyPr>
          <a:lstStyle/>
          <a:p>
            <a:pPr marL="0" indent="0" algn="just">
              <a:buNone/>
            </a:pPr>
            <a:r>
              <a:rPr lang="en-US" sz="2400" b="1" smtClean="0"/>
              <a:t>2. Tính chất</a:t>
            </a:r>
          </a:p>
          <a:p>
            <a:pPr marL="0" indent="0" algn="just">
              <a:buNone/>
            </a:pPr>
            <a:r>
              <a:rPr lang="en-US" sz="2000">
                <a:latin typeface="Calibri" panose="020F0502020204030204" pitchFamily="34" charset="0"/>
                <a:cs typeface="Calibri" panose="020F0502020204030204" pitchFamily="34" charset="0"/>
              </a:rPr>
              <a:t>Một thuật toán có các tính chất sau:</a:t>
            </a:r>
          </a:p>
          <a:p>
            <a:pPr algn="just"/>
            <a:r>
              <a:rPr lang="vi-VN" sz="2000" b="1" smtClean="0">
                <a:latin typeface="Calibri" panose="020F0502020204030204" pitchFamily="34" charset="0"/>
                <a:cs typeface="Calibri" panose="020F0502020204030204" pitchFamily="34" charset="0"/>
              </a:rPr>
              <a:t>Tính chính xác: </a:t>
            </a:r>
            <a:r>
              <a:rPr lang="vi-VN" sz="2000" smtClean="0">
                <a:latin typeface="Calibri" panose="020F0502020204030204" pitchFamily="34" charset="0"/>
                <a:cs typeface="Calibri" panose="020F0502020204030204" pitchFamily="34" charset="0"/>
              </a:rPr>
              <a:t>để đảm bảo kết quả tính toán hay các thao tác mà máy tính thực hiện được là chính xác.</a:t>
            </a:r>
          </a:p>
          <a:p>
            <a:pPr algn="just"/>
            <a:r>
              <a:rPr lang="vi-VN" sz="2000" b="1" smtClean="0">
                <a:latin typeface="Calibri" panose="020F0502020204030204" pitchFamily="34" charset="0"/>
                <a:cs typeface="Calibri" panose="020F0502020204030204" pitchFamily="34" charset="0"/>
              </a:rPr>
              <a:t>Tính rõ ràng: </a:t>
            </a:r>
            <a:r>
              <a:rPr lang="vi-VN" sz="2000" smtClean="0">
                <a:latin typeface="Calibri" panose="020F0502020204030204" pitchFamily="34" charset="0"/>
                <a:cs typeface="Calibri" panose="020F0502020204030204" pitchFamily="34" charset="0"/>
              </a:rPr>
              <a:t>Thuật toán phải được thể hiện bằng các câu lệnh minh bạch; các câu lệnh được sắp xếp theo thứ tự nhất định.</a:t>
            </a:r>
          </a:p>
          <a:p>
            <a:pPr algn="just"/>
            <a:r>
              <a:rPr lang="vi-VN" sz="2000" b="1" smtClean="0">
                <a:latin typeface="Calibri" panose="020F0502020204030204" pitchFamily="34" charset="0"/>
                <a:cs typeface="Calibri" panose="020F0502020204030204" pitchFamily="34" charset="0"/>
              </a:rPr>
              <a:t>Tính khách quan: </a:t>
            </a:r>
            <a:r>
              <a:rPr lang="vi-VN" sz="2000" smtClean="0">
                <a:latin typeface="Calibri" panose="020F0502020204030204" pitchFamily="34" charset="0"/>
                <a:cs typeface="Calibri" panose="020F0502020204030204" pitchFamily="34" charset="0"/>
              </a:rPr>
              <a:t>Một thuật toán dù được viết bởi nhiều người trên nhiều máy tính vẫn phải cho kết quả như nhau.</a:t>
            </a:r>
          </a:p>
          <a:p>
            <a:pPr algn="just"/>
            <a:r>
              <a:rPr lang="vi-VN" sz="2000" b="1" smtClean="0">
                <a:latin typeface="Calibri" panose="020F0502020204030204" pitchFamily="34" charset="0"/>
                <a:cs typeface="Calibri" panose="020F0502020204030204" pitchFamily="34" charset="0"/>
              </a:rPr>
              <a:t>Tính phổ dụng: </a:t>
            </a:r>
            <a:r>
              <a:rPr lang="vi-VN" sz="2000" smtClean="0">
                <a:latin typeface="Calibri" panose="020F0502020204030204" pitchFamily="34" charset="0"/>
                <a:cs typeface="Calibri" panose="020F0502020204030204" pitchFamily="34" charset="0"/>
              </a:rPr>
              <a:t>Thuật toán không chỉ áp dụng cho một bài toán nhất định mà có thể áp dụng cho một lớp các bài toán có đầu vào tương tự nhau.</a:t>
            </a:r>
          </a:p>
          <a:p>
            <a:pPr algn="just"/>
            <a:r>
              <a:rPr lang="vi-VN" sz="2000" b="1" smtClean="0">
                <a:latin typeface="Calibri" panose="020F0502020204030204" pitchFamily="34" charset="0"/>
                <a:cs typeface="Calibri" panose="020F0502020204030204" pitchFamily="34" charset="0"/>
              </a:rPr>
              <a:t>Tính kết thúc: </a:t>
            </a:r>
            <a:r>
              <a:rPr lang="vi-VN" sz="2000" smtClean="0">
                <a:latin typeface="Calibri" panose="020F0502020204030204" pitchFamily="34" charset="0"/>
                <a:cs typeface="Calibri" panose="020F0502020204030204" pitchFamily="34" charset="0"/>
              </a:rPr>
              <a:t>Thuật toán phải gồm một số hữu hạn các bước tính toán.</a:t>
            </a:r>
            <a:endParaRPr lang="en-US" sz="200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88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 CÁCH TRÌNH BÀY THUẬT TOÁN</a:t>
            </a:r>
            <a:endParaRPr lang="en-US" cap="none"/>
          </a:p>
        </p:txBody>
      </p:sp>
    </p:spTree>
    <p:extLst>
      <p:ext uri="{BB962C8B-B14F-4D97-AF65-F5344CB8AC3E}">
        <p14:creationId xmlns:p14="http://schemas.microsoft.com/office/powerpoint/2010/main" val="2466511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Cách trình bày thuật toán</a:t>
            </a:r>
            <a:endParaRPr lang="en-US"/>
          </a:p>
        </p:txBody>
      </p:sp>
      <p:sp>
        <p:nvSpPr>
          <p:cNvPr id="3" name="Content Placeholder 2"/>
          <p:cNvSpPr>
            <a:spLocks noGrp="1"/>
          </p:cNvSpPr>
          <p:nvPr>
            <p:ph idx="1"/>
          </p:nvPr>
        </p:nvSpPr>
        <p:spPr>
          <a:xfrm>
            <a:off x="457200" y="1143000"/>
            <a:ext cx="8229600" cy="5090652"/>
          </a:xfrm>
        </p:spPr>
        <p:txBody>
          <a:bodyPr>
            <a:normAutofit/>
          </a:bodyPr>
          <a:lstStyle/>
          <a:p>
            <a:pPr marL="0" indent="0" algn="just">
              <a:buNone/>
            </a:pPr>
            <a:r>
              <a:rPr lang="en-US" sz="2000" smtClean="0">
                <a:latin typeface="Calibri" panose="020F0502020204030204" pitchFamily="34" charset="0"/>
                <a:cs typeface="Calibri" panose="020F0502020204030204" pitchFamily="34" charset="0"/>
              </a:rPr>
              <a:t>Có nhiều cách để trình bày thuật toán, trong đó có 2 cách sau là hay dùng:</a:t>
            </a:r>
          </a:p>
          <a:p>
            <a:pPr marL="0" indent="0" algn="just">
              <a:buNone/>
            </a:pPr>
            <a:r>
              <a:rPr lang="en-US" sz="2400" b="1" smtClean="0">
                <a:latin typeface="Calibri" panose="020F0502020204030204" pitchFamily="34" charset="0"/>
                <a:cs typeface="Calibri" panose="020F0502020204030204" pitchFamily="34" charset="0"/>
              </a:rPr>
              <a:t>1. Liệt kê các bước của thuật toán</a:t>
            </a:r>
          </a:p>
          <a:p>
            <a:pPr marL="0" indent="0" algn="just">
              <a:buNone/>
            </a:pPr>
            <a:r>
              <a:rPr lang="en-US" sz="2000" b="1" smtClean="0">
                <a:latin typeface="Calibri" panose="020F0502020204030204" pitchFamily="34" charset="0"/>
                <a:cs typeface="Calibri" panose="020F0502020204030204" pitchFamily="34" charset="0"/>
              </a:rPr>
              <a:t>Ví dụ: </a:t>
            </a:r>
            <a:r>
              <a:rPr lang="en-US" sz="2000" smtClean="0">
                <a:latin typeface="Calibri" panose="020F0502020204030204" pitchFamily="34" charset="0"/>
                <a:cs typeface="Calibri" panose="020F0502020204030204" pitchFamily="34" charset="0"/>
              </a:rPr>
              <a:t>Tìm giá trị lớn nhất của dãy n số thực a</a:t>
            </a:r>
            <a:r>
              <a:rPr lang="en-US" sz="2000" baseline="-25000" smtClean="0">
                <a:latin typeface="Calibri" panose="020F0502020204030204" pitchFamily="34" charset="0"/>
                <a:cs typeface="Calibri" panose="020F0502020204030204" pitchFamily="34" charset="0"/>
              </a:rPr>
              <a:t>1</a:t>
            </a:r>
            <a:r>
              <a:rPr lang="en-US" sz="2000" smtClean="0">
                <a:latin typeface="Calibri" panose="020F0502020204030204" pitchFamily="34" charset="0"/>
                <a:cs typeface="Calibri" panose="020F0502020204030204" pitchFamily="34" charset="0"/>
              </a:rPr>
              <a:t>, a</a:t>
            </a:r>
            <a:r>
              <a:rPr lang="en-US" sz="2000" baseline="-25000" smtClean="0">
                <a:latin typeface="Calibri" panose="020F0502020204030204" pitchFamily="34" charset="0"/>
                <a:cs typeface="Calibri" panose="020F0502020204030204" pitchFamily="34" charset="0"/>
              </a:rPr>
              <a:t>2</a:t>
            </a:r>
            <a:r>
              <a:rPr lang="en-US" sz="2000" smtClean="0">
                <a:latin typeface="Calibri" panose="020F0502020204030204" pitchFamily="34" charset="0"/>
                <a:cs typeface="Calibri" panose="020F0502020204030204" pitchFamily="34" charset="0"/>
              </a:rPr>
              <a:t>, …, a</a:t>
            </a:r>
            <a:r>
              <a:rPr lang="en-US" sz="2000" baseline="-25000" smtClean="0">
                <a:latin typeface="Calibri" panose="020F0502020204030204" pitchFamily="34" charset="0"/>
                <a:cs typeface="Calibri" panose="020F0502020204030204" pitchFamily="34" charset="0"/>
              </a:rPr>
              <a:t>n</a:t>
            </a:r>
            <a:endParaRPr lang="en-US" sz="2000" smtClean="0">
              <a:latin typeface="Calibri" panose="020F0502020204030204" pitchFamily="34" charset="0"/>
              <a:cs typeface="Calibri" panose="020F0502020204030204" pitchFamily="34" charset="0"/>
            </a:endParaRPr>
          </a:p>
          <a:p>
            <a:pPr marL="0" indent="0" algn="just">
              <a:buNone/>
            </a:pPr>
            <a:r>
              <a:rPr lang="en-US" sz="2000" b="1" smtClean="0">
                <a:latin typeface="Calibri" panose="020F0502020204030204" pitchFamily="34" charset="0"/>
                <a:cs typeface="Calibri" panose="020F0502020204030204" pitchFamily="34" charset="0"/>
              </a:rPr>
              <a:t>Input: </a:t>
            </a:r>
            <a:r>
              <a:rPr lang="en-US" sz="2000" smtClean="0">
                <a:latin typeface="Calibri" panose="020F0502020204030204" pitchFamily="34" charset="0"/>
                <a:cs typeface="Calibri" panose="020F0502020204030204" pitchFamily="34" charset="0"/>
              </a:rPr>
              <a:t>Dãy n </a:t>
            </a:r>
            <a:r>
              <a:rPr lang="en-US" sz="2000">
                <a:latin typeface="Calibri" panose="020F0502020204030204" pitchFamily="34" charset="0"/>
                <a:cs typeface="Calibri" panose="020F0502020204030204" pitchFamily="34" charset="0"/>
              </a:rPr>
              <a:t>số thực a</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 a</a:t>
            </a:r>
            <a:r>
              <a:rPr lang="en-US" sz="2000" baseline="-25000">
                <a:latin typeface="Calibri" panose="020F0502020204030204" pitchFamily="34" charset="0"/>
                <a:cs typeface="Calibri" panose="020F0502020204030204" pitchFamily="34" charset="0"/>
              </a:rPr>
              <a:t>2</a:t>
            </a:r>
            <a:r>
              <a:rPr lang="en-US" sz="2000">
                <a:latin typeface="Calibri" panose="020F0502020204030204" pitchFamily="34" charset="0"/>
                <a:cs typeface="Calibri" panose="020F0502020204030204" pitchFamily="34" charset="0"/>
              </a:rPr>
              <a:t>, …, a</a:t>
            </a:r>
            <a:r>
              <a:rPr lang="en-US" sz="2000" baseline="-25000">
                <a:latin typeface="Calibri" panose="020F0502020204030204" pitchFamily="34" charset="0"/>
                <a:cs typeface="Calibri" panose="020F0502020204030204" pitchFamily="34" charset="0"/>
              </a:rPr>
              <a:t>n</a:t>
            </a:r>
            <a:endParaRPr lang="en-US" sz="2000">
              <a:latin typeface="Calibri" panose="020F0502020204030204" pitchFamily="34" charset="0"/>
              <a:cs typeface="Calibri" panose="020F0502020204030204" pitchFamily="34" charset="0"/>
            </a:endParaRPr>
          </a:p>
          <a:p>
            <a:pPr marL="0" indent="0" algn="just">
              <a:buNone/>
            </a:pPr>
            <a:r>
              <a:rPr lang="en-US" sz="2000" b="1" smtClean="0">
                <a:latin typeface="Calibri" panose="020F0502020204030204" pitchFamily="34" charset="0"/>
                <a:cs typeface="Calibri" panose="020F0502020204030204" pitchFamily="34" charset="0"/>
              </a:rPr>
              <a:t>Output: </a:t>
            </a:r>
            <a:r>
              <a:rPr lang="en-US" sz="2000" smtClean="0">
                <a:latin typeface="Calibri" panose="020F0502020204030204" pitchFamily="34" charset="0"/>
                <a:cs typeface="Calibri" panose="020F0502020204030204" pitchFamily="34" charset="0"/>
              </a:rPr>
              <a:t>Giá trị lớn nhất (max) của dãy số</a:t>
            </a:r>
          </a:p>
          <a:p>
            <a:pPr marL="0" indent="0" algn="just">
              <a:buNone/>
            </a:pPr>
            <a:r>
              <a:rPr lang="en-US" sz="2000" b="1" smtClean="0">
                <a:latin typeface="Calibri" panose="020F0502020204030204" pitchFamily="34" charset="0"/>
                <a:cs typeface="Calibri" panose="020F0502020204030204" pitchFamily="34" charset="0"/>
              </a:rPr>
              <a:t>Trình tự thuật toán:</a:t>
            </a:r>
          </a:p>
          <a:p>
            <a:pPr marL="457200" indent="-457200" algn="just">
              <a:buFont typeface="+mj-lt"/>
              <a:buAutoNum type="arabicPeriod"/>
            </a:pPr>
            <a:r>
              <a:rPr lang="en-US" sz="2000" smtClean="0">
                <a:latin typeface="Calibri" panose="020F0502020204030204" pitchFamily="34" charset="0"/>
                <a:cs typeface="Calibri" panose="020F0502020204030204" pitchFamily="34" charset="0"/>
              </a:rPr>
              <a:t>Nhập n và dãy </a:t>
            </a:r>
            <a:r>
              <a:rPr lang="en-US" sz="2000">
                <a:latin typeface="Calibri" panose="020F0502020204030204" pitchFamily="34" charset="0"/>
                <a:cs typeface="Calibri" panose="020F0502020204030204" pitchFamily="34" charset="0"/>
              </a:rPr>
              <a:t>a</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 a</a:t>
            </a:r>
            <a:r>
              <a:rPr lang="en-US" sz="2000" baseline="-25000">
                <a:latin typeface="Calibri" panose="020F0502020204030204" pitchFamily="34" charset="0"/>
                <a:cs typeface="Calibri" panose="020F0502020204030204" pitchFamily="34" charset="0"/>
              </a:rPr>
              <a:t>2</a:t>
            </a:r>
            <a:r>
              <a:rPr lang="en-US" sz="2000">
                <a:latin typeface="Calibri" panose="020F0502020204030204" pitchFamily="34" charset="0"/>
                <a:cs typeface="Calibri" panose="020F0502020204030204" pitchFamily="34" charset="0"/>
              </a:rPr>
              <a:t>, …, a</a:t>
            </a:r>
            <a:r>
              <a:rPr lang="en-US" sz="2000" baseline="-25000">
                <a:latin typeface="Calibri" panose="020F0502020204030204" pitchFamily="34" charset="0"/>
                <a:cs typeface="Calibri" panose="020F0502020204030204" pitchFamily="34" charset="0"/>
              </a:rPr>
              <a:t>n</a:t>
            </a:r>
            <a:endParaRPr lang="en-US" sz="2000">
              <a:latin typeface="Calibri" panose="020F0502020204030204" pitchFamily="34" charset="0"/>
              <a:cs typeface="Calibri" panose="020F0502020204030204" pitchFamily="34" charset="0"/>
            </a:endParaRPr>
          </a:p>
          <a:p>
            <a:pPr marL="457200" indent="-457200" algn="just">
              <a:buFont typeface="+mj-lt"/>
              <a:buAutoNum type="arabicPeriod"/>
            </a:pPr>
            <a:r>
              <a:rPr lang="en-US" sz="2000" smtClean="0">
                <a:latin typeface="Calibri" panose="020F0502020204030204" pitchFamily="34" charset="0"/>
                <a:cs typeface="Calibri" panose="020F0502020204030204" pitchFamily="34" charset="0"/>
              </a:rPr>
              <a:t>Khởi tạo max </a:t>
            </a:r>
            <a:r>
              <a:rPr lang="en-US" sz="2000" smtClean="0">
                <a:latin typeface="Calibri" panose="020F0502020204030204" pitchFamily="34" charset="0"/>
                <a:cs typeface="Calibri" panose="020F0502020204030204" pitchFamily="34" charset="0"/>
                <a:sym typeface="Symbol" panose="05050102010706020507" pitchFamily="18" charset="2"/>
              </a:rPr>
              <a:t> </a:t>
            </a:r>
            <a:r>
              <a:rPr lang="en-US" sz="2000" smtClean="0">
                <a:latin typeface="Calibri" panose="020F0502020204030204" pitchFamily="34" charset="0"/>
                <a:cs typeface="Calibri" panose="020F0502020204030204" pitchFamily="34" charset="0"/>
              </a:rPr>
              <a:t>a</a:t>
            </a:r>
            <a:r>
              <a:rPr lang="en-US" sz="2000" baseline="-25000" smtClean="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 i </a:t>
            </a:r>
            <a:r>
              <a:rPr lang="en-US" sz="2000" smtClean="0">
                <a:latin typeface="Calibri" panose="020F0502020204030204" pitchFamily="34" charset="0"/>
                <a:cs typeface="Calibri" panose="020F0502020204030204" pitchFamily="34" charset="0"/>
                <a:sym typeface="Symbol" panose="05050102010706020507" pitchFamily="18" charset="2"/>
              </a:rPr>
              <a:t> 2</a:t>
            </a:r>
          </a:p>
          <a:p>
            <a:pPr marL="457200" indent="-457200" algn="just">
              <a:buFont typeface="+mj-lt"/>
              <a:buAutoNum type="arabicPeriod"/>
            </a:pPr>
            <a:r>
              <a:rPr lang="en-US" sz="2000" smtClean="0">
                <a:latin typeface="Calibri" panose="020F0502020204030204" pitchFamily="34" charset="0"/>
                <a:cs typeface="Calibri" panose="020F0502020204030204" pitchFamily="34" charset="0"/>
              </a:rPr>
              <a:t>Nếu i &gt; n thì đưa ra giá trị max và kết thúc.</a:t>
            </a:r>
          </a:p>
          <a:p>
            <a:pPr marL="457200" indent="-457200" algn="just">
              <a:buFont typeface="+mj-lt"/>
              <a:buAutoNum type="arabicPeriod"/>
            </a:pPr>
            <a:r>
              <a:rPr lang="en-US" sz="2000" smtClean="0">
                <a:latin typeface="Calibri" panose="020F0502020204030204" pitchFamily="34" charset="0"/>
                <a:cs typeface="Calibri" panose="020F0502020204030204" pitchFamily="34" charset="0"/>
              </a:rPr>
              <a:t>Nếu a</a:t>
            </a:r>
            <a:r>
              <a:rPr lang="en-US" sz="2000" baseline="-25000" smtClean="0">
                <a:latin typeface="Calibri" panose="020F0502020204030204" pitchFamily="34" charset="0"/>
                <a:cs typeface="Calibri" panose="020F0502020204030204" pitchFamily="34" charset="0"/>
              </a:rPr>
              <a:t>i</a:t>
            </a:r>
            <a:r>
              <a:rPr lang="en-US" sz="2000" smtClean="0">
                <a:latin typeface="Calibri" panose="020F0502020204030204" pitchFamily="34" charset="0"/>
                <a:cs typeface="Calibri" panose="020F0502020204030204" pitchFamily="34" charset="0"/>
              </a:rPr>
              <a:t> &gt; max thì max </a:t>
            </a:r>
            <a:r>
              <a:rPr lang="en-US" sz="2000">
                <a:latin typeface="Calibri" panose="020F0502020204030204" pitchFamily="34" charset="0"/>
                <a:cs typeface="Calibri" panose="020F0502020204030204" pitchFamily="34" charset="0"/>
                <a:sym typeface="Symbol" panose="05050102010706020507" pitchFamily="18" charset="2"/>
              </a:rPr>
              <a:t> </a:t>
            </a:r>
            <a:r>
              <a:rPr lang="en-US" sz="2000" smtClean="0">
                <a:latin typeface="Calibri" panose="020F0502020204030204" pitchFamily="34" charset="0"/>
                <a:cs typeface="Calibri" panose="020F0502020204030204" pitchFamily="34" charset="0"/>
              </a:rPr>
              <a:t>a</a:t>
            </a:r>
            <a:r>
              <a:rPr lang="en-US" sz="2000" baseline="-25000" smtClean="0">
                <a:latin typeface="Calibri" panose="020F0502020204030204" pitchFamily="34" charset="0"/>
                <a:cs typeface="Calibri" panose="020F0502020204030204" pitchFamily="34" charset="0"/>
              </a:rPr>
              <a:t>i</a:t>
            </a:r>
            <a:r>
              <a:rPr lang="en-US" sz="2000" smtClean="0">
                <a:latin typeface="Calibri" panose="020F0502020204030204" pitchFamily="34" charset="0"/>
                <a:cs typeface="Calibri" panose="020F0502020204030204" pitchFamily="34" charset="0"/>
              </a:rPr>
              <a:t> </a:t>
            </a:r>
          </a:p>
          <a:p>
            <a:pPr marL="457200" indent="-457200" algn="just">
              <a:buFont typeface="+mj-lt"/>
              <a:buAutoNum type="arabicPeriod"/>
            </a:pPr>
            <a:r>
              <a:rPr lang="en-US" sz="2000" smtClean="0">
                <a:latin typeface="Calibri" panose="020F0502020204030204" pitchFamily="34" charset="0"/>
                <a:cs typeface="Calibri" panose="020F0502020204030204" pitchFamily="34" charset="0"/>
                <a:sym typeface="Symbol" panose="05050102010706020507" pitchFamily="18" charset="2"/>
              </a:rPr>
              <a:t>i  </a:t>
            </a:r>
            <a:r>
              <a:rPr lang="en-US" sz="2000" smtClean="0">
                <a:latin typeface="Calibri" panose="020F0502020204030204" pitchFamily="34" charset="0"/>
                <a:cs typeface="Calibri" panose="020F0502020204030204" pitchFamily="34" charset="0"/>
              </a:rPr>
              <a:t>i + 1, quay lại bước 3</a:t>
            </a:r>
          </a:p>
          <a:p>
            <a:pPr marL="457200" indent="-457200" algn="just">
              <a:buFont typeface="+mj-lt"/>
              <a:buAutoNum type="arabicPeriod"/>
            </a:pPr>
            <a:endParaRPr lang="en-US" sz="200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893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Cách trình bày thuật toán</a:t>
            </a:r>
            <a:endParaRPr lang="en-US"/>
          </a:p>
        </p:txBody>
      </p:sp>
      <p:sp>
        <p:nvSpPr>
          <p:cNvPr id="3" name="Content Placeholder 2"/>
          <p:cNvSpPr>
            <a:spLocks noGrp="1"/>
          </p:cNvSpPr>
          <p:nvPr>
            <p:ph idx="1"/>
          </p:nvPr>
        </p:nvSpPr>
        <p:spPr>
          <a:xfrm>
            <a:off x="457200" y="1143000"/>
            <a:ext cx="8229600" cy="5031658"/>
          </a:xfrm>
        </p:spPr>
        <p:txBody>
          <a:bodyPr>
            <a:normAutofit/>
          </a:bodyPr>
          <a:lstStyle/>
          <a:p>
            <a:pPr marL="0" indent="0" algn="just">
              <a:buNone/>
            </a:pPr>
            <a:r>
              <a:rPr lang="en-US" sz="2400" b="1" smtClean="0">
                <a:latin typeface="Calibri" panose="020F0502020204030204" pitchFamily="34" charset="0"/>
                <a:cs typeface="Calibri" panose="020F0502020204030204" pitchFamily="34" charset="0"/>
              </a:rPr>
              <a:t>2. Dùng sơ đồ khối</a:t>
            </a:r>
          </a:p>
          <a:p>
            <a:pPr marL="0" indent="0" algn="just">
              <a:buNone/>
            </a:pPr>
            <a:r>
              <a:rPr lang="vi-VN" sz="2000">
                <a:latin typeface="Calibri" panose="020F0502020204030204" pitchFamily="34" charset="0"/>
                <a:cs typeface="Calibri" panose="020F0502020204030204" pitchFamily="34" charset="0"/>
              </a:rPr>
              <a:t>Lưu đồ </a:t>
            </a:r>
            <a:r>
              <a:rPr lang="en-US" sz="2000" smtClean="0">
                <a:latin typeface="Calibri" panose="020F0502020204030204" pitchFamily="34" charset="0"/>
                <a:cs typeface="Calibri" panose="020F0502020204030204" pitchFamily="34" charset="0"/>
              </a:rPr>
              <a:t>(flowchart) </a:t>
            </a:r>
            <a:r>
              <a:rPr lang="vi-VN" sz="2000" smtClean="0">
                <a:latin typeface="Calibri" panose="020F0502020204030204" pitchFamily="34" charset="0"/>
                <a:cs typeface="Calibri" panose="020F0502020204030204" pitchFamily="34" charset="0"/>
              </a:rPr>
              <a:t>là </a:t>
            </a:r>
            <a:r>
              <a:rPr lang="vi-VN" sz="2000">
                <a:latin typeface="Calibri" panose="020F0502020204030204" pitchFamily="34" charset="0"/>
                <a:cs typeface="Calibri" panose="020F0502020204030204" pitchFamily="34" charset="0"/>
              </a:rPr>
              <a:t>một loại sơ đồ biểu diễn một thuật toán hoặc một quá </a:t>
            </a:r>
            <a:r>
              <a:rPr lang="vi-VN" sz="2000" smtClean="0">
                <a:latin typeface="Calibri" panose="020F0502020204030204" pitchFamily="34" charset="0"/>
                <a:cs typeface="Calibri" panose="020F0502020204030204" pitchFamily="34" charset="0"/>
              </a:rPr>
              <a:t>trình</a:t>
            </a:r>
            <a:r>
              <a:rPr lang="en-US" sz="2000" smtClean="0">
                <a:latin typeface="Calibri" panose="020F0502020204030204" pitchFamily="34" charset="0"/>
                <a:cs typeface="Calibri" panose="020F0502020204030204" pitchFamily="34" charset="0"/>
              </a:rPr>
              <a:t>.</a:t>
            </a:r>
            <a:r>
              <a:rPr lang="vi-VN" sz="200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Trong lưu đồ, c</a:t>
            </a:r>
            <a:r>
              <a:rPr lang="vi-VN" sz="2000" smtClean="0">
                <a:latin typeface="Calibri" panose="020F0502020204030204" pitchFamily="34" charset="0"/>
                <a:cs typeface="Calibri" panose="020F0502020204030204" pitchFamily="34" charset="0"/>
              </a:rPr>
              <a:t>ác </a:t>
            </a:r>
            <a:r>
              <a:rPr lang="vi-VN" sz="2000">
                <a:latin typeface="Calibri" panose="020F0502020204030204" pitchFamily="34" charset="0"/>
                <a:cs typeface="Calibri" panose="020F0502020204030204" pitchFamily="34" charset="0"/>
              </a:rPr>
              <a:t>bước công việc </a:t>
            </a:r>
            <a:r>
              <a:rPr lang="en-US" sz="2000" smtClean="0">
                <a:latin typeface="Calibri" panose="020F0502020204030204" pitchFamily="34" charset="0"/>
                <a:cs typeface="Calibri" panose="020F0502020204030204" pitchFamily="34" charset="0"/>
              </a:rPr>
              <a:t>được biểu diễn </a:t>
            </a:r>
            <a:r>
              <a:rPr lang="vi-VN" sz="2000" smtClean="0">
                <a:latin typeface="Calibri" panose="020F0502020204030204" pitchFamily="34" charset="0"/>
                <a:cs typeface="Calibri" panose="020F0502020204030204" pitchFamily="34" charset="0"/>
              </a:rPr>
              <a:t>dưới </a:t>
            </a:r>
            <a:r>
              <a:rPr lang="vi-VN" sz="2000">
                <a:latin typeface="Calibri" panose="020F0502020204030204" pitchFamily="34" charset="0"/>
                <a:cs typeface="Calibri" panose="020F0502020204030204" pitchFamily="34" charset="0"/>
              </a:rPr>
              <a:t>dạng các loại hình </a:t>
            </a:r>
            <a:r>
              <a:rPr lang="vi-VN" sz="2000" smtClean="0">
                <a:latin typeface="Calibri" panose="020F0502020204030204" pitchFamily="34" charset="0"/>
                <a:cs typeface="Calibri" panose="020F0502020204030204" pitchFamily="34" charset="0"/>
              </a:rPr>
              <a:t>h</a:t>
            </a:r>
            <a:r>
              <a:rPr lang="en-US" sz="2000" smtClean="0">
                <a:latin typeface="Calibri" panose="020F0502020204030204" pitchFamily="34" charset="0"/>
                <a:cs typeface="Calibri" panose="020F0502020204030204" pitchFamily="34" charset="0"/>
              </a:rPr>
              <a:t>ộ</a:t>
            </a:r>
            <a:r>
              <a:rPr lang="vi-VN" sz="2000" smtClean="0">
                <a:latin typeface="Calibri" panose="020F0502020204030204" pitchFamily="34" charset="0"/>
                <a:cs typeface="Calibri" panose="020F0502020204030204" pitchFamily="34" charset="0"/>
              </a:rPr>
              <a:t>p </a:t>
            </a:r>
            <a:r>
              <a:rPr lang="vi-VN" sz="2000">
                <a:latin typeface="Calibri" panose="020F0502020204030204" pitchFamily="34" charset="0"/>
                <a:cs typeface="Calibri" panose="020F0502020204030204" pitchFamily="34" charset="0"/>
              </a:rPr>
              <a:t>khác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và chúng được kết nối tuần tự với nhau bằng các mũi tên để thể hiện trình tự thực hiện.</a:t>
            </a:r>
          </a:p>
          <a:p>
            <a:pPr marL="0" indent="0" algn="just">
              <a:buNone/>
            </a:pPr>
            <a:endParaRPr lang="en-US" sz="2000">
              <a:latin typeface="Calibri" panose="020F0502020204030204" pitchFamily="34" charset="0"/>
              <a:cs typeface="Calibri" panose="020F0502020204030204" pitchFamily="34" charset="0"/>
            </a:endParaRPr>
          </a:p>
          <a:p>
            <a:pPr marL="0" indent="0" algn="just">
              <a:buNone/>
            </a:pPr>
            <a:r>
              <a:rPr lang="en-US" sz="2000" smtClean="0">
                <a:latin typeface="Calibri" panose="020F0502020204030204" pitchFamily="34" charset="0"/>
                <a:cs typeface="Calibri" panose="020F0502020204030204" pitchFamily="34" charset="0"/>
              </a:rPr>
              <a:t>Một số công cụ dùng để vẽ sơ đồ: Visio, Pencil, draw.io, LucidChart, …</a:t>
            </a:r>
          </a:p>
        </p:txBody>
      </p:sp>
    </p:spTree>
    <p:extLst>
      <p:ext uri="{BB962C8B-B14F-4D97-AF65-F5344CB8AC3E}">
        <p14:creationId xmlns:p14="http://schemas.microsoft.com/office/powerpoint/2010/main" val="204620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Cách trình bày thuật toán</a:t>
            </a:r>
            <a:endParaRPr lang="en-US"/>
          </a:p>
        </p:txBody>
      </p:sp>
      <p:sp>
        <p:nvSpPr>
          <p:cNvPr id="3" name="Content Placeholder 2"/>
          <p:cNvSpPr>
            <a:spLocks noGrp="1"/>
          </p:cNvSpPr>
          <p:nvPr>
            <p:ph idx="1"/>
          </p:nvPr>
        </p:nvSpPr>
        <p:spPr>
          <a:xfrm>
            <a:off x="457200" y="1143000"/>
            <a:ext cx="8229600" cy="400665"/>
          </a:xfrm>
        </p:spPr>
        <p:txBody>
          <a:bodyPr>
            <a:normAutofit/>
          </a:bodyPr>
          <a:lstStyle/>
          <a:p>
            <a:pPr marL="0" indent="0" algn="just">
              <a:buNone/>
            </a:pPr>
            <a:r>
              <a:rPr lang="en-US" sz="2000" b="1" i="1" smtClean="0">
                <a:latin typeface="Calibri" panose="020F0502020204030204" pitchFamily="34" charset="0"/>
                <a:cs typeface="Calibri" panose="020F0502020204030204" pitchFamily="34" charset="0"/>
              </a:rPr>
              <a:t>2.1. Các khối cơ bản trong sơ đồ khối</a:t>
            </a:r>
          </a:p>
        </p:txBody>
      </p:sp>
      <p:graphicFrame>
        <p:nvGraphicFramePr>
          <p:cNvPr id="4" name="Table 3"/>
          <p:cNvGraphicFramePr>
            <a:graphicFrameLocks noGrp="1"/>
          </p:cNvGraphicFramePr>
          <p:nvPr>
            <p:extLst>
              <p:ext uri="{D42A27DB-BD31-4B8C-83A1-F6EECF244321}">
                <p14:modId xmlns:p14="http://schemas.microsoft.com/office/powerpoint/2010/main" val="1122359892"/>
              </p:ext>
            </p:extLst>
          </p:nvPr>
        </p:nvGraphicFramePr>
        <p:xfrm>
          <a:off x="457200" y="1543665"/>
          <a:ext cx="8337664" cy="4603464"/>
        </p:xfrm>
        <a:graphic>
          <a:graphicData uri="http://schemas.openxmlformats.org/drawingml/2006/table">
            <a:tbl>
              <a:tblPr firstRow="1" bandRow="1">
                <a:tableStyleId>{F5AB1C69-6EDB-4FF4-983F-18BD219EF322}</a:tableStyleId>
              </a:tblPr>
              <a:tblGrid>
                <a:gridCol w="1970116">
                  <a:extLst>
                    <a:ext uri="{9D8B030D-6E8A-4147-A177-3AD203B41FA5}">
                      <a16:colId xmlns:a16="http://schemas.microsoft.com/office/drawing/2014/main" val="3253366227"/>
                    </a:ext>
                  </a:extLst>
                </a:gridCol>
                <a:gridCol w="2369128">
                  <a:extLst>
                    <a:ext uri="{9D8B030D-6E8A-4147-A177-3AD203B41FA5}">
                      <a16:colId xmlns:a16="http://schemas.microsoft.com/office/drawing/2014/main" val="2522933372"/>
                    </a:ext>
                  </a:extLst>
                </a:gridCol>
                <a:gridCol w="3998420">
                  <a:extLst>
                    <a:ext uri="{9D8B030D-6E8A-4147-A177-3AD203B41FA5}">
                      <a16:colId xmlns:a16="http://schemas.microsoft.com/office/drawing/2014/main" val="3003810405"/>
                    </a:ext>
                  </a:extLst>
                </a:gridCol>
              </a:tblGrid>
              <a:tr h="422787">
                <a:tc>
                  <a:txBody>
                    <a:bodyPr/>
                    <a:lstStyle/>
                    <a:p>
                      <a:pPr algn="ctr"/>
                      <a:r>
                        <a:rPr lang="en-US" smtClean="0"/>
                        <a:t>Khối</a:t>
                      </a:r>
                      <a:endParaRPr lang="en-US"/>
                    </a:p>
                  </a:txBody>
                  <a:tcPr/>
                </a:tc>
                <a:tc>
                  <a:txBody>
                    <a:bodyPr/>
                    <a:lstStyle/>
                    <a:p>
                      <a:pPr algn="ctr"/>
                      <a:r>
                        <a:rPr lang="en-US" smtClean="0"/>
                        <a:t>Tên</a:t>
                      </a:r>
                      <a:endParaRPr lang="en-US"/>
                    </a:p>
                  </a:txBody>
                  <a:tcPr/>
                </a:tc>
                <a:tc>
                  <a:txBody>
                    <a:bodyPr/>
                    <a:lstStyle/>
                    <a:p>
                      <a:pPr algn="ctr"/>
                      <a:r>
                        <a:rPr lang="en-US" smtClean="0"/>
                        <a:t>Sử</a:t>
                      </a:r>
                      <a:r>
                        <a:rPr lang="en-US" baseline="0" smtClean="0"/>
                        <a:t> dụng</a:t>
                      </a:r>
                      <a:endParaRPr lang="en-US"/>
                    </a:p>
                  </a:txBody>
                  <a:tcPr/>
                </a:tc>
                <a:extLst>
                  <a:ext uri="{0D108BD9-81ED-4DB2-BD59-A6C34878D82A}">
                    <a16:rowId xmlns:a16="http://schemas.microsoft.com/office/drawing/2014/main" val="2883094325"/>
                  </a:ext>
                </a:extLst>
              </a:tr>
              <a:tr h="403122">
                <a:tc>
                  <a:txBody>
                    <a:bodyPr/>
                    <a:lstStyle/>
                    <a:p>
                      <a:endParaRPr lang="en-US"/>
                    </a:p>
                  </a:txBody>
                  <a:tcPr anchor="ctr"/>
                </a:tc>
                <a:tc>
                  <a:txBody>
                    <a:bodyPr/>
                    <a:lstStyle/>
                    <a:p>
                      <a:r>
                        <a:rPr lang="en-US" sz="1600" smtClean="0"/>
                        <a:t>Dòng</a:t>
                      </a:r>
                      <a:r>
                        <a:rPr lang="en-US" sz="1600" baseline="0" smtClean="0"/>
                        <a:t> chảy (Flow Line)</a:t>
                      </a:r>
                      <a:endParaRPr lang="en-US" sz="1600"/>
                    </a:p>
                  </a:txBody>
                  <a:tcPr anchor="ctr"/>
                </a:tc>
                <a:tc>
                  <a:txBody>
                    <a:bodyPr/>
                    <a:lstStyle/>
                    <a:p>
                      <a:pPr algn="just"/>
                      <a:r>
                        <a:rPr lang="en-US" sz="1600" smtClean="0"/>
                        <a:t>Dùng</a:t>
                      </a:r>
                      <a:r>
                        <a:rPr lang="en-US" sz="1600" baseline="0" smtClean="0"/>
                        <a:t> để kết nối các khối trong sơ đồ</a:t>
                      </a:r>
                      <a:endParaRPr lang="en-US" sz="1600"/>
                    </a:p>
                  </a:txBody>
                  <a:tcPr anchor="ctr"/>
                </a:tc>
                <a:extLst>
                  <a:ext uri="{0D108BD9-81ED-4DB2-BD59-A6C34878D82A}">
                    <a16:rowId xmlns:a16="http://schemas.microsoft.com/office/drawing/2014/main" val="3964313921"/>
                  </a:ext>
                </a:extLst>
              </a:tr>
              <a:tr h="698091">
                <a:tc>
                  <a:txBody>
                    <a:bodyPr/>
                    <a:lstStyle/>
                    <a:p>
                      <a:endParaRPr lang="en-US"/>
                    </a:p>
                  </a:txBody>
                  <a:tcPr anchor="ctr"/>
                </a:tc>
                <a:tc>
                  <a:txBody>
                    <a:bodyPr/>
                    <a:lstStyle/>
                    <a:p>
                      <a:r>
                        <a:rPr lang="en-US" sz="1600" baseline="0" smtClean="0"/>
                        <a:t>Tiến trình (Process)</a:t>
                      </a:r>
                      <a:endParaRPr lang="en-US" sz="1600"/>
                    </a:p>
                  </a:txBody>
                  <a:tcPr anchor="ctr"/>
                </a:tc>
                <a:tc>
                  <a:txBody>
                    <a:bodyPr/>
                    <a:lstStyle/>
                    <a:p>
                      <a:pPr algn="just"/>
                      <a:r>
                        <a:rPr lang="en-US" sz="1600" smtClean="0"/>
                        <a:t>Dùng</a:t>
                      </a:r>
                      <a:r>
                        <a:rPr lang="en-US" sz="1600" baseline="0" smtClean="0"/>
                        <a:t> để mô tả 1 hoặc một nhóm các bước trong thuật toán.</a:t>
                      </a:r>
                      <a:endParaRPr lang="en-US" sz="1600"/>
                    </a:p>
                  </a:txBody>
                  <a:tcPr anchor="ctr"/>
                </a:tc>
                <a:extLst>
                  <a:ext uri="{0D108BD9-81ED-4DB2-BD59-A6C34878D82A}">
                    <a16:rowId xmlns:a16="http://schemas.microsoft.com/office/drawing/2014/main" val="709139944"/>
                  </a:ext>
                </a:extLst>
              </a:tr>
              <a:tr h="698091">
                <a:tc>
                  <a:txBody>
                    <a:bodyPr/>
                    <a:lstStyle/>
                    <a:p>
                      <a:endParaRPr lang="en-US"/>
                    </a:p>
                  </a:txBody>
                  <a:tcPr anchor="ctr"/>
                </a:tc>
                <a:tc>
                  <a:txBody>
                    <a:bodyPr/>
                    <a:lstStyle/>
                    <a:p>
                      <a:r>
                        <a:rPr lang="en-US" sz="1600" smtClean="0"/>
                        <a:t>Tiến</a:t>
                      </a:r>
                      <a:r>
                        <a:rPr lang="en-US" sz="1600" baseline="0" smtClean="0"/>
                        <a:t> trình đã định trước (Predefined Process)</a:t>
                      </a:r>
                      <a:endParaRPr lang="en-US" sz="1600"/>
                    </a:p>
                  </a:txBody>
                  <a:tcPr anchor="ctr"/>
                </a:tc>
                <a:tc>
                  <a:txBody>
                    <a:bodyPr/>
                    <a:lstStyle/>
                    <a:p>
                      <a:pPr algn="just"/>
                      <a:r>
                        <a:rPr lang="en-US" sz="1600" smtClean="0"/>
                        <a:t>Dùng</a:t>
                      </a:r>
                      <a:r>
                        <a:rPr lang="en-US" sz="1600" baseline="0" smtClean="0"/>
                        <a:t> để mô tả việc sử dụng một thành phần của thuật toán (nằm ở sơ đồ khác) hoặc một thuật toán khác mà ta đã biết.</a:t>
                      </a:r>
                      <a:endParaRPr lang="en-US" sz="1600"/>
                    </a:p>
                  </a:txBody>
                  <a:tcPr anchor="ctr"/>
                </a:tc>
                <a:extLst>
                  <a:ext uri="{0D108BD9-81ED-4DB2-BD59-A6C34878D82A}">
                    <a16:rowId xmlns:a16="http://schemas.microsoft.com/office/drawing/2014/main" val="378913803"/>
                  </a:ext>
                </a:extLst>
              </a:tr>
              <a:tr h="752168">
                <a:tc>
                  <a:txBody>
                    <a:bodyPr/>
                    <a:lstStyle/>
                    <a:p>
                      <a:endParaRPr lang="en-US"/>
                    </a:p>
                  </a:txBody>
                  <a:tcPr anchor="ctr"/>
                </a:tc>
                <a:tc>
                  <a:txBody>
                    <a:bodyPr/>
                    <a:lstStyle/>
                    <a:p>
                      <a:r>
                        <a:rPr lang="en-US" sz="1600" smtClean="0"/>
                        <a:t>Điểm</a:t>
                      </a:r>
                      <a:r>
                        <a:rPr lang="en-US" sz="1600" baseline="0" smtClean="0"/>
                        <a:t> đầu cuối (Terminal)</a:t>
                      </a:r>
                      <a:endParaRPr lang="en-US" sz="1600"/>
                    </a:p>
                  </a:txBody>
                  <a:tcPr anchor="ctr"/>
                </a:tc>
                <a:tc>
                  <a:txBody>
                    <a:bodyPr/>
                    <a:lstStyle/>
                    <a:p>
                      <a:pPr algn="just"/>
                      <a:r>
                        <a:rPr lang="en-US" sz="1600" smtClean="0"/>
                        <a:t>Dùng</a:t>
                      </a:r>
                      <a:r>
                        <a:rPr lang="en-US" sz="1600" baseline="0" smtClean="0"/>
                        <a:t> để mô tả điểm bắt đầu/kết thúc của thuật toán.</a:t>
                      </a:r>
                      <a:endParaRPr lang="en-US" sz="1600"/>
                    </a:p>
                  </a:txBody>
                  <a:tcPr anchor="ctr"/>
                </a:tc>
                <a:extLst>
                  <a:ext uri="{0D108BD9-81ED-4DB2-BD59-A6C34878D82A}">
                    <a16:rowId xmlns:a16="http://schemas.microsoft.com/office/drawing/2014/main" val="1679332976"/>
                  </a:ext>
                </a:extLst>
              </a:tr>
              <a:tr h="752168">
                <a:tc>
                  <a:txBody>
                    <a:bodyPr/>
                    <a:lstStyle/>
                    <a:p>
                      <a:endParaRPr lang="en-US"/>
                    </a:p>
                  </a:txBody>
                  <a:tcPr anchor="ctr"/>
                </a:tc>
                <a:tc>
                  <a:txBody>
                    <a:bodyPr/>
                    <a:lstStyle/>
                    <a:p>
                      <a:r>
                        <a:rPr lang="en-US" sz="1600" smtClean="0"/>
                        <a:t>Quyết</a:t>
                      </a:r>
                      <a:r>
                        <a:rPr lang="en-US" sz="1600" baseline="0" smtClean="0"/>
                        <a:t> định (Decision)</a:t>
                      </a:r>
                      <a:endParaRPr lang="en-US" sz="1600"/>
                    </a:p>
                  </a:txBody>
                  <a:tcPr anchor="ctr"/>
                </a:tc>
                <a:tc>
                  <a:txBody>
                    <a:bodyPr/>
                    <a:lstStyle/>
                    <a:p>
                      <a:pPr algn="just"/>
                      <a:r>
                        <a:rPr lang="en-US" sz="1600" smtClean="0"/>
                        <a:t>Dùng</a:t>
                      </a:r>
                      <a:r>
                        <a:rPr lang="en-US" sz="1600" baseline="0" smtClean="0"/>
                        <a:t> để kiểm tra điều kiện và thực hiện rẽ nhánh.</a:t>
                      </a:r>
                      <a:endParaRPr lang="en-US" sz="1600"/>
                    </a:p>
                  </a:txBody>
                  <a:tcPr anchor="ctr"/>
                </a:tc>
                <a:extLst>
                  <a:ext uri="{0D108BD9-81ED-4DB2-BD59-A6C34878D82A}">
                    <a16:rowId xmlns:a16="http://schemas.microsoft.com/office/drawing/2014/main" val="3220262934"/>
                  </a:ext>
                </a:extLst>
              </a:tr>
              <a:tr h="752168">
                <a:tc>
                  <a:txBody>
                    <a:bodyPr/>
                    <a:lstStyle/>
                    <a:p>
                      <a:endParaRPr lang="en-US"/>
                    </a:p>
                  </a:txBody>
                  <a:tcPr anchor="ctr"/>
                </a:tc>
                <a:tc>
                  <a:txBody>
                    <a:bodyPr/>
                    <a:lstStyle/>
                    <a:p>
                      <a:r>
                        <a:rPr lang="en-US" sz="1600" smtClean="0"/>
                        <a:t>Dữ</a:t>
                      </a:r>
                      <a:r>
                        <a:rPr lang="en-US" sz="1600" baseline="0" smtClean="0"/>
                        <a:t> liệu (Data)</a:t>
                      </a:r>
                      <a:endParaRPr lang="en-US" sz="1600"/>
                    </a:p>
                  </a:txBody>
                  <a:tcPr anchor="ctr"/>
                </a:tc>
                <a:tc>
                  <a:txBody>
                    <a:bodyPr/>
                    <a:lstStyle/>
                    <a:p>
                      <a:pPr algn="just"/>
                      <a:r>
                        <a:rPr lang="en-US" sz="1600" smtClean="0"/>
                        <a:t>Dùng</a:t>
                      </a:r>
                      <a:r>
                        <a:rPr lang="en-US" sz="1600" baseline="0" smtClean="0"/>
                        <a:t> để mô tả bước nhập/xuất dữ liệu.</a:t>
                      </a:r>
                      <a:endParaRPr lang="en-US" sz="1600"/>
                    </a:p>
                  </a:txBody>
                  <a:tcPr anchor="ctr"/>
                </a:tc>
                <a:extLst>
                  <a:ext uri="{0D108BD9-81ED-4DB2-BD59-A6C34878D82A}">
                    <a16:rowId xmlns:a16="http://schemas.microsoft.com/office/drawing/2014/main" val="1915858668"/>
                  </a:ext>
                </a:extLst>
              </a:tr>
            </a:tbl>
          </a:graphicData>
        </a:graphic>
      </p:graphicFrame>
      <p:cxnSp>
        <p:nvCxnSpPr>
          <p:cNvPr id="6" name="Straight Arrow Connector 5"/>
          <p:cNvCxnSpPr/>
          <p:nvPr/>
        </p:nvCxnSpPr>
        <p:spPr>
          <a:xfrm>
            <a:off x="714714" y="2182986"/>
            <a:ext cx="12388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lowchart: Terminator 7"/>
          <p:cNvSpPr/>
          <p:nvPr/>
        </p:nvSpPr>
        <p:spPr>
          <a:xfrm>
            <a:off x="626224" y="4056255"/>
            <a:ext cx="1415845" cy="40312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626224" y="2583652"/>
            <a:ext cx="1415845" cy="376082"/>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626224" y="4712558"/>
            <a:ext cx="1415845" cy="550606"/>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ata 10"/>
          <p:cNvSpPr/>
          <p:nvPr/>
        </p:nvSpPr>
        <p:spPr>
          <a:xfrm>
            <a:off x="626224" y="5511429"/>
            <a:ext cx="1415845" cy="501445"/>
          </a:xfrm>
          <a:prstGeom prst="flowChartInputOutp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edefined Process 4"/>
          <p:cNvSpPr/>
          <p:nvPr/>
        </p:nvSpPr>
        <p:spPr>
          <a:xfrm>
            <a:off x="626224" y="3277498"/>
            <a:ext cx="1415845" cy="42394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957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2482</TotalTime>
  <Words>1464</Words>
  <Application>Microsoft Office PowerPoint</Application>
  <PresentationFormat>On-screen Show (4:3)</PresentationFormat>
  <Paragraphs>143</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Yu Mincho</vt:lpstr>
      <vt:lpstr>Arial</vt:lpstr>
      <vt:lpstr>Calibri</vt:lpstr>
      <vt:lpstr>Cambria Math</vt:lpstr>
      <vt:lpstr>Courier New</vt:lpstr>
      <vt:lpstr>Helvetica</vt:lpstr>
      <vt:lpstr>Symbol</vt:lpstr>
      <vt:lpstr>Tahoma</vt:lpstr>
      <vt:lpstr>Times New Roman</vt:lpstr>
      <vt:lpstr>JS Club - Presentation Template</vt:lpstr>
      <vt:lpstr>JS Club - Green, The Simple</vt:lpstr>
      <vt:lpstr>JS - Colorful Presentation</vt:lpstr>
      <vt:lpstr>Lập trình cơ bản với ngôn ngữ C</vt:lpstr>
      <vt:lpstr>I. MỞ ĐẦU VỀ THUẬT TOÁN</vt:lpstr>
      <vt:lpstr>Mở đầu về thuật toán</vt:lpstr>
      <vt:lpstr>Mở đầu về thuật toán</vt:lpstr>
      <vt:lpstr>Mở đầu về thuật toán</vt:lpstr>
      <vt:lpstr>II. CÁCH TRÌNH BÀY THUẬT TOÁN</vt:lpstr>
      <vt:lpstr>Cách trình bày thuật toán</vt:lpstr>
      <vt:lpstr>Cách trình bày thuật toán</vt:lpstr>
      <vt:lpstr>Cách trình bày thuật toán</vt:lpstr>
      <vt:lpstr>PowerPoint Presentation</vt:lpstr>
      <vt:lpstr>III. MỘT SỐ BÀI TOÁN HAY GẶP &amp; THUẬT TOÁN</vt:lpstr>
      <vt:lpstr>Một số bài toán hay gặp &amp; thuật toán</vt:lpstr>
      <vt:lpstr>Một số bài toán hay gặp &amp; thuật toán</vt:lpstr>
      <vt:lpstr>Một số bài toán hay gặp &amp; thuật toán</vt:lpstr>
      <vt:lpstr>Một số bài toán hay gặp &amp; thuật toán</vt:lpstr>
      <vt:lpstr>Một số bài toán hay gặp &amp; thuật toán</vt:lpstr>
      <vt:lpstr>Một số bài toán hay gặp &amp; thuật toán</vt:lpstr>
      <vt:lpstr>Một số bài toán hay gặp &amp; thuật toán</vt:lpstr>
      <vt:lpstr>Một số bài toán hay gặp &amp; thuật toán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
  <cp:lastModifiedBy>Lê Cao Nguyên</cp:lastModifiedBy>
  <cp:revision>302</cp:revision>
  <dcterms:created xsi:type="dcterms:W3CDTF">2016-07-25T12:35:30Z</dcterms:created>
  <dcterms:modified xsi:type="dcterms:W3CDTF">2017-02-16T04:47:14Z</dcterms:modified>
</cp:coreProperties>
</file>