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 id="2147483656" r:id="rId3"/>
  </p:sldMasterIdLst>
  <p:notesMasterIdLst>
    <p:notesMasterId r:id="rId29"/>
  </p:notesMasterIdLst>
  <p:sldIdLst>
    <p:sldId id="270" r:id="rId4"/>
    <p:sldId id="278" r:id="rId5"/>
    <p:sldId id="277" r:id="rId6"/>
    <p:sldId id="284" r:id="rId7"/>
    <p:sldId id="285" r:id="rId8"/>
    <p:sldId id="271" r:id="rId9"/>
    <p:sldId id="279" r:id="rId10"/>
    <p:sldId id="280" r:id="rId11"/>
    <p:sldId id="281" r:id="rId12"/>
    <p:sldId id="282" r:id="rId13"/>
    <p:sldId id="283" r:id="rId14"/>
    <p:sldId id="286" r:id="rId15"/>
    <p:sldId id="287" r:id="rId16"/>
    <p:sldId id="288" r:id="rId17"/>
    <p:sldId id="289" r:id="rId18"/>
    <p:sldId id="290" r:id="rId19"/>
    <p:sldId id="291" r:id="rId20"/>
    <p:sldId id="292" r:id="rId21"/>
    <p:sldId id="293" r:id="rId22"/>
    <p:sldId id="294" r:id="rId23"/>
    <p:sldId id="295" r:id="rId24"/>
    <p:sldId id="298" r:id="rId25"/>
    <p:sldId id="297" r:id="rId26"/>
    <p:sldId id="299" r:id="rId27"/>
    <p:sldId id="30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2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FE5C0-6CF9-4C89-A930-AB1E08412407}" type="datetimeFigureOut">
              <a:rPr lang="en-US"/>
              <a:t>2/16/2017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68E14-18EF-40E2-AE56-CC6DEC36E34F}" type="slidenum">
              <a:rPr lang="en-US"/>
              <a:t>‹#›</a:t>
            </a:fld>
            <a:endParaRPr lang="en-US"/>
          </a:p>
        </p:txBody>
      </p:sp>
    </p:spTree>
    <p:extLst>
      <p:ext uri="{BB962C8B-B14F-4D97-AF65-F5344CB8AC3E}">
        <p14:creationId xmlns:p14="http://schemas.microsoft.com/office/powerpoint/2010/main" val="95971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9" name="Straight Connector 8"/>
          <p:cNvCxnSpPr/>
          <p:nvPr/>
        </p:nvCxnSpPr>
        <p:spPr>
          <a:xfrm>
            <a:off x="482600" y="6400800"/>
            <a:ext cx="8229600" cy="0"/>
          </a:xfrm>
          <a:prstGeom prst="line">
            <a:avLst/>
          </a:prstGeom>
          <a:ln w="19050">
            <a:solidFill>
              <a:srgbClr val="C0392B"/>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19948"/>
            <a:ext cx="2819400" cy="307777"/>
          </a:xfrm>
          <a:prstGeom prst="rect">
            <a:avLst/>
          </a:prstGeom>
          <a:noFill/>
        </p:spPr>
        <p:txBody>
          <a:bodyPr wrap="square" rtlCol="0">
            <a:spAutoFit/>
          </a:bodyPr>
          <a:lstStyle/>
          <a:p>
            <a:pPr algn="l"/>
            <a:r>
              <a:rPr lang="en-US" sz="1400">
                <a:solidFill>
                  <a:schemeClr val="accent2">
                    <a:lumMod val="75000"/>
                  </a:schemeClr>
                </a:solidFill>
              </a:rPr>
              <a:t>Copyright © 2016 by </a:t>
            </a:r>
            <a:r>
              <a:rPr lang="en-US" sz="1400" b="1">
                <a:solidFill>
                  <a:schemeClr val="accent2">
                    <a:lumMod val="75000"/>
                  </a:schemeClr>
                </a:solidFill>
              </a:rPr>
              <a:t>JS Club</a:t>
            </a:r>
          </a:p>
        </p:txBody>
      </p:sp>
      <p:sp>
        <p:nvSpPr>
          <p:cNvPr id="8" name="TextBox 7"/>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7884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48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158766" cy="715962"/>
          </a:xfrm>
        </p:spPr>
        <p:txBody>
          <a:bodyPr/>
          <a:lstStyle>
            <a:lvl1pPr algn="ctr">
              <a:defRPr>
                <a:solidFill>
                  <a:srgbClr val="ECF0F1"/>
                </a:solidFill>
              </a:defRPr>
            </a:lvl1pPr>
          </a:lstStyle>
          <a:p>
            <a:endParaRPr lang="en-US" dirty="0"/>
          </a:p>
        </p:txBody>
      </p:sp>
      <p:sp>
        <p:nvSpPr>
          <p:cNvPr id="9" name="Oval 8"/>
          <p:cNvSpPr/>
          <p:nvPr/>
        </p:nvSpPr>
        <p:spPr>
          <a:xfrm>
            <a:off x="8511466" y="6248400"/>
            <a:ext cx="350668" cy="371545"/>
          </a:xfrm>
          <a:prstGeom prst="ellipse">
            <a:avLst/>
          </a:prstGeom>
          <a:no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6A085"/>
              </a:solidFill>
            </a:endParaRPr>
          </a:p>
        </p:txBody>
      </p:sp>
      <p:sp>
        <p:nvSpPr>
          <p:cNvPr id="10" name="TextBox 9"/>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16A085"/>
                </a:solidFill>
              </a:rPr>
              <a:pPr algn="ctr"/>
              <a:t>‹#›</a:t>
            </a:fld>
            <a:endParaRPr lang="en-US" sz="1300">
              <a:solidFill>
                <a:srgbClr val="16A085"/>
              </a:solidFill>
            </a:endParaRPr>
          </a:p>
        </p:txBody>
      </p:sp>
    </p:spTree>
    <p:extLst>
      <p:ext uri="{BB962C8B-B14F-4D97-AF65-F5344CB8AC3E}">
        <p14:creationId xmlns:p14="http://schemas.microsoft.com/office/powerpoint/2010/main" val="867130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4419600"/>
            <a:ext cx="9144000" cy="2438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722313" y="4406900"/>
            <a:ext cx="7772400" cy="1362075"/>
          </a:xfrm>
        </p:spPr>
        <p:txBody>
          <a:bodyPr anchor="t"/>
          <a:lstStyle>
            <a:lvl1pPr algn="ctr">
              <a:defRPr sz="4000" b="1" cap="all">
                <a:solidFill>
                  <a:schemeClr val="bg1"/>
                </a:solidFill>
              </a:defRPr>
            </a:lvl1pPr>
          </a:lstStyle>
          <a:p>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2127477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 name="Rectangle 31"/>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6200000">
            <a:off x="4782575" y="399025"/>
            <a:ext cx="3693650" cy="5029200"/>
          </a:xfrm>
          <a:prstGeom prst="triangle">
            <a:avLst>
              <a:gd name="adj" fmla="val 0"/>
            </a:avLst>
          </a:prstGeom>
          <a:solidFill>
            <a:srgbClr val="5CA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6200000">
            <a:off x="4851887" y="2539513"/>
            <a:ext cx="3594100" cy="5068274"/>
          </a:xfrm>
          <a:custGeom>
            <a:avLst/>
            <a:gdLst>
              <a:gd name="connsiteX0" fmla="*/ 0 w 3733800"/>
              <a:gd name="connsiteY0" fmla="*/ 5068274 h 5068274"/>
              <a:gd name="connsiteX1" fmla="*/ 2183900 w 3733800"/>
              <a:gd name="connsiteY1" fmla="*/ 0 h 5068274"/>
              <a:gd name="connsiteX2" fmla="*/ 3733800 w 3733800"/>
              <a:gd name="connsiteY2" fmla="*/ 5068274 h 5068274"/>
              <a:gd name="connsiteX3" fmla="*/ 0 w 3733800"/>
              <a:gd name="connsiteY3" fmla="*/ 5068274 h 5068274"/>
              <a:gd name="connsiteX0" fmla="*/ 0 w 3594100"/>
              <a:gd name="connsiteY0" fmla="*/ 4979374 h 5068274"/>
              <a:gd name="connsiteX1" fmla="*/ 2044200 w 3594100"/>
              <a:gd name="connsiteY1" fmla="*/ 0 h 5068274"/>
              <a:gd name="connsiteX2" fmla="*/ 3594100 w 3594100"/>
              <a:gd name="connsiteY2" fmla="*/ 5068274 h 5068274"/>
              <a:gd name="connsiteX3" fmla="*/ 0 w 3594100"/>
              <a:gd name="connsiteY3" fmla="*/ 4979374 h 5068274"/>
            </a:gdLst>
            <a:ahLst/>
            <a:cxnLst>
              <a:cxn ang="0">
                <a:pos x="connsiteX0" y="connsiteY0"/>
              </a:cxn>
              <a:cxn ang="0">
                <a:pos x="connsiteX1" y="connsiteY1"/>
              </a:cxn>
              <a:cxn ang="0">
                <a:pos x="connsiteX2" y="connsiteY2"/>
              </a:cxn>
              <a:cxn ang="0">
                <a:pos x="connsiteX3" y="connsiteY3"/>
              </a:cxn>
            </a:cxnLst>
            <a:rect l="l" t="t" r="r" b="b"/>
            <a:pathLst>
              <a:path w="3594100" h="5068274">
                <a:moveTo>
                  <a:pt x="0" y="4979374"/>
                </a:moveTo>
                <a:lnTo>
                  <a:pt x="2044200" y="0"/>
                </a:lnTo>
                <a:lnTo>
                  <a:pt x="3594100" y="5068274"/>
                </a:lnTo>
                <a:lnTo>
                  <a:pt x="0" y="4979374"/>
                </a:lnTo>
                <a:close/>
              </a:path>
            </a:pathLst>
          </a:cu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a:off x="0" y="3048000"/>
            <a:ext cx="9144000" cy="3810000"/>
          </a:xfrm>
          <a:prstGeom prst="rtTriangle">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0"/>
            <a:ext cx="9144000" cy="685799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43201" y="2819400"/>
            <a:ext cx="63627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743201" y="2819400"/>
            <a:ext cx="6248399" cy="1676400"/>
          </a:xfrm>
        </p:spPr>
        <p:txBody>
          <a:bodyPr anchor="b"/>
          <a:lstStyle>
            <a:lvl1pPr algn="r">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43200" y="4521200"/>
            <a:ext cx="6248400" cy="736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3" name="Rectangle 32"/>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Tree>
    <p:extLst>
      <p:ext uri="{BB962C8B-B14F-4D97-AF65-F5344CB8AC3E}">
        <p14:creationId xmlns:p14="http://schemas.microsoft.com/office/powerpoint/2010/main" val="66350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7010400" cy="715962"/>
          </a:xfrm>
        </p:spPr>
        <p:txBody>
          <a:bodyPr>
            <a:noAutofit/>
          </a:bodyPr>
          <a:lstStyle>
            <a:lvl1pPr algn="l">
              <a:defRPr sz="3200">
                <a:latin typeface="Arial" panose="020B0604020202020204" pitchFamily="34" charset="0"/>
                <a:cs typeface="Arial" panose="020B0604020202020204" pitchFamily="34" charset="0"/>
              </a:defRPr>
            </a:lvl1pPr>
          </a:lstStyle>
          <a:p>
            <a:r>
              <a:rPr lang="en-US"/>
              <a:t>Header</a:t>
            </a:r>
            <a:endParaRPr lang="en-US" dirty="0"/>
          </a:p>
        </p:txBody>
      </p:sp>
      <p:sp>
        <p:nvSpPr>
          <p:cNvPr id="3" name="Content Placeholder 2"/>
          <p:cNvSpPr>
            <a:spLocks noGrp="1"/>
          </p:cNvSpPr>
          <p:nvPr>
            <p:ph idx="1"/>
          </p:nvPr>
        </p:nvSpPr>
        <p:spPr>
          <a:xfrm>
            <a:off x="457200" y="1219200"/>
            <a:ext cx="8229600" cy="490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7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ing Layout">
    <p:spTree>
      <p:nvGrpSpPr>
        <p:cNvPr id="1" name=""/>
        <p:cNvGrpSpPr/>
        <p:nvPr/>
      </p:nvGrpSpPr>
      <p:grpSpPr>
        <a:xfrm>
          <a:off x="0" y="0"/>
          <a:ext cx="0" cy="0"/>
          <a:chOff x="0" y="0"/>
          <a:chExt cx="0" cy="0"/>
        </a:xfrm>
      </p:grpSpPr>
      <p:sp>
        <p:nvSpPr>
          <p:cNvPr id="24" name="Rectangle 23"/>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6200000">
            <a:off x="4782575" y="399025"/>
            <a:ext cx="3693650" cy="5029200"/>
          </a:xfrm>
          <a:prstGeom prst="triangle">
            <a:avLst>
              <a:gd name="adj" fmla="val 0"/>
            </a:avLst>
          </a:prstGeom>
          <a:solidFill>
            <a:srgbClr val="3499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8"/>
          <p:cNvSpPr/>
          <p:nvPr/>
        </p:nvSpPr>
        <p:spPr>
          <a:xfrm rot="16200000">
            <a:off x="4799011" y="2554286"/>
            <a:ext cx="3546475" cy="499110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p:nvSpPr>
        <p:spPr>
          <a:xfrm>
            <a:off x="0" y="3048000"/>
            <a:ext cx="6076950" cy="3810000"/>
          </a:xfrm>
          <a:custGeom>
            <a:avLst/>
            <a:gdLst>
              <a:gd name="connsiteX0" fmla="*/ 0 w 9144000"/>
              <a:gd name="connsiteY0" fmla="*/ 3810000 h 3810000"/>
              <a:gd name="connsiteX1" fmla="*/ 0 w 9144000"/>
              <a:gd name="connsiteY1" fmla="*/ 0 h 3810000"/>
              <a:gd name="connsiteX2" fmla="*/ 9144000 w 9144000"/>
              <a:gd name="connsiteY2" fmla="*/ 3810000 h 3810000"/>
              <a:gd name="connsiteX3" fmla="*/ 0 w 9144000"/>
              <a:gd name="connsiteY3" fmla="*/ 3810000 h 3810000"/>
              <a:gd name="connsiteX0" fmla="*/ 0 w 6076950"/>
              <a:gd name="connsiteY0" fmla="*/ 3810000 h 3810000"/>
              <a:gd name="connsiteX1" fmla="*/ 0 w 6076950"/>
              <a:gd name="connsiteY1" fmla="*/ 0 h 3810000"/>
              <a:gd name="connsiteX2" fmla="*/ 6076950 w 6076950"/>
              <a:gd name="connsiteY2" fmla="*/ 3810000 h 3810000"/>
              <a:gd name="connsiteX3" fmla="*/ 0 w 6076950"/>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6076950" h="3810000">
                <a:moveTo>
                  <a:pt x="0" y="3810000"/>
                </a:moveTo>
                <a:lnTo>
                  <a:pt x="0" y="0"/>
                </a:lnTo>
                <a:lnTo>
                  <a:pt x="6076950" y="3810000"/>
                </a:lnTo>
                <a:lnTo>
                  <a:pt x="0" y="3810000"/>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200" y="3048000"/>
            <a:ext cx="8991600" cy="256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3886199"/>
            <a:ext cx="8991599" cy="1752601"/>
          </a:xfrm>
        </p:spPr>
        <p:txBody>
          <a:bodyPr anchor="t"/>
          <a:lstStyle>
            <a:lvl1pPr algn="ctr">
              <a:defRPr sz="4000" b="1" cap="all"/>
            </a:lvl1pPr>
          </a:lstStyle>
          <a:p>
            <a:r>
              <a:rPr lang="en-US" dirty="0"/>
              <a:t>Click to edit Master title style</a:t>
            </a:r>
          </a:p>
        </p:txBody>
      </p:sp>
      <p:sp>
        <p:nvSpPr>
          <p:cNvPr id="3" name="Text Placeholder 2"/>
          <p:cNvSpPr>
            <a:spLocks noGrp="1"/>
          </p:cNvSpPr>
          <p:nvPr>
            <p:ph type="body" idx="1"/>
          </p:nvPr>
        </p:nvSpPr>
        <p:spPr>
          <a:xfrm>
            <a:off x="76200" y="3047999"/>
            <a:ext cx="8991600" cy="762001"/>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8" name="TextBox 37"/>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
        <p:nvSpPr>
          <p:cNvPr id="39" name="TextBox 38"/>
          <p:cNvSpPr txBox="1"/>
          <p:nvPr/>
        </p:nvSpPr>
        <p:spPr>
          <a:xfrm>
            <a:off x="7962862" y="6459106"/>
            <a:ext cx="10286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B01558-EBFA-409C-A817-D09E189DAF34}" type="datetime1">
              <a:rPr lang="en-US" sz="1200" kern="1200" smtClean="0">
                <a:solidFill>
                  <a:schemeClr val="bg1"/>
                </a:solidFill>
                <a:latin typeface="+mn-lt"/>
                <a:ea typeface="+mn-ea"/>
                <a:cs typeface="+mn-cs"/>
              </a:rPr>
              <a:t>2/16/2017</a:t>
            </a:fld>
            <a:endParaRPr lang="en-US" sz="1200" kern="1200">
              <a:solidFill>
                <a:schemeClr val="bg1"/>
              </a:solidFill>
              <a:latin typeface="+mn-lt"/>
              <a:ea typeface="+mn-ea"/>
              <a:cs typeface="+mn-cs"/>
            </a:endParaRPr>
          </a:p>
        </p:txBody>
      </p:sp>
    </p:spTree>
    <p:extLst>
      <p:ext uri="{BB962C8B-B14F-4D97-AF65-F5344CB8AC3E}">
        <p14:creationId xmlns:p14="http://schemas.microsoft.com/office/powerpoint/2010/main" val="231300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77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99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461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4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3135862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1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32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70694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Oval 3"/>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5" name="TextBox 4"/>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102267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lstStyle>
            <a:lvl1pPr algn="l">
              <a:defRPr>
                <a:solidFill>
                  <a:srgbClr val="ECF0F1"/>
                </a:solidFill>
              </a:defRPr>
            </a:lvl1pPr>
          </a:lstStyle>
          <a:p>
            <a:r>
              <a:rPr lang="en-US"/>
              <a:t>Click to edit Master title style</a:t>
            </a:r>
            <a:endParaRPr lang="en-US" dirty="0"/>
          </a:p>
        </p:txBody>
      </p:sp>
      <p:sp>
        <p:nvSpPr>
          <p:cNvPr id="7" name="Oval 6"/>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8" name="TextBox 7"/>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30995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3429000"/>
            <a:ext cx="9144000" cy="3429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85800" y="3448301"/>
            <a:ext cx="7772400" cy="1362075"/>
          </a:xfrm>
        </p:spPr>
        <p:txBody>
          <a:bodyPr anchor="t"/>
          <a:lstStyle>
            <a:lvl1pPr algn="ctr">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800" y="1908536"/>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301818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2" charset="0"/>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cxnSp>
        <p:nvCxnSpPr>
          <p:cNvPr id="9" name="Straight Connector 8"/>
          <p:cNvCxnSpPr/>
          <p:nvPr/>
        </p:nvCxnSpPr>
        <p:spPr>
          <a:xfrm>
            <a:off x="482600" y="6400800"/>
            <a:ext cx="8229600" cy="0"/>
          </a:xfrm>
          <a:prstGeom prst="line">
            <a:avLst/>
          </a:prstGeom>
          <a:ln w="19050">
            <a:solidFill>
              <a:srgbClr val="16A085"/>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00800"/>
            <a:ext cx="2819400" cy="307777"/>
          </a:xfrm>
          <a:prstGeom prst="rect">
            <a:avLst/>
          </a:prstGeom>
          <a:noFill/>
        </p:spPr>
        <p:txBody>
          <a:bodyPr wrap="square" rtlCol="0">
            <a:spAutoFit/>
          </a:bodyPr>
          <a:lstStyle/>
          <a:p>
            <a:pPr algn="l"/>
            <a:r>
              <a:rPr lang="en-US" sz="1400">
                <a:solidFill>
                  <a:srgbClr val="16A085"/>
                </a:solidFill>
              </a:rPr>
              <a:t>Copyright © 2016 by </a:t>
            </a:r>
            <a:r>
              <a:rPr lang="en-US" sz="1400" b="1">
                <a:solidFill>
                  <a:srgbClr val="16A085"/>
                </a:solidFill>
              </a:rPr>
              <a:t>JS Club</a:t>
            </a:r>
          </a:p>
        </p:txBody>
      </p:sp>
      <p:sp>
        <p:nvSpPr>
          <p:cNvPr id="4" name="TextBox 3"/>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3662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367638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2882024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017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4" r:id="rId5"/>
    <p:sldLayoutId id="214748365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374232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C03B0-900E-4F59-BABA-448EEA4D5C3E}" type="datetimeFigureOut">
              <a:rPr lang="en-US" smtClean="0"/>
              <a:t>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1D1F2-AF6A-41BE-880D-1F5225B3C40B}" type="slidenum">
              <a:rPr lang="en-US" smtClean="0"/>
              <a:t>‹#›</a:t>
            </a:fld>
            <a:endParaRPr lang="en-US"/>
          </a:p>
        </p:txBody>
      </p:sp>
    </p:spTree>
    <p:extLst>
      <p:ext uri="{BB962C8B-B14F-4D97-AF65-F5344CB8AC3E}">
        <p14:creationId xmlns:p14="http://schemas.microsoft.com/office/powerpoint/2010/main" val="368269035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vietjack.com/lap_trinh_c/dieu_khien_luong_trong_c.jsp" TargetMode="External"/><Relationship Id="rId2" Type="http://schemas.openxmlformats.org/officeDocument/2006/relationships/hyperlink" Target="http://www.cplusplus.com/reference/cstdio/" TargetMode="External"/><Relationship Id="rId1" Type="http://schemas.openxmlformats.org/officeDocument/2006/relationships/slideLayout" Target="../slideLayouts/slideLayout5.xml"/><Relationship Id="rId6" Type="http://schemas.openxmlformats.org/officeDocument/2006/relationships/hyperlink" Target="https://google.github.io/styleguide/cppguide.html" TargetMode="External"/><Relationship Id="rId5" Type="http://schemas.openxmlformats.org/officeDocument/2006/relationships/hyperlink" Target="http://en.cppreference.com/w/c/language" TargetMode="External"/><Relationship Id="rId4" Type="http://schemas.openxmlformats.org/officeDocument/2006/relationships/hyperlink" Target="http://www.cplusplus.com/doc/tutorial/contro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457200" y="2797175"/>
            <a:ext cx="8410575" cy="1851025"/>
          </a:xfrm>
        </p:spPr>
        <p:txBody>
          <a:bodyPr/>
          <a:lstStyle/>
          <a:p>
            <a:pPr eaLnBrk="1" hangingPunct="1"/>
            <a:r>
              <a:rPr lang="en-US" altLang="en-US" sz="4000" err="1" smtClean="0">
                <a:cs typeface="Tahoma" panose="020B0604030504040204" pitchFamily="34" charset="0"/>
              </a:rPr>
              <a:t>Lập</a:t>
            </a:r>
            <a:r>
              <a:rPr lang="en-US" altLang="en-US" sz="4000" smtClean="0">
                <a:cs typeface="Tahoma" panose="020B0604030504040204" pitchFamily="34" charset="0"/>
              </a:rPr>
              <a:t> </a:t>
            </a:r>
            <a:r>
              <a:rPr lang="en-US" altLang="en-US" sz="4000" err="1" smtClean="0">
                <a:cs typeface="Tahoma" panose="020B0604030504040204" pitchFamily="34" charset="0"/>
              </a:rPr>
              <a:t>trình</a:t>
            </a:r>
            <a:r>
              <a:rPr lang="en-US" altLang="en-US" sz="4000" smtClean="0">
                <a:cs typeface="Tahoma" panose="020B0604030504040204" pitchFamily="34" charset="0"/>
              </a:rPr>
              <a:t> </a:t>
            </a:r>
            <a:r>
              <a:rPr lang="en-US" altLang="en-US" sz="4000" err="1" smtClean="0">
                <a:cs typeface="Tahoma" panose="020B0604030504040204" pitchFamily="34" charset="0"/>
              </a:rPr>
              <a:t>cơ</a:t>
            </a:r>
            <a:r>
              <a:rPr lang="en-US" altLang="en-US" sz="4000" smtClean="0">
                <a:cs typeface="Tahoma" panose="020B0604030504040204" pitchFamily="34" charset="0"/>
              </a:rPr>
              <a:t> </a:t>
            </a:r>
            <a:r>
              <a:rPr lang="en-US" altLang="en-US" sz="4000" err="1" smtClean="0">
                <a:cs typeface="Tahoma" panose="020B0604030504040204" pitchFamily="34" charset="0"/>
              </a:rPr>
              <a:t>bản</a:t>
            </a:r>
            <a:r>
              <a:rPr lang="en-US" altLang="en-US" sz="4000" smtClean="0">
                <a:cs typeface="Tahoma" panose="020B0604030504040204" pitchFamily="34" charset="0"/>
              </a:rPr>
              <a:t> </a:t>
            </a:r>
            <a:r>
              <a:rPr lang="en-US" altLang="en-US" sz="4000" err="1" smtClean="0">
                <a:cs typeface="Tahoma" panose="020B0604030504040204" pitchFamily="34" charset="0"/>
              </a:rPr>
              <a:t>với</a:t>
            </a:r>
            <a:r>
              <a:rPr lang="en-US" altLang="en-US" sz="4000" smtClean="0">
                <a:cs typeface="Tahoma" panose="020B0604030504040204" pitchFamily="34" charset="0"/>
              </a:rPr>
              <a:t> </a:t>
            </a:r>
            <a:r>
              <a:rPr lang="en-US" altLang="en-US" sz="4000" err="1" smtClean="0">
                <a:cs typeface="Tahoma" panose="020B0604030504040204" pitchFamily="34" charset="0"/>
              </a:rPr>
              <a:t>ngôn</a:t>
            </a:r>
            <a:r>
              <a:rPr lang="en-US" altLang="en-US" sz="4000" smtClean="0">
                <a:cs typeface="Tahoma" panose="020B0604030504040204" pitchFamily="34" charset="0"/>
              </a:rPr>
              <a:t> </a:t>
            </a:r>
            <a:r>
              <a:rPr lang="en-US" altLang="en-US" sz="4000" err="1" smtClean="0">
                <a:cs typeface="Tahoma" panose="020B0604030504040204" pitchFamily="34" charset="0"/>
              </a:rPr>
              <a:t>ngữ</a:t>
            </a:r>
            <a:r>
              <a:rPr lang="en-US" altLang="en-US" sz="4000" smtClean="0">
                <a:cs typeface="Tahoma" panose="020B0604030504040204" pitchFamily="34" charset="0"/>
              </a:rPr>
              <a:t> C</a:t>
            </a:r>
            <a:endParaRPr lang="en-US" altLang="en-US" sz="4000">
              <a:cs typeface="Tahoma" panose="020B0604030504040204" pitchFamily="34" charset="0"/>
            </a:endParaRPr>
          </a:p>
        </p:txBody>
      </p:sp>
      <p:sp>
        <p:nvSpPr>
          <p:cNvPr id="2" name="Subtitle 1"/>
          <p:cNvSpPr>
            <a:spLocks noGrp="1"/>
          </p:cNvSpPr>
          <p:nvPr>
            <p:ph type="subTitle" idx="1"/>
          </p:nvPr>
        </p:nvSpPr>
        <p:spPr>
          <a:xfrm>
            <a:off x="457199" y="4572000"/>
            <a:ext cx="8246853" cy="1121434"/>
          </a:xfrm>
        </p:spPr>
        <p:txBody>
          <a:bodyPr>
            <a:normAutofit/>
          </a:bodyPr>
          <a:lstStyle/>
          <a:p>
            <a:pPr>
              <a:defRPr/>
            </a:pPr>
            <a:r>
              <a:rPr lang="en-US" sz="2400">
                <a:latin typeface="Tahoma" panose="020B0604030504040204" pitchFamily="34" charset="0"/>
                <a:ea typeface="Tahoma" panose="020B0604030504040204" pitchFamily="34" charset="0"/>
                <a:cs typeface="Tahoma" panose="020B0604030504040204" pitchFamily="34" charset="0"/>
              </a:rPr>
              <a:t>Bài </a:t>
            </a:r>
            <a:r>
              <a:rPr lang="en-US" sz="2400" smtClean="0">
                <a:latin typeface="Tahoma" panose="020B0604030504040204" pitchFamily="34" charset="0"/>
                <a:ea typeface="Tahoma" panose="020B0604030504040204" pitchFamily="34" charset="0"/>
                <a:cs typeface="Tahoma" panose="020B0604030504040204" pitchFamily="34" charset="0"/>
              </a:rPr>
              <a:t>5: Cấu trúc rẽ nhánh trong C</a:t>
            </a:r>
          </a:p>
        </p:txBody>
      </p:sp>
    </p:spTree>
    <p:extLst>
      <p:ext uri="{BB962C8B-B14F-4D97-AF65-F5344CB8AC3E}">
        <p14:creationId xmlns:p14="http://schemas.microsoft.com/office/powerpoint/2010/main" val="2179538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638502" cy="4983163"/>
          </a:xfrm>
        </p:spPr>
        <p:txBody>
          <a:bodyPr>
            <a:normAutofit/>
          </a:bodyPr>
          <a:lstStyle/>
          <a:p>
            <a:pPr marL="0" indent="0" algn="just">
              <a:buNone/>
            </a:pPr>
            <a:r>
              <a:rPr lang="en-US" sz="2400" b="1"/>
              <a:t>2. Câu lệnh if-else</a:t>
            </a:r>
          </a:p>
          <a:p>
            <a:pPr marL="0" indent="0" algn="just">
              <a:buNone/>
            </a:pPr>
            <a:r>
              <a:rPr lang="en-US" sz="2000" smtClean="0"/>
              <a:t>Nếu muốn khi điều kiện ở câu lệnh </a:t>
            </a:r>
            <a:r>
              <a:rPr lang="en-US" sz="1800" b="1" smtClean="0">
                <a:latin typeface="Courier New" panose="02070309020205020404" pitchFamily="49" charset="0"/>
                <a:cs typeface="Courier New" panose="02070309020205020404" pitchFamily="49" charset="0"/>
              </a:rPr>
              <a:t>if</a:t>
            </a:r>
            <a:r>
              <a:rPr lang="en-US" sz="2000" smtClean="0"/>
              <a:t> mà không được thỏa mãn thì chương trình sẽ thực hiện một câu lệnh hoặc khối lệnh khác, ta thêm tiếp vế </a:t>
            </a:r>
            <a:r>
              <a:rPr lang="en-US" sz="1800" b="1">
                <a:latin typeface="Courier New" panose="02070309020205020404" pitchFamily="49" charset="0"/>
                <a:cs typeface="Courier New" panose="02070309020205020404" pitchFamily="49" charset="0"/>
              </a:rPr>
              <a:t>else</a:t>
            </a:r>
            <a:r>
              <a:rPr lang="en-US" sz="2000" smtClean="0"/>
              <a:t> vào sau với cú pháp như sau:</a:t>
            </a:r>
          </a:p>
          <a:p>
            <a:pPr marL="0" indent="0" algn="ctr">
              <a:buNone/>
            </a:pPr>
            <a:r>
              <a:rPr lang="en-US" sz="1600" b="1">
                <a:latin typeface="Courier New" panose="02070309020205020404" pitchFamily="49" charset="0"/>
                <a:cs typeface="Courier New" panose="02070309020205020404" pitchFamily="49" charset="0"/>
              </a:rPr>
              <a:t>if</a:t>
            </a:r>
            <a:r>
              <a:rPr lang="en-US" sz="1600">
                <a:latin typeface="Courier New" panose="02070309020205020404" pitchFamily="49" charset="0"/>
                <a:cs typeface="Courier New" panose="02070309020205020404" pitchFamily="49" charset="0"/>
              </a:rPr>
              <a:t> (</a:t>
            </a:r>
            <a:r>
              <a:rPr lang="en-US" sz="1600">
                <a:solidFill>
                  <a:schemeClr val="accent1"/>
                </a:solidFill>
                <a:latin typeface="Courier New" panose="02070309020205020404" pitchFamily="49" charset="0"/>
                <a:cs typeface="Courier New" panose="02070309020205020404" pitchFamily="49" charset="0"/>
              </a:rPr>
              <a:t>điều_kiện</a:t>
            </a:r>
            <a:r>
              <a:rPr lang="en-US" sz="1600">
                <a:latin typeface="Courier New" panose="02070309020205020404" pitchFamily="49" charset="0"/>
                <a:cs typeface="Courier New" panose="02070309020205020404" pitchFamily="49" charset="0"/>
              </a:rPr>
              <a:t>) </a:t>
            </a:r>
            <a:r>
              <a:rPr lang="en-US" sz="1600" smtClean="0">
                <a:solidFill>
                  <a:schemeClr val="accent3"/>
                </a:solidFill>
                <a:latin typeface="Courier New" panose="02070309020205020404" pitchFamily="49" charset="0"/>
                <a:cs typeface="Courier New" panose="02070309020205020404" pitchFamily="49" charset="0"/>
              </a:rPr>
              <a:t>câu_lệnh_1</a:t>
            </a:r>
          </a:p>
          <a:p>
            <a:pPr marL="0" indent="0" algn="ctr">
              <a:buNone/>
            </a:pPr>
            <a:r>
              <a:rPr lang="en-US" sz="1600" b="1" smtClean="0">
                <a:latin typeface="Courier New" panose="02070309020205020404" pitchFamily="49" charset="0"/>
                <a:cs typeface="Courier New" panose="02070309020205020404" pitchFamily="49" charset="0"/>
              </a:rPr>
              <a:t>else</a:t>
            </a:r>
            <a:r>
              <a:rPr lang="en-US" sz="1600" smtClean="0">
                <a:solidFill>
                  <a:schemeClr val="accent3"/>
                </a:solidFill>
                <a:latin typeface="Courier New" panose="02070309020205020404" pitchFamily="49" charset="0"/>
                <a:cs typeface="Courier New" panose="02070309020205020404" pitchFamily="49" charset="0"/>
              </a:rPr>
              <a:t> </a:t>
            </a:r>
            <a:r>
              <a:rPr lang="en-US" sz="1600" smtClean="0">
                <a:solidFill>
                  <a:schemeClr val="accent2"/>
                </a:solidFill>
                <a:latin typeface="Courier New" panose="02070309020205020404" pitchFamily="49" charset="0"/>
                <a:cs typeface="Courier New" panose="02070309020205020404" pitchFamily="49" charset="0"/>
              </a:rPr>
              <a:t>câu_lệnh_2</a:t>
            </a:r>
            <a:endParaRPr lang="en-US" sz="2000" smtClean="0"/>
          </a:p>
          <a:p>
            <a:pPr marL="0" indent="0" algn="just">
              <a:buNone/>
            </a:pPr>
            <a:r>
              <a:rPr lang="en-US" sz="2000" smtClean="0"/>
              <a:t>Khi đó nếu điều kiện không thỏa mãn thì </a:t>
            </a:r>
            <a:r>
              <a:rPr lang="en-US" sz="1800" smtClean="0">
                <a:solidFill>
                  <a:schemeClr val="accent2"/>
                </a:solidFill>
                <a:latin typeface="Courier New" panose="02070309020205020404" pitchFamily="49" charset="0"/>
                <a:cs typeface="Courier New" panose="02070309020205020404" pitchFamily="49" charset="0"/>
              </a:rPr>
              <a:t>câu_lệnh_2</a:t>
            </a:r>
            <a:r>
              <a:rPr lang="en-US" sz="2000"/>
              <a:t> </a:t>
            </a:r>
            <a:r>
              <a:rPr lang="en-US" sz="2000" smtClean="0"/>
              <a:t>sẽ được thực hiện thay vì </a:t>
            </a:r>
            <a:r>
              <a:rPr lang="en-US" sz="1800">
                <a:solidFill>
                  <a:srgbClr val="008000"/>
                </a:solidFill>
                <a:latin typeface="Courier New" panose="02070309020205020404" pitchFamily="49" charset="0"/>
                <a:cs typeface="Courier New" panose="02070309020205020404" pitchFamily="49" charset="0"/>
              </a:rPr>
              <a:t>câu_lệnh_1</a:t>
            </a:r>
            <a:r>
              <a:rPr lang="en-US" sz="2000" smtClean="0"/>
              <a:t>.</a:t>
            </a:r>
          </a:p>
        </p:txBody>
      </p:sp>
      <p:sp>
        <p:nvSpPr>
          <p:cNvPr id="4" name="Title 3"/>
          <p:cNvSpPr>
            <a:spLocks noGrp="1"/>
          </p:cNvSpPr>
          <p:nvPr>
            <p:ph type="title"/>
          </p:nvPr>
        </p:nvSpPr>
        <p:spPr/>
        <p:txBody>
          <a:bodyPr>
            <a:normAutofit fontScale="90000"/>
          </a:bodyPr>
          <a:lstStyle/>
          <a:p>
            <a:r>
              <a:rPr lang="en-US" smtClean="0"/>
              <a:t>Câu lệnh if - else</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477" y="1643322"/>
            <a:ext cx="3448050" cy="2457450"/>
          </a:xfrm>
          <a:prstGeom prst="rect">
            <a:avLst/>
          </a:prstGeom>
        </p:spPr>
      </p:pic>
    </p:spTree>
    <p:extLst>
      <p:ext uri="{BB962C8B-B14F-4D97-AF65-F5344CB8AC3E}">
        <p14:creationId xmlns:p14="http://schemas.microsoft.com/office/powerpoint/2010/main" val="2876230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157411" cy="1101435"/>
          </a:xfrm>
        </p:spPr>
        <p:txBody>
          <a:bodyPr>
            <a:normAutofit/>
          </a:bodyPr>
          <a:lstStyle/>
          <a:p>
            <a:pPr marL="0" indent="0" algn="just">
              <a:buNone/>
            </a:pPr>
            <a:r>
              <a:rPr lang="en-US" sz="2000" b="1" i="1" smtClean="0"/>
              <a:t>Ví dụ 1</a:t>
            </a:r>
          </a:p>
          <a:p>
            <a:pPr marL="0" indent="0" algn="just">
              <a:buNone/>
            </a:pPr>
            <a:r>
              <a:rPr lang="en-US" sz="1800" smtClean="0"/>
              <a:t>Hãy viết lại chương trình kiểm tra 1 số có phải số chẵn không, trong đó sử dụng cấu trúc rẽ nhánh (xem lại ví dụ E3.1).</a:t>
            </a:r>
          </a:p>
        </p:txBody>
      </p:sp>
      <p:sp>
        <p:nvSpPr>
          <p:cNvPr id="4" name="Title 3"/>
          <p:cNvSpPr>
            <a:spLocks noGrp="1"/>
          </p:cNvSpPr>
          <p:nvPr>
            <p:ph type="title"/>
          </p:nvPr>
        </p:nvSpPr>
        <p:spPr/>
        <p:txBody>
          <a:bodyPr>
            <a:normAutofit fontScale="90000"/>
          </a:bodyPr>
          <a:lstStyle/>
          <a:p>
            <a:r>
              <a:rPr lang="en-US" smtClean="0"/>
              <a:t>Câu lệnh if - else</a:t>
            </a: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855701748"/>
              </p:ext>
            </p:extLst>
          </p:nvPr>
        </p:nvGraphicFramePr>
        <p:xfrm>
          <a:off x="457200" y="2244436"/>
          <a:ext cx="8229601" cy="2971296"/>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066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E5.3</a:t>
                      </a:r>
                      <a:r>
                        <a:rPr lang="en-US" sz="1600" i="0" baseline="0" smtClean="0"/>
                        <a:t> - </a:t>
                      </a:r>
                      <a:r>
                        <a:rPr lang="en-US" sz="1600" b="1" i="0" smtClean="0"/>
                        <a:t>Chương</a:t>
                      </a:r>
                      <a:r>
                        <a:rPr lang="en-US" sz="1600" b="1" i="0" baseline="0" smtClean="0"/>
                        <a:t> trình kiểm tra số nguyên chẵn hay lẻ (dùng câu lệnh if – else)</a:t>
                      </a:r>
                      <a:endParaRPr lang="en-US" sz="1400" i="0" smtClean="0"/>
                    </a:p>
                  </a:txBody>
                  <a:tcPr/>
                </a:tc>
                <a:extLst>
                  <a:ext uri="{0D108BD9-81ED-4DB2-BD59-A6C34878D82A}">
                    <a16:rowId xmlns:a16="http://schemas.microsoft.com/office/drawing/2014/main" val="30474077"/>
                  </a:ext>
                </a:extLst>
              </a:tr>
              <a:tr h="2636016">
                <a:tc>
                  <a:txBody>
                    <a:bodyPr/>
                    <a:lstStyle/>
                    <a:p>
                      <a:r>
                        <a:rPr lang="en-US" sz="1200" smtClean="0">
                          <a:latin typeface="Courier New" panose="02070309020205020404" pitchFamily="49" charset="0"/>
                          <a:ea typeface="Yu Mincho" panose="02020400000000000000" pitchFamily="18" charset="-128"/>
                          <a:cs typeface="Times New Roman" panose="02020603050405020304" pitchFamily="18" charset="0"/>
                        </a:rPr>
                        <a:t>#</a:t>
                      </a:r>
                      <a:r>
                        <a:rPr lang="en-US" sz="1200" b="1" smtClean="0">
                          <a:latin typeface="Courier New" panose="02070309020205020404" pitchFamily="49" charset="0"/>
                          <a:ea typeface="Yu Mincho" panose="02020400000000000000" pitchFamily="18" charset="-128"/>
                          <a:cs typeface="Times New Roman" panose="02020603050405020304" pitchFamily="18" charset="0"/>
                        </a:rPr>
                        <a:t>include</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&lt;stdio.h&gt;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main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"Nhap so nguyen: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&amp;a);</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2</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 la so chan.\n"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else</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 la so le.\n"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8" name="Rectangle 7"/>
          <p:cNvSpPr/>
          <p:nvPr/>
        </p:nvSpPr>
        <p:spPr>
          <a:xfrm>
            <a:off x="5229694" y="2575297"/>
            <a:ext cx="870751" cy="369332"/>
          </a:xfrm>
          <a:prstGeom prst="rect">
            <a:avLst/>
          </a:prstGeom>
        </p:spPr>
        <p:txBody>
          <a:bodyPr wrap="none">
            <a:spAutoFit/>
          </a:bodyPr>
          <a:lstStyle/>
          <a:p>
            <a:r>
              <a:rPr lang="en-US" b="1" smtClean="0"/>
              <a:t>Output</a:t>
            </a:r>
            <a:endParaRPr lang="en-US" b="1"/>
          </a:p>
        </p:txBody>
      </p:sp>
      <p:pic>
        <p:nvPicPr>
          <p:cNvPr id="6" name="Picture 5"/>
          <p:cNvPicPr>
            <a:picLocks noChangeAspect="1"/>
          </p:cNvPicPr>
          <p:nvPr/>
        </p:nvPicPr>
        <p:blipFill rotWithShape="1">
          <a:blip r:embed="rId2"/>
          <a:srcRect r="79507" b="84176"/>
          <a:stretch/>
        </p:blipFill>
        <p:spPr>
          <a:xfrm>
            <a:off x="5229694" y="2944629"/>
            <a:ext cx="2542706" cy="1026806"/>
          </a:xfrm>
          <a:prstGeom prst="rect">
            <a:avLst/>
          </a:prstGeom>
        </p:spPr>
      </p:pic>
      <p:pic>
        <p:nvPicPr>
          <p:cNvPr id="9" name="Picture 8"/>
          <p:cNvPicPr>
            <a:picLocks noChangeAspect="1"/>
          </p:cNvPicPr>
          <p:nvPr/>
        </p:nvPicPr>
        <p:blipFill rotWithShape="1">
          <a:blip r:embed="rId3"/>
          <a:srcRect r="79507" b="84176"/>
          <a:stretch/>
        </p:blipFill>
        <p:spPr>
          <a:xfrm>
            <a:off x="5229694" y="4046064"/>
            <a:ext cx="2542706" cy="1026806"/>
          </a:xfrm>
          <a:prstGeom prst="rect">
            <a:avLst/>
          </a:prstGeom>
        </p:spPr>
      </p:pic>
    </p:spTree>
    <p:extLst>
      <p:ext uri="{BB962C8B-B14F-4D97-AF65-F5344CB8AC3E}">
        <p14:creationId xmlns:p14="http://schemas.microsoft.com/office/powerpoint/2010/main" val="412181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2"/>
            <a:ext cx="8157411" cy="1088052"/>
          </a:xfrm>
        </p:spPr>
        <p:txBody>
          <a:bodyPr>
            <a:normAutofit/>
          </a:bodyPr>
          <a:lstStyle/>
          <a:p>
            <a:pPr marL="0" indent="0" algn="just">
              <a:buNone/>
            </a:pPr>
            <a:r>
              <a:rPr lang="en-US" sz="2000" b="1" i="1" smtClean="0"/>
              <a:t>Ví dụ 2</a:t>
            </a:r>
          </a:p>
          <a:p>
            <a:pPr marL="0" indent="0" algn="just">
              <a:buNone/>
            </a:pPr>
            <a:r>
              <a:rPr lang="en-US" sz="1800" smtClean="0"/>
              <a:t>Hãy viết lại chương trình kiểm tra xem 1 năm có phải là năm nhuận không, trong đó sử dụng cấu trúc rẽ nhánh (xem lại ví dụ E4.2).</a:t>
            </a:r>
          </a:p>
        </p:txBody>
      </p:sp>
      <p:sp>
        <p:nvSpPr>
          <p:cNvPr id="4" name="Title 3"/>
          <p:cNvSpPr>
            <a:spLocks noGrp="1"/>
          </p:cNvSpPr>
          <p:nvPr>
            <p:ph type="title"/>
          </p:nvPr>
        </p:nvSpPr>
        <p:spPr/>
        <p:txBody>
          <a:bodyPr>
            <a:normAutofit fontScale="90000"/>
          </a:bodyPr>
          <a:lstStyle/>
          <a:p>
            <a:r>
              <a:rPr lang="en-US" smtClean="0"/>
              <a:t>Câu lệnh if - else</a:t>
            </a:r>
            <a:endParaRPr lang="en-US"/>
          </a:p>
        </p:txBody>
      </p:sp>
      <p:sp>
        <p:nvSpPr>
          <p:cNvPr id="2" name="Rectangle 1"/>
          <p:cNvSpPr/>
          <p:nvPr/>
        </p:nvSpPr>
        <p:spPr>
          <a:xfrm>
            <a:off x="457198" y="4977025"/>
            <a:ext cx="8157411" cy="923330"/>
          </a:xfrm>
          <a:prstGeom prst="rect">
            <a:avLst/>
          </a:prstGeom>
        </p:spPr>
        <p:txBody>
          <a:bodyPr wrap="square">
            <a:spAutoFit/>
          </a:bodyPr>
          <a:lstStyle/>
          <a:p>
            <a:pPr algn="just"/>
            <a:r>
              <a:rPr lang="en-US" smtClean="0"/>
              <a:t>Như vậy có thể thấy là việc dùng cấu trúc </a:t>
            </a:r>
            <a:r>
              <a:rPr lang="en-US" sz="1600" b="1" smtClean="0">
                <a:latin typeface="Courier New" panose="02070309020205020404" pitchFamily="49" charset="0"/>
                <a:cs typeface="Courier New" panose="02070309020205020404" pitchFamily="49" charset="0"/>
              </a:rPr>
              <a:t>if-else</a:t>
            </a:r>
            <a:r>
              <a:rPr lang="en-US" smtClean="0"/>
              <a:t> khiến cho chương trình trở nên đơn giản và dễ hiểu hơn so với dùng toán tử 3 ngôi. </a:t>
            </a:r>
            <a:r>
              <a:rPr lang="en-US" smtClean="0">
                <a:sym typeface="Symbol" panose="05050102010706020507" pitchFamily="18" charset="2"/>
              </a:rPr>
              <a:t> </a:t>
            </a:r>
            <a:r>
              <a:rPr lang="en-US" smtClean="0"/>
              <a:t>Toán tử 3 ngôi chỉ nên dùng khi biểu thức điều kiện cũng như biểu thức trả về không quá phức tạp.</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94163817"/>
              </p:ext>
            </p:extLst>
          </p:nvPr>
        </p:nvGraphicFramePr>
        <p:xfrm>
          <a:off x="457199" y="2172865"/>
          <a:ext cx="8229601" cy="2804160"/>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119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E5.4</a:t>
                      </a:r>
                      <a:r>
                        <a:rPr lang="en-US" sz="1600" i="0" baseline="0" smtClean="0"/>
                        <a:t> - </a:t>
                      </a:r>
                      <a:r>
                        <a:rPr lang="en-US" sz="1600" b="1" i="0" smtClean="0"/>
                        <a:t>Chương</a:t>
                      </a:r>
                      <a:r>
                        <a:rPr lang="en-US" sz="1600" b="1" i="0" baseline="0" smtClean="0"/>
                        <a:t> trình kiểm tra năm nhuận (dùng câu lệnh if – else)</a:t>
                      </a:r>
                      <a:endParaRPr lang="en-US" sz="1400" i="0" smtClean="0"/>
                    </a:p>
                  </a:txBody>
                  <a:tcPr/>
                </a:tc>
                <a:extLst>
                  <a:ext uri="{0D108BD9-81ED-4DB2-BD59-A6C34878D82A}">
                    <a16:rowId xmlns:a16="http://schemas.microsoft.com/office/drawing/2014/main" val="30474077"/>
                  </a:ext>
                </a:extLst>
              </a:tr>
              <a:tr h="2452905">
                <a:tc>
                  <a:txBody>
                    <a:bodyPr/>
                    <a:lstStyle/>
                    <a:p>
                      <a:r>
                        <a:rPr lang="en-US" sz="1200" smtClean="0">
                          <a:latin typeface="Courier New" panose="02070309020205020404" pitchFamily="49" charset="0"/>
                          <a:ea typeface="Yu Mincho" panose="02020400000000000000" pitchFamily="18" charset="-128"/>
                          <a:cs typeface="Times New Roman" panose="02020603050405020304" pitchFamily="18" charset="0"/>
                        </a:rPr>
                        <a:t>#</a:t>
                      </a:r>
                      <a:r>
                        <a:rPr lang="en-US" sz="1200" b="1" smtClean="0">
                          <a:latin typeface="Courier New" panose="02070309020205020404" pitchFamily="49" charset="0"/>
                          <a:ea typeface="Yu Mincho" panose="02020400000000000000" pitchFamily="18" charset="-128"/>
                          <a:cs typeface="Times New Roman" panose="02020603050405020304" pitchFamily="18" charset="0"/>
                        </a:rPr>
                        <a:t>include</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&lt;stdio.h&gt;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main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year;</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"Enter a year: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&amp;year);</a:t>
                      </a: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if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((year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400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((year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4</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&amp;&amp; (year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100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 is a leap year.\n"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year);</a:t>
                      </a: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else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 is not a leap year.\n"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year);</a:t>
                      </a: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191750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179724" cy="2094223"/>
          </a:xfrm>
        </p:spPr>
        <p:txBody>
          <a:bodyPr>
            <a:normAutofit/>
          </a:bodyPr>
          <a:lstStyle/>
          <a:p>
            <a:pPr marL="0" indent="0" algn="just">
              <a:buNone/>
            </a:pPr>
            <a:r>
              <a:rPr lang="en-US" sz="2400" b="1"/>
              <a:t>3. Các câu lệnh if-else lồng nhau</a:t>
            </a:r>
          </a:p>
          <a:p>
            <a:pPr marL="0" indent="0" algn="just">
              <a:buNone/>
            </a:pPr>
            <a:r>
              <a:rPr lang="en-US" sz="1800" smtClean="0"/>
              <a:t>Vì bản thân cả cấu trúc </a:t>
            </a:r>
            <a:r>
              <a:rPr lang="en-US" sz="1600" b="1">
                <a:latin typeface="Courier New" panose="02070309020205020404" pitchFamily="49" charset="0"/>
                <a:cs typeface="Courier New" panose="02070309020205020404" pitchFamily="49" charset="0"/>
              </a:rPr>
              <a:t>if-else</a:t>
            </a:r>
            <a:r>
              <a:rPr lang="en-US" sz="1800" smtClean="0"/>
              <a:t> cũng được tính là một câu lệnh phức hợp, cho nên các câu lệnh </a:t>
            </a:r>
            <a:r>
              <a:rPr lang="en-US" sz="1600" b="1">
                <a:latin typeface="Courier New" panose="02070309020205020404" pitchFamily="49" charset="0"/>
                <a:cs typeface="Courier New" panose="02070309020205020404" pitchFamily="49" charset="0"/>
              </a:rPr>
              <a:t>if-else</a:t>
            </a:r>
            <a:r>
              <a:rPr lang="en-US" sz="1800" smtClean="0"/>
              <a:t> có thể kết hợp với nhau để tạo nên các cấu trúc rẽ nhánh phức tạp.</a:t>
            </a:r>
          </a:p>
          <a:p>
            <a:pPr marL="0" indent="0" algn="just">
              <a:buNone/>
            </a:pPr>
            <a:r>
              <a:rPr lang="en-US" sz="1800" b="1" smtClean="0"/>
              <a:t>Ví dụ: </a:t>
            </a:r>
            <a:r>
              <a:rPr lang="en-US" sz="1800" smtClean="0"/>
              <a:t>Hãy viết chương trình nhập vào 1 số nguyên và kiểm tra xem số đó có chia hết cho 3 và cho 6 không.</a:t>
            </a:r>
            <a:endParaRPr lang="en-US" sz="1800"/>
          </a:p>
        </p:txBody>
      </p:sp>
      <p:sp>
        <p:nvSpPr>
          <p:cNvPr id="4" name="Title 3"/>
          <p:cNvSpPr>
            <a:spLocks noGrp="1"/>
          </p:cNvSpPr>
          <p:nvPr>
            <p:ph type="title"/>
          </p:nvPr>
        </p:nvSpPr>
        <p:spPr/>
        <p:txBody>
          <a:bodyPr>
            <a:normAutofit fontScale="90000"/>
          </a:bodyPr>
          <a:lstStyle/>
          <a:p>
            <a:r>
              <a:rPr lang="en-US" smtClean="0"/>
              <a:t>Câu lệnh if - else</a:t>
            </a: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960429993"/>
              </p:ext>
            </p:extLst>
          </p:nvPr>
        </p:nvGraphicFramePr>
        <p:xfrm>
          <a:off x="457200" y="3133898"/>
          <a:ext cx="8229601" cy="3108960"/>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119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E5.5</a:t>
                      </a:r>
                      <a:r>
                        <a:rPr lang="en-US" sz="1600" i="0" baseline="0" smtClean="0"/>
                        <a:t> - </a:t>
                      </a:r>
                      <a:r>
                        <a:rPr lang="en-US" sz="1600" b="1" i="0" smtClean="0"/>
                        <a:t>Ví</a:t>
                      </a:r>
                      <a:r>
                        <a:rPr lang="en-US" sz="1600" b="1" i="0" baseline="0" smtClean="0"/>
                        <a:t> dụ về câu lệnh if – else lồng nhau</a:t>
                      </a:r>
                      <a:endParaRPr lang="en-US" sz="1400" i="0" smtClean="0"/>
                    </a:p>
                  </a:txBody>
                  <a:tcPr/>
                </a:tc>
                <a:extLst>
                  <a:ext uri="{0D108BD9-81ED-4DB2-BD59-A6C34878D82A}">
                    <a16:rowId xmlns:a16="http://schemas.microsoft.com/office/drawing/2014/main" val="30474077"/>
                  </a:ext>
                </a:extLst>
              </a:tr>
              <a:tr h="2452905">
                <a:tc>
                  <a:txBody>
                    <a:bodyPr/>
                    <a:lstStyle/>
                    <a:p>
                      <a:r>
                        <a:rPr lang="en-US" sz="1100" smtClean="0">
                          <a:latin typeface="Courier New" panose="02070309020205020404" pitchFamily="49" charset="0"/>
                          <a:ea typeface="Yu Mincho" panose="02020400000000000000" pitchFamily="18" charset="-128"/>
                          <a:cs typeface="Times New Roman" panose="02020603050405020304" pitchFamily="18" charset="0"/>
                        </a:rPr>
                        <a:t>#</a:t>
                      </a:r>
                      <a:r>
                        <a:rPr lang="en-US" sz="1100" b="1" smtClean="0">
                          <a:latin typeface="Courier New" panose="02070309020205020404" pitchFamily="49" charset="0"/>
                          <a:ea typeface="Yu Mincho" panose="02020400000000000000" pitchFamily="18" charset="-128"/>
                          <a:cs typeface="Times New Roman" panose="02020603050405020304" pitchFamily="18" charset="0"/>
                        </a:rPr>
                        <a:t>include</a:t>
                      </a:r>
                      <a:r>
                        <a:rPr lang="en-US" sz="1100" smtClean="0">
                          <a:latin typeface="Courier New" panose="02070309020205020404" pitchFamily="49" charset="0"/>
                          <a:ea typeface="Yu Mincho" panose="02020400000000000000" pitchFamily="18" charset="-128"/>
                          <a:cs typeface="Times New Roman" panose="02020603050405020304" pitchFamily="18" charset="0"/>
                        </a:rPr>
                        <a:t> </a:t>
                      </a:r>
                      <a:r>
                        <a:rPr lang="en-US" sz="11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&lt;stdio.h&gt;</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100" b="1"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main</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100" smtClean="0">
                          <a:latin typeface="Courier New" panose="02070309020205020404" pitchFamily="49" charset="0"/>
                          <a:ea typeface="Yu Mincho" panose="02020400000000000000" pitchFamily="18" charset="-128"/>
                          <a:cs typeface="Times New Roman" panose="02020603050405020304" pitchFamily="18" charset="0"/>
                        </a:rPr>
                        <a:t> </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1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1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1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"Nhap a: "</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1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1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&amp;a);</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1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if</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 % </a:t>
                      </a:r>
                      <a:r>
                        <a:rPr lang="en-US" sz="11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3</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1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1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if</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 % </a:t>
                      </a:r>
                      <a:r>
                        <a:rPr lang="en-US" sz="11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2</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1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1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1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 chia het cho 3 va 6.\n"</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1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else</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1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1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 chia het cho 3 nhung khong chia het cho 6.\n"</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1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else</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1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1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 khong chia het cho ca 3 va 6.\n"</a:t>
                      </a:r>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1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1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1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srcRect r="60965" b="84006"/>
          <a:stretch/>
        </p:blipFill>
        <p:spPr>
          <a:xfrm>
            <a:off x="5404372" y="4433374"/>
            <a:ext cx="2927180" cy="627258"/>
          </a:xfrm>
          <a:prstGeom prst="rect">
            <a:avLst/>
          </a:prstGeom>
        </p:spPr>
      </p:pic>
      <p:sp>
        <p:nvSpPr>
          <p:cNvPr id="8" name="Rectangle 7"/>
          <p:cNvSpPr/>
          <p:nvPr/>
        </p:nvSpPr>
        <p:spPr>
          <a:xfrm>
            <a:off x="5404372" y="3438473"/>
            <a:ext cx="870751" cy="369332"/>
          </a:xfrm>
          <a:prstGeom prst="rect">
            <a:avLst/>
          </a:prstGeom>
        </p:spPr>
        <p:txBody>
          <a:bodyPr wrap="none">
            <a:spAutoFit/>
          </a:bodyPr>
          <a:lstStyle/>
          <a:p>
            <a:r>
              <a:rPr lang="en-US" b="1" smtClean="0"/>
              <a:t>Output</a:t>
            </a:r>
            <a:endParaRPr lang="en-US" b="1"/>
          </a:p>
        </p:txBody>
      </p:sp>
      <p:pic>
        <p:nvPicPr>
          <p:cNvPr id="6" name="Picture 5"/>
          <p:cNvPicPr>
            <a:picLocks noChangeAspect="1"/>
          </p:cNvPicPr>
          <p:nvPr/>
        </p:nvPicPr>
        <p:blipFill rotWithShape="1">
          <a:blip r:embed="rId3"/>
          <a:srcRect r="60876" b="84347"/>
          <a:stretch/>
        </p:blipFill>
        <p:spPr>
          <a:xfrm>
            <a:off x="5404901" y="3785794"/>
            <a:ext cx="2933864" cy="613888"/>
          </a:xfrm>
          <a:prstGeom prst="rect">
            <a:avLst/>
          </a:prstGeom>
        </p:spPr>
      </p:pic>
    </p:spTree>
    <p:extLst>
      <p:ext uri="{BB962C8B-B14F-4D97-AF65-F5344CB8AC3E}">
        <p14:creationId xmlns:p14="http://schemas.microsoft.com/office/powerpoint/2010/main" val="362239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179724" cy="1583575"/>
          </a:xfrm>
        </p:spPr>
        <p:txBody>
          <a:bodyPr>
            <a:normAutofit lnSpcReduction="10000"/>
          </a:bodyPr>
          <a:lstStyle/>
          <a:p>
            <a:pPr marL="0" indent="0" algn="just">
              <a:buNone/>
            </a:pPr>
            <a:r>
              <a:rPr lang="en-US" sz="2400" b="1"/>
              <a:t>3. Các câu lệnh if-else lồng nhau</a:t>
            </a:r>
          </a:p>
          <a:p>
            <a:pPr marL="0" indent="0" algn="just">
              <a:buNone/>
            </a:pPr>
            <a:r>
              <a:rPr lang="en-US" sz="1800"/>
              <a:t>Trong cấu trúc </a:t>
            </a:r>
            <a:r>
              <a:rPr lang="en-US" sz="1600" b="1">
                <a:latin typeface="Courier New" panose="02070309020205020404" pitchFamily="49" charset="0"/>
                <a:cs typeface="Courier New" panose="02070309020205020404" pitchFamily="49" charset="0"/>
              </a:rPr>
              <a:t>if-else</a:t>
            </a:r>
            <a:r>
              <a:rPr lang="en-US" sz="1800"/>
              <a:t> lồng nhau, nếu không có ngoặc nhọn để phân rõ thì vế </a:t>
            </a:r>
            <a:r>
              <a:rPr lang="en-US" sz="1600" b="1">
                <a:latin typeface="Courier New" panose="02070309020205020404" pitchFamily="49" charset="0"/>
                <a:cs typeface="Courier New" panose="02070309020205020404" pitchFamily="49" charset="0"/>
              </a:rPr>
              <a:t>else</a:t>
            </a:r>
            <a:r>
              <a:rPr lang="en-US" sz="1800"/>
              <a:t> sẽ </a:t>
            </a:r>
            <a:r>
              <a:rPr lang="en-US" sz="1800" smtClean="0"/>
              <a:t>luôn liên </a:t>
            </a:r>
            <a:r>
              <a:rPr lang="en-US" sz="1800"/>
              <a:t>kết với vế </a:t>
            </a:r>
            <a:r>
              <a:rPr lang="en-US" sz="1600" b="1">
                <a:latin typeface="Courier New" panose="02070309020205020404" pitchFamily="49" charset="0"/>
                <a:cs typeface="Courier New" panose="02070309020205020404" pitchFamily="49" charset="0"/>
              </a:rPr>
              <a:t>if</a:t>
            </a:r>
            <a:r>
              <a:rPr lang="en-US" sz="1800"/>
              <a:t> ở trước nó mà chưa được liên kết bởi vế </a:t>
            </a:r>
            <a:r>
              <a:rPr lang="en-US" sz="1600" b="1">
                <a:latin typeface="Courier New" panose="02070309020205020404" pitchFamily="49" charset="0"/>
                <a:cs typeface="Courier New" panose="02070309020205020404" pitchFamily="49" charset="0"/>
              </a:rPr>
              <a:t>else</a:t>
            </a:r>
            <a:r>
              <a:rPr lang="en-US" sz="1800" smtClean="0">
                <a:cs typeface="Courier New" panose="02070309020205020404" pitchFamily="49" charset="0"/>
              </a:rPr>
              <a:t> </a:t>
            </a:r>
            <a:r>
              <a:rPr lang="en-US" sz="2000" smtClean="0"/>
              <a:t>nào</a:t>
            </a:r>
            <a:r>
              <a:rPr lang="en-US" sz="1800" smtClean="0"/>
              <a:t> </a:t>
            </a:r>
            <a:r>
              <a:rPr lang="en-US" sz="1800"/>
              <a:t>khác.</a:t>
            </a:r>
          </a:p>
          <a:p>
            <a:pPr marL="0" indent="0" algn="just">
              <a:buNone/>
            </a:pPr>
            <a:r>
              <a:rPr lang="en-US" sz="1800"/>
              <a:t>Các ví dụ dưới đây minh họa liên kết </a:t>
            </a:r>
            <a:r>
              <a:rPr lang="en-US" sz="1600" b="1">
                <a:latin typeface="Courier New" panose="02070309020205020404" pitchFamily="49" charset="0"/>
                <a:cs typeface="Courier New" panose="02070309020205020404" pitchFamily="49" charset="0"/>
              </a:rPr>
              <a:t>if-else</a:t>
            </a:r>
            <a:r>
              <a:rPr lang="en-US" sz="1800"/>
              <a:t> bằng màu sắc (vế </a:t>
            </a:r>
            <a:r>
              <a:rPr lang="en-US" sz="1600" b="1">
                <a:latin typeface="Courier New" panose="02070309020205020404" pitchFamily="49" charset="0"/>
                <a:cs typeface="Courier New" panose="02070309020205020404" pitchFamily="49" charset="0"/>
              </a:rPr>
              <a:t>if</a:t>
            </a:r>
            <a:r>
              <a:rPr lang="en-US" sz="1800"/>
              <a:t> và vế </a:t>
            </a:r>
            <a:r>
              <a:rPr lang="en-US" sz="1600" b="1">
                <a:latin typeface="Courier New" panose="02070309020205020404" pitchFamily="49" charset="0"/>
                <a:cs typeface="Courier New" panose="02070309020205020404" pitchFamily="49" charset="0"/>
              </a:rPr>
              <a:t>else</a:t>
            </a:r>
            <a:r>
              <a:rPr lang="en-US" sz="1800"/>
              <a:t> nào liên kết với nhau thì từ khóa </a:t>
            </a:r>
            <a:r>
              <a:rPr lang="en-US" sz="1600" b="1" smtClean="0">
                <a:latin typeface="Courier New" panose="02070309020205020404" pitchFamily="49" charset="0"/>
                <a:cs typeface="Courier New" panose="02070309020205020404" pitchFamily="49" charset="0"/>
              </a:rPr>
              <a:t>if else</a:t>
            </a:r>
            <a:r>
              <a:rPr lang="en-US" sz="1800" smtClean="0"/>
              <a:t> </a:t>
            </a:r>
            <a:r>
              <a:rPr lang="en-US" sz="1800"/>
              <a:t>sẽ cùng màu).</a:t>
            </a:r>
          </a:p>
        </p:txBody>
      </p:sp>
      <p:sp>
        <p:nvSpPr>
          <p:cNvPr id="4" name="Title 3"/>
          <p:cNvSpPr>
            <a:spLocks noGrp="1"/>
          </p:cNvSpPr>
          <p:nvPr>
            <p:ph type="title"/>
          </p:nvPr>
        </p:nvSpPr>
        <p:spPr/>
        <p:txBody>
          <a:bodyPr>
            <a:normAutofit fontScale="90000"/>
          </a:bodyPr>
          <a:lstStyle/>
          <a:p>
            <a:r>
              <a:rPr lang="en-US" smtClean="0"/>
              <a:t>Câu lệnh if - else</a:t>
            </a: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2356782732"/>
              </p:ext>
            </p:extLst>
          </p:nvPr>
        </p:nvGraphicFramePr>
        <p:xfrm>
          <a:off x="565267" y="2726575"/>
          <a:ext cx="8071656" cy="1955800"/>
        </p:xfrm>
        <a:graphic>
          <a:graphicData uri="http://schemas.openxmlformats.org/drawingml/2006/table">
            <a:tbl>
              <a:tblPr firstRow="1" bandRow="1">
                <a:tableStyleId>{F5AB1C69-6EDB-4FF4-983F-18BD219EF322}</a:tableStyleId>
              </a:tblPr>
              <a:tblGrid>
                <a:gridCol w="2690552">
                  <a:extLst>
                    <a:ext uri="{9D8B030D-6E8A-4147-A177-3AD203B41FA5}">
                      <a16:colId xmlns:a16="http://schemas.microsoft.com/office/drawing/2014/main" val="1575099710"/>
                    </a:ext>
                  </a:extLst>
                </a:gridCol>
                <a:gridCol w="2690552">
                  <a:extLst>
                    <a:ext uri="{9D8B030D-6E8A-4147-A177-3AD203B41FA5}">
                      <a16:colId xmlns:a16="http://schemas.microsoft.com/office/drawing/2014/main" val="3396995741"/>
                    </a:ext>
                  </a:extLst>
                </a:gridCol>
                <a:gridCol w="2690552">
                  <a:extLst>
                    <a:ext uri="{9D8B030D-6E8A-4147-A177-3AD203B41FA5}">
                      <a16:colId xmlns:a16="http://schemas.microsoft.com/office/drawing/2014/main" val="2757735335"/>
                    </a:ext>
                  </a:extLst>
                </a:gridCol>
              </a:tblGrid>
              <a:tr h="370840">
                <a:tc>
                  <a:txBody>
                    <a:bodyPr/>
                    <a:lstStyle/>
                    <a:p>
                      <a:pPr algn="ctr"/>
                      <a:r>
                        <a:rPr lang="en-US" sz="1600" smtClean="0"/>
                        <a:t>Ví</a:t>
                      </a:r>
                      <a:r>
                        <a:rPr lang="en-US" sz="1600" baseline="0" smtClean="0"/>
                        <a:t> dụ 1</a:t>
                      </a:r>
                      <a:endParaRPr lang="en-US" sz="1600"/>
                    </a:p>
                  </a:txBody>
                  <a:tcPr/>
                </a:tc>
                <a:tc>
                  <a:txBody>
                    <a:bodyPr/>
                    <a:lstStyle/>
                    <a:p>
                      <a:pPr algn="ctr"/>
                      <a:r>
                        <a:rPr lang="en-US" sz="1600" smtClean="0"/>
                        <a:t>Ví</a:t>
                      </a:r>
                      <a:r>
                        <a:rPr lang="en-US" sz="1600" baseline="0" smtClean="0"/>
                        <a:t> dụ 2</a:t>
                      </a:r>
                      <a:endParaRPr lang="en-US" sz="1600"/>
                    </a:p>
                  </a:txBody>
                  <a:tcPr/>
                </a:tc>
                <a:tc>
                  <a:txBody>
                    <a:bodyPr/>
                    <a:lstStyle/>
                    <a:p>
                      <a:pPr algn="ctr"/>
                      <a:r>
                        <a:rPr lang="en-US" sz="1600" smtClean="0"/>
                        <a:t>Ví</a:t>
                      </a:r>
                      <a:r>
                        <a:rPr lang="en-US" sz="1600" baseline="0" smtClean="0"/>
                        <a:t> dụ 3</a:t>
                      </a:r>
                      <a:endParaRPr lang="en-US" sz="1600"/>
                    </a:p>
                  </a:txBody>
                  <a:tcPr/>
                </a:tc>
                <a:extLst>
                  <a:ext uri="{0D108BD9-81ED-4DB2-BD59-A6C34878D82A}">
                    <a16:rowId xmlns:a16="http://schemas.microsoft.com/office/drawing/2014/main" val="2825929208"/>
                  </a:ext>
                </a:extLst>
              </a:tr>
              <a:tr h="370840">
                <a:tc>
                  <a:txBody>
                    <a:bodyPr/>
                    <a:lstStyle/>
                    <a:p>
                      <a:r>
                        <a:rPr lang="en-US" sz="1400" b="1" smtClean="0">
                          <a:solidFill>
                            <a:schemeClr val="accent3"/>
                          </a:solidFill>
                          <a:latin typeface="Courier New" panose="02070309020205020404" pitchFamily="49" charset="0"/>
                          <a:ea typeface="Yu Mincho" panose="02020400000000000000" pitchFamily="18" charset="-128"/>
                          <a:cs typeface="Courier New" panose="02070309020205020404" pitchFamily="49" charset="0"/>
                        </a:rPr>
                        <a:t>if</a:t>
                      </a:r>
                      <a:r>
                        <a:rPr lang="en-US" sz="1400" smtClean="0">
                          <a:latin typeface="Courier New" panose="02070309020205020404" pitchFamily="49" charset="0"/>
                          <a:ea typeface="Yu Mincho" panose="02020400000000000000" pitchFamily="18" charset="-128"/>
                          <a:cs typeface="Courier New" panose="02070309020205020404" pitchFamily="49" charset="0"/>
                        </a:rPr>
                        <a:t> (điều_kiện_1)</a:t>
                      </a:r>
                    </a:p>
                    <a:p>
                      <a:r>
                        <a:rPr lang="en-US" sz="1400" smtClean="0">
                          <a:latin typeface="Courier New" panose="02070309020205020404" pitchFamily="49" charset="0"/>
                          <a:ea typeface="Yu Mincho" panose="02020400000000000000" pitchFamily="18" charset="-128"/>
                          <a:cs typeface="Courier New" panose="02070309020205020404" pitchFamily="49" charset="0"/>
                        </a:rPr>
                        <a:t>    câu_lệnh_1;</a:t>
                      </a:r>
                    </a:p>
                    <a:p>
                      <a:r>
                        <a:rPr lang="en-US" sz="1400" b="1" smtClean="0">
                          <a:solidFill>
                            <a:schemeClr val="accent3"/>
                          </a:solidFill>
                          <a:latin typeface="Courier New" panose="02070309020205020404" pitchFamily="49" charset="0"/>
                          <a:ea typeface="Yu Mincho" panose="02020400000000000000" pitchFamily="18" charset="-128"/>
                          <a:cs typeface="Courier New" panose="02070309020205020404" pitchFamily="49" charset="0"/>
                        </a:rPr>
                        <a:t>else</a:t>
                      </a:r>
                      <a:r>
                        <a:rPr lang="en-US" sz="1400" smtClean="0">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chemeClr val="accent2"/>
                          </a:solidFill>
                          <a:latin typeface="Courier New" panose="02070309020205020404" pitchFamily="49" charset="0"/>
                          <a:ea typeface="Yu Mincho" panose="02020400000000000000" pitchFamily="18" charset="-128"/>
                          <a:cs typeface="Courier New" panose="02070309020205020404" pitchFamily="49" charset="0"/>
                        </a:rPr>
                        <a:t>if</a:t>
                      </a:r>
                      <a:r>
                        <a:rPr lang="en-US" sz="1400" smtClean="0">
                          <a:latin typeface="Courier New" panose="02070309020205020404" pitchFamily="49" charset="0"/>
                          <a:ea typeface="Yu Mincho" panose="02020400000000000000" pitchFamily="18" charset="-128"/>
                          <a:cs typeface="Courier New" panose="02070309020205020404" pitchFamily="49" charset="0"/>
                        </a:rPr>
                        <a:t> (điều_kiện_2)</a:t>
                      </a:r>
                    </a:p>
                    <a:p>
                      <a:r>
                        <a:rPr lang="en-US" sz="1400" smtClean="0">
                          <a:latin typeface="Courier New" panose="02070309020205020404" pitchFamily="49" charset="0"/>
                          <a:ea typeface="Yu Mincho" panose="02020400000000000000" pitchFamily="18" charset="-128"/>
                          <a:cs typeface="Courier New" panose="02070309020205020404" pitchFamily="49" charset="0"/>
                        </a:rPr>
                        <a:t>    câu_lệnh_2;</a:t>
                      </a:r>
                    </a:p>
                    <a:p>
                      <a:r>
                        <a:rPr lang="en-US" sz="1400" b="1" smtClean="0">
                          <a:solidFill>
                            <a:schemeClr val="accent2"/>
                          </a:solidFill>
                          <a:latin typeface="Courier New" panose="02070309020205020404" pitchFamily="49" charset="0"/>
                          <a:ea typeface="Yu Mincho" panose="02020400000000000000" pitchFamily="18" charset="-128"/>
                          <a:cs typeface="Courier New" panose="02070309020205020404" pitchFamily="49" charset="0"/>
                        </a:rPr>
                        <a:t>else</a:t>
                      </a:r>
                      <a:endParaRPr lang="en-US" sz="1400" smtClean="0">
                        <a:solidFill>
                          <a:schemeClr val="accent2"/>
                        </a:solidFill>
                        <a:latin typeface="Courier New" panose="02070309020205020404" pitchFamily="49" charset="0"/>
                        <a:ea typeface="Yu Mincho" panose="02020400000000000000" pitchFamily="18" charset="-128"/>
                        <a:cs typeface="Courier New" panose="02070309020205020404" pitchFamily="49" charset="0"/>
                      </a:endParaRPr>
                    </a:p>
                    <a:p>
                      <a:r>
                        <a:rPr lang="en-US" sz="1400" smtClean="0">
                          <a:latin typeface="Courier New" panose="02070309020205020404" pitchFamily="49" charset="0"/>
                          <a:ea typeface="Yu Mincho" panose="02020400000000000000" pitchFamily="18" charset="-128"/>
                          <a:cs typeface="Courier New" panose="02070309020205020404" pitchFamily="49" charset="0"/>
                        </a:rPr>
                        <a:t>    câu_lệnh_3;</a:t>
                      </a:r>
                    </a:p>
                  </a:txBody>
                  <a:tcPr/>
                </a:tc>
                <a:tc>
                  <a:txBody>
                    <a:bodyPr/>
                    <a:lstStyle/>
                    <a:p>
                      <a:r>
                        <a:rPr lang="en-US" sz="1400" b="1" smtClean="0">
                          <a:solidFill>
                            <a:schemeClr val="accent3"/>
                          </a:solidFill>
                          <a:latin typeface="Courier New" panose="02070309020205020404" pitchFamily="49" charset="0"/>
                          <a:ea typeface="Yu Mincho" panose="02020400000000000000" pitchFamily="18" charset="-128"/>
                          <a:cs typeface="Courier New" panose="02070309020205020404" pitchFamily="49" charset="0"/>
                        </a:rPr>
                        <a:t>if</a:t>
                      </a:r>
                      <a:r>
                        <a:rPr lang="en-US" sz="1400" smtClean="0">
                          <a:latin typeface="Courier New" panose="02070309020205020404" pitchFamily="49" charset="0"/>
                          <a:ea typeface="Yu Mincho" panose="02020400000000000000" pitchFamily="18" charset="-128"/>
                          <a:cs typeface="Courier New" panose="02070309020205020404" pitchFamily="49" charset="0"/>
                        </a:rPr>
                        <a:t> (điều_kiện_1)</a:t>
                      </a:r>
                    </a:p>
                    <a:p>
                      <a:r>
                        <a:rPr lang="en-US" sz="1400" smtClean="0">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chemeClr val="accent2"/>
                          </a:solidFill>
                          <a:latin typeface="Courier New" panose="02070309020205020404" pitchFamily="49" charset="0"/>
                          <a:ea typeface="Yu Mincho" panose="02020400000000000000" pitchFamily="18" charset="-128"/>
                          <a:cs typeface="Courier New" panose="02070309020205020404" pitchFamily="49" charset="0"/>
                        </a:rPr>
                        <a:t>if</a:t>
                      </a:r>
                      <a:r>
                        <a:rPr lang="en-US" sz="1400" smtClean="0">
                          <a:latin typeface="Courier New" panose="02070309020205020404" pitchFamily="49" charset="0"/>
                          <a:ea typeface="Yu Mincho" panose="02020400000000000000" pitchFamily="18" charset="-128"/>
                          <a:cs typeface="Courier New" panose="02070309020205020404" pitchFamily="49" charset="0"/>
                        </a:rPr>
                        <a:t> (điều_kiện_2)</a:t>
                      </a:r>
                    </a:p>
                    <a:p>
                      <a:r>
                        <a:rPr lang="en-US" sz="1400" smtClean="0">
                          <a:latin typeface="Courier New" panose="02070309020205020404" pitchFamily="49" charset="0"/>
                          <a:ea typeface="Yu Mincho" panose="02020400000000000000" pitchFamily="18" charset="-128"/>
                          <a:cs typeface="Courier New" panose="02070309020205020404" pitchFamily="49" charset="0"/>
                        </a:rPr>
                        <a:t>        câu_lệnh_1;</a:t>
                      </a:r>
                    </a:p>
                    <a:p>
                      <a:r>
                        <a:rPr lang="en-US" sz="1400" b="1" smtClean="0">
                          <a:solidFill>
                            <a:schemeClr val="accent3"/>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chemeClr val="accent2"/>
                          </a:solidFill>
                          <a:latin typeface="Courier New" panose="02070309020205020404" pitchFamily="49" charset="0"/>
                          <a:ea typeface="Yu Mincho" panose="02020400000000000000" pitchFamily="18" charset="-128"/>
                          <a:cs typeface="Courier New" panose="02070309020205020404" pitchFamily="49" charset="0"/>
                        </a:rPr>
                        <a:t>else</a:t>
                      </a:r>
                      <a:endParaRPr lang="en-US" sz="1400" smtClean="0">
                        <a:solidFill>
                          <a:schemeClr val="accent2"/>
                        </a:solidFill>
                        <a:latin typeface="Courier New" panose="02070309020205020404" pitchFamily="49" charset="0"/>
                        <a:ea typeface="Yu Mincho" panose="02020400000000000000" pitchFamily="18" charset="-128"/>
                        <a:cs typeface="Courier New" panose="02070309020205020404" pitchFamily="49" charset="0"/>
                      </a:endParaRPr>
                    </a:p>
                    <a:p>
                      <a:r>
                        <a:rPr lang="en-US" sz="1400" smtClean="0">
                          <a:latin typeface="Courier New" panose="02070309020205020404" pitchFamily="49" charset="0"/>
                          <a:ea typeface="Yu Mincho" panose="02020400000000000000" pitchFamily="18" charset="-128"/>
                          <a:cs typeface="Courier New" panose="02070309020205020404" pitchFamily="49" charset="0"/>
                        </a:rPr>
                        <a:t>        câu_lệnh_2;</a:t>
                      </a:r>
                    </a:p>
                    <a:p>
                      <a:r>
                        <a:rPr lang="en-US" sz="1400" b="1" smtClean="0">
                          <a:solidFill>
                            <a:schemeClr val="accent3"/>
                          </a:solidFill>
                          <a:latin typeface="Courier New" panose="02070309020205020404" pitchFamily="49" charset="0"/>
                          <a:ea typeface="Yu Mincho" panose="02020400000000000000" pitchFamily="18" charset="-128"/>
                          <a:cs typeface="Courier New" panose="02070309020205020404" pitchFamily="49" charset="0"/>
                        </a:rPr>
                        <a:t>else</a:t>
                      </a:r>
                      <a:endParaRPr lang="en-US" sz="1400" smtClean="0">
                        <a:solidFill>
                          <a:schemeClr val="accent3"/>
                        </a:solidFill>
                        <a:latin typeface="Courier New" panose="02070309020205020404" pitchFamily="49" charset="0"/>
                        <a:ea typeface="Yu Mincho" panose="02020400000000000000" pitchFamily="18" charset="-128"/>
                        <a:cs typeface="Courier New" panose="02070309020205020404" pitchFamily="49" charset="0"/>
                      </a:endParaRPr>
                    </a:p>
                    <a:p>
                      <a:r>
                        <a:rPr lang="en-US" sz="1400" smtClean="0">
                          <a:latin typeface="Courier New" panose="02070309020205020404" pitchFamily="49" charset="0"/>
                          <a:ea typeface="Yu Mincho" panose="02020400000000000000" pitchFamily="18" charset="-128"/>
                          <a:cs typeface="Courier New" panose="02070309020205020404" pitchFamily="49" charset="0"/>
                        </a:rPr>
                        <a:t>    câu_lệnh_3;</a:t>
                      </a:r>
                    </a:p>
                  </a:txBody>
                  <a:tcPr/>
                </a:tc>
                <a:tc>
                  <a:txBody>
                    <a:bodyPr/>
                    <a:lstStyle/>
                    <a:p>
                      <a:r>
                        <a:rPr lang="en-US" sz="1400" b="1" smtClean="0">
                          <a:solidFill>
                            <a:schemeClr val="accent3"/>
                          </a:solidFill>
                          <a:latin typeface="Courier New" panose="02070309020205020404" pitchFamily="49" charset="0"/>
                          <a:ea typeface="Yu Mincho" panose="02020400000000000000" pitchFamily="18" charset="-128"/>
                          <a:cs typeface="Courier New" panose="02070309020205020404" pitchFamily="49" charset="0"/>
                        </a:rPr>
                        <a:t>if</a:t>
                      </a:r>
                      <a:r>
                        <a:rPr lang="en-US" sz="1400" smtClean="0">
                          <a:latin typeface="Courier New" panose="02070309020205020404" pitchFamily="49" charset="0"/>
                          <a:ea typeface="Yu Mincho" panose="02020400000000000000" pitchFamily="18" charset="-128"/>
                          <a:cs typeface="Courier New" panose="02070309020205020404" pitchFamily="49" charset="0"/>
                        </a:rPr>
                        <a:t> (điều_kiện_1)</a:t>
                      </a:r>
                    </a:p>
                    <a:p>
                      <a:r>
                        <a:rPr lang="en-US" sz="1400" smtClean="0">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chemeClr val="accent2"/>
                          </a:solidFill>
                          <a:latin typeface="Courier New" panose="02070309020205020404" pitchFamily="49" charset="0"/>
                          <a:ea typeface="Yu Mincho" panose="02020400000000000000" pitchFamily="18" charset="-128"/>
                          <a:cs typeface="Courier New" panose="02070309020205020404" pitchFamily="49" charset="0"/>
                        </a:rPr>
                        <a:t>if</a:t>
                      </a:r>
                      <a:r>
                        <a:rPr lang="en-US" sz="1400" smtClean="0">
                          <a:latin typeface="Courier New" panose="02070309020205020404" pitchFamily="49" charset="0"/>
                          <a:ea typeface="Yu Mincho" panose="02020400000000000000" pitchFamily="18" charset="-128"/>
                          <a:cs typeface="Courier New" panose="02070309020205020404" pitchFamily="49" charset="0"/>
                        </a:rPr>
                        <a:t> (điều_kiện_2)</a:t>
                      </a:r>
                    </a:p>
                    <a:p>
                      <a:r>
                        <a:rPr lang="en-US" sz="1400" smtClean="0">
                          <a:latin typeface="Courier New" panose="02070309020205020404" pitchFamily="49" charset="0"/>
                          <a:ea typeface="Yu Mincho" panose="02020400000000000000" pitchFamily="18" charset="-128"/>
                          <a:cs typeface="Courier New" panose="02070309020205020404" pitchFamily="49" charset="0"/>
                        </a:rPr>
                        <a:t>        câu_lệnh_1;</a:t>
                      </a:r>
                    </a:p>
                    <a:p>
                      <a:r>
                        <a:rPr lang="en-US" sz="1400" b="1" smtClean="0">
                          <a:solidFill>
                            <a:schemeClr val="accent2"/>
                          </a:solidFill>
                          <a:latin typeface="Courier New" panose="02070309020205020404" pitchFamily="49" charset="0"/>
                          <a:ea typeface="Yu Mincho" panose="02020400000000000000" pitchFamily="18" charset="-128"/>
                          <a:cs typeface="Courier New" panose="02070309020205020404" pitchFamily="49" charset="0"/>
                        </a:rPr>
                        <a:t>else</a:t>
                      </a:r>
                      <a:endParaRPr lang="en-US" sz="1400" smtClean="0">
                        <a:solidFill>
                          <a:schemeClr val="accent2"/>
                        </a:solidFill>
                        <a:latin typeface="Courier New" panose="02070309020205020404" pitchFamily="49" charset="0"/>
                        <a:ea typeface="Yu Mincho" panose="02020400000000000000" pitchFamily="18" charset="-128"/>
                        <a:cs typeface="Courier New" panose="02070309020205020404" pitchFamily="49" charset="0"/>
                      </a:endParaRPr>
                    </a:p>
                    <a:p>
                      <a:r>
                        <a:rPr lang="en-US" sz="1400" smtClean="0">
                          <a:latin typeface="Courier New" panose="02070309020205020404" pitchFamily="49" charset="0"/>
                          <a:ea typeface="Yu Mincho" panose="02020400000000000000" pitchFamily="18" charset="-128"/>
                          <a:cs typeface="Courier New" panose="02070309020205020404" pitchFamily="49" charset="0"/>
                        </a:rPr>
                        <a:t>    câu_lệnh_2;</a:t>
                      </a:r>
                    </a:p>
                  </a:txBody>
                  <a:tcPr/>
                </a:tc>
                <a:extLst>
                  <a:ext uri="{0D108BD9-81ED-4DB2-BD59-A6C34878D82A}">
                    <a16:rowId xmlns:a16="http://schemas.microsoft.com/office/drawing/2014/main" val="1913975493"/>
                  </a:ext>
                </a:extLst>
              </a:tr>
            </a:tbl>
          </a:graphicData>
        </a:graphic>
      </p:graphicFrame>
      <p:sp>
        <p:nvSpPr>
          <p:cNvPr id="15" name="Rectangle 14"/>
          <p:cNvSpPr/>
          <p:nvPr/>
        </p:nvSpPr>
        <p:spPr>
          <a:xfrm>
            <a:off x="457200" y="4929285"/>
            <a:ext cx="5070764" cy="1200329"/>
          </a:xfrm>
          <a:prstGeom prst="rect">
            <a:avLst/>
          </a:prstGeom>
        </p:spPr>
        <p:txBody>
          <a:bodyPr wrap="square">
            <a:spAutoFit/>
          </a:bodyPr>
          <a:lstStyle/>
          <a:p>
            <a:pPr algn="just"/>
            <a:r>
              <a:rPr lang="en-US" b="1" smtClean="0"/>
              <a:t>Câu hỏi: </a:t>
            </a:r>
            <a:r>
              <a:rPr lang="en-US" smtClean="0"/>
              <a:t>Ta phải sửa thế nào để ở ví dụ 3, vế else được liên kết với vế if đầu tiên?</a:t>
            </a:r>
          </a:p>
          <a:p>
            <a:pPr algn="just"/>
            <a:r>
              <a:rPr lang="en-US" b="1" smtClean="0"/>
              <a:t>Đáp án:</a:t>
            </a:r>
            <a:r>
              <a:rPr lang="en-US" smtClean="0"/>
              <a:t> Dùng ngoặc nhọn để bao lại vế if thứ 2, không cho liên kết với vế else.</a:t>
            </a:r>
            <a:endParaRPr lang="en-US"/>
          </a:p>
        </p:txBody>
      </p:sp>
      <p:sp>
        <p:nvSpPr>
          <p:cNvPr id="16" name="Rectangle 15"/>
          <p:cNvSpPr/>
          <p:nvPr/>
        </p:nvSpPr>
        <p:spPr>
          <a:xfrm>
            <a:off x="5727469" y="4929285"/>
            <a:ext cx="2460567" cy="1169551"/>
          </a:xfrm>
          <a:prstGeom prst="rect">
            <a:avLst/>
          </a:prstGeom>
        </p:spPr>
        <p:txBody>
          <a:bodyPr wrap="square">
            <a:spAutoFit/>
          </a:bodyPr>
          <a:lstStyle/>
          <a:p>
            <a:r>
              <a:rPr lang="en-US" sz="1400" b="1">
                <a:solidFill>
                  <a:schemeClr val="accent3"/>
                </a:solidFill>
                <a:latin typeface="Courier New" panose="02070309020205020404" pitchFamily="49" charset="0"/>
                <a:ea typeface="Yu Mincho" panose="02020400000000000000" pitchFamily="18" charset="-128"/>
                <a:cs typeface="Courier New" panose="02070309020205020404" pitchFamily="49" charset="0"/>
              </a:rPr>
              <a:t>if</a:t>
            </a:r>
            <a:r>
              <a:rPr lang="en-US" sz="1400">
                <a:latin typeface="Courier New" panose="02070309020205020404" pitchFamily="49" charset="0"/>
                <a:ea typeface="Yu Mincho" panose="02020400000000000000" pitchFamily="18" charset="-128"/>
                <a:cs typeface="Courier New" panose="02070309020205020404" pitchFamily="49" charset="0"/>
              </a:rPr>
              <a:t> (điều_kiện_1</a:t>
            </a:r>
            <a:r>
              <a:rPr lang="en-US" sz="1400" smtClean="0">
                <a:latin typeface="Courier New" panose="02070309020205020404" pitchFamily="49" charset="0"/>
                <a:ea typeface="Yu Mincho" panose="02020400000000000000" pitchFamily="18" charset="-128"/>
                <a:cs typeface="Courier New" panose="02070309020205020404" pitchFamily="49" charset="0"/>
              </a:rPr>
              <a:t>) {</a:t>
            </a:r>
            <a:endParaRPr lang="en-US" sz="1400">
              <a:latin typeface="Courier New" panose="02070309020205020404" pitchFamily="49" charset="0"/>
              <a:ea typeface="Yu Mincho" panose="02020400000000000000" pitchFamily="18" charset="-128"/>
              <a:cs typeface="Courier New" panose="02070309020205020404" pitchFamily="49"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b="1">
                <a:solidFill>
                  <a:schemeClr val="accent2"/>
                </a:solidFill>
                <a:latin typeface="Courier New" panose="02070309020205020404" pitchFamily="49" charset="0"/>
                <a:ea typeface="Yu Mincho" panose="02020400000000000000" pitchFamily="18" charset="-128"/>
                <a:cs typeface="Courier New" panose="02070309020205020404" pitchFamily="49" charset="0"/>
              </a:rPr>
              <a:t>if</a:t>
            </a:r>
            <a:r>
              <a:rPr lang="en-US" sz="1400">
                <a:latin typeface="Courier New" panose="02070309020205020404" pitchFamily="49" charset="0"/>
                <a:ea typeface="Yu Mincho" panose="02020400000000000000" pitchFamily="18" charset="-128"/>
                <a:cs typeface="Courier New" panose="02070309020205020404" pitchFamily="49" charset="0"/>
              </a:rPr>
              <a:t> (điều_kiện_2)</a:t>
            </a:r>
          </a:p>
          <a:p>
            <a:r>
              <a:rPr lang="en-US" sz="1400">
                <a:latin typeface="Courier New" panose="02070309020205020404" pitchFamily="49" charset="0"/>
                <a:ea typeface="Yu Mincho" panose="02020400000000000000" pitchFamily="18" charset="-128"/>
                <a:cs typeface="Courier New" panose="02070309020205020404" pitchFamily="49" charset="0"/>
              </a:rPr>
              <a:t>        câu_lệnh_1</a:t>
            </a:r>
            <a:r>
              <a:rPr lang="en-US" sz="1400" smtClean="0">
                <a:latin typeface="Courier New" panose="02070309020205020404" pitchFamily="49" charset="0"/>
                <a:ea typeface="Yu Mincho" panose="02020400000000000000" pitchFamily="18" charset="-128"/>
                <a:cs typeface="Courier New" panose="02070309020205020404" pitchFamily="49" charset="0"/>
              </a:rPr>
              <a:t>;</a:t>
            </a:r>
          </a:p>
          <a:p>
            <a:r>
              <a:rPr lang="en-US" sz="1400" smtClean="0">
                <a:latin typeface="Courier New" panose="02070309020205020404" pitchFamily="49" charset="0"/>
                <a:ea typeface="Yu Mincho" panose="02020400000000000000" pitchFamily="18" charset="-128"/>
                <a:cs typeface="Courier New" panose="02070309020205020404" pitchFamily="49" charset="0"/>
              </a:rPr>
              <a:t>} </a:t>
            </a:r>
            <a:r>
              <a:rPr lang="en-US" sz="1400" b="1">
                <a:solidFill>
                  <a:schemeClr val="accent3"/>
                </a:solidFill>
                <a:latin typeface="Courier New" panose="02070309020205020404" pitchFamily="49" charset="0"/>
                <a:ea typeface="Yu Mincho" panose="02020400000000000000" pitchFamily="18" charset="-128"/>
                <a:cs typeface="Courier New" panose="02070309020205020404" pitchFamily="49" charset="0"/>
              </a:rPr>
              <a:t>else</a:t>
            </a:r>
          </a:p>
          <a:p>
            <a:r>
              <a:rPr lang="en-US" sz="1400">
                <a:latin typeface="Courier New" panose="02070309020205020404" pitchFamily="49" charset="0"/>
                <a:ea typeface="Yu Mincho" panose="02020400000000000000" pitchFamily="18" charset="-128"/>
                <a:cs typeface="Courier New" panose="02070309020205020404" pitchFamily="49" charset="0"/>
              </a:rPr>
              <a:t>    câu_lệnh_2;</a:t>
            </a:r>
          </a:p>
        </p:txBody>
      </p:sp>
    </p:spTree>
    <p:extLst>
      <p:ext uri="{BB962C8B-B14F-4D97-AF65-F5344CB8AC3E}">
        <p14:creationId xmlns:p14="http://schemas.microsoft.com/office/powerpoint/2010/main" val="322098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179724" cy="5083233"/>
          </a:xfrm>
        </p:spPr>
        <p:txBody>
          <a:bodyPr>
            <a:normAutofit/>
          </a:bodyPr>
          <a:lstStyle/>
          <a:p>
            <a:pPr marL="0" indent="0" algn="just">
              <a:buNone/>
            </a:pPr>
            <a:r>
              <a:rPr lang="en-US" sz="2400" b="1"/>
              <a:t>4. Quy ước khi viết cấu trúc if-else</a:t>
            </a:r>
          </a:p>
          <a:p>
            <a:pPr algn="just"/>
            <a:r>
              <a:rPr lang="en-US" sz="1800" smtClean="0"/>
              <a:t>Nên dùng khối lệnh </a:t>
            </a:r>
            <a:r>
              <a:rPr lang="en-US" sz="1600" smtClean="0">
                <a:latin typeface="Courier New" panose="02070309020205020404" pitchFamily="49" charset="0"/>
                <a:cs typeface="Courier New" panose="02070309020205020404" pitchFamily="49" charset="0"/>
              </a:rPr>
              <a:t>{}</a:t>
            </a:r>
            <a:r>
              <a:rPr lang="en-US" sz="1800" smtClean="0"/>
              <a:t> trong phần thực thi của các vế </a:t>
            </a:r>
            <a:r>
              <a:rPr lang="en-US" sz="1600" b="1">
                <a:latin typeface="Courier New" panose="02070309020205020404" pitchFamily="49" charset="0"/>
                <a:cs typeface="Courier New" panose="02070309020205020404" pitchFamily="49" charset="0"/>
              </a:rPr>
              <a:t>if-else</a:t>
            </a:r>
            <a:r>
              <a:rPr lang="en-US" sz="1800" smtClean="0"/>
              <a:t> (kể cả khi chỉ có 1 câu lệnh) để giúp phân biệt các liên kết </a:t>
            </a:r>
            <a:r>
              <a:rPr lang="en-US" sz="1600" b="1">
                <a:latin typeface="Courier New" panose="02070309020205020404" pitchFamily="49" charset="0"/>
                <a:cs typeface="Courier New" panose="02070309020205020404" pitchFamily="49" charset="0"/>
              </a:rPr>
              <a:t>if-else</a:t>
            </a:r>
            <a:r>
              <a:rPr lang="en-US" sz="1800" smtClean="0"/>
              <a:t>.</a:t>
            </a:r>
          </a:p>
          <a:p>
            <a:pPr marL="400050" lvl="1" indent="0" algn="just">
              <a:buNone/>
            </a:pPr>
            <a:r>
              <a:rPr lang="en-US" sz="1600" b="1" smtClean="0"/>
              <a:t>Ví dụ:</a:t>
            </a:r>
          </a:p>
          <a:p>
            <a:pPr marL="400050" lvl="1" indent="0">
              <a:spcBef>
                <a:spcPts val="0"/>
              </a:spcBef>
              <a:buNone/>
            </a:pPr>
            <a:r>
              <a:rPr lang="en-US" sz="1200" b="1">
                <a:solidFill>
                  <a:srgbClr val="008000"/>
                </a:solidFill>
                <a:latin typeface="Courier New" panose="02070309020205020404" pitchFamily="49" charset="0"/>
                <a:ea typeface="Yu Mincho" panose="02020400000000000000" pitchFamily="18" charset="-128"/>
                <a:cs typeface="Courier New" panose="02070309020205020404" pitchFamily="49" charset="0"/>
              </a:rPr>
              <a:t>if</a:t>
            </a:r>
            <a:r>
              <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(n &gt; 0) </a:t>
            </a:r>
            <a:r>
              <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rPr>
              <a:t>{</a:t>
            </a:r>
          </a:p>
          <a:p>
            <a:pPr marL="400050" lvl="1" indent="0">
              <a:spcBef>
                <a:spcPts val="0"/>
              </a:spcBef>
              <a:buNone/>
            </a:pPr>
            <a:r>
              <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200" b="1">
                <a:solidFill>
                  <a:srgbClr val="B00040"/>
                </a:solidFill>
                <a:latin typeface="Courier New" panose="02070309020205020404" pitchFamily="49" charset="0"/>
                <a:ea typeface="Yu Mincho" panose="02020400000000000000" pitchFamily="18" charset="-128"/>
                <a:cs typeface="Courier New" panose="02070309020205020404" pitchFamily="49" charset="0"/>
              </a:rPr>
              <a:t>if</a:t>
            </a:r>
            <a:r>
              <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(a &gt; b) {</a:t>
            </a:r>
            <a:endPar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endParaRPr>
          </a:p>
          <a:p>
            <a:pPr marL="400050" lvl="1" indent="0">
              <a:spcBef>
                <a:spcPts val="0"/>
              </a:spcBef>
              <a:buNone/>
            </a:pPr>
            <a:r>
              <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x = a;</a:t>
            </a:r>
          </a:p>
          <a:p>
            <a:pPr marL="400050" lvl="1" indent="0">
              <a:spcBef>
                <a:spcPts val="0"/>
              </a:spcBef>
              <a:buNone/>
            </a:pPr>
            <a:r>
              <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endPar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endParaRPr>
          </a:p>
          <a:p>
            <a:pPr marL="400050" lvl="1" indent="0">
              <a:spcBef>
                <a:spcPts val="0"/>
              </a:spcBef>
              <a:buNone/>
            </a:pPr>
            <a:r>
              <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008000"/>
                </a:solidFill>
                <a:latin typeface="Courier New" panose="02070309020205020404" pitchFamily="49" charset="0"/>
                <a:ea typeface="Yu Mincho" panose="02020400000000000000" pitchFamily="18" charset="-128"/>
                <a:cs typeface="Courier New" panose="02070309020205020404" pitchFamily="49" charset="0"/>
              </a:rPr>
              <a:t>else</a:t>
            </a:r>
            <a:r>
              <a:rPr lang="en-US" sz="1200" smtClean="0">
                <a:latin typeface="Courier New" panose="02070309020205020404" pitchFamily="49" charset="0"/>
                <a:ea typeface="Yu Mincho" panose="02020400000000000000" pitchFamily="18" charset="-128"/>
                <a:cs typeface="Courier New" panose="02070309020205020404" pitchFamily="49" charset="0"/>
              </a:rPr>
              <a:t> {</a:t>
            </a:r>
            <a:endParaRPr lang="en-US" sz="1200" b="1">
              <a:solidFill>
                <a:srgbClr val="008000"/>
              </a:solidFill>
              <a:latin typeface="Courier New" panose="02070309020205020404" pitchFamily="49" charset="0"/>
              <a:ea typeface="Yu Mincho" panose="02020400000000000000" pitchFamily="18" charset="-128"/>
              <a:cs typeface="Courier New" panose="02070309020205020404" pitchFamily="49" charset="0"/>
            </a:endParaRPr>
          </a:p>
          <a:p>
            <a:pPr marL="400050" lvl="1" indent="0">
              <a:spcBef>
                <a:spcPts val="0"/>
              </a:spcBef>
              <a:buNone/>
            </a:pPr>
            <a:r>
              <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x = b;</a:t>
            </a:r>
          </a:p>
          <a:p>
            <a:pPr marL="400050" lvl="1" indent="0">
              <a:spcBef>
                <a:spcPts val="0"/>
              </a:spcBef>
              <a:buNone/>
            </a:pPr>
            <a:r>
              <a:rPr lang="en-US" sz="12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cs typeface="Courier New" panose="02070309020205020404" pitchFamily="49" charset="0"/>
            </a:endParaRPr>
          </a:p>
          <a:p>
            <a:pPr algn="just"/>
            <a:r>
              <a:rPr lang="en-US" sz="1800" smtClean="0"/>
              <a:t>Hai vế </a:t>
            </a:r>
            <a:r>
              <a:rPr lang="en-US" sz="1600" b="1" smtClean="0">
                <a:latin typeface="Courier New" panose="02070309020205020404" pitchFamily="49" charset="0"/>
                <a:cs typeface="Courier New" panose="02070309020205020404" pitchFamily="49" charset="0"/>
              </a:rPr>
              <a:t>if</a:t>
            </a:r>
            <a:r>
              <a:rPr lang="en-US" sz="1800"/>
              <a:t> và </a:t>
            </a:r>
            <a:r>
              <a:rPr lang="en-US" sz="1600" b="1" smtClean="0">
                <a:latin typeface="Courier New" panose="02070309020205020404" pitchFamily="49" charset="0"/>
                <a:cs typeface="Courier New" panose="02070309020205020404" pitchFamily="49" charset="0"/>
              </a:rPr>
              <a:t>else</a:t>
            </a:r>
            <a:r>
              <a:rPr lang="en-US" sz="1800" smtClean="0"/>
              <a:t> có liên kết với nhau thì từ khóa phải được viết thẳng cột.</a:t>
            </a:r>
          </a:p>
          <a:p>
            <a:pPr algn="just"/>
            <a:r>
              <a:rPr lang="en-US" sz="1800" smtClean="0"/>
              <a:t>Các câu lệnh thực thi trong vế </a:t>
            </a:r>
            <a:r>
              <a:rPr lang="en-US" sz="1600" b="1">
                <a:latin typeface="Courier New" panose="02070309020205020404" pitchFamily="49" charset="0"/>
                <a:cs typeface="Courier New" panose="02070309020205020404" pitchFamily="49" charset="0"/>
              </a:rPr>
              <a:t>if-else</a:t>
            </a:r>
            <a:r>
              <a:rPr lang="en-US" sz="1800" smtClean="0"/>
              <a:t> nên được viết xuống dòng và lùi vào 1 tab (trừ trường hợp câu lệnh ngắn và sau đó không có vế </a:t>
            </a:r>
            <a:r>
              <a:rPr lang="en-US" sz="1600" b="1">
                <a:latin typeface="Courier New" panose="02070309020205020404" pitchFamily="49" charset="0"/>
                <a:cs typeface="Courier New" panose="02070309020205020404" pitchFamily="49" charset="0"/>
              </a:rPr>
              <a:t>else</a:t>
            </a:r>
            <a:r>
              <a:rPr lang="en-US" sz="1800" smtClean="0"/>
              <a:t> thì có thể để câu lệnh cùng dòng với biểu thức điều kiện).</a:t>
            </a:r>
          </a:p>
          <a:p>
            <a:pPr marL="400050" lvl="1" indent="0" algn="just">
              <a:buNone/>
            </a:pPr>
            <a:r>
              <a:rPr lang="en-US" sz="1600" b="1" smtClean="0"/>
              <a:t>Ví dụ:</a:t>
            </a:r>
            <a:endParaRPr lang="en-US" sz="1600" b="1"/>
          </a:p>
          <a:p>
            <a:pPr marL="400050" lvl="1" indent="0">
              <a:spcBef>
                <a:spcPts val="0"/>
              </a:spcBef>
              <a:buNone/>
            </a:pPr>
            <a:r>
              <a:rPr lang="en-US" sz="1200" b="1">
                <a:latin typeface="Courier New" panose="02070309020205020404" pitchFamily="49" charset="0"/>
                <a:ea typeface="Yu Mincho" panose="02020400000000000000" pitchFamily="18" charset="-128"/>
                <a:cs typeface="Courier New" panose="02070309020205020404" pitchFamily="49" charset="0"/>
              </a:rPr>
              <a:t>if</a:t>
            </a:r>
            <a:r>
              <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(a &gt; b)</a:t>
            </a:r>
          </a:p>
          <a:p>
            <a:pPr marL="400050" lvl="1" indent="0">
              <a:spcBef>
                <a:spcPts val="0"/>
              </a:spcBef>
              <a:buNone/>
            </a:pPr>
            <a:r>
              <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   max = a;</a:t>
            </a:r>
          </a:p>
          <a:p>
            <a:pPr marL="400050" lvl="1" indent="0">
              <a:spcBef>
                <a:spcPts val="0"/>
              </a:spcBef>
              <a:buNone/>
            </a:pPr>
            <a:r>
              <a:rPr lang="en-US" sz="1200" b="1">
                <a:latin typeface="Courier New" panose="02070309020205020404" pitchFamily="49" charset="0"/>
                <a:ea typeface="Yu Mincho" panose="02020400000000000000" pitchFamily="18" charset="-128"/>
                <a:cs typeface="Courier New" panose="02070309020205020404" pitchFamily="49" charset="0"/>
              </a:rPr>
              <a:t>else</a:t>
            </a:r>
          </a:p>
          <a:p>
            <a:pPr marL="400050" lvl="1" indent="0">
              <a:spcBef>
                <a:spcPts val="0"/>
              </a:spcBef>
              <a:buNone/>
            </a:pPr>
            <a:r>
              <a:rPr lang="en-US" sz="12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   max = b;</a:t>
            </a:r>
            <a:endParaRPr lang="en-US" sz="2000" smtClean="0"/>
          </a:p>
        </p:txBody>
      </p:sp>
      <p:sp>
        <p:nvSpPr>
          <p:cNvPr id="4" name="Title 3"/>
          <p:cNvSpPr>
            <a:spLocks noGrp="1"/>
          </p:cNvSpPr>
          <p:nvPr>
            <p:ph type="title"/>
          </p:nvPr>
        </p:nvSpPr>
        <p:spPr/>
        <p:txBody>
          <a:bodyPr>
            <a:normAutofit fontScale="90000"/>
          </a:bodyPr>
          <a:lstStyle/>
          <a:p>
            <a:r>
              <a:rPr lang="en-US" smtClean="0"/>
              <a:t>Câu lệnh if - else</a:t>
            </a:r>
            <a:endParaRPr lang="en-US"/>
          </a:p>
        </p:txBody>
      </p:sp>
    </p:spTree>
    <p:extLst>
      <p:ext uri="{BB962C8B-B14F-4D97-AF65-F5344CB8AC3E}">
        <p14:creationId xmlns:p14="http://schemas.microsoft.com/office/powerpoint/2010/main" val="3798853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179724" cy="1134687"/>
          </a:xfrm>
        </p:spPr>
        <p:txBody>
          <a:bodyPr>
            <a:normAutofit/>
          </a:bodyPr>
          <a:lstStyle/>
          <a:p>
            <a:pPr marL="0" indent="0" algn="just">
              <a:buNone/>
            </a:pPr>
            <a:r>
              <a:rPr lang="en-US" sz="2400" b="1"/>
              <a:t>5. Cấu trúc if-else để xét nhiều trường hợp</a:t>
            </a:r>
          </a:p>
          <a:p>
            <a:pPr marL="0" indent="0" algn="just">
              <a:buNone/>
            </a:pPr>
            <a:r>
              <a:rPr lang="en-US" sz="2000" smtClean="0">
                <a:cs typeface="Courier New" panose="02070309020205020404" pitchFamily="49" charset="0"/>
              </a:rPr>
              <a:t>Nếu bài toán có nhiều trường hợp cần kiểm tra và các trường hợp này loại trừ lẫn nhau thì ta có thể viết cấu trúc </a:t>
            </a:r>
            <a:r>
              <a:rPr lang="en-US" sz="1800" b="1" smtClean="0">
                <a:latin typeface="Courier New" panose="02070309020205020404" pitchFamily="49" charset="0"/>
                <a:cs typeface="Courier New" panose="02070309020205020404" pitchFamily="49" charset="0"/>
              </a:rPr>
              <a:t>if-else</a:t>
            </a:r>
            <a:r>
              <a:rPr lang="en-US" sz="2000" smtClean="0">
                <a:cs typeface="Courier New" panose="02070309020205020404" pitchFamily="49" charset="0"/>
              </a:rPr>
              <a:t> để xử lý bài toán như sau:</a:t>
            </a:r>
          </a:p>
          <a:p>
            <a:pPr marL="0" marR="0" indent="0">
              <a:spcBef>
                <a:spcPts val="0"/>
              </a:spcBef>
              <a:spcAft>
                <a:spcPts val="0"/>
              </a:spcAft>
              <a:buNone/>
            </a:pPr>
            <a:endParaRPr lang="en-US" sz="1400">
              <a:latin typeface="Courier New" panose="02070309020205020404" pitchFamily="49" charset="0"/>
              <a:ea typeface="Yu Mincho" panose="02020400000000000000" pitchFamily="18" charset="-128"/>
              <a:cs typeface="Times New Roman" panose="02020603050405020304" pitchFamily="18" charset="0"/>
            </a:endParaRPr>
          </a:p>
          <a:p>
            <a:pPr marL="0" indent="0" algn="just">
              <a:buNone/>
            </a:pPr>
            <a:endParaRPr lang="en-US" sz="2000">
              <a:cs typeface="Courier New" panose="02070309020205020404" pitchFamily="49" charset="0"/>
            </a:endParaRPr>
          </a:p>
        </p:txBody>
      </p:sp>
      <p:sp>
        <p:nvSpPr>
          <p:cNvPr id="4" name="Title 3"/>
          <p:cNvSpPr>
            <a:spLocks noGrp="1"/>
          </p:cNvSpPr>
          <p:nvPr>
            <p:ph type="title"/>
          </p:nvPr>
        </p:nvSpPr>
        <p:spPr/>
        <p:txBody>
          <a:bodyPr>
            <a:normAutofit fontScale="90000"/>
          </a:bodyPr>
          <a:lstStyle/>
          <a:p>
            <a:r>
              <a:rPr lang="en-US" smtClean="0"/>
              <a:t>Câu lệnh if - else</a:t>
            </a:r>
            <a:endParaRPr lang="en-US"/>
          </a:p>
        </p:txBody>
      </p:sp>
      <p:sp>
        <p:nvSpPr>
          <p:cNvPr id="2" name="Rectangle 1"/>
          <p:cNvSpPr/>
          <p:nvPr/>
        </p:nvSpPr>
        <p:spPr>
          <a:xfrm>
            <a:off x="2086495" y="2277687"/>
            <a:ext cx="4921134" cy="2031325"/>
          </a:xfrm>
          <a:prstGeom prst="rect">
            <a:avLst/>
          </a:prstGeom>
        </p:spPr>
        <p:txBody>
          <a:bodyPr wrap="square">
            <a:spAutoFit/>
          </a:bodyPr>
          <a:lstStyle/>
          <a:p>
            <a:r>
              <a:rPr lang="en-US" sz="1400" b="1">
                <a:latin typeface="Courier New" panose="02070309020205020404" pitchFamily="49" charset="0"/>
                <a:ea typeface="Yu Mincho" panose="02020400000000000000" pitchFamily="18" charset="-128"/>
                <a:cs typeface="Courier New" panose="02070309020205020404" pitchFamily="49" charset="0"/>
              </a:rPr>
              <a:t>if</a:t>
            </a:r>
            <a:r>
              <a:rPr lang="en-US" sz="1400">
                <a:latin typeface="Courier New" panose="02070309020205020404" pitchFamily="49" charset="0"/>
                <a:ea typeface="Yu Mincho" panose="02020400000000000000" pitchFamily="18" charset="-128"/>
                <a:cs typeface="Courier New" panose="02070309020205020404" pitchFamily="49" charset="0"/>
              </a:rPr>
              <a:t> (trường_hợp_1)</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smtClean="0">
                <a:latin typeface="Courier New" panose="02070309020205020404" pitchFamily="49" charset="0"/>
                <a:ea typeface="Yu Mincho" panose="02020400000000000000" pitchFamily="18" charset="-128"/>
                <a:cs typeface="Courier New" panose="02070309020205020404" pitchFamily="49" charset="0"/>
              </a:rPr>
              <a:t>câu_lệnh_xử_lý_trường_hợp_1</a:t>
            </a:r>
            <a:r>
              <a:rPr lang="en-US" sz="1400">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b="1">
                <a:latin typeface="Courier New" panose="02070309020205020404" pitchFamily="49" charset="0"/>
                <a:ea typeface="Yu Mincho" panose="02020400000000000000" pitchFamily="18" charset="-128"/>
                <a:cs typeface="Courier New" panose="02070309020205020404" pitchFamily="49" charset="0"/>
              </a:rPr>
              <a:t>else</a:t>
            </a:r>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b="1">
                <a:latin typeface="Courier New" panose="02070309020205020404" pitchFamily="49" charset="0"/>
                <a:ea typeface="Yu Mincho" panose="02020400000000000000" pitchFamily="18" charset="-128"/>
                <a:cs typeface="Courier New" panose="02070309020205020404" pitchFamily="49" charset="0"/>
              </a:rPr>
              <a:t>if</a:t>
            </a:r>
            <a:r>
              <a:rPr lang="en-US" sz="1400">
                <a:latin typeface="Courier New" panose="02070309020205020404" pitchFamily="49" charset="0"/>
                <a:ea typeface="Yu Mincho" panose="02020400000000000000" pitchFamily="18" charset="-128"/>
                <a:cs typeface="Courier New" panose="02070309020205020404" pitchFamily="49" charset="0"/>
              </a:rPr>
              <a:t> (trường_hợp_2)</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smtClean="0">
                <a:latin typeface="Courier New" panose="02070309020205020404" pitchFamily="49" charset="0"/>
                <a:ea typeface="Yu Mincho" panose="02020400000000000000" pitchFamily="18" charset="-128"/>
                <a:cs typeface="Courier New" panose="02070309020205020404" pitchFamily="49" charset="0"/>
              </a:rPr>
              <a:t>câu_lệnh_xử_lý_trường_hợp_2</a:t>
            </a:r>
            <a:r>
              <a:rPr lang="en-US" sz="1400">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b="1">
                <a:latin typeface="Courier New" panose="02070309020205020404" pitchFamily="49" charset="0"/>
                <a:ea typeface="Yu Mincho" panose="02020400000000000000" pitchFamily="18" charset="-128"/>
                <a:cs typeface="Courier New" panose="02070309020205020404" pitchFamily="49" charset="0"/>
              </a:rPr>
              <a:t>else</a:t>
            </a:r>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b="1">
                <a:latin typeface="Courier New" panose="02070309020205020404" pitchFamily="49" charset="0"/>
                <a:ea typeface="Yu Mincho" panose="02020400000000000000" pitchFamily="18" charset="-128"/>
                <a:cs typeface="Courier New" panose="02070309020205020404" pitchFamily="49" charset="0"/>
              </a:rPr>
              <a:t>if</a:t>
            </a:r>
            <a:r>
              <a:rPr lang="en-US" sz="1400">
                <a:latin typeface="Courier New" panose="02070309020205020404" pitchFamily="49" charset="0"/>
                <a:ea typeface="Yu Mincho" panose="02020400000000000000" pitchFamily="18" charset="-128"/>
                <a:cs typeface="Courier New" panose="02070309020205020404" pitchFamily="49" charset="0"/>
              </a:rPr>
              <a:t> (trường_hợp_3)</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smtClean="0">
                <a:latin typeface="Courier New" panose="02070309020205020404" pitchFamily="49" charset="0"/>
                <a:ea typeface="Yu Mincho" panose="02020400000000000000" pitchFamily="18" charset="-128"/>
                <a:cs typeface="Courier New" panose="02070309020205020404" pitchFamily="49" charset="0"/>
              </a:rPr>
              <a:t>câu_lệnh_xử_lý_trường_hợp_3</a:t>
            </a:r>
            <a:r>
              <a:rPr lang="en-US" sz="1400">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b="1">
                <a:latin typeface="Courier New" panose="02070309020205020404" pitchFamily="49" charset="0"/>
                <a:ea typeface="Yu Mincho" panose="02020400000000000000" pitchFamily="18" charset="-128"/>
                <a:cs typeface="Courier New" panose="02070309020205020404" pitchFamily="49" charset="0"/>
              </a:rPr>
              <a:t>else</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câu_lệnh_xử lý_các_trường_hợp_còn_lại;</a:t>
            </a:r>
            <a:endParaRPr lang="en-US" sz="1400">
              <a:latin typeface="Courier New" panose="02070309020205020404" pitchFamily="49" charset="0"/>
              <a:ea typeface="Yu Mincho" panose="02020400000000000000" pitchFamily="18" charset="-128"/>
              <a:cs typeface="Times New Roman" panose="02020603050405020304" pitchFamily="18" charset="0"/>
            </a:endParaRPr>
          </a:p>
        </p:txBody>
      </p:sp>
      <p:sp>
        <p:nvSpPr>
          <p:cNvPr id="5" name="Rectangle 4"/>
          <p:cNvSpPr/>
          <p:nvPr/>
        </p:nvSpPr>
        <p:spPr>
          <a:xfrm>
            <a:off x="457200" y="4433703"/>
            <a:ext cx="8179724" cy="646331"/>
          </a:xfrm>
          <a:prstGeom prst="rect">
            <a:avLst/>
          </a:prstGeom>
        </p:spPr>
        <p:txBody>
          <a:bodyPr wrap="square">
            <a:spAutoFit/>
          </a:bodyPr>
          <a:lstStyle/>
          <a:p>
            <a:pPr algn="just"/>
            <a:r>
              <a:rPr lang="en-US" b="1" smtClean="0">
                <a:cs typeface="Courier New" panose="02070309020205020404" pitchFamily="49" charset="0"/>
              </a:rPr>
              <a:t>Ví dụ: </a:t>
            </a:r>
            <a:r>
              <a:rPr lang="en-US" smtClean="0">
                <a:cs typeface="Courier New" panose="02070309020205020404" pitchFamily="49" charset="0"/>
              </a:rPr>
              <a:t>Viết chương trình nhập vào điểm trung bình học kì của học sinh và in ra xếp loại học lực của học sinh trong kì đó. Thang điểm được cho trong bảng dưới đây:</a:t>
            </a:r>
          </a:p>
        </p:txBody>
      </p:sp>
      <p:graphicFrame>
        <p:nvGraphicFramePr>
          <p:cNvPr id="6" name="Table 5"/>
          <p:cNvGraphicFramePr>
            <a:graphicFrameLocks noGrp="1"/>
          </p:cNvGraphicFramePr>
          <p:nvPr>
            <p:extLst>
              <p:ext uri="{D42A27DB-BD31-4B8C-83A1-F6EECF244321}">
                <p14:modId xmlns:p14="http://schemas.microsoft.com/office/powerpoint/2010/main" val="3878687110"/>
              </p:ext>
            </p:extLst>
          </p:nvPr>
        </p:nvGraphicFramePr>
        <p:xfrm>
          <a:off x="457200" y="5204725"/>
          <a:ext cx="8179723" cy="741680"/>
        </p:xfrm>
        <a:graphic>
          <a:graphicData uri="http://schemas.openxmlformats.org/drawingml/2006/table">
            <a:tbl>
              <a:tblPr firstCol="1" bandRow="1">
                <a:tableStyleId>{F5AB1C69-6EDB-4FF4-983F-18BD219EF322}</a:tableStyleId>
              </a:tblPr>
              <a:tblGrid>
                <a:gridCol w="1163782">
                  <a:extLst>
                    <a:ext uri="{9D8B030D-6E8A-4147-A177-3AD203B41FA5}">
                      <a16:colId xmlns:a16="http://schemas.microsoft.com/office/drawing/2014/main" val="1185414104"/>
                    </a:ext>
                  </a:extLst>
                </a:gridCol>
                <a:gridCol w="1396538">
                  <a:extLst>
                    <a:ext uri="{9D8B030D-6E8A-4147-A177-3AD203B41FA5}">
                      <a16:colId xmlns:a16="http://schemas.microsoft.com/office/drawing/2014/main" val="167433814"/>
                    </a:ext>
                  </a:extLst>
                </a:gridCol>
                <a:gridCol w="2078182">
                  <a:extLst>
                    <a:ext uri="{9D8B030D-6E8A-4147-A177-3AD203B41FA5}">
                      <a16:colId xmlns:a16="http://schemas.microsoft.com/office/drawing/2014/main" val="820853327"/>
                    </a:ext>
                  </a:extLst>
                </a:gridCol>
                <a:gridCol w="2011680">
                  <a:extLst>
                    <a:ext uri="{9D8B030D-6E8A-4147-A177-3AD203B41FA5}">
                      <a16:colId xmlns:a16="http://schemas.microsoft.com/office/drawing/2014/main" val="281532848"/>
                    </a:ext>
                  </a:extLst>
                </a:gridCol>
                <a:gridCol w="1529541">
                  <a:extLst>
                    <a:ext uri="{9D8B030D-6E8A-4147-A177-3AD203B41FA5}">
                      <a16:colId xmlns:a16="http://schemas.microsoft.com/office/drawing/2014/main" val="3171466385"/>
                    </a:ext>
                  </a:extLst>
                </a:gridCol>
              </a:tblGrid>
              <a:tr h="370840">
                <a:tc>
                  <a:txBody>
                    <a:bodyPr/>
                    <a:lstStyle/>
                    <a:p>
                      <a:r>
                        <a:rPr lang="en-US" smtClean="0"/>
                        <a:t>Điểm</a:t>
                      </a:r>
                      <a:endParaRPr lang="en-US"/>
                    </a:p>
                  </a:txBody>
                  <a:tcPr/>
                </a:tc>
                <a:tc>
                  <a:txBody>
                    <a:bodyPr/>
                    <a:lstStyle/>
                    <a:p>
                      <a:pPr algn="ctr"/>
                      <a:r>
                        <a:rPr lang="en-US" sz="1400" smtClean="0"/>
                        <a:t>Từ 8.0 trở</a:t>
                      </a:r>
                      <a:r>
                        <a:rPr lang="en-US" sz="1400" baseline="0" smtClean="0"/>
                        <a:t> lên</a:t>
                      </a:r>
                      <a:endParaRPr lang="en-US" sz="14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smtClean="0"/>
                        <a:t>Từ</a:t>
                      </a:r>
                      <a:r>
                        <a:rPr lang="en-US" sz="1400" baseline="0" smtClean="0"/>
                        <a:t> 6.5 đến dưới 8.0</a:t>
                      </a:r>
                      <a:endParaRPr lang="en-US" sz="1400" smtClean="0"/>
                    </a:p>
                  </a:txBody>
                  <a:tcPr/>
                </a:tc>
                <a:tc>
                  <a:txBody>
                    <a:bodyPr/>
                    <a:lstStyle/>
                    <a:p>
                      <a:pPr algn="ctr"/>
                      <a:r>
                        <a:rPr lang="en-US" sz="1400" smtClean="0"/>
                        <a:t>Từ</a:t>
                      </a:r>
                      <a:r>
                        <a:rPr lang="en-US" sz="1400" baseline="0" smtClean="0"/>
                        <a:t> 5.0 đến dưới 6.5</a:t>
                      </a:r>
                      <a:endParaRPr lang="en-US" sz="1400"/>
                    </a:p>
                  </a:txBody>
                  <a:tcPr/>
                </a:tc>
                <a:tc>
                  <a:txBody>
                    <a:bodyPr/>
                    <a:lstStyle/>
                    <a:p>
                      <a:pPr algn="ctr"/>
                      <a:r>
                        <a:rPr lang="en-US" sz="1400" smtClean="0"/>
                        <a:t>Dưới</a:t>
                      </a:r>
                      <a:r>
                        <a:rPr lang="en-US" sz="1400" baseline="0" smtClean="0"/>
                        <a:t> 5.0</a:t>
                      </a:r>
                      <a:endParaRPr lang="en-US" sz="1400"/>
                    </a:p>
                  </a:txBody>
                  <a:tcPr/>
                </a:tc>
                <a:extLst>
                  <a:ext uri="{0D108BD9-81ED-4DB2-BD59-A6C34878D82A}">
                    <a16:rowId xmlns:a16="http://schemas.microsoft.com/office/drawing/2014/main" val="917943145"/>
                  </a:ext>
                </a:extLst>
              </a:tr>
              <a:tr h="370840">
                <a:tc>
                  <a:txBody>
                    <a:bodyPr/>
                    <a:lstStyle/>
                    <a:p>
                      <a:r>
                        <a:rPr lang="en-US" smtClean="0"/>
                        <a:t>Học lực</a:t>
                      </a:r>
                      <a:endParaRPr lang="en-US"/>
                    </a:p>
                  </a:txBody>
                  <a:tcPr/>
                </a:tc>
                <a:tc>
                  <a:txBody>
                    <a:bodyPr/>
                    <a:lstStyle/>
                    <a:p>
                      <a:pPr algn="ctr"/>
                      <a:r>
                        <a:rPr lang="en-US" sz="1400" smtClean="0"/>
                        <a:t>Giỏi</a:t>
                      </a:r>
                      <a:endParaRPr lang="en-US" sz="1400"/>
                    </a:p>
                  </a:txBody>
                  <a:tcPr/>
                </a:tc>
                <a:tc>
                  <a:txBody>
                    <a:bodyPr/>
                    <a:lstStyle/>
                    <a:p>
                      <a:pPr algn="ctr"/>
                      <a:r>
                        <a:rPr lang="en-US" sz="1400" smtClean="0"/>
                        <a:t>Khá</a:t>
                      </a:r>
                      <a:endParaRPr lang="en-US" sz="1400"/>
                    </a:p>
                  </a:txBody>
                  <a:tcPr/>
                </a:tc>
                <a:tc>
                  <a:txBody>
                    <a:bodyPr/>
                    <a:lstStyle/>
                    <a:p>
                      <a:pPr algn="ctr"/>
                      <a:r>
                        <a:rPr lang="en-US" sz="1400" smtClean="0"/>
                        <a:t>Trung bình</a:t>
                      </a:r>
                      <a:endParaRPr lang="en-US" sz="1400"/>
                    </a:p>
                  </a:txBody>
                  <a:tcPr/>
                </a:tc>
                <a:tc>
                  <a:txBody>
                    <a:bodyPr/>
                    <a:lstStyle/>
                    <a:p>
                      <a:pPr algn="ctr"/>
                      <a:r>
                        <a:rPr lang="en-US" sz="1400" smtClean="0"/>
                        <a:t>Yếu</a:t>
                      </a:r>
                      <a:endParaRPr lang="en-US" sz="1400"/>
                    </a:p>
                  </a:txBody>
                  <a:tcPr/>
                </a:tc>
                <a:extLst>
                  <a:ext uri="{0D108BD9-81ED-4DB2-BD59-A6C34878D82A}">
                    <a16:rowId xmlns:a16="http://schemas.microsoft.com/office/drawing/2014/main" val="1604621905"/>
                  </a:ext>
                </a:extLst>
              </a:tr>
            </a:tbl>
          </a:graphicData>
        </a:graphic>
      </p:graphicFrame>
    </p:spTree>
    <p:extLst>
      <p:ext uri="{BB962C8B-B14F-4D97-AF65-F5344CB8AC3E}">
        <p14:creationId xmlns:p14="http://schemas.microsoft.com/office/powerpoint/2010/main" val="3249005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Câu lệnh if - else</a:t>
            </a: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388320356"/>
              </p:ext>
            </p:extLst>
          </p:nvPr>
        </p:nvGraphicFramePr>
        <p:xfrm>
          <a:off x="457200" y="1172476"/>
          <a:ext cx="8229601" cy="4498801"/>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15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E5.6</a:t>
                      </a:r>
                      <a:r>
                        <a:rPr lang="en-US" sz="1600" i="0" baseline="0" smtClean="0"/>
                        <a:t> - </a:t>
                      </a:r>
                      <a:r>
                        <a:rPr lang="en-US" sz="1600" b="1" i="0" smtClean="0"/>
                        <a:t>Chương</a:t>
                      </a:r>
                      <a:r>
                        <a:rPr lang="en-US" sz="1600" b="1" i="0" baseline="0" smtClean="0"/>
                        <a:t> trình tính xếp loại học lực dựa vào điểm TB</a:t>
                      </a:r>
                      <a:endParaRPr lang="en-US" sz="1400" i="0" smtClean="0"/>
                    </a:p>
                  </a:txBody>
                  <a:tcPr/>
                </a:tc>
                <a:extLst>
                  <a:ext uri="{0D108BD9-81ED-4DB2-BD59-A6C34878D82A}">
                    <a16:rowId xmlns:a16="http://schemas.microsoft.com/office/drawing/2014/main" val="30474077"/>
                  </a:ext>
                </a:extLst>
              </a:tr>
              <a:tr h="4163521">
                <a:tc>
                  <a:txBody>
                    <a:bodyPr/>
                    <a:lstStyle/>
                    <a:p>
                      <a:r>
                        <a:rPr lang="en-US" sz="1400" smtClean="0">
                          <a:latin typeface="Courier New" panose="02070309020205020404" pitchFamily="49" charset="0"/>
                          <a:ea typeface="Yu Mincho" panose="02020400000000000000" pitchFamily="18" charset="-128"/>
                          <a:cs typeface="Times New Roman" panose="02020603050405020304" pitchFamily="18" charset="0"/>
                        </a:rPr>
                        <a:t>#</a:t>
                      </a:r>
                      <a:r>
                        <a:rPr lang="en-US" sz="1400" b="1" smtClean="0">
                          <a:latin typeface="Courier New" panose="02070309020205020404" pitchFamily="49" charset="0"/>
                          <a:ea typeface="Yu Mincho" panose="02020400000000000000" pitchFamily="18" charset="-128"/>
                          <a:cs typeface="Times New Roman" panose="02020603050405020304" pitchFamily="18" charset="0"/>
                        </a:rPr>
                        <a:t>include</a:t>
                      </a:r>
                      <a:r>
                        <a:rPr lang="en-US" sz="1400" smtClean="0">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&lt;stdio.h&gt;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b="1"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main</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float</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diem_tb;</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"Nhap diem TBHK: "</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&amp;diem_tb);</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"Hoc luc: "</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(diem_tb &gt;= </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8.0</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puts</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"Gioi"</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else</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(diem_tb &gt;= </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6.5</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puts</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"Kha"</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else</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if</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(diem_tb &gt;= </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5.0</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puts</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"Trung binh"</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4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else</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4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puts</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4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"Yeu"</a:t>
                      </a:r>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4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11" name="Rectangle 10"/>
          <p:cNvSpPr/>
          <p:nvPr/>
        </p:nvSpPr>
        <p:spPr>
          <a:xfrm>
            <a:off x="5454248" y="1652335"/>
            <a:ext cx="870751" cy="369332"/>
          </a:xfrm>
          <a:prstGeom prst="rect">
            <a:avLst/>
          </a:prstGeom>
        </p:spPr>
        <p:txBody>
          <a:bodyPr wrap="none">
            <a:spAutoFit/>
          </a:bodyPr>
          <a:lstStyle/>
          <a:p>
            <a:r>
              <a:rPr lang="en-US" b="1" smtClean="0"/>
              <a:t>Output</a:t>
            </a:r>
            <a:endParaRPr lang="en-US" b="1"/>
          </a:p>
        </p:txBody>
      </p:sp>
      <p:pic>
        <p:nvPicPr>
          <p:cNvPr id="12" name="Picture 11"/>
          <p:cNvPicPr>
            <a:picLocks noChangeAspect="1"/>
          </p:cNvPicPr>
          <p:nvPr/>
        </p:nvPicPr>
        <p:blipFill rotWithShape="1">
          <a:blip r:embed="rId2"/>
          <a:srcRect r="76032" b="85028"/>
          <a:stretch/>
        </p:blipFill>
        <p:spPr>
          <a:xfrm>
            <a:off x="5454248" y="2070117"/>
            <a:ext cx="2235025" cy="730135"/>
          </a:xfrm>
          <a:prstGeom prst="rect">
            <a:avLst/>
          </a:prstGeom>
        </p:spPr>
      </p:pic>
      <p:pic>
        <p:nvPicPr>
          <p:cNvPr id="13" name="Picture 12"/>
          <p:cNvPicPr>
            <a:picLocks noChangeAspect="1"/>
          </p:cNvPicPr>
          <p:nvPr/>
        </p:nvPicPr>
        <p:blipFill rotWithShape="1">
          <a:blip r:embed="rId3"/>
          <a:srcRect r="75941" b="84347"/>
          <a:stretch/>
        </p:blipFill>
        <p:spPr>
          <a:xfrm>
            <a:off x="5454248" y="2836341"/>
            <a:ext cx="2243484" cy="763385"/>
          </a:xfrm>
          <a:prstGeom prst="rect">
            <a:avLst/>
          </a:prstGeom>
        </p:spPr>
      </p:pic>
      <p:pic>
        <p:nvPicPr>
          <p:cNvPr id="14" name="Picture 13"/>
          <p:cNvPicPr>
            <a:picLocks noChangeAspect="1"/>
          </p:cNvPicPr>
          <p:nvPr/>
        </p:nvPicPr>
        <p:blipFill rotWithShape="1">
          <a:blip r:embed="rId4"/>
          <a:srcRect r="75943" b="84006"/>
          <a:stretch/>
        </p:blipFill>
        <p:spPr>
          <a:xfrm>
            <a:off x="5454249" y="3635815"/>
            <a:ext cx="2243338" cy="780011"/>
          </a:xfrm>
          <a:prstGeom prst="rect">
            <a:avLst/>
          </a:prstGeom>
        </p:spPr>
      </p:pic>
      <p:pic>
        <p:nvPicPr>
          <p:cNvPr id="15" name="Picture 14"/>
          <p:cNvPicPr>
            <a:picLocks noChangeAspect="1"/>
          </p:cNvPicPr>
          <p:nvPr/>
        </p:nvPicPr>
        <p:blipFill rotWithShape="1">
          <a:blip r:embed="rId5"/>
          <a:srcRect r="75852" b="84347"/>
          <a:stretch/>
        </p:blipFill>
        <p:spPr>
          <a:xfrm>
            <a:off x="5454248" y="4451915"/>
            <a:ext cx="2251797" cy="763385"/>
          </a:xfrm>
          <a:prstGeom prst="rect">
            <a:avLst/>
          </a:prstGeom>
        </p:spPr>
      </p:pic>
    </p:spTree>
    <p:extLst>
      <p:ext uri="{BB962C8B-B14F-4D97-AF65-F5344CB8AC3E}">
        <p14:creationId xmlns:p14="http://schemas.microsoft.com/office/powerpoint/2010/main" val="71870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II. CÂU LỆNH SWITCH - CASE</a:t>
            </a:r>
            <a:endParaRPr lang="en-US" cap="none"/>
          </a:p>
        </p:txBody>
      </p:sp>
    </p:spTree>
    <p:extLst>
      <p:ext uri="{BB962C8B-B14F-4D97-AF65-F5344CB8AC3E}">
        <p14:creationId xmlns:p14="http://schemas.microsoft.com/office/powerpoint/2010/main" val="1902165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2"/>
            <a:ext cx="8157411" cy="1475508"/>
          </a:xfrm>
        </p:spPr>
        <p:txBody>
          <a:bodyPr>
            <a:normAutofit/>
          </a:bodyPr>
          <a:lstStyle/>
          <a:p>
            <a:pPr marL="0" indent="0" algn="just">
              <a:buNone/>
            </a:pPr>
            <a:r>
              <a:rPr lang="en-US" sz="2400" b="1" smtClean="0"/>
              <a:t>1. Câu lệnh switch-case</a:t>
            </a:r>
          </a:p>
          <a:p>
            <a:pPr marL="0" indent="0" algn="just">
              <a:buNone/>
            </a:pPr>
            <a:r>
              <a:rPr lang="en-US" sz="1800" smtClean="0"/>
              <a:t>Nếu các trường hợp của bài toán là các giá trị có thể xảy ra của biến đầu vào hoặc biểu thức, thì thay vì dùng cấu trúc </a:t>
            </a:r>
            <a:r>
              <a:rPr lang="en-US" sz="1600" b="1" smtClean="0">
                <a:latin typeface="Courier New" panose="02070309020205020404" pitchFamily="49" charset="0"/>
                <a:cs typeface="Courier New" panose="02070309020205020404" pitchFamily="49" charset="0"/>
              </a:rPr>
              <a:t>if-else</a:t>
            </a:r>
            <a:r>
              <a:rPr lang="en-US" sz="1800" smtClean="0"/>
              <a:t>, ta có thể dùng cấu trúc </a:t>
            </a:r>
            <a:r>
              <a:rPr lang="en-US" sz="1600" b="1">
                <a:latin typeface="Courier New" panose="02070309020205020404" pitchFamily="49" charset="0"/>
                <a:cs typeface="Courier New" panose="02070309020205020404" pitchFamily="49" charset="0"/>
              </a:rPr>
              <a:t>switch-case</a:t>
            </a:r>
            <a:r>
              <a:rPr lang="en-US" sz="1800" smtClean="0"/>
              <a:t> ngắn gọn hơn với cú pháp như sau:</a:t>
            </a:r>
          </a:p>
        </p:txBody>
      </p:sp>
      <p:sp>
        <p:nvSpPr>
          <p:cNvPr id="4" name="Title 3"/>
          <p:cNvSpPr>
            <a:spLocks noGrp="1"/>
          </p:cNvSpPr>
          <p:nvPr>
            <p:ph type="title"/>
          </p:nvPr>
        </p:nvSpPr>
        <p:spPr/>
        <p:txBody>
          <a:bodyPr>
            <a:normAutofit fontScale="90000"/>
          </a:bodyPr>
          <a:lstStyle/>
          <a:p>
            <a:r>
              <a:rPr lang="en-US" smtClean="0"/>
              <a:t>Câu lệnh switch - case</a:t>
            </a:r>
            <a:endParaRPr lang="en-US"/>
          </a:p>
        </p:txBody>
      </p:sp>
      <p:sp>
        <p:nvSpPr>
          <p:cNvPr id="2" name="Rectangle 1"/>
          <p:cNvSpPr/>
          <p:nvPr/>
        </p:nvSpPr>
        <p:spPr>
          <a:xfrm>
            <a:off x="1949223" y="2543696"/>
            <a:ext cx="5173361" cy="2462213"/>
          </a:xfrm>
          <a:prstGeom prst="rect">
            <a:avLst/>
          </a:prstGeom>
        </p:spPr>
        <p:txBody>
          <a:bodyPr wrap="square">
            <a:spAutoFit/>
          </a:bodyPr>
          <a:lstStyle/>
          <a:p>
            <a:r>
              <a:rPr lang="en-US" sz="1400" b="1">
                <a:latin typeface="Courier New" panose="02070309020205020404" pitchFamily="49" charset="0"/>
                <a:ea typeface="Yu Mincho" panose="02020400000000000000" pitchFamily="18" charset="-128"/>
                <a:cs typeface="Courier New" panose="02070309020205020404" pitchFamily="49" charset="0"/>
              </a:rPr>
              <a:t>switch</a:t>
            </a:r>
            <a:r>
              <a:rPr lang="en-US" sz="1400">
                <a:latin typeface="Courier New" panose="02070309020205020404" pitchFamily="49" charset="0"/>
                <a:ea typeface="Yu Mincho" panose="02020400000000000000" pitchFamily="18" charset="-128"/>
                <a:cs typeface="Courier New" panose="02070309020205020404" pitchFamily="49" charset="0"/>
              </a:rPr>
              <a:t> (biểu_thức) {</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b="1">
                <a:latin typeface="Courier New" panose="02070309020205020404" pitchFamily="49" charset="0"/>
                <a:ea typeface="Yu Mincho" panose="02020400000000000000" pitchFamily="18" charset="-128"/>
                <a:cs typeface="Courier New" panose="02070309020205020404" pitchFamily="49" charset="0"/>
              </a:rPr>
              <a:t>case</a:t>
            </a:r>
            <a:r>
              <a:rPr lang="en-US" sz="1400">
                <a:latin typeface="Courier New" panose="02070309020205020404" pitchFamily="49" charset="0"/>
                <a:ea typeface="Yu Mincho" panose="02020400000000000000" pitchFamily="18" charset="-128"/>
                <a:cs typeface="Courier New" panose="02070309020205020404" pitchFamily="49" charset="0"/>
              </a:rPr>
              <a:t> giá_trị_1:</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câu_lệnh_xử_lý_trường_hợp_1;</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b="1">
                <a:latin typeface="Courier New" panose="02070309020205020404" pitchFamily="49" charset="0"/>
                <a:ea typeface="Yu Mincho" panose="02020400000000000000" pitchFamily="18" charset="-128"/>
                <a:cs typeface="Courier New" panose="02070309020205020404" pitchFamily="49" charset="0"/>
              </a:rPr>
              <a:t>break</a:t>
            </a:r>
            <a:r>
              <a:rPr lang="en-US" sz="1400">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b="1">
                <a:latin typeface="Courier New" panose="02070309020205020404" pitchFamily="49" charset="0"/>
                <a:ea typeface="Yu Mincho" panose="02020400000000000000" pitchFamily="18" charset="-128"/>
                <a:cs typeface="Courier New" panose="02070309020205020404" pitchFamily="49" charset="0"/>
              </a:rPr>
              <a:t>case</a:t>
            </a:r>
            <a:r>
              <a:rPr lang="en-US" sz="1400">
                <a:latin typeface="Courier New" panose="02070309020205020404" pitchFamily="49" charset="0"/>
                <a:ea typeface="Yu Mincho" panose="02020400000000000000" pitchFamily="18" charset="-128"/>
                <a:cs typeface="Courier New" panose="02070309020205020404" pitchFamily="49" charset="0"/>
              </a:rPr>
              <a:t> giá_trị_2:</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câu_lệnh_xử_lý_trường_hợp_2;</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b="1">
                <a:latin typeface="Courier New" panose="02070309020205020404" pitchFamily="49" charset="0"/>
                <a:ea typeface="Yu Mincho" panose="02020400000000000000" pitchFamily="18" charset="-128"/>
                <a:cs typeface="Courier New" panose="02070309020205020404" pitchFamily="49" charset="0"/>
              </a:rPr>
              <a:t>break</a:t>
            </a:r>
            <a:r>
              <a:rPr lang="en-US" sz="1400">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b="1">
                <a:latin typeface="Courier New" panose="02070309020205020404" pitchFamily="49" charset="0"/>
                <a:ea typeface="Yu Mincho" panose="02020400000000000000" pitchFamily="18" charset="-128"/>
                <a:cs typeface="Courier New" panose="02070309020205020404" pitchFamily="49" charset="0"/>
              </a:rPr>
              <a:t>default</a:t>
            </a:r>
            <a:r>
              <a:rPr lang="en-US" sz="1400">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a:latin typeface="Courier New" panose="02070309020205020404" pitchFamily="49" charset="0"/>
                <a:ea typeface="Yu Mincho" panose="02020400000000000000" pitchFamily="18" charset="-128"/>
                <a:cs typeface="Courier New" panose="02070309020205020404" pitchFamily="49" charset="0"/>
              </a:rPr>
              <a:t>        câu_lệnh_xử_lý_các_trường_hợp_còn_lại;</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r>
              <a:rPr lang="en-US" sz="1400" smtClean="0">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p:txBody>
      </p:sp>
      <p:sp>
        <p:nvSpPr>
          <p:cNvPr id="5" name="Rectangle 4"/>
          <p:cNvSpPr/>
          <p:nvPr/>
        </p:nvSpPr>
        <p:spPr>
          <a:xfrm>
            <a:off x="457199" y="5080723"/>
            <a:ext cx="8157411" cy="1200329"/>
          </a:xfrm>
          <a:prstGeom prst="rect">
            <a:avLst/>
          </a:prstGeom>
        </p:spPr>
        <p:txBody>
          <a:bodyPr wrap="square">
            <a:spAutoFit/>
          </a:bodyPr>
          <a:lstStyle/>
          <a:p>
            <a:pPr algn="just"/>
            <a:r>
              <a:rPr lang="en-US" smtClean="0"/>
              <a:t>Khi câu lệnh </a:t>
            </a:r>
            <a:r>
              <a:rPr lang="en-US" sz="1600" b="1" smtClean="0">
                <a:latin typeface="Courier New" panose="02070309020205020404" pitchFamily="49" charset="0"/>
                <a:cs typeface="Courier New" panose="02070309020205020404" pitchFamily="49" charset="0"/>
              </a:rPr>
              <a:t>switch-case</a:t>
            </a:r>
            <a:r>
              <a:rPr lang="en-US" smtClean="0"/>
              <a:t> được chạy thì giá trị của biểu thức sẽ được kiểm tra. Nếu nó rơi vào một trong các trường hợp (</a:t>
            </a:r>
            <a:r>
              <a:rPr lang="en-US" sz="1600" b="1">
                <a:latin typeface="Courier New" panose="02070309020205020404" pitchFamily="49" charset="0"/>
                <a:cs typeface="Courier New" panose="02070309020205020404" pitchFamily="49" charset="0"/>
              </a:rPr>
              <a:t>case</a:t>
            </a:r>
            <a:r>
              <a:rPr lang="en-US" smtClean="0"/>
              <a:t>) đã được liệt kê thì câu lệnh tương ứng với trường hợp đó sẽ được chạy. Ngược lại nếu nó không rơi vào trường hợp nào thì câu lệnh ở </a:t>
            </a:r>
            <a:r>
              <a:rPr lang="en-US" sz="1600" b="1">
                <a:latin typeface="Courier New" panose="02070309020205020404" pitchFamily="49" charset="0"/>
                <a:cs typeface="Courier New" panose="02070309020205020404" pitchFamily="49" charset="0"/>
              </a:rPr>
              <a:t>default</a:t>
            </a:r>
            <a:r>
              <a:rPr lang="en-US" smtClean="0"/>
              <a:t> sẽ được chạy.</a:t>
            </a:r>
            <a:endParaRPr lang="en-US"/>
          </a:p>
        </p:txBody>
      </p:sp>
    </p:spTree>
    <p:extLst>
      <p:ext uri="{BB962C8B-B14F-4D97-AF65-F5344CB8AC3E}">
        <p14:creationId xmlns:p14="http://schemas.microsoft.com/office/powerpoint/2010/main" val="2796016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MỞ ĐẦU</a:t>
            </a:r>
            <a:endParaRPr lang="en-US"/>
          </a:p>
        </p:txBody>
      </p:sp>
      <p:sp>
        <p:nvSpPr>
          <p:cNvPr id="3" name="Content Placeholder 2"/>
          <p:cNvSpPr>
            <a:spLocks noGrp="1"/>
          </p:cNvSpPr>
          <p:nvPr>
            <p:ph idx="1"/>
          </p:nvPr>
        </p:nvSpPr>
        <p:spPr/>
        <p:txBody>
          <a:bodyPr>
            <a:normAutofit/>
          </a:bodyPr>
          <a:lstStyle/>
          <a:p>
            <a:pPr marL="0" indent="0" algn="just">
              <a:buNone/>
            </a:pPr>
            <a:r>
              <a:rPr lang="en-US" sz="2400" b="1" smtClean="0"/>
              <a:t>Các cấu trúc điều khiển trong chương trình</a:t>
            </a:r>
          </a:p>
          <a:p>
            <a:pPr marL="0" indent="0" algn="just">
              <a:buNone/>
            </a:pPr>
            <a:r>
              <a:rPr lang="en-US" sz="2000" smtClean="0"/>
              <a:t>Một chương trình không chỉ đơn thuần là một dãy các câu lệnh nối tiếp nhau. Trên thực tế có rất nhiều tình huống mà chương trình phải:</a:t>
            </a:r>
          </a:p>
          <a:p>
            <a:pPr algn="just"/>
            <a:r>
              <a:rPr lang="en-US" sz="2000" smtClean="0"/>
              <a:t>Kiểm tra điều kiện và đưa ra sự lựa chọn.</a:t>
            </a:r>
          </a:p>
          <a:p>
            <a:pPr algn="just"/>
            <a:r>
              <a:rPr lang="en-US" sz="2000" smtClean="0"/>
              <a:t>Thực hiện một số công việc lặp đi lặp lại (hữu hạn hoặc vô hạn lần).</a:t>
            </a:r>
          </a:p>
          <a:p>
            <a:pPr marL="0" indent="0" algn="just">
              <a:buNone/>
            </a:pPr>
            <a:r>
              <a:rPr lang="en-US" sz="2000" smtClean="0"/>
              <a:t>Do đó ngôn ngữ lập trình phải cung cấp các cấu trúc điều khiển (control structure) để chương trình có thể xử lý được các trường hợp trên. Mọi ngôn ngữ lập trình đều có cú pháp cho 2 loại cấu trúc điều khiển chính:</a:t>
            </a:r>
          </a:p>
          <a:p>
            <a:pPr algn="just"/>
            <a:r>
              <a:rPr lang="en-US" sz="2000" smtClean="0"/>
              <a:t>Cấu trúc rẽ nhánh</a:t>
            </a:r>
          </a:p>
          <a:p>
            <a:pPr algn="just"/>
            <a:r>
              <a:rPr lang="en-US" sz="2000" smtClean="0"/>
              <a:t>Cấu trúc lặp</a:t>
            </a:r>
          </a:p>
        </p:txBody>
      </p:sp>
    </p:spTree>
    <p:extLst>
      <p:ext uri="{BB962C8B-B14F-4D97-AF65-F5344CB8AC3E}">
        <p14:creationId xmlns:p14="http://schemas.microsoft.com/office/powerpoint/2010/main" val="2993536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2"/>
            <a:ext cx="8157411" cy="5008416"/>
          </a:xfrm>
        </p:spPr>
        <p:txBody>
          <a:bodyPr>
            <a:normAutofit/>
          </a:bodyPr>
          <a:lstStyle/>
          <a:p>
            <a:pPr marL="0" indent="0" algn="just">
              <a:buNone/>
            </a:pPr>
            <a:r>
              <a:rPr lang="en-US" sz="2400" b="1" smtClean="0"/>
              <a:t>2. Lưu ý về switch-case</a:t>
            </a:r>
          </a:p>
          <a:p>
            <a:pPr algn="just"/>
            <a:r>
              <a:rPr lang="en-US" sz="2000" smtClean="0"/>
              <a:t>Câu lệnh </a:t>
            </a:r>
            <a:r>
              <a:rPr lang="en-US" sz="1800" b="1" smtClean="0">
                <a:latin typeface="Courier New" panose="02070309020205020404" pitchFamily="49" charset="0"/>
                <a:cs typeface="Courier New" panose="02070309020205020404" pitchFamily="49" charset="0"/>
              </a:rPr>
              <a:t>switch-case</a:t>
            </a:r>
            <a:r>
              <a:rPr lang="en-US" sz="2000" smtClean="0"/>
              <a:t> chỉ áp dụng với biểu thức trả về kết quả số nguyên hoặc kí tự.</a:t>
            </a:r>
          </a:p>
          <a:p>
            <a:pPr algn="just"/>
            <a:r>
              <a:rPr lang="en-US" sz="2000" smtClean="0"/>
              <a:t>Trong câu lệnh </a:t>
            </a:r>
            <a:r>
              <a:rPr lang="en-US" sz="1800" b="1">
                <a:latin typeface="Courier New" panose="02070309020205020404" pitchFamily="49" charset="0"/>
                <a:cs typeface="Courier New" panose="02070309020205020404" pitchFamily="49" charset="0"/>
              </a:rPr>
              <a:t>switch-case</a:t>
            </a:r>
            <a:r>
              <a:rPr lang="en-US" sz="2000" smtClean="0"/>
              <a:t>, vế </a:t>
            </a:r>
            <a:r>
              <a:rPr lang="en-US" sz="1800" b="1">
                <a:latin typeface="Courier New" panose="02070309020205020404" pitchFamily="49" charset="0"/>
                <a:cs typeface="Courier New" panose="02070309020205020404" pitchFamily="49" charset="0"/>
              </a:rPr>
              <a:t>default</a:t>
            </a:r>
            <a:r>
              <a:rPr lang="en-US" sz="2000"/>
              <a:t> </a:t>
            </a:r>
            <a:r>
              <a:rPr lang="en-US" sz="2000" smtClean="0"/>
              <a:t>có thể có hoặc không.</a:t>
            </a:r>
            <a:endParaRPr lang="en-US" sz="2000"/>
          </a:p>
          <a:p>
            <a:pPr algn="just"/>
            <a:r>
              <a:rPr lang="en-US" sz="2000" smtClean="0"/>
              <a:t>Sau mỗi case có thể là một hoặc nhiều câu lệnh, và các câu lệnh này không cần đặt vào trong khối lệnh </a:t>
            </a:r>
            <a:r>
              <a:rPr lang="en-US" sz="1800" smtClean="0">
                <a:latin typeface="Courier New" panose="02070309020205020404" pitchFamily="49" charset="0"/>
                <a:cs typeface="Courier New" panose="02070309020205020404" pitchFamily="49" charset="0"/>
              </a:rPr>
              <a:t>{}</a:t>
            </a:r>
            <a:r>
              <a:rPr lang="en-US" sz="2000" smtClean="0"/>
              <a:t>.</a:t>
            </a:r>
          </a:p>
          <a:p>
            <a:pPr algn="just"/>
            <a:r>
              <a:rPr lang="en-US" sz="2000" smtClean="0"/>
              <a:t>Cần có lệnh </a:t>
            </a:r>
            <a:r>
              <a:rPr lang="en-US" sz="1800" b="1" smtClean="0">
                <a:latin typeface="Courier New" panose="02070309020205020404" pitchFamily="49" charset="0"/>
                <a:cs typeface="Courier New" panose="02070309020205020404" pitchFamily="49" charset="0"/>
              </a:rPr>
              <a:t>break;</a:t>
            </a:r>
            <a:r>
              <a:rPr lang="en-US" sz="2000" smtClean="0"/>
              <a:t> ở cuối mỗi case để kết thúc và thoát ra khỏi câu lệnh </a:t>
            </a:r>
            <a:r>
              <a:rPr lang="en-US" sz="1800" b="1" smtClean="0">
                <a:latin typeface="Courier New" panose="02070309020205020404" pitchFamily="49" charset="0"/>
                <a:cs typeface="Courier New" panose="02070309020205020404" pitchFamily="49" charset="0"/>
              </a:rPr>
              <a:t>switch-case</a:t>
            </a:r>
            <a:r>
              <a:rPr lang="en-US" sz="2000" smtClean="0"/>
              <a:t>. Nếu không có lệnh </a:t>
            </a:r>
            <a:r>
              <a:rPr lang="en-US" sz="1800" b="1">
                <a:latin typeface="Courier New" panose="02070309020205020404" pitchFamily="49" charset="0"/>
                <a:cs typeface="Courier New" panose="02070309020205020404" pitchFamily="49" charset="0"/>
              </a:rPr>
              <a:t>break</a:t>
            </a:r>
            <a:r>
              <a:rPr lang="en-US" sz="2000" smtClean="0"/>
              <a:t>; thì lệnh ở các case tiếp theo sẽ được thực thi bất kể giá trị của biểu thức.</a:t>
            </a:r>
          </a:p>
          <a:p>
            <a:pPr algn="just"/>
            <a:r>
              <a:rPr lang="en-US" sz="2000" smtClean="0"/>
              <a:t>Riêng vế </a:t>
            </a:r>
            <a:r>
              <a:rPr lang="en-US" sz="1800" b="1">
                <a:latin typeface="Courier New" panose="02070309020205020404" pitchFamily="49" charset="0"/>
                <a:cs typeface="Courier New" panose="02070309020205020404" pitchFamily="49" charset="0"/>
              </a:rPr>
              <a:t>default</a:t>
            </a:r>
            <a:r>
              <a:rPr lang="en-US" sz="2000" smtClean="0"/>
              <a:t> thì do nằm ở cuối nên không cần kết thúc bằng lệnh </a:t>
            </a:r>
            <a:r>
              <a:rPr lang="en-US" sz="1800" b="1">
                <a:latin typeface="Courier New" panose="02070309020205020404" pitchFamily="49" charset="0"/>
                <a:cs typeface="Courier New" panose="02070309020205020404" pitchFamily="49" charset="0"/>
              </a:rPr>
              <a:t>break</a:t>
            </a:r>
            <a:r>
              <a:rPr lang="en-US" sz="2000" smtClean="0"/>
              <a:t>;.</a:t>
            </a:r>
          </a:p>
        </p:txBody>
      </p:sp>
      <p:sp>
        <p:nvSpPr>
          <p:cNvPr id="4" name="Title 3"/>
          <p:cNvSpPr>
            <a:spLocks noGrp="1"/>
          </p:cNvSpPr>
          <p:nvPr>
            <p:ph type="title"/>
          </p:nvPr>
        </p:nvSpPr>
        <p:spPr/>
        <p:txBody>
          <a:bodyPr>
            <a:normAutofit fontScale="90000"/>
          </a:bodyPr>
          <a:lstStyle/>
          <a:p>
            <a:r>
              <a:rPr lang="en-US" smtClean="0"/>
              <a:t>Câu lệnh switch - case</a:t>
            </a:r>
            <a:endParaRPr lang="en-US"/>
          </a:p>
        </p:txBody>
      </p:sp>
    </p:spTree>
    <p:extLst>
      <p:ext uri="{BB962C8B-B14F-4D97-AF65-F5344CB8AC3E}">
        <p14:creationId xmlns:p14="http://schemas.microsoft.com/office/powerpoint/2010/main" val="1332658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Câu lệnh switch - case</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962974651"/>
              </p:ext>
            </p:extLst>
          </p:nvPr>
        </p:nvGraphicFramePr>
        <p:xfrm>
          <a:off x="457200" y="1147156"/>
          <a:ext cx="8229601" cy="4498801"/>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15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E5.7</a:t>
                      </a:r>
                      <a:r>
                        <a:rPr lang="en-US" sz="1600" i="0" baseline="0" smtClean="0"/>
                        <a:t> - </a:t>
                      </a:r>
                      <a:r>
                        <a:rPr lang="en-US" sz="1600" b="1" i="0" smtClean="0"/>
                        <a:t>Ví dụ minh họa lệnh switch-case mà không có break</a:t>
                      </a:r>
                    </a:p>
                  </a:txBody>
                  <a:tcPr/>
                </a:tc>
                <a:extLst>
                  <a:ext uri="{0D108BD9-81ED-4DB2-BD59-A6C34878D82A}">
                    <a16:rowId xmlns:a16="http://schemas.microsoft.com/office/drawing/2014/main" val="30474077"/>
                  </a:ext>
                </a:extLst>
              </a:tr>
              <a:tr h="4163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r>
                        <a:rPr kumimoji="0" lang="en-US" sz="1400" b="1"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include</a:t>
                      </a:r>
                      <a:r>
                        <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4D99BF"/>
                          </a:solidFill>
                          <a:effectLst/>
                          <a:uLnTx/>
                          <a:uFillTx/>
                          <a:latin typeface="Courier New" panose="02070309020205020404" pitchFamily="49" charset="0"/>
                          <a:ea typeface="Yu Mincho" panose="02020400000000000000" pitchFamily="18" charset="-128"/>
                          <a:cs typeface="Times New Roman" panose="02020603050405020304" pitchFamily="18" charset="0"/>
                        </a:rPr>
                        <a:t>&lt;stdio.h&gt;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int</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1"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main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char</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grade;</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Times New Roman" panose="02020603050405020304" pitchFamily="18" charset="0"/>
                        </a:rPr>
                        <a:t>printf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"Enter grade: "</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grade = getchar();</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switch</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(grade) {</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case</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'A'</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Times New Roman" panose="02020603050405020304" pitchFamily="18" charset="0"/>
                        </a:rPr>
                        <a:t>puts</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"Very good!"</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case</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'B'</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Times New Roman" panose="02020603050405020304" pitchFamily="18" charset="0"/>
                        </a:rPr>
                        <a:t>puts</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"Good!"</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case</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'C'</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Times New Roman" panose="02020603050405020304" pitchFamily="18" charset="0"/>
                        </a:rPr>
                        <a:t>puts</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"Not so good!"</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case</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'D'</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Times New Roman" panose="02020603050405020304" pitchFamily="18" charset="0"/>
                        </a:rPr>
                        <a:t>puts</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"Quite bad!"</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case</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Times New Roman" panose="02020603050405020304" pitchFamily="18" charset="0"/>
                        </a:rPr>
                        <a:t>puts</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"Noob!"</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srcRect r="75763" b="71733"/>
          <a:stretch/>
        </p:blipFill>
        <p:spPr>
          <a:xfrm>
            <a:off x="4947025" y="1892183"/>
            <a:ext cx="3350414" cy="2043545"/>
          </a:xfrm>
          <a:prstGeom prst="rect">
            <a:avLst/>
          </a:prstGeom>
        </p:spPr>
      </p:pic>
      <p:sp>
        <p:nvSpPr>
          <p:cNvPr id="6" name="Rectangle 5"/>
          <p:cNvSpPr/>
          <p:nvPr/>
        </p:nvSpPr>
        <p:spPr>
          <a:xfrm>
            <a:off x="4947025" y="1496291"/>
            <a:ext cx="870751" cy="369332"/>
          </a:xfrm>
          <a:prstGeom prst="rect">
            <a:avLst/>
          </a:prstGeom>
        </p:spPr>
        <p:txBody>
          <a:bodyPr wrap="none">
            <a:spAutoFit/>
          </a:bodyPr>
          <a:lstStyle/>
          <a:p>
            <a:r>
              <a:rPr lang="en-US" b="1" smtClean="0"/>
              <a:t>Output</a:t>
            </a:r>
            <a:endParaRPr lang="en-US" b="1"/>
          </a:p>
        </p:txBody>
      </p:sp>
    </p:spTree>
    <p:extLst>
      <p:ext uri="{BB962C8B-B14F-4D97-AF65-F5344CB8AC3E}">
        <p14:creationId xmlns:p14="http://schemas.microsoft.com/office/powerpoint/2010/main" val="377768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2"/>
            <a:ext cx="8157411" cy="5008416"/>
          </a:xfrm>
        </p:spPr>
        <p:txBody>
          <a:bodyPr>
            <a:normAutofit/>
          </a:bodyPr>
          <a:lstStyle/>
          <a:p>
            <a:pPr marL="0" indent="0" algn="just">
              <a:buNone/>
            </a:pPr>
            <a:r>
              <a:rPr lang="en-US" sz="2400" b="1" smtClean="0"/>
              <a:t>Ví dụ</a:t>
            </a:r>
          </a:p>
          <a:p>
            <a:pPr marL="0" indent="0" algn="just">
              <a:buNone/>
            </a:pPr>
            <a:r>
              <a:rPr lang="en-US" sz="2000" smtClean="0"/>
              <a:t>Hãy viết chương trình nhập vào 2 số thực x, y và phép toán (+, -, *, /) rồi in ra kết quả khi thực hiện phép toán lên 2 số x, y.</a:t>
            </a:r>
          </a:p>
          <a:p>
            <a:pPr marL="0" indent="0" algn="just">
              <a:buNone/>
            </a:pPr>
            <a:endParaRPr lang="en-US" sz="2000"/>
          </a:p>
          <a:p>
            <a:pPr marL="0" indent="0" algn="just">
              <a:buNone/>
            </a:pPr>
            <a:endParaRPr lang="en-US" sz="2000" smtClean="0"/>
          </a:p>
        </p:txBody>
      </p:sp>
      <p:sp>
        <p:nvSpPr>
          <p:cNvPr id="4" name="Title 3"/>
          <p:cNvSpPr>
            <a:spLocks noGrp="1"/>
          </p:cNvSpPr>
          <p:nvPr>
            <p:ph type="title"/>
          </p:nvPr>
        </p:nvSpPr>
        <p:spPr/>
        <p:txBody>
          <a:bodyPr>
            <a:normAutofit fontScale="90000"/>
          </a:bodyPr>
          <a:lstStyle/>
          <a:p>
            <a:r>
              <a:rPr lang="en-US" smtClean="0"/>
              <a:t>Câu lệnh switch - case</a:t>
            </a: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442301359"/>
              </p:ext>
            </p:extLst>
          </p:nvPr>
        </p:nvGraphicFramePr>
        <p:xfrm>
          <a:off x="457200" y="2330530"/>
          <a:ext cx="8229601" cy="3704509"/>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51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E5.8</a:t>
                      </a:r>
                      <a:r>
                        <a:rPr lang="en-US" sz="1600" i="0" baseline="0" smtClean="0"/>
                        <a:t> - </a:t>
                      </a:r>
                      <a:r>
                        <a:rPr lang="en-US" sz="1600" b="1" i="0" baseline="0" smtClean="0"/>
                        <a:t>Chương trình tính toán đơn giản với 2 số thực x, y</a:t>
                      </a:r>
                      <a:endParaRPr lang="en-US" sz="1600" b="1" i="0" smtClean="0"/>
                    </a:p>
                  </a:txBody>
                  <a:tcPr/>
                </a:tc>
                <a:extLst>
                  <a:ext uri="{0D108BD9-81ED-4DB2-BD59-A6C34878D82A}">
                    <a16:rowId xmlns:a16="http://schemas.microsoft.com/office/drawing/2014/main" val="30474077"/>
                  </a:ext>
                </a:extLst>
              </a:tr>
              <a:tr h="3353219">
                <a:tc>
                  <a:txBody>
                    <a:bodyPr/>
                    <a:lstStyle/>
                    <a:p>
                      <a:r>
                        <a:rPr lang="en-US" sz="1200" smtClean="0">
                          <a:latin typeface="Courier New" panose="02070309020205020404" pitchFamily="49" charset="0"/>
                          <a:ea typeface="Yu Mincho" panose="02020400000000000000" pitchFamily="18" charset="-128"/>
                          <a:cs typeface="Times New Roman" panose="02020603050405020304" pitchFamily="18" charset="0"/>
                        </a:rPr>
                        <a:t>#</a:t>
                      </a:r>
                      <a:r>
                        <a:rPr lang="en-US" sz="1200" b="1" smtClean="0">
                          <a:latin typeface="Courier New" panose="02070309020205020404" pitchFamily="49" charset="0"/>
                          <a:ea typeface="Yu Mincho" panose="02020400000000000000" pitchFamily="18" charset="-128"/>
                          <a:cs typeface="Times New Roman" panose="02020603050405020304" pitchFamily="18" charset="0"/>
                        </a:rPr>
                        <a:t>include</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&lt;stdio.h&gt;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main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float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x, y, result;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char</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oper;</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is_valid_oper;</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"Enter x: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&amp;x);</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"Enter y: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&amp;y);</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"Enter operator (+, -, *, /):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fflush(</a:t>
                      </a:r>
                      <a:r>
                        <a:rPr lang="en-US" sz="1200" smtClean="0">
                          <a:solidFill>
                            <a:schemeClr val="accent3"/>
                          </a:solidFill>
                          <a:latin typeface="Courier New" panose="02070309020205020404" pitchFamily="49" charset="0"/>
                          <a:ea typeface="Yu Mincho" panose="02020400000000000000" pitchFamily="18" charset="-128"/>
                          <a:cs typeface="Times New Roman" panose="02020603050405020304" pitchFamily="18" charset="0"/>
                        </a:rPr>
                        <a:t>stdin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888888"/>
                          </a:solidFill>
                          <a:latin typeface="Courier New" panose="02070309020205020404" pitchFamily="49" charset="0"/>
                          <a:ea typeface="Yu Mincho" panose="02020400000000000000" pitchFamily="18" charset="-128"/>
                          <a:cs typeface="Times New Roman" panose="02020603050405020304" pitchFamily="18" charset="0"/>
                        </a:rPr>
                        <a:t>// Clear input buffer</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oper = getchar();</a:t>
                      </a:r>
                    </a:p>
                    <a:p>
                      <a:endPar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is_valid_oper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1</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6" name="Picture 5"/>
          <p:cNvPicPr>
            <a:picLocks noChangeAspect="1"/>
          </p:cNvPicPr>
          <p:nvPr/>
        </p:nvPicPr>
        <p:blipFill rotWithShape="1">
          <a:blip r:embed="rId2"/>
          <a:srcRect r="72286" b="77869"/>
          <a:stretch/>
        </p:blipFill>
        <p:spPr>
          <a:xfrm>
            <a:off x="5312786" y="3040381"/>
            <a:ext cx="3301825" cy="1378922"/>
          </a:xfrm>
          <a:prstGeom prst="rect">
            <a:avLst/>
          </a:prstGeom>
        </p:spPr>
      </p:pic>
      <p:sp>
        <p:nvSpPr>
          <p:cNvPr id="7" name="Rectangle 6"/>
          <p:cNvSpPr/>
          <p:nvPr/>
        </p:nvSpPr>
        <p:spPr>
          <a:xfrm>
            <a:off x="5312785" y="2671049"/>
            <a:ext cx="870751" cy="369332"/>
          </a:xfrm>
          <a:prstGeom prst="rect">
            <a:avLst/>
          </a:prstGeom>
        </p:spPr>
        <p:txBody>
          <a:bodyPr wrap="none">
            <a:spAutoFit/>
          </a:bodyPr>
          <a:lstStyle/>
          <a:p>
            <a:r>
              <a:rPr lang="en-US" b="1" smtClean="0"/>
              <a:t>Output</a:t>
            </a:r>
            <a:endParaRPr lang="en-US" b="1"/>
          </a:p>
        </p:txBody>
      </p:sp>
      <p:pic>
        <p:nvPicPr>
          <p:cNvPr id="8" name="Picture 7"/>
          <p:cNvPicPr>
            <a:picLocks noChangeAspect="1"/>
          </p:cNvPicPr>
          <p:nvPr/>
        </p:nvPicPr>
        <p:blipFill rotWithShape="1">
          <a:blip r:embed="rId3"/>
          <a:srcRect r="72108" b="77869"/>
          <a:stretch/>
        </p:blipFill>
        <p:spPr>
          <a:xfrm>
            <a:off x="5312785" y="4494117"/>
            <a:ext cx="3302074" cy="1370211"/>
          </a:xfrm>
          <a:prstGeom prst="rect">
            <a:avLst/>
          </a:prstGeom>
        </p:spPr>
      </p:pic>
    </p:spTree>
    <p:extLst>
      <p:ext uri="{BB962C8B-B14F-4D97-AF65-F5344CB8AC3E}">
        <p14:creationId xmlns:p14="http://schemas.microsoft.com/office/powerpoint/2010/main" val="3316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Câu lệnh switch - case</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0691542"/>
              </p:ext>
            </p:extLst>
          </p:nvPr>
        </p:nvGraphicFramePr>
        <p:xfrm>
          <a:off x="457200" y="1179215"/>
          <a:ext cx="8229601" cy="4632960"/>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136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E5.8</a:t>
                      </a:r>
                      <a:r>
                        <a:rPr lang="en-US" sz="1600" i="0" baseline="0" smtClean="0"/>
                        <a:t> - </a:t>
                      </a:r>
                      <a:r>
                        <a:rPr lang="en-US" sz="1600" b="1" i="0" baseline="0" smtClean="0"/>
                        <a:t>Chương trình tính toán đơn giản với 2 số thực x, y (tiếp)</a:t>
                      </a:r>
                      <a:endParaRPr lang="en-US" sz="1600" b="1" i="0" smtClean="0"/>
                    </a:p>
                  </a:txBody>
                  <a:tcPr/>
                </a:tc>
                <a:extLst>
                  <a:ext uri="{0D108BD9-81ED-4DB2-BD59-A6C34878D82A}">
                    <a16:rowId xmlns:a16="http://schemas.microsoft.com/office/drawing/2014/main" val="30474077"/>
                  </a:ext>
                </a:extLst>
              </a:tr>
              <a:tr h="1691045">
                <a:tc>
                  <a:txBody>
                    <a:bodyPr/>
                    <a:lstStyle/>
                    <a:p>
                      <a:r>
                        <a:rPr lang="en-US" sz="1200" b="1" baseline="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switch</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(oper)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case</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result = x + y;</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break</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p>
                    <a:p>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case</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result = x - y;</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break</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case</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result = x * y;</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break</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case</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result = x / y;</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break</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default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is_valid_oper =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(is_valid_oper)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"%f %c %f = %f\n"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x, oper, y, result);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else</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puts</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"Invalid operator!"</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632415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157411" cy="5000103"/>
          </a:xfrm>
        </p:spPr>
        <p:txBody>
          <a:bodyPr>
            <a:normAutofit/>
          </a:bodyPr>
          <a:lstStyle/>
          <a:p>
            <a:pPr marL="0" indent="0" algn="just">
              <a:buNone/>
            </a:pPr>
            <a:r>
              <a:rPr lang="en-US" sz="2400" b="1"/>
              <a:t>3. Quy ước khi viết cấu trúc switch-case</a:t>
            </a:r>
          </a:p>
          <a:p>
            <a:pPr algn="just"/>
            <a:r>
              <a:rPr lang="en-US" sz="2000" smtClean="0"/>
              <a:t>Các từ khóa </a:t>
            </a:r>
            <a:r>
              <a:rPr lang="en-US" sz="1800" b="1" smtClean="0">
                <a:latin typeface="Courier New" panose="02070309020205020404" pitchFamily="49" charset="0"/>
                <a:cs typeface="Courier New" panose="02070309020205020404" pitchFamily="49" charset="0"/>
              </a:rPr>
              <a:t>case</a:t>
            </a:r>
            <a:r>
              <a:rPr lang="en-US" sz="2000" smtClean="0"/>
              <a:t> phải được viết thẳng cột và lùi vào 1 tab so với từ khóa </a:t>
            </a:r>
            <a:r>
              <a:rPr lang="en-US" sz="1800" b="1">
                <a:latin typeface="Courier New" panose="02070309020205020404" pitchFamily="49" charset="0"/>
                <a:cs typeface="Courier New" panose="02070309020205020404" pitchFamily="49" charset="0"/>
              </a:rPr>
              <a:t>switch</a:t>
            </a:r>
            <a:r>
              <a:rPr lang="en-US" sz="2000" smtClean="0"/>
              <a:t>.</a:t>
            </a:r>
          </a:p>
          <a:p>
            <a:pPr algn="just"/>
            <a:r>
              <a:rPr lang="en-US" sz="2000" smtClean="0"/>
              <a:t>Các câu lệnh của mỗi case phải được viết thẳng cột và lùi vào 1 tab so với từ khóa </a:t>
            </a:r>
            <a:r>
              <a:rPr lang="en-US" sz="1800" b="1">
                <a:latin typeface="Courier New" panose="02070309020205020404" pitchFamily="49" charset="0"/>
                <a:cs typeface="Courier New" panose="02070309020205020404" pitchFamily="49" charset="0"/>
              </a:rPr>
              <a:t>case</a:t>
            </a:r>
            <a:r>
              <a:rPr lang="en-US" sz="2000" smtClean="0"/>
              <a:t>.</a:t>
            </a:r>
          </a:p>
          <a:p>
            <a:pPr algn="just"/>
            <a:r>
              <a:rPr lang="en-US" sz="2000" smtClean="0"/>
              <a:t>Nếu như ở mỗi case chỉ có 1 câu lệnh ngắn có cùng dạng với nhau thì câu lệnh đó cùng với lệnh </a:t>
            </a:r>
            <a:r>
              <a:rPr lang="en-US" sz="1800" b="1">
                <a:latin typeface="Courier New" panose="02070309020205020404" pitchFamily="49" charset="0"/>
                <a:cs typeface="Courier New" panose="02070309020205020404" pitchFamily="49" charset="0"/>
              </a:rPr>
              <a:t>break;</a:t>
            </a:r>
            <a:r>
              <a:rPr lang="en-US" sz="2000" smtClean="0"/>
              <a:t> có thể viết trên cùng 1 dòng với </a:t>
            </a:r>
            <a:r>
              <a:rPr lang="en-US" sz="1800" b="1">
                <a:latin typeface="Courier New" panose="02070309020205020404" pitchFamily="49" charset="0"/>
                <a:cs typeface="Courier New" panose="02070309020205020404" pitchFamily="49" charset="0"/>
              </a:rPr>
              <a:t>case</a:t>
            </a:r>
            <a:r>
              <a:rPr lang="en-US" sz="2000" smtClean="0"/>
              <a:t> cho gọn.</a:t>
            </a:r>
          </a:p>
          <a:p>
            <a:pPr marL="400050" lvl="1" indent="0" algn="just">
              <a:buNone/>
            </a:pPr>
            <a:r>
              <a:rPr lang="en-US" sz="1800" b="1" smtClean="0"/>
              <a:t>Ví dụ:</a:t>
            </a:r>
          </a:p>
          <a:p>
            <a:pPr marL="400050" lvl="1" indent="0">
              <a:buNone/>
            </a:pPr>
            <a:r>
              <a:rPr lang="en-US" sz="1200" b="1">
                <a:solidFill>
                  <a:srgbClr val="444444"/>
                </a:solidFill>
                <a:latin typeface="Courier New" panose="02070309020205020404" pitchFamily="49" charset="0"/>
                <a:ea typeface="Yu Mincho" panose="02020400000000000000" pitchFamily="18" charset="-128"/>
                <a:cs typeface="Times New Roman" panose="02020603050405020304" pitchFamily="18" charset="0"/>
              </a:rPr>
              <a:t>switch</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(oper) {</a:t>
            </a:r>
            <a:endParaRPr lang="en-US" sz="1200">
              <a:latin typeface="Courier New" panose="02070309020205020404" pitchFamily="49" charset="0"/>
              <a:ea typeface="Yu Mincho" panose="02020400000000000000" pitchFamily="18" charset="-128"/>
              <a:cs typeface="Times New Roman" panose="02020603050405020304" pitchFamily="18" charset="0"/>
            </a:endParaRPr>
          </a:p>
          <a:p>
            <a:pPr marL="400050" lvl="1" indent="0">
              <a:buNone/>
            </a:pP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a:solidFill>
                  <a:srgbClr val="444444"/>
                </a:solidFill>
                <a:latin typeface="Courier New" panose="02070309020205020404" pitchFamily="49" charset="0"/>
                <a:ea typeface="Yu Mincho" panose="02020400000000000000" pitchFamily="18" charset="-128"/>
                <a:cs typeface="Times New Roman" panose="02020603050405020304" pitchFamily="18" charset="0"/>
              </a:rPr>
              <a:t>case</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a:solidFill>
                  <a:srgbClr val="880000"/>
                </a:solidFill>
                <a:latin typeface="Courier New" panose="02070309020205020404" pitchFamily="49" charset="0"/>
                <a:ea typeface="Yu Mincho" panose="02020400000000000000" pitchFamily="18" charset="-128"/>
                <a:cs typeface="Times New Roman" panose="02020603050405020304" pitchFamily="18" charset="0"/>
              </a:rPr>
              <a:t>'+'</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a:latin typeface="Courier New" panose="02070309020205020404" pitchFamily="49" charset="0"/>
                <a:ea typeface="Yu Mincho" panose="02020400000000000000" pitchFamily="18" charset="-128"/>
                <a:cs typeface="Times New Roman" panose="02020603050405020304" pitchFamily="18" charset="0"/>
              </a:rPr>
              <a:t> </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result = x + y; </a:t>
            </a:r>
            <a:r>
              <a:rPr lang="en-US" sz="1200" b="1">
                <a:solidFill>
                  <a:srgbClr val="444444"/>
                </a:solidFill>
                <a:latin typeface="Courier New" panose="02070309020205020404" pitchFamily="49" charset="0"/>
                <a:ea typeface="Yu Mincho" panose="02020400000000000000" pitchFamily="18" charset="-128"/>
                <a:cs typeface="Times New Roman" panose="02020603050405020304" pitchFamily="18" charset="0"/>
              </a:rPr>
              <a:t>break</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p>
          <a:p>
            <a:pPr marL="400050" lvl="1" indent="0">
              <a:buNone/>
            </a:pP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a:solidFill>
                  <a:srgbClr val="444444"/>
                </a:solidFill>
                <a:latin typeface="Courier New" panose="02070309020205020404" pitchFamily="49" charset="0"/>
                <a:ea typeface="Yu Mincho" panose="02020400000000000000" pitchFamily="18" charset="-128"/>
                <a:cs typeface="Times New Roman" panose="02020603050405020304" pitchFamily="18" charset="0"/>
              </a:rPr>
              <a:t>case</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a:solidFill>
                  <a:srgbClr val="880000"/>
                </a:solidFill>
                <a:latin typeface="Courier New" panose="02070309020205020404" pitchFamily="49" charset="0"/>
                <a:ea typeface="Yu Mincho" panose="02020400000000000000" pitchFamily="18" charset="-128"/>
                <a:cs typeface="Times New Roman" panose="02020603050405020304" pitchFamily="18" charset="0"/>
              </a:rPr>
              <a:t>'-'</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a:latin typeface="Courier New" panose="02070309020205020404" pitchFamily="49" charset="0"/>
                <a:ea typeface="Yu Mincho" panose="02020400000000000000" pitchFamily="18" charset="-128"/>
                <a:cs typeface="Times New Roman" panose="02020603050405020304" pitchFamily="18" charset="0"/>
              </a:rPr>
              <a:t> </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result = x - y; </a:t>
            </a:r>
            <a:r>
              <a:rPr lang="en-US" sz="1200" b="1">
                <a:solidFill>
                  <a:srgbClr val="444444"/>
                </a:solidFill>
                <a:latin typeface="Courier New" panose="02070309020205020404" pitchFamily="49" charset="0"/>
                <a:ea typeface="Yu Mincho" panose="02020400000000000000" pitchFamily="18" charset="-128"/>
                <a:cs typeface="Times New Roman" panose="02020603050405020304" pitchFamily="18" charset="0"/>
              </a:rPr>
              <a:t>break</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p>
          <a:p>
            <a:pPr marL="400050" lvl="1" indent="0">
              <a:buNone/>
            </a:pP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a:solidFill>
                  <a:srgbClr val="444444"/>
                </a:solidFill>
                <a:latin typeface="Courier New" panose="02070309020205020404" pitchFamily="49" charset="0"/>
                <a:ea typeface="Yu Mincho" panose="02020400000000000000" pitchFamily="18" charset="-128"/>
                <a:cs typeface="Times New Roman" panose="02020603050405020304" pitchFamily="18" charset="0"/>
              </a:rPr>
              <a:t>case</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a:solidFill>
                  <a:srgbClr val="880000"/>
                </a:solidFill>
                <a:latin typeface="Courier New" panose="02070309020205020404" pitchFamily="49" charset="0"/>
                <a:ea typeface="Yu Mincho" panose="02020400000000000000" pitchFamily="18" charset="-128"/>
                <a:cs typeface="Times New Roman" panose="02020603050405020304" pitchFamily="18" charset="0"/>
              </a:rPr>
              <a:t>'*'</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a:latin typeface="Courier New" panose="02070309020205020404" pitchFamily="49" charset="0"/>
                <a:ea typeface="Yu Mincho" panose="02020400000000000000" pitchFamily="18" charset="-128"/>
                <a:cs typeface="Times New Roman" panose="02020603050405020304" pitchFamily="18" charset="0"/>
              </a:rPr>
              <a:t> </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result = x * y; </a:t>
            </a:r>
            <a:r>
              <a:rPr lang="en-US" sz="1200" b="1">
                <a:solidFill>
                  <a:srgbClr val="444444"/>
                </a:solidFill>
                <a:latin typeface="Courier New" panose="02070309020205020404" pitchFamily="49" charset="0"/>
                <a:ea typeface="Yu Mincho" panose="02020400000000000000" pitchFamily="18" charset="-128"/>
                <a:cs typeface="Times New Roman" panose="02020603050405020304" pitchFamily="18" charset="0"/>
              </a:rPr>
              <a:t>break</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p>
          <a:p>
            <a:pPr marL="400050" lvl="1" indent="0">
              <a:buNone/>
            </a:pP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a:solidFill>
                  <a:srgbClr val="444444"/>
                </a:solidFill>
                <a:latin typeface="Courier New" panose="02070309020205020404" pitchFamily="49" charset="0"/>
                <a:ea typeface="Yu Mincho" panose="02020400000000000000" pitchFamily="18" charset="-128"/>
                <a:cs typeface="Times New Roman" panose="02020603050405020304" pitchFamily="18" charset="0"/>
              </a:rPr>
              <a:t>case</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a:solidFill>
                  <a:srgbClr val="880000"/>
                </a:solidFill>
                <a:latin typeface="Courier New" panose="02070309020205020404" pitchFamily="49" charset="0"/>
                <a:ea typeface="Yu Mincho" panose="02020400000000000000" pitchFamily="18" charset="-128"/>
                <a:cs typeface="Times New Roman" panose="02020603050405020304" pitchFamily="18" charset="0"/>
              </a:rPr>
              <a:t>'/'</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a:latin typeface="Courier New" panose="02070309020205020404" pitchFamily="49" charset="0"/>
                <a:ea typeface="Yu Mincho" panose="02020400000000000000" pitchFamily="18" charset="-128"/>
                <a:cs typeface="Times New Roman" panose="02020603050405020304" pitchFamily="18" charset="0"/>
              </a:rPr>
              <a:t> </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result = x / y; </a:t>
            </a:r>
            <a:r>
              <a:rPr lang="en-US" sz="1200" b="1">
                <a:solidFill>
                  <a:srgbClr val="444444"/>
                </a:solidFill>
                <a:latin typeface="Courier New" panose="02070309020205020404" pitchFamily="49" charset="0"/>
                <a:ea typeface="Yu Mincho" panose="02020400000000000000" pitchFamily="18" charset="-128"/>
                <a:cs typeface="Times New Roman" panose="02020603050405020304" pitchFamily="18" charset="0"/>
              </a:rPr>
              <a:t>break</a:t>
            </a:r>
            <a:r>
              <a:rPr lang="en-US" sz="12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p>
          <a:p>
            <a:pPr marL="400050" lvl="1" indent="0">
              <a:buNone/>
            </a:pP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a:latin typeface="Courier New" panose="02070309020205020404" pitchFamily="49" charset="0"/>
              <a:ea typeface="Yu Mincho" panose="02020400000000000000" pitchFamily="18" charset="-128"/>
              <a:cs typeface="Times New Roman" panose="02020603050405020304" pitchFamily="18" charset="0"/>
            </a:endParaRPr>
          </a:p>
        </p:txBody>
      </p:sp>
      <p:sp>
        <p:nvSpPr>
          <p:cNvPr id="4" name="Title 3"/>
          <p:cNvSpPr>
            <a:spLocks noGrp="1"/>
          </p:cNvSpPr>
          <p:nvPr>
            <p:ph type="title"/>
          </p:nvPr>
        </p:nvSpPr>
        <p:spPr/>
        <p:txBody>
          <a:bodyPr>
            <a:normAutofit fontScale="90000"/>
          </a:bodyPr>
          <a:lstStyle/>
          <a:p>
            <a:r>
              <a:rPr lang="en-US" smtClean="0"/>
              <a:t>Câu lệnh switch - case</a:t>
            </a:r>
            <a:endParaRPr lang="en-US"/>
          </a:p>
        </p:txBody>
      </p:sp>
      <p:sp>
        <p:nvSpPr>
          <p:cNvPr id="2" name="Rectangle 1"/>
          <p:cNvSpPr/>
          <p:nvPr/>
        </p:nvSpPr>
        <p:spPr>
          <a:xfrm>
            <a:off x="523701" y="4084057"/>
            <a:ext cx="5378335" cy="307777"/>
          </a:xfrm>
          <a:prstGeom prst="rect">
            <a:avLst/>
          </a:prstGeom>
        </p:spPr>
        <p:txBody>
          <a:bodyPr wrap="square">
            <a:spAutoFit/>
          </a:bodyPr>
          <a:lstStyle/>
          <a:p>
            <a:endParaRPr lang="en-US" sz="1400">
              <a:latin typeface="Courier New" panose="02070309020205020404" pitchFamily="49"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934648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t>Tài liệu tham khảo</a:t>
            </a:r>
            <a:endParaRPr lang="en-US"/>
          </a:p>
        </p:txBody>
      </p:sp>
      <p:sp>
        <p:nvSpPr>
          <p:cNvPr id="3" name="Content Placeholder 2"/>
          <p:cNvSpPr txBox="1">
            <a:spLocks/>
          </p:cNvSpPr>
          <p:nvPr/>
        </p:nvSpPr>
        <p:spPr>
          <a:xfrm>
            <a:off x="457200" y="1143000"/>
            <a:ext cx="8229600" cy="49831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a:t>S.G.Kotchan, </a:t>
            </a:r>
            <a:r>
              <a:rPr lang="en-US" sz="2400" i="1" smtClean="0"/>
              <a:t>Programming in C</a:t>
            </a:r>
            <a:r>
              <a:rPr lang="en-US" sz="2400" smtClean="0"/>
              <a:t>, 3</a:t>
            </a:r>
            <a:r>
              <a:rPr lang="en-US" sz="2400" baseline="30000" smtClean="0"/>
              <a:t>rd</a:t>
            </a:r>
            <a:r>
              <a:rPr lang="en-US" sz="2400" smtClean="0"/>
              <a:t> edition.</a:t>
            </a:r>
            <a:endParaRPr lang="en-US" sz="2400">
              <a:hlinkClick r:id="rId2"/>
            </a:endParaRPr>
          </a:p>
          <a:p>
            <a:pPr marL="0" indent="0" algn="just">
              <a:buNone/>
            </a:pPr>
            <a:r>
              <a:rPr lang="en-US" sz="2400">
                <a:hlinkClick r:id="rId3"/>
              </a:rPr>
              <a:t>http://</a:t>
            </a:r>
            <a:r>
              <a:rPr lang="en-US" sz="2400" smtClean="0">
                <a:hlinkClick r:id="rId3"/>
              </a:rPr>
              <a:t>vietjack.com/lap_trinh_c/dieu_khien_luong_trong_c.jsp</a:t>
            </a:r>
            <a:endParaRPr lang="en-US" sz="2400" smtClean="0"/>
          </a:p>
          <a:p>
            <a:pPr marL="0" indent="0" algn="just">
              <a:buNone/>
            </a:pPr>
            <a:r>
              <a:rPr lang="en-US" sz="2400" smtClean="0">
                <a:hlinkClick r:id="rId4"/>
              </a:rPr>
              <a:t>http</a:t>
            </a:r>
            <a:r>
              <a:rPr lang="en-US" sz="2400">
                <a:hlinkClick r:id="rId4"/>
              </a:rPr>
              <a:t>://www.cplusplus.com/doc/tutorial/control</a:t>
            </a:r>
            <a:r>
              <a:rPr lang="en-US" sz="2400" smtClean="0">
                <a:hlinkClick r:id="rId4"/>
              </a:rPr>
              <a:t>/</a:t>
            </a:r>
            <a:endParaRPr lang="en-US" sz="2400" smtClean="0"/>
          </a:p>
          <a:p>
            <a:pPr marL="0" indent="0" algn="just">
              <a:buNone/>
            </a:pPr>
            <a:r>
              <a:rPr lang="en-US" sz="2400" smtClean="0">
                <a:hlinkClick r:id="rId5"/>
              </a:rPr>
              <a:t>http</a:t>
            </a:r>
            <a:r>
              <a:rPr lang="en-US" sz="2400" smtClean="0">
                <a:hlinkClick r:id="rId5"/>
              </a:rPr>
              <a:t>://</a:t>
            </a:r>
            <a:r>
              <a:rPr lang="en-US" sz="2400" smtClean="0">
                <a:hlinkClick r:id="rId5"/>
              </a:rPr>
              <a:t>en.cppreference.com/w/c/language</a:t>
            </a:r>
            <a:endParaRPr lang="en-US" sz="2400" smtClean="0"/>
          </a:p>
          <a:p>
            <a:pPr marL="0" indent="0" algn="just">
              <a:buNone/>
            </a:pPr>
            <a:r>
              <a:rPr lang="en-US" sz="2400" smtClean="0">
                <a:hlinkClick r:id="rId6"/>
              </a:rPr>
              <a:t>https</a:t>
            </a:r>
            <a:r>
              <a:rPr lang="en-US" sz="2400">
                <a:hlinkClick r:id="rId6"/>
              </a:rPr>
              <a:t>://</a:t>
            </a:r>
            <a:r>
              <a:rPr lang="en-US" sz="2400" smtClean="0">
                <a:hlinkClick r:id="rId6"/>
              </a:rPr>
              <a:t>google.github.io/styleguide/cppguide.html</a:t>
            </a:r>
            <a:endParaRPr lang="en-US" sz="2400" smtClean="0"/>
          </a:p>
          <a:p>
            <a:pPr marL="0" indent="0" algn="just">
              <a:buNone/>
            </a:pPr>
            <a:endParaRPr lang="en-US" sz="2400"/>
          </a:p>
        </p:txBody>
      </p:sp>
    </p:spTree>
    <p:extLst>
      <p:ext uri="{BB962C8B-B14F-4D97-AF65-F5344CB8AC3E}">
        <p14:creationId xmlns:p14="http://schemas.microsoft.com/office/powerpoint/2010/main" val="4168048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400" b="1" smtClean="0"/>
              <a:t>Nhắc lại về khối lệnh</a:t>
            </a:r>
          </a:p>
          <a:p>
            <a:pPr marL="0" indent="0" algn="just">
              <a:buNone/>
            </a:pPr>
            <a:r>
              <a:rPr lang="en-US" sz="2000" smtClean="0"/>
              <a:t>Như đã giới thiệu ở bài 1, khối lệnh (block) là một tập các câu lệnh (statement) được đặt trong cặp ngoặc nhọn </a:t>
            </a:r>
            <a:r>
              <a:rPr lang="en-US" sz="1800" smtClean="0">
                <a:latin typeface="Courier New" panose="02070309020205020404" pitchFamily="49" charset="0"/>
                <a:ea typeface="Yu Mincho" panose="02020400000000000000" pitchFamily="18" charset="-128"/>
                <a:cs typeface="Courier New" panose="02070309020205020404" pitchFamily="49" charset="0"/>
              </a:rPr>
              <a:t>{}</a:t>
            </a:r>
            <a:endParaRPr lang="en-US" sz="1800">
              <a:latin typeface="Courier New" panose="02070309020205020404" pitchFamily="49" charset="0"/>
              <a:ea typeface="Yu Mincho" panose="02020400000000000000" pitchFamily="18" charset="-128"/>
              <a:cs typeface="Courier New" panose="02070309020205020404" pitchFamily="49" charset="0"/>
            </a:endParaRPr>
          </a:p>
          <a:p>
            <a:pPr marL="0" indent="0" algn="just">
              <a:buNone/>
            </a:pPr>
            <a:r>
              <a:rPr lang="en-US" sz="2000" b="1" i="1" smtClean="0"/>
              <a:t>Ví dụ:</a:t>
            </a:r>
          </a:p>
          <a:p>
            <a:pPr marL="0" marR="0" indent="0" algn="just">
              <a:spcBef>
                <a:spcPts val="0"/>
              </a:spcBef>
              <a:spcAft>
                <a:spcPts val="0"/>
              </a:spcAft>
              <a:buNone/>
            </a:pPr>
            <a:r>
              <a:rPr lang="en-US" sz="1800">
                <a:latin typeface="Courier New" panose="02070309020205020404" pitchFamily="49" charset="0"/>
                <a:ea typeface="Yu Mincho" panose="02020400000000000000" pitchFamily="18" charset="-128"/>
                <a:cs typeface="Courier New" panose="02070309020205020404" pitchFamily="49" charset="0"/>
              </a:rPr>
              <a:t>{</a:t>
            </a:r>
          </a:p>
          <a:p>
            <a:pPr marL="0" marR="0" indent="0" algn="just">
              <a:spcBef>
                <a:spcPts val="0"/>
              </a:spcBef>
              <a:spcAft>
                <a:spcPts val="0"/>
              </a:spcAft>
              <a:buNone/>
            </a:pPr>
            <a:r>
              <a:rPr lang="en-US" sz="1800">
                <a:latin typeface="Courier New" panose="02070309020205020404" pitchFamily="49" charset="0"/>
                <a:ea typeface="Yu Mincho" panose="02020400000000000000" pitchFamily="18" charset="-128"/>
                <a:cs typeface="Courier New" panose="02070309020205020404" pitchFamily="49" charset="0"/>
              </a:rPr>
              <a:t>    b = a / </a:t>
            </a:r>
            <a:r>
              <a:rPr lang="en-US" sz="1800">
                <a:solidFill>
                  <a:srgbClr val="880000"/>
                </a:solidFill>
                <a:latin typeface="Courier New" panose="02070309020205020404" pitchFamily="49" charset="0"/>
                <a:ea typeface="Yu Mincho" panose="02020400000000000000" pitchFamily="18" charset="-128"/>
                <a:cs typeface="Courier New" panose="02070309020205020404" pitchFamily="49" charset="0"/>
              </a:rPr>
              <a:t>2</a:t>
            </a:r>
            <a:r>
              <a:rPr lang="en-US" sz="1800">
                <a:latin typeface="Courier New" panose="02070309020205020404" pitchFamily="49" charset="0"/>
                <a:ea typeface="Yu Mincho" panose="02020400000000000000" pitchFamily="18" charset="-128"/>
                <a:cs typeface="Courier New" panose="02070309020205020404" pitchFamily="49" charset="0"/>
              </a:rPr>
              <a:t>;</a:t>
            </a:r>
          </a:p>
          <a:p>
            <a:pPr marL="0" marR="0" indent="0" algn="just">
              <a:spcBef>
                <a:spcPts val="0"/>
              </a:spcBef>
              <a:spcAft>
                <a:spcPts val="0"/>
              </a:spcAft>
              <a:buNone/>
            </a:pPr>
            <a:r>
              <a:rPr lang="en-US" sz="1800">
                <a:latin typeface="Courier New" panose="02070309020205020404" pitchFamily="49" charset="0"/>
                <a:ea typeface="Yu Mincho" panose="02020400000000000000" pitchFamily="18" charset="-128"/>
                <a:cs typeface="Courier New" panose="02070309020205020404" pitchFamily="49" charset="0"/>
              </a:rPr>
              <a:t>    x = b + </a:t>
            </a:r>
            <a:r>
              <a:rPr lang="en-US" sz="1800">
                <a:solidFill>
                  <a:srgbClr val="880000"/>
                </a:solidFill>
                <a:latin typeface="Courier New" panose="02070309020205020404" pitchFamily="49" charset="0"/>
                <a:ea typeface="Yu Mincho" panose="02020400000000000000" pitchFamily="18" charset="-128"/>
                <a:cs typeface="Courier New" panose="02070309020205020404" pitchFamily="49" charset="0"/>
              </a:rPr>
              <a:t>6</a:t>
            </a:r>
            <a:r>
              <a:rPr lang="en-US" sz="1800">
                <a:latin typeface="Courier New" panose="02070309020205020404" pitchFamily="49" charset="0"/>
                <a:ea typeface="Yu Mincho" panose="02020400000000000000" pitchFamily="18" charset="-128"/>
                <a:cs typeface="Courier New" panose="02070309020205020404" pitchFamily="49" charset="0"/>
              </a:rPr>
              <a:t>;</a:t>
            </a:r>
          </a:p>
          <a:p>
            <a:pPr marL="0" marR="0" indent="0" algn="just">
              <a:spcBef>
                <a:spcPts val="0"/>
              </a:spcBef>
              <a:spcAft>
                <a:spcPts val="0"/>
              </a:spcAft>
              <a:buNone/>
            </a:pPr>
            <a:r>
              <a:rPr lang="en-US" sz="1800">
                <a:latin typeface="Courier New" panose="02070309020205020404" pitchFamily="49" charset="0"/>
                <a:ea typeface="Yu Mincho" panose="02020400000000000000" pitchFamily="18" charset="-128"/>
                <a:cs typeface="Courier New" panose="02070309020205020404" pitchFamily="49" charset="0"/>
              </a:rPr>
              <a:t>    </a:t>
            </a:r>
            <a:r>
              <a:rPr lang="en-US" sz="180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800">
                <a:latin typeface="Courier New" panose="02070309020205020404" pitchFamily="49" charset="0"/>
                <a:ea typeface="Yu Mincho" panose="02020400000000000000" pitchFamily="18" charset="-128"/>
                <a:cs typeface="Courier New" panose="02070309020205020404" pitchFamily="49" charset="0"/>
              </a:rPr>
              <a:t>(</a:t>
            </a:r>
            <a:r>
              <a:rPr lang="en-US" sz="1800">
                <a:solidFill>
                  <a:srgbClr val="880000"/>
                </a:solidFill>
                <a:latin typeface="Courier New" panose="02070309020205020404" pitchFamily="49" charset="0"/>
                <a:ea typeface="Yu Mincho" panose="02020400000000000000" pitchFamily="18" charset="-128"/>
                <a:cs typeface="Courier New" panose="02070309020205020404" pitchFamily="49" charset="0"/>
              </a:rPr>
              <a:t>"x = %d\n"</a:t>
            </a:r>
            <a:r>
              <a:rPr lang="en-US" sz="1800">
                <a:latin typeface="Courier New" panose="02070309020205020404" pitchFamily="49" charset="0"/>
                <a:ea typeface="Yu Mincho" panose="02020400000000000000" pitchFamily="18" charset="-128"/>
                <a:cs typeface="Courier New" panose="02070309020205020404" pitchFamily="49" charset="0"/>
              </a:rPr>
              <a:t>, x);</a:t>
            </a:r>
          </a:p>
          <a:p>
            <a:pPr marL="0" marR="0" indent="0" algn="just">
              <a:spcBef>
                <a:spcPts val="0"/>
              </a:spcBef>
              <a:spcAft>
                <a:spcPts val="0"/>
              </a:spcAft>
              <a:buNone/>
            </a:pPr>
            <a:r>
              <a:rPr lang="en-US" sz="1800" smtClean="0">
                <a:latin typeface="Courier New" panose="02070309020205020404" pitchFamily="49" charset="0"/>
                <a:ea typeface="Yu Mincho" panose="02020400000000000000" pitchFamily="18" charset="-128"/>
                <a:cs typeface="Courier New" panose="02070309020205020404" pitchFamily="49" charset="0"/>
              </a:rPr>
              <a:t>}</a:t>
            </a:r>
            <a:endParaRPr lang="en-US" sz="1800">
              <a:latin typeface="Courier New" panose="02070309020205020404" pitchFamily="49" charset="0"/>
              <a:ea typeface="Yu Mincho" panose="02020400000000000000" pitchFamily="18" charset="-128"/>
              <a:cs typeface="Courier New" panose="02070309020205020404" pitchFamily="49" charset="0"/>
            </a:endParaRPr>
          </a:p>
          <a:p>
            <a:pPr marL="0" indent="0" algn="just">
              <a:buNone/>
            </a:pPr>
            <a:r>
              <a:rPr lang="en-US" sz="2000" smtClean="0"/>
              <a:t>Về mặt chức năng, có thể coi khối lệnh như một câu lệnh phức hợp (bao hàm một hoặc nhiều câu lệnh con khác). Khác với câu lệnh, cuối khối lệnh không có dấu </a:t>
            </a:r>
            <a:r>
              <a:rPr lang="en-US" sz="2000"/>
              <a:t>;</a:t>
            </a:r>
            <a:r>
              <a:rPr lang="en-US" sz="2000" smtClean="0"/>
              <a:t> .</a:t>
            </a:r>
          </a:p>
        </p:txBody>
      </p:sp>
      <p:sp>
        <p:nvSpPr>
          <p:cNvPr id="4" name="Title 3"/>
          <p:cNvSpPr>
            <a:spLocks noGrp="1"/>
          </p:cNvSpPr>
          <p:nvPr>
            <p:ph type="title"/>
          </p:nvPr>
        </p:nvSpPr>
        <p:spPr/>
        <p:txBody>
          <a:bodyPr>
            <a:normAutofit fontScale="90000"/>
          </a:bodyPr>
          <a:lstStyle/>
          <a:p>
            <a:r>
              <a:rPr lang="en-US" smtClean="0"/>
              <a:t>MỞ ĐẦU</a:t>
            </a:r>
            <a:endParaRPr lang="en-US"/>
          </a:p>
        </p:txBody>
      </p:sp>
    </p:spTree>
    <p:extLst>
      <p:ext uri="{BB962C8B-B14F-4D97-AF65-F5344CB8AC3E}">
        <p14:creationId xmlns:p14="http://schemas.microsoft.com/office/powerpoint/2010/main" val="3856515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901931"/>
          </a:xfrm>
        </p:spPr>
        <p:txBody>
          <a:bodyPr>
            <a:normAutofit/>
          </a:bodyPr>
          <a:lstStyle/>
          <a:p>
            <a:pPr marL="0" indent="0" algn="just">
              <a:buNone/>
            </a:pPr>
            <a:r>
              <a:rPr lang="en-US" sz="2400" b="1" smtClean="0"/>
              <a:t>Cách trình bày khối lệnh</a:t>
            </a:r>
          </a:p>
          <a:p>
            <a:pPr marL="0" indent="0" algn="just">
              <a:buNone/>
            </a:pPr>
            <a:r>
              <a:rPr lang="en-US" sz="2000" smtClean="0"/>
              <a:t>Có hai kiểu trình bày khối lệnh được các lập trình viên hay dùng:</a:t>
            </a:r>
          </a:p>
        </p:txBody>
      </p:sp>
      <p:sp>
        <p:nvSpPr>
          <p:cNvPr id="4" name="Title 3"/>
          <p:cNvSpPr>
            <a:spLocks noGrp="1"/>
          </p:cNvSpPr>
          <p:nvPr>
            <p:ph type="title"/>
          </p:nvPr>
        </p:nvSpPr>
        <p:spPr/>
        <p:txBody>
          <a:bodyPr>
            <a:normAutofit fontScale="90000"/>
          </a:bodyPr>
          <a:lstStyle/>
          <a:p>
            <a:r>
              <a:rPr lang="en-US" smtClean="0"/>
              <a:t>MỞ ĐẦU</a:t>
            </a: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517212807"/>
              </p:ext>
            </p:extLst>
          </p:nvPr>
        </p:nvGraphicFramePr>
        <p:xfrm>
          <a:off x="457200" y="2044931"/>
          <a:ext cx="8229600" cy="3261360"/>
        </p:xfrm>
        <a:graphic>
          <a:graphicData uri="http://schemas.openxmlformats.org/drawingml/2006/table">
            <a:tbl>
              <a:tblPr firstRow="1" bandRow="1">
                <a:tableStyleId>{F5AB1C69-6EDB-4FF4-983F-18BD219EF322}</a:tableStyleId>
              </a:tblPr>
              <a:tblGrid>
                <a:gridCol w="4114800">
                  <a:extLst>
                    <a:ext uri="{9D8B030D-6E8A-4147-A177-3AD203B41FA5}">
                      <a16:colId xmlns:a16="http://schemas.microsoft.com/office/drawing/2014/main" val="131851740"/>
                    </a:ext>
                  </a:extLst>
                </a:gridCol>
                <a:gridCol w="4114800">
                  <a:extLst>
                    <a:ext uri="{9D8B030D-6E8A-4147-A177-3AD203B41FA5}">
                      <a16:colId xmlns:a16="http://schemas.microsoft.com/office/drawing/2014/main" val="2837575556"/>
                    </a:ext>
                  </a:extLst>
                </a:gridCol>
              </a:tblGrid>
              <a:tr h="370840">
                <a:tc>
                  <a:txBody>
                    <a:bodyPr/>
                    <a:lstStyle/>
                    <a:p>
                      <a:pPr algn="ctr"/>
                      <a:r>
                        <a:rPr lang="en-US" smtClean="0"/>
                        <a:t>Kiểu</a:t>
                      </a:r>
                      <a:r>
                        <a:rPr lang="en-US" baseline="0" smtClean="0"/>
                        <a:t> Java</a:t>
                      </a:r>
                    </a:p>
                    <a:p>
                      <a:pPr algn="ctr"/>
                      <a:r>
                        <a:rPr lang="en-US" sz="1400" b="0" smtClean="0"/>
                        <a:t>Dấu</a:t>
                      </a:r>
                      <a:r>
                        <a:rPr lang="en-US" sz="1400" b="0" baseline="0" smtClean="0"/>
                        <a:t> ngoặc </a:t>
                      </a:r>
                      <a:r>
                        <a:rPr lang="en-US" sz="1200" b="0" baseline="0" smtClean="0">
                          <a:latin typeface="Courier New" panose="02070309020205020404" pitchFamily="49" charset="0"/>
                          <a:cs typeface="Courier New" panose="02070309020205020404" pitchFamily="49" charset="0"/>
                        </a:rPr>
                        <a:t>{}</a:t>
                      </a:r>
                      <a:r>
                        <a:rPr lang="en-US" sz="1400" b="0" baseline="0" smtClean="0"/>
                        <a:t> được viết cùng dòng với tên hàm hoặc từ khóa điều khiển (</a:t>
                      </a:r>
                      <a:r>
                        <a:rPr lang="en-US" sz="1200" b="1" kern="1200" baseline="0" smtClean="0">
                          <a:solidFill>
                            <a:schemeClr val="lt1"/>
                          </a:solidFill>
                          <a:latin typeface="Courier New" panose="02070309020205020404" pitchFamily="49" charset="0"/>
                          <a:ea typeface="+mn-ea"/>
                          <a:cs typeface="Courier New" panose="02070309020205020404" pitchFamily="49" charset="0"/>
                        </a:rPr>
                        <a:t>if</a:t>
                      </a:r>
                      <a:r>
                        <a:rPr lang="en-US" sz="1400" b="0" baseline="0" smtClean="0"/>
                        <a:t>, </a:t>
                      </a:r>
                      <a:r>
                        <a:rPr lang="en-US" sz="1200" b="1" kern="1200" baseline="0" smtClean="0">
                          <a:solidFill>
                            <a:schemeClr val="lt1"/>
                          </a:solidFill>
                          <a:latin typeface="Courier New" panose="02070309020205020404" pitchFamily="49" charset="0"/>
                          <a:ea typeface="+mn-ea"/>
                          <a:cs typeface="Courier New" panose="02070309020205020404" pitchFamily="49" charset="0"/>
                        </a:rPr>
                        <a:t>else</a:t>
                      </a:r>
                      <a:r>
                        <a:rPr lang="en-US" sz="1400" b="0" baseline="0" smtClean="0"/>
                        <a:t>, </a:t>
                      </a:r>
                      <a:r>
                        <a:rPr lang="en-US" sz="1200" b="1" kern="1200" baseline="0" smtClean="0">
                          <a:solidFill>
                            <a:schemeClr val="lt1"/>
                          </a:solidFill>
                          <a:latin typeface="Courier New" panose="02070309020205020404" pitchFamily="49" charset="0"/>
                          <a:ea typeface="+mn-ea"/>
                          <a:cs typeface="Courier New" panose="02070309020205020404" pitchFamily="49" charset="0"/>
                        </a:rPr>
                        <a:t>while</a:t>
                      </a:r>
                      <a:r>
                        <a:rPr lang="en-US" sz="1400" b="0" baseline="0" smtClean="0"/>
                        <a:t>, …)</a:t>
                      </a:r>
                      <a:endParaRPr lang="en-US" sz="1400" b="0"/>
                    </a:p>
                  </a:txBody>
                  <a:tcPr/>
                </a:tc>
                <a:tc>
                  <a:txBody>
                    <a:bodyPr/>
                    <a:lstStyle/>
                    <a:p>
                      <a:pPr algn="ctr"/>
                      <a:r>
                        <a:rPr lang="en-US" smtClean="0"/>
                        <a:t>Kiểu</a:t>
                      </a:r>
                      <a:r>
                        <a:rPr lang="en-US" baseline="0" smtClean="0"/>
                        <a:t> C#</a:t>
                      </a:r>
                    </a:p>
                    <a:p>
                      <a:pPr algn="ctr"/>
                      <a:r>
                        <a:rPr lang="en-US" sz="1400" b="0" smtClean="0"/>
                        <a:t>Dấu</a:t>
                      </a:r>
                      <a:r>
                        <a:rPr lang="en-US" sz="1400" b="0" baseline="0" smtClean="0"/>
                        <a:t> ngoặc </a:t>
                      </a:r>
                      <a:r>
                        <a:rPr lang="en-US" sz="1200" b="0" baseline="0" smtClean="0">
                          <a:latin typeface="Courier New" panose="02070309020205020404" pitchFamily="49" charset="0"/>
                          <a:cs typeface="Courier New" panose="02070309020205020404" pitchFamily="49" charset="0"/>
                        </a:rPr>
                        <a:t>{}</a:t>
                      </a:r>
                      <a:r>
                        <a:rPr lang="en-US" sz="1400" b="0" baseline="0" smtClean="0"/>
                        <a:t> được viết khác dòng với tên hàm hoặc từ khóa điều khiển (</a:t>
                      </a:r>
                      <a:r>
                        <a:rPr lang="en-US" sz="1200" b="1" kern="1200" baseline="0" smtClean="0">
                          <a:solidFill>
                            <a:schemeClr val="lt1"/>
                          </a:solidFill>
                          <a:latin typeface="Courier New" panose="02070309020205020404" pitchFamily="49" charset="0"/>
                          <a:ea typeface="+mn-ea"/>
                          <a:cs typeface="Courier New" panose="02070309020205020404" pitchFamily="49" charset="0"/>
                        </a:rPr>
                        <a:t>if</a:t>
                      </a:r>
                      <a:r>
                        <a:rPr lang="en-US" sz="1400" b="0" baseline="0" smtClean="0"/>
                        <a:t>, </a:t>
                      </a:r>
                      <a:r>
                        <a:rPr lang="en-US" sz="1200" b="1" kern="1200" baseline="0" smtClean="0">
                          <a:solidFill>
                            <a:schemeClr val="lt1"/>
                          </a:solidFill>
                          <a:latin typeface="Courier New" panose="02070309020205020404" pitchFamily="49" charset="0"/>
                          <a:ea typeface="+mn-ea"/>
                          <a:cs typeface="Courier New" panose="02070309020205020404" pitchFamily="49" charset="0"/>
                        </a:rPr>
                        <a:t>else</a:t>
                      </a:r>
                      <a:r>
                        <a:rPr lang="en-US" sz="1400" b="0" baseline="0" smtClean="0"/>
                        <a:t>, </a:t>
                      </a:r>
                      <a:r>
                        <a:rPr lang="en-US" sz="1200" b="1" kern="1200" baseline="0" smtClean="0">
                          <a:solidFill>
                            <a:schemeClr val="lt1"/>
                          </a:solidFill>
                          <a:latin typeface="Courier New" panose="02070309020205020404" pitchFamily="49" charset="0"/>
                          <a:ea typeface="+mn-ea"/>
                          <a:cs typeface="Courier New" panose="02070309020205020404" pitchFamily="49" charset="0"/>
                        </a:rPr>
                        <a:t>while</a:t>
                      </a:r>
                      <a:r>
                        <a:rPr lang="en-US" sz="1400" b="0" baseline="0" smtClean="0"/>
                        <a:t>, …)</a:t>
                      </a:r>
                      <a:endParaRPr lang="en-US" sz="1400" b="0"/>
                    </a:p>
                  </a:txBody>
                  <a:tcPr/>
                </a:tc>
                <a:extLst>
                  <a:ext uri="{0D108BD9-81ED-4DB2-BD59-A6C34878D82A}">
                    <a16:rowId xmlns:a16="http://schemas.microsoft.com/office/drawing/2014/main" val="2246796153"/>
                  </a:ext>
                </a:extLst>
              </a:tr>
              <a:tr h="370840">
                <a:tc>
                  <a:txBody>
                    <a:bodyPr/>
                    <a:lstStyle/>
                    <a:p>
                      <a:pPr marL="0" marR="0">
                        <a:spcBef>
                          <a:spcPts val="0"/>
                        </a:spcBef>
                        <a:spcAft>
                          <a:spcPts val="0"/>
                        </a:spcAft>
                      </a:pPr>
                      <a:r>
                        <a:rPr lang="en-US" sz="1200" b="1"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880000"/>
                          </a:solidFill>
                          <a:effectLst/>
                          <a:latin typeface="Courier New" panose="02070309020205020404" pitchFamily="49" charset="0"/>
                          <a:ea typeface="Yu Mincho" panose="02020400000000000000" pitchFamily="18" charset="-128"/>
                          <a:cs typeface="Times New Roman" panose="02020603050405020304" pitchFamily="18" charset="0"/>
                        </a:rPr>
                        <a:t>main</a:t>
                      </a: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a:t>
                      </a:r>
                      <a:r>
                        <a:rPr lang="en-US" sz="1200" baseline="0" smtClean="0">
                          <a:solidFill>
                            <a:schemeClr val="dk1"/>
                          </a:solidFill>
                          <a:effectLst/>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effectLst/>
                        <a:latin typeface="Courier New" panose="02070309020205020404" pitchFamily="49" charset="0"/>
                        <a:ea typeface="Yu Mincho" panose="02020400000000000000" pitchFamily="18" charset="-128"/>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effectLst/>
                        <a:latin typeface="Courier New" panose="02070309020205020404" pitchFamily="49" charset="0"/>
                        <a:ea typeface="Yu Mincho" panose="02020400000000000000" pitchFamily="18" charset="-128"/>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if</a:t>
                      </a: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 (a % </a:t>
                      </a:r>
                      <a:r>
                        <a:rPr lang="en-US" sz="1200" smtClean="0">
                          <a:solidFill>
                            <a:srgbClr val="880000"/>
                          </a:solidFill>
                          <a:effectLst/>
                          <a:latin typeface="Courier New" panose="02070309020205020404" pitchFamily="49" charset="0"/>
                          <a:ea typeface="Yu Mincho" panose="02020400000000000000" pitchFamily="18" charset="-128"/>
                          <a:cs typeface="Times New Roman" panose="02020603050405020304" pitchFamily="18" charset="0"/>
                        </a:rPr>
                        <a:t>2</a:t>
                      </a: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 == </a:t>
                      </a:r>
                      <a:r>
                        <a:rPr lang="en-US" sz="1200" smtClean="0">
                          <a:solidFill>
                            <a:srgbClr val="880000"/>
                          </a:solidFill>
                          <a:effectLst/>
                          <a:latin typeface="Courier New" panose="02070309020205020404" pitchFamily="49" charset="0"/>
                          <a:ea typeface="Yu Mincho" panose="02020400000000000000" pitchFamily="18" charset="-128"/>
                          <a:cs typeface="Times New Roman" panose="02020603050405020304" pitchFamily="18" charset="0"/>
                        </a:rPr>
                        <a:t>0</a:t>
                      </a: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a:t>
                      </a:r>
                      <a:r>
                        <a:rPr lang="en-US" sz="1200" baseline="0" smtClean="0">
                          <a:solidFill>
                            <a:schemeClr val="dk1"/>
                          </a:solidFill>
                          <a:effectLst/>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effectLst/>
                        <a:latin typeface="Courier New" panose="02070309020205020404" pitchFamily="49" charset="0"/>
                        <a:ea typeface="Yu Mincho" panose="02020400000000000000" pitchFamily="18" charset="-128"/>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effectLst/>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effectLst/>
                        <a:latin typeface="Courier New" panose="02070309020205020404" pitchFamily="49" charset="0"/>
                        <a:ea typeface="Yu Mincho" panose="02020400000000000000" pitchFamily="18" charset="-128"/>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    }</a:t>
                      </a:r>
                      <a:r>
                        <a:rPr lang="en-US" sz="1200" baseline="0" smtClean="0">
                          <a:solidFill>
                            <a:schemeClr val="dk1"/>
                          </a:solidFill>
                          <a:effectLst/>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else</a:t>
                      </a:r>
                      <a:r>
                        <a:rPr lang="en-US" sz="1200" b="0" baseline="0" smtClean="0">
                          <a:solidFill>
                            <a:schemeClr val="dk1"/>
                          </a:solidFill>
                          <a:effectLst/>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effectLst/>
                        <a:latin typeface="Courier New" panose="02070309020205020404" pitchFamily="49" charset="0"/>
                        <a:ea typeface="Yu Mincho" panose="02020400000000000000" pitchFamily="18" charset="-128"/>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effectLst/>
                        <a:latin typeface="Courier New" panose="02070309020205020404" pitchFamily="49" charset="0"/>
                        <a:ea typeface="Yu Mincho" panose="02020400000000000000" pitchFamily="18" charset="-128"/>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    }</a:t>
                      </a:r>
                    </a:p>
                    <a:p>
                      <a:pPr marL="0" marR="0">
                        <a:spcBef>
                          <a:spcPts val="0"/>
                        </a:spcBef>
                        <a:spcAft>
                          <a:spcPts val="0"/>
                        </a:spcAft>
                      </a:pPr>
                      <a:r>
                        <a:rPr lang="en-US" sz="1200" baseline="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effectLst/>
                        <a:latin typeface="Courier New" panose="02070309020205020404" pitchFamily="49" charset="0"/>
                        <a:ea typeface="Yu Mincho" panose="02020400000000000000" pitchFamily="18" charset="-128"/>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effectLst/>
                        <a:latin typeface="Courier New" panose="02070309020205020404" pitchFamily="49" charset="0"/>
                        <a:ea typeface="Yu Mincho" panose="02020400000000000000" pitchFamily="18" charset="-128"/>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int</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200" b="1"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main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if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2</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0</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else</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2277936542"/>
                  </a:ext>
                </a:extLst>
              </a:tr>
            </a:tbl>
          </a:graphicData>
        </a:graphic>
      </p:graphicFrame>
      <p:sp>
        <p:nvSpPr>
          <p:cNvPr id="6" name="Rectangle 5"/>
          <p:cNvSpPr/>
          <p:nvPr/>
        </p:nvSpPr>
        <p:spPr>
          <a:xfrm>
            <a:off x="399010" y="5306291"/>
            <a:ext cx="8287789" cy="646331"/>
          </a:xfrm>
          <a:prstGeom prst="rect">
            <a:avLst/>
          </a:prstGeom>
        </p:spPr>
        <p:txBody>
          <a:bodyPr wrap="square">
            <a:spAutoFit/>
          </a:bodyPr>
          <a:lstStyle/>
          <a:p>
            <a:pPr algn="just"/>
            <a:r>
              <a:rPr lang="en-US"/>
              <a:t>Kể từ bài này trở đi chúng ta sẽ dùng kiểu Java để trình bày khối lệnh, do ngôn ngữ </a:t>
            </a:r>
            <a:r>
              <a:rPr lang="en-US" smtClean="0"/>
              <a:t>học </a:t>
            </a:r>
            <a:r>
              <a:rPr lang="en-US"/>
              <a:t>tiếp nối </a:t>
            </a:r>
            <a:r>
              <a:rPr lang="en-US" smtClean="0"/>
              <a:t>sau C </a:t>
            </a:r>
            <a:r>
              <a:rPr lang="en-US"/>
              <a:t>là </a:t>
            </a:r>
            <a:r>
              <a:rPr lang="en-US" smtClean="0"/>
              <a:t>Java, và kiểu Java giúp làm giảm số dòng code trong mã nguồn.</a:t>
            </a:r>
            <a:endParaRPr lang="en-US"/>
          </a:p>
        </p:txBody>
      </p:sp>
    </p:spTree>
    <p:extLst>
      <p:ext uri="{BB962C8B-B14F-4D97-AF65-F5344CB8AC3E}">
        <p14:creationId xmlns:p14="http://schemas.microsoft.com/office/powerpoint/2010/main" val="787520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99"/>
            <a:ext cx="8229600" cy="1209503"/>
          </a:xfrm>
        </p:spPr>
        <p:txBody>
          <a:bodyPr>
            <a:normAutofit/>
          </a:bodyPr>
          <a:lstStyle/>
          <a:p>
            <a:pPr marL="0" indent="0" algn="just">
              <a:buNone/>
            </a:pPr>
            <a:r>
              <a:rPr lang="en-US" sz="2400" b="1" smtClean="0"/>
              <a:t>Cách thiết lập kiểu trình bày Java cho Code::Blocks</a:t>
            </a:r>
          </a:p>
          <a:p>
            <a:pPr marL="0" indent="0" algn="just">
              <a:buNone/>
            </a:pPr>
            <a:r>
              <a:rPr lang="en-US" sz="2000" smtClean="0"/>
              <a:t>Vào menu Settings -&gt; Editor… . Ở danh sách bên trái chọn mục Source Formatter, sau đó chọn Bracket Style là Java và bấm OK.</a:t>
            </a:r>
          </a:p>
        </p:txBody>
      </p:sp>
      <p:sp>
        <p:nvSpPr>
          <p:cNvPr id="4" name="Title 3"/>
          <p:cNvSpPr>
            <a:spLocks noGrp="1"/>
          </p:cNvSpPr>
          <p:nvPr>
            <p:ph type="title"/>
          </p:nvPr>
        </p:nvSpPr>
        <p:spPr/>
        <p:txBody>
          <a:bodyPr>
            <a:normAutofit fontScale="90000"/>
          </a:bodyPr>
          <a:lstStyle/>
          <a:p>
            <a:r>
              <a:rPr lang="en-US" smtClean="0"/>
              <a:t>MỞ ĐẦU</a:t>
            </a:r>
            <a:endParaRPr lang="en-US"/>
          </a:p>
        </p:txBody>
      </p:sp>
      <p:pic>
        <p:nvPicPr>
          <p:cNvPr id="7" name="Picture 6"/>
          <p:cNvPicPr>
            <a:picLocks noChangeAspect="1"/>
          </p:cNvPicPr>
          <p:nvPr/>
        </p:nvPicPr>
        <p:blipFill rotWithShape="1">
          <a:blip r:embed="rId2"/>
          <a:srcRect l="55911"/>
          <a:stretch/>
        </p:blipFill>
        <p:spPr>
          <a:xfrm>
            <a:off x="565266" y="2352502"/>
            <a:ext cx="3150524" cy="1857202"/>
          </a:xfrm>
          <a:prstGeom prst="rect">
            <a:avLst/>
          </a:prstGeom>
        </p:spPr>
      </p:pic>
      <p:pic>
        <p:nvPicPr>
          <p:cNvPr id="8" name="Picture 7"/>
          <p:cNvPicPr>
            <a:picLocks noChangeAspect="1"/>
          </p:cNvPicPr>
          <p:nvPr/>
        </p:nvPicPr>
        <p:blipFill rotWithShape="1">
          <a:blip r:embed="rId3"/>
          <a:srcRect b="23754"/>
          <a:stretch/>
        </p:blipFill>
        <p:spPr>
          <a:xfrm>
            <a:off x="3815847" y="2488747"/>
            <a:ext cx="4870953" cy="3209449"/>
          </a:xfrm>
          <a:prstGeom prst="rect">
            <a:avLst/>
          </a:prstGeom>
        </p:spPr>
      </p:pic>
    </p:spTree>
    <p:extLst>
      <p:ext uri="{BB962C8B-B14F-4D97-AF65-F5344CB8AC3E}">
        <p14:creationId xmlns:p14="http://schemas.microsoft.com/office/powerpoint/2010/main" val="358547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I. CÂU LỆNH IF - ELSE</a:t>
            </a:r>
            <a:endParaRPr lang="en-US" cap="none"/>
          </a:p>
        </p:txBody>
      </p:sp>
    </p:spTree>
    <p:extLst>
      <p:ext uri="{BB962C8B-B14F-4D97-AF65-F5344CB8AC3E}">
        <p14:creationId xmlns:p14="http://schemas.microsoft.com/office/powerpoint/2010/main" val="3991838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5630779" cy="4983163"/>
          </a:xfrm>
        </p:spPr>
        <p:txBody>
          <a:bodyPr>
            <a:normAutofit/>
          </a:bodyPr>
          <a:lstStyle/>
          <a:p>
            <a:pPr marL="0" indent="0" algn="just">
              <a:buNone/>
            </a:pPr>
            <a:r>
              <a:rPr lang="en-US" sz="2400" b="1"/>
              <a:t>1. Câu lệnh if</a:t>
            </a:r>
          </a:p>
          <a:p>
            <a:pPr marL="0" indent="0" algn="just">
              <a:buNone/>
            </a:pPr>
            <a:r>
              <a:rPr lang="en-US" sz="2000" smtClean="0"/>
              <a:t>Câu lệnh </a:t>
            </a:r>
            <a:r>
              <a:rPr lang="en-US" sz="1800" b="1">
                <a:latin typeface="Courier New" panose="02070309020205020404" pitchFamily="49" charset="0"/>
                <a:cs typeface="Courier New" panose="02070309020205020404" pitchFamily="49" charset="0"/>
              </a:rPr>
              <a:t>if</a:t>
            </a:r>
            <a:r>
              <a:rPr lang="en-US" sz="2000" smtClean="0"/>
              <a:t> cho phép thực hiện một hoặc nhiều câu lệnh chỉ khi một điều kiện nào đó được thỏa mãn. Cú pháp của câu lệnh </a:t>
            </a:r>
            <a:r>
              <a:rPr lang="en-US" sz="1800" b="1">
                <a:latin typeface="Courier New" panose="02070309020205020404" pitchFamily="49" charset="0"/>
                <a:cs typeface="Courier New" panose="02070309020205020404" pitchFamily="49" charset="0"/>
              </a:rPr>
              <a:t>if</a:t>
            </a:r>
            <a:r>
              <a:rPr lang="en-US" sz="2000" smtClean="0"/>
              <a:t> là:</a:t>
            </a:r>
          </a:p>
          <a:p>
            <a:pPr marL="0" indent="0" algn="ctr">
              <a:buNone/>
            </a:pPr>
            <a:r>
              <a:rPr lang="en-US" sz="1800" b="1" smtClean="0">
                <a:latin typeface="Courier New" panose="02070309020205020404" pitchFamily="49" charset="0"/>
                <a:cs typeface="Courier New" panose="02070309020205020404" pitchFamily="49" charset="0"/>
              </a:rPr>
              <a:t>if</a:t>
            </a:r>
            <a:r>
              <a:rPr lang="en-US" sz="1800" smtClean="0">
                <a:latin typeface="Courier New" panose="02070309020205020404" pitchFamily="49" charset="0"/>
                <a:cs typeface="Courier New" panose="02070309020205020404" pitchFamily="49" charset="0"/>
              </a:rPr>
              <a:t> (</a:t>
            </a:r>
            <a:r>
              <a:rPr lang="en-US" sz="1800" smtClean="0">
                <a:solidFill>
                  <a:schemeClr val="accent1"/>
                </a:solidFill>
                <a:latin typeface="Courier New" panose="02070309020205020404" pitchFamily="49" charset="0"/>
                <a:cs typeface="Courier New" panose="02070309020205020404" pitchFamily="49" charset="0"/>
              </a:rPr>
              <a:t>điều_kiện</a:t>
            </a:r>
            <a:r>
              <a:rPr lang="en-US" sz="1800" smtClean="0">
                <a:latin typeface="Courier New" panose="02070309020205020404" pitchFamily="49" charset="0"/>
                <a:cs typeface="Courier New" panose="02070309020205020404" pitchFamily="49" charset="0"/>
              </a:rPr>
              <a:t>) </a:t>
            </a:r>
            <a:r>
              <a:rPr lang="en-US" sz="1800" smtClean="0">
                <a:solidFill>
                  <a:schemeClr val="accent3"/>
                </a:solidFill>
                <a:latin typeface="Courier New" panose="02070309020205020404" pitchFamily="49" charset="0"/>
                <a:cs typeface="Courier New" panose="02070309020205020404" pitchFamily="49" charset="0"/>
              </a:rPr>
              <a:t>câu_lệnh</a:t>
            </a:r>
          </a:p>
          <a:p>
            <a:pPr marL="0" indent="0" algn="just">
              <a:buNone/>
            </a:pPr>
            <a:r>
              <a:rPr lang="en-US" sz="2000" smtClean="0"/>
              <a:t>Trong đó:</a:t>
            </a:r>
          </a:p>
          <a:p>
            <a:pPr algn="just"/>
            <a:r>
              <a:rPr lang="en-US" sz="1800">
                <a:solidFill>
                  <a:schemeClr val="accent1"/>
                </a:solidFill>
                <a:latin typeface="Courier New" panose="02070309020205020404" pitchFamily="49" charset="0"/>
                <a:cs typeface="Courier New" panose="02070309020205020404" pitchFamily="49" charset="0"/>
              </a:rPr>
              <a:t>điều_kiện</a:t>
            </a:r>
            <a:r>
              <a:rPr lang="en-US" sz="2000">
                <a:solidFill>
                  <a:schemeClr val="accent1"/>
                </a:solidFill>
                <a:latin typeface="Courier New" panose="02070309020205020404" pitchFamily="49" charset="0"/>
                <a:cs typeface="Courier New" panose="02070309020205020404" pitchFamily="49" charset="0"/>
              </a:rPr>
              <a:t> </a:t>
            </a:r>
            <a:r>
              <a:rPr lang="en-US" sz="2000" smtClean="0"/>
              <a:t>là một biểu thức mà giá trị của nó sẽ được kiểm tra. Nếu giá trị của biểu thức điều kiện mà khác 0 (tương đương với TRUE) thì </a:t>
            </a:r>
            <a:r>
              <a:rPr lang="en-US" sz="1800">
                <a:solidFill>
                  <a:schemeClr val="accent3"/>
                </a:solidFill>
                <a:latin typeface="Courier New" panose="02070309020205020404" pitchFamily="49" charset="0"/>
                <a:cs typeface="Courier New" panose="02070309020205020404" pitchFamily="49" charset="0"/>
              </a:rPr>
              <a:t>câu_lệnh</a:t>
            </a:r>
            <a:r>
              <a:rPr lang="en-US" sz="2000" smtClean="0"/>
              <a:t> sẽ được thực hiện, ngược lại nếu giá trị bằng 0 (tương đương với FALSE) thì </a:t>
            </a:r>
            <a:r>
              <a:rPr lang="en-US" sz="2000">
                <a:solidFill>
                  <a:schemeClr val="accent3"/>
                </a:solidFill>
                <a:latin typeface="Courier New" panose="02070309020205020404" pitchFamily="49" charset="0"/>
                <a:cs typeface="Courier New" panose="02070309020205020404" pitchFamily="49" charset="0"/>
              </a:rPr>
              <a:t>câu_lệnh</a:t>
            </a:r>
            <a:r>
              <a:rPr lang="en-US" sz="2000"/>
              <a:t> sẽ </a:t>
            </a:r>
            <a:r>
              <a:rPr lang="en-US" sz="2000" smtClean="0"/>
              <a:t>không được thực hiện.</a:t>
            </a:r>
          </a:p>
          <a:p>
            <a:pPr algn="just"/>
            <a:r>
              <a:rPr lang="en-US" sz="1800" smtClean="0">
                <a:solidFill>
                  <a:schemeClr val="accent3"/>
                </a:solidFill>
                <a:latin typeface="Courier New" panose="02070309020205020404" pitchFamily="49" charset="0"/>
                <a:cs typeface="Courier New" panose="02070309020205020404" pitchFamily="49" charset="0"/>
              </a:rPr>
              <a:t>câu_lệnh</a:t>
            </a:r>
            <a:r>
              <a:rPr lang="en-US" sz="2000" smtClean="0">
                <a:solidFill>
                  <a:schemeClr val="accent3"/>
                </a:solidFill>
                <a:latin typeface="Courier New" panose="02070309020205020404" pitchFamily="49" charset="0"/>
                <a:cs typeface="Courier New" panose="02070309020205020404" pitchFamily="49" charset="0"/>
              </a:rPr>
              <a:t> </a:t>
            </a:r>
            <a:r>
              <a:rPr lang="en-US" sz="2000" smtClean="0"/>
              <a:t>có thể là 1 câu lệnh đơn giản hoặc 1 khối lệnh.</a:t>
            </a:r>
          </a:p>
        </p:txBody>
      </p:sp>
      <p:sp>
        <p:nvSpPr>
          <p:cNvPr id="4" name="Title 3"/>
          <p:cNvSpPr>
            <a:spLocks noGrp="1"/>
          </p:cNvSpPr>
          <p:nvPr>
            <p:ph type="title"/>
          </p:nvPr>
        </p:nvSpPr>
        <p:spPr/>
        <p:txBody>
          <a:bodyPr>
            <a:normAutofit fontScale="90000"/>
          </a:bodyPr>
          <a:lstStyle/>
          <a:p>
            <a:r>
              <a:rPr lang="en-US" smtClean="0"/>
              <a:t>Câu lệnh if - else</a:t>
            </a: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998" y="1558130"/>
            <a:ext cx="2197552" cy="2785269"/>
          </a:xfrm>
          <a:prstGeom prst="rect">
            <a:avLst/>
          </a:prstGeom>
        </p:spPr>
      </p:pic>
    </p:spTree>
    <p:extLst>
      <p:ext uri="{BB962C8B-B14F-4D97-AF65-F5344CB8AC3E}">
        <p14:creationId xmlns:p14="http://schemas.microsoft.com/office/powerpoint/2010/main" val="3159025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157411" cy="843741"/>
          </a:xfrm>
        </p:spPr>
        <p:txBody>
          <a:bodyPr>
            <a:normAutofit/>
          </a:bodyPr>
          <a:lstStyle/>
          <a:p>
            <a:pPr marL="0" indent="0" algn="just">
              <a:buNone/>
            </a:pPr>
            <a:r>
              <a:rPr lang="en-US" sz="2000" b="1" i="1" smtClean="0"/>
              <a:t>Ví dụ 1</a:t>
            </a:r>
          </a:p>
          <a:p>
            <a:pPr marL="0" indent="0" algn="just">
              <a:buNone/>
            </a:pPr>
            <a:r>
              <a:rPr lang="en-US" sz="1800" smtClean="0"/>
              <a:t>Hãy viết chương trình nhập vào 3 số nguyên a, b, c và in ra số lớn nhất trong 3 số đó.</a:t>
            </a:r>
          </a:p>
        </p:txBody>
      </p:sp>
      <p:sp>
        <p:nvSpPr>
          <p:cNvPr id="4" name="Title 3"/>
          <p:cNvSpPr>
            <a:spLocks noGrp="1"/>
          </p:cNvSpPr>
          <p:nvPr>
            <p:ph type="title"/>
          </p:nvPr>
        </p:nvSpPr>
        <p:spPr/>
        <p:txBody>
          <a:bodyPr>
            <a:normAutofit fontScale="90000"/>
          </a:bodyPr>
          <a:lstStyle/>
          <a:p>
            <a:r>
              <a:rPr lang="en-US" smtClean="0"/>
              <a:t>Câu lệnh if - else</a:t>
            </a:r>
            <a:endParaRPr lang="en-US"/>
          </a:p>
        </p:txBody>
      </p:sp>
      <p:sp>
        <p:nvSpPr>
          <p:cNvPr id="9" name="Content Placeholder 2"/>
          <p:cNvSpPr txBox="1">
            <a:spLocks/>
          </p:cNvSpPr>
          <p:nvPr/>
        </p:nvSpPr>
        <p:spPr>
          <a:xfrm>
            <a:off x="457199" y="1911184"/>
            <a:ext cx="8157411" cy="7117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1800" b="1" smtClean="0"/>
              <a:t>Thuật toán: </a:t>
            </a:r>
            <a:r>
              <a:rPr lang="en-US" sz="1800" smtClean="0"/>
              <a:t>Ta giả sử max </a:t>
            </a:r>
            <a:r>
              <a:rPr lang="en-US" sz="1800" smtClean="0">
                <a:sym typeface="Symbol" panose="05050102010706020507" pitchFamily="18" charset="2"/>
              </a:rPr>
              <a:t> a, sau đó lần lượt so sánh b và c với max. Số nào lớn hơn max thì ta cập nhật lại giá trị max bằng số đó.</a:t>
            </a:r>
            <a:endParaRPr lang="en-US" sz="1800" smtClean="0"/>
          </a:p>
        </p:txBody>
      </p:sp>
      <p:graphicFrame>
        <p:nvGraphicFramePr>
          <p:cNvPr id="11" name="Table 10"/>
          <p:cNvGraphicFramePr>
            <a:graphicFrameLocks noGrp="1"/>
          </p:cNvGraphicFramePr>
          <p:nvPr>
            <p:extLst>
              <p:ext uri="{D42A27DB-BD31-4B8C-83A1-F6EECF244321}">
                <p14:modId xmlns:p14="http://schemas.microsoft.com/office/powerpoint/2010/main" val="1097488973"/>
              </p:ext>
            </p:extLst>
          </p:nvPr>
        </p:nvGraphicFramePr>
        <p:xfrm>
          <a:off x="457199" y="2622885"/>
          <a:ext cx="8229601" cy="2519167"/>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2877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E5.1</a:t>
                      </a:r>
                      <a:r>
                        <a:rPr lang="en-US" sz="1600" i="0" baseline="0" smtClean="0"/>
                        <a:t> - </a:t>
                      </a:r>
                      <a:r>
                        <a:rPr lang="en-US" sz="1600" b="1" i="0" smtClean="0"/>
                        <a:t>Ví dụ 1</a:t>
                      </a:r>
                      <a:r>
                        <a:rPr lang="en-US" sz="1600" b="1" i="0" baseline="0" smtClean="0"/>
                        <a:t> về câu lệnh if</a:t>
                      </a:r>
                      <a:endParaRPr lang="en-US" sz="1400" i="0" smtClean="0"/>
                    </a:p>
                  </a:txBody>
                  <a:tcPr/>
                </a:tc>
                <a:extLst>
                  <a:ext uri="{0D108BD9-81ED-4DB2-BD59-A6C34878D82A}">
                    <a16:rowId xmlns:a16="http://schemas.microsoft.com/office/drawing/2014/main" val="30474077"/>
                  </a:ext>
                </a:extLst>
              </a:tr>
              <a:tr h="2183887">
                <a:tc>
                  <a:txBody>
                    <a:bodyPr/>
                    <a:lstStyle/>
                    <a:p>
                      <a:r>
                        <a:rPr lang="en-US" sz="1200" smtClean="0">
                          <a:latin typeface="Courier New" panose="02070309020205020404" pitchFamily="49" charset="0"/>
                          <a:ea typeface="Yu Mincho" panose="02020400000000000000" pitchFamily="18" charset="-128"/>
                          <a:cs typeface="Times New Roman" panose="02020603050405020304" pitchFamily="18" charset="0"/>
                        </a:rPr>
                        <a:t>#</a:t>
                      </a:r>
                      <a:r>
                        <a:rPr lang="en-US" sz="1200" b="1" smtClean="0">
                          <a:latin typeface="Courier New" panose="02070309020205020404" pitchFamily="49" charset="0"/>
                          <a:ea typeface="Yu Mincho" panose="02020400000000000000" pitchFamily="18" charset="-128"/>
                          <a:cs typeface="Times New Roman" panose="02020603050405020304" pitchFamily="18" charset="0"/>
                        </a:rPr>
                        <a:t>include</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&lt;stdio.h&gt;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main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 b, c, max;</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"Nhap a, b, c: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"%d%d%d"</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&amp;a, &amp;b, &amp;c);</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max = a;</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(b &gt; max) max = b;</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(c &gt; max) max = c;</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"Max = %d\n"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max);</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8" name="Rectangle 7"/>
          <p:cNvSpPr/>
          <p:nvPr/>
        </p:nvSpPr>
        <p:spPr>
          <a:xfrm>
            <a:off x="5287884" y="2990925"/>
            <a:ext cx="870751" cy="369332"/>
          </a:xfrm>
          <a:prstGeom prst="rect">
            <a:avLst/>
          </a:prstGeom>
        </p:spPr>
        <p:txBody>
          <a:bodyPr wrap="none">
            <a:spAutoFit/>
          </a:bodyPr>
          <a:lstStyle/>
          <a:p>
            <a:r>
              <a:rPr lang="en-US" b="1" smtClean="0"/>
              <a:t>Output</a:t>
            </a:r>
            <a:endParaRPr lang="en-US" b="1"/>
          </a:p>
        </p:txBody>
      </p:sp>
      <p:pic>
        <p:nvPicPr>
          <p:cNvPr id="10" name="Picture 9"/>
          <p:cNvPicPr>
            <a:picLocks noChangeAspect="1"/>
          </p:cNvPicPr>
          <p:nvPr/>
        </p:nvPicPr>
        <p:blipFill rotWithShape="1">
          <a:blip r:embed="rId2"/>
          <a:srcRect l="8" t="-74" r="81102" b="84943"/>
          <a:stretch/>
        </p:blipFill>
        <p:spPr>
          <a:xfrm>
            <a:off x="5287883" y="3360257"/>
            <a:ext cx="2484517" cy="1130896"/>
          </a:xfrm>
          <a:prstGeom prst="rect">
            <a:avLst/>
          </a:prstGeom>
        </p:spPr>
      </p:pic>
    </p:spTree>
    <p:extLst>
      <p:ext uri="{BB962C8B-B14F-4D97-AF65-F5344CB8AC3E}">
        <p14:creationId xmlns:p14="http://schemas.microsoft.com/office/powerpoint/2010/main" val="407413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157411" cy="1717968"/>
          </a:xfrm>
        </p:spPr>
        <p:txBody>
          <a:bodyPr>
            <a:normAutofit/>
          </a:bodyPr>
          <a:lstStyle/>
          <a:p>
            <a:pPr marL="0" indent="0" algn="just">
              <a:buNone/>
            </a:pPr>
            <a:r>
              <a:rPr lang="en-US" sz="2000" b="1" i="1" smtClean="0"/>
              <a:t>Ví dụ 2</a:t>
            </a:r>
          </a:p>
          <a:p>
            <a:pPr marL="0" indent="0" algn="just">
              <a:buNone/>
            </a:pPr>
            <a:r>
              <a:rPr lang="en-US" sz="1800" smtClean="0"/>
              <a:t>Hãy viết chương trình thực hiện các công việc sau:</a:t>
            </a:r>
          </a:p>
          <a:p>
            <a:pPr marL="457200" indent="-457200" algn="just">
              <a:buFont typeface="+mj-lt"/>
              <a:buAutoNum type="arabicPeriod"/>
            </a:pPr>
            <a:r>
              <a:rPr lang="en-US" sz="1800" smtClean="0"/>
              <a:t>Nhập vào một số thực x.</a:t>
            </a:r>
          </a:p>
          <a:p>
            <a:pPr marL="457200" indent="-457200" algn="just">
              <a:buFont typeface="+mj-lt"/>
              <a:buAutoNum type="arabicPeriod"/>
            </a:pPr>
            <a:r>
              <a:rPr lang="en-US" sz="1800" smtClean="0"/>
              <a:t>Kiểm tra xem x có âm không, nếu có thì yêu cầu nhập lại x (1 lần).</a:t>
            </a:r>
          </a:p>
          <a:p>
            <a:pPr marL="457200" indent="-457200" algn="just">
              <a:buFont typeface="+mj-lt"/>
              <a:buAutoNum type="arabicPeriod"/>
            </a:pPr>
            <a:r>
              <a:rPr lang="en-US" sz="1800" smtClean="0"/>
              <a:t>In ra căn bậc 2 của x.</a:t>
            </a:r>
          </a:p>
        </p:txBody>
      </p:sp>
      <p:sp>
        <p:nvSpPr>
          <p:cNvPr id="4" name="Title 3"/>
          <p:cNvSpPr>
            <a:spLocks noGrp="1"/>
          </p:cNvSpPr>
          <p:nvPr>
            <p:ph type="title"/>
          </p:nvPr>
        </p:nvSpPr>
        <p:spPr/>
        <p:txBody>
          <a:bodyPr>
            <a:normAutofit fontScale="90000"/>
          </a:bodyPr>
          <a:lstStyle/>
          <a:p>
            <a:r>
              <a:rPr lang="en-US" smtClean="0"/>
              <a:t>Câu lệnh if - else</a:t>
            </a:r>
            <a:endParaRPr lang="en-US"/>
          </a:p>
        </p:txBody>
      </p:sp>
      <p:pic>
        <p:nvPicPr>
          <p:cNvPr id="6" name="Picture 5"/>
          <p:cNvPicPr>
            <a:picLocks noChangeAspect="1"/>
          </p:cNvPicPr>
          <p:nvPr/>
        </p:nvPicPr>
        <p:blipFill rotWithShape="1">
          <a:blip r:embed="rId2"/>
          <a:srcRect r="74082" b="78198"/>
          <a:stretch/>
        </p:blipFill>
        <p:spPr>
          <a:xfrm>
            <a:off x="5207600" y="3594133"/>
            <a:ext cx="3407011" cy="1628570"/>
          </a:xfrm>
          <a:prstGeom prst="rect">
            <a:avLst/>
          </a:prstGeom>
        </p:spPr>
      </p:pic>
      <p:sp>
        <p:nvSpPr>
          <p:cNvPr id="8" name="Rectangle 7"/>
          <p:cNvSpPr/>
          <p:nvPr/>
        </p:nvSpPr>
        <p:spPr>
          <a:xfrm>
            <a:off x="5207600" y="3224801"/>
            <a:ext cx="870751" cy="369332"/>
          </a:xfrm>
          <a:prstGeom prst="rect">
            <a:avLst/>
          </a:prstGeom>
        </p:spPr>
        <p:txBody>
          <a:bodyPr wrap="none">
            <a:spAutoFit/>
          </a:bodyPr>
          <a:lstStyle/>
          <a:p>
            <a:r>
              <a:rPr lang="en-US" b="1" smtClean="0"/>
              <a:t>Output</a:t>
            </a:r>
            <a:endParaRPr lang="en-US" b="1"/>
          </a:p>
        </p:txBody>
      </p:sp>
      <p:graphicFrame>
        <p:nvGraphicFramePr>
          <p:cNvPr id="9" name="Table 8"/>
          <p:cNvGraphicFramePr>
            <a:graphicFrameLocks noGrp="1"/>
          </p:cNvGraphicFramePr>
          <p:nvPr>
            <p:extLst>
              <p:ext uri="{D42A27DB-BD31-4B8C-83A1-F6EECF244321}">
                <p14:modId xmlns:p14="http://schemas.microsoft.com/office/powerpoint/2010/main" val="769929233"/>
              </p:ext>
            </p:extLst>
          </p:nvPr>
        </p:nvGraphicFramePr>
        <p:xfrm>
          <a:off x="457200" y="2898854"/>
          <a:ext cx="8229601" cy="2987040"/>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2877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E5.2</a:t>
                      </a:r>
                      <a:r>
                        <a:rPr lang="en-US" sz="1600" i="0" baseline="0" smtClean="0"/>
                        <a:t> - </a:t>
                      </a:r>
                      <a:r>
                        <a:rPr lang="en-US" sz="1600" b="1" i="0" smtClean="0"/>
                        <a:t>Ví dụ 2</a:t>
                      </a:r>
                      <a:r>
                        <a:rPr lang="en-US" sz="1600" b="1" i="0" baseline="0" smtClean="0"/>
                        <a:t> về câu lệnh if</a:t>
                      </a:r>
                      <a:endParaRPr lang="en-US" sz="1400" i="0" smtClean="0"/>
                    </a:p>
                  </a:txBody>
                  <a:tcPr/>
                </a:tc>
                <a:extLst>
                  <a:ext uri="{0D108BD9-81ED-4DB2-BD59-A6C34878D82A}">
                    <a16:rowId xmlns:a16="http://schemas.microsoft.com/office/drawing/2014/main" val="30474077"/>
                  </a:ext>
                </a:extLst>
              </a:tr>
              <a:tr h="2183887">
                <a:tc>
                  <a:txBody>
                    <a:bodyPr/>
                    <a:lstStyle/>
                    <a:p>
                      <a:r>
                        <a:rPr lang="en-US" sz="1200" smtClean="0">
                          <a:latin typeface="Courier New" panose="02070309020205020404" pitchFamily="49" charset="0"/>
                          <a:ea typeface="Yu Mincho" panose="02020400000000000000" pitchFamily="18" charset="-128"/>
                          <a:cs typeface="Times New Roman" panose="02020603050405020304" pitchFamily="18" charset="0"/>
                        </a:rPr>
                        <a:t>#</a:t>
                      </a:r>
                      <a:r>
                        <a:rPr lang="en-US" sz="1200" b="1" smtClean="0">
                          <a:latin typeface="Courier New" panose="02070309020205020404" pitchFamily="49" charset="0"/>
                          <a:ea typeface="Yu Mincho" panose="02020400000000000000" pitchFamily="18" charset="-128"/>
                          <a:cs typeface="Times New Roman" panose="02020603050405020304" pitchFamily="18" charset="0"/>
                        </a:rPr>
                        <a:t>include</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&lt;stdio.h&gt;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latin typeface="Courier New" panose="02070309020205020404" pitchFamily="49" charset="0"/>
                          <a:ea typeface="Yu Mincho" panose="02020400000000000000" pitchFamily="18" charset="-128"/>
                          <a:cs typeface="Times New Roman" panose="02020603050405020304" pitchFamily="18" charset="0"/>
                        </a:rPr>
                        <a:t>#</a:t>
                      </a:r>
                      <a:r>
                        <a:rPr lang="en-US" sz="1200" b="1" smtClean="0">
                          <a:latin typeface="Courier New" panose="02070309020205020404" pitchFamily="49" charset="0"/>
                          <a:ea typeface="Yu Mincho" panose="02020400000000000000" pitchFamily="18" charset="-128"/>
                          <a:cs typeface="Times New Roman" panose="02020603050405020304" pitchFamily="18" charset="0"/>
                        </a:rPr>
                        <a:t>include</a:t>
                      </a:r>
                      <a:r>
                        <a:rPr lang="en-US" sz="1200" smtClean="0">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4D99BF"/>
                          </a:solidFill>
                          <a:latin typeface="Courier New" panose="02070309020205020404" pitchFamily="49" charset="0"/>
                          <a:ea typeface="Yu Mincho" panose="02020400000000000000" pitchFamily="18" charset="-128"/>
                          <a:cs typeface="Times New Roman" panose="02020603050405020304" pitchFamily="18" charset="0"/>
                        </a:rPr>
                        <a:t>&lt;math.h&gt;</a:t>
                      </a:r>
                    </a:p>
                    <a:p>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int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main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double</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x;</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"Nhap x: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"%lf"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&amp;x);</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b="1"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if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(x &lt; </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0</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"x phai la so khong am.\n"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"Nhap lai x: "</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scanf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"%lf"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&amp;x);</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printf</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r>
                        <a:rPr lang="en-US" sz="1200" smtClean="0">
                          <a:solidFill>
                            <a:srgbClr val="880000"/>
                          </a:solidFill>
                          <a:latin typeface="Courier New" panose="02070309020205020404" pitchFamily="49" charset="0"/>
                          <a:ea typeface="Yu Mincho" panose="02020400000000000000" pitchFamily="18" charset="-128"/>
                          <a:cs typeface="Times New Roman" panose="02020603050405020304" pitchFamily="18" charset="0"/>
                        </a:rPr>
                        <a:t>"Can bac 2 cua x: %.8lf\n"</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200" smtClean="0">
                          <a:solidFill>
                            <a:srgbClr val="397300"/>
                          </a:solidFill>
                          <a:latin typeface="Courier New" panose="02070309020205020404" pitchFamily="49" charset="0"/>
                          <a:ea typeface="Yu Mincho" panose="02020400000000000000" pitchFamily="18" charset="-128"/>
                          <a:cs typeface="Times New Roman" panose="02020603050405020304" pitchFamily="18" charset="0"/>
                        </a:rPr>
                        <a:t>sqrt</a:t>
                      </a:r>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(x));</a:t>
                      </a:r>
                      <a:endParaRPr lang="en-US" sz="1200" smtClean="0">
                        <a:latin typeface="Courier New" panose="02070309020205020404" pitchFamily="49" charset="0"/>
                        <a:ea typeface="Yu Mincho" panose="02020400000000000000" pitchFamily="18" charset="-128"/>
                        <a:cs typeface="Times New Roman" panose="02020603050405020304" pitchFamily="18" charset="0"/>
                      </a:endParaRPr>
                    </a:p>
                    <a:p>
                      <a:r>
                        <a:rPr lang="en-US" sz="1200" smtClean="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t>
                      </a:r>
                      <a:endParaRPr lang="en-US" sz="1200">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200131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JS Club - Presentation Template">
  <a:themeElements>
    <a:clrScheme name="Code 2">
      <a:dk1>
        <a:sysClr val="windowText" lastClr="000000"/>
      </a:dk1>
      <a:lt1>
        <a:sysClr val="window" lastClr="FFFFFF"/>
      </a:lt1>
      <a:dk2>
        <a:srgbClr val="3F3F3F"/>
      </a:dk2>
      <a:lt2>
        <a:srgbClr val="EEECE1"/>
      </a:lt2>
      <a:accent1>
        <a:srgbClr val="0000FF"/>
      </a:accent1>
      <a:accent2>
        <a:srgbClr val="B00040"/>
      </a:accent2>
      <a:accent3>
        <a:srgbClr val="008000"/>
      </a:accent3>
      <a:accent4>
        <a:srgbClr val="800080"/>
      </a:accent4>
      <a:accent5>
        <a:srgbClr val="408080"/>
      </a:accent5>
      <a:accent6>
        <a:srgbClr val="BC7A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S Club - Presentation Template" id="{DCEEB726-EE8B-4616-8386-BEDE395A0C0D}" vid="{7A2A691A-A5BF-4F35-9D2A-7724AB24E49B}"/>
    </a:ext>
  </a:extLst>
</a:theme>
</file>

<file path=ppt/theme/theme2.xml><?xml version="1.0" encoding="utf-8"?>
<a:theme xmlns:a="http://schemas.openxmlformats.org/drawingml/2006/main" name="JS Club - Green, The 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S - Colorful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Template>
  <TotalTime>3039</TotalTime>
  <Words>2989</Words>
  <Application>Microsoft Office PowerPoint</Application>
  <PresentationFormat>On-screen Show (4:3)</PresentationFormat>
  <Paragraphs>366</Paragraphs>
  <Slides>25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Yu Mincho</vt:lpstr>
      <vt:lpstr>Arial</vt:lpstr>
      <vt:lpstr>Calibri</vt:lpstr>
      <vt:lpstr>Courier New</vt:lpstr>
      <vt:lpstr>Helvetica</vt:lpstr>
      <vt:lpstr>Symbol</vt:lpstr>
      <vt:lpstr>Tahoma</vt:lpstr>
      <vt:lpstr>Times New Roman</vt:lpstr>
      <vt:lpstr>JS Club - Presentation Template</vt:lpstr>
      <vt:lpstr>JS Club - Green, The Simple</vt:lpstr>
      <vt:lpstr>JS - Colorful Presentation</vt:lpstr>
      <vt:lpstr>Lập trình cơ bản với ngôn ngữ C</vt:lpstr>
      <vt:lpstr>MỞ ĐẦU</vt:lpstr>
      <vt:lpstr>MỞ ĐẦU</vt:lpstr>
      <vt:lpstr>MỞ ĐẦU</vt:lpstr>
      <vt:lpstr>MỞ ĐẦU</vt:lpstr>
      <vt:lpstr>I. CÂU LỆNH IF - ELSE</vt:lpstr>
      <vt:lpstr>Câu lệnh if - else</vt:lpstr>
      <vt:lpstr>Câu lệnh if - else</vt:lpstr>
      <vt:lpstr>Câu lệnh if - else</vt:lpstr>
      <vt:lpstr>Câu lệnh if - else</vt:lpstr>
      <vt:lpstr>Câu lệnh if - else</vt:lpstr>
      <vt:lpstr>Câu lệnh if - else</vt:lpstr>
      <vt:lpstr>Câu lệnh if - else</vt:lpstr>
      <vt:lpstr>Câu lệnh if - else</vt:lpstr>
      <vt:lpstr>Câu lệnh if - else</vt:lpstr>
      <vt:lpstr>Câu lệnh if - else</vt:lpstr>
      <vt:lpstr>Câu lệnh if - else</vt:lpstr>
      <vt:lpstr>II. CÂU LỆNH SWITCH - CASE</vt:lpstr>
      <vt:lpstr>Câu lệnh switch - case</vt:lpstr>
      <vt:lpstr>Câu lệnh switch - case</vt:lpstr>
      <vt:lpstr>Câu lệnh switch - case</vt:lpstr>
      <vt:lpstr>Câu lệnh switch - case</vt:lpstr>
      <vt:lpstr>Câu lệnh switch - case</vt:lpstr>
      <vt:lpstr>Câu lệnh switch - case</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cơ bản với ngôn ngữ C</dc:title>
  <dc:creator/>
  <cp:lastModifiedBy>Lê Cao Nguyên</cp:lastModifiedBy>
  <cp:revision>408</cp:revision>
  <dcterms:created xsi:type="dcterms:W3CDTF">2016-07-25T12:35:30Z</dcterms:created>
  <dcterms:modified xsi:type="dcterms:W3CDTF">2017-02-16T04:46:06Z</dcterms:modified>
</cp:coreProperties>
</file>