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33"/>
  </p:notesMasterIdLst>
  <p:sldIdLst>
    <p:sldId id="270" r:id="rId4"/>
    <p:sldId id="271" r:id="rId5"/>
    <p:sldId id="301" r:id="rId6"/>
    <p:sldId id="304" r:id="rId7"/>
    <p:sldId id="305" r:id="rId8"/>
    <p:sldId id="306" r:id="rId9"/>
    <p:sldId id="307" r:id="rId10"/>
    <p:sldId id="308" r:id="rId11"/>
    <p:sldId id="309" r:id="rId12"/>
    <p:sldId id="310" r:id="rId13"/>
    <p:sldId id="311" r:id="rId14"/>
    <p:sldId id="314" r:id="rId15"/>
    <p:sldId id="313" r:id="rId16"/>
    <p:sldId id="315" r:id="rId17"/>
    <p:sldId id="316" r:id="rId18"/>
    <p:sldId id="332" r:id="rId19"/>
    <p:sldId id="317" r:id="rId20"/>
    <p:sldId id="320" r:id="rId21"/>
    <p:sldId id="321" r:id="rId22"/>
    <p:sldId id="330" r:id="rId23"/>
    <p:sldId id="331" r:id="rId24"/>
    <p:sldId id="322" r:id="rId25"/>
    <p:sldId id="323" r:id="rId26"/>
    <p:sldId id="326" r:id="rId27"/>
    <p:sldId id="324" r:id="rId28"/>
    <p:sldId id="327" r:id="rId29"/>
    <p:sldId id="328" r:id="rId30"/>
    <p:sldId id="329"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vietjack.com/lap_trinh_c/vong_lap_trong_c.jsp" TargetMode="External"/><Relationship Id="rId2" Type="http://schemas.openxmlformats.org/officeDocument/2006/relationships/hyperlink" Target="http://www.cplusplus.com/reference/cstdio/" TargetMode="External"/><Relationship Id="rId1" Type="http://schemas.openxmlformats.org/officeDocument/2006/relationships/slideLayout" Target="../slideLayouts/slideLayout5.xml"/><Relationship Id="rId6" Type="http://schemas.openxmlformats.org/officeDocument/2006/relationships/hyperlink" Target="https://google.github.io/styleguide/cppguide.html" TargetMode="External"/><Relationship Id="rId5" Type="http://schemas.openxmlformats.org/officeDocument/2006/relationships/hyperlink" Target="http://en.cppreference.com/w/c/language" TargetMode="External"/><Relationship Id="rId4" Type="http://schemas.openxmlformats.org/officeDocument/2006/relationships/hyperlink" Target="http://www.cplusplus.com/doc/tutorial/contro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199" y="4572000"/>
            <a:ext cx="8246853" cy="1121434"/>
          </a:xfrm>
        </p:spPr>
        <p:txBody>
          <a:bodyPr>
            <a:normAutofit/>
          </a:bodyPr>
          <a:lstStyle/>
          <a:p>
            <a:pPr>
              <a:defRPr/>
            </a:pPr>
            <a:r>
              <a:rPr lang="en-US" sz="2400">
                <a:latin typeface="Tahoma" panose="020B0604030504040204" pitchFamily="34" charset="0"/>
                <a:ea typeface="Tahoma" panose="020B0604030504040204" pitchFamily="34" charset="0"/>
                <a:cs typeface="Tahoma" panose="020B0604030504040204" pitchFamily="34" charset="0"/>
              </a:rPr>
              <a:t>Bài 6</a:t>
            </a:r>
            <a:r>
              <a:rPr lang="en-US" sz="2400" smtClean="0">
                <a:latin typeface="Tahoma" panose="020B0604030504040204" pitchFamily="34" charset="0"/>
                <a:ea typeface="Tahoma" panose="020B0604030504040204" pitchFamily="34" charset="0"/>
                <a:cs typeface="Tahoma" panose="020B0604030504040204" pitchFamily="34" charset="0"/>
              </a:rPr>
              <a:t>: Cấu trúc lặp trong C</a:t>
            </a: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 CÂU LỆNH WHILE</a:t>
            </a:r>
            <a:endParaRPr lang="en-US" cap="none"/>
          </a:p>
        </p:txBody>
      </p:sp>
    </p:spTree>
    <p:extLst>
      <p:ext uri="{BB962C8B-B14F-4D97-AF65-F5344CB8AC3E}">
        <p14:creationId xmlns:p14="http://schemas.microsoft.com/office/powerpoint/2010/main" val="306315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5841999" cy="5100782"/>
          </a:xfrm>
        </p:spPr>
        <p:txBody>
          <a:bodyPr>
            <a:normAutofit/>
          </a:bodyPr>
          <a:lstStyle/>
          <a:p>
            <a:pPr marL="0" indent="0" algn="just">
              <a:buNone/>
            </a:pPr>
            <a:r>
              <a:rPr lang="en-US" sz="2400" b="1" smtClean="0"/>
              <a:t>1. Câu lệnh </a:t>
            </a:r>
            <a:r>
              <a:rPr lang="en-US" sz="2000" b="1" smtClean="0">
                <a:latin typeface="Courier New" panose="02070309020205020404" pitchFamily="49" charset="0"/>
                <a:cs typeface="Courier New" panose="02070309020205020404" pitchFamily="49" charset="0"/>
              </a:rPr>
              <a:t>while</a:t>
            </a:r>
          </a:p>
          <a:p>
            <a:pPr marL="0" indent="0" algn="just">
              <a:buNone/>
            </a:pPr>
            <a:r>
              <a:rPr lang="en-US" sz="2000" smtClean="0"/>
              <a:t>Câu lệnh </a:t>
            </a:r>
            <a:r>
              <a:rPr lang="en-US" sz="1800" b="1" smtClean="0">
                <a:latin typeface="Courier New" panose="02070309020205020404" pitchFamily="49" charset="0"/>
                <a:cs typeface="Courier New" panose="02070309020205020404" pitchFamily="49" charset="0"/>
              </a:rPr>
              <a:t>while</a:t>
            </a:r>
            <a:r>
              <a:rPr lang="en-US" sz="2000" smtClean="0"/>
              <a:t> cho phép thực hiện lặp đi lặp lại một hoặc nhiều câu lệnh một khi điều kiện vẫn còn được thỏa mãn. Cú pháp của câu lệnh </a:t>
            </a:r>
            <a:r>
              <a:rPr lang="en-US" sz="1800" b="1">
                <a:latin typeface="Courier New" panose="02070309020205020404" pitchFamily="49" charset="0"/>
                <a:cs typeface="Courier New" panose="02070309020205020404" pitchFamily="49" charset="0"/>
              </a:rPr>
              <a:t>while</a:t>
            </a:r>
            <a:r>
              <a:rPr lang="en-US" sz="2000" smtClean="0"/>
              <a:t> là:</a:t>
            </a:r>
          </a:p>
          <a:p>
            <a:pPr marL="0" indent="0" algn="ctr">
              <a:buNone/>
            </a:pPr>
            <a:r>
              <a:rPr lang="en-US" sz="1800" b="1" smtClean="0">
                <a:latin typeface="Courier New" panose="02070309020205020404" pitchFamily="49" charset="0"/>
                <a:cs typeface="Courier New" panose="02070309020205020404" pitchFamily="49" charset="0"/>
              </a:rPr>
              <a:t>while</a:t>
            </a:r>
            <a:r>
              <a:rPr lang="en-US" sz="1800" smtClean="0">
                <a:latin typeface="Courier New" panose="02070309020205020404" pitchFamily="49" charset="0"/>
                <a:cs typeface="Courier New" panose="02070309020205020404" pitchFamily="49" charset="0"/>
              </a:rPr>
              <a:t> (</a:t>
            </a:r>
            <a:r>
              <a:rPr lang="en-US" sz="1800" smtClean="0">
                <a:solidFill>
                  <a:schemeClr val="accent2"/>
                </a:solidFill>
                <a:latin typeface="Courier New" panose="02070309020205020404" pitchFamily="49" charset="0"/>
                <a:cs typeface="Courier New" panose="02070309020205020404" pitchFamily="49" charset="0"/>
              </a:rPr>
              <a:t>điều_kiện_lặp</a:t>
            </a:r>
            <a:r>
              <a:rPr lang="en-US" sz="1800" smtClean="0">
                <a:latin typeface="Courier New" panose="02070309020205020404" pitchFamily="49" charset="0"/>
                <a:cs typeface="Courier New" panose="02070309020205020404" pitchFamily="49" charset="0"/>
              </a:rPr>
              <a:t>) </a:t>
            </a:r>
            <a:r>
              <a:rPr lang="en-US" sz="1800" smtClean="0">
                <a:solidFill>
                  <a:schemeClr val="accent3"/>
                </a:solidFill>
                <a:latin typeface="Courier New" panose="02070309020205020404" pitchFamily="49" charset="0"/>
                <a:cs typeface="Courier New" panose="02070309020205020404" pitchFamily="49" charset="0"/>
              </a:rPr>
              <a:t>câu_lệnh</a:t>
            </a:r>
            <a:endParaRPr lang="en-US" sz="1800"/>
          </a:p>
          <a:p>
            <a:pPr marL="0" lvl="0" indent="0" algn="just">
              <a:buNone/>
            </a:pPr>
            <a:r>
              <a:rPr lang="en-US" sz="2000" smtClean="0"/>
              <a:t>Trong đó </a:t>
            </a:r>
            <a:r>
              <a:rPr lang="en-US" sz="1800" smtClean="0">
                <a:solidFill>
                  <a:schemeClr val="accent2"/>
                </a:solidFill>
                <a:latin typeface="Courier New" panose="02070309020205020404" pitchFamily="49" charset="0"/>
                <a:cs typeface="Courier New" panose="02070309020205020404" pitchFamily="49" charset="0"/>
              </a:rPr>
              <a:t>điều_kiện_lặp</a:t>
            </a:r>
            <a:r>
              <a:rPr lang="en-US" sz="1800" smtClean="0">
                <a:solidFill>
                  <a:srgbClr val="0000FF"/>
                </a:solidFill>
                <a:latin typeface="Courier New" panose="02070309020205020404" pitchFamily="49" charset="0"/>
                <a:cs typeface="Courier New" panose="02070309020205020404" pitchFamily="49" charset="0"/>
              </a:rPr>
              <a:t> </a:t>
            </a:r>
            <a:r>
              <a:rPr lang="en-US" sz="2000" smtClean="0"/>
              <a:t>và </a:t>
            </a:r>
            <a:r>
              <a:rPr lang="en-US" sz="1800" smtClean="0">
                <a:solidFill>
                  <a:srgbClr val="008000"/>
                </a:solidFill>
                <a:latin typeface="Courier New" panose="02070309020205020404" pitchFamily="49" charset="0"/>
                <a:cs typeface="Courier New" panose="02070309020205020404" pitchFamily="49" charset="0"/>
              </a:rPr>
              <a:t>câu_lệnh</a:t>
            </a:r>
            <a:r>
              <a:rPr lang="en-US" sz="1800" smtClean="0">
                <a:solidFill>
                  <a:prstClr val="black"/>
                </a:solidFill>
              </a:rPr>
              <a:t> </a:t>
            </a:r>
            <a:r>
              <a:rPr lang="en-US" sz="2000" smtClean="0"/>
              <a:t>giống như ở câu lệnh </a:t>
            </a:r>
            <a:r>
              <a:rPr lang="en-US" sz="1800" b="1" smtClean="0">
                <a:latin typeface="Courier New" panose="02070309020205020404" pitchFamily="49" charset="0"/>
                <a:cs typeface="Courier New" panose="02070309020205020404" pitchFamily="49" charset="0"/>
              </a:rPr>
              <a:t>for</a:t>
            </a:r>
            <a:r>
              <a:rPr lang="en-US" sz="2000" smtClean="0"/>
              <a:t>.</a:t>
            </a:r>
          </a:p>
          <a:p>
            <a:pPr marL="0" lvl="0" indent="0" algn="just">
              <a:buNone/>
            </a:pPr>
            <a:endParaRPr lang="en-US" sz="2000" smtClean="0"/>
          </a:p>
          <a:p>
            <a:pPr marL="0" lvl="0" indent="0" algn="just">
              <a:buNone/>
            </a:pPr>
            <a:r>
              <a:rPr lang="en-US" sz="2000" smtClean="0"/>
              <a:t>Khi câu lệnh while được chạy thì đầu tiên </a:t>
            </a:r>
            <a:r>
              <a:rPr lang="en-US" sz="1800">
                <a:solidFill>
                  <a:srgbClr val="B00040"/>
                </a:solidFill>
                <a:latin typeface="Courier New" panose="02070309020205020404" pitchFamily="49" charset="0"/>
                <a:cs typeface="Courier New" panose="02070309020205020404" pitchFamily="49" charset="0"/>
              </a:rPr>
              <a:t>điều_kiện_lặp </a:t>
            </a:r>
            <a:r>
              <a:rPr lang="en-US" sz="2000" smtClean="0"/>
              <a:t>sẽ được kiểm tra, nếu thỏa mãn thì </a:t>
            </a:r>
            <a:r>
              <a:rPr lang="en-US" sz="1800">
                <a:solidFill>
                  <a:srgbClr val="008000"/>
                </a:solidFill>
                <a:latin typeface="Courier New" panose="02070309020205020404" pitchFamily="49" charset="0"/>
                <a:cs typeface="Courier New" panose="02070309020205020404" pitchFamily="49" charset="0"/>
              </a:rPr>
              <a:t>câu_lệnh </a:t>
            </a:r>
            <a:r>
              <a:rPr lang="en-US" sz="2000" smtClean="0"/>
              <a:t>sẽ được thực thi và cứ thế lặp đi lặp lại cho đến khi điều kiện không được thỏa mãn nữa thì vòng lặp kết thúc.</a:t>
            </a:r>
          </a:p>
          <a:p>
            <a:pPr marL="0" lvl="0" indent="0" algn="just">
              <a:buNone/>
            </a:pPr>
            <a:r>
              <a:rPr lang="en-US" sz="2000" smtClean="0"/>
              <a:t>Do đó có thể coi vòng lặp </a:t>
            </a:r>
            <a:r>
              <a:rPr lang="en-US" sz="1800" b="1" smtClean="0">
                <a:latin typeface="Courier New" panose="02070309020205020404" pitchFamily="49" charset="0"/>
                <a:cs typeface="Courier New" panose="02070309020205020404" pitchFamily="49" charset="0"/>
              </a:rPr>
              <a:t>while</a:t>
            </a:r>
            <a:r>
              <a:rPr lang="en-US" sz="2000" smtClean="0"/>
              <a:t> là vòng lặp </a:t>
            </a:r>
            <a:r>
              <a:rPr lang="en-US" sz="1800" b="1" smtClean="0">
                <a:latin typeface="Courier New" panose="02070309020205020404" pitchFamily="49" charset="0"/>
                <a:cs typeface="Courier New" panose="02070309020205020404" pitchFamily="49" charset="0"/>
              </a:rPr>
              <a:t>for</a:t>
            </a:r>
            <a:r>
              <a:rPr lang="en-US" sz="2000" smtClean="0"/>
              <a:t> nhưng đã lược bỏ đi phần </a:t>
            </a:r>
            <a:r>
              <a:rPr lang="en-US" sz="1800" smtClean="0">
                <a:solidFill>
                  <a:srgbClr val="0000FF"/>
                </a:solidFill>
                <a:latin typeface="Courier New" panose="02070309020205020404" pitchFamily="49" charset="0"/>
                <a:cs typeface="Courier New" panose="02070309020205020404" pitchFamily="49" charset="0"/>
              </a:rPr>
              <a:t>khởi_tạo </a:t>
            </a:r>
            <a:r>
              <a:rPr lang="en-US" sz="2000" smtClean="0"/>
              <a:t>và </a:t>
            </a:r>
            <a:r>
              <a:rPr lang="en-US" sz="1800" smtClean="0">
                <a:solidFill>
                  <a:srgbClr val="BC7A00"/>
                </a:solidFill>
                <a:latin typeface="Courier New" panose="02070309020205020404" pitchFamily="49" charset="0"/>
                <a:cs typeface="Courier New" panose="02070309020205020404" pitchFamily="49" charset="0"/>
              </a:rPr>
              <a:t>bước_nhảy</a:t>
            </a:r>
            <a:r>
              <a:rPr lang="en-US" sz="2000" smtClean="0"/>
              <a:t>.</a:t>
            </a:r>
          </a:p>
        </p:txBody>
      </p:sp>
      <p:sp>
        <p:nvSpPr>
          <p:cNvPr id="4" name="Title 3"/>
          <p:cNvSpPr>
            <a:spLocks noGrp="1"/>
          </p:cNvSpPr>
          <p:nvPr>
            <p:ph type="title"/>
          </p:nvPr>
        </p:nvSpPr>
        <p:spPr/>
        <p:txBody>
          <a:bodyPr>
            <a:normAutofit fontScale="90000"/>
          </a:bodyPr>
          <a:lstStyle/>
          <a:p>
            <a:r>
              <a:rPr lang="en-US" smtClean="0"/>
              <a:t>Câu lệnh while</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199" y="1568738"/>
            <a:ext cx="2359695" cy="2338243"/>
          </a:xfrm>
          <a:prstGeom prst="rect">
            <a:avLst/>
          </a:prstGeom>
        </p:spPr>
      </p:pic>
    </p:spTree>
    <p:extLst>
      <p:ext uri="{BB962C8B-B14F-4D97-AF65-F5344CB8AC3E}">
        <p14:creationId xmlns:p14="http://schemas.microsoft.com/office/powerpoint/2010/main" val="307343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5666509" cy="5100782"/>
          </a:xfrm>
        </p:spPr>
        <p:txBody>
          <a:bodyPr>
            <a:normAutofit/>
          </a:bodyPr>
          <a:lstStyle/>
          <a:p>
            <a:pPr marL="0" indent="0" algn="just">
              <a:buNone/>
            </a:pPr>
            <a:r>
              <a:rPr lang="en-US" sz="2400" b="1" smtClean="0"/>
              <a:t>2. Câu lệnh </a:t>
            </a:r>
            <a:r>
              <a:rPr lang="en-US" sz="2000" b="1" smtClean="0">
                <a:latin typeface="Courier New" panose="02070309020205020404" pitchFamily="49" charset="0"/>
                <a:cs typeface="Courier New" panose="02070309020205020404" pitchFamily="49" charset="0"/>
              </a:rPr>
              <a:t>do-while</a:t>
            </a:r>
          </a:p>
          <a:p>
            <a:pPr marL="0" indent="0" algn="just">
              <a:buNone/>
            </a:pPr>
            <a:r>
              <a:rPr lang="en-US" sz="2000" smtClean="0"/>
              <a:t>Khác với câu lệnh</a:t>
            </a:r>
            <a:r>
              <a:rPr lang="en-US" sz="2000" smtClean="0">
                <a:cs typeface="Courier New" panose="02070309020205020404" pitchFamily="49" charset="0"/>
              </a:rPr>
              <a:t> </a:t>
            </a:r>
            <a:r>
              <a:rPr lang="en-US" sz="1800" b="1">
                <a:latin typeface="Courier New" panose="02070309020205020404" pitchFamily="49" charset="0"/>
                <a:cs typeface="Courier New" panose="02070309020205020404" pitchFamily="49" charset="0"/>
              </a:rPr>
              <a:t>while</a:t>
            </a:r>
            <a:r>
              <a:rPr lang="en-US" sz="2000" smtClean="0"/>
              <a:t>, câu lệnh </a:t>
            </a:r>
            <a:r>
              <a:rPr lang="en-US" sz="1800" b="1" smtClean="0">
                <a:latin typeface="Courier New" panose="02070309020205020404" pitchFamily="49" charset="0"/>
                <a:cs typeface="Courier New" panose="02070309020205020404" pitchFamily="49" charset="0"/>
              </a:rPr>
              <a:t>do-while</a:t>
            </a:r>
            <a:r>
              <a:rPr lang="en-US" sz="2000" smtClean="0"/>
              <a:t> sẽ thực thi câu lệnh trước thay vì kiểm tra điều kiện trước. Cú pháp của câu lệnh </a:t>
            </a:r>
            <a:r>
              <a:rPr lang="en-US" sz="1800" b="1">
                <a:latin typeface="Courier New" panose="02070309020205020404" pitchFamily="49" charset="0"/>
                <a:cs typeface="Courier New" panose="02070309020205020404" pitchFamily="49" charset="0"/>
              </a:rPr>
              <a:t>do-while</a:t>
            </a:r>
            <a:r>
              <a:rPr lang="en-US" sz="2000" smtClean="0"/>
              <a:t> như sau:</a:t>
            </a:r>
          </a:p>
          <a:p>
            <a:pPr marL="0" indent="0" algn="ctr">
              <a:buNone/>
            </a:pPr>
            <a:r>
              <a:rPr lang="en-US" sz="1800" b="1" smtClean="0">
                <a:latin typeface="Courier New" panose="02070309020205020404" pitchFamily="49" charset="0"/>
                <a:cs typeface="Courier New" panose="02070309020205020404" pitchFamily="49" charset="0"/>
              </a:rPr>
              <a:t>do</a:t>
            </a:r>
            <a:r>
              <a:rPr lang="en-US" sz="1800" smtClean="0">
                <a:latin typeface="Courier New" panose="02070309020205020404" pitchFamily="49" charset="0"/>
                <a:cs typeface="Courier New" panose="02070309020205020404" pitchFamily="49" charset="0"/>
              </a:rPr>
              <a:t> </a:t>
            </a:r>
            <a:r>
              <a:rPr lang="en-US" sz="1800" smtClean="0">
                <a:solidFill>
                  <a:schemeClr val="accent3"/>
                </a:solidFill>
                <a:latin typeface="Courier New" panose="02070309020205020404" pitchFamily="49" charset="0"/>
                <a:cs typeface="Courier New" panose="02070309020205020404" pitchFamily="49" charset="0"/>
              </a:rPr>
              <a:t>câu_lệnh</a:t>
            </a:r>
            <a:r>
              <a:rPr lang="en-US" sz="1800" smtClean="0">
                <a:latin typeface="Courier New" panose="02070309020205020404" pitchFamily="49" charset="0"/>
                <a:cs typeface="Courier New" panose="02070309020205020404" pitchFamily="49" charset="0"/>
              </a:rPr>
              <a:t> </a:t>
            </a:r>
            <a:r>
              <a:rPr lang="en-US" sz="1800" b="1" smtClean="0">
                <a:latin typeface="Courier New" panose="02070309020205020404" pitchFamily="49" charset="0"/>
                <a:cs typeface="Courier New" panose="02070309020205020404" pitchFamily="49" charset="0"/>
              </a:rPr>
              <a:t>while</a:t>
            </a:r>
            <a:r>
              <a:rPr lang="en-US" sz="1800" smtClean="0">
                <a:latin typeface="Courier New" panose="02070309020205020404" pitchFamily="49" charset="0"/>
                <a:cs typeface="Courier New" panose="02070309020205020404" pitchFamily="49" charset="0"/>
              </a:rPr>
              <a:t> (</a:t>
            </a:r>
            <a:r>
              <a:rPr lang="en-US" sz="1800" smtClean="0">
                <a:solidFill>
                  <a:schemeClr val="accent2"/>
                </a:solidFill>
                <a:latin typeface="Courier New" panose="02070309020205020404" pitchFamily="49" charset="0"/>
                <a:cs typeface="Courier New" panose="02070309020205020404" pitchFamily="49" charset="0"/>
              </a:rPr>
              <a:t>điều_kiện_lặp</a:t>
            </a:r>
            <a:r>
              <a:rPr lang="en-US" sz="1800" smtClean="0">
                <a:latin typeface="Courier New" panose="02070309020205020404" pitchFamily="49" charset="0"/>
                <a:cs typeface="Courier New" panose="02070309020205020404" pitchFamily="49" charset="0"/>
              </a:rPr>
              <a:t>);</a:t>
            </a:r>
          </a:p>
          <a:p>
            <a:pPr marL="0" indent="0" algn="just">
              <a:buNone/>
            </a:pPr>
            <a:r>
              <a:rPr lang="en-US" sz="2000" smtClean="0">
                <a:cs typeface="Courier New" panose="02070309020205020404" pitchFamily="49" charset="0"/>
              </a:rPr>
              <a:t>Như vậy ở câu lệnh </a:t>
            </a:r>
            <a:r>
              <a:rPr lang="en-US" sz="1800" b="1">
                <a:latin typeface="Courier New" panose="02070309020205020404" pitchFamily="49" charset="0"/>
                <a:cs typeface="Courier New" panose="02070309020205020404" pitchFamily="49" charset="0"/>
              </a:rPr>
              <a:t>do-while</a:t>
            </a:r>
            <a:r>
              <a:rPr lang="en-US" sz="2000" smtClean="0">
                <a:cs typeface="Courier New" panose="02070309020205020404" pitchFamily="49" charset="0"/>
              </a:rPr>
              <a:t>, </a:t>
            </a:r>
            <a:r>
              <a:rPr lang="en-US" sz="1800">
                <a:solidFill>
                  <a:schemeClr val="accent3"/>
                </a:solidFill>
                <a:latin typeface="Courier New" panose="02070309020205020404" pitchFamily="49" charset="0"/>
                <a:cs typeface="Courier New" panose="02070309020205020404" pitchFamily="49" charset="0"/>
              </a:rPr>
              <a:t>câu_lệnh</a:t>
            </a:r>
            <a:r>
              <a:rPr lang="en-US" sz="2000" smtClean="0">
                <a:cs typeface="Courier New" panose="02070309020205020404" pitchFamily="49" charset="0"/>
              </a:rPr>
              <a:t> sẽ được thực thi ít nhất 1 lần.</a:t>
            </a:r>
            <a:endParaRPr lang="en-US" sz="2000" smtClean="0"/>
          </a:p>
        </p:txBody>
      </p:sp>
      <p:sp>
        <p:nvSpPr>
          <p:cNvPr id="4" name="Title 3"/>
          <p:cNvSpPr>
            <a:spLocks noGrp="1"/>
          </p:cNvSpPr>
          <p:nvPr>
            <p:ph type="title"/>
          </p:nvPr>
        </p:nvSpPr>
        <p:spPr/>
        <p:txBody>
          <a:bodyPr>
            <a:normAutofit fontScale="90000"/>
          </a:bodyPr>
          <a:lstStyle/>
          <a:p>
            <a:r>
              <a:rPr lang="en-US" smtClean="0"/>
              <a:t>Câu lệnh while</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26" y="1604819"/>
            <a:ext cx="2253674" cy="2328440"/>
          </a:xfrm>
          <a:prstGeom prst="rect">
            <a:avLst/>
          </a:prstGeom>
        </p:spPr>
      </p:pic>
    </p:spTree>
    <p:extLst>
      <p:ext uri="{BB962C8B-B14F-4D97-AF65-F5344CB8AC3E}">
        <p14:creationId xmlns:p14="http://schemas.microsoft.com/office/powerpoint/2010/main" val="1477595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5119255"/>
          </a:xfrm>
        </p:spPr>
        <p:txBody>
          <a:bodyPr>
            <a:normAutofit/>
          </a:bodyPr>
          <a:lstStyle/>
          <a:p>
            <a:pPr marL="0" indent="0" algn="just">
              <a:buNone/>
            </a:pPr>
            <a:r>
              <a:rPr lang="en-US" sz="2400" b="1" smtClean="0"/>
              <a:t>3. </a:t>
            </a:r>
            <a:r>
              <a:rPr lang="en-US" sz="2400" b="1"/>
              <a:t>Các ví dụ minh </a:t>
            </a:r>
            <a:r>
              <a:rPr lang="en-US" sz="2400" b="1" smtClean="0"/>
              <a:t>họa</a:t>
            </a:r>
          </a:p>
          <a:p>
            <a:pPr marL="0" indent="0" algn="just">
              <a:buNone/>
            </a:pPr>
            <a:r>
              <a:rPr lang="en-US" sz="2000" b="1" smtClean="0"/>
              <a:t>Ví dụ 1: </a:t>
            </a:r>
            <a:r>
              <a:rPr lang="en-US" sz="2000" smtClean="0"/>
              <a:t>Hãy viết lại </a:t>
            </a:r>
            <a:r>
              <a:rPr lang="en-US" sz="2000" b="1" smtClean="0"/>
              <a:t>Ví dụ 1</a:t>
            </a:r>
            <a:r>
              <a:rPr lang="en-US" sz="2000" smtClean="0"/>
              <a:t> ở phần câu lệnh </a:t>
            </a:r>
            <a:r>
              <a:rPr lang="en-US" sz="1800" b="1" smtClean="0">
                <a:latin typeface="Courier New" panose="02070309020205020404" pitchFamily="49" charset="0"/>
                <a:cs typeface="Courier New" panose="02070309020205020404" pitchFamily="49" charset="0"/>
              </a:rPr>
              <a:t>for</a:t>
            </a:r>
            <a:r>
              <a:rPr lang="en-US" sz="2000" smtClean="0">
                <a:cs typeface="Courier New" panose="02070309020205020404" pitchFamily="49" charset="0"/>
              </a:rPr>
              <a:t> nhưng thay vào đó sử dụng câu lệnh </a:t>
            </a:r>
            <a:r>
              <a:rPr lang="en-US" sz="1800" b="1">
                <a:latin typeface="Courier New" panose="02070309020205020404" pitchFamily="49" charset="0"/>
                <a:cs typeface="Courier New" panose="02070309020205020404" pitchFamily="49" charset="0"/>
              </a:rPr>
              <a:t>while</a:t>
            </a:r>
            <a:r>
              <a:rPr lang="en-US" sz="2000" smtClean="0">
                <a:cs typeface="Courier New" panose="02070309020205020404" pitchFamily="49" charset="0"/>
              </a:rPr>
              <a:t>.</a:t>
            </a:r>
          </a:p>
          <a:p>
            <a:pPr marL="0" indent="0" algn="just">
              <a:buNone/>
            </a:pPr>
            <a:r>
              <a:rPr lang="en-US" sz="2000" b="1" smtClean="0">
                <a:cs typeface="Courier New" panose="02070309020205020404" pitchFamily="49" charset="0"/>
              </a:rPr>
              <a:t>Đáp án:</a:t>
            </a:r>
            <a:endParaRPr lang="en-US" sz="2000" b="1"/>
          </a:p>
          <a:p>
            <a:pPr marL="800100" lvl="2" indent="0">
              <a:spcBef>
                <a:spcPts val="0"/>
              </a:spcBef>
              <a:buNone/>
            </a:pPr>
            <a:r>
              <a:rPr lang="en-US" sz="18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800">
                <a:latin typeface="Courier New" panose="02070309020205020404" pitchFamily="49" charset="0"/>
                <a:ea typeface="Yu Mincho" panose="02020400000000000000" pitchFamily="18" charset="-128"/>
                <a:cs typeface="Times New Roman" panose="02020603050405020304" pitchFamily="18" charset="0"/>
              </a:rPr>
              <a:t> i = </a:t>
            </a:r>
            <a:r>
              <a:rPr lang="en-US" sz="18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800">
                <a:latin typeface="Courier New" panose="02070309020205020404" pitchFamily="49" charset="0"/>
                <a:ea typeface="Yu Mincho" panose="02020400000000000000" pitchFamily="18" charset="-128"/>
                <a:cs typeface="Times New Roman" panose="02020603050405020304" pitchFamily="18" charset="0"/>
              </a:rPr>
              <a:t>;</a:t>
            </a:r>
          </a:p>
          <a:p>
            <a:pPr marL="800100" lvl="2" indent="0">
              <a:spcBef>
                <a:spcPts val="0"/>
              </a:spcBef>
              <a:buNone/>
            </a:pPr>
            <a:r>
              <a:rPr lang="en-US" sz="18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while</a:t>
            </a:r>
            <a:r>
              <a:rPr lang="en-US" sz="1800" smtClean="0">
                <a:latin typeface="Courier New" panose="02070309020205020404" pitchFamily="49" charset="0"/>
                <a:ea typeface="Yu Mincho" panose="02020400000000000000" pitchFamily="18" charset="-128"/>
                <a:cs typeface="Times New Roman" panose="02020603050405020304" pitchFamily="18" charset="0"/>
              </a:rPr>
              <a:t> (i </a:t>
            </a:r>
            <a:r>
              <a:rPr lang="en-US" sz="1800">
                <a:latin typeface="Courier New" panose="02070309020205020404" pitchFamily="49" charset="0"/>
                <a:ea typeface="Yu Mincho" panose="02020400000000000000" pitchFamily="18" charset="-128"/>
                <a:cs typeface="Times New Roman" panose="02020603050405020304" pitchFamily="18" charset="0"/>
              </a:rPr>
              <a:t>&lt;= </a:t>
            </a:r>
            <a:r>
              <a:rPr lang="en-US" sz="18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800" smtClean="0">
                <a:latin typeface="Courier New" panose="02070309020205020404" pitchFamily="49" charset="0"/>
                <a:ea typeface="Yu Mincho" panose="02020400000000000000" pitchFamily="18" charset="-128"/>
                <a:cs typeface="Times New Roman" panose="02020603050405020304" pitchFamily="18" charset="0"/>
              </a:rPr>
              <a:t>) </a:t>
            </a:r>
            <a:r>
              <a:rPr lang="en-US" sz="1800">
                <a:latin typeface="Courier New" panose="02070309020205020404" pitchFamily="49" charset="0"/>
                <a:ea typeface="Yu Mincho" panose="02020400000000000000" pitchFamily="18" charset="-128"/>
                <a:cs typeface="Times New Roman" panose="02020603050405020304" pitchFamily="18" charset="0"/>
              </a:rPr>
              <a:t>{</a:t>
            </a:r>
          </a:p>
          <a:p>
            <a:pPr marL="800100" lvl="2" indent="0">
              <a:spcBef>
                <a:spcPts val="0"/>
              </a:spcBef>
              <a:buNone/>
            </a:pPr>
            <a:r>
              <a:rPr lang="en-US" sz="1800">
                <a:latin typeface="Courier New" panose="02070309020205020404" pitchFamily="49" charset="0"/>
                <a:ea typeface="Yu Mincho" panose="02020400000000000000" pitchFamily="18" charset="-128"/>
                <a:cs typeface="Times New Roman" panose="02020603050405020304" pitchFamily="18" charset="0"/>
              </a:rPr>
              <a:t>    </a:t>
            </a:r>
            <a:r>
              <a:rPr lang="en-US" sz="18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800">
                <a:latin typeface="Courier New" panose="02070309020205020404" pitchFamily="49" charset="0"/>
                <a:ea typeface="Yu Mincho" panose="02020400000000000000" pitchFamily="18" charset="-128"/>
                <a:cs typeface="Times New Roman" panose="02020603050405020304" pitchFamily="18" charset="0"/>
              </a:rPr>
              <a:t>(</a:t>
            </a:r>
            <a:r>
              <a:rPr lang="en-US" sz="18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world</a:t>
            </a:r>
            <a:r>
              <a:rPr lang="en-US" sz="18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t>
            </a:r>
            <a:r>
              <a:rPr lang="en-US" sz="1800" smtClean="0">
                <a:latin typeface="Courier New" panose="02070309020205020404" pitchFamily="49" charset="0"/>
                <a:ea typeface="Yu Mincho" panose="02020400000000000000" pitchFamily="18" charset="-128"/>
                <a:cs typeface="Times New Roman" panose="02020603050405020304" pitchFamily="18" charset="0"/>
              </a:rPr>
              <a:t>);</a:t>
            </a:r>
            <a:endParaRPr lang="en-US" sz="18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800">
                <a:latin typeface="Courier New" panose="02070309020205020404" pitchFamily="49" charset="0"/>
                <a:ea typeface="Yu Mincho" panose="02020400000000000000" pitchFamily="18" charset="-128"/>
                <a:cs typeface="Times New Roman" panose="02020603050405020304" pitchFamily="18" charset="0"/>
              </a:rPr>
              <a:t>    i++;</a:t>
            </a:r>
          </a:p>
          <a:p>
            <a:pPr marL="800100" lvl="2" indent="0">
              <a:spcBef>
                <a:spcPts val="0"/>
              </a:spcBef>
              <a:buNone/>
            </a:pPr>
            <a:r>
              <a:rPr lang="en-US" sz="1800" smtClean="0">
                <a:latin typeface="Courier New" panose="02070309020205020404" pitchFamily="49" charset="0"/>
                <a:ea typeface="Yu Mincho" panose="02020400000000000000" pitchFamily="18" charset="-128"/>
                <a:cs typeface="Times New Roman" panose="02020603050405020304" pitchFamily="18" charset="0"/>
              </a:rPr>
              <a:t>}</a:t>
            </a:r>
            <a:endParaRPr lang="en-US" sz="1800">
              <a:latin typeface="Courier New" panose="02070309020205020404" pitchFamily="49" charset="0"/>
              <a:ea typeface="Yu Mincho" panose="02020400000000000000" pitchFamily="18" charset="-128"/>
              <a:cs typeface="Times New Roman" panose="02020603050405020304" pitchFamily="18" charset="0"/>
            </a:endParaRPr>
          </a:p>
          <a:p>
            <a:pPr marL="0" indent="0" algn="just">
              <a:spcBef>
                <a:spcPts val="0"/>
              </a:spcBef>
              <a:buNone/>
            </a:pPr>
            <a:r>
              <a:rPr lang="en-US" sz="2000" b="1" smtClean="0">
                <a:ea typeface="Yu Mincho" panose="02020400000000000000" pitchFamily="18" charset="-128"/>
                <a:cs typeface="Times New Roman" panose="02020603050405020304" pitchFamily="18" charset="0"/>
              </a:rPr>
              <a:t>Ví dụ 2: </a:t>
            </a:r>
            <a:r>
              <a:rPr lang="en-US" sz="2000" smtClean="0">
                <a:ea typeface="Yu Mincho" panose="02020400000000000000" pitchFamily="18" charset="-128"/>
                <a:cs typeface="Times New Roman" panose="02020603050405020304" pitchFamily="18" charset="0"/>
              </a:rPr>
              <a:t>Hãy sửa lại ví dụ E5.2 - Bài 5, trong đó kiểm tra xem x có âm không, nếu có thì yêu cầu nhập lại cho đến khi x không âm.</a:t>
            </a:r>
            <a:endParaRPr lang="en-US" sz="1800">
              <a:ea typeface="Yu Mincho" panose="02020400000000000000" pitchFamily="18" charset="-128"/>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en-US" smtClean="0"/>
              <a:t>Câu lệnh while</a:t>
            </a:r>
            <a:endParaRPr lang="en-US"/>
          </a:p>
        </p:txBody>
      </p:sp>
    </p:spTree>
    <p:extLst>
      <p:ext uri="{BB962C8B-B14F-4D97-AF65-F5344CB8AC3E}">
        <p14:creationId xmlns:p14="http://schemas.microsoft.com/office/powerpoint/2010/main" val="2631383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Câu lệnh while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38016443"/>
              </p:ext>
            </p:extLst>
          </p:nvPr>
        </p:nvGraphicFramePr>
        <p:xfrm>
          <a:off x="457200" y="1163103"/>
          <a:ext cx="8229601" cy="342313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E6.3</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E5.2 cải tiến (sử dụng câu lệnh while)</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r>
                        <a:rPr lang="en-US" sz="1400" b="0" kern="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kern="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 </a:t>
                      </a:r>
                      <a:r>
                        <a:rPr lang="en-US" sz="1400" kern="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p>
                    <a:p>
                      <a:r>
                        <a:rPr lang="en-US" sz="1400" b="0" kern="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kern="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 </a:t>
                      </a:r>
                      <a:r>
                        <a:rPr lang="en-US" sz="14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&lt;math.h&gt;</a:t>
                      </a:r>
                    </a:p>
                    <a:p>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double</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x: "</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"%lf"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while</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 &lt; </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"x phai la so khong am.\n"</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x: "</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"%lf"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"Can bac 2 cua x: %.8lf\n"</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sqrt</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128184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Câu lệnh while</a:t>
            </a:r>
            <a:endParaRPr lang="en-US"/>
          </a:p>
        </p:txBody>
      </p:sp>
      <p:sp>
        <p:nvSpPr>
          <p:cNvPr id="7" name="Rectangle 6"/>
          <p:cNvSpPr/>
          <p:nvPr/>
        </p:nvSpPr>
        <p:spPr>
          <a:xfrm>
            <a:off x="457200" y="1120154"/>
            <a:ext cx="8095673" cy="369332"/>
          </a:xfrm>
          <a:prstGeom prst="rect">
            <a:avLst/>
          </a:prstGeom>
        </p:spPr>
        <p:txBody>
          <a:bodyPr wrap="square">
            <a:spAutoFit/>
          </a:bodyPr>
          <a:lstStyle/>
          <a:p>
            <a:r>
              <a:rPr lang="en-US" b="1" i="1" smtClean="0">
                <a:ea typeface="Yu Mincho" panose="02020400000000000000" pitchFamily="18" charset="-128"/>
                <a:cs typeface="Times New Roman" panose="02020603050405020304" pitchFamily="18" charset="0"/>
              </a:rPr>
              <a:t>Ví dụ 2 (sử dụng câu lệnh do-while) </a:t>
            </a:r>
            <a:endParaRPr lang="en-US" i="1"/>
          </a:p>
        </p:txBody>
      </p:sp>
      <p:sp>
        <p:nvSpPr>
          <p:cNvPr id="3" name="Rectangle 2"/>
          <p:cNvSpPr/>
          <p:nvPr/>
        </p:nvSpPr>
        <p:spPr>
          <a:xfrm>
            <a:off x="457199" y="4504875"/>
            <a:ext cx="8229601" cy="646331"/>
          </a:xfrm>
          <a:prstGeom prst="rect">
            <a:avLst/>
          </a:prstGeom>
        </p:spPr>
        <p:txBody>
          <a:bodyPr wrap="square">
            <a:spAutoFit/>
          </a:bodyPr>
          <a:lstStyle/>
          <a:p>
            <a:pPr algn="just"/>
            <a:r>
              <a:rPr lang="en-US" b="1" smtClean="0">
                <a:ea typeface="Yu Mincho" panose="02020400000000000000" pitchFamily="18" charset="-128"/>
                <a:cs typeface="Times New Roman" panose="02020603050405020304" pitchFamily="18" charset="0"/>
              </a:rPr>
              <a:t>Nhận xét: </a:t>
            </a:r>
            <a:r>
              <a:rPr lang="en-US" smtClean="0">
                <a:ea typeface="Yu Mincho" panose="02020400000000000000" pitchFamily="18" charset="-128"/>
                <a:cs typeface="Times New Roman" panose="02020603050405020304" pitchFamily="18" charset="0"/>
              </a:rPr>
              <a:t>Ở </a:t>
            </a:r>
            <a:r>
              <a:rPr lang="en-US" b="1" smtClean="0">
                <a:ea typeface="Yu Mincho" panose="02020400000000000000" pitchFamily="18" charset="-128"/>
                <a:cs typeface="Times New Roman" panose="02020603050405020304" pitchFamily="18" charset="0"/>
              </a:rPr>
              <a:t>Ví dụ 2 </a:t>
            </a:r>
            <a:r>
              <a:rPr lang="en-US" smtClean="0">
                <a:ea typeface="Yu Mincho" panose="02020400000000000000" pitchFamily="18" charset="-128"/>
                <a:cs typeface="Times New Roman" panose="02020603050405020304" pitchFamily="18" charset="0"/>
              </a:rPr>
              <a:t>thì sử dụng câu lệnh </a:t>
            </a:r>
            <a:r>
              <a:rPr lang="en-US" sz="1600" b="1" smtClean="0">
                <a:latin typeface="Courier New" panose="02070309020205020404" pitchFamily="49" charset="0"/>
                <a:ea typeface="Yu Mincho" panose="02020400000000000000" pitchFamily="18" charset="-128"/>
                <a:cs typeface="Courier New" panose="02070309020205020404" pitchFamily="49" charset="0"/>
              </a:rPr>
              <a:t>do-while</a:t>
            </a:r>
            <a:r>
              <a:rPr lang="en-US" smtClean="0">
                <a:ea typeface="Yu Mincho" panose="02020400000000000000" pitchFamily="18" charset="-128"/>
                <a:cs typeface="Times New Roman" panose="02020603050405020304" pitchFamily="18" charset="0"/>
              </a:rPr>
              <a:t> sẽ giúp ta không phải viết lại 2 dòng code nhập x.</a:t>
            </a:r>
            <a:endParaRPr lang="en-US" sz="1600">
              <a:ea typeface="Yu Mincho" panose="02020400000000000000" pitchFamily="18" charset="-128"/>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04402298"/>
              </p:ext>
            </p:extLst>
          </p:nvPr>
        </p:nvGraphicFramePr>
        <p:xfrm>
          <a:off x="457200" y="1163103"/>
          <a:ext cx="8229601" cy="320977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E6.4</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E5.2 cải tiến (sử dụng câu lệnh do-while)</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&lt;math.h&gt;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"Nhap x: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"%lf"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"x phai la so khong am.\n"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while</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"Can bac 2 cua x: %.8lf\n"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sqrt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785725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1"/>
            <a:ext cx="8133347" cy="418380"/>
          </a:xfrm>
        </p:spPr>
        <p:txBody>
          <a:bodyPr>
            <a:normAutofit/>
          </a:bodyPr>
          <a:lstStyle/>
          <a:p>
            <a:pPr marL="0" indent="0" algn="just">
              <a:buNone/>
            </a:pPr>
            <a:r>
              <a:rPr lang="en-US" sz="2000" b="1" smtClean="0"/>
              <a:t>Ví dụ 3: </a:t>
            </a:r>
            <a:r>
              <a:rPr lang="en-US" sz="2000" smtClean="0"/>
              <a:t>Hãy viết chương trình tìm UCLN của 2 số nguyên (xem lại Bài 4)</a:t>
            </a:r>
            <a:endParaRPr lang="en-US" sz="2000" smtClean="0">
              <a:cs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US" smtClean="0"/>
              <a:t>Câu lệnh while</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34910985"/>
              </p:ext>
            </p:extLst>
          </p:nvPr>
        </p:nvGraphicFramePr>
        <p:xfrm>
          <a:off x="457199" y="1561381"/>
          <a:ext cx="8229601" cy="445348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38688">
                <a:tc>
                  <a:txBody>
                    <a:bodyPr/>
                    <a:lstStyle/>
                    <a:p>
                      <a:pPr marL="0" indent="0" algn="just">
                        <a:buNone/>
                      </a:pPr>
                      <a:r>
                        <a:rPr lang="en-US" sz="1600" i="0" smtClean="0"/>
                        <a:t>E6.5</a:t>
                      </a:r>
                      <a:r>
                        <a:rPr lang="en-US" sz="1600" i="0" baseline="0" smtClean="0"/>
                        <a:t> - </a:t>
                      </a:r>
                      <a:r>
                        <a:rPr lang="en-US" sz="1600" b="1" i="0" baseline="0" smtClean="0">
                          <a:latin typeface="Calibri" panose="020F0502020204030204" pitchFamily="34" charset="0"/>
                          <a:cs typeface="Calibri" panose="020F0502020204030204" pitchFamily="34" charset="0"/>
                        </a:rPr>
                        <a:t>Chương trình tìm UCLN của 2 số nguyên</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4043530">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b, r, gcd;</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b: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gcd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else</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(b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gcd =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else</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do</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r = a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 = b;</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b = r;</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while</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(r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gcd = a;</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"gcd(a, b) = %d\n"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gcd);</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2" name="Picture 1"/>
          <p:cNvPicPr>
            <a:picLocks noChangeAspect="1"/>
          </p:cNvPicPr>
          <p:nvPr/>
        </p:nvPicPr>
        <p:blipFill rotWithShape="1">
          <a:blip r:embed="rId2"/>
          <a:srcRect r="82470" b="81221"/>
          <a:stretch/>
        </p:blipFill>
        <p:spPr>
          <a:xfrm>
            <a:off x="6137784" y="2258635"/>
            <a:ext cx="1634616" cy="915838"/>
          </a:xfrm>
          <a:prstGeom prst="rect">
            <a:avLst/>
          </a:prstGeom>
        </p:spPr>
      </p:pic>
      <p:sp>
        <p:nvSpPr>
          <p:cNvPr id="6" name="Rectangle 5"/>
          <p:cNvSpPr/>
          <p:nvPr/>
        </p:nvSpPr>
        <p:spPr>
          <a:xfrm>
            <a:off x="6137784" y="1889303"/>
            <a:ext cx="870751" cy="369332"/>
          </a:xfrm>
          <a:prstGeom prst="rect">
            <a:avLst/>
          </a:prstGeom>
        </p:spPr>
        <p:txBody>
          <a:bodyPr wrap="none">
            <a:spAutoFit/>
          </a:bodyPr>
          <a:lstStyle/>
          <a:p>
            <a:r>
              <a:rPr lang="en-US" b="1" smtClean="0"/>
              <a:t>Output</a:t>
            </a:r>
            <a:endParaRPr lang="en-US" b="1"/>
          </a:p>
        </p:txBody>
      </p:sp>
      <p:pic>
        <p:nvPicPr>
          <p:cNvPr id="7" name="Picture 6"/>
          <p:cNvPicPr>
            <a:picLocks noChangeAspect="1"/>
          </p:cNvPicPr>
          <p:nvPr/>
        </p:nvPicPr>
        <p:blipFill rotWithShape="1">
          <a:blip r:embed="rId3"/>
          <a:srcRect r="82563" b="81221"/>
          <a:stretch/>
        </p:blipFill>
        <p:spPr>
          <a:xfrm>
            <a:off x="6137784" y="3220914"/>
            <a:ext cx="1634616" cy="915838"/>
          </a:xfrm>
          <a:prstGeom prst="rect">
            <a:avLst/>
          </a:prstGeom>
        </p:spPr>
      </p:pic>
      <p:pic>
        <p:nvPicPr>
          <p:cNvPr id="8" name="Picture 7"/>
          <p:cNvPicPr>
            <a:picLocks noChangeAspect="1"/>
          </p:cNvPicPr>
          <p:nvPr/>
        </p:nvPicPr>
        <p:blipFill rotWithShape="1">
          <a:blip r:embed="rId4"/>
          <a:srcRect r="82563" b="81044"/>
          <a:stretch/>
        </p:blipFill>
        <p:spPr>
          <a:xfrm>
            <a:off x="6137784" y="4183193"/>
            <a:ext cx="1625990" cy="924464"/>
          </a:xfrm>
          <a:prstGeom prst="rect">
            <a:avLst/>
          </a:prstGeom>
        </p:spPr>
      </p:pic>
    </p:spTree>
    <p:extLst>
      <p:ext uri="{BB962C8B-B14F-4D97-AF65-F5344CB8AC3E}">
        <p14:creationId xmlns:p14="http://schemas.microsoft.com/office/powerpoint/2010/main" val="223601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III. LỆNH BREAK &amp; CONTINUE</a:t>
            </a:r>
            <a:endParaRPr lang="en-US" cap="none"/>
          </a:p>
        </p:txBody>
      </p:sp>
    </p:spTree>
    <p:extLst>
      <p:ext uri="{BB962C8B-B14F-4D97-AF65-F5344CB8AC3E}">
        <p14:creationId xmlns:p14="http://schemas.microsoft.com/office/powerpoint/2010/main" val="3679123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5119255"/>
          </a:xfrm>
        </p:spPr>
        <p:txBody>
          <a:bodyPr>
            <a:normAutofit/>
          </a:bodyPr>
          <a:lstStyle/>
          <a:p>
            <a:pPr marL="0" indent="0" algn="just">
              <a:buNone/>
            </a:pPr>
            <a:r>
              <a:rPr lang="en-US" sz="2400" b="1"/>
              <a:t>1. Câu lệnh break</a:t>
            </a:r>
          </a:p>
          <a:p>
            <a:pPr marL="0" indent="0" algn="just">
              <a:buNone/>
            </a:pPr>
            <a:r>
              <a:rPr lang="en-US" sz="2000" smtClean="0"/>
              <a:t>Câu lệnh </a:t>
            </a:r>
            <a:r>
              <a:rPr lang="en-US" sz="1800" b="1" smtClean="0">
                <a:latin typeface="Courier New" panose="02070309020205020404" pitchFamily="49" charset="0"/>
                <a:cs typeface="Courier New" panose="02070309020205020404" pitchFamily="49" charset="0"/>
              </a:rPr>
              <a:t>break;</a:t>
            </a:r>
            <a:r>
              <a:rPr lang="en-US" sz="2000" smtClean="0"/>
              <a:t> khi đặt trong vòng lặp </a:t>
            </a:r>
            <a:r>
              <a:rPr lang="en-US" sz="1800" b="1">
                <a:latin typeface="Courier New" panose="02070309020205020404" pitchFamily="49" charset="0"/>
                <a:cs typeface="Courier New" panose="02070309020205020404" pitchFamily="49" charset="0"/>
              </a:rPr>
              <a:t>for</a:t>
            </a:r>
            <a:r>
              <a:rPr lang="en-US" sz="2000" smtClean="0"/>
              <a:t>, </a:t>
            </a:r>
            <a:r>
              <a:rPr lang="en-US" sz="1800" b="1">
                <a:latin typeface="Courier New" panose="02070309020205020404" pitchFamily="49" charset="0"/>
                <a:cs typeface="Courier New" panose="02070309020205020404" pitchFamily="49" charset="0"/>
              </a:rPr>
              <a:t>while</a:t>
            </a:r>
            <a:r>
              <a:rPr lang="en-US" sz="2000" smtClean="0"/>
              <a:t>, </a:t>
            </a:r>
            <a:r>
              <a:rPr lang="en-US" sz="1800" b="1">
                <a:latin typeface="Courier New" panose="02070309020205020404" pitchFamily="49" charset="0"/>
                <a:cs typeface="Courier New" panose="02070309020205020404" pitchFamily="49" charset="0"/>
              </a:rPr>
              <a:t>do-while</a:t>
            </a:r>
            <a:r>
              <a:rPr lang="en-US" sz="2000" smtClean="0"/>
              <a:t> sẽ có tác dụng thoát khỏi vòng lặp đó khi nó được gọi.</a:t>
            </a:r>
          </a:p>
          <a:p>
            <a:pPr marL="0" indent="0" algn="just">
              <a:buNone/>
            </a:pPr>
            <a:endParaRPr lang="en-US" sz="2000" smtClean="0"/>
          </a:p>
          <a:p>
            <a:pPr marL="0" indent="0" algn="just">
              <a:buNone/>
            </a:pPr>
            <a:r>
              <a:rPr lang="en-US" sz="2000" b="1" smtClean="0"/>
              <a:t>Ví dụ 1: </a:t>
            </a:r>
            <a:r>
              <a:rPr lang="en-US" sz="2000" smtClean="0"/>
              <a:t>Hãy sửa lại </a:t>
            </a:r>
            <a:r>
              <a:rPr lang="en-US" sz="2000" b="1" smtClean="0"/>
              <a:t>Ví dụ 1 </a:t>
            </a:r>
            <a:r>
              <a:rPr lang="en-US" sz="2000" smtClean="0"/>
              <a:t>ở phần câu lệnh </a:t>
            </a:r>
            <a:r>
              <a:rPr lang="en-US" sz="1800" b="1">
                <a:latin typeface="Courier New" panose="02070309020205020404" pitchFamily="49" charset="0"/>
                <a:cs typeface="Courier New" panose="02070309020205020404" pitchFamily="49" charset="0"/>
              </a:rPr>
              <a:t>while</a:t>
            </a:r>
            <a:r>
              <a:rPr lang="en-US" sz="2000" smtClean="0"/>
              <a:t> để cho phép in ra dòng chữ </a:t>
            </a:r>
            <a:r>
              <a:rPr lang="en-US" sz="2000" i="1" smtClean="0"/>
              <a:t>Hello world! </a:t>
            </a:r>
            <a:r>
              <a:rPr lang="en-US" sz="2000" smtClean="0"/>
              <a:t>vô hạn lần. Sau đó thêm câu lệnh </a:t>
            </a:r>
            <a:r>
              <a:rPr lang="en-US" sz="1800" b="1">
                <a:solidFill>
                  <a:prstClr val="black"/>
                </a:solidFill>
                <a:latin typeface="Courier New" panose="02070309020205020404" pitchFamily="49" charset="0"/>
                <a:cs typeface="Courier New" panose="02070309020205020404" pitchFamily="49" charset="0"/>
              </a:rPr>
              <a:t>break;</a:t>
            </a:r>
            <a:r>
              <a:rPr lang="en-US" sz="2000" smtClean="0"/>
              <a:t> để in ra đúng 10 lần.</a:t>
            </a:r>
          </a:p>
          <a:p>
            <a:pPr marL="0" indent="0" algn="just">
              <a:buNone/>
            </a:pPr>
            <a:r>
              <a:rPr lang="en-US" sz="2000" b="1" smtClean="0"/>
              <a:t>Đáp án:</a:t>
            </a:r>
          </a:p>
          <a:p>
            <a:pPr marL="0" indent="0" algn="just">
              <a:buNone/>
            </a:pPr>
            <a:endParaRPr lang="en-US" sz="2000" smtClean="0"/>
          </a:p>
          <a:p>
            <a:pPr marL="0" marR="0" indent="0">
              <a:spcBef>
                <a:spcPts val="0"/>
              </a:spcBef>
              <a:spcAft>
                <a:spcPts val="0"/>
              </a:spcAft>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600">
                <a:latin typeface="Courier New" panose="02070309020205020404" pitchFamily="49" charset="0"/>
                <a:ea typeface="Yu Mincho" panose="02020400000000000000" pitchFamily="18" charset="-128"/>
                <a:cs typeface="Courier New" panose="02070309020205020404" pitchFamily="49" charset="0"/>
              </a:rPr>
              <a:t> 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while</a:t>
            </a: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Courier New" panose="02070309020205020404" pitchFamily="49" charset="0"/>
              </a:rPr>
              <a:t>) {</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world!"</a:t>
            </a:r>
            <a:r>
              <a:rPr lang="en-US" sz="160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a:latin typeface="Courier New" panose="02070309020205020404" pitchFamily="49" charset="0"/>
                <a:ea typeface="Yu Mincho" panose="02020400000000000000" pitchFamily="18" charset="-128"/>
                <a:cs typeface="Courier New" panose="02070309020205020404" pitchFamily="49" charset="0"/>
              </a:rPr>
              <a:t>    i++;</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if</a:t>
            </a:r>
            <a:r>
              <a:rPr lang="en-US" sz="1600">
                <a:latin typeface="Courier New" panose="02070309020205020404" pitchFamily="49" charset="0"/>
                <a:ea typeface="Yu Mincho" panose="02020400000000000000" pitchFamily="18" charset="-128"/>
                <a:cs typeface="Courier New" panose="02070309020205020404" pitchFamily="49" charset="0"/>
              </a:rPr>
              <a:t> (i &gt;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break</a:t>
            </a:r>
            <a:r>
              <a:rPr lang="en-US" sz="160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smtClean="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en-US" smtClean="0"/>
              <a:t>Lệnh break và continue</a:t>
            </a:r>
            <a:endParaRPr lang="en-US"/>
          </a:p>
        </p:txBody>
      </p:sp>
    </p:spTree>
    <p:extLst>
      <p:ext uri="{BB962C8B-B14F-4D97-AF65-F5344CB8AC3E}">
        <p14:creationId xmlns:p14="http://schemas.microsoft.com/office/powerpoint/2010/main" val="328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1119909"/>
          </a:xfrm>
        </p:spPr>
        <p:txBody>
          <a:bodyPr>
            <a:normAutofit/>
          </a:bodyPr>
          <a:lstStyle/>
          <a:p>
            <a:pPr marL="0" indent="0" algn="just">
              <a:buNone/>
            </a:pPr>
            <a:r>
              <a:rPr lang="en-US" sz="2000" b="1" smtClean="0"/>
              <a:t>Ví dụ 2:</a:t>
            </a:r>
            <a:r>
              <a:rPr lang="en-US" sz="2000" smtClean="0"/>
              <a:t> Hãy sửa lại ví dụ E6.4, trong đó sử dụng câu lệnh </a:t>
            </a:r>
            <a:r>
              <a:rPr lang="en-US" sz="1800" b="1" smtClean="0">
                <a:latin typeface="Courier New" panose="02070309020205020404" pitchFamily="49" charset="0"/>
                <a:cs typeface="Courier New" panose="02070309020205020404" pitchFamily="49" charset="0"/>
              </a:rPr>
              <a:t>break;</a:t>
            </a:r>
            <a:r>
              <a:rPr lang="en-US" sz="2000" smtClean="0"/>
              <a:t> để dừng việc nhập lại x khi x đã không âm.</a:t>
            </a:r>
          </a:p>
          <a:p>
            <a:pPr marL="0" indent="0" algn="just">
              <a:buNone/>
            </a:pPr>
            <a:r>
              <a:rPr lang="en-US" sz="2000" b="1" smtClean="0"/>
              <a:t>Đáp án:</a:t>
            </a:r>
          </a:p>
        </p:txBody>
      </p:sp>
      <p:sp>
        <p:nvSpPr>
          <p:cNvPr id="4" name="Title 3"/>
          <p:cNvSpPr>
            <a:spLocks noGrp="1"/>
          </p:cNvSpPr>
          <p:nvPr>
            <p:ph type="title"/>
          </p:nvPr>
        </p:nvSpPr>
        <p:spPr/>
        <p:txBody>
          <a:bodyPr>
            <a:normAutofit fontScale="90000"/>
          </a:bodyPr>
          <a:lstStyle/>
          <a:p>
            <a:r>
              <a:rPr lang="en-US" smtClean="0"/>
              <a:t>Lệnh break và continue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3526222"/>
              </p:ext>
            </p:extLst>
          </p:nvPr>
        </p:nvGraphicFramePr>
        <p:xfrm>
          <a:off x="457199" y="2262909"/>
          <a:ext cx="8229601" cy="363649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E6.6</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E6.4 trong đó sử dụng câu lệnh break</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&lt;math.h&gt;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"Nhap x: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"%lf"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"x phai la so khong am.\n"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else</a:t>
                      </a: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break</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while</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"Can bac 2 cua x: %.8lf\n"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sqrt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22642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 CÂU LỆNH FOR</a:t>
            </a:r>
            <a:endParaRPr lang="en-US" cap="none"/>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143000"/>
                <a:ext cx="8133347" cy="5007633"/>
              </a:xfrm>
            </p:spPr>
            <p:txBody>
              <a:bodyPr>
                <a:noAutofit/>
              </a:bodyPr>
              <a:lstStyle/>
              <a:p>
                <a:pPr marL="0" indent="0" algn="just">
                  <a:buNone/>
                </a:pPr>
                <a:r>
                  <a:rPr lang="en-US" sz="2000" b="1" smtClean="0"/>
                  <a:t>Ví dụ 3: </a:t>
                </a:r>
                <a:r>
                  <a:rPr lang="en-US" sz="2000" smtClean="0"/>
                  <a:t>Hãy viết chương trình nhập vào 1 số nguyên n không âm và kiểm tra xem n có phải số nguyên tố hay không.</a:t>
                </a:r>
              </a:p>
              <a:p>
                <a:pPr marL="0" indent="0" algn="just">
                  <a:buNone/>
                </a:pPr>
                <a:r>
                  <a:rPr lang="en-US" sz="2000" b="1" smtClean="0"/>
                  <a:t>Thuật toán:</a:t>
                </a:r>
              </a:p>
              <a:p>
                <a:pPr algn="just"/>
                <a:r>
                  <a:rPr lang="en-US" sz="2000" smtClean="0"/>
                  <a:t>Nếu n = 0 hoặc n = 1 thì n không phải là số nguyên tố.</a:t>
                </a:r>
              </a:p>
              <a:p>
                <a:pPr algn="just"/>
                <a:r>
                  <a:rPr lang="en-US" sz="2000" smtClean="0"/>
                  <a:t>Ngược lại, ta kiểm tra xem n có chia hết cho bất cứ số nguyên nào trong đoạn từ 2 đến </a:t>
                </a:r>
                <a14:m>
                  <m:oMath xmlns:m="http://schemas.openxmlformats.org/officeDocument/2006/math">
                    <m:rad>
                      <m:radPr>
                        <m:degHide m:val="on"/>
                        <m:ctrlPr>
                          <a:rPr lang="en-US" sz="2000" i="1" smtClean="0">
                            <a:latin typeface="Cambria Math" panose="02040503050406030204" pitchFamily="18" charset="0"/>
                          </a:rPr>
                        </m:ctrlPr>
                      </m:radPr>
                      <m:deg/>
                      <m:e>
                        <m:r>
                          <m:rPr>
                            <m:sty m:val="p"/>
                          </m:rPr>
                          <a:rPr lang="en-US" sz="2000" b="0" i="0" smtClean="0">
                            <a:latin typeface="Cambria Math" panose="02040503050406030204" pitchFamily="18" charset="0"/>
                          </a:rPr>
                          <m:t>n</m:t>
                        </m:r>
                      </m:e>
                    </m:rad>
                  </m:oMath>
                </a14:m>
                <a:r>
                  <a:rPr lang="en-US" sz="2000" smtClean="0"/>
                  <a:t> không. Nếu có thì n là hợp số, còn không thì n là số nguyên tố.</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143000"/>
                <a:ext cx="8133347" cy="5007633"/>
              </a:xfrm>
              <a:blipFill>
                <a:blip r:embed="rId2"/>
                <a:stretch>
                  <a:fillRect l="-750" t="-731" r="-750"/>
                </a:stretch>
              </a:blipFill>
            </p:spPr>
            <p:txBody>
              <a:bodyPr/>
              <a:lstStyle/>
              <a:p>
                <a:r>
                  <a:rPr lang="en-US">
                    <a:noFill/>
                  </a:rPr>
                  <a:t> </a:t>
                </a:r>
              </a:p>
            </p:txBody>
          </p:sp>
        </mc:Fallback>
      </mc:AlternateContent>
      <p:sp>
        <p:nvSpPr>
          <p:cNvPr id="4" name="Title 3"/>
          <p:cNvSpPr>
            <a:spLocks noGrp="1"/>
          </p:cNvSpPr>
          <p:nvPr>
            <p:ph type="title"/>
          </p:nvPr>
        </p:nvSpPr>
        <p:spPr/>
        <p:txBody>
          <a:bodyPr>
            <a:normAutofit fontScale="90000"/>
          </a:bodyPr>
          <a:lstStyle/>
          <a:p>
            <a:r>
              <a:rPr lang="en-US"/>
              <a:t>Lệnh break và continue</a:t>
            </a:r>
          </a:p>
        </p:txBody>
      </p:sp>
    </p:spTree>
    <p:extLst>
      <p:ext uri="{BB962C8B-B14F-4D97-AF65-F5344CB8AC3E}">
        <p14:creationId xmlns:p14="http://schemas.microsoft.com/office/powerpoint/2010/main" val="2512066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Lệnh break và continue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45116139"/>
              </p:ext>
            </p:extLst>
          </p:nvPr>
        </p:nvGraphicFramePr>
        <p:xfrm>
          <a:off x="457200" y="1141475"/>
          <a:ext cx="8229601" cy="513001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E6.7</a:t>
                      </a:r>
                      <a:r>
                        <a:rPr lang="en-US" sz="1600" i="0" baseline="0" smtClean="0"/>
                        <a:t> - </a:t>
                      </a:r>
                      <a:r>
                        <a:rPr lang="en-US" sz="1600" b="1" i="0" baseline="0" smtClean="0">
                          <a:latin typeface="Calibri" panose="020F0502020204030204" pitchFamily="34" charset="0"/>
                          <a:cs typeface="Calibri" panose="020F0502020204030204" pitchFamily="34" charset="0"/>
                        </a:rPr>
                        <a:t>Chương trình kiểm tra số nguyên tố</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&lt;math.h&gt;</a:t>
                      </a:r>
                      <a:endParaRPr lang="en-US" sz="14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i, is_prime;</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number: "</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&lt;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2</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is_prime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else</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is_prime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2</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a:t>
                      </a:r>
                      <a:r>
                        <a:rPr lang="en-US" sz="14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sqrt</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(n); i++)</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 i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is_prime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break</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(is_prime)</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is a prime number.\n"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else</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is not a prime number.\n"</a:t>
                      </a: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76273" b="84581"/>
          <a:stretch/>
        </p:blipFill>
        <p:spPr>
          <a:xfrm>
            <a:off x="6111906" y="1948132"/>
            <a:ext cx="2212586" cy="751936"/>
          </a:xfrm>
          <a:prstGeom prst="rect">
            <a:avLst/>
          </a:prstGeom>
        </p:spPr>
      </p:pic>
      <p:sp>
        <p:nvSpPr>
          <p:cNvPr id="8" name="Rectangle 7"/>
          <p:cNvSpPr/>
          <p:nvPr/>
        </p:nvSpPr>
        <p:spPr>
          <a:xfrm>
            <a:off x="6111906" y="1578800"/>
            <a:ext cx="870751" cy="369332"/>
          </a:xfrm>
          <a:prstGeom prst="rect">
            <a:avLst/>
          </a:prstGeom>
        </p:spPr>
        <p:txBody>
          <a:bodyPr wrap="none">
            <a:spAutoFit/>
          </a:bodyPr>
          <a:lstStyle/>
          <a:p>
            <a:r>
              <a:rPr lang="en-US" b="1" smtClean="0"/>
              <a:t>Output</a:t>
            </a:r>
            <a:endParaRPr lang="en-US" b="1"/>
          </a:p>
        </p:txBody>
      </p:sp>
      <p:pic>
        <p:nvPicPr>
          <p:cNvPr id="9" name="Picture 8"/>
          <p:cNvPicPr>
            <a:picLocks noChangeAspect="1"/>
          </p:cNvPicPr>
          <p:nvPr/>
        </p:nvPicPr>
        <p:blipFill rotWithShape="1">
          <a:blip r:embed="rId3"/>
          <a:srcRect r="76273" b="84228"/>
          <a:stretch/>
        </p:blipFill>
        <p:spPr>
          <a:xfrm>
            <a:off x="6111906" y="2754789"/>
            <a:ext cx="2212586" cy="769189"/>
          </a:xfrm>
          <a:prstGeom prst="rect">
            <a:avLst/>
          </a:prstGeom>
        </p:spPr>
      </p:pic>
    </p:spTree>
    <p:extLst>
      <p:ext uri="{BB962C8B-B14F-4D97-AF65-F5344CB8AC3E}">
        <p14:creationId xmlns:p14="http://schemas.microsoft.com/office/powerpoint/2010/main" val="226804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5119255"/>
          </a:xfrm>
        </p:spPr>
        <p:txBody>
          <a:bodyPr>
            <a:normAutofit/>
          </a:bodyPr>
          <a:lstStyle/>
          <a:p>
            <a:pPr marL="0" indent="0" algn="just">
              <a:buNone/>
            </a:pPr>
            <a:r>
              <a:rPr lang="en-US" sz="2400" b="1"/>
              <a:t>2. Câu lệnh </a:t>
            </a:r>
            <a:r>
              <a:rPr lang="en-US" sz="2000" b="1" smtClean="0">
                <a:latin typeface="Courier New" panose="02070309020205020404" pitchFamily="49" charset="0"/>
                <a:cs typeface="Courier New" panose="02070309020205020404" pitchFamily="49" charset="0"/>
              </a:rPr>
              <a:t>continue</a:t>
            </a:r>
          </a:p>
          <a:p>
            <a:pPr marL="0" indent="0" algn="just">
              <a:buNone/>
            </a:pPr>
            <a:r>
              <a:rPr lang="en-US" sz="2000" smtClean="0"/>
              <a:t>Câu lệnh </a:t>
            </a:r>
            <a:r>
              <a:rPr lang="en-US" sz="1800" b="1" smtClean="0">
                <a:latin typeface="Courier New" panose="02070309020205020404" pitchFamily="49" charset="0"/>
                <a:cs typeface="Courier New" panose="02070309020205020404" pitchFamily="49" charset="0"/>
              </a:rPr>
              <a:t>continue;</a:t>
            </a:r>
            <a:r>
              <a:rPr lang="en-US" sz="2000" smtClean="0"/>
              <a:t> khi đặt trong vòng lặp </a:t>
            </a:r>
            <a:r>
              <a:rPr lang="en-US" sz="1800" b="1">
                <a:latin typeface="Courier New" panose="02070309020205020404" pitchFamily="49" charset="0"/>
                <a:cs typeface="Courier New" panose="02070309020205020404" pitchFamily="49" charset="0"/>
              </a:rPr>
              <a:t>for</a:t>
            </a:r>
            <a:r>
              <a:rPr lang="en-US" sz="2000" smtClean="0"/>
              <a:t>, </a:t>
            </a:r>
            <a:r>
              <a:rPr lang="en-US" sz="1800" b="1">
                <a:latin typeface="Courier New" panose="02070309020205020404" pitchFamily="49" charset="0"/>
                <a:cs typeface="Courier New" panose="02070309020205020404" pitchFamily="49" charset="0"/>
              </a:rPr>
              <a:t>while</a:t>
            </a:r>
            <a:r>
              <a:rPr lang="en-US" sz="2000" smtClean="0"/>
              <a:t>, </a:t>
            </a:r>
            <a:r>
              <a:rPr lang="en-US" sz="1800" b="1">
                <a:latin typeface="Courier New" panose="02070309020205020404" pitchFamily="49" charset="0"/>
                <a:cs typeface="Courier New" panose="02070309020205020404" pitchFamily="49" charset="0"/>
              </a:rPr>
              <a:t>do-while</a:t>
            </a:r>
            <a:r>
              <a:rPr lang="en-US" sz="2000" smtClean="0"/>
              <a:t> sẽ có tác dụng bỏ qua các câu lệnh ở sau nó và quay trở về đầu vòng lặp khi được gọi.</a:t>
            </a:r>
          </a:p>
          <a:p>
            <a:pPr marL="0" indent="0" algn="just">
              <a:buNone/>
            </a:pPr>
            <a:r>
              <a:rPr lang="en-US" sz="2000" b="1" smtClean="0"/>
              <a:t>Ví dụ: </a:t>
            </a:r>
            <a:r>
              <a:rPr lang="en-US" sz="2000" smtClean="0"/>
              <a:t>Đoạn code sau sẽ in ra những số tự nhiên trong đoạn từ 1 đến 30, trừ những số chia hết cho 3.</a:t>
            </a:r>
          </a:p>
          <a:p>
            <a:pPr marL="0" indent="0" algn="just">
              <a:buNone/>
            </a:pPr>
            <a:endParaRPr lang="en-US" sz="2000" smtClean="0"/>
          </a:p>
          <a:p>
            <a:pPr marL="0" marR="0" indent="0">
              <a:spcBef>
                <a:spcPts val="0"/>
              </a:spcBef>
              <a:spcAft>
                <a:spcPts val="0"/>
              </a:spcAft>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600">
                <a:latin typeface="Courier New" panose="02070309020205020404" pitchFamily="49" charset="0"/>
                <a:ea typeface="Yu Mincho" panose="02020400000000000000" pitchFamily="18" charset="-128"/>
                <a:cs typeface="Courier New" panose="02070309020205020404" pitchFamily="49" charset="0"/>
              </a:rPr>
              <a:t> i;</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600">
                <a:latin typeface="Courier New" panose="02070309020205020404" pitchFamily="49" charset="0"/>
                <a:ea typeface="Yu Mincho" panose="02020400000000000000" pitchFamily="18" charset="-128"/>
                <a:cs typeface="Courier New" panose="02070309020205020404" pitchFamily="49" charset="0"/>
              </a:rPr>
              <a:t> (i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Courier New" panose="02070309020205020404" pitchFamily="49" charset="0"/>
              </a:rPr>
              <a:t>; i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30</a:t>
            </a:r>
            <a:r>
              <a:rPr lang="en-US" sz="1600">
                <a:latin typeface="Courier New" panose="02070309020205020404" pitchFamily="49" charset="0"/>
                <a:ea typeface="Yu Mincho" panose="02020400000000000000" pitchFamily="18" charset="-128"/>
                <a:cs typeface="Courier New" panose="02070309020205020404" pitchFamily="49" charset="0"/>
              </a:rPr>
              <a:t>; i++) {</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if</a:t>
            </a:r>
            <a:r>
              <a:rPr lang="en-US" sz="1600">
                <a:latin typeface="Courier New" panose="02070309020205020404" pitchFamily="49" charset="0"/>
                <a:ea typeface="Yu Mincho" panose="02020400000000000000" pitchFamily="18" charset="-128"/>
                <a:cs typeface="Courier New" panose="02070309020205020404" pitchFamily="49" charset="0"/>
              </a:rPr>
              <a:t> (i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3</a:t>
            </a:r>
            <a:r>
              <a:rPr lang="en-US" sz="1600">
                <a:latin typeface="Courier New" panose="02070309020205020404" pitchFamily="49" charset="0"/>
                <a:ea typeface="Yu Mincho" panose="02020400000000000000" pitchFamily="18" charset="-128"/>
                <a:cs typeface="Courier New" panose="02070309020205020404" pitchFamily="49" charset="0"/>
              </a:rPr>
              <a:t>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continue</a:t>
            </a:r>
            <a:r>
              <a:rPr lang="en-US" sz="160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"%d "</a:t>
            </a:r>
            <a:r>
              <a:rPr lang="en-US" sz="1600">
                <a:latin typeface="Courier New" panose="02070309020205020404" pitchFamily="49" charset="0"/>
                <a:ea typeface="Yu Mincho" panose="02020400000000000000" pitchFamily="18" charset="-128"/>
                <a:cs typeface="Courier New" panose="02070309020205020404" pitchFamily="49" charset="0"/>
              </a:rPr>
              <a:t>, i);</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marR="0" indent="0">
              <a:spcBef>
                <a:spcPts val="0"/>
              </a:spcBef>
              <a:spcAft>
                <a:spcPts val="0"/>
              </a:spcAft>
              <a:buNone/>
            </a:pPr>
            <a:r>
              <a:rPr lang="en-US" sz="1600" smtClean="0">
                <a:latin typeface="Courier New" panose="02070309020205020404" pitchFamily="49" charset="0"/>
                <a:ea typeface="Yu Mincho" panose="02020400000000000000" pitchFamily="18" charset="-128"/>
                <a:cs typeface="Courier New" panose="02070309020205020404" pitchFamily="49" charset="0"/>
              </a:rPr>
              <a:t>}</a:t>
            </a:r>
            <a:endParaRPr lang="en-US" sz="1600" smtClean="0">
              <a:latin typeface="Courier New" panose="02070309020205020404" pitchFamily="49" charset="0"/>
              <a:ea typeface="Yu Mincho" panose="02020400000000000000" pitchFamily="18" charset="-128"/>
              <a:cs typeface="Times New Roman" panose="02020603050405020304" pitchFamily="18" charset="0"/>
            </a:endParaRPr>
          </a:p>
          <a:p>
            <a:pPr marL="0" indent="0" algn="just">
              <a:buNone/>
            </a:pPr>
            <a:endParaRPr lang="en-US" sz="2000" smtClean="0"/>
          </a:p>
          <a:p>
            <a:pPr marL="0" indent="0" algn="just">
              <a:buNone/>
            </a:pPr>
            <a:r>
              <a:rPr lang="en-US" sz="2000" b="1" smtClean="0"/>
              <a:t>Output</a:t>
            </a:r>
          </a:p>
        </p:txBody>
      </p:sp>
      <p:sp>
        <p:nvSpPr>
          <p:cNvPr id="4" name="Title 3"/>
          <p:cNvSpPr>
            <a:spLocks noGrp="1"/>
          </p:cNvSpPr>
          <p:nvPr>
            <p:ph type="title"/>
          </p:nvPr>
        </p:nvSpPr>
        <p:spPr/>
        <p:txBody>
          <a:bodyPr>
            <a:normAutofit fontScale="90000"/>
          </a:bodyPr>
          <a:lstStyle/>
          <a:p>
            <a:r>
              <a:rPr lang="en-US" smtClean="0"/>
              <a:t>Lệnh break và continue</a:t>
            </a:r>
            <a:endParaRPr lang="en-US"/>
          </a:p>
        </p:txBody>
      </p:sp>
      <p:pic>
        <p:nvPicPr>
          <p:cNvPr id="2" name="Picture 1"/>
          <p:cNvPicPr>
            <a:picLocks noChangeAspect="1"/>
          </p:cNvPicPr>
          <p:nvPr/>
        </p:nvPicPr>
        <p:blipFill rotWithShape="1">
          <a:blip r:embed="rId2"/>
          <a:srcRect r="53453" b="90794"/>
          <a:stretch/>
        </p:blipFill>
        <p:spPr>
          <a:xfrm>
            <a:off x="544369" y="5291647"/>
            <a:ext cx="5770168" cy="648468"/>
          </a:xfrm>
          <a:prstGeom prst="rect">
            <a:avLst/>
          </a:prstGeom>
        </p:spPr>
      </p:pic>
    </p:spTree>
    <p:extLst>
      <p:ext uri="{BB962C8B-B14F-4D97-AF65-F5344CB8AC3E}">
        <p14:creationId xmlns:p14="http://schemas.microsoft.com/office/powerpoint/2010/main" val="3863056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IV. NHÃN &amp; CÂU LỆNH GOTO</a:t>
            </a:r>
            <a:endParaRPr lang="en-US" cap="none"/>
          </a:p>
        </p:txBody>
      </p:sp>
    </p:spTree>
    <p:extLst>
      <p:ext uri="{BB962C8B-B14F-4D97-AF65-F5344CB8AC3E}">
        <p14:creationId xmlns:p14="http://schemas.microsoft.com/office/powerpoint/2010/main" val="2380227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4817225"/>
          </a:xfrm>
        </p:spPr>
        <p:txBody>
          <a:bodyPr>
            <a:normAutofit/>
          </a:bodyPr>
          <a:lstStyle/>
          <a:p>
            <a:pPr marL="0" indent="0" algn="just">
              <a:buNone/>
            </a:pPr>
            <a:r>
              <a:rPr lang="en-US" sz="2400" b="1" smtClean="0">
                <a:ea typeface="Yu Mincho" panose="02020400000000000000" pitchFamily="18" charset="-128"/>
                <a:cs typeface="Times New Roman" panose="02020603050405020304" pitchFamily="18" charset="0"/>
              </a:rPr>
              <a:t>1. Nhãn và câu lệnh goto</a:t>
            </a:r>
          </a:p>
          <a:p>
            <a:pPr marL="0" indent="0" algn="just">
              <a:buNone/>
            </a:pPr>
            <a:r>
              <a:rPr lang="en-US" sz="2000" smtClean="0"/>
              <a:t>Nhãn là các vị trí được đặt tên trong chương trình. Khi kết hợp nhãn với câu lệnh </a:t>
            </a:r>
            <a:r>
              <a:rPr lang="en-US" sz="1800" b="1" smtClean="0">
                <a:latin typeface="Courier New" panose="02070309020205020404" pitchFamily="49" charset="0"/>
                <a:cs typeface="Courier New" panose="02070309020205020404" pitchFamily="49" charset="0"/>
              </a:rPr>
              <a:t>goto</a:t>
            </a:r>
            <a:r>
              <a:rPr lang="en-US" sz="2000" smtClean="0"/>
              <a:t>, ta có thể nhảy đến bất cứ vị trí nào trong chương trình. Cú pháp khai báo nhãn và dùng câu lệnh </a:t>
            </a:r>
            <a:r>
              <a:rPr lang="en-US" sz="1800" b="1">
                <a:latin typeface="Courier New" panose="02070309020205020404" pitchFamily="49" charset="0"/>
                <a:cs typeface="Courier New" panose="02070309020205020404" pitchFamily="49" charset="0"/>
              </a:rPr>
              <a:t>goto</a:t>
            </a:r>
            <a:r>
              <a:rPr lang="en-US" sz="2000" smtClean="0"/>
              <a:t> như sau:</a:t>
            </a:r>
          </a:p>
          <a:p>
            <a:pPr marL="0" indent="0" algn="just">
              <a:buNone/>
            </a:pPr>
            <a:endParaRPr lang="en-US" sz="2000" smtClean="0"/>
          </a:p>
          <a:p>
            <a:pPr marL="0" indent="0" algn="just">
              <a:buNone/>
            </a:pPr>
            <a:r>
              <a:rPr lang="en-US" sz="1600" b="1" smtClean="0">
                <a:latin typeface="Courier New" panose="02070309020205020404" pitchFamily="49" charset="0"/>
                <a:cs typeface="Courier New" panose="02070309020205020404" pitchFamily="49" charset="0"/>
              </a:rPr>
              <a:t>goto</a:t>
            </a:r>
            <a:r>
              <a:rPr lang="en-US" sz="1600" smtClean="0">
                <a:latin typeface="Courier New" panose="02070309020205020404" pitchFamily="49" charset="0"/>
                <a:cs typeface="Courier New" panose="02070309020205020404" pitchFamily="49" charset="0"/>
              </a:rPr>
              <a:t> tên_nhãn;</a:t>
            </a:r>
          </a:p>
          <a:p>
            <a:pPr marL="0" indent="0" algn="just">
              <a:buNone/>
            </a:pPr>
            <a:r>
              <a:rPr lang="en-US" sz="1600" smtClean="0">
                <a:latin typeface="Courier New" panose="02070309020205020404" pitchFamily="49" charset="0"/>
                <a:cs typeface="Courier New" panose="02070309020205020404" pitchFamily="49" charset="0"/>
              </a:rPr>
              <a:t>…</a:t>
            </a:r>
          </a:p>
          <a:p>
            <a:pPr marL="0" indent="0" algn="just">
              <a:buNone/>
            </a:pPr>
            <a:r>
              <a:rPr lang="en-US" sz="1600" smtClean="0">
                <a:latin typeface="Courier New" panose="02070309020205020404" pitchFamily="49" charset="0"/>
                <a:cs typeface="Courier New" panose="02070309020205020404" pitchFamily="49" charset="0"/>
              </a:rPr>
              <a:t>tên_nhãn:</a:t>
            </a:r>
            <a:endParaRPr lang="en-US" sz="1600">
              <a:latin typeface="Courier New" panose="02070309020205020404" pitchFamily="49" charset="0"/>
              <a:cs typeface="Courier New" panose="02070309020205020404" pitchFamily="49" charset="0"/>
            </a:endParaRPr>
          </a:p>
          <a:p>
            <a:pPr marL="0" indent="0" algn="just">
              <a:buNone/>
            </a:pP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các_câu_lệnh;</a:t>
            </a:r>
          </a:p>
          <a:p>
            <a:pPr marL="0" indent="0" algn="just">
              <a:buNone/>
            </a:pP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p>
          <a:p>
            <a:pPr marL="0" indent="0" algn="just">
              <a:buNone/>
            </a:pPr>
            <a:endParaRPr lang="en-US" sz="2000" smtClean="0"/>
          </a:p>
          <a:p>
            <a:pPr marL="0" indent="0" algn="just">
              <a:buNone/>
            </a:pPr>
            <a:r>
              <a:rPr lang="en-US" sz="2000" smtClean="0"/>
              <a:t>Trong đó </a:t>
            </a:r>
            <a:r>
              <a:rPr lang="en-US" sz="1600" smtClean="0">
                <a:latin typeface="Courier New" panose="02070309020205020404" pitchFamily="49" charset="0"/>
                <a:cs typeface="Courier New" panose="02070309020205020404" pitchFamily="49" charset="0"/>
              </a:rPr>
              <a:t>tên_nhãn</a:t>
            </a:r>
            <a:r>
              <a:rPr lang="en-US" sz="2000" smtClean="0"/>
              <a:t> tuân theo quy tắc đặt tên trong C (xem lại Bài 1).</a:t>
            </a:r>
          </a:p>
        </p:txBody>
      </p:sp>
      <p:sp>
        <p:nvSpPr>
          <p:cNvPr id="4" name="Title 3"/>
          <p:cNvSpPr>
            <a:spLocks noGrp="1"/>
          </p:cNvSpPr>
          <p:nvPr>
            <p:ph type="title"/>
          </p:nvPr>
        </p:nvSpPr>
        <p:spPr/>
        <p:txBody>
          <a:bodyPr>
            <a:normAutofit fontScale="90000"/>
          </a:bodyPr>
          <a:lstStyle/>
          <a:p>
            <a:r>
              <a:rPr lang="en-US" smtClean="0"/>
              <a:t>Nhãn &amp; câu lệnh goto</a:t>
            </a:r>
            <a:endParaRPr lang="en-US"/>
          </a:p>
        </p:txBody>
      </p:sp>
    </p:spTree>
    <p:extLst>
      <p:ext uri="{BB962C8B-B14F-4D97-AF65-F5344CB8AC3E}">
        <p14:creationId xmlns:p14="http://schemas.microsoft.com/office/powerpoint/2010/main" val="2811181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857250"/>
          </a:xfrm>
        </p:spPr>
        <p:txBody>
          <a:bodyPr>
            <a:normAutofit/>
          </a:bodyPr>
          <a:lstStyle/>
          <a:p>
            <a:pPr marL="0" indent="0" algn="just">
              <a:buNone/>
            </a:pPr>
            <a:r>
              <a:rPr lang="en-US" sz="2400" b="1">
                <a:ea typeface="Yu Mincho" panose="02020400000000000000" pitchFamily="18" charset="-128"/>
                <a:cs typeface="Times New Roman" panose="02020603050405020304" pitchFamily="18" charset="0"/>
              </a:rPr>
              <a:t>2. Các ví dụ</a:t>
            </a:r>
          </a:p>
          <a:p>
            <a:pPr marL="0" indent="0" algn="just">
              <a:buNone/>
            </a:pPr>
            <a:r>
              <a:rPr lang="en-US" sz="2000" b="1"/>
              <a:t>Ví dụ 1: </a:t>
            </a:r>
            <a:r>
              <a:rPr lang="en-US" sz="2000" smtClean="0"/>
              <a:t>Hãy sửa lại ví dụ E6.2 trong đó chỉ in ra đến số 45 thì dừng. </a:t>
            </a:r>
            <a:endParaRPr lang="en-US" sz="2000"/>
          </a:p>
        </p:txBody>
      </p:sp>
      <p:sp>
        <p:nvSpPr>
          <p:cNvPr id="4" name="Title 3"/>
          <p:cNvSpPr>
            <a:spLocks noGrp="1"/>
          </p:cNvSpPr>
          <p:nvPr>
            <p:ph type="title"/>
          </p:nvPr>
        </p:nvSpPr>
        <p:spPr/>
        <p:txBody>
          <a:bodyPr>
            <a:normAutofit fontScale="90000"/>
          </a:bodyPr>
          <a:lstStyle/>
          <a:p>
            <a:r>
              <a:rPr lang="en-US" smtClean="0"/>
              <a:t>Nhãn &amp; câu lệnh goto</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85625416"/>
              </p:ext>
            </p:extLst>
          </p:nvPr>
        </p:nvGraphicFramePr>
        <p:xfrm>
          <a:off x="457199" y="2000250"/>
          <a:ext cx="8229601" cy="3849858"/>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E6.8</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dùng câu lệnh goto để thoát nhiều vòng lặp</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pPr marL="0" marR="0">
                        <a:spcBef>
                          <a:spcPts val="0"/>
                        </a:spcBef>
                        <a:spcAft>
                          <a:spcPts val="0"/>
                        </a:spcAft>
                      </a:pP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400" smtClean="0">
                        <a:solidFill>
                          <a:schemeClr val="tx1"/>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j, x;</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&lt;=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9</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i++)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for</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0</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&lt;=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9</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j++)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i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 j;</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"%5d"</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(x ==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45</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goto</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exit_for;</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exit_for:</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"\nOops, only 46 numbers were displayed!\n"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8" name="Picture 7"/>
          <p:cNvPicPr>
            <a:picLocks noChangeAspect="1"/>
          </p:cNvPicPr>
          <p:nvPr/>
        </p:nvPicPr>
        <p:blipFill rotWithShape="1">
          <a:blip r:embed="rId2"/>
          <a:srcRect r="57865" b="71680"/>
          <a:stretch/>
        </p:blipFill>
        <p:spPr>
          <a:xfrm>
            <a:off x="4661483" y="2738931"/>
            <a:ext cx="3929063" cy="1381125"/>
          </a:xfrm>
          <a:prstGeom prst="rect">
            <a:avLst/>
          </a:prstGeom>
        </p:spPr>
      </p:pic>
      <p:sp>
        <p:nvSpPr>
          <p:cNvPr id="6" name="Rectangle 5"/>
          <p:cNvSpPr/>
          <p:nvPr/>
        </p:nvSpPr>
        <p:spPr>
          <a:xfrm>
            <a:off x="4661483" y="2369599"/>
            <a:ext cx="870751" cy="369332"/>
          </a:xfrm>
          <a:prstGeom prst="rect">
            <a:avLst/>
          </a:prstGeom>
        </p:spPr>
        <p:txBody>
          <a:bodyPr wrap="none">
            <a:spAutoFit/>
          </a:bodyPr>
          <a:lstStyle/>
          <a:p>
            <a:pPr algn="just"/>
            <a:r>
              <a:rPr lang="en-US" b="1" smtClean="0"/>
              <a:t>Output</a:t>
            </a:r>
            <a:endParaRPr lang="en-US" b="1"/>
          </a:p>
        </p:txBody>
      </p:sp>
    </p:spTree>
    <p:extLst>
      <p:ext uri="{BB962C8B-B14F-4D97-AF65-F5344CB8AC3E}">
        <p14:creationId xmlns:p14="http://schemas.microsoft.com/office/powerpoint/2010/main" val="3867006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1"/>
            <a:ext cx="8133347" cy="1028700"/>
          </a:xfrm>
        </p:spPr>
        <p:txBody>
          <a:bodyPr>
            <a:normAutofit/>
          </a:bodyPr>
          <a:lstStyle/>
          <a:p>
            <a:pPr marL="0" indent="0" algn="just">
              <a:buNone/>
            </a:pPr>
            <a:r>
              <a:rPr lang="en-US" sz="2000" b="1" smtClean="0"/>
              <a:t>Ví dụ 2: </a:t>
            </a:r>
            <a:r>
              <a:rPr lang="en-US" sz="2000" smtClean="0"/>
              <a:t>Hãy viết 1 game trong đó người chơi gieo xúc xắc 2 lần. Nếu giá trị của 2 lần gieo bằng nhau hoặc có tổng bằng 7 thì người chơi thắng, ngược lại thì người chơi thua.</a:t>
            </a:r>
          </a:p>
          <a:p>
            <a:pPr marL="0" indent="0" algn="just">
              <a:buNone/>
            </a:pPr>
            <a:endParaRPr lang="en-US" sz="2000" smtClean="0"/>
          </a:p>
        </p:txBody>
      </p:sp>
      <p:sp>
        <p:nvSpPr>
          <p:cNvPr id="4" name="Title 3"/>
          <p:cNvSpPr>
            <a:spLocks noGrp="1"/>
          </p:cNvSpPr>
          <p:nvPr>
            <p:ph type="title"/>
          </p:nvPr>
        </p:nvSpPr>
        <p:spPr/>
        <p:txBody>
          <a:bodyPr>
            <a:normAutofit fontScale="90000"/>
          </a:bodyPr>
          <a:lstStyle/>
          <a:p>
            <a:r>
              <a:rPr lang="en-US" smtClean="0"/>
              <a:t>Nhãn &amp; câu lệnh goto</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41783101"/>
              </p:ext>
            </p:extLst>
          </p:nvPr>
        </p:nvGraphicFramePr>
        <p:xfrm>
          <a:off x="457199" y="2171700"/>
          <a:ext cx="8229601" cy="3562349"/>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6339">
                <a:tc>
                  <a:txBody>
                    <a:bodyPr/>
                    <a:lstStyle/>
                    <a:p>
                      <a:pPr marL="0" indent="0" algn="just">
                        <a:buNone/>
                      </a:pPr>
                      <a:r>
                        <a:rPr lang="en-US" sz="1600" i="0" smtClean="0"/>
                        <a:t>E6.9</a:t>
                      </a:r>
                      <a:r>
                        <a:rPr lang="en-US" sz="1600" i="0" baseline="0" smtClean="0"/>
                        <a:t> - </a:t>
                      </a:r>
                      <a:r>
                        <a:rPr lang="en-US" sz="1600" b="1" i="0" smtClean="0">
                          <a:latin typeface="Calibri" panose="020F0502020204030204" pitchFamily="34" charset="0"/>
                          <a:cs typeface="Calibri" panose="020F0502020204030204" pitchFamily="34" charset="0"/>
                        </a:rPr>
                        <a:t>Game gieo xúc</a:t>
                      </a:r>
                      <a:r>
                        <a:rPr lang="en-US" sz="1600" b="1" i="0" baseline="0" smtClean="0">
                          <a:latin typeface="Calibri" panose="020F0502020204030204" pitchFamily="34" charset="0"/>
                          <a:cs typeface="Calibri" panose="020F0502020204030204" pitchFamily="34" charset="0"/>
                        </a:rPr>
                        <a:t> xắc (sử dụng câu lệnh goto)</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216010">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&lt;stdlib.h&gt;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b="1"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include</a:t>
                      </a:r>
                      <a:r>
                        <a:rPr lang="en-US" sz="1200" smtClean="0">
                          <a:solidFill>
                            <a:srgbClr val="1F719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4D99BF"/>
                          </a:solidFill>
                          <a:effectLst/>
                          <a:latin typeface="Courier New" panose="02070309020205020404" pitchFamily="49" charset="0"/>
                          <a:ea typeface="Times New Roman" panose="02020603050405020304" pitchFamily="18" charset="0"/>
                          <a:cs typeface="Courier New" panose="02070309020205020404" pitchFamily="49" charset="0"/>
                        </a:rPr>
                        <a:t>&lt;time.h&gt;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first, second;</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srand(time(</a:t>
                      </a:r>
                      <a:r>
                        <a:rPr lang="en-US" sz="1200" smtClean="0">
                          <a:solidFill>
                            <a:srgbClr val="78A960"/>
                          </a:solidFill>
                          <a:effectLst/>
                          <a:latin typeface="Courier New" panose="02070309020205020404" pitchFamily="49" charset="0"/>
                          <a:ea typeface="Times New Roman" panose="02020603050405020304" pitchFamily="18" charset="0"/>
                          <a:cs typeface="Courier New" panose="02070309020205020404" pitchFamily="49" charset="0"/>
                        </a:rPr>
                        <a:t>NULL</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roll:</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first = rand()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6</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second = rand()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6</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1</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"First roll: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first);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"Second roll: %d\n"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second);</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((first == second) || (first + second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7</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puts</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"You win!"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else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puts</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"You lose!"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479861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Nhãn &amp; câu lệnh goto</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17662479"/>
              </p:ext>
            </p:extLst>
          </p:nvPr>
        </p:nvGraphicFramePr>
        <p:xfrm>
          <a:off x="457200" y="1133623"/>
          <a:ext cx="8229601" cy="2457302"/>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2794">
                <a:tc>
                  <a:txBody>
                    <a:bodyPr/>
                    <a:lstStyle/>
                    <a:p>
                      <a:pPr marL="0" indent="0" algn="just">
                        <a:buNone/>
                      </a:pPr>
                      <a:r>
                        <a:rPr lang="en-US" sz="1600" i="0" smtClean="0"/>
                        <a:t>E6.9</a:t>
                      </a:r>
                      <a:r>
                        <a:rPr lang="en-US" sz="1600" i="0" baseline="0" smtClean="0"/>
                        <a:t> - </a:t>
                      </a:r>
                      <a:r>
                        <a:rPr lang="en-US" sz="1600" b="1" i="0" smtClean="0">
                          <a:latin typeface="Calibri" panose="020F0502020204030204" pitchFamily="34" charset="0"/>
                          <a:cs typeface="Calibri" panose="020F0502020204030204" pitchFamily="34" charset="0"/>
                        </a:rPr>
                        <a:t>Game gieo xúc</a:t>
                      </a:r>
                      <a:r>
                        <a:rPr lang="en-US" sz="1600" b="1" i="0" baseline="0" smtClean="0">
                          <a:latin typeface="Calibri" panose="020F0502020204030204" pitchFamily="34" charset="0"/>
                          <a:cs typeface="Calibri" panose="020F0502020204030204" pitchFamily="34" charset="0"/>
                        </a:rPr>
                        <a:t> xắc (sử dụng câu lệnh goto)</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114508">
                <a:tc>
                  <a:txBody>
                    <a:bodyPr/>
                    <a:lstStyle/>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fflush(</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stdin</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printf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"Do you want to roll again (y/n)? "</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if</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(getchar() == </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'y'</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goto</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roll;</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else</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b="1"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goto</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exit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exit</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200" smtClean="0">
                          <a:solidFill>
                            <a:srgbClr val="397300"/>
                          </a:solidFill>
                          <a:effectLst/>
                          <a:latin typeface="Courier New" panose="02070309020205020404" pitchFamily="49" charset="0"/>
                          <a:ea typeface="Times New Roman" panose="02020603050405020304" pitchFamily="18" charset="0"/>
                          <a:cs typeface="Courier New" panose="02070309020205020404" pitchFamily="49" charset="0"/>
                        </a:rPr>
                        <a:t>puts</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200" smtClean="0">
                          <a:solidFill>
                            <a:srgbClr val="880000"/>
                          </a:solidFill>
                          <a:effectLst/>
                          <a:latin typeface="Courier New" panose="02070309020205020404" pitchFamily="49" charset="0"/>
                          <a:ea typeface="Times New Roman" panose="02020603050405020304" pitchFamily="18" charset="0"/>
                          <a:cs typeface="Courier New" panose="02070309020205020404" pitchFamily="49" charset="0"/>
                        </a:rPr>
                        <a:t>"Thank you for playing!"</a:t>
                      </a: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smtClean="0">
                          <a:solidFill>
                            <a:srgbClr val="444444"/>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2" name="Picture 1"/>
          <p:cNvPicPr>
            <a:picLocks noChangeAspect="1"/>
          </p:cNvPicPr>
          <p:nvPr/>
        </p:nvPicPr>
        <p:blipFill rotWithShape="1">
          <a:blip r:embed="rId2"/>
          <a:srcRect r="69982" b="62294"/>
          <a:stretch/>
        </p:blipFill>
        <p:spPr>
          <a:xfrm>
            <a:off x="457200" y="4002213"/>
            <a:ext cx="2799182" cy="1838864"/>
          </a:xfrm>
          <a:prstGeom prst="rect">
            <a:avLst/>
          </a:prstGeom>
        </p:spPr>
      </p:pic>
      <p:sp>
        <p:nvSpPr>
          <p:cNvPr id="6" name="Rectangle 5"/>
          <p:cNvSpPr/>
          <p:nvPr/>
        </p:nvSpPr>
        <p:spPr>
          <a:xfrm>
            <a:off x="457200" y="3632881"/>
            <a:ext cx="870751" cy="369332"/>
          </a:xfrm>
          <a:prstGeom prst="rect">
            <a:avLst/>
          </a:prstGeom>
        </p:spPr>
        <p:txBody>
          <a:bodyPr wrap="none">
            <a:spAutoFit/>
          </a:bodyPr>
          <a:lstStyle/>
          <a:p>
            <a:pPr algn="just"/>
            <a:r>
              <a:rPr lang="en-US" b="1" smtClean="0"/>
              <a:t>Output</a:t>
            </a:r>
            <a:endParaRPr lang="en-US" b="1"/>
          </a:p>
        </p:txBody>
      </p:sp>
    </p:spTree>
    <p:extLst>
      <p:ext uri="{BB962C8B-B14F-4D97-AF65-F5344CB8AC3E}">
        <p14:creationId xmlns:p14="http://schemas.microsoft.com/office/powerpoint/2010/main" val="545139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4817225"/>
          </a:xfrm>
        </p:spPr>
        <p:txBody>
          <a:bodyPr>
            <a:normAutofit/>
          </a:bodyPr>
          <a:lstStyle/>
          <a:p>
            <a:pPr marL="0" indent="0" algn="just">
              <a:buNone/>
            </a:pPr>
            <a:r>
              <a:rPr lang="en-US" sz="2400" b="1">
                <a:ea typeface="Yu Mincho" panose="02020400000000000000" pitchFamily="18" charset="-128"/>
                <a:cs typeface="Times New Roman" panose="02020603050405020304" pitchFamily="18" charset="0"/>
              </a:rPr>
              <a:t>3</a:t>
            </a:r>
            <a:r>
              <a:rPr lang="en-US" sz="2400" b="1" smtClean="0">
                <a:ea typeface="Yu Mincho" panose="02020400000000000000" pitchFamily="18" charset="-128"/>
                <a:cs typeface="Times New Roman" panose="02020603050405020304" pitchFamily="18" charset="0"/>
              </a:rPr>
              <a:t>. Nhận xét về câu lệnh goto</a:t>
            </a:r>
          </a:p>
          <a:p>
            <a:pPr marL="0" indent="0" algn="just">
              <a:buNone/>
            </a:pPr>
            <a:r>
              <a:rPr lang="en-US" sz="2000" smtClean="0"/>
              <a:t>Một ứng dụng hay của câu lệnh </a:t>
            </a:r>
            <a:r>
              <a:rPr lang="en-US" sz="1800" b="1" smtClean="0">
                <a:latin typeface="Courier New" panose="02070309020205020404" pitchFamily="49" charset="0"/>
                <a:cs typeface="Courier New" panose="02070309020205020404" pitchFamily="49" charset="0"/>
              </a:rPr>
              <a:t>goto</a:t>
            </a:r>
            <a:r>
              <a:rPr lang="en-US" sz="2000" smtClean="0"/>
              <a:t> là giúp ta thoát khỏi nhiều vòng lặp lồng nhau, trong khi với câu lệnh </a:t>
            </a:r>
            <a:r>
              <a:rPr lang="en-US" sz="1800" b="1" smtClean="0">
                <a:latin typeface="Courier New" panose="02070309020205020404" pitchFamily="49" charset="0"/>
                <a:cs typeface="Courier New" panose="02070309020205020404" pitchFamily="49" charset="0"/>
              </a:rPr>
              <a:t>break</a:t>
            </a:r>
            <a:r>
              <a:rPr lang="en-US" sz="2000" smtClean="0"/>
              <a:t> thì ta chỉ thoát được 1 vòng lặp.</a:t>
            </a:r>
            <a:endParaRPr lang="en-US" sz="2000"/>
          </a:p>
          <a:p>
            <a:pPr marL="0" indent="0" algn="just">
              <a:buNone/>
            </a:pPr>
            <a:endParaRPr lang="en-US" sz="2000" smtClean="0"/>
          </a:p>
          <a:p>
            <a:pPr marL="0" indent="0" algn="just">
              <a:buNone/>
            </a:pPr>
            <a:r>
              <a:rPr lang="en-US" sz="2000" smtClean="0"/>
              <a:t>Tuy vậy ngoài ứng dụng đó ra thì câu lệnh </a:t>
            </a:r>
            <a:r>
              <a:rPr lang="en-US" sz="1800" b="1" smtClean="0">
                <a:latin typeface="Courier New" panose="02070309020205020404" pitchFamily="49" charset="0"/>
                <a:cs typeface="Courier New" panose="02070309020205020404" pitchFamily="49" charset="0"/>
              </a:rPr>
              <a:t>goto</a:t>
            </a:r>
            <a:r>
              <a:rPr lang="en-US" sz="2000" smtClean="0"/>
              <a:t> không được khuyến khích sử dụng trong các ngôn ngữ bậc cao bởi nó gây khó khăn trong việc theo dõi code khi debug, làm code khó hiểu và khó sửa chữa. Bất kì chương trình nào sử dụng lệnh </a:t>
            </a:r>
            <a:r>
              <a:rPr lang="en-US" sz="1800" b="1" smtClean="0">
                <a:latin typeface="Courier New" panose="02070309020205020404" pitchFamily="49" charset="0"/>
                <a:cs typeface="Courier New" panose="02070309020205020404" pitchFamily="49" charset="0"/>
              </a:rPr>
              <a:t>goto</a:t>
            </a:r>
            <a:r>
              <a:rPr lang="en-US" sz="2000" smtClean="0"/>
              <a:t> đều có thể được viết lại để không dùng lệnh này.</a:t>
            </a:r>
          </a:p>
          <a:p>
            <a:pPr marL="0" indent="0" algn="just">
              <a:buNone/>
            </a:pPr>
            <a:endParaRPr lang="en-US" sz="2000" smtClean="0"/>
          </a:p>
          <a:p>
            <a:pPr marL="0" indent="0" algn="just">
              <a:buNone/>
            </a:pPr>
            <a:r>
              <a:rPr lang="en-US" sz="2000" smtClean="0"/>
              <a:t>Ngược lại đối với các ngôn ngữ bậc thấp như assembly, vốn chỉ hỗ trợ các cấu trúc điều khiển bậc thấp, thì câu lệnh </a:t>
            </a:r>
            <a:r>
              <a:rPr lang="en-US" sz="1800" b="1" smtClean="0">
                <a:latin typeface="Courier New" panose="02070309020205020404" pitchFamily="49" charset="0"/>
                <a:cs typeface="Courier New" panose="02070309020205020404" pitchFamily="49" charset="0"/>
              </a:rPr>
              <a:t>goto</a:t>
            </a:r>
            <a:r>
              <a:rPr lang="en-US" sz="2000" smtClean="0"/>
              <a:t> lại rất hay được sử dụng.</a:t>
            </a:r>
            <a:endParaRPr lang="en-US" sz="2000"/>
          </a:p>
        </p:txBody>
      </p:sp>
      <p:sp>
        <p:nvSpPr>
          <p:cNvPr id="4" name="Title 3"/>
          <p:cNvSpPr>
            <a:spLocks noGrp="1"/>
          </p:cNvSpPr>
          <p:nvPr>
            <p:ph type="title"/>
          </p:nvPr>
        </p:nvSpPr>
        <p:spPr/>
        <p:txBody>
          <a:bodyPr>
            <a:normAutofit fontScale="90000"/>
          </a:bodyPr>
          <a:lstStyle/>
          <a:p>
            <a:r>
              <a:rPr lang="en-US" smtClean="0"/>
              <a:t>Nhãn &amp; câu lệnh goto</a:t>
            </a:r>
            <a:endParaRPr lang="en-US"/>
          </a:p>
        </p:txBody>
      </p:sp>
    </p:spTree>
    <p:extLst>
      <p:ext uri="{BB962C8B-B14F-4D97-AF65-F5344CB8AC3E}">
        <p14:creationId xmlns:p14="http://schemas.microsoft.com/office/powerpoint/2010/main" val="2761719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hlinkClick r:id="rId2"/>
            </a:endParaRPr>
          </a:p>
          <a:p>
            <a:pPr marL="0" indent="0" algn="just">
              <a:buNone/>
            </a:pPr>
            <a:r>
              <a:rPr lang="en-US" sz="2400">
                <a:hlinkClick r:id="rId3"/>
              </a:rPr>
              <a:t>http://</a:t>
            </a:r>
            <a:r>
              <a:rPr lang="en-US" sz="2400" smtClean="0">
                <a:hlinkClick r:id="rId3"/>
              </a:rPr>
              <a:t>vietjack.com/lap_trinh_c/vong_lap_trong_c.jsp</a:t>
            </a:r>
            <a:endParaRPr lang="en-US" sz="2400" smtClean="0"/>
          </a:p>
          <a:p>
            <a:pPr marL="0" indent="0" algn="just">
              <a:buNone/>
            </a:pPr>
            <a:r>
              <a:rPr lang="en-US" sz="2400" smtClean="0">
                <a:hlinkClick r:id="rId4"/>
              </a:rPr>
              <a:t>http</a:t>
            </a:r>
            <a:r>
              <a:rPr lang="en-US" sz="2400">
                <a:hlinkClick r:id="rId4"/>
              </a:rPr>
              <a:t>://www.cplusplus.com/doc/tutorial/control</a:t>
            </a:r>
            <a:r>
              <a:rPr lang="en-US" sz="2400" smtClean="0">
                <a:hlinkClick r:id="rId4"/>
              </a:rPr>
              <a:t>/</a:t>
            </a:r>
            <a:endParaRPr lang="en-US" sz="2400" smtClean="0"/>
          </a:p>
          <a:p>
            <a:pPr marL="0" indent="0" algn="just">
              <a:buNone/>
            </a:pPr>
            <a:r>
              <a:rPr lang="en-US" sz="2400" smtClean="0">
                <a:hlinkClick r:id="rId5"/>
              </a:rPr>
              <a:t>http://</a:t>
            </a:r>
            <a:r>
              <a:rPr lang="en-US" sz="2400" smtClean="0">
                <a:hlinkClick r:id="rId5"/>
              </a:rPr>
              <a:t>en.cppreference.com/w/c/language</a:t>
            </a:r>
            <a:endParaRPr lang="en-US" sz="2400" smtClean="0"/>
          </a:p>
          <a:p>
            <a:pPr marL="0" indent="0" algn="just">
              <a:buNone/>
            </a:pPr>
            <a:r>
              <a:rPr lang="en-US" sz="2400">
                <a:hlinkClick r:id="rId6"/>
              </a:rPr>
              <a:t>https://google.github.io/styleguide/cppguide.html</a:t>
            </a:r>
            <a:endParaRPr lang="en-US" sz="2400"/>
          </a:p>
          <a:p>
            <a:pPr marL="0" indent="0" algn="just">
              <a:buNone/>
            </a:pPr>
            <a:endParaRPr lang="en-US" sz="2400" smtClean="0"/>
          </a:p>
        </p:txBody>
      </p:sp>
    </p:spTree>
    <p:extLst>
      <p:ext uri="{BB962C8B-B14F-4D97-AF65-F5344CB8AC3E}">
        <p14:creationId xmlns:p14="http://schemas.microsoft.com/office/powerpoint/2010/main" val="1434277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5952836" cy="5220856"/>
          </a:xfrm>
        </p:spPr>
        <p:txBody>
          <a:bodyPr>
            <a:normAutofit lnSpcReduction="10000"/>
          </a:bodyPr>
          <a:lstStyle/>
          <a:p>
            <a:pPr marL="0" indent="0" algn="just">
              <a:buNone/>
            </a:pPr>
            <a:r>
              <a:rPr lang="en-US" sz="2400" b="1" smtClean="0"/>
              <a:t>1. Câu lệnh </a:t>
            </a:r>
            <a:r>
              <a:rPr lang="en-US" sz="2000" b="1" smtClean="0">
                <a:latin typeface="Courier New" panose="02070309020205020404" pitchFamily="49" charset="0"/>
                <a:cs typeface="Courier New" panose="02070309020205020404" pitchFamily="49" charset="0"/>
              </a:rPr>
              <a:t>for</a:t>
            </a:r>
          </a:p>
          <a:p>
            <a:pPr marL="0" indent="0" algn="just">
              <a:buNone/>
            </a:pPr>
            <a:r>
              <a:rPr lang="en-US" sz="2000" smtClean="0"/>
              <a:t>Câu lệnh </a:t>
            </a:r>
            <a:r>
              <a:rPr lang="en-US" sz="1800" b="1" smtClean="0">
                <a:latin typeface="Courier New" panose="02070309020205020404" pitchFamily="49" charset="0"/>
                <a:cs typeface="Courier New" panose="02070309020205020404" pitchFamily="49" charset="0"/>
              </a:rPr>
              <a:t>for</a:t>
            </a:r>
            <a:r>
              <a:rPr lang="en-US" sz="2000" smtClean="0"/>
              <a:t> cho phép thực hiện vòng lặp với số lần lặp xác định. Cú pháp của câu lệnh </a:t>
            </a:r>
            <a:r>
              <a:rPr lang="en-US" sz="1800" b="1">
                <a:latin typeface="Courier New" panose="02070309020205020404" pitchFamily="49" charset="0"/>
                <a:cs typeface="Courier New" panose="02070309020205020404" pitchFamily="49" charset="0"/>
              </a:rPr>
              <a:t>for</a:t>
            </a:r>
            <a:r>
              <a:rPr lang="en-US" sz="2000" smtClean="0"/>
              <a:t> là:</a:t>
            </a:r>
          </a:p>
          <a:p>
            <a:pPr marL="0" indent="0" algn="ctr">
              <a:buNone/>
            </a:pPr>
            <a:r>
              <a:rPr lang="en-US" sz="1800" b="1" smtClean="0">
                <a:latin typeface="Courier New" panose="02070309020205020404" pitchFamily="49" charset="0"/>
                <a:cs typeface="Courier New" panose="02070309020205020404" pitchFamily="49" charset="0"/>
              </a:rPr>
              <a:t>for</a:t>
            </a:r>
            <a:r>
              <a:rPr lang="en-US" sz="1800" smtClean="0">
                <a:latin typeface="Courier New" panose="02070309020205020404" pitchFamily="49" charset="0"/>
                <a:cs typeface="Courier New" panose="02070309020205020404" pitchFamily="49" charset="0"/>
              </a:rPr>
              <a:t> (</a:t>
            </a:r>
            <a:r>
              <a:rPr lang="en-US" sz="1800" smtClean="0">
                <a:solidFill>
                  <a:schemeClr val="accent2"/>
                </a:solidFill>
                <a:latin typeface="Courier New" panose="02070309020205020404" pitchFamily="49" charset="0"/>
                <a:cs typeface="Courier New" panose="02070309020205020404" pitchFamily="49" charset="0"/>
              </a:rPr>
              <a:t>khởi_tạo</a:t>
            </a:r>
            <a:r>
              <a:rPr lang="en-US" sz="1800" smtClean="0">
                <a:latin typeface="Courier New" panose="02070309020205020404" pitchFamily="49" charset="0"/>
                <a:cs typeface="Courier New" panose="02070309020205020404" pitchFamily="49" charset="0"/>
              </a:rPr>
              <a:t>; </a:t>
            </a:r>
            <a:r>
              <a:rPr lang="en-US" sz="1800" smtClean="0">
                <a:solidFill>
                  <a:schemeClr val="accent1"/>
                </a:solidFill>
                <a:latin typeface="Courier New" panose="02070309020205020404" pitchFamily="49" charset="0"/>
                <a:cs typeface="Courier New" panose="02070309020205020404" pitchFamily="49" charset="0"/>
              </a:rPr>
              <a:t>điều_kiện_lặp; </a:t>
            </a:r>
            <a:r>
              <a:rPr lang="en-US" sz="1800" smtClean="0">
                <a:solidFill>
                  <a:schemeClr val="accent6"/>
                </a:solidFill>
                <a:latin typeface="Courier New" panose="02070309020205020404" pitchFamily="49" charset="0"/>
                <a:cs typeface="Courier New" panose="02070309020205020404" pitchFamily="49" charset="0"/>
              </a:rPr>
              <a:t>bước_nhảy</a:t>
            </a:r>
            <a:r>
              <a:rPr lang="en-US" sz="1800" smtClean="0">
                <a:latin typeface="Courier New" panose="02070309020205020404" pitchFamily="49" charset="0"/>
                <a:cs typeface="Courier New" panose="02070309020205020404" pitchFamily="49" charset="0"/>
              </a:rPr>
              <a:t>)</a:t>
            </a:r>
          </a:p>
          <a:p>
            <a:pPr marL="0" indent="0" algn="ctr">
              <a:buNone/>
            </a:pPr>
            <a:r>
              <a:rPr lang="en-US" sz="1800" smtClean="0">
                <a:solidFill>
                  <a:schemeClr val="accent3"/>
                </a:solidFill>
                <a:latin typeface="Courier New" panose="02070309020205020404" pitchFamily="49" charset="0"/>
                <a:cs typeface="Courier New" panose="02070309020205020404" pitchFamily="49" charset="0"/>
              </a:rPr>
              <a:t>câu_lệnh</a:t>
            </a:r>
          </a:p>
          <a:p>
            <a:pPr marL="0" indent="0" algn="just">
              <a:buNone/>
            </a:pPr>
            <a:r>
              <a:rPr lang="en-US" sz="2000" smtClean="0"/>
              <a:t>Trong đó:</a:t>
            </a:r>
          </a:p>
          <a:p>
            <a:pPr algn="just"/>
            <a:r>
              <a:rPr lang="en-US" sz="1800" smtClean="0">
                <a:solidFill>
                  <a:schemeClr val="accent1"/>
                </a:solidFill>
                <a:latin typeface="Courier New" panose="02070309020205020404" pitchFamily="49" charset="0"/>
                <a:cs typeface="Courier New" panose="02070309020205020404" pitchFamily="49" charset="0"/>
              </a:rPr>
              <a:t>khởi_tạo</a:t>
            </a:r>
            <a:r>
              <a:rPr lang="en-US" sz="2000" smtClean="0">
                <a:cs typeface="Courier New" panose="02070309020205020404" pitchFamily="49" charset="0"/>
              </a:rPr>
              <a:t>: </a:t>
            </a:r>
            <a:r>
              <a:rPr lang="en-US" sz="2000" smtClean="0"/>
              <a:t>là câu lệnh gán giá trị ban đầu cho biến đếm.</a:t>
            </a:r>
          </a:p>
          <a:p>
            <a:pPr algn="just"/>
            <a:r>
              <a:rPr lang="en-US" sz="1800" smtClean="0">
                <a:solidFill>
                  <a:schemeClr val="accent2"/>
                </a:solidFill>
                <a:latin typeface="Courier New" panose="02070309020205020404" pitchFamily="49" charset="0"/>
                <a:cs typeface="Courier New" panose="02070309020205020404" pitchFamily="49" charset="0"/>
              </a:rPr>
              <a:t>điều_kiện_lặp</a:t>
            </a:r>
            <a:r>
              <a:rPr lang="en-US" sz="2000" smtClean="0"/>
              <a:t>: là biểu thức được chạy ở đầu mỗi lần lặp để kiểm tra xem vòng lặp có được tiếp tục hay không. Nếu biểu thức trả về giá trị khác 0 (tương đương với TRUE) thì vòng lặp được tiếp tục và </a:t>
            </a:r>
            <a:r>
              <a:rPr lang="en-US" sz="1800">
                <a:solidFill>
                  <a:schemeClr val="accent3"/>
                </a:solidFill>
                <a:latin typeface="Courier New" panose="02070309020205020404" pitchFamily="49" charset="0"/>
                <a:cs typeface="Courier New" panose="02070309020205020404" pitchFamily="49" charset="0"/>
              </a:rPr>
              <a:t>câu_lệnh</a:t>
            </a:r>
            <a:r>
              <a:rPr lang="en-US" sz="2000" smtClean="0"/>
              <a:t> được thực hiện, ngược lại nếu biểu thức trả về 0 (tương đương với FALSE) thì vòng lặp kết thúc. Thông thường biểu thức ở </a:t>
            </a:r>
            <a:r>
              <a:rPr lang="en-US" sz="1800">
                <a:solidFill>
                  <a:srgbClr val="B00040"/>
                </a:solidFill>
                <a:latin typeface="Courier New" panose="02070309020205020404" pitchFamily="49" charset="0"/>
                <a:cs typeface="Courier New" panose="02070309020205020404" pitchFamily="49" charset="0"/>
              </a:rPr>
              <a:t>điều_kiện_lặp </a:t>
            </a:r>
            <a:r>
              <a:rPr lang="en-US" sz="2000" smtClean="0"/>
              <a:t>là giới hạn đặt ra cho biến đếm.</a:t>
            </a:r>
          </a:p>
        </p:txBody>
      </p:sp>
      <p:sp>
        <p:nvSpPr>
          <p:cNvPr id="4" name="Title 3"/>
          <p:cNvSpPr>
            <a:spLocks noGrp="1"/>
          </p:cNvSpPr>
          <p:nvPr>
            <p:ph type="title"/>
          </p:nvPr>
        </p:nvSpPr>
        <p:spPr/>
        <p:txBody>
          <a:bodyPr>
            <a:normAutofit fontScale="90000"/>
          </a:bodyPr>
          <a:lstStyle/>
          <a:p>
            <a:r>
              <a:rPr lang="en-US" smtClean="0"/>
              <a:t>Câu lệnh for</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873" y="1429328"/>
            <a:ext cx="2139905" cy="4075545"/>
          </a:xfrm>
          <a:prstGeom prst="rect">
            <a:avLst/>
          </a:prstGeom>
        </p:spPr>
      </p:pic>
    </p:spTree>
    <p:extLst>
      <p:ext uri="{BB962C8B-B14F-4D97-AF65-F5344CB8AC3E}">
        <p14:creationId xmlns:p14="http://schemas.microsoft.com/office/powerpoint/2010/main" val="2177886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5952836" cy="5063836"/>
          </a:xfrm>
        </p:spPr>
        <p:txBody>
          <a:bodyPr>
            <a:normAutofit/>
          </a:bodyPr>
          <a:lstStyle/>
          <a:p>
            <a:pPr algn="just"/>
            <a:r>
              <a:rPr lang="en-US" sz="1800">
                <a:solidFill>
                  <a:schemeClr val="accent6"/>
                </a:solidFill>
                <a:latin typeface="Courier New" panose="02070309020205020404" pitchFamily="49" charset="0"/>
                <a:cs typeface="Courier New" panose="02070309020205020404" pitchFamily="49" charset="0"/>
              </a:rPr>
              <a:t>bước_nhảy</a:t>
            </a:r>
            <a:r>
              <a:rPr lang="en-US" sz="2000"/>
              <a:t>: là </a:t>
            </a:r>
            <a:r>
              <a:rPr lang="en-US" sz="2000" smtClean="0"/>
              <a:t>câu </a:t>
            </a:r>
            <a:r>
              <a:rPr lang="en-US" sz="2000"/>
              <a:t>lệnh dùng để thay đổi giá trị của biến đếm nhằm giới hạn số lần </a:t>
            </a:r>
            <a:r>
              <a:rPr lang="en-US" sz="2000" smtClean="0"/>
              <a:t>lặp.</a:t>
            </a:r>
          </a:p>
          <a:p>
            <a:pPr algn="just"/>
            <a:r>
              <a:rPr lang="en-US" sz="1800" smtClean="0">
                <a:solidFill>
                  <a:schemeClr val="accent3"/>
                </a:solidFill>
                <a:latin typeface="Courier New" panose="02070309020205020404" pitchFamily="49" charset="0"/>
                <a:cs typeface="Courier New" panose="02070309020205020404" pitchFamily="49" charset="0"/>
              </a:rPr>
              <a:t>câu_lệnh</a:t>
            </a:r>
            <a:r>
              <a:rPr lang="en-US" sz="2000" smtClean="0"/>
              <a:t>: là câu lệnh/khối lệnh được thực thi trong mỗi lần lặp.</a:t>
            </a:r>
          </a:p>
          <a:p>
            <a:pPr marL="0" indent="0" algn="just">
              <a:buNone/>
            </a:pPr>
            <a:r>
              <a:rPr lang="en-US" sz="2000" b="1" smtClean="0"/>
              <a:t>Lưu ý:</a:t>
            </a:r>
          </a:p>
          <a:p>
            <a:pPr algn="just"/>
            <a:r>
              <a:rPr lang="en-US" sz="2000" smtClean="0"/>
              <a:t>Các vế </a:t>
            </a:r>
            <a:r>
              <a:rPr lang="en-US" sz="1800">
                <a:solidFill>
                  <a:srgbClr val="0000FF"/>
                </a:solidFill>
                <a:latin typeface="Courier New" panose="02070309020205020404" pitchFamily="49" charset="0"/>
                <a:cs typeface="Courier New" panose="02070309020205020404" pitchFamily="49" charset="0"/>
              </a:rPr>
              <a:t>khởi_tạo</a:t>
            </a:r>
            <a:r>
              <a:rPr lang="en-US" sz="2000" smtClean="0"/>
              <a:t>, </a:t>
            </a:r>
            <a:r>
              <a:rPr lang="en-US" sz="1800">
                <a:solidFill>
                  <a:srgbClr val="B00040"/>
                </a:solidFill>
                <a:latin typeface="Courier New" panose="02070309020205020404" pitchFamily="49" charset="0"/>
                <a:cs typeface="Courier New" panose="02070309020205020404" pitchFamily="49" charset="0"/>
              </a:rPr>
              <a:t>điều_kiện_lặp</a:t>
            </a:r>
            <a:r>
              <a:rPr lang="en-US" sz="2000" smtClean="0"/>
              <a:t>, </a:t>
            </a:r>
            <a:r>
              <a:rPr lang="en-US" sz="1800">
                <a:solidFill>
                  <a:srgbClr val="BC7A00"/>
                </a:solidFill>
                <a:latin typeface="Courier New" panose="02070309020205020404" pitchFamily="49" charset="0"/>
                <a:cs typeface="Courier New" panose="02070309020205020404" pitchFamily="49" charset="0"/>
              </a:rPr>
              <a:t>bước_nhảy </a:t>
            </a:r>
            <a:r>
              <a:rPr lang="en-US" sz="2000" smtClean="0"/>
              <a:t>có thể chứa không chỉ một mà nhiều câu lệnh nhằm khởi tạo, kiểm tra và thay đổi giá trị nhiều biến đếm. Khi đó các câu lệnh được ngăn cách bằng dấu phẩy.</a:t>
            </a:r>
          </a:p>
          <a:p>
            <a:pPr algn="just"/>
            <a:r>
              <a:rPr lang="en-US" sz="2000" smtClean="0"/>
              <a:t>Cả 4 vế </a:t>
            </a:r>
            <a:r>
              <a:rPr lang="en-US" sz="1800">
                <a:solidFill>
                  <a:srgbClr val="0000FF"/>
                </a:solidFill>
                <a:latin typeface="Courier New" panose="02070309020205020404" pitchFamily="49" charset="0"/>
                <a:cs typeface="Courier New" panose="02070309020205020404" pitchFamily="49" charset="0"/>
              </a:rPr>
              <a:t>khởi_tạo</a:t>
            </a:r>
            <a:r>
              <a:rPr lang="en-US" sz="2000" smtClean="0"/>
              <a:t>, </a:t>
            </a:r>
            <a:r>
              <a:rPr lang="en-US" sz="1800">
                <a:solidFill>
                  <a:srgbClr val="B00040"/>
                </a:solidFill>
                <a:latin typeface="Courier New" panose="02070309020205020404" pitchFamily="49" charset="0"/>
                <a:cs typeface="Courier New" panose="02070309020205020404" pitchFamily="49" charset="0"/>
              </a:rPr>
              <a:t>điều_kiện_lặp</a:t>
            </a:r>
            <a:r>
              <a:rPr lang="en-US" sz="2000" smtClean="0"/>
              <a:t>, </a:t>
            </a:r>
            <a:r>
              <a:rPr lang="en-US" sz="1800">
                <a:solidFill>
                  <a:srgbClr val="BC7A00"/>
                </a:solidFill>
                <a:latin typeface="Courier New" panose="02070309020205020404" pitchFamily="49" charset="0"/>
                <a:cs typeface="Courier New" panose="02070309020205020404" pitchFamily="49" charset="0"/>
              </a:rPr>
              <a:t>bước_nhảy</a:t>
            </a:r>
            <a:r>
              <a:rPr lang="en-US" sz="2000" smtClean="0"/>
              <a:t>, </a:t>
            </a:r>
            <a:r>
              <a:rPr lang="en-US" sz="1800">
                <a:solidFill>
                  <a:srgbClr val="008000"/>
                </a:solidFill>
                <a:latin typeface="Courier New" panose="02070309020205020404" pitchFamily="49" charset="0"/>
                <a:cs typeface="Courier New" panose="02070309020205020404" pitchFamily="49" charset="0"/>
              </a:rPr>
              <a:t>câu_lệnh </a:t>
            </a:r>
            <a:r>
              <a:rPr lang="en-US" sz="2000" smtClean="0"/>
              <a:t>đều có thể được lược bỏ khỏi vòng </a:t>
            </a:r>
            <a:r>
              <a:rPr lang="en-US" sz="1800" b="1" smtClean="0">
                <a:latin typeface="Courier New" panose="02070309020205020404" pitchFamily="49" charset="0"/>
                <a:cs typeface="Courier New" panose="02070309020205020404" pitchFamily="49" charset="0"/>
              </a:rPr>
              <a:t>for</a:t>
            </a:r>
            <a:r>
              <a:rPr lang="en-US" sz="1800" smtClean="0">
                <a:latin typeface="Courier New" panose="02070309020205020404" pitchFamily="49" charset="0"/>
                <a:cs typeface="Courier New" panose="02070309020205020404" pitchFamily="49" charset="0"/>
              </a:rPr>
              <a:t> </a:t>
            </a:r>
            <a:r>
              <a:rPr lang="en-US" sz="2000" smtClean="0">
                <a:cs typeface="Courier New" panose="02070309020205020404" pitchFamily="49" charset="0"/>
              </a:rPr>
              <a:t>(tương ứng với đó là sự lược bỏ các khối trong sơ đồ khối của vòng for)</a:t>
            </a:r>
            <a:r>
              <a:rPr lang="en-US" sz="2000" smtClean="0"/>
              <a:t>.</a:t>
            </a:r>
            <a:endParaRPr lang="en-US" sz="2000"/>
          </a:p>
        </p:txBody>
      </p:sp>
      <p:sp>
        <p:nvSpPr>
          <p:cNvPr id="4" name="Title 3"/>
          <p:cNvSpPr>
            <a:spLocks noGrp="1"/>
          </p:cNvSpPr>
          <p:nvPr>
            <p:ph type="title"/>
          </p:nvPr>
        </p:nvSpPr>
        <p:spPr/>
        <p:txBody>
          <a:bodyPr>
            <a:normAutofit fontScale="90000"/>
          </a:bodyPr>
          <a:lstStyle/>
          <a:p>
            <a:r>
              <a:rPr lang="en-US" smtClean="0"/>
              <a:t>Câu lệnh for</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873" y="1429328"/>
            <a:ext cx="2139905" cy="4075545"/>
          </a:xfrm>
          <a:prstGeom prst="rect">
            <a:avLst/>
          </a:prstGeom>
        </p:spPr>
      </p:pic>
    </p:spTree>
    <p:extLst>
      <p:ext uri="{BB962C8B-B14F-4D97-AF65-F5344CB8AC3E}">
        <p14:creationId xmlns:p14="http://schemas.microsoft.com/office/powerpoint/2010/main" val="213711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5119255"/>
          </a:xfrm>
        </p:spPr>
        <p:txBody>
          <a:bodyPr>
            <a:normAutofit/>
          </a:bodyPr>
          <a:lstStyle/>
          <a:p>
            <a:pPr marL="0" indent="0" algn="just">
              <a:buNone/>
            </a:pPr>
            <a:r>
              <a:rPr lang="en-US" sz="2400" b="1" smtClean="0"/>
              <a:t>2. Các ví dụ minh họa</a:t>
            </a:r>
            <a:endParaRPr lang="en-US" sz="2400" b="1" smtClean="0">
              <a:latin typeface="Courier New" panose="02070309020205020404" pitchFamily="49" charset="0"/>
              <a:cs typeface="Courier New" panose="02070309020205020404" pitchFamily="49" charset="0"/>
            </a:endParaRPr>
          </a:p>
          <a:p>
            <a:pPr marL="0" indent="0" algn="just">
              <a:buNone/>
            </a:pPr>
            <a:r>
              <a:rPr lang="en-US" sz="1800" b="1" smtClean="0"/>
              <a:t>Ví dụ 1: </a:t>
            </a:r>
            <a:r>
              <a:rPr lang="en-US" sz="1800" smtClean="0"/>
              <a:t>Đoạn code sau </a:t>
            </a:r>
            <a:r>
              <a:rPr lang="en-US" sz="1800"/>
              <a:t>sẽ in ra dòng chữ </a:t>
            </a:r>
            <a:r>
              <a:rPr lang="en-US" sz="1800" i="1"/>
              <a:t>Hello w</a:t>
            </a:r>
            <a:r>
              <a:rPr lang="en-US" sz="1800" i="1" smtClean="0"/>
              <a:t>orld</a:t>
            </a:r>
            <a:r>
              <a:rPr lang="en-US" sz="1800" i="1"/>
              <a:t>! </a:t>
            </a:r>
            <a:r>
              <a:rPr lang="en-US" sz="1800"/>
              <a:t>10 lần</a:t>
            </a:r>
            <a:r>
              <a:rPr lang="en-US" sz="1800" smtClean="0"/>
              <a:t>:</a:t>
            </a:r>
            <a:endParaRPr lang="en-US" sz="1800"/>
          </a:p>
          <a:p>
            <a:pPr marL="800100" lvl="2" indent="0">
              <a:spcBef>
                <a:spcPts val="0"/>
              </a:spcBef>
              <a:buNone/>
            </a:pPr>
            <a:r>
              <a:rPr lang="en-US" sz="1600" b="1">
                <a:latin typeface="Courier New" panose="02070309020205020404" pitchFamily="49" charset="0"/>
                <a:ea typeface="Yu Mincho" panose="02020400000000000000" pitchFamily="18" charset="-128"/>
                <a:cs typeface="Courier New" panose="02070309020205020404" pitchFamily="49" charset="0"/>
              </a:rPr>
              <a:t>int</a:t>
            </a:r>
            <a:r>
              <a:rPr lang="en-US" sz="1600">
                <a:latin typeface="Courier New" panose="02070309020205020404" pitchFamily="49" charset="0"/>
                <a:ea typeface="Yu Mincho" panose="02020400000000000000" pitchFamily="18" charset="-128"/>
                <a:cs typeface="Courier New" panose="02070309020205020404" pitchFamily="49" charset="0"/>
              </a:rPr>
              <a:t> i;</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600" b="1">
                <a:latin typeface="Courier New" panose="02070309020205020404" pitchFamily="49" charset="0"/>
                <a:ea typeface="Yu Mincho" panose="02020400000000000000" pitchFamily="18" charset="-128"/>
                <a:cs typeface="Courier New" panose="02070309020205020404" pitchFamily="49" charset="0"/>
              </a:rPr>
              <a:t>for</a:t>
            </a:r>
            <a:r>
              <a:rPr lang="en-US" sz="1600">
                <a:latin typeface="Courier New" panose="02070309020205020404" pitchFamily="49" charset="0"/>
                <a:ea typeface="Yu Mincho" panose="02020400000000000000" pitchFamily="18" charset="-128"/>
                <a:cs typeface="Courier New" panose="02070309020205020404" pitchFamily="49" charset="0"/>
              </a:rPr>
              <a:t> (i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Courier New" panose="02070309020205020404" pitchFamily="49" charset="0"/>
              </a:rPr>
              <a:t>; i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600">
                <a:latin typeface="Courier New" panose="02070309020205020404" pitchFamily="49" charset="0"/>
                <a:ea typeface="Yu Mincho" panose="02020400000000000000" pitchFamily="18" charset="-128"/>
                <a:cs typeface="Courier New" panose="02070309020205020404" pitchFamily="49" charset="0"/>
              </a:rPr>
              <a:t>; i++)</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orld!"</a:t>
            </a:r>
            <a:r>
              <a:rPr lang="en-US" sz="1600" smtClean="0">
                <a:latin typeface="Courier New" panose="02070309020205020404" pitchFamily="49" charset="0"/>
                <a:ea typeface="Yu Mincho" panose="02020400000000000000" pitchFamily="18" charset="-128"/>
                <a:cs typeface="Courier New" panose="02070309020205020404" pitchFamily="49" charset="0"/>
              </a:rPr>
              <a:t>);</a:t>
            </a:r>
            <a:endParaRPr lang="en-US" sz="1800" smtClean="0"/>
          </a:p>
          <a:p>
            <a:pPr marL="0" indent="0" algn="just">
              <a:buNone/>
            </a:pPr>
            <a:r>
              <a:rPr lang="en-US" sz="1800" b="1"/>
              <a:t>Giải thích:</a:t>
            </a:r>
            <a:endParaRPr lang="en-US" sz="1800" smtClean="0"/>
          </a:p>
          <a:p>
            <a:pPr marL="0" indent="0" algn="just">
              <a:buNone/>
            </a:pPr>
            <a:r>
              <a:rPr lang="en-US" sz="1800" smtClean="0"/>
              <a:t>Trong đoạn code trên:</a:t>
            </a:r>
          </a:p>
          <a:p>
            <a:pPr algn="just"/>
            <a:r>
              <a:rPr lang="en-US" sz="1600">
                <a:latin typeface="Courier New" panose="02070309020205020404" pitchFamily="49" charset="0"/>
                <a:ea typeface="Yu Mincho" panose="02020400000000000000" pitchFamily="18" charset="-128"/>
                <a:cs typeface="Courier New" panose="02070309020205020404" pitchFamily="49" charset="0"/>
              </a:rPr>
              <a:t>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 </a:t>
            </a:r>
            <a:r>
              <a:rPr lang="en-US" sz="1800" smtClean="0"/>
              <a:t>là bước khởi tạo giá trị cho biến đếm </a:t>
            </a:r>
            <a:r>
              <a:rPr lang="en-US" sz="1600">
                <a:latin typeface="Courier New" panose="02070309020205020404" pitchFamily="49" charset="0"/>
                <a:ea typeface="Yu Mincho" panose="02020400000000000000" pitchFamily="18" charset="-128"/>
                <a:cs typeface="Courier New" panose="02070309020205020404" pitchFamily="49" charset="0"/>
              </a:rPr>
              <a:t>i</a:t>
            </a:r>
            <a:r>
              <a:rPr lang="en-US" sz="1800" smtClean="0"/>
              <a:t>.</a:t>
            </a:r>
          </a:p>
          <a:p>
            <a:pPr algn="just"/>
            <a:r>
              <a:rPr lang="en-US" sz="1600">
                <a:latin typeface="Courier New" panose="02070309020205020404" pitchFamily="49" charset="0"/>
                <a:ea typeface="Yu Mincho" panose="02020400000000000000" pitchFamily="18" charset="-128"/>
                <a:cs typeface="Courier New" panose="02070309020205020404" pitchFamily="49" charset="0"/>
              </a:rPr>
              <a:t>i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 </a:t>
            </a:r>
            <a:r>
              <a:rPr lang="en-US" sz="1800" smtClean="0"/>
              <a:t>là điều kiện lặp.</a:t>
            </a:r>
          </a:p>
          <a:p>
            <a:pPr algn="just"/>
            <a:r>
              <a:rPr lang="en-US" sz="1600">
                <a:latin typeface="Courier New" panose="02070309020205020404" pitchFamily="49" charset="0"/>
                <a:ea typeface="Yu Mincho" panose="02020400000000000000" pitchFamily="18" charset="-128"/>
                <a:cs typeface="Courier New" panose="02070309020205020404" pitchFamily="49" charset="0"/>
              </a:rPr>
              <a:t>i</a:t>
            </a:r>
            <a:r>
              <a:rPr lang="en-US" sz="1600" smtClean="0">
                <a:latin typeface="Courier New" panose="02070309020205020404" pitchFamily="49" charset="0"/>
                <a:ea typeface="Yu Mincho" panose="02020400000000000000" pitchFamily="18" charset="-128"/>
                <a:cs typeface="Courier New" panose="02070309020205020404" pitchFamily="49" charset="0"/>
              </a:rPr>
              <a:t>++ </a:t>
            </a:r>
            <a:r>
              <a:rPr lang="en-US" sz="1800" smtClean="0"/>
              <a:t>là bước nhảy.</a:t>
            </a:r>
          </a:p>
          <a:p>
            <a:pPr algn="just"/>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orld!"</a:t>
            </a:r>
            <a:r>
              <a:rPr lang="en-US" sz="1600" smtClean="0">
                <a:latin typeface="Courier New" panose="02070309020205020404" pitchFamily="49" charset="0"/>
                <a:ea typeface="Yu Mincho" panose="02020400000000000000" pitchFamily="18" charset="-128"/>
                <a:cs typeface="Courier New" panose="02070309020205020404" pitchFamily="49" charset="0"/>
              </a:rPr>
              <a:t>);</a:t>
            </a:r>
            <a:r>
              <a:rPr lang="en-US" sz="1600" smtClean="0">
                <a:latin typeface="Courier New" panose="02070309020205020404" pitchFamily="49" charset="0"/>
                <a:cs typeface="Courier New" panose="02070309020205020404" pitchFamily="49" charset="0"/>
              </a:rPr>
              <a:t> </a:t>
            </a:r>
            <a:r>
              <a:rPr lang="en-US" sz="1800" smtClean="0"/>
              <a:t>là câu lệnh được thực thi.</a:t>
            </a:r>
          </a:p>
          <a:p>
            <a:pPr marL="0" indent="0" algn="just">
              <a:buNone/>
            </a:pPr>
            <a:r>
              <a:rPr lang="en-US" sz="1800" smtClean="0"/>
              <a:t>Như vậy biến đếm </a:t>
            </a:r>
            <a:r>
              <a:rPr lang="en-US" sz="1600">
                <a:latin typeface="Courier New" panose="02070309020205020404" pitchFamily="49" charset="0"/>
                <a:ea typeface="Yu Mincho" panose="02020400000000000000" pitchFamily="18" charset="-128"/>
                <a:cs typeface="Courier New" panose="02070309020205020404" pitchFamily="49" charset="0"/>
              </a:rPr>
              <a:t>i</a:t>
            </a:r>
            <a:r>
              <a:rPr lang="en-US" sz="1800" smtClean="0"/>
              <a:t> sau khi được khởi tạo bằng 1 thì sẽ được tăng thêm 1 đơn vị ở cuối mỗi lần lặp. Với điều kiện </a:t>
            </a:r>
            <a:r>
              <a:rPr lang="en-US" sz="1600">
                <a:latin typeface="Courier New" panose="02070309020205020404" pitchFamily="49" charset="0"/>
                <a:ea typeface="Yu Mincho" panose="02020400000000000000" pitchFamily="18" charset="-128"/>
                <a:cs typeface="Courier New" panose="02070309020205020404" pitchFamily="49" charset="0"/>
              </a:rPr>
              <a:t>i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 </a:t>
            </a:r>
            <a:r>
              <a:rPr lang="en-US" sz="1800" smtClean="0"/>
              <a:t>thì ở cuối lần lặp thứ 10, sau khi biến </a:t>
            </a:r>
            <a:r>
              <a:rPr lang="en-US" sz="1600">
                <a:latin typeface="Courier New" panose="02070309020205020404" pitchFamily="49" charset="0"/>
                <a:ea typeface="Yu Mincho" panose="02020400000000000000" pitchFamily="18" charset="-128"/>
                <a:cs typeface="Courier New" panose="02070309020205020404" pitchFamily="49" charset="0"/>
              </a:rPr>
              <a:t>i</a:t>
            </a:r>
            <a:r>
              <a:rPr lang="en-US" sz="1800" smtClean="0"/>
              <a:t> tăng lên từ 10 thành 11 thì điều kiện không còn được thỏa mãn và vòng lặp kết thúc. Kết quả là vòng </a:t>
            </a:r>
            <a:r>
              <a:rPr lang="en-US" sz="1600" b="1" smtClean="0">
                <a:latin typeface="Courier New" panose="02070309020205020404" pitchFamily="49" charset="0"/>
                <a:ea typeface="Yu Mincho" panose="02020400000000000000" pitchFamily="18" charset="-128"/>
                <a:cs typeface="Courier New" panose="02070309020205020404" pitchFamily="49" charset="0"/>
              </a:rPr>
              <a:t>for</a:t>
            </a:r>
            <a:r>
              <a:rPr lang="en-US" sz="1800" smtClean="0"/>
              <a:t> sẽ lặp 10 lần và kéo theo đó câu lệnh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orld</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smtClean="0"/>
              <a:t> </a:t>
            </a:r>
            <a:r>
              <a:rPr lang="en-US" sz="1800" smtClean="0"/>
              <a:t>sẽ được chạy 10 lần.</a:t>
            </a:r>
          </a:p>
        </p:txBody>
      </p:sp>
      <p:sp>
        <p:nvSpPr>
          <p:cNvPr id="4" name="Title 3"/>
          <p:cNvSpPr>
            <a:spLocks noGrp="1"/>
          </p:cNvSpPr>
          <p:nvPr>
            <p:ph type="title"/>
          </p:nvPr>
        </p:nvSpPr>
        <p:spPr/>
        <p:txBody>
          <a:bodyPr>
            <a:normAutofit fontScale="90000"/>
          </a:bodyPr>
          <a:lstStyle/>
          <a:p>
            <a:r>
              <a:rPr lang="en-US" smtClean="0"/>
              <a:t>Câu lệnh for</a:t>
            </a:r>
            <a:endParaRPr lang="en-US"/>
          </a:p>
        </p:txBody>
      </p:sp>
    </p:spTree>
    <p:extLst>
      <p:ext uri="{BB962C8B-B14F-4D97-AF65-F5344CB8AC3E}">
        <p14:creationId xmlns:p14="http://schemas.microsoft.com/office/powerpoint/2010/main" val="145402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1"/>
            <a:ext cx="8133347" cy="854242"/>
          </a:xfrm>
        </p:spPr>
        <p:txBody>
          <a:bodyPr>
            <a:normAutofit/>
          </a:bodyPr>
          <a:lstStyle/>
          <a:p>
            <a:pPr marL="0" indent="0" algn="just">
              <a:buNone/>
            </a:pPr>
            <a:r>
              <a:rPr lang="en-US" sz="2400" b="1" smtClean="0"/>
              <a:t>2. Các ví dụ minh họa</a:t>
            </a:r>
            <a:endParaRPr lang="en-US" sz="2400" b="1" smtClean="0">
              <a:latin typeface="Courier New" panose="02070309020205020404" pitchFamily="49" charset="0"/>
              <a:cs typeface="Courier New" panose="02070309020205020404" pitchFamily="49" charset="0"/>
            </a:endParaRPr>
          </a:p>
          <a:p>
            <a:pPr marL="0" indent="0" algn="just">
              <a:buNone/>
            </a:pPr>
            <a:r>
              <a:rPr lang="en-US" sz="1800" b="1" smtClean="0"/>
              <a:t>Ví dụ 2:</a:t>
            </a:r>
            <a:r>
              <a:rPr lang="en-US" sz="1800" smtClean="0"/>
              <a:t> Chương trình sau </a:t>
            </a:r>
            <a:r>
              <a:rPr lang="en-US" sz="1800"/>
              <a:t>sẽ in ra </a:t>
            </a:r>
            <a:r>
              <a:rPr lang="en-US" sz="1800" smtClean="0"/>
              <a:t>các số nguyên không âm chẵn nhỏ hơn 20.</a:t>
            </a:r>
            <a:endParaRPr lang="en-US" sz="1800"/>
          </a:p>
          <a:p>
            <a:pPr marL="0" indent="0" algn="just">
              <a:buNone/>
            </a:pPr>
            <a:endParaRPr lang="en-US" sz="2000" smtClean="0"/>
          </a:p>
          <a:p>
            <a:pPr marL="0" indent="0" algn="just">
              <a:buNone/>
            </a:pPr>
            <a:endParaRPr lang="en-US" sz="2000" smtClean="0"/>
          </a:p>
        </p:txBody>
      </p:sp>
      <p:sp>
        <p:nvSpPr>
          <p:cNvPr id="4" name="Title 3"/>
          <p:cNvSpPr>
            <a:spLocks noGrp="1"/>
          </p:cNvSpPr>
          <p:nvPr>
            <p:ph type="title"/>
          </p:nvPr>
        </p:nvSpPr>
        <p:spPr/>
        <p:txBody>
          <a:bodyPr>
            <a:normAutofit fontScale="90000"/>
          </a:bodyPr>
          <a:lstStyle/>
          <a:p>
            <a:r>
              <a:rPr lang="en-US" smtClean="0"/>
              <a:t>Câu lệnh for</a:t>
            </a:r>
            <a:endParaRPr lang="en-US"/>
          </a:p>
        </p:txBody>
      </p:sp>
      <p:sp>
        <p:nvSpPr>
          <p:cNvPr id="8" name="Rectangle 7"/>
          <p:cNvSpPr/>
          <p:nvPr/>
        </p:nvSpPr>
        <p:spPr>
          <a:xfrm>
            <a:off x="457198" y="4015797"/>
            <a:ext cx="8129119" cy="1200329"/>
          </a:xfrm>
          <a:prstGeom prst="rect">
            <a:avLst/>
          </a:prstGeom>
        </p:spPr>
        <p:txBody>
          <a:bodyPr wrap="square">
            <a:spAutoFit/>
          </a:bodyPr>
          <a:lstStyle/>
          <a:p>
            <a:pPr algn="just"/>
            <a:r>
              <a:rPr lang="en-US" smtClean="0"/>
              <a:t>Như vậy giá trị của biến đếm có thể được dùng trong câu lệnh thực thi của vòng lặp.</a:t>
            </a:r>
          </a:p>
          <a:p>
            <a:pPr algn="just"/>
            <a:endParaRPr lang="en-US"/>
          </a:p>
          <a:p>
            <a:pPr algn="just"/>
            <a:r>
              <a:rPr lang="en-US" b="1" smtClean="0"/>
              <a:t>Câu hỏi: </a:t>
            </a:r>
            <a:r>
              <a:rPr lang="en-US" smtClean="0"/>
              <a:t>Hãy viết chương trình sử dụng vòng </a:t>
            </a:r>
            <a:r>
              <a:rPr lang="en-US" sz="1600" b="1" smtClean="0">
                <a:latin typeface="Courier New" panose="02070309020205020404" pitchFamily="49" charset="0"/>
                <a:cs typeface="Courier New" panose="02070309020205020404" pitchFamily="49" charset="0"/>
              </a:rPr>
              <a:t>for</a:t>
            </a:r>
            <a:r>
              <a:rPr lang="en-US" smtClean="0"/>
              <a:t> tính tổng của các số tự nhiên từ 1 đến 100.</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584942627"/>
              </p:ext>
            </p:extLst>
          </p:nvPr>
        </p:nvGraphicFramePr>
        <p:xfrm>
          <a:off x="457198" y="1997244"/>
          <a:ext cx="8229601" cy="192024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7276">
                <a:tc>
                  <a:txBody>
                    <a:bodyPr/>
                    <a:lstStyle/>
                    <a:p>
                      <a:pPr marL="0" indent="0" algn="just">
                        <a:buNone/>
                      </a:pPr>
                      <a:r>
                        <a:rPr lang="en-US" sz="1600" i="0" smtClean="0"/>
                        <a:t>E6.1</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về câu lệnh for</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1426207">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p>
                    <a:p>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20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2</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6" name="Picture 5"/>
          <p:cNvPicPr>
            <a:picLocks noChangeAspect="1"/>
          </p:cNvPicPr>
          <p:nvPr/>
        </p:nvPicPr>
        <p:blipFill rotWithShape="1">
          <a:blip r:embed="rId2"/>
          <a:srcRect r="78112" b="90375"/>
          <a:stretch/>
        </p:blipFill>
        <p:spPr>
          <a:xfrm>
            <a:off x="5285968" y="2695722"/>
            <a:ext cx="3091224" cy="772393"/>
          </a:xfrm>
          <a:prstGeom prst="rect">
            <a:avLst/>
          </a:prstGeom>
        </p:spPr>
      </p:pic>
      <p:sp>
        <p:nvSpPr>
          <p:cNvPr id="7" name="Rectangle 6"/>
          <p:cNvSpPr/>
          <p:nvPr/>
        </p:nvSpPr>
        <p:spPr>
          <a:xfrm>
            <a:off x="5285969" y="2326390"/>
            <a:ext cx="870751" cy="369332"/>
          </a:xfrm>
          <a:prstGeom prst="rect">
            <a:avLst/>
          </a:prstGeom>
        </p:spPr>
        <p:txBody>
          <a:bodyPr wrap="none">
            <a:spAutoFit/>
          </a:bodyPr>
          <a:lstStyle/>
          <a:p>
            <a:r>
              <a:rPr lang="en-US" b="1" smtClean="0"/>
              <a:t>Output</a:t>
            </a:r>
            <a:endParaRPr lang="en-US" b="1"/>
          </a:p>
        </p:txBody>
      </p:sp>
    </p:spTree>
    <p:extLst>
      <p:ext uri="{BB962C8B-B14F-4D97-AF65-F5344CB8AC3E}">
        <p14:creationId xmlns:p14="http://schemas.microsoft.com/office/powerpoint/2010/main" val="10703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1"/>
            <a:ext cx="8133347" cy="3578628"/>
          </a:xfrm>
        </p:spPr>
        <p:txBody>
          <a:bodyPr>
            <a:normAutofit/>
          </a:bodyPr>
          <a:lstStyle/>
          <a:p>
            <a:pPr marL="0" indent="0" algn="just">
              <a:buNone/>
            </a:pPr>
            <a:r>
              <a:rPr lang="en-US" sz="2400" b="1" smtClean="0"/>
              <a:t>2. Các ví dụ minh họa</a:t>
            </a:r>
            <a:endParaRPr lang="en-US" sz="2400" b="1" smtClean="0">
              <a:latin typeface="Courier New" panose="02070309020205020404" pitchFamily="49" charset="0"/>
              <a:cs typeface="Courier New" panose="02070309020205020404" pitchFamily="49" charset="0"/>
            </a:endParaRPr>
          </a:p>
          <a:p>
            <a:pPr marL="0" indent="0" algn="just">
              <a:buNone/>
            </a:pPr>
            <a:r>
              <a:rPr lang="en-US" sz="1800" b="1" smtClean="0"/>
              <a:t>Ví dụ 3: </a:t>
            </a:r>
            <a:r>
              <a:rPr lang="en-US" sz="1800" smtClean="0"/>
              <a:t>Đoạn code sau minh họa việc sử dụng nhiều câu lệnh trong các vế của vòng for.</a:t>
            </a:r>
            <a:endParaRPr lang="en-US" sz="1800"/>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600">
                <a:latin typeface="Courier New" panose="02070309020205020404" pitchFamily="49" charset="0"/>
                <a:ea typeface="Yu Mincho" panose="02020400000000000000" pitchFamily="18" charset="-128"/>
                <a:cs typeface="Courier New" panose="02070309020205020404" pitchFamily="49" charset="0"/>
              </a:rPr>
              <a:t> x, y;</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600">
                <a:latin typeface="Courier New" panose="02070309020205020404" pitchFamily="49" charset="0"/>
                <a:ea typeface="Yu Mincho" panose="02020400000000000000" pitchFamily="18" charset="-128"/>
                <a:cs typeface="Courier New" panose="02070309020205020404" pitchFamily="49" charset="0"/>
              </a:rPr>
              <a:t> (x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Courier New" panose="02070309020205020404" pitchFamily="49" charset="0"/>
              </a:rPr>
              <a:t>, y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2</a:t>
            </a:r>
            <a:r>
              <a:rPr lang="en-US" sz="1600">
                <a:latin typeface="Courier New" panose="02070309020205020404" pitchFamily="49" charset="0"/>
                <a:ea typeface="Yu Mincho" panose="02020400000000000000" pitchFamily="18" charset="-128"/>
                <a:cs typeface="Courier New" panose="02070309020205020404" pitchFamily="49" charset="0"/>
              </a:rPr>
              <a:t>; x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8</a:t>
            </a:r>
            <a:r>
              <a:rPr lang="en-US" sz="1600">
                <a:latin typeface="Courier New" panose="02070309020205020404" pitchFamily="49" charset="0"/>
                <a:ea typeface="Yu Mincho" panose="02020400000000000000" pitchFamily="18" charset="-128"/>
                <a:cs typeface="Courier New" panose="02070309020205020404" pitchFamily="49" charset="0"/>
              </a:rPr>
              <a:t>, y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12</a:t>
            </a:r>
            <a:r>
              <a:rPr lang="en-US" sz="1600">
                <a:latin typeface="Courier New" panose="02070309020205020404" pitchFamily="49" charset="0"/>
                <a:ea typeface="Yu Mincho" panose="02020400000000000000" pitchFamily="18" charset="-128"/>
                <a:cs typeface="Courier New" panose="02070309020205020404" pitchFamily="49" charset="0"/>
              </a:rPr>
              <a:t>; x++, y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2</a:t>
            </a:r>
            <a:r>
              <a:rPr lang="en-US" sz="160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600">
                <a:latin typeface="Courier New" panose="02070309020205020404" pitchFamily="49" charset="0"/>
                <a:ea typeface="Yu Mincho" panose="02020400000000000000" pitchFamily="18" charset="-128"/>
                <a:cs typeface="Courier New" panose="02070309020205020404" pitchFamily="49"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"(%d, %d)\n"</a:t>
            </a:r>
            <a:r>
              <a:rPr lang="en-US" sz="1600">
                <a:latin typeface="Courier New" panose="02070309020205020404" pitchFamily="49" charset="0"/>
                <a:ea typeface="Yu Mincho" panose="02020400000000000000" pitchFamily="18" charset="-128"/>
                <a:cs typeface="Courier New" panose="02070309020205020404" pitchFamily="49" charset="0"/>
              </a:rPr>
              <a:t>, x, y</a:t>
            </a:r>
            <a:r>
              <a:rPr lang="en-US" sz="1600" smtClean="0">
                <a:latin typeface="Courier New" panose="02070309020205020404" pitchFamily="49" charset="0"/>
                <a:ea typeface="Yu Mincho" panose="02020400000000000000" pitchFamily="18" charset="-128"/>
                <a:cs typeface="Courier New" panose="02070309020205020404" pitchFamily="49"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0" indent="0" algn="just">
              <a:buNone/>
            </a:pPr>
            <a:r>
              <a:rPr lang="en-US" sz="1800" b="1" smtClean="0"/>
              <a:t>Câu hỏi:</a:t>
            </a:r>
            <a:r>
              <a:rPr lang="en-US" sz="1800" smtClean="0"/>
              <a:t> Có bao nhiêu cặp (x, y) được in ra?</a:t>
            </a:r>
          </a:p>
          <a:p>
            <a:pPr marL="0" indent="0" algn="just">
              <a:buNone/>
            </a:pPr>
            <a:r>
              <a:rPr lang="en-US" sz="1800" b="1" smtClean="0"/>
              <a:t>Đáp án:</a:t>
            </a:r>
            <a:r>
              <a:rPr lang="en-US" sz="1800"/>
              <a:t> </a:t>
            </a:r>
            <a:r>
              <a:rPr lang="en-US" sz="1800" smtClean="0"/>
              <a:t>Dựa vào nội dung vòng </a:t>
            </a:r>
            <a:r>
              <a:rPr lang="en-US" sz="1600" b="1">
                <a:latin typeface="Courier New" panose="02070309020205020404" pitchFamily="49" charset="0"/>
                <a:cs typeface="Courier New" panose="02070309020205020404" pitchFamily="49" charset="0"/>
              </a:rPr>
              <a:t>for</a:t>
            </a:r>
            <a:r>
              <a:rPr lang="en-US" sz="1800" smtClean="0"/>
              <a:t>, ta thấy nếu xét độc lập sự thay đổi của mỗi biến x, y thì biến x được tăng lên tối đa là 8 lần, biến y được tăng lên tối đa là 6 lần. Do cả 2 điều kiện</a:t>
            </a:r>
            <a:r>
              <a:rPr lang="en-US" sz="1800"/>
              <a:t> </a:t>
            </a:r>
            <a:r>
              <a:rPr lang="en-US" sz="1600">
                <a:latin typeface="Courier New" panose="02070309020205020404" pitchFamily="49" charset="0"/>
                <a:ea typeface="Yu Mincho" panose="02020400000000000000" pitchFamily="18" charset="-128"/>
                <a:cs typeface="Courier New" panose="02070309020205020404" pitchFamily="49" charset="0"/>
              </a:rPr>
              <a:t>x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8</a:t>
            </a:r>
            <a:r>
              <a:rPr lang="en-US" sz="1600"/>
              <a:t> </a:t>
            </a:r>
            <a:r>
              <a:rPr lang="en-US" sz="1800"/>
              <a:t>và </a:t>
            </a:r>
            <a:r>
              <a:rPr lang="en-US" sz="1600">
                <a:latin typeface="Courier New" panose="02070309020205020404" pitchFamily="49" charset="0"/>
                <a:ea typeface="Yu Mincho" panose="02020400000000000000" pitchFamily="18" charset="-128"/>
                <a:cs typeface="Courier New" panose="02070309020205020404" pitchFamily="49" charset="0"/>
              </a:rPr>
              <a:t>y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12</a:t>
            </a:r>
            <a:r>
              <a:rPr lang="en-US" sz="1600"/>
              <a:t> </a:t>
            </a:r>
            <a:r>
              <a:rPr lang="en-US" sz="1800" smtClean="0"/>
              <a:t>phải cùng thỏa mãn để vòng </a:t>
            </a:r>
            <a:r>
              <a:rPr lang="en-US" sz="1600" b="1" smtClean="0">
                <a:latin typeface="Courier New" panose="02070309020205020404" pitchFamily="49" charset="0"/>
                <a:cs typeface="Courier New" panose="02070309020205020404" pitchFamily="49" charset="0"/>
              </a:rPr>
              <a:t>for</a:t>
            </a:r>
            <a:r>
              <a:rPr lang="en-US" sz="1800" smtClean="0"/>
              <a:t> có thể tiếp tục, cho nên số lần lặp của vòng </a:t>
            </a:r>
            <a:r>
              <a:rPr lang="en-US" sz="1600" b="1">
                <a:latin typeface="Courier New" panose="02070309020205020404" pitchFamily="49" charset="0"/>
                <a:cs typeface="Courier New" panose="02070309020205020404" pitchFamily="49" charset="0"/>
              </a:rPr>
              <a:t>for</a:t>
            </a:r>
            <a:r>
              <a:rPr lang="en-US" sz="1800" smtClean="0"/>
              <a:t> sẽ bằng số lần nhỏ hơn là 6. Như vậy sẽ có 6 cặp (x, y) được in ra.</a:t>
            </a:r>
          </a:p>
          <a:p>
            <a:pPr marL="0" indent="0" algn="just">
              <a:buNone/>
            </a:pPr>
            <a:endParaRPr lang="en-US" sz="1800"/>
          </a:p>
        </p:txBody>
      </p:sp>
      <p:sp>
        <p:nvSpPr>
          <p:cNvPr id="4" name="Title 3"/>
          <p:cNvSpPr>
            <a:spLocks noGrp="1"/>
          </p:cNvSpPr>
          <p:nvPr>
            <p:ph type="title"/>
          </p:nvPr>
        </p:nvSpPr>
        <p:spPr/>
        <p:txBody>
          <a:bodyPr>
            <a:normAutofit fontScale="90000"/>
          </a:bodyPr>
          <a:lstStyle/>
          <a:p>
            <a:r>
              <a:rPr lang="en-US" smtClean="0"/>
              <a:t>Câu lệnh for</a:t>
            </a:r>
            <a:endParaRPr lang="en-US"/>
          </a:p>
        </p:txBody>
      </p:sp>
      <p:pic>
        <p:nvPicPr>
          <p:cNvPr id="2" name="Picture 1"/>
          <p:cNvPicPr>
            <a:picLocks noChangeAspect="1"/>
          </p:cNvPicPr>
          <p:nvPr/>
        </p:nvPicPr>
        <p:blipFill rotWithShape="1">
          <a:blip r:embed="rId2"/>
          <a:srcRect r="70789" b="72185"/>
          <a:stretch/>
        </p:blipFill>
        <p:spPr>
          <a:xfrm>
            <a:off x="3114837" y="4588626"/>
            <a:ext cx="3062633" cy="1657178"/>
          </a:xfrm>
          <a:prstGeom prst="rect">
            <a:avLst/>
          </a:prstGeom>
        </p:spPr>
      </p:pic>
    </p:spTree>
    <p:extLst>
      <p:ext uri="{BB962C8B-B14F-4D97-AF65-F5344CB8AC3E}">
        <p14:creationId xmlns:p14="http://schemas.microsoft.com/office/powerpoint/2010/main" val="29740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133347" cy="5119255"/>
          </a:xfrm>
        </p:spPr>
        <p:txBody>
          <a:bodyPr>
            <a:normAutofit/>
          </a:bodyPr>
          <a:lstStyle/>
          <a:p>
            <a:pPr marL="0" indent="0" algn="just">
              <a:buNone/>
            </a:pPr>
            <a:r>
              <a:rPr lang="en-US" sz="2400" b="1" smtClean="0"/>
              <a:t>2. Các ví dụ minh họa</a:t>
            </a:r>
            <a:endParaRPr lang="en-US" sz="2400" b="1" smtClean="0">
              <a:latin typeface="Courier New" panose="02070309020205020404" pitchFamily="49" charset="0"/>
              <a:cs typeface="Courier New" panose="02070309020205020404" pitchFamily="49" charset="0"/>
            </a:endParaRPr>
          </a:p>
          <a:p>
            <a:pPr marL="0" indent="0" algn="just">
              <a:buNone/>
            </a:pPr>
            <a:r>
              <a:rPr lang="en-US" sz="1800" b="1" smtClean="0"/>
              <a:t>Ví dụ 4: </a:t>
            </a:r>
            <a:r>
              <a:rPr lang="en-US" sz="1800" smtClean="0"/>
              <a:t>Đoạn code sau minh họa sự lược bỏ các vế trong vòng </a:t>
            </a:r>
            <a:r>
              <a:rPr lang="en-US" sz="1600" b="1" smtClean="0">
                <a:latin typeface="Courier New" panose="02070309020205020404" pitchFamily="49" charset="0"/>
                <a:cs typeface="Courier New" panose="02070309020205020404" pitchFamily="49" charset="0"/>
              </a:rPr>
              <a:t>for</a:t>
            </a:r>
            <a:r>
              <a:rPr lang="en-US" sz="1800" smtClean="0"/>
              <a:t>:</a:t>
            </a:r>
            <a:endParaRPr lang="en-US" sz="1800"/>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600">
                <a:latin typeface="Courier New" panose="02070309020205020404" pitchFamily="49" charset="0"/>
                <a:ea typeface="Yu Mincho" panose="02020400000000000000" pitchFamily="18" charset="-128"/>
                <a:cs typeface="Times New Roman" panose="02020603050405020304" pitchFamily="18" charset="0"/>
              </a:rPr>
              <a:t> i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latin typeface="Courier New" panose="02070309020205020404" pitchFamily="49" charset="0"/>
                <a:ea typeface="Yu Mincho" panose="02020400000000000000" pitchFamily="18" charset="-128"/>
                <a:cs typeface="Times New Roman" panose="02020603050405020304" pitchFamily="18" charset="0"/>
              </a:rPr>
              <a:t>;</a:t>
            </a:r>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600">
                <a:latin typeface="Courier New" panose="02070309020205020404" pitchFamily="49" charset="0"/>
                <a:ea typeface="Yu Mincho" panose="02020400000000000000" pitchFamily="18" charset="-128"/>
                <a:cs typeface="Times New Roman" panose="02020603050405020304" pitchFamily="18" charset="0"/>
              </a:rPr>
              <a:t> (; i &lt;=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600">
                <a:latin typeface="Courier New" panose="02070309020205020404" pitchFamily="49" charset="0"/>
                <a:ea typeface="Yu Mincho" panose="02020400000000000000" pitchFamily="18" charset="-128"/>
                <a:cs typeface="Times New Roman" panose="02020603050405020304" pitchFamily="18" charset="0"/>
              </a:rPr>
              <a:t>;) {</a:t>
            </a:r>
          </a:p>
          <a:p>
            <a:pPr marL="800100" lvl="2" indent="0">
              <a:spcBef>
                <a:spcPts val="0"/>
              </a:spcBef>
              <a:buNone/>
            </a:pPr>
            <a:r>
              <a:rPr lang="en-US" sz="1600">
                <a:latin typeface="Courier New" panose="02070309020205020404" pitchFamily="49" charset="0"/>
                <a:ea typeface="Yu Mincho" panose="02020400000000000000" pitchFamily="18" charset="-128"/>
                <a:cs typeface="Times New Roman" panose="02020603050405020304" pitchFamily="18" charset="0"/>
              </a:rPr>
              <a:t>    </a:t>
            </a:r>
            <a:r>
              <a:rPr lang="en-US" sz="1600">
                <a:solidFill>
                  <a:srgbClr val="397300"/>
                </a:solidFill>
                <a:latin typeface="Courier New" panose="02070309020205020404" pitchFamily="49" charset="0"/>
                <a:ea typeface="Yu Mincho" panose="02020400000000000000" pitchFamily="18" charset="-128"/>
                <a:cs typeface="Courier New" panose="02070309020205020404" pitchFamily="49" charset="0"/>
              </a:rPr>
              <a:t>puts</a:t>
            </a:r>
            <a:r>
              <a:rPr lang="en-US" sz="1600">
                <a:latin typeface="Courier New" panose="02070309020205020404" pitchFamily="49" charset="0"/>
                <a:ea typeface="Yu Mincho" panose="02020400000000000000" pitchFamily="18" charset="-128"/>
                <a:cs typeface="Times New Roman" panose="02020603050405020304" pitchFamily="18" charset="0"/>
              </a:rPr>
              <a:t>(</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"Hello world</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t>
            </a:r>
            <a:r>
              <a:rPr lang="en-US" sz="1600" smtClean="0">
                <a:latin typeface="Courier New" panose="02070309020205020404" pitchFamily="49" charset="0"/>
                <a:ea typeface="Yu Mincho" panose="02020400000000000000" pitchFamily="18" charset="-128"/>
                <a:cs typeface="Times New Roman" panose="02020603050405020304" pitchFamily="18" charset="0"/>
              </a:rPr>
              <a:t>);</a:t>
            </a:r>
            <a:endParaRPr lang="en-US" sz="1600">
              <a:latin typeface="Courier New" panose="02070309020205020404" pitchFamily="49" charset="0"/>
              <a:ea typeface="Yu Mincho" panose="02020400000000000000" pitchFamily="18" charset="-128"/>
              <a:cs typeface="Times New Roman" panose="02020603050405020304" pitchFamily="18" charset="0"/>
            </a:endParaRPr>
          </a:p>
          <a:p>
            <a:pPr marL="800100" lvl="2" indent="0">
              <a:spcBef>
                <a:spcPts val="0"/>
              </a:spcBef>
              <a:buNone/>
            </a:pPr>
            <a:r>
              <a:rPr lang="en-US" sz="1600">
                <a:latin typeface="Courier New" panose="02070309020205020404" pitchFamily="49" charset="0"/>
                <a:ea typeface="Yu Mincho" panose="02020400000000000000" pitchFamily="18" charset="-128"/>
                <a:cs typeface="Times New Roman" panose="02020603050405020304" pitchFamily="18" charset="0"/>
              </a:rPr>
              <a:t>    i++;</a:t>
            </a:r>
          </a:p>
          <a:p>
            <a:pPr marL="800100" lvl="2" indent="0">
              <a:spcBef>
                <a:spcPts val="0"/>
              </a:spcBef>
              <a:buNone/>
            </a:pPr>
            <a:r>
              <a:rPr lang="en-US" sz="1600" smtClean="0">
                <a:latin typeface="Courier New" panose="02070309020205020404" pitchFamily="49" charset="0"/>
                <a:ea typeface="Yu Mincho" panose="02020400000000000000" pitchFamily="18" charset="-128"/>
                <a:cs typeface="Times New Roman" panose="02020603050405020304" pitchFamily="18" charset="0"/>
              </a:rPr>
              <a:t>}</a:t>
            </a:r>
          </a:p>
          <a:p>
            <a:pPr marL="0" indent="0" algn="just">
              <a:buNone/>
            </a:pPr>
            <a:r>
              <a:rPr lang="en-US" sz="1800" smtClean="0"/>
              <a:t>Ở trong đoạn code này thì bước khởi tạo được đưa ra ngoài vòng </a:t>
            </a:r>
            <a:r>
              <a:rPr lang="en-US" sz="1600" b="1">
                <a:latin typeface="Courier New" panose="02070309020205020404" pitchFamily="49" charset="0"/>
                <a:cs typeface="Courier New" panose="02070309020205020404" pitchFamily="49" charset="0"/>
              </a:rPr>
              <a:t>for</a:t>
            </a:r>
            <a:r>
              <a:rPr lang="en-US" sz="1800" smtClean="0"/>
              <a:t>, còn bước nhảy được đặt trong khối lệnh thực thi. Đoạn code này sẽ cho ra kết quả giống như ở </a:t>
            </a:r>
            <a:r>
              <a:rPr lang="en-US" sz="1800" b="1" smtClean="0"/>
              <a:t>Ví dụ 1</a:t>
            </a:r>
            <a:r>
              <a:rPr lang="en-US" sz="1800" smtClean="0"/>
              <a:t>.</a:t>
            </a:r>
          </a:p>
        </p:txBody>
      </p:sp>
      <p:sp>
        <p:nvSpPr>
          <p:cNvPr id="4" name="Title 3"/>
          <p:cNvSpPr>
            <a:spLocks noGrp="1"/>
          </p:cNvSpPr>
          <p:nvPr>
            <p:ph type="title"/>
          </p:nvPr>
        </p:nvSpPr>
        <p:spPr/>
        <p:txBody>
          <a:bodyPr>
            <a:normAutofit fontScale="90000"/>
          </a:bodyPr>
          <a:lstStyle/>
          <a:p>
            <a:r>
              <a:rPr lang="en-US" smtClean="0"/>
              <a:t>Câu lệnh for</a:t>
            </a:r>
            <a:endParaRPr lang="en-US"/>
          </a:p>
        </p:txBody>
      </p:sp>
    </p:spTree>
    <p:extLst>
      <p:ext uri="{BB962C8B-B14F-4D97-AF65-F5344CB8AC3E}">
        <p14:creationId xmlns:p14="http://schemas.microsoft.com/office/powerpoint/2010/main" val="1174279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1"/>
            <a:ext cx="8133347" cy="2123901"/>
          </a:xfrm>
        </p:spPr>
        <p:txBody>
          <a:bodyPr>
            <a:normAutofit/>
          </a:bodyPr>
          <a:lstStyle/>
          <a:p>
            <a:pPr marL="0" indent="0" algn="just">
              <a:buNone/>
            </a:pPr>
            <a:r>
              <a:rPr lang="en-US" sz="2400" b="1"/>
              <a:t>3. </a:t>
            </a:r>
            <a:r>
              <a:rPr lang="en-US" sz="2400" b="1" smtClean="0"/>
              <a:t>Câu lệnh </a:t>
            </a:r>
            <a:r>
              <a:rPr lang="en-US" sz="2400" b="1"/>
              <a:t>for lồng nhau</a:t>
            </a:r>
          </a:p>
          <a:p>
            <a:pPr marL="0" indent="0" algn="just">
              <a:buNone/>
            </a:pPr>
            <a:r>
              <a:rPr lang="en-US" sz="2000" smtClean="0"/>
              <a:t>Cũng như câu lệnh </a:t>
            </a:r>
            <a:r>
              <a:rPr lang="en-US" sz="1800" b="1" smtClean="0">
                <a:latin typeface="Courier New" panose="02070309020205020404" pitchFamily="49" charset="0"/>
                <a:cs typeface="Courier New" panose="02070309020205020404" pitchFamily="49" charset="0"/>
              </a:rPr>
              <a:t>if-else</a:t>
            </a:r>
            <a:r>
              <a:rPr lang="en-US" sz="2000" smtClean="0"/>
              <a:t>, cả cấu trúc </a:t>
            </a:r>
            <a:r>
              <a:rPr lang="en-US" sz="1800" b="1" smtClean="0">
                <a:latin typeface="Courier New" panose="02070309020205020404" pitchFamily="49" charset="0"/>
                <a:cs typeface="Courier New" panose="02070309020205020404" pitchFamily="49" charset="0"/>
              </a:rPr>
              <a:t>for</a:t>
            </a:r>
            <a:r>
              <a:rPr lang="en-US" sz="2000" smtClean="0"/>
              <a:t> cũng được tính là 1 câu lệnh phức hợp. Vì vậy câu lệnh </a:t>
            </a:r>
            <a:r>
              <a:rPr lang="en-US" sz="1800" b="1">
                <a:latin typeface="Courier New" panose="02070309020205020404" pitchFamily="49" charset="0"/>
                <a:cs typeface="Courier New" panose="02070309020205020404" pitchFamily="49" charset="0"/>
              </a:rPr>
              <a:t>for</a:t>
            </a:r>
            <a:r>
              <a:rPr lang="en-US" sz="2000" smtClean="0"/>
              <a:t> có thể được đặt trong câu lệnh </a:t>
            </a:r>
            <a:r>
              <a:rPr lang="en-US" sz="1800" b="1">
                <a:latin typeface="Courier New" panose="02070309020205020404" pitchFamily="49" charset="0"/>
                <a:cs typeface="Courier New" panose="02070309020205020404" pitchFamily="49" charset="0"/>
              </a:rPr>
              <a:t>for</a:t>
            </a:r>
            <a:r>
              <a:rPr lang="en-US" sz="2000" smtClean="0"/>
              <a:t> khác để tạo nên các cấu trúc lặp phức tạp.</a:t>
            </a:r>
          </a:p>
          <a:p>
            <a:pPr marL="0" indent="0" algn="just">
              <a:buNone/>
            </a:pPr>
            <a:r>
              <a:rPr lang="en-US" sz="2000" b="1" smtClean="0"/>
              <a:t>VD: </a:t>
            </a:r>
            <a:r>
              <a:rPr lang="en-US" sz="2000" smtClean="0"/>
              <a:t>Hãy viết chương trình in ra các số tự nhiên từ 0 đến 99 theo ma trận 10x10.</a:t>
            </a:r>
          </a:p>
          <a:p>
            <a:pPr marL="0" indent="0" algn="just">
              <a:buNone/>
            </a:pPr>
            <a:endParaRPr lang="en-US" sz="2000"/>
          </a:p>
        </p:txBody>
      </p:sp>
      <p:sp>
        <p:nvSpPr>
          <p:cNvPr id="4" name="Title 3"/>
          <p:cNvSpPr>
            <a:spLocks noGrp="1"/>
          </p:cNvSpPr>
          <p:nvPr>
            <p:ph type="title"/>
          </p:nvPr>
        </p:nvSpPr>
        <p:spPr/>
        <p:txBody>
          <a:bodyPr>
            <a:normAutofit fontScale="90000"/>
          </a:bodyPr>
          <a:lstStyle/>
          <a:p>
            <a:r>
              <a:rPr lang="en-US" smtClean="0"/>
              <a:t>Câu lệnh for</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106094322"/>
              </p:ext>
            </p:extLst>
          </p:nvPr>
        </p:nvGraphicFramePr>
        <p:xfrm>
          <a:off x="457199" y="3266901"/>
          <a:ext cx="8229601" cy="2851265"/>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44658">
                <a:tc>
                  <a:txBody>
                    <a:bodyPr/>
                    <a:lstStyle/>
                    <a:p>
                      <a:pPr marL="0" indent="0" algn="just">
                        <a:buNone/>
                      </a:pPr>
                      <a:r>
                        <a:rPr lang="en-US" sz="1600" i="0" smtClean="0"/>
                        <a:t>E6.2</a:t>
                      </a:r>
                      <a:r>
                        <a:rPr lang="en-US" sz="1600" i="0" baseline="0" smtClean="0"/>
                        <a:t> - </a:t>
                      </a:r>
                      <a:r>
                        <a:rPr lang="en-US" sz="1600" b="1" i="0" smtClean="0">
                          <a:latin typeface="Calibri" panose="020F0502020204030204" pitchFamily="34" charset="0"/>
                          <a:cs typeface="Calibri" panose="020F0502020204030204" pitchFamily="34" charset="0"/>
                        </a:rPr>
                        <a:t>Ví</a:t>
                      </a:r>
                      <a:r>
                        <a:rPr lang="en-US" sz="1600" b="1" i="0" baseline="0" smtClean="0">
                          <a:latin typeface="Calibri" panose="020F0502020204030204" pitchFamily="34" charset="0"/>
                          <a:cs typeface="Calibri" panose="020F0502020204030204" pitchFamily="34" charset="0"/>
                        </a:rPr>
                        <a:t> dụ về câu lệnh for lồng nhau</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2506607">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i, j;</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(i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i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9</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i++)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for</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(j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j &lt;=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9</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j++)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"%5d"</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i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j);</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5" name="Rectangle 4"/>
          <p:cNvSpPr/>
          <p:nvPr/>
        </p:nvSpPr>
        <p:spPr>
          <a:xfrm>
            <a:off x="4858129" y="3596275"/>
            <a:ext cx="870751" cy="369332"/>
          </a:xfrm>
          <a:prstGeom prst="rect">
            <a:avLst/>
          </a:prstGeom>
        </p:spPr>
        <p:txBody>
          <a:bodyPr wrap="none">
            <a:spAutoFit/>
          </a:bodyPr>
          <a:lstStyle/>
          <a:p>
            <a:r>
              <a:rPr lang="en-US" b="1" smtClean="0"/>
              <a:t>Output</a:t>
            </a:r>
            <a:endParaRPr lang="en-US" b="1"/>
          </a:p>
        </p:txBody>
      </p:sp>
      <p:pic>
        <p:nvPicPr>
          <p:cNvPr id="6" name="Picture 5"/>
          <p:cNvPicPr>
            <a:picLocks noChangeAspect="1"/>
          </p:cNvPicPr>
          <p:nvPr/>
        </p:nvPicPr>
        <p:blipFill rotWithShape="1">
          <a:blip r:embed="rId2"/>
          <a:srcRect r="57769" b="59779"/>
          <a:stretch/>
        </p:blipFill>
        <p:spPr>
          <a:xfrm>
            <a:off x="4858129" y="3965607"/>
            <a:ext cx="3636161" cy="1967894"/>
          </a:xfrm>
          <a:prstGeom prst="rect">
            <a:avLst/>
          </a:prstGeom>
        </p:spPr>
      </p:pic>
    </p:spTree>
    <p:extLst>
      <p:ext uri="{BB962C8B-B14F-4D97-AF65-F5344CB8AC3E}">
        <p14:creationId xmlns:p14="http://schemas.microsoft.com/office/powerpoint/2010/main" val="216926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3434</TotalTime>
  <Words>2892</Words>
  <Application>Microsoft Office PowerPoint</Application>
  <PresentationFormat>On-screen Show (4:3)</PresentationFormat>
  <Paragraphs>316</Paragraphs>
  <Slides>29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Yu Mincho</vt:lpstr>
      <vt:lpstr>Arial</vt:lpstr>
      <vt:lpstr>Calibri</vt:lpstr>
      <vt:lpstr>Cambria Math</vt:lpstr>
      <vt:lpstr>Courier New</vt:lpstr>
      <vt:lpstr>Helvetica</vt:lpstr>
      <vt:lpstr>Tahoma</vt:lpstr>
      <vt:lpstr>Times New Roman</vt:lpstr>
      <vt:lpstr>JS Club - Presentation Template</vt:lpstr>
      <vt:lpstr>JS Club - Green, The Simple</vt:lpstr>
      <vt:lpstr>JS - Colorful Presentation</vt:lpstr>
      <vt:lpstr>Lập trình cơ bản với ngôn ngữ C</vt:lpstr>
      <vt:lpstr>I. CÂU LỆNH FOR</vt:lpstr>
      <vt:lpstr>Câu lệnh for</vt:lpstr>
      <vt:lpstr>Câu lệnh for</vt:lpstr>
      <vt:lpstr>Câu lệnh for</vt:lpstr>
      <vt:lpstr>Câu lệnh for</vt:lpstr>
      <vt:lpstr>Câu lệnh for</vt:lpstr>
      <vt:lpstr>Câu lệnh for</vt:lpstr>
      <vt:lpstr>Câu lệnh for</vt:lpstr>
      <vt:lpstr>II. CÂU LỆNH WHILE</vt:lpstr>
      <vt:lpstr>Câu lệnh while</vt:lpstr>
      <vt:lpstr>Câu lệnh while</vt:lpstr>
      <vt:lpstr>Câu lệnh while</vt:lpstr>
      <vt:lpstr>Câu lệnh while</vt:lpstr>
      <vt:lpstr>Câu lệnh while</vt:lpstr>
      <vt:lpstr>Câu lệnh while</vt:lpstr>
      <vt:lpstr>III. LỆNH BREAK &amp; CONTINUE</vt:lpstr>
      <vt:lpstr>Lệnh break và continue</vt:lpstr>
      <vt:lpstr>Lệnh break và continue</vt:lpstr>
      <vt:lpstr>Lệnh break và continue</vt:lpstr>
      <vt:lpstr>Lệnh break và continue</vt:lpstr>
      <vt:lpstr>Lệnh break và continue</vt:lpstr>
      <vt:lpstr>IV. NHÃN &amp; CÂU LỆNH GOTO</vt:lpstr>
      <vt:lpstr>Nhãn &amp; câu lệnh goto</vt:lpstr>
      <vt:lpstr>Nhãn &amp; câu lệnh goto</vt:lpstr>
      <vt:lpstr>Nhãn &amp; câu lệnh goto</vt:lpstr>
      <vt:lpstr>Nhãn &amp; câu lệnh goto</vt:lpstr>
      <vt:lpstr>Nhãn &amp; câu lệnh goto</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
  <cp:lastModifiedBy>Lê Cao Nguyên</cp:lastModifiedBy>
  <cp:revision>472</cp:revision>
  <dcterms:created xsi:type="dcterms:W3CDTF">2016-07-25T12:35:30Z</dcterms:created>
  <dcterms:modified xsi:type="dcterms:W3CDTF">2017-02-16T04:46:19Z</dcterms:modified>
</cp:coreProperties>
</file>