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35"/>
  </p:notesMasterIdLst>
  <p:sldIdLst>
    <p:sldId id="270" r:id="rId4"/>
    <p:sldId id="271" r:id="rId5"/>
    <p:sldId id="277" r:id="rId6"/>
    <p:sldId id="313" r:id="rId7"/>
    <p:sldId id="314" r:id="rId8"/>
    <p:sldId id="315" r:id="rId9"/>
    <p:sldId id="316" r:id="rId10"/>
    <p:sldId id="305" r:id="rId11"/>
    <p:sldId id="319" r:id="rId12"/>
    <p:sldId id="321" r:id="rId13"/>
    <p:sldId id="345" r:id="rId14"/>
    <p:sldId id="322" r:id="rId15"/>
    <p:sldId id="323" r:id="rId16"/>
    <p:sldId id="324" r:id="rId17"/>
    <p:sldId id="325" r:id="rId18"/>
    <p:sldId id="331" r:id="rId19"/>
    <p:sldId id="332" r:id="rId20"/>
    <p:sldId id="334" r:id="rId21"/>
    <p:sldId id="330" r:id="rId22"/>
    <p:sldId id="333" r:id="rId23"/>
    <p:sldId id="335" r:id="rId24"/>
    <p:sldId id="336" r:id="rId25"/>
    <p:sldId id="337" r:id="rId26"/>
    <p:sldId id="338" r:id="rId27"/>
    <p:sldId id="339" r:id="rId28"/>
    <p:sldId id="340" r:id="rId29"/>
    <p:sldId id="341" r:id="rId30"/>
    <p:sldId id="342" r:id="rId31"/>
    <p:sldId id="343" r:id="rId32"/>
    <p:sldId id="344" r:id="rId33"/>
    <p:sldId id="31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ilaptrinh.wordpress.com/2012/12/28/interchange-sort/" TargetMode="External"/><Relationship Id="rId3" Type="http://schemas.openxmlformats.org/officeDocument/2006/relationships/hyperlink" Target="http://www.cplusplus.com/doc/tutorial/arrays/" TargetMode="External"/><Relationship Id="rId7" Type="http://schemas.openxmlformats.org/officeDocument/2006/relationships/hyperlink" Target="https://en.wikipedia.org/wiki/Bubble_sort" TargetMode="External"/><Relationship Id="rId2" Type="http://schemas.openxmlformats.org/officeDocument/2006/relationships/hyperlink" Target="http://vietjack.com/lap_trinh_c/mang_trong_c.jsp" TargetMode="External"/><Relationship Id="rId1" Type="http://schemas.openxmlformats.org/officeDocument/2006/relationships/slideLayout" Target="../slideLayouts/slideLayout5.xml"/><Relationship Id="rId6" Type="http://schemas.openxmlformats.org/officeDocument/2006/relationships/hyperlink" Target="https://en.wikipedia.org/wiki/Selection_sort" TargetMode="External"/><Relationship Id="rId5" Type="http://schemas.openxmlformats.org/officeDocument/2006/relationships/hyperlink" Target="https://en.wikipedia.org/wiki/Linear_search" TargetMode="External"/><Relationship Id="rId4" Type="http://schemas.openxmlformats.org/officeDocument/2006/relationships/hyperlink" Target="http://en.cppreference.com/w/c/language" TargetMode="External"/><Relationship Id="rId9" Type="http://schemas.openxmlformats.org/officeDocument/2006/relationships/hyperlink" Target="http://www.cplusplus.com/reference/cstd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200" y="4572000"/>
            <a:ext cx="7296912" cy="609600"/>
          </a:xfrm>
        </p:spPr>
        <p:txBody>
          <a:bodyPr/>
          <a:lstStyle/>
          <a:p>
            <a:pPr>
              <a:defRPr/>
            </a:pPr>
            <a:r>
              <a:rPr lang="en-US" sz="2400" err="1">
                <a:latin typeface="+mj-lt"/>
                <a:ea typeface="Tahoma" panose="020B0604030504040204" pitchFamily="34" charset="0"/>
                <a:cs typeface="Tahoma" panose="020B0604030504040204" pitchFamily="34" charset="0"/>
              </a:rPr>
              <a:t>Bài</a:t>
            </a:r>
            <a:r>
              <a:rPr lang="en-US" sz="2400">
                <a:latin typeface="+mj-lt"/>
                <a:ea typeface="Tahoma" panose="020B0604030504040204" pitchFamily="34" charset="0"/>
                <a:cs typeface="Tahoma" panose="020B0604030504040204" pitchFamily="34" charset="0"/>
              </a:rPr>
              <a:t> </a:t>
            </a:r>
            <a:r>
              <a:rPr lang="en-US" sz="2400" smtClean="0">
                <a:latin typeface="+mj-lt"/>
                <a:ea typeface="Tahoma" panose="020B0604030504040204" pitchFamily="34" charset="0"/>
                <a:cs typeface="Tahoma" panose="020B0604030504040204" pitchFamily="34" charset="0"/>
              </a:rPr>
              <a:t>7: Mảng, các thuật toán sắp xếp và tìm kiếm</a:t>
            </a:r>
            <a:endParaRPr lang="en-US" sz="240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2601227"/>
          </a:xfrm>
        </p:spPr>
        <p:txBody>
          <a:bodyPr>
            <a:normAutofit/>
          </a:bodyPr>
          <a:lstStyle/>
          <a:p>
            <a:pPr marL="0" indent="0">
              <a:buNone/>
            </a:pPr>
            <a:r>
              <a:rPr lang="en-US" sz="2400" b="1"/>
              <a:t>4</a:t>
            </a:r>
            <a:r>
              <a:rPr lang="en-US" sz="2400" b="1" smtClean="0"/>
              <a:t>. Nhập dữ liệu vào mảng</a:t>
            </a:r>
          </a:p>
          <a:p>
            <a:pPr algn="just"/>
            <a:r>
              <a:rPr lang="en-US" sz="1800" smtClean="0"/>
              <a:t>Toán tử gán </a:t>
            </a:r>
            <a:r>
              <a:rPr lang="en-US" sz="1600" smtClean="0">
                <a:latin typeface="Courier New" panose="02070309020205020404" pitchFamily="49" charset="0"/>
                <a:cs typeface="Courier New" panose="02070309020205020404" pitchFamily="49" charset="0"/>
              </a:rPr>
              <a:t>=</a:t>
            </a:r>
            <a:r>
              <a:rPr lang="en-US" sz="1800" smtClean="0"/>
              <a:t> chỉ có tác dụng để khởi tạo giá trị cho mảng lúc khai báo, còn sau đó không thể dùng để gán giá trị của mảng này cho mảng khác. Thay vào đó chúng ta phải lưu giá trị cho từng phần tử một của mảng.</a:t>
            </a:r>
          </a:p>
          <a:p>
            <a:pPr algn="just"/>
            <a:r>
              <a:rPr lang="en-US" sz="1800" smtClean="0"/>
              <a:t>Khi nhập dữ liệu vào mảng, ta cần nhập số phần tử rồi sau đó nhập các phần tử vào mảng. Lợi dụng tính chất để dữ liệu chưa xử lý trong bộ đệm sang cho các lần nhập sau của hàm </a:t>
            </a:r>
            <a:r>
              <a:rPr lang="en-US" sz="1400" b="1" smtClean="0">
                <a:latin typeface="Courier New" panose="02070309020205020404" pitchFamily="49" charset="0"/>
                <a:cs typeface="Courier New" panose="02070309020205020404" pitchFamily="49" charset="0"/>
              </a:rPr>
              <a:t>scanf()</a:t>
            </a:r>
            <a:r>
              <a:rPr lang="en-US" sz="1800" smtClean="0"/>
              <a:t>, ta có thể nhập luôn một dãy các phần tử ngăn cách nhau bằng dấu cách từ ngoài màn hình, thay vì phải nhập từng phần tử một.</a:t>
            </a:r>
          </a:p>
        </p:txBody>
      </p:sp>
      <p:graphicFrame>
        <p:nvGraphicFramePr>
          <p:cNvPr id="5" name="Table 4"/>
          <p:cNvGraphicFramePr>
            <a:graphicFrameLocks noGrp="1"/>
          </p:cNvGraphicFramePr>
          <p:nvPr>
            <p:extLst>
              <p:ext uri="{D42A27DB-BD31-4B8C-83A1-F6EECF244321}">
                <p14:modId xmlns:p14="http://schemas.microsoft.com/office/powerpoint/2010/main" val="4286734103"/>
              </p:ext>
            </p:extLst>
          </p:nvPr>
        </p:nvGraphicFramePr>
        <p:xfrm>
          <a:off x="457198" y="3744227"/>
          <a:ext cx="8229602" cy="1783506"/>
        </p:xfrm>
        <a:graphic>
          <a:graphicData uri="http://schemas.openxmlformats.org/drawingml/2006/table">
            <a:tbl>
              <a:tblPr firstRow="1" bandRow="1">
                <a:tableStyleId>{17292A2E-F333-43FB-9621-5CBBE7FDCDCB}</a:tableStyleId>
              </a:tblPr>
              <a:tblGrid>
                <a:gridCol w="5469776">
                  <a:extLst>
                    <a:ext uri="{9D8B030D-6E8A-4147-A177-3AD203B41FA5}">
                      <a16:colId xmlns:a16="http://schemas.microsoft.com/office/drawing/2014/main" val="107693152"/>
                    </a:ext>
                  </a:extLst>
                </a:gridCol>
                <a:gridCol w="2759826">
                  <a:extLst>
                    <a:ext uri="{9D8B030D-6E8A-4147-A177-3AD203B41FA5}">
                      <a16:colId xmlns:a16="http://schemas.microsoft.com/office/drawing/2014/main" val="3841391933"/>
                    </a:ext>
                  </a:extLst>
                </a:gridCol>
              </a:tblGrid>
              <a:tr h="298550">
                <a:tc gridSpan="2">
                  <a:txBody>
                    <a:bodyPr/>
                    <a:lstStyle/>
                    <a:p>
                      <a:pPr marL="0" indent="0" algn="just">
                        <a:buNone/>
                      </a:pPr>
                      <a:r>
                        <a:rPr lang="en-US" sz="1600" i="0" smtClean="0"/>
                        <a:t>E7.3</a:t>
                      </a:r>
                      <a:r>
                        <a:rPr lang="en-US" sz="1600" i="0" baseline="0" smtClean="0"/>
                        <a:t> - Ví dụ về nhập dãy phần tử vào mảng</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1448226">
                <a:tc>
                  <a:txBody>
                    <a:bodyPr/>
                    <a:lstStyle/>
                    <a:p>
                      <a:pPr marL="0" marR="0" indent="0">
                        <a:spcBef>
                          <a:spcPts val="0"/>
                        </a:spcBef>
                        <a:spcAft>
                          <a:spcPts val="0"/>
                        </a:spcAft>
                        <a:buNone/>
                      </a:pPr>
                      <a:r>
                        <a:rPr lang="en-US" sz="14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smtClean="0">
                          <a:latin typeface="Courier New" panose="02070309020205020404" pitchFamily="49" charset="0"/>
                          <a:ea typeface="Courier New" panose="02070309020205020404" pitchFamily="49" charset="0"/>
                          <a:cs typeface="Courier New" panose="02070309020205020404" pitchFamily="49" charset="0"/>
                        </a:rPr>
                        <a:t> i, n, a[</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100</a:t>
                      </a:r>
                      <a:r>
                        <a:rPr lang="en-US" sz="1400" smtClean="0">
                          <a:latin typeface="Courier New" panose="02070309020205020404" pitchFamily="49" charset="0"/>
                          <a:ea typeface="Courier New" panose="02070309020205020404" pitchFamily="49" charset="0"/>
                          <a:cs typeface="Courier New" panose="02070309020205020404" pitchFamily="49" charset="0"/>
                        </a:rPr>
                        <a:t>];</a:t>
                      </a:r>
                      <a:endParaRPr lang="en-US" sz="1400" smtClean="0">
                        <a:latin typeface="Courier New" panose="02070309020205020404" pitchFamily="49" charset="0"/>
                        <a:ea typeface="Courier New" panose="02070309020205020404" pitchFamily="49" charset="0"/>
                        <a:cs typeface="Times New Roman" panose="02020603050405020304" pitchFamily="18" charset="0"/>
                      </a:endParaRPr>
                    </a:p>
                    <a:p>
                      <a:pPr marL="0" marR="0" indent="0">
                        <a:spcBef>
                          <a:spcPts val="0"/>
                        </a:spcBef>
                        <a:spcAft>
                          <a:spcPts val="0"/>
                        </a:spcAft>
                        <a:buNone/>
                      </a:pPr>
                      <a:r>
                        <a:rPr lang="en-US" sz="14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"Enter n: "</a:t>
                      </a:r>
                      <a:r>
                        <a:rPr lang="en-US" sz="1400" smtClean="0">
                          <a:latin typeface="Courier New" panose="02070309020205020404" pitchFamily="49" charset="0"/>
                          <a:ea typeface="Courier New" panose="02070309020205020404" pitchFamily="49" charset="0"/>
                          <a:cs typeface="Courier New" panose="02070309020205020404" pitchFamily="49" charset="0"/>
                        </a:rPr>
                        <a:t>);</a:t>
                      </a:r>
                      <a:endParaRPr lang="en-US" sz="1400" smtClean="0">
                        <a:latin typeface="Courier New" panose="02070309020205020404" pitchFamily="49" charset="0"/>
                        <a:ea typeface="Courier New" panose="02070309020205020404" pitchFamily="49" charset="0"/>
                        <a:cs typeface="Times New Roman" panose="02020603050405020304" pitchFamily="18" charset="0"/>
                      </a:endParaRPr>
                    </a:p>
                    <a:p>
                      <a:pPr marL="0" marR="0" indent="0">
                        <a:spcBef>
                          <a:spcPts val="0"/>
                        </a:spcBef>
                        <a:spcAft>
                          <a:spcPts val="0"/>
                        </a:spcAft>
                        <a:buNone/>
                      </a:pPr>
                      <a:r>
                        <a:rPr lang="en-US" sz="14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scanf</a:t>
                      </a:r>
                      <a:r>
                        <a:rPr lang="en-US" sz="1400" smtClean="0">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"%d"</a:t>
                      </a:r>
                      <a:r>
                        <a:rPr lang="en-US" sz="1400" smtClean="0">
                          <a:latin typeface="Courier New" panose="02070309020205020404" pitchFamily="49" charset="0"/>
                          <a:ea typeface="Courier New" panose="02070309020205020404" pitchFamily="49" charset="0"/>
                          <a:cs typeface="Courier New" panose="02070309020205020404" pitchFamily="49" charset="0"/>
                        </a:rPr>
                        <a:t>, &amp;n);</a:t>
                      </a:r>
                      <a:endParaRPr lang="en-US" sz="1400" smtClean="0">
                        <a:latin typeface="Courier New" panose="02070309020205020404" pitchFamily="49" charset="0"/>
                        <a:ea typeface="Courier New" panose="02070309020205020404" pitchFamily="49" charset="0"/>
                        <a:cs typeface="Times New Roman" panose="02020603050405020304" pitchFamily="18" charset="0"/>
                      </a:endParaRPr>
                    </a:p>
                    <a:p>
                      <a:pPr marL="0" marR="0" indent="0">
                        <a:spcBef>
                          <a:spcPts val="0"/>
                        </a:spcBef>
                        <a:spcAft>
                          <a:spcPts val="0"/>
                        </a:spcAft>
                        <a:buNone/>
                      </a:pPr>
                      <a:r>
                        <a:rPr lang="en-US" sz="14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"Enter array of %d elements: "</a:t>
                      </a:r>
                      <a:r>
                        <a:rPr lang="en-US" sz="1400" smtClean="0">
                          <a:latin typeface="Courier New" panose="02070309020205020404" pitchFamily="49" charset="0"/>
                          <a:ea typeface="Courier New" panose="02070309020205020404" pitchFamily="49" charset="0"/>
                          <a:cs typeface="Courier New" panose="02070309020205020404" pitchFamily="49" charset="0"/>
                        </a:rPr>
                        <a:t>, n);</a:t>
                      </a:r>
                      <a:endParaRPr lang="en-US" sz="1400" smtClean="0">
                        <a:latin typeface="Courier New" panose="02070309020205020404" pitchFamily="49" charset="0"/>
                        <a:ea typeface="Courier New" panose="02070309020205020404" pitchFamily="49" charset="0"/>
                        <a:cs typeface="Times New Roman" panose="02020603050405020304" pitchFamily="18" charset="0"/>
                      </a:endParaRPr>
                    </a:p>
                    <a:p>
                      <a:pPr marL="0" marR="0" indent="0">
                        <a:spcBef>
                          <a:spcPts val="0"/>
                        </a:spcBef>
                        <a:spcAft>
                          <a:spcPts val="0"/>
                        </a:spcAft>
                        <a:buNone/>
                      </a:pPr>
                      <a:r>
                        <a:rPr lang="en-US" sz="14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for</a:t>
                      </a:r>
                      <a:r>
                        <a:rPr lang="en-US" sz="1400" smtClean="0">
                          <a:latin typeface="Courier New" panose="02070309020205020404" pitchFamily="49" charset="0"/>
                          <a:ea typeface="Courier New" panose="02070309020205020404" pitchFamily="49" charset="0"/>
                          <a:cs typeface="Courier New" panose="02070309020205020404" pitchFamily="49" charset="0"/>
                        </a:rPr>
                        <a:t> (i = </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0</a:t>
                      </a:r>
                      <a:r>
                        <a:rPr lang="en-US" sz="1400" smtClean="0">
                          <a:latin typeface="Courier New" panose="02070309020205020404" pitchFamily="49" charset="0"/>
                          <a:ea typeface="Courier New" panose="02070309020205020404" pitchFamily="49" charset="0"/>
                          <a:cs typeface="Courier New" panose="02070309020205020404" pitchFamily="49" charset="0"/>
                        </a:rPr>
                        <a:t>; i &lt; n; i++)</a:t>
                      </a:r>
                      <a:endParaRPr lang="en-US" sz="1400" smtClean="0">
                        <a:latin typeface="Courier New" panose="02070309020205020404" pitchFamily="49" charset="0"/>
                        <a:ea typeface="Courier New" panose="02070309020205020404" pitchFamily="49" charset="0"/>
                        <a:cs typeface="Times New Roman" panose="02020603050405020304" pitchFamily="18" charset="0"/>
                      </a:endParaRPr>
                    </a:p>
                    <a:p>
                      <a:pPr marL="0" marR="0" indent="0">
                        <a:spcBef>
                          <a:spcPts val="0"/>
                        </a:spcBef>
                        <a:spcAft>
                          <a:spcPts val="0"/>
                        </a:spcAft>
                        <a:buNone/>
                      </a:pPr>
                      <a:r>
                        <a:rPr lang="en-US" sz="1400" smtClean="0">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scanf</a:t>
                      </a:r>
                      <a:r>
                        <a:rPr lang="en-US" sz="1400" smtClean="0">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"%d"</a:t>
                      </a:r>
                      <a:r>
                        <a:rPr lang="en-US" sz="1400" smtClean="0">
                          <a:latin typeface="Courier New" panose="02070309020205020404" pitchFamily="49" charset="0"/>
                          <a:ea typeface="Courier New" panose="02070309020205020404" pitchFamily="49" charset="0"/>
                          <a:cs typeface="Courier New" panose="02070309020205020404" pitchFamily="49" charset="0"/>
                        </a:rPr>
                        <a:t>, &amp;a[i]);</a:t>
                      </a:r>
                      <a:endParaRPr lang="en-US" sz="1400">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endParaRPr lang="en-US" sz="1400">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4" name="Picture 3"/>
          <p:cNvPicPr>
            <a:picLocks noChangeAspect="1"/>
          </p:cNvPicPr>
          <p:nvPr/>
        </p:nvPicPr>
        <p:blipFill rotWithShape="1">
          <a:blip r:embed="rId2"/>
          <a:srcRect r="69523" b="84176"/>
          <a:stretch/>
        </p:blipFill>
        <p:spPr>
          <a:xfrm>
            <a:off x="5395913" y="4495357"/>
            <a:ext cx="3178755" cy="863138"/>
          </a:xfrm>
          <a:prstGeom prst="rect">
            <a:avLst/>
          </a:prstGeom>
        </p:spPr>
      </p:pic>
      <p:sp>
        <p:nvSpPr>
          <p:cNvPr id="6" name="TextBox 5"/>
          <p:cNvSpPr txBox="1"/>
          <p:nvPr/>
        </p:nvSpPr>
        <p:spPr>
          <a:xfrm>
            <a:off x="5395913" y="4089170"/>
            <a:ext cx="1062182"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3594292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1147813"/>
          </a:xfrm>
        </p:spPr>
        <p:txBody>
          <a:bodyPr>
            <a:normAutofit/>
          </a:bodyPr>
          <a:lstStyle/>
          <a:p>
            <a:pPr marL="0" indent="0">
              <a:buNone/>
            </a:pPr>
            <a:r>
              <a:rPr lang="en-US" sz="2400" b="1"/>
              <a:t>5</a:t>
            </a:r>
            <a:r>
              <a:rPr lang="en-US" sz="2400" b="1" smtClean="0"/>
              <a:t>. Mảng có độ dài thay đổi</a:t>
            </a:r>
          </a:p>
          <a:p>
            <a:pPr marL="0" indent="0" algn="just">
              <a:buNone/>
            </a:pPr>
            <a:r>
              <a:rPr lang="en-US" sz="2000" smtClean="0"/>
              <a:t>Trong C, không chỉ số nguyên mà giá trị của biến, hằng hoặc biểu thức số nguyên có thể được dùng để khởi tạo kích thước cho mảng.</a:t>
            </a:r>
          </a:p>
        </p:txBody>
      </p:sp>
      <p:graphicFrame>
        <p:nvGraphicFramePr>
          <p:cNvPr id="5" name="Table 4"/>
          <p:cNvGraphicFramePr>
            <a:graphicFrameLocks noGrp="1"/>
          </p:cNvGraphicFramePr>
          <p:nvPr>
            <p:extLst>
              <p:ext uri="{D42A27DB-BD31-4B8C-83A1-F6EECF244321}">
                <p14:modId xmlns:p14="http://schemas.microsoft.com/office/powerpoint/2010/main" val="1727843611"/>
              </p:ext>
            </p:extLst>
          </p:nvPr>
        </p:nvGraphicFramePr>
        <p:xfrm>
          <a:off x="457200" y="2327667"/>
          <a:ext cx="8229602" cy="3914316"/>
        </p:xfrm>
        <a:graphic>
          <a:graphicData uri="http://schemas.openxmlformats.org/drawingml/2006/table">
            <a:tbl>
              <a:tblPr firstRow="1" bandRow="1">
                <a:tableStyleId>{17292A2E-F333-43FB-9621-5CBBE7FDCDCB}</a:tableStyleId>
              </a:tblPr>
              <a:tblGrid>
                <a:gridCol w="5469776">
                  <a:extLst>
                    <a:ext uri="{9D8B030D-6E8A-4147-A177-3AD203B41FA5}">
                      <a16:colId xmlns:a16="http://schemas.microsoft.com/office/drawing/2014/main" val="107693152"/>
                    </a:ext>
                  </a:extLst>
                </a:gridCol>
                <a:gridCol w="2759826">
                  <a:extLst>
                    <a:ext uri="{9D8B030D-6E8A-4147-A177-3AD203B41FA5}">
                      <a16:colId xmlns:a16="http://schemas.microsoft.com/office/drawing/2014/main" val="3841391933"/>
                    </a:ext>
                  </a:extLst>
                </a:gridCol>
              </a:tblGrid>
              <a:tr h="348156">
                <a:tc gridSpan="2">
                  <a:txBody>
                    <a:bodyPr/>
                    <a:lstStyle/>
                    <a:p>
                      <a:pPr marL="0" indent="0" algn="just">
                        <a:buNone/>
                      </a:pPr>
                      <a:r>
                        <a:rPr lang="en-US" sz="1600" i="0" smtClean="0"/>
                        <a:t>E7.4</a:t>
                      </a:r>
                      <a:r>
                        <a:rPr lang="en-US" sz="1600" i="0" baseline="0" smtClean="0"/>
                        <a:t> - Ví dụ về mảng có độ dài thay đổi</a:t>
                      </a:r>
                      <a:endParaRPr lang="vi-VN" sz="1600" b="1" i="0" smtClean="0">
                        <a:latin typeface="Calibri" panose="020F0502020204030204" pitchFamily="34" charset="0"/>
                        <a:cs typeface="Calibri" panose="020F0502020204030204" pitchFamily="34" charset="0"/>
                      </a:endParaRPr>
                    </a:p>
                  </a:txBody>
                  <a:tcPr/>
                </a:tc>
                <a:tc hMerge="1">
                  <a:txBody>
                    <a:bodyPr/>
                    <a:lstStyle/>
                    <a:p>
                      <a:pPr marL="0" indent="0" algn="just">
                        <a:buNone/>
                      </a:pP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26058">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Input the array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a[n];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Declare variable-length array of size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array of %d elements: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Output the array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"Here is the array you entered: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 %d"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endParaRPr lang="en-US" sz="1400">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6" name="TextBox 5"/>
          <p:cNvSpPr txBox="1"/>
          <p:nvPr/>
        </p:nvSpPr>
        <p:spPr>
          <a:xfrm>
            <a:off x="5359374" y="2712757"/>
            <a:ext cx="1062182" cy="369332"/>
          </a:xfrm>
          <a:prstGeom prst="rect">
            <a:avLst/>
          </a:prstGeom>
          <a:noFill/>
        </p:spPr>
        <p:txBody>
          <a:bodyPr wrap="square" rtlCol="0">
            <a:spAutoFit/>
          </a:bodyPr>
          <a:lstStyle/>
          <a:p>
            <a:r>
              <a:rPr lang="en-US" b="1" smtClean="0"/>
              <a:t>Output</a:t>
            </a:r>
            <a:endParaRPr lang="en-US" b="1"/>
          </a:p>
        </p:txBody>
      </p:sp>
      <p:pic>
        <p:nvPicPr>
          <p:cNvPr id="7" name="Picture 6"/>
          <p:cNvPicPr>
            <a:picLocks noChangeAspect="1"/>
          </p:cNvPicPr>
          <p:nvPr/>
        </p:nvPicPr>
        <p:blipFill rotWithShape="1">
          <a:blip r:embed="rId2"/>
          <a:srcRect t="5934" r="62744" b="81562"/>
          <a:stretch/>
        </p:blipFill>
        <p:spPr>
          <a:xfrm>
            <a:off x="5359374" y="3082089"/>
            <a:ext cx="3195587" cy="609430"/>
          </a:xfrm>
          <a:prstGeom prst="rect">
            <a:avLst/>
          </a:prstGeom>
        </p:spPr>
      </p:pic>
    </p:spTree>
    <p:extLst>
      <p:ext uri="{BB962C8B-B14F-4D97-AF65-F5344CB8AC3E}">
        <p14:creationId xmlns:p14="http://schemas.microsoft.com/office/powerpoint/2010/main" val="3858658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2999"/>
            <a:ext cx="8229600" cy="5085273"/>
          </a:xfrm>
        </p:spPr>
        <p:txBody>
          <a:bodyPr>
            <a:normAutofit/>
          </a:bodyPr>
          <a:lstStyle/>
          <a:p>
            <a:pPr marL="0" indent="0">
              <a:buNone/>
            </a:pPr>
            <a:r>
              <a:rPr lang="en-US" sz="2400" b="1" smtClean="0"/>
              <a:t>Một số lưu ý với mảng</a:t>
            </a:r>
          </a:p>
          <a:p>
            <a:pPr algn="just"/>
            <a:r>
              <a:rPr lang="en-US" sz="2000" smtClean="0"/>
              <a:t>Với mảng có kích thước cố định thì ta nên khai báo kích thước của mảng dưới dạng hằng số ở đầu chương trình để sau này dễ dàng thay đổi khi dữ liệu đầu vào lớn hơn.</a:t>
            </a:r>
          </a:p>
          <a:p>
            <a:pPr marL="344488" lvl="1" indent="0" algn="just">
              <a:buNone/>
            </a:pPr>
            <a:r>
              <a:rPr lang="en-US" sz="1800" b="1" smtClean="0"/>
              <a:t>Ví dụ:</a:t>
            </a:r>
          </a:p>
          <a:p>
            <a:pPr marL="344488" lvl="1" indent="0">
              <a:spcBef>
                <a:spcPts val="0"/>
              </a:spcBef>
              <a:buNone/>
            </a:pPr>
            <a:r>
              <a:rPr lang="en-US" sz="1400" smtClean="0">
                <a:solidFill>
                  <a:srgbClr val="1F7199"/>
                </a:solidFill>
                <a:latin typeface="Courier New" panose="02070309020205020404" pitchFamily="49" charset="0"/>
                <a:ea typeface="Courier New" panose="02070309020205020404" pitchFamily="49" charset="0"/>
                <a:cs typeface="Courier New" panose="02070309020205020404" pitchFamily="49" charset="0"/>
              </a:rPr>
              <a:t>#</a:t>
            </a:r>
            <a:r>
              <a:rPr lang="en-US" sz="1400" b="1">
                <a:solidFill>
                  <a:srgbClr val="1F7199"/>
                </a:solidFill>
                <a:latin typeface="Courier New" panose="02070309020205020404" pitchFamily="49" charset="0"/>
                <a:ea typeface="Courier New" panose="02070309020205020404" pitchFamily="49" charset="0"/>
                <a:cs typeface="Courier New" panose="02070309020205020404" pitchFamily="49" charset="0"/>
              </a:rPr>
              <a:t>define</a:t>
            </a:r>
            <a:r>
              <a:rPr lang="en-US" sz="1400">
                <a:solidFill>
                  <a:srgbClr val="1F7199"/>
                </a:solidFill>
                <a:latin typeface="Courier New" panose="02070309020205020404" pitchFamily="49" charset="0"/>
                <a:ea typeface="Courier New" panose="02070309020205020404" pitchFamily="49" charset="0"/>
                <a:cs typeface="Courier New" panose="02070309020205020404" pitchFamily="49" charset="0"/>
              </a:rPr>
              <a:t> MAX 100</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344488" lvl="1" indent="0">
              <a:spcBef>
                <a:spcPts val="0"/>
              </a:spcBef>
              <a:buNone/>
            </a:pP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344488" lvl="1" indent="0">
              <a:spcBef>
                <a:spcPts val="0"/>
              </a:spcBef>
              <a:buNone/>
            </a:pPr>
            <a:r>
              <a:rPr lang="en-US" sz="1400" b="1">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400">
                <a:solidFill>
                  <a:srgbClr val="444444"/>
                </a:solidFill>
                <a:latin typeface="Courier New" panose="02070309020205020404" pitchFamily="49" charset="0"/>
                <a:ea typeface="Courier New" panose="02070309020205020404" pitchFamily="49" charset="0"/>
                <a:cs typeface="Courier New" panose="02070309020205020404" pitchFamily="49" charset="0"/>
              </a:rPr>
              <a:t> a[MAX];</a:t>
            </a:r>
            <a:endParaRPr lang="en-US" sz="1400">
              <a:latin typeface="Courier New" panose="02070309020205020404" pitchFamily="49" charset="0"/>
              <a:ea typeface="Courier New" panose="02070309020205020404" pitchFamily="49" charset="0"/>
              <a:cs typeface="Times New Roman" panose="02020603050405020304" pitchFamily="18" charset="0"/>
            </a:endParaRPr>
          </a:p>
          <a:p>
            <a:pPr marL="344488" lvl="1" indent="0">
              <a:spcBef>
                <a:spcPts val="0"/>
              </a:spcBef>
              <a:buNone/>
            </a:pPr>
            <a:r>
              <a:rPr lang="en-US" sz="14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2000" smtClean="0"/>
          </a:p>
          <a:p>
            <a:pPr algn="just"/>
            <a:r>
              <a:rPr lang="en-US" sz="2000" smtClean="0"/>
              <a:t>Trong trường hợp duyệt tất cả các phần tử của mảng, ta nên để điều kiện ở vòng </a:t>
            </a:r>
            <a:r>
              <a:rPr lang="en-US" sz="1600" b="1" smtClean="0">
                <a:latin typeface="Courier New" panose="02070309020205020404" pitchFamily="49" charset="0"/>
                <a:cs typeface="Courier New" panose="02070309020205020404" pitchFamily="49" charset="0"/>
              </a:rPr>
              <a:t>for</a:t>
            </a:r>
            <a:r>
              <a:rPr lang="en-US" sz="2000" smtClean="0"/>
              <a:t> là </a:t>
            </a:r>
            <a:r>
              <a:rPr lang="en-US" sz="1600" smtClean="0">
                <a:latin typeface="Courier New" panose="02070309020205020404" pitchFamily="49" charset="0"/>
                <a:cs typeface="Courier New" panose="02070309020205020404" pitchFamily="49" charset="0"/>
              </a:rPr>
              <a:t>i &lt; n</a:t>
            </a:r>
            <a:r>
              <a:rPr lang="en-US" sz="2000" smtClean="0"/>
              <a:t> thay vì </a:t>
            </a:r>
            <a:r>
              <a:rPr lang="en-US" sz="1600" smtClean="0">
                <a:latin typeface="Courier New" panose="02070309020205020404" pitchFamily="49" charset="0"/>
                <a:cs typeface="Courier New" panose="02070309020205020404" pitchFamily="49" charset="0"/>
              </a:rPr>
              <a:t>i &lt;= n - 1</a:t>
            </a:r>
            <a:r>
              <a:rPr lang="en-US" sz="2000" smtClean="0"/>
              <a:t>, như vậy điều kiện sẽ gọn hơn và giúp gợi ra được kích thước của mảng.</a:t>
            </a:r>
          </a:p>
          <a:p>
            <a:pPr algn="just"/>
            <a:r>
              <a:rPr lang="en-US" sz="2000" smtClean="0"/>
              <a:t>Nếu như ta nhập thừa dữ liệu thì những dữ liệu chưa xử lý có thể gây ảnh hưởng đến những lần nhập dữ liệu sau. Khi đó ta cần xóa bộ đệm bằng câu lệnh:</a:t>
            </a:r>
          </a:p>
          <a:p>
            <a:pPr marL="0" indent="0" algn="ctr">
              <a:buNone/>
            </a:pPr>
            <a:r>
              <a:rPr lang="en-US" sz="1600" smtClean="0">
                <a:latin typeface="Courier New" panose="02070309020205020404" pitchFamily="49" charset="0"/>
                <a:cs typeface="Courier New" panose="02070309020205020404" pitchFamily="49" charset="0"/>
              </a:rPr>
              <a:t>fflush(</a:t>
            </a:r>
            <a:r>
              <a:rPr lang="en-US" sz="1600" smtClean="0">
                <a:solidFill>
                  <a:schemeClr val="accent3"/>
                </a:solidFill>
                <a:latin typeface="Courier New" panose="02070309020205020404" pitchFamily="49" charset="0"/>
                <a:cs typeface="Courier New" panose="02070309020205020404" pitchFamily="49" charset="0"/>
              </a:rPr>
              <a:t>stdin</a:t>
            </a:r>
            <a:r>
              <a:rPr lang="en-US" sz="16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8448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MẢNG ĐA CHIỀU</a:t>
            </a:r>
            <a:endParaRPr lang="en-US"/>
          </a:p>
        </p:txBody>
      </p:sp>
    </p:spTree>
    <p:extLst>
      <p:ext uri="{BB962C8B-B14F-4D97-AF65-F5344CB8AC3E}">
        <p14:creationId xmlns:p14="http://schemas.microsoft.com/office/powerpoint/2010/main" val="1978854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a:xfrm>
            <a:off x="457200" y="1143000"/>
            <a:ext cx="8229600" cy="5147733"/>
          </a:xfrm>
        </p:spPr>
        <p:txBody>
          <a:bodyPr>
            <a:normAutofit/>
          </a:bodyPr>
          <a:lstStyle/>
          <a:p>
            <a:pPr marL="0" indent="0">
              <a:buNone/>
            </a:pPr>
            <a:r>
              <a:rPr lang="en-US" sz="2400" b="1" smtClean="0"/>
              <a:t>1. Mảng đa chiều</a:t>
            </a:r>
          </a:p>
          <a:p>
            <a:pPr marL="0" indent="0" algn="just">
              <a:buNone/>
            </a:pPr>
            <a:r>
              <a:rPr lang="en-US" sz="2000" smtClean="0"/>
              <a:t>Trong thực tế có nhiều trường hợp chúng ta phải làm việc với các dữ liệu đa chiều, trong đó phổ biến nhất là 2 chiều như bảng, ma trận, vector, … Ngôn ngữ C cho phép ta khai báo mảng đa chiều để lưu trữ những dữ liệu như trên. Cú pháp khai báo mảng k chiều trong C là như sau:</a:t>
            </a:r>
          </a:p>
          <a:p>
            <a:pPr marL="0" indent="0" algn="ctr">
              <a:buNone/>
            </a:pPr>
            <a:r>
              <a:rPr lang="en-US" sz="1400" b="1">
                <a:latin typeface="Courier New" panose="02070309020205020404" pitchFamily="49" charset="0"/>
                <a:cs typeface="Courier New" panose="02070309020205020404" pitchFamily="49" charset="0"/>
              </a:rPr>
              <a:t>kiểu_dữ_liệu</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tên_mảng[</a:t>
            </a:r>
            <a:r>
              <a:rPr lang="en-US" sz="1400" smtClean="0">
                <a:solidFill>
                  <a:schemeClr val="accent1"/>
                </a:solidFill>
                <a:latin typeface="Courier New" panose="02070309020205020404" pitchFamily="49" charset="0"/>
                <a:cs typeface="Courier New" panose="02070309020205020404" pitchFamily="49" charset="0"/>
              </a:rPr>
              <a:t>kích_thước_1</a:t>
            </a:r>
            <a:r>
              <a:rPr lang="en-US" sz="1400" smtClean="0">
                <a:latin typeface="Courier New" panose="02070309020205020404" pitchFamily="49" charset="0"/>
                <a:cs typeface="Courier New" panose="02070309020205020404" pitchFamily="49" charset="0"/>
              </a:rPr>
              <a:t>][</a:t>
            </a:r>
            <a:r>
              <a:rPr lang="en-US" sz="1400" smtClean="0">
                <a:solidFill>
                  <a:schemeClr val="accent1"/>
                </a:solidFill>
                <a:latin typeface="Courier New" panose="02070309020205020404" pitchFamily="49" charset="0"/>
                <a:cs typeface="Courier New" panose="02070309020205020404" pitchFamily="49" charset="0"/>
              </a:rPr>
              <a:t>kích_thước_2</a:t>
            </a:r>
            <a:r>
              <a:rPr lang="en-US" sz="1400" smtClean="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a:t>
            </a:r>
            <a:r>
              <a:rPr lang="en-US" sz="1400" smtClean="0">
                <a:solidFill>
                  <a:schemeClr val="accent1"/>
                </a:solidFill>
                <a:latin typeface="Courier New" panose="02070309020205020404" pitchFamily="49" charset="0"/>
                <a:cs typeface="Courier New" panose="02070309020205020404" pitchFamily="49" charset="0"/>
              </a:rPr>
              <a:t>kích_thước_k</a:t>
            </a:r>
            <a:r>
              <a:rPr lang="en-US" sz="1400" smtClean="0">
                <a:latin typeface="Courier New" panose="02070309020205020404" pitchFamily="49" charset="0"/>
                <a:cs typeface="Courier New" panose="02070309020205020404" pitchFamily="49" charset="0"/>
              </a:rPr>
              <a:t>]</a:t>
            </a:r>
          </a:p>
          <a:p>
            <a:pPr marL="0" indent="0" algn="ctr">
              <a:buNone/>
            </a:pPr>
            <a:r>
              <a:rPr lang="en-US" sz="1400" i="1" smtClean="0">
                <a:latin typeface="Courier New" panose="02070309020205020404" pitchFamily="49" charset="0"/>
                <a:cs typeface="Courier New" panose="02070309020205020404" pitchFamily="49" charset="0"/>
              </a:rPr>
              <a:t>[= </a:t>
            </a:r>
            <a:r>
              <a:rPr lang="en-US" sz="1400" i="1">
                <a:solidFill>
                  <a:schemeClr val="accent2"/>
                </a:solidFill>
                <a:latin typeface="Courier New" panose="02070309020205020404" pitchFamily="49" charset="0"/>
                <a:cs typeface="Courier New" panose="02070309020205020404" pitchFamily="49" charset="0"/>
              </a:rPr>
              <a:t>mảng_hằng</a:t>
            </a:r>
            <a:r>
              <a:rPr lang="en-US" sz="1400" i="1">
                <a:latin typeface="Courier New" panose="02070309020205020404" pitchFamily="49" charset="0"/>
                <a:cs typeface="Courier New" panose="02070309020205020404" pitchFamily="49" charset="0"/>
              </a:rPr>
              <a:t>];</a:t>
            </a:r>
          </a:p>
          <a:p>
            <a:pPr marL="0" indent="0" algn="just">
              <a:buNone/>
            </a:pPr>
            <a:r>
              <a:rPr lang="en-US" sz="1800" b="1" smtClean="0"/>
              <a:t>Ví dụ:</a:t>
            </a:r>
          </a:p>
          <a:p>
            <a:pPr algn="just"/>
            <a:r>
              <a:rPr lang="en-US" sz="1800" smtClean="0"/>
              <a:t>Khai báo mảng 2 chiều kiểu </a:t>
            </a:r>
            <a:r>
              <a:rPr lang="en-US" sz="1600" b="1">
                <a:latin typeface="Courier New" panose="02070309020205020404" pitchFamily="49" charset="0"/>
                <a:cs typeface="Courier New" panose="02070309020205020404" pitchFamily="49" charset="0"/>
              </a:rPr>
              <a:t>int</a:t>
            </a:r>
            <a:r>
              <a:rPr lang="en-US" sz="1800" smtClean="0"/>
              <a:t>, kích thước 10 × 4</a:t>
            </a:r>
          </a:p>
          <a:p>
            <a:pPr marL="400050" lvl="1" indent="0" algn="just">
              <a:buNone/>
            </a:pPr>
            <a:r>
              <a:rPr lang="en-US" sz="1400" b="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a[10][4];</a:t>
            </a:r>
          </a:p>
          <a:p>
            <a:pPr algn="just"/>
            <a:r>
              <a:rPr lang="en-US" sz="1800" smtClean="0"/>
              <a:t>Khai báo mảng 3 chiều kiểu </a:t>
            </a:r>
            <a:r>
              <a:rPr lang="en-US" sz="1600" b="1">
                <a:latin typeface="Courier New" panose="02070309020205020404" pitchFamily="49" charset="0"/>
                <a:cs typeface="Courier New" panose="02070309020205020404" pitchFamily="49" charset="0"/>
              </a:rPr>
              <a:t>float</a:t>
            </a:r>
            <a:r>
              <a:rPr lang="en-US" sz="1800" smtClean="0"/>
              <a:t>, kích thước 3 </a:t>
            </a:r>
            <a:r>
              <a:rPr lang="en-US" sz="1800"/>
              <a:t>× </a:t>
            </a:r>
            <a:r>
              <a:rPr lang="en-US" sz="1800" smtClean="0"/>
              <a:t>4 </a:t>
            </a:r>
            <a:r>
              <a:rPr lang="en-US" sz="1800"/>
              <a:t>× </a:t>
            </a:r>
            <a:r>
              <a:rPr lang="en-US" sz="1800" smtClean="0"/>
              <a:t>5</a:t>
            </a:r>
          </a:p>
          <a:p>
            <a:pPr marL="400050" lvl="1" indent="0" algn="just">
              <a:buNone/>
            </a:pPr>
            <a:r>
              <a:rPr lang="en-US" sz="1400" b="1" smtClean="0">
                <a:latin typeface="Courier New" panose="02070309020205020404" pitchFamily="49" charset="0"/>
                <a:cs typeface="Courier New" panose="02070309020205020404" pitchFamily="49" charset="0"/>
              </a:rPr>
              <a:t>float</a:t>
            </a:r>
            <a:r>
              <a:rPr lang="en-US" sz="1400" smtClean="0">
                <a:latin typeface="Courier New" panose="02070309020205020404" pitchFamily="49" charset="0"/>
                <a:cs typeface="Courier New" panose="02070309020205020404" pitchFamily="49" charset="0"/>
              </a:rPr>
              <a:t> f[3][4][5];</a:t>
            </a:r>
            <a:endParaRPr lang="en-US" sz="1800" smtClean="0"/>
          </a:p>
          <a:p>
            <a:pPr marL="0" indent="0" algn="just">
              <a:buNone/>
            </a:pPr>
            <a:r>
              <a:rPr lang="en-US" sz="1800" smtClean="0"/>
              <a:t>Chỉ số của các chiều trong mảng đa chiều cũng được đánh số từ 0 </a:t>
            </a:r>
            <a:r>
              <a:rPr lang="en-US" sz="1800"/>
              <a:t>như mảng 1 chiều</a:t>
            </a:r>
            <a:r>
              <a:rPr lang="en-US" sz="1800" smtClean="0"/>
              <a:t>, và cú pháp truy cập vào phần tử mảng cũng tương tự:</a:t>
            </a:r>
          </a:p>
          <a:p>
            <a:pPr marL="0" lvl="0" indent="0" algn="ctr">
              <a:buNone/>
            </a:pPr>
            <a:r>
              <a:rPr lang="en-US" sz="1400" smtClean="0">
                <a:solidFill>
                  <a:prstClr val="black"/>
                </a:solidFill>
                <a:latin typeface="Courier New" panose="02070309020205020404" pitchFamily="49" charset="0"/>
                <a:cs typeface="Courier New" panose="02070309020205020404" pitchFamily="49" charset="0"/>
              </a:rPr>
              <a:t>tên_mảng[</a:t>
            </a:r>
            <a:r>
              <a:rPr lang="en-US" sz="1400" smtClean="0">
                <a:solidFill>
                  <a:srgbClr val="0000FF"/>
                </a:solidFill>
                <a:latin typeface="Courier New" panose="02070309020205020404" pitchFamily="49" charset="0"/>
                <a:cs typeface="Courier New" panose="02070309020205020404" pitchFamily="49" charset="0"/>
              </a:rPr>
              <a:t>chỉ_số_1</a:t>
            </a:r>
            <a:r>
              <a:rPr lang="en-US" sz="1400" smtClean="0">
                <a:solidFill>
                  <a:prstClr val="black"/>
                </a:solidFill>
                <a:latin typeface="Courier New" panose="02070309020205020404" pitchFamily="49" charset="0"/>
                <a:cs typeface="Courier New" panose="02070309020205020404" pitchFamily="49" charset="0"/>
              </a:rPr>
              <a:t>][</a:t>
            </a:r>
            <a:r>
              <a:rPr lang="en-US" sz="1400" smtClean="0">
                <a:solidFill>
                  <a:srgbClr val="0000FF"/>
                </a:solidFill>
                <a:latin typeface="Courier New" panose="02070309020205020404" pitchFamily="49" charset="0"/>
                <a:cs typeface="Courier New" panose="02070309020205020404" pitchFamily="49" charset="0"/>
              </a:rPr>
              <a:t>chỉ_số_2</a:t>
            </a:r>
            <a:r>
              <a:rPr lang="en-US" sz="1400" smtClean="0">
                <a:solidFill>
                  <a:prstClr val="black"/>
                </a:solidFill>
                <a:latin typeface="Courier New" panose="02070309020205020404" pitchFamily="49" charset="0"/>
                <a:cs typeface="Courier New" panose="02070309020205020404" pitchFamily="49" charset="0"/>
              </a:rPr>
              <a:t>]…[</a:t>
            </a:r>
            <a:r>
              <a:rPr lang="en-US" sz="1400" smtClean="0">
                <a:solidFill>
                  <a:srgbClr val="0000FF"/>
                </a:solidFill>
                <a:latin typeface="Courier New" panose="02070309020205020404" pitchFamily="49" charset="0"/>
                <a:cs typeface="Courier New" panose="02070309020205020404" pitchFamily="49" charset="0"/>
              </a:rPr>
              <a:t>chỉ_số_k</a:t>
            </a:r>
            <a:r>
              <a:rPr lang="en-US" sz="1400" smtClean="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4971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a:xfrm>
            <a:off x="457200" y="1143000"/>
            <a:ext cx="8160500" cy="1702875"/>
          </a:xfrm>
        </p:spPr>
        <p:txBody>
          <a:bodyPr>
            <a:normAutofit/>
          </a:bodyPr>
          <a:lstStyle/>
          <a:p>
            <a:pPr marL="0" indent="0" algn="just">
              <a:buNone/>
            </a:pPr>
            <a:r>
              <a:rPr lang="en-US" sz="2400" b="1" smtClean="0"/>
              <a:t>2. Liên hệ với dữ liệu thực tế</a:t>
            </a:r>
            <a:endParaRPr lang="en-US" sz="1400"/>
          </a:p>
          <a:p>
            <a:pPr marL="0" lvl="0" indent="0" algn="just">
              <a:buNone/>
            </a:pPr>
            <a:r>
              <a:rPr lang="en-US" sz="1800" smtClean="0">
                <a:solidFill>
                  <a:prstClr val="black"/>
                </a:solidFill>
              </a:rPr>
              <a:t>Một </a:t>
            </a:r>
            <a:r>
              <a:rPr lang="en-US" sz="1800">
                <a:solidFill>
                  <a:prstClr val="black"/>
                </a:solidFill>
              </a:rPr>
              <a:t>khai báo mảng 2 chiều kích thước M </a:t>
            </a:r>
            <a:r>
              <a:rPr lang="en-US" sz="1800"/>
              <a:t>×</a:t>
            </a:r>
            <a:r>
              <a:rPr lang="en-US" sz="1800" smtClean="0">
                <a:solidFill>
                  <a:prstClr val="black"/>
                </a:solidFill>
              </a:rPr>
              <a:t> N </a:t>
            </a:r>
            <a:r>
              <a:rPr lang="en-US" sz="1800" smtClean="0">
                <a:solidFill>
                  <a:prstClr val="black"/>
                </a:solidFill>
                <a:cs typeface="Courier New" panose="02070309020205020404" pitchFamily="49" charset="0"/>
              </a:rPr>
              <a:t>sẽ </a:t>
            </a:r>
            <a:r>
              <a:rPr lang="en-US" sz="1800">
                <a:solidFill>
                  <a:prstClr val="black"/>
                </a:solidFill>
                <a:cs typeface="Courier New" panose="02070309020205020404" pitchFamily="49" charset="0"/>
              </a:rPr>
              <a:t>tương đương với 1 ma trận gồm M </a:t>
            </a:r>
            <a:r>
              <a:rPr lang="en-US" sz="1800" smtClean="0">
                <a:solidFill>
                  <a:prstClr val="black"/>
                </a:solidFill>
                <a:cs typeface="Courier New" panose="02070309020205020404" pitchFamily="49" charset="0"/>
              </a:rPr>
              <a:t>hàng, </a:t>
            </a:r>
            <a:r>
              <a:rPr lang="en-US" sz="1800">
                <a:solidFill>
                  <a:prstClr val="black"/>
                </a:solidFill>
                <a:cs typeface="Courier New" panose="02070309020205020404" pitchFamily="49" charset="0"/>
              </a:rPr>
              <a:t>N cột</a:t>
            </a:r>
            <a:r>
              <a:rPr lang="en-US" sz="1800" smtClean="0">
                <a:solidFill>
                  <a:prstClr val="black"/>
                </a:solidFill>
                <a:cs typeface="Courier New" panose="02070309020205020404" pitchFamily="49" charset="0"/>
              </a:rPr>
              <a:t>. </a:t>
            </a:r>
            <a:r>
              <a:rPr lang="en-US" sz="1800">
                <a:cs typeface="Courier New" panose="02070309020205020404" pitchFamily="49" charset="0"/>
              </a:rPr>
              <a:t>Các </a:t>
            </a:r>
            <a:r>
              <a:rPr lang="en-US" sz="1800" smtClean="0">
                <a:cs typeface="Courier New" panose="02070309020205020404" pitchFamily="49" charset="0"/>
              </a:rPr>
              <a:t>hàng </a:t>
            </a:r>
            <a:r>
              <a:rPr lang="en-US" sz="1800">
                <a:cs typeface="Courier New" panose="02070309020205020404" pitchFamily="49" charset="0"/>
              </a:rPr>
              <a:t>sẽ được đánh số từ 0 đến M - 1, còn các cột sẽ được đánh số từ 0 đến N - 1.</a:t>
            </a:r>
            <a:endParaRPr lang="en-US" sz="1800" smtClean="0"/>
          </a:p>
          <a:p>
            <a:pPr marL="0" indent="0" algn="just">
              <a:buNone/>
            </a:pPr>
            <a:r>
              <a:rPr lang="en-US" sz="1800" b="1" smtClean="0"/>
              <a:t>Ví dụ: </a:t>
            </a:r>
            <a:r>
              <a:rPr lang="en-US" sz="1800" smtClean="0"/>
              <a:t>Mảng 2 chiều </a:t>
            </a:r>
            <a:r>
              <a:rPr lang="en-US" sz="1600" b="1" smtClean="0">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a[3][4] </a:t>
            </a:r>
            <a:r>
              <a:rPr lang="en-US" sz="1800" smtClean="0"/>
              <a:t>sẽ tương đương với 1 ma trận 3 hàng, 4 cột.</a:t>
            </a:r>
          </a:p>
        </p:txBody>
      </p:sp>
      <p:grpSp>
        <p:nvGrpSpPr>
          <p:cNvPr id="5" name="Group 4"/>
          <p:cNvGrpSpPr/>
          <p:nvPr/>
        </p:nvGrpSpPr>
        <p:grpSpPr>
          <a:xfrm>
            <a:off x="5843030" y="2964557"/>
            <a:ext cx="2774670" cy="2070959"/>
            <a:chOff x="5843030" y="3824568"/>
            <a:chExt cx="2774670" cy="2070959"/>
          </a:xfrm>
        </p:grpSpPr>
        <p:sp>
          <p:nvSpPr>
            <p:cNvPr id="55" name="TextBox 54"/>
            <p:cNvSpPr txBox="1"/>
            <p:nvPr/>
          </p:nvSpPr>
          <p:spPr>
            <a:xfrm>
              <a:off x="5848389" y="4206442"/>
              <a:ext cx="544654" cy="543477"/>
            </a:xfrm>
            <a:prstGeom prst="rect">
              <a:avLst/>
            </a:prstGeom>
            <a:noFill/>
          </p:spPr>
          <p:txBody>
            <a:bodyPr wrap="square" tIns="0" bIns="0" rtlCol="0" anchor="ctr">
              <a:noAutofit/>
            </a:bodyPr>
            <a:lstStyle/>
            <a:p>
              <a:pPr algn="r"/>
              <a:r>
                <a:rPr lang="en-US" sz="1000" smtClean="0">
                  <a:latin typeface="Courier New" panose="02070309020205020404" pitchFamily="49" charset="0"/>
                  <a:cs typeface="Courier New" panose="02070309020205020404" pitchFamily="49" charset="0"/>
                </a:rPr>
                <a:t>0</a:t>
              </a:r>
              <a:endParaRPr lang="en-US" sz="1000">
                <a:latin typeface="Courier New" panose="02070309020205020404" pitchFamily="49" charset="0"/>
                <a:cs typeface="Courier New" panose="02070309020205020404" pitchFamily="49" charset="0"/>
              </a:endParaRPr>
            </a:p>
          </p:txBody>
        </p:sp>
        <p:sp>
          <p:nvSpPr>
            <p:cNvPr id="56" name="TextBox 55"/>
            <p:cNvSpPr txBox="1"/>
            <p:nvPr/>
          </p:nvSpPr>
          <p:spPr>
            <a:xfrm>
              <a:off x="5851936" y="4754190"/>
              <a:ext cx="544654" cy="543477"/>
            </a:xfrm>
            <a:prstGeom prst="rect">
              <a:avLst/>
            </a:prstGeom>
            <a:noFill/>
          </p:spPr>
          <p:txBody>
            <a:bodyPr wrap="square" tIns="0" bIns="0" rtlCol="0" anchor="ctr">
              <a:noAutofit/>
            </a:bodyPr>
            <a:lstStyle/>
            <a:p>
              <a:pPr algn="r"/>
              <a:r>
                <a:rPr lang="en-US" sz="1000" smtClean="0">
                  <a:latin typeface="Courier New" panose="02070309020205020404" pitchFamily="49" charset="0"/>
                  <a:cs typeface="Courier New" panose="02070309020205020404" pitchFamily="49" charset="0"/>
                </a:rPr>
                <a:t>1</a:t>
              </a:r>
              <a:endParaRPr lang="en-US" sz="1000">
                <a:latin typeface="Courier New" panose="02070309020205020404" pitchFamily="49" charset="0"/>
                <a:cs typeface="Courier New" panose="02070309020205020404" pitchFamily="49" charset="0"/>
              </a:endParaRPr>
            </a:p>
          </p:txBody>
        </p:sp>
        <p:sp>
          <p:nvSpPr>
            <p:cNvPr id="62" name="TextBox 61"/>
            <p:cNvSpPr txBox="1"/>
            <p:nvPr/>
          </p:nvSpPr>
          <p:spPr>
            <a:xfrm>
              <a:off x="5843030" y="5289634"/>
              <a:ext cx="544654" cy="543477"/>
            </a:xfrm>
            <a:prstGeom prst="rect">
              <a:avLst/>
            </a:prstGeom>
            <a:noFill/>
          </p:spPr>
          <p:txBody>
            <a:bodyPr wrap="square" tIns="0" bIns="0" rtlCol="0" anchor="ctr">
              <a:noAutofit/>
            </a:bodyPr>
            <a:lstStyle/>
            <a:p>
              <a:pPr algn="r"/>
              <a:r>
                <a:rPr lang="en-US" sz="1000" smtClean="0">
                  <a:latin typeface="Courier New" panose="02070309020205020404" pitchFamily="49" charset="0"/>
                  <a:cs typeface="Courier New" panose="02070309020205020404" pitchFamily="49" charset="0"/>
                </a:rPr>
                <a:t>2</a:t>
              </a:r>
              <a:endParaRPr lang="en-US" sz="1000">
                <a:latin typeface="Courier New" panose="02070309020205020404" pitchFamily="49" charset="0"/>
                <a:cs typeface="Courier New" panose="02070309020205020404" pitchFamily="49" charset="0"/>
              </a:endParaRPr>
            </a:p>
          </p:txBody>
        </p:sp>
        <p:grpSp>
          <p:nvGrpSpPr>
            <p:cNvPr id="78" name="Group 77"/>
            <p:cNvGrpSpPr/>
            <p:nvPr/>
          </p:nvGrpSpPr>
          <p:grpSpPr>
            <a:xfrm>
              <a:off x="6419264" y="3824568"/>
              <a:ext cx="2198436" cy="353865"/>
              <a:chOff x="6424683" y="1143285"/>
              <a:chExt cx="2198436" cy="550271"/>
            </a:xfrm>
          </p:grpSpPr>
          <p:sp>
            <p:nvSpPr>
              <p:cNvPr id="43" name="TextBox 42"/>
              <p:cNvSpPr txBox="1"/>
              <p:nvPr/>
            </p:nvSpPr>
            <p:spPr>
              <a:xfrm>
                <a:off x="6424683" y="1150079"/>
                <a:ext cx="544654" cy="543477"/>
              </a:xfrm>
              <a:prstGeom prst="rect">
                <a:avLst/>
              </a:prstGeom>
              <a:noFill/>
            </p:spPr>
            <p:txBody>
              <a:bodyPr wrap="square" tIns="0" bIns="0" rtlCol="0" anchor="b">
                <a:noAutofit/>
              </a:bodyPr>
              <a:lstStyle/>
              <a:p>
                <a:pPr algn="ctr"/>
                <a:r>
                  <a:rPr lang="en-US" sz="1000" smtClean="0">
                    <a:latin typeface="Courier New" panose="02070309020205020404" pitchFamily="49" charset="0"/>
                    <a:cs typeface="Courier New" panose="02070309020205020404" pitchFamily="49" charset="0"/>
                  </a:rPr>
                  <a:t>0</a:t>
                </a:r>
                <a:endParaRPr lang="en-US" sz="1000">
                  <a:latin typeface="Courier New" panose="02070309020205020404" pitchFamily="49" charset="0"/>
                  <a:cs typeface="Courier New" panose="02070309020205020404" pitchFamily="49" charset="0"/>
                </a:endParaRPr>
              </a:p>
            </p:txBody>
          </p:sp>
          <p:sp>
            <p:nvSpPr>
              <p:cNvPr id="52" name="TextBox 51"/>
              <p:cNvSpPr txBox="1"/>
              <p:nvPr/>
            </p:nvSpPr>
            <p:spPr>
              <a:xfrm>
                <a:off x="6971082" y="1145615"/>
                <a:ext cx="544654" cy="543477"/>
              </a:xfrm>
              <a:prstGeom prst="rect">
                <a:avLst/>
              </a:prstGeom>
              <a:noFill/>
            </p:spPr>
            <p:txBody>
              <a:bodyPr wrap="square" tIns="0" bIns="0" rtlCol="0" anchor="b">
                <a:noAutofit/>
              </a:bodyPr>
              <a:lstStyle/>
              <a:p>
                <a:pPr algn="ctr"/>
                <a:r>
                  <a:rPr lang="en-US" sz="1000" smtClean="0">
                    <a:latin typeface="Courier New" panose="02070309020205020404" pitchFamily="49" charset="0"/>
                    <a:cs typeface="Courier New" panose="02070309020205020404" pitchFamily="49" charset="0"/>
                  </a:rPr>
                  <a:t>1</a:t>
                </a:r>
                <a:endParaRPr lang="en-US" sz="1000">
                  <a:latin typeface="Courier New" panose="02070309020205020404" pitchFamily="49" charset="0"/>
                  <a:cs typeface="Courier New" panose="02070309020205020404" pitchFamily="49" charset="0"/>
                </a:endParaRPr>
              </a:p>
            </p:txBody>
          </p:sp>
          <p:sp>
            <p:nvSpPr>
              <p:cNvPr id="53" name="TextBox 52"/>
              <p:cNvSpPr txBox="1"/>
              <p:nvPr/>
            </p:nvSpPr>
            <p:spPr>
              <a:xfrm>
                <a:off x="7519272" y="1145615"/>
                <a:ext cx="544654" cy="543477"/>
              </a:xfrm>
              <a:prstGeom prst="rect">
                <a:avLst/>
              </a:prstGeom>
              <a:noFill/>
            </p:spPr>
            <p:txBody>
              <a:bodyPr wrap="square" tIns="0" bIns="0" rtlCol="0" anchor="b">
                <a:noAutofit/>
              </a:bodyPr>
              <a:lstStyle/>
              <a:p>
                <a:pPr algn="ctr"/>
                <a:r>
                  <a:rPr lang="en-US" sz="1000" smtClean="0">
                    <a:latin typeface="Courier New" panose="02070309020205020404" pitchFamily="49" charset="0"/>
                    <a:cs typeface="Courier New" panose="02070309020205020404" pitchFamily="49" charset="0"/>
                  </a:rPr>
                  <a:t>2</a:t>
                </a:r>
                <a:endParaRPr lang="en-US" sz="1000">
                  <a:latin typeface="Courier New" panose="02070309020205020404" pitchFamily="49" charset="0"/>
                  <a:cs typeface="Courier New" panose="02070309020205020404" pitchFamily="49" charset="0"/>
                </a:endParaRPr>
              </a:p>
            </p:txBody>
          </p:sp>
          <p:sp>
            <p:nvSpPr>
              <p:cNvPr id="54" name="TextBox 53"/>
              <p:cNvSpPr txBox="1"/>
              <p:nvPr/>
            </p:nvSpPr>
            <p:spPr>
              <a:xfrm>
                <a:off x="8078465" y="1143285"/>
                <a:ext cx="544654" cy="543477"/>
              </a:xfrm>
              <a:prstGeom prst="rect">
                <a:avLst/>
              </a:prstGeom>
              <a:noFill/>
            </p:spPr>
            <p:txBody>
              <a:bodyPr wrap="square" lIns="0" tIns="0" rIns="0" bIns="0" rtlCol="0" anchor="b">
                <a:noAutofit/>
              </a:bodyPr>
              <a:lstStyle/>
              <a:p>
                <a:pPr algn="ctr"/>
                <a:r>
                  <a:rPr lang="en-US" sz="1000" smtClean="0">
                    <a:latin typeface="Courier New" panose="02070309020205020404" pitchFamily="49" charset="0"/>
                    <a:cs typeface="Courier New" panose="02070309020205020404" pitchFamily="49" charset="0"/>
                  </a:rPr>
                  <a:t>3</a:t>
                </a:r>
                <a:endParaRPr lang="en-US" sz="1000">
                  <a:latin typeface="Courier New" panose="02070309020205020404" pitchFamily="49" charset="0"/>
                  <a:cs typeface="Courier New" panose="02070309020205020404" pitchFamily="49" charset="0"/>
                </a:endParaRPr>
              </a:p>
            </p:txBody>
          </p:sp>
        </p:grpSp>
        <p:sp>
          <p:nvSpPr>
            <p:cNvPr id="35" name="Rectangle 34"/>
            <p:cNvSpPr/>
            <p:nvPr/>
          </p:nvSpPr>
          <p:spPr>
            <a:xfrm>
              <a:off x="6376946" y="4227239"/>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1</a:t>
              </a:r>
              <a:endParaRPr lang="en-US"/>
            </a:p>
          </p:txBody>
        </p:sp>
        <p:sp>
          <p:nvSpPr>
            <p:cNvPr id="36" name="Rectangle 35"/>
            <p:cNvSpPr/>
            <p:nvPr/>
          </p:nvSpPr>
          <p:spPr>
            <a:xfrm>
              <a:off x="6921598" y="4227404"/>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37" name="Rectangle 36"/>
            <p:cNvSpPr/>
            <p:nvPr/>
          </p:nvSpPr>
          <p:spPr>
            <a:xfrm>
              <a:off x="6376941" y="4767604"/>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5</a:t>
              </a:r>
              <a:endParaRPr lang="en-US"/>
            </a:p>
          </p:txBody>
        </p:sp>
        <p:sp>
          <p:nvSpPr>
            <p:cNvPr id="38" name="Rectangle 37"/>
            <p:cNvSpPr/>
            <p:nvPr/>
          </p:nvSpPr>
          <p:spPr>
            <a:xfrm>
              <a:off x="6923705" y="4768431"/>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6</a:t>
              </a:r>
              <a:endParaRPr lang="en-US"/>
            </a:p>
          </p:txBody>
        </p:sp>
        <p:sp>
          <p:nvSpPr>
            <p:cNvPr id="40" name="Rectangle 39"/>
            <p:cNvSpPr/>
            <p:nvPr/>
          </p:nvSpPr>
          <p:spPr>
            <a:xfrm>
              <a:off x="8005664" y="4228534"/>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4</a:t>
              </a:r>
              <a:endParaRPr lang="en-US"/>
            </a:p>
          </p:txBody>
        </p:sp>
        <p:sp>
          <p:nvSpPr>
            <p:cNvPr id="41" name="Rectangle 40"/>
            <p:cNvSpPr/>
            <p:nvPr/>
          </p:nvSpPr>
          <p:spPr>
            <a:xfrm>
              <a:off x="8008142" y="4770888"/>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8</a:t>
              </a:r>
              <a:endParaRPr lang="en-US"/>
            </a:p>
          </p:txBody>
        </p:sp>
        <p:sp>
          <p:nvSpPr>
            <p:cNvPr id="44" name="Rectangle 43"/>
            <p:cNvSpPr/>
            <p:nvPr/>
          </p:nvSpPr>
          <p:spPr>
            <a:xfrm>
              <a:off x="7466249" y="4227889"/>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3</a:t>
              </a:r>
              <a:endParaRPr lang="en-US"/>
            </a:p>
          </p:txBody>
        </p:sp>
        <p:sp>
          <p:nvSpPr>
            <p:cNvPr id="45" name="Rectangle 44"/>
            <p:cNvSpPr/>
            <p:nvPr/>
          </p:nvSpPr>
          <p:spPr>
            <a:xfrm>
              <a:off x="7466228" y="4767805"/>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7</a:t>
              </a:r>
              <a:endParaRPr lang="en-US"/>
            </a:p>
          </p:txBody>
        </p:sp>
        <p:sp>
          <p:nvSpPr>
            <p:cNvPr id="57" name="Rectangle 56"/>
            <p:cNvSpPr/>
            <p:nvPr/>
          </p:nvSpPr>
          <p:spPr>
            <a:xfrm>
              <a:off x="6376993" y="5312071"/>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9</a:t>
              </a:r>
              <a:endParaRPr lang="en-US"/>
            </a:p>
          </p:txBody>
        </p:sp>
        <p:sp>
          <p:nvSpPr>
            <p:cNvPr id="58" name="Rectangle 57"/>
            <p:cNvSpPr/>
            <p:nvPr/>
          </p:nvSpPr>
          <p:spPr>
            <a:xfrm>
              <a:off x="6922493" y="5312147"/>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10</a:t>
              </a:r>
              <a:endParaRPr lang="en-US"/>
            </a:p>
          </p:txBody>
        </p:sp>
        <p:sp>
          <p:nvSpPr>
            <p:cNvPr id="60" name="Rectangle 59"/>
            <p:cNvSpPr/>
            <p:nvPr/>
          </p:nvSpPr>
          <p:spPr>
            <a:xfrm>
              <a:off x="8007355" y="5315665"/>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12</a:t>
              </a:r>
              <a:endParaRPr lang="en-US"/>
            </a:p>
          </p:txBody>
        </p:sp>
        <p:sp>
          <p:nvSpPr>
            <p:cNvPr id="61" name="Rectangle 60"/>
            <p:cNvSpPr/>
            <p:nvPr/>
          </p:nvSpPr>
          <p:spPr>
            <a:xfrm>
              <a:off x="7464607" y="5313823"/>
              <a:ext cx="544654" cy="54465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mtClean="0"/>
                <a:t>11</a:t>
              </a:r>
              <a:endParaRPr lang="en-US"/>
            </a:p>
          </p:txBody>
        </p:sp>
        <p:sp>
          <p:nvSpPr>
            <p:cNvPr id="64" name="TextBox 63"/>
            <p:cNvSpPr txBox="1"/>
            <p:nvPr/>
          </p:nvSpPr>
          <p:spPr>
            <a:xfrm>
              <a:off x="6384944" y="3824568"/>
              <a:ext cx="2164317" cy="305703"/>
            </a:xfrm>
            <a:prstGeom prst="rect">
              <a:avLst/>
            </a:prstGeom>
            <a:noFill/>
          </p:spPr>
          <p:txBody>
            <a:bodyPr wrap="square" rtlCol="0">
              <a:spAutoFit/>
            </a:bodyPr>
            <a:lstStyle/>
            <a:p>
              <a:pPr algn="ctr"/>
              <a:r>
                <a:rPr lang="en-US" sz="1000" smtClean="0">
                  <a:latin typeface="Courier New" panose="02070309020205020404" pitchFamily="49" charset="0"/>
                  <a:cs typeface="Courier New" panose="02070309020205020404" pitchFamily="49" charset="0"/>
                </a:rPr>
                <a:t>Column Index</a:t>
              </a:r>
              <a:endParaRPr lang="en-US" sz="1000">
                <a:latin typeface="Courier New" panose="02070309020205020404" pitchFamily="49" charset="0"/>
                <a:cs typeface="Courier New" panose="02070309020205020404" pitchFamily="49" charset="0"/>
              </a:endParaRPr>
            </a:p>
          </p:txBody>
        </p:sp>
        <p:sp>
          <p:nvSpPr>
            <p:cNvPr id="65" name="TextBox 64"/>
            <p:cNvSpPr txBox="1"/>
            <p:nvPr/>
          </p:nvSpPr>
          <p:spPr>
            <a:xfrm>
              <a:off x="5894685" y="4226058"/>
              <a:ext cx="354136" cy="1669469"/>
            </a:xfrm>
            <a:prstGeom prst="rect">
              <a:avLst/>
            </a:prstGeom>
            <a:noFill/>
          </p:spPr>
          <p:txBody>
            <a:bodyPr vert="wordArtVert" wrap="square" rtlCol="0">
              <a:spAutoFit/>
            </a:bodyPr>
            <a:lstStyle/>
            <a:p>
              <a:pPr algn="ctr"/>
              <a:r>
                <a:rPr lang="en-US" sz="1000" smtClean="0">
                  <a:latin typeface="Courier New" panose="02070309020205020404" pitchFamily="49" charset="0"/>
                  <a:cs typeface="Courier New" panose="02070309020205020404" pitchFamily="49" charset="0"/>
                </a:rPr>
                <a:t>Row Index</a:t>
              </a:r>
              <a:endParaRPr lang="en-US" sz="1000">
                <a:latin typeface="Courier New" panose="02070309020205020404" pitchFamily="49" charset="0"/>
                <a:cs typeface="Courier New" panose="02070309020205020404" pitchFamily="49" charset="0"/>
              </a:endParaRPr>
            </a:p>
          </p:txBody>
        </p:sp>
      </p:grpSp>
      <p:sp>
        <p:nvSpPr>
          <p:cNvPr id="70" name="Rectangle 69"/>
          <p:cNvSpPr/>
          <p:nvPr/>
        </p:nvSpPr>
        <p:spPr>
          <a:xfrm>
            <a:off x="455141" y="2845875"/>
            <a:ext cx="5379635" cy="2308324"/>
          </a:xfrm>
          <a:prstGeom prst="rect">
            <a:avLst/>
          </a:prstGeom>
        </p:spPr>
        <p:txBody>
          <a:bodyPr wrap="square">
            <a:spAutoFit/>
          </a:bodyPr>
          <a:lstStyle/>
          <a:p>
            <a:pPr marL="342900" indent="-342900" algn="just">
              <a:buFont typeface="Arial" panose="020B0604020202020204" pitchFamily="34" charset="0"/>
              <a:buChar char="•"/>
            </a:pPr>
            <a:r>
              <a:rPr lang="en-US" sz="1600" smtClean="0">
                <a:latin typeface="Courier New" panose="02070309020205020404" pitchFamily="49" charset="0"/>
                <a:cs typeface="Courier New" panose="02070309020205020404" pitchFamily="49" charset="0"/>
              </a:rPr>
              <a:t>a[0</a:t>
            </a:r>
            <a:r>
              <a:rPr lang="en-US" sz="1600">
                <a:latin typeface="Courier New" panose="02070309020205020404" pitchFamily="49" charset="0"/>
                <a:cs typeface="Courier New" panose="02070309020205020404" pitchFamily="49" charset="0"/>
              </a:rPr>
              <a:t>][0] </a:t>
            </a:r>
            <a:r>
              <a:rPr lang="en-US"/>
              <a:t>sẽ tương ứng với </a:t>
            </a:r>
            <a:r>
              <a:rPr lang="en-US" smtClean="0"/>
              <a:t>phần tử đầu tiên của ma trận.</a:t>
            </a:r>
          </a:p>
          <a:p>
            <a:pPr marL="342900" indent="-342900" algn="just">
              <a:buFont typeface="Arial" panose="020B0604020202020204" pitchFamily="34" charset="0"/>
              <a:buChar char="•"/>
            </a:pPr>
            <a:r>
              <a:rPr lang="en-US" sz="1600">
                <a:latin typeface="Courier New" panose="02070309020205020404" pitchFamily="49" charset="0"/>
                <a:cs typeface="Courier New" panose="02070309020205020404" pitchFamily="49" charset="0"/>
              </a:rPr>
              <a:t>a[0</a:t>
            </a:r>
            <a:r>
              <a:rPr lang="en-US" sz="1600" smtClean="0">
                <a:latin typeface="Courier New" panose="02070309020205020404" pitchFamily="49" charset="0"/>
                <a:cs typeface="Courier New" panose="02070309020205020404" pitchFamily="49" charset="0"/>
              </a:rPr>
              <a:t>][3] </a:t>
            </a:r>
            <a:r>
              <a:rPr lang="en-US"/>
              <a:t>sẽ tương ứng với phần tử </a:t>
            </a:r>
            <a:r>
              <a:rPr lang="en-US" smtClean="0"/>
              <a:t>ở hàng thứ 1, cột thứ 4 của ma trận.</a:t>
            </a:r>
          </a:p>
          <a:p>
            <a:pPr marL="342900" indent="-342900" algn="just">
              <a:buFont typeface="Arial" panose="020B0604020202020204" pitchFamily="34" charset="0"/>
              <a:buChar char="•"/>
            </a:pPr>
            <a:r>
              <a:rPr lang="en-US" sz="1600">
                <a:latin typeface="Courier New" panose="02070309020205020404" pitchFamily="49" charset="0"/>
                <a:cs typeface="Courier New" panose="02070309020205020404" pitchFamily="49" charset="0"/>
              </a:rPr>
              <a:t>a[1][2] </a:t>
            </a:r>
            <a:r>
              <a:rPr lang="en-US"/>
              <a:t>sẽ tương ứng với </a:t>
            </a:r>
            <a:r>
              <a:rPr lang="en-US" smtClean="0"/>
              <a:t>phần tử </a:t>
            </a:r>
            <a:r>
              <a:rPr lang="en-US"/>
              <a:t>ở hàng thứ 2, cột thứ 3 </a:t>
            </a:r>
            <a:r>
              <a:rPr lang="en-US" smtClean="0"/>
              <a:t>của ma trận.</a:t>
            </a:r>
          </a:p>
          <a:p>
            <a:pPr marL="342900" indent="-342900" algn="just">
              <a:buFont typeface="Arial" panose="020B0604020202020204" pitchFamily="34" charset="0"/>
              <a:buChar char="•"/>
            </a:pPr>
            <a:r>
              <a:rPr lang="en-US" sz="1600">
                <a:latin typeface="Courier New" panose="02070309020205020404" pitchFamily="49" charset="0"/>
                <a:cs typeface="Courier New" panose="02070309020205020404" pitchFamily="49" charset="0"/>
              </a:rPr>
              <a:t>a[2][3] </a:t>
            </a:r>
            <a:r>
              <a:rPr lang="en-US" smtClean="0"/>
              <a:t>sẽ tương ứng với phần tử cuối cùng của ma trận.</a:t>
            </a:r>
            <a:endParaRPr lang="en-US"/>
          </a:p>
        </p:txBody>
      </p:sp>
    </p:spTree>
    <p:extLst>
      <p:ext uri="{BB962C8B-B14F-4D97-AF65-F5344CB8AC3E}">
        <p14:creationId xmlns:p14="http://schemas.microsoft.com/office/powerpoint/2010/main" val="4054827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a:xfrm>
            <a:off x="457200" y="1142999"/>
            <a:ext cx="8229600" cy="5132673"/>
          </a:xfrm>
        </p:spPr>
        <p:txBody>
          <a:bodyPr>
            <a:normAutofit/>
          </a:bodyPr>
          <a:lstStyle/>
          <a:p>
            <a:pPr marL="0" indent="0">
              <a:buNone/>
            </a:pPr>
            <a:r>
              <a:rPr lang="en-US" sz="2400" b="1" smtClean="0"/>
              <a:t>3. Khởi tạo mảng đa chiều</a:t>
            </a:r>
          </a:p>
          <a:p>
            <a:pPr marL="0" indent="0" algn="just">
              <a:buNone/>
            </a:pPr>
            <a:r>
              <a:rPr lang="en-US" sz="2000" smtClean="0">
                <a:cs typeface="Courier New" panose="02070309020205020404" pitchFamily="49" charset="0"/>
              </a:rPr>
              <a:t>Trong C, mảng hằng dùng để khởi tạo mảng 2 chiều kích thước M × N có thể được trình bày theo 2 cách:</a:t>
            </a:r>
          </a:p>
          <a:p>
            <a:pPr marL="457200" indent="-457200" algn="just">
              <a:buFont typeface="+mj-lt"/>
              <a:buAutoNum type="arabicPeriod"/>
            </a:pPr>
            <a:r>
              <a:rPr lang="en-US" sz="2000" smtClean="0">
                <a:cs typeface="Courier New" panose="02070309020205020404" pitchFamily="49" charset="0"/>
              </a:rPr>
              <a:t>Trình bày dưới dạng 1 mảng gồm M mảng con, trong đó mỗi mảng con có kích thước N và tương ứng với mỗi hàng của mảng 2 chiều.</a:t>
            </a:r>
          </a:p>
          <a:p>
            <a:pPr marL="457200" indent="-457200" algn="just">
              <a:buFont typeface="+mj-lt"/>
              <a:buAutoNum type="arabicPeriod"/>
            </a:pPr>
            <a:r>
              <a:rPr lang="en-US" sz="2000" smtClean="0">
                <a:cs typeface="Courier New" panose="02070309020205020404" pitchFamily="49" charset="0"/>
              </a:rPr>
              <a:t>Trình bày dưới dạng 1 mảng 1 chiều, với số phần tử bằng với số phần tử của mảng </a:t>
            </a:r>
            <a:r>
              <a:rPr lang="en-US" sz="2000">
                <a:cs typeface="Courier New" panose="02070309020205020404" pitchFamily="49" charset="0"/>
              </a:rPr>
              <a:t>2 chiều (M × </a:t>
            </a:r>
            <a:r>
              <a:rPr lang="en-US" sz="2000" smtClean="0">
                <a:cs typeface="Courier New" panose="02070309020205020404" pitchFamily="49" charset="0"/>
              </a:rPr>
              <a:t>N). Khi đó các phần tử của mảng hằng sẽ được gán lần lượt vào mảng 2 chiều theo từng hàng một.</a:t>
            </a:r>
          </a:p>
          <a:p>
            <a:pPr marL="0" indent="0" algn="just">
              <a:buNone/>
            </a:pPr>
            <a:r>
              <a:rPr lang="en-US" sz="2000">
                <a:cs typeface="Courier New" panose="02070309020205020404" pitchFamily="49" charset="0"/>
              </a:rPr>
              <a:t>Với mảng từ 3 chiều trở lên ta cũng </a:t>
            </a:r>
            <a:r>
              <a:rPr lang="en-US" sz="2000" smtClean="0">
                <a:cs typeface="Courier New" panose="02070309020205020404" pitchFamily="49" charset="0"/>
              </a:rPr>
              <a:t>trình bày mảng hằng theo cách tương tự.</a:t>
            </a:r>
          </a:p>
          <a:p>
            <a:pPr marL="0" indent="0" algn="just">
              <a:buNone/>
            </a:pPr>
            <a:endParaRPr lang="en-US" sz="2000" smtClean="0">
              <a:cs typeface="Courier New" panose="02070309020205020404" pitchFamily="49" charset="0"/>
            </a:endParaRPr>
          </a:p>
          <a:p>
            <a:pPr marL="0" indent="0" algn="just">
              <a:buNone/>
            </a:pPr>
            <a:endParaRPr lang="en-US" sz="2000">
              <a:cs typeface="Courier New" panose="02070309020205020404" pitchFamily="49" charset="0"/>
            </a:endParaRPr>
          </a:p>
        </p:txBody>
      </p:sp>
    </p:spTree>
    <p:extLst>
      <p:ext uri="{BB962C8B-B14F-4D97-AF65-F5344CB8AC3E}">
        <p14:creationId xmlns:p14="http://schemas.microsoft.com/office/powerpoint/2010/main" val="1659063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a:xfrm>
            <a:off x="457200" y="1143001"/>
            <a:ext cx="8358996" cy="5249174"/>
          </a:xfrm>
        </p:spPr>
        <p:txBody>
          <a:bodyPr>
            <a:normAutofit fontScale="92500" lnSpcReduction="10000"/>
          </a:bodyPr>
          <a:lstStyle/>
          <a:p>
            <a:pPr marL="0" indent="0" algn="just">
              <a:buNone/>
            </a:pPr>
            <a:r>
              <a:rPr lang="en-US" sz="2000" b="1">
                <a:cs typeface="Courier New" panose="02070309020205020404" pitchFamily="49" charset="0"/>
              </a:rPr>
              <a:t>Ví dụ 1: </a:t>
            </a:r>
            <a:r>
              <a:rPr lang="en-US" sz="2000">
                <a:cs typeface="Courier New" panose="02070309020205020404" pitchFamily="49" charset="0"/>
              </a:rPr>
              <a:t>Với mảng </a:t>
            </a:r>
            <a:r>
              <a:rPr lang="en-US" sz="1400" b="1">
                <a:solidFill>
                  <a:prstClr val="black"/>
                </a:solidFill>
                <a:latin typeface="Courier New" panose="02070309020205020404" pitchFamily="49" charset="0"/>
                <a:cs typeface="Courier New" panose="02070309020205020404" pitchFamily="49" charset="0"/>
              </a:rPr>
              <a:t>int</a:t>
            </a:r>
            <a:r>
              <a:rPr lang="en-US" sz="1400">
                <a:solidFill>
                  <a:prstClr val="black"/>
                </a:solidFill>
                <a:latin typeface="Courier New" panose="02070309020205020404" pitchFamily="49" charset="0"/>
                <a:cs typeface="Courier New" panose="02070309020205020404" pitchFamily="49" charset="0"/>
              </a:rPr>
              <a:t> a[</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solidFill>
                  <a:prstClr val="black"/>
                </a:solidFill>
                <a:latin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solidFill>
                  <a:prstClr val="black"/>
                </a:solidFill>
                <a:latin typeface="Courier New" panose="02070309020205020404" pitchFamily="49" charset="0"/>
                <a:cs typeface="Courier New" panose="02070309020205020404" pitchFamily="49" charset="0"/>
              </a:rPr>
              <a:t>]</a:t>
            </a:r>
            <a:r>
              <a:rPr lang="en-US" sz="2000">
                <a:cs typeface="Courier New" panose="02070309020205020404" pitchFamily="49" charset="0"/>
              </a:rPr>
              <a:t> ở ví dụ trước, ta có thể khởi tạo theo 2 cách:</a:t>
            </a:r>
          </a:p>
          <a:p>
            <a:pPr marL="0" indent="0" algn="just">
              <a:buNone/>
            </a:pPr>
            <a:r>
              <a:rPr lang="en-US" sz="2000">
                <a:cs typeface="Courier New" panose="02070309020205020404" pitchFamily="49" charset="0"/>
              </a:rPr>
              <a:t>Cách 1: Khởi tạo bằng 1 mảng gồm 3 mảng 1 chiều kích thước 4</a:t>
            </a:r>
          </a:p>
          <a:p>
            <a:pPr marL="400050" lvl="1" indent="0" algn="just">
              <a:buNone/>
            </a:pPr>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sz="1400">
                <a:latin typeface="Courier New" panose="02070309020205020404" pitchFamily="49" charset="0"/>
                <a:ea typeface="Courier New" panose="02070309020205020404" pitchFamily="49" charset="0"/>
                <a:cs typeface="Courier New" panose="02070309020205020404" pitchFamily="49" charset="0"/>
              </a:rPr>
              <a:t> a[</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5</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6</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7</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8</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9</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12</a:t>
            </a:r>
            <a:r>
              <a:rPr lang="en-US" sz="1400">
                <a:latin typeface="Courier New" panose="02070309020205020404" pitchFamily="49" charset="0"/>
                <a:ea typeface="Courier New" panose="02070309020205020404" pitchFamily="49" charset="0"/>
                <a:cs typeface="Courier New" panose="02070309020205020404" pitchFamily="49" charset="0"/>
              </a:rPr>
              <a:t>}};</a:t>
            </a:r>
            <a:endParaRPr lang="en-US" sz="140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sz="2000">
                <a:cs typeface="Courier New" panose="02070309020205020404" pitchFamily="49" charset="0"/>
              </a:rPr>
              <a:t>Cách 2: Khởi tạo bằng 1 mảng 1 chiều kích thước 12</a:t>
            </a:r>
          </a:p>
          <a:p>
            <a:pPr marL="400050" lvl="1" indent="0" algn="just">
              <a:spcBef>
                <a:spcPts val="0"/>
              </a:spcBef>
              <a:buNone/>
            </a:pPr>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sz="1400">
                <a:latin typeface="Courier New" panose="02070309020205020404" pitchFamily="49" charset="0"/>
                <a:ea typeface="Courier New" panose="02070309020205020404" pitchFamily="49" charset="0"/>
                <a:cs typeface="Courier New" panose="02070309020205020404" pitchFamily="49" charset="0"/>
              </a:rPr>
              <a:t> a[</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5</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6</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7</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8</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9</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12</a:t>
            </a:r>
            <a:r>
              <a:rPr lang="en-US" sz="1400" smtClean="0">
                <a:latin typeface="Courier New" panose="02070309020205020404" pitchFamily="49" charset="0"/>
                <a:ea typeface="Courier New" panose="02070309020205020404" pitchFamily="49" charset="0"/>
                <a:cs typeface="Courier New" panose="02070309020205020404" pitchFamily="49" charset="0"/>
              </a:rPr>
              <a:t>};</a:t>
            </a:r>
            <a:endParaRPr lang="en-US" sz="1400" smtClean="0">
              <a:latin typeface="Courier New" panose="02070309020205020404" pitchFamily="49" charset="0"/>
              <a:cs typeface="Courier New" panose="02070309020205020404" pitchFamily="49" charset="0"/>
            </a:endParaRPr>
          </a:p>
          <a:p>
            <a:pPr marL="0" indent="0" algn="just">
              <a:buNone/>
            </a:pPr>
            <a:r>
              <a:rPr lang="en-US" sz="2000" smtClean="0">
                <a:cs typeface="Courier New" panose="02070309020205020404" pitchFamily="49" charset="0"/>
              </a:rPr>
              <a:t>Với cách 1,  ta có thể trình bày lại mảng hằng cho dễ nhìn hơn:</a:t>
            </a:r>
          </a:p>
          <a:p>
            <a:pPr marL="400050" lvl="1" indent="0">
              <a:spcBef>
                <a:spcPts val="0"/>
              </a:spcBef>
              <a:buNone/>
            </a:pPr>
            <a:r>
              <a:rPr lang="en-US" sz="1400" b="1">
                <a:latin typeface="Courier New" panose="02070309020205020404" pitchFamily="49" charset="0"/>
                <a:ea typeface="Courier New" panose="02070309020205020404" pitchFamily="49" charset="0"/>
                <a:cs typeface="Courier New" panose="02070309020205020404" pitchFamily="49" charset="0"/>
              </a:rPr>
              <a:t>int</a:t>
            </a:r>
            <a:r>
              <a:rPr lang="en-US" sz="1400">
                <a:latin typeface="Courier New" panose="02070309020205020404" pitchFamily="49" charset="0"/>
                <a:ea typeface="Courier New" panose="02070309020205020404" pitchFamily="49" charset="0"/>
                <a:cs typeface="Courier New" panose="02070309020205020404" pitchFamily="49" charset="0"/>
              </a:rPr>
              <a:t> a[</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 = {</a:t>
            </a:r>
          </a:p>
          <a:p>
            <a:pPr marL="400050" lvl="1" indent="0">
              <a:spcBef>
                <a:spcPts val="0"/>
              </a:spcBef>
              <a:buNone/>
            </a:pPr>
            <a:r>
              <a:rPr lang="en-US" sz="1400">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4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400">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5</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6</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7</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8</a:t>
            </a:r>
            <a:r>
              <a:rPr lang="en-US" sz="14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400">
                <a:latin typeface="Courier New" panose="02070309020205020404" pitchFamily="49" charset="0"/>
                <a:ea typeface="Courier New" panose="02070309020205020404" pitchFamily="49" charset="0"/>
                <a:cs typeface="Courier New" panose="02070309020205020404" pitchFamily="49" charset="0"/>
              </a:rPr>
              <a:t>    {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9</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11</a:t>
            </a:r>
            <a:r>
              <a:rPr lang="en-US" sz="1400">
                <a:latin typeface="Courier New" panose="02070309020205020404" pitchFamily="49" charset="0"/>
                <a:ea typeface="Courier New" panose="02070309020205020404" pitchFamily="49" charset="0"/>
                <a:cs typeface="Courier New" panose="02070309020205020404" pitchFamily="49" charset="0"/>
              </a:rPr>
              <a:t>, </a:t>
            </a:r>
            <a:r>
              <a:rPr lang="en-US" sz="1400">
                <a:solidFill>
                  <a:srgbClr val="880000"/>
                </a:solidFill>
                <a:latin typeface="Courier New" panose="02070309020205020404" pitchFamily="49" charset="0"/>
                <a:ea typeface="Courier New" panose="02070309020205020404" pitchFamily="49" charset="0"/>
                <a:cs typeface="Courier New" panose="02070309020205020404" pitchFamily="49" charset="0"/>
              </a:rPr>
              <a:t>12</a:t>
            </a:r>
            <a:r>
              <a:rPr lang="en-US" sz="1400">
                <a:latin typeface="Courier New" panose="02070309020205020404" pitchFamily="49" charset="0"/>
                <a:ea typeface="Courier New" panose="02070309020205020404" pitchFamily="49" charset="0"/>
                <a:cs typeface="Courier New" panose="02070309020205020404" pitchFamily="49" charset="0"/>
              </a:rPr>
              <a:t>}</a:t>
            </a:r>
          </a:p>
          <a:p>
            <a:pPr marL="400050" lvl="1" indent="0">
              <a:spcBef>
                <a:spcPts val="0"/>
              </a:spcBef>
              <a:buNone/>
            </a:pPr>
            <a:r>
              <a:rPr lang="en-US" sz="1400" smtClean="0">
                <a:latin typeface="Courier New" panose="02070309020205020404" pitchFamily="49" charset="0"/>
                <a:ea typeface="Courier New" panose="02070309020205020404" pitchFamily="49" charset="0"/>
                <a:cs typeface="Courier New" panose="02070309020205020404" pitchFamily="49" charset="0"/>
              </a:rPr>
              <a:t>};</a:t>
            </a:r>
            <a:endParaRPr lang="en-US" sz="2000" b="1" smtClean="0">
              <a:cs typeface="Courier New" panose="02070309020205020404" pitchFamily="49" charset="0"/>
            </a:endParaRPr>
          </a:p>
          <a:p>
            <a:pPr marL="0" indent="0" algn="just">
              <a:buNone/>
            </a:pPr>
            <a:endParaRPr lang="en-US" sz="2000" b="1" smtClean="0">
              <a:cs typeface="Courier New" panose="02070309020205020404" pitchFamily="49" charset="0"/>
            </a:endParaRPr>
          </a:p>
          <a:p>
            <a:pPr marL="0" indent="0" algn="just">
              <a:buNone/>
            </a:pPr>
            <a:r>
              <a:rPr lang="en-US" sz="2000" b="1" smtClean="0">
                <a:cs typeface="Courier New" panose="02070309020205020404" pitchFamily="49" charset="0"/>
              </a:rPr>
              <a:t>Ví dụ 2: </a:t>
            </a:r>
            <a:r>
              <a:rPr lang="en-US" sz="2000" smtClean="0">
                <a:cs typeface="Courier New" panose="02070309020205020404" pitchFamily="49" charset="0"/>
              </a:rPr>
              <a:t>Nếu thay đổi mảng a ở ví dụ trước thành </a:t>
            </a:r>
            <a:r>
              <a:rPr lang="en-US" sz="1400" b="1" smtClean="0">
                <a:solidFill>
                  <a:prstClr val="black"/>
                </a:solidFill>
                <a:latin typeface="Courier New" panose="02070309020205020404" pitchFamily="49" charset="0"/>
                <a:cs typeface="Courier New" panose="02070309020205020404" pitchFamily="49" charset="0"/>
              </a:rPr>
              <a:t>int</a:t>
            </a:r>
            <a:r>
              <a:rPr lang="en-US" sz="1400" smtClean="0">
                <a:solidFill>
                  <a:prstClr val="black"/>
                </a:solidFill>
                <a:latin typeface="Courier New" panose="02070309020205020404" pitchFamily="49" charset="0"/>
                <a:cs typeface="Courier New" panose="02070309020205020404" pitchFamily="49" charset="0"/>
              </a:rPr>
              <a:t> a[</a:t>
            </a:r>
            <a:r>
              <a:rPr lang="en-US" sz="1400">
                <a:solidFill>
                  <a:schemeClr val="accent2"/>
                </a:solidFill>
                <a:latin typeface="Courier New" panose="02070309020205020404" pitchFamily="49" charset="0"/>
                <a:ea typeface="Courier New" panose="02070309020205020404" pitchFamily="49" charset="0"/>
                <a:cs typeface="Courier New" panose="02070309020205020404" pitchFamily="49" charset="0"/>
              </a:rPr>
              <a:t>2</a:t>
            </a:r>
            <a:r>
              <a:rPr lang="en-US" sz="1400" smtClean="0">
                <a:solidFill>
                  <a:prstClr val="black"/>
                </a:solidFill>
                <a:latin typeface="Courier New" panose="02070309020205020404" pitchFamily="49" charset="0"/>
                <a:cs typeface="Courier New" panose="02070309020205020404" pitchFamily="49" charset="0"/>
              </a:rPr>
              <a:t>][</a:t>
            </a:r>
            <a:r>
              <a:rPr lang="en-US" sz="1400">
                <a:solidFill>
                  <a:schemeClr val="accent2"/>
                </a:solidFill>
                <a:latin typeface="Courier New" panose="02070309020205020404" pitchFamily="49" charset="0"/>
                <a:ea typeface="Courier New" panose="02070309020205020404" pitchFamily="49" charset="0"/>
                <a:cs typeface="Courier New" panose="02070309020205020404" pitchFamily="49" charset="0"/>
              </a:rPr>
              <a:t>3</a:t>
            </a:r>
            <a:r>
              <a:rPr lang="en-US" sz="1400" smtClean="0">
                <a:solidFill>
                  <a:prstClr val="black"/>
                </a:solidFill>
                <a:latin typeface="Courier New" panose="02070309020205020404" pitchFamily="49" charset="0"/>
                <a:cs typeface="Courier New" panose="02070309020205020404" pitchFamily="49" charset="0"/>
              </a:rPr>
              <a:t>][</a:t>
            </a:r>
            <a:r>
              <a:rPr lang="en-US" sz="1400">
                <a:solidFill>
                  <a:schemeClr val="accent2"/>
                </a:solidFill>
                <a:latin typeface="Courier New" panose="02070309020205020404" pitchFamily="49" charset="0"/>
                <a:ea typeface="Courier New" panose="02070309020205020404" pitchFamily="49" charset="0"/>
                <a:cs typeface="Courier New" panose="02070309020205020404" pitchFamily="49" charset="0"/>
              </a:rPr>
              <a:t>2</a:t>
            </a:r>
            <a:r>
              <a:rPr lang="en-US" sz="1400" smtClean="0">
                <a:solidFill>
                  <a:prstClr val="black"/>
                </a:solidFill>
                <a:latin typeface="Courier New" panose="02070309020205020404" pitchFamily="49" charset="0"/>
                <a:cs typeface="Courier New" panose="02070309020205020404" pitchFamily="49" charset="0"/>
              </a:rPr>
              <a:t>]</a:t>
            </a:r>
            <a:r>
              <a:rPr lang="en-US" sz="2000" smtClean="0">
                <a:cs typeface="Courier New" panose="02070309020205020404" pitchFamily="49" charset="0"/>
              </a:rPr>
              <a:t> thì ta có thể khởi tạo theo 3 cách:</a:t>
            </a:r>
          </a:p>
          <a:p>
            <a:pPr marL="0" indent="0" algn="just">
              <a:buNone/>
            </a:pPr>
            <a:r>
              <a:rPr lang="en-US" sz="2000" smtClean="0">
                <a:cs typeface="Courier New" panose="02070309020205020404" pitchFamily="49" charset="0"/>
              </a:rPr>
              <a:t>Cách 1: </a:t>
            </a:r>
            <a:r>
              <a:rPr lang="en-US" sz="2000">
                <a:cs typeface="Courier New" panose="02070309020205020404" pitchFamily="49" charset="0"/>
              </a:rPr>
              <a:t>Khởi tạo bằng 1 mảng gồm </a:t>
            </a:r>
            <a:r>
              <a:rPr lang="en-US" sz="2000" smtClean="0">
                <a:cs typeface="Courier New" panose="02070309020205020404" pitchFamily="49" charset="0"/>
              </a:rPr>
              <a:t>2 mảng 2 </a:t>
            </a:r>
            <a:r>
              <a:rPr lang="en-US" sz="2000">
                <a:cs typeface="Courier New" panose="02070309020205020404" pitchFamily="49" charset="0"/>
              </a:rPr>
              <a:t>chiều kích thước </a:t>
            </a:r>
            <a:r>
              <a:rPr lang="en-US" sz="2000" smtClean="0">
                <a:cs typeface="Courier New" panose="02070309020205020404" pitchFamily="49" charset="0"/>
              </a:rPr>
              <a:t>3 x 2</a:t>
            </a:r>
          </a:p>
          <a:p>
            <a:pPr marL="400050" lvl="1" indent="0" algn="just">
              <a:spcBef>
                <a:spcPts val="0"/>
              </a:spcBef>
              <a:buNone/>
            </a:pPr>
            <a:r>
              <a:rPr lang="en-US" sz="1500" b="1">
                <a:latin typeface="Courier New" panose="02070309020205020404" pitchFamily="49" charset="0"/>
                <a:ea typeface="Courier New" panose="02070309020205020404" pitchFamily="49" charset="0"/>
                <a:cs typeface="Courier New" panose="02070309020205020404" pitchFamily="49" charset="0"/>
              </a:rPr>
              <a:t>int</a:t>
            </a:r>
            <a:r>
              <a:rPr lang="en-US" sz="1500">
                <a:latin typeface="Courier New" panose="02070309020205020404" pitchFamily="49" charset="0"/>
                <a:ea typeface="Courier New" panose="02070309020205020404" pitchFamily="49" charset="0"/>
                <a:cs typeface="Courier New" panose="02070309020205020404" pitchFamily="49" charset="0"/>
              </a:rPr>
              <a:t> a[</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500">
                <a:latin typeface="Courier New" panose="02070309020205020404" pitchFamily="49" charset="0"/>
                <a:ea typeface="Courier New" panose="02070309020205020404" pitchFamily="49" charset="0"/>
                <a:cs typeface="Courier New" panose="02070309020205020404" pitchFamily="49" charset="0"/>
              </a:rPr>
              <a:t>][</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500">
                <a:latin typeface="Courier New" panose="02070309020205020404" pitchFamily="49" charset="0"/>
                <a:ea typeface="Courier New" panose="02070309020205020404" pitchFamily="49" charset="0"/>
                <a:cs typeface="Courier New" panose="02070309020205020404" pitchFamily="49" charset="0"/>
              </a:rPr>
              <a:t>][</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500">
                <a:latin typeface="Courier New" panose="02070309020205020404" pitchFamily="49" charset="0"/>
                <a:ea typeface="Courier New" panose="02070309020205020404" pitchFamily="49" charset="0"/>
                <a:cs typeface="Courier New" panose="02070309020205020404" pitchFamily="49" charset="0"/>
              </a:rPr>
              <a:t>] =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5</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6</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7</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8</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9</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11</a:t>
            </a:r>
            <a:r>
              <a:rPr lang="en-US" sz="1500">
                <a:latin typeface="Courier New" panose="02070309020205020404" pitchFamily="49" charset="0"/>
                <a:ea typeface="Courier New" panose="02070309020205020404" pitchFamily="49" charset="0"/>
                <a:cs typeface="Courier New" panose="02070309020205020404" pitchFamily="49" charset="0"/>
              </a:rPr>
              <a:t>, </a:t>
            </a:r>
            <a:r>
              <a:rPr lang="en-US" sz="1500">
                <a:solidFill>
                  <a:srgbClr val="880000"/>
                </a:solidFill>
                <a:latin typeface="Courier New" panose="02070309020205020404" pitchFamily="49" charset="0"/>
                <a:ea typeface="Courier New" panose="02070309020205020404" pitchFamily="49" charset="0"/>
                <a:cs typeface="Courier New" panose="02070309020205020404" pitchFamily="49" charset="0"/>
              </a:rPr>
              <a:t>12</a:t>
            </a:r>
            <a:r>
              <a:rPr lang="en-US" sz="1500" smtClean="0">
                <a:latin typeface="Courier New" panose="02070309020205020404" pitchFamily="49" charset="0"/>
                <a:ea typeface="Courier New" panose="02070309020205020404" pitchFamily="49" charset="0"/>
                <a:cs typeface="Courier New" panose="02070309020205020404" pitchFamily="49" charset="0"/>
              </a:rPr>
              <a:t>}}};</a:t>
            </a:r>
            <a:endParaRPr lang="en-US" sz="1500" smtClean="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sz="2000" smtClean="0">
                <a:cs typeface="Courier New" panose="02070309020205020404" pitchFamily="49" charset="0"/>
              </a:rPr>
              <a:t>Cách 2: Khởi tạo bằng 1 mảng gồm 2 mảng 1 chiều kích thước 6</a:t>
            </a:r>
          </a:p>
          <a:p>
            <a:pPr marL="400050" lvl="1" indent="0" algn="just">
              <a:spcBef>
                <a:spcPts val="0"/>
              </a:spcBef>
              <a:buNone/>
            </a:pPr>
            <a:r>
              <a:rPr lang="en-US" sz="1500" b="1">
                <a:latin typeface="Courier New" panose="02070309020205020404" pitchFamily="49" charset="0"/>
                <a:ea typeface="Courier New" panose="02070309020205020404" pitchFamily="49" charset="0"/>
                <a:cs typeface="Times New Roman" panose="02020603050405020304" pitchFamily="18" charset="0"/>
              </a:rPr>
              <a:t>int</a:t>
            </a:r>
            <a:r>
              <a:rPr lang="en-US" sz="1500">
                <a:latin typeface="Courier New" panose="02070309020205020404" pitchFamily="49" charset="0"/>
                <a:ea typeface="Courier New" panose="02070309020205020404" pitchFamily="49" charset="0"/>
                <a:cs typeface="Times New Roman" panose="02020603050405020304" pitchFamily="18" charset="0"/>
              </a:rPr>
              <a:t> a[</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latin typeface="Courier New" panose="02070309020205020404" pitchFamily="49" charset="0"/>
                <a:ea typeface="Courier New" panose="02070309020205020404" pitchFamily="49" charset="0"/>
                <a:cs typeface="Times New Roman" panose="02020603050405020304" pitchFamily="18" charset="0"/>
              </a:rPr>
              <a:t>][</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500">
                <a:latin typeface="Courier New" panose="02070309020205020404" pitchFamily="49" charset="0"/>
                <a:ea typeface="Courier New" panose="02070309020205020404" pitchFamily="49" charset="0"/>
                <a:cs typeface="Times New Roman" panose="02020603050405020304" pitchFamily="18" charset="0"/>
              </a:rPr>
              <a:t>][</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latin typeface="Courier New" panose="02070309020205020404" pitchFamily="49" charset="0"/>
                <a:ea typeface="Courier New" panose="02070309020205020404" pitchFamily="49" charset="0"/>
                <a:cs typeface="Times New Roman" panose="02020603050405020304" pitchFamily="18" charset="0"/>
              </a:rPr>
              <a:t>] =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4</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5</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6</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7</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8</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9</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10</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11</a:t>
            </a:r>
            <a:r>
              <a:rPr lang="en-US" sz="1500">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12</a:t>
            </a:r>
            <a:r>
              <a:rPr lang="en-US" sz="1500" smtClean="0">
                <a:latin typeface="Courier New" panose="02070309020205020404" pitchFamily="49" charset="0"/>
                <a:ea typeface="Courier New" panose="02070309020205020404" pitchFamily="49" charset="0"/>
                <a:cs typeface="Times New Roman" panose="02020603050405020304" pitchFamily="18" charset="0"/>
              </a:rPr>
              <a:t>}};</a:t>
            </a:r>
            <a:endParaRPr lang="en-US" sz="1500" smtClean="0">
              <a:solidFill>
                <a:prstClr val="black"/>
              </a:solidFill>
              <a:cs typeface="Courier New" panose="02070309020205020404" pitchFamily="49" charset="0"/>
            </a:endParaRPr>
          </a:p>
          <a:p>
            <a:pPr marL="0" lvl="0" indent="0">
              <a:spcBef>
                <a:spcPts val="0"/>
              </a:spcBef>
              <a:buNone/>
            </a:pPr>
            <a:r>
              <a:rPr lang="en-US" sz="2000" smtClean="0">
                <a:solidFill>
                  <a:prstClr val="black"/>
                </a:solidFill>
                <a:cs typeface="Courier New" panose="02070309020205020404" pitchFamily="49" charset="0"/>
              </a:rPr>
              <a:t>Cách 3: </a:t>
            </a:r>
            <a:r>
              <a:rPr lang="en-US" sz="2000">
                <a:solidFill>
                  <a:prstClr val="black"/>
                </a:solidFill>
                <a:cs typeface="Courier New" panose="02070309020205020404" pitchFamily="49" charset="0"/>
              </a:rPr>
              <a:t>Khởi tạo bằng 1 </a:t>
            </a:r>
            <a:r>
              <a:rPr lang="en-US" sz="2000" smtClean="0">
                <a:solidFill>
                  <a:prstClr val="black"/>
                </a:solidFill>
                <a:cs typeface="Courier New" panose="02070309020205020404" pitchFamily="49" charset="0"/>
              </a:rPr>
              <a:t>mảng 1 </a:t>
            </a:r>
            <a:r>
              <a:rPr lang="en-US" sz="2000">
                <a:solidFill>
                  <a:prstClr val="black"/>
                </a:solidFill>
                <a:cs typeface="Courier New" panose="02070309020205020404" pitchFamily="49" charset="0"/>
              </a:rPr>
              <a:t>chiều kích thước </a:t>
            </a:r>
            <a:r>
              <a:rPr lang="en-US" sz="2000" smtClean="0">
                <a:solidFill>
                  <a:prstClr val="black"/>
                </a:solidFill>
                <a:cs typeface="Courier New" panose="02070309020205020404" pitchFamily="49" charset="0"/>
              </a:rPr>
              <a:t>12</a:t>
            </a:r>
            <a:endParaRPr lang="en-US" sz="2000">
              <a:solidFill>
                <a:prstClr val="black"/>
              </a:solidFill>
              <a:cs typeface="Courier New" panose="02070309020205020404" pitchFamily="49" charset="0"/>
            </a:endParaRPr>
          </a:p>
          <a:p>
            <a:pPr marL="400050" lvl="1" indent="0" algn="just">
              <a:spcBef>
                <a:spcPts val="0"/>
              </a:spcBef>
              <a:buNone/>
            </a:pPr>
            <a:r>
              <a:rPr lang="en-US" sz="1500" b="1">
                <a:solidFill>
                  <a:prstClr val="black"/>
                </a:solidFill>
                <a:latin typeface="Courier New" panose="02070309020205020404" pitchFamily="49" charset="0"/>
                <a:ea typeface="Courier New" panose="02070309020205020404" pitchFamily="49" charset="0"/>
                <a:cs typeface="Times New Roman" panose="02020603050405020304" pitchFamily="18" charset="0"/>
              </a:rPr>
              <a:t>int</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 </a:t>
            </a:r>
            <a:r>
              <a:rPr lang="en-US" sz="1500" smtClean="0">
                <a:solidFill>
                  <a:prstClr val="black"/>
                </a:solidFill>
                <a:latin typeface="Courier New" panose="02070309020205020404" pitchFamily="49" charset="0"/>
                <a:ea typeface="Courier New" panose="02070309020205020404" pitchFamily="49" charset="0"/>
                <a:cs typeface="Times New Roman" panose="02020603050405020304" pitchFamily="18" charset="0"/>
              </a:rPr>
              <a:t>{</a:t>
            </a:r>
            <a:r>
              <a:rPr lang="en-US" sz="15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4</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5</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6</a:t>
            </a:r>
            <a:r>
              <a:rPr lang="en-US" sz="1500" smtClean="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7</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8</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9</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10</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11</a:t>
            </a:r>
            <a:r>
              <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rPr>
              <a:t>, </a:t>
            </a:r>
            <a:r>
              <a:rPr lang="en-US" sz="15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12</a:t>
            </a:r>
            <a:r>
              <a:rPr lang="en-US" sz="1500" smtClean="0">
                <a:solidFill>
                  <a:prstClr val="black"/>
                </a:solidFill>
                <a:latin typeface="Courier New" panose="02070309020205020404" pitchFamily="49" charset="0"/>
                <a:ea typeface="Courier New" panose="02070309020205020404" pitchFamily="49" charset="0"/>
                <a:cs typeface="Times New Roman" panose="02020603050405020304" pitchFamily="18" charset="0"/>
              </a:rPr>
              <a:t>};</a:t>
            </a:r>
            <a:endParaRPr lang="en-US" sz="1500">
              <a:solidFill>
                <a:prstClr val="black"/>
              </a:solidFill>
              <a:latin typeface="Courier New" panose="02070309020205020404" pitchFamily="49"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018811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a:xfrm>
            <a:off x="457200" y="1143000"/>
            <a:ext cx="8229600" cy="4943764"/>
          </a:xfrm>
        </p:spPr>
        <p:txBody>
          <a:bodyPr>
            <a:normAutofit/>
          </a:bodyPr>
          <a:lstStyle/>
          <a:p>
            <a:pPr marL="0" indent="0">
              <a:buNone/>
            </a:pPr>
            <a:r>
              <a:rPr lang="en-US" sz="2400" b="1" smtClean="0"/>
              <a:t>Lưu ý khi khai báo mảng đa chiều</a:t>
            </a:r>
          </a:p>
          <a:p>
            <a:pPr algn="just"/>
            <a:r>
              <a:rPr lang="en-US" sz="2000" smtClean="0"/>
              <a:t>Nếu </a:t>
            </a:r>
            <a:r>
              <a:rPr lang="en-US" sz="2000"/>
              <a:t>có khởi tạo bằng mảng hằng thì ta có thể bỏ khai </a:t>
            </a:r>
            <a:r>
              <a:rPr lang="en-US" sz="2000" smtClean="0"/>
              <a:t>báo kích thước của chiều đầu tiên của mảng (nó sẽ được xác định dựa trên số </a:t>
            </a:r>
            <a:r>
              <a:rPr lang="en-US" sz="2000"/>
              <a:t>phần tử của mảng </a:t>
            </a:r>
            <a:r>
              <a:rPr lang="en-US" sz="2000" smtClean="0"/>
              <a:t>hằng và kích thước của các chiều còn lại của mảng).</a:t>
            </a:r>
          </a:p>
          <a:p>
            <a:pPr marL="346075" lvl="1" indent="0" algn="just">
              <a:buNone/>
            </a:pPr>
            <a:r>
              <a:rPr lang="en-US" sz="2000" b="1" smtClean="0"/>
              <a:t>Ví dụ: </a:t>
            </a:r>
            <a:r>
              <a:rPr lang="en-US" sz="2000" smtClean="0"/>
              <a:t>Với ví dụ 1 ở trước, ta có thể không cần khai báo số hàng:</a:t>
            </a:r>
          </a:p>
          <a:p>
            <a:pPr marL="0" lvl="0" indent="0" algn="ctr">
              <a:spcBef>
                <a:spcPts val="0"/>
              </a:spcBef>
              <a:buNone/>
            </a:pPr>
            <a:r>
              <a:rPr lang="en-US" sz="1600" b="1">
                <a:solidFill>
                  <a:prstClr val="black"/>
                </a:solidFill>
                <a:latin typeface="Courier New" panose="02070309020205020404" pitchFamily="49" charset="0"/>
                <a:ea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a:t>
            </a:r>
            <a:r>
              <a:rPr lang="en-US" sz="1600" smtClean="0">
                <a:solidFill>
                  <a:prstClr val="black"/>
                </a:solidFill>
                <a:latin typeface="Courier New" panose="02070309020205020404" pitchFamily="49" charset="0"/>
                <a:ea typeface="Courier New" panose="02070309020205020404" pitchFamily="49" charset="0"/>
                <a:cs typeface="Courier New" panose="02070309020205020404" pitchFamily="49" charset="0"/>
              </a:rPr>
              <a:t>[][</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2</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3</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4</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5</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6</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7</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8</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9</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10</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11</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 </a:t>
            </a:r>
            <a:r>
              <a:rPr lang="en-US" sz="1600">
                <a:solidFill>
                  <a:srgbClr val="880000"/>
                </a:solidFill>
                <a:latin typeface="Courier New" panose="02070309020205020404" pitchFamily="49" charset="0"/>
                <a:ea typeface="Courier New" panose="02070309020205020404" pitchFamily="49" charset="0"/>
                <a:cs typeface="Courier New" panose="02070309020205020404" pitchFamily="49" charset="0"/>
              </a:rPr>
              <a:t>12</a:t>
            </a:r>
            <a:r>
              <a:rPr lang="en-US" sz="1600">
                <a:solidFill>
                  <a:prstClr val="black"/>
                </a:solidFill>
                <a:latin typeface="Courier New" panose="02070309020205020404" pitchFamily="49" charset="0"/>
                <a:ea typeface="Courier New" panose="02070309020205020404" pitchFamily="49" charset="0"/>
                <a:cs typeface="Courier New" panose="02070309020205020404" pitchFamily="49" charset="0"/>
              </a:rPr>
              <a:t>};</a:t>
            </a:r>
            <a:endParaRPr lang="en-US" sz="1600">
              <a:solidFill>
                <a:prstClr val="black"/>
              </a:solidFill>
              <a:latin typeface="Courier New" panose="02070309020205020404" pitchFamily="49" charset="0"/>
              <a:ea typeface="Courier New" panose="02070309020205020404" pitchFamily="49" charset="0"/>
              <a:cs typeface="Times New Roman" panose="02020603050405020304" pitchFamily="18" charset="0"/>
            </a:endParaRPr>
          </a:p>
          <a:p>
            <a:pPr marL="346075" lvl="1" indent="0" algn="just">
              <a:buNone/>
            </a:pPr>
            <a:r>
              <a:rPr lang="en-US" sz="2000" smtClean="0"/>
              <a:t>Khi đó số hàng sẽ được tự động xác định bằng 12 ÷ 4 = 3.</a:t>
            </a:r>
          </a:p>
          <a:p>
            <a:pPr algn="just"/>
            <a:r>
              <a:rPr lang="en-US" sz="2000" smtClean="0"/>
              <a:t>Mảng hằng có thể có kích thước của các chiều hoặc số lượng phần tử khác so với mảng khai báo. Khi đó nguyên tắc khởi tạo cũng tương tự như với mảng 1 chiều.</a:t>
            </a:r>
            <a:endParaRPr lang="en-US" sz="2000"/>
          </a:p>
        </p:txBody>
      </p:sp>
    </p:spTree>
    <p:extLst>
      <p:ext uri="{BB962C8B-B14F-4D97-AF65-F5344CB8AC3E}">
        <p14:creationId xmlns:p14="http://schemas.microsoft.com/office/powerpoint/2010/main" val="147983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sp>
        <p:nvSpPr>
          <p:cNvPr id="3" name="Content Placeholder 2"/>
          <p:cNvSpPr>
            <a:spLocks noGrp="1"/>
          </p:cNvSpPr>
          <p:nvPr>
            <p:ph idx="1"/>
          </p:nvPr>
        </p:nvSpPr>
        <p:spPr/>
        <p:txBody>
          <a:bodyPr>
            <a:normAutofit/>
          </a:bodyPr>
          <a:lstStyle/>
          <a:p>
            <a:pPr marL="0" indent="0">
              <a:buNone/>
            </a:pPr>
            <a:r>
              <a:rPr lang="en-US" sz="2400" b="1" smtClean="0"/>
              <a:t>4. Nhập/xuất với mảng 2 chiều</a:t>
            </a:r>
          </a:p>
          <a:p>
            <a:pPr marL="0" indent="0" algn="just">
              <a:buNone/>
            </a:pPr>
            <a:r>
              <a:rPr lang="en-US" sz="2000" smtClean="0">
                <a:cs typeface="Courier New" panose="02070309020205020404" pitchFamily="49" charset="0"/>
              </a:rPr>
              <a:t>Cách nhập dữ liệu vào mảng 2 chiều cũng tương tự như với mảng 1 chiều, bao gồm nhập số hàng, số cột và các phần tử theo chiều từ trái sang phải, từ trên xuống dưới. Ta có thể nhập từng phần tử hoặc nhập cả 1 ma trận (dùng tính chất của </a:t>
            </a:r>
            <a:r>
              <a:rPr lang="en-US" sz="1800" b="1" smtClean="0">
                <a:latin typeface="Courier New" panose="02070309020205020404" pitchFamily="49" charset="0"/>
                <a:cs typeface="Courier New" panose="02070309020205020404" pitchFamily="49" charset="0"/>
              </a:rPr>
              <a:t>scanf()</a:t>
            </a:r>
            <a:r>
              <a:rPr lang="en-US" sz="2000" smtClean="0">
                <a:cs typeface="Courier New" panose="02070309020205020404" pitchFamily="49" charset="0"/>
              </a:rPr>
              <a:t>).</a:t>
            </a:r>
          </a:p>
          <a:p>
            <a:pPr marL="0" indent="0" algn="just">
              <a:buNone/>
            </a:pPr>
            <a:r>
              <a:rPr lang="en-US" sz="2000" smtClean="0">
                <a:cs typeface="Courier New" panose="02070309020205020404" pitchFamily="49" charset="0"/>
              </a:rPr>
              <a:t>Khi in mảng 2 chiều ta in ra dưới dạng ma trận. Để các phần tử được thẳng cột thì ta đặt độ dài in cho phần tử hoặc dùng kí tự </a:t>
            </a:r>
            <a:r>
              <a:rPr lang="en-US" sz="1600" smtClean="0">
                <a:solidFill>
                  <a:schemeClr val="accent2"/>
                </a:solidFill>
                <a:latin typeface="Courier New" panose="02070309020205020404" pitchFamily="49" charset="0"/>
                <a:cs typeface="Courier New" panose="02070309020205020404" pitchFamily="49" charset="0"/>
              </a:rPr>
              <a:t>'\t'</a:t>
            </a:r>
            <a:r>
              <a:rPr lang="en-US" sz="2000" smtClean="0">
                <a:cs typeface="Courier New" panose="02070309020205020404" pitchFamily="49" charset="0"/>
              </a:rPr>
              <a:t> (TAB).</a:t>
            </a:r>
          </a:p>
        </p:txBody>
      </p:sp>
    </p:spTree>
    <p:extLst>
      <p:ext uri="{BB962C8B-B14F-4D97-AF65-F5344CB8AC3E}">
        <p14:creationId xmlns:p14="http://schemas.microsoft.com/office/powerpoint/2010/main" val="1210001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MẢNG</a:t>
            </a:r>
            <a:endParaRPr lang="en-US"/>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 đa chiều</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90224931"/>
              </p:ext>
            </p:extLst>
          </p:nvPr>
        </p:nvGraphicFramePr>
        <p:xfrm>
          <a:off x="457199" y="1085249"/>
          <a:ext cx="8205537" cy="4450080"/>
        </p:xfrm>
        <a:graphic>
          <a:graphicData uri="http://schemas.openxmlformats.org/drawingml/2006/table">
            <a:tbl>
              <a:tblPr firstRow="1" bandRow="1">
                <a:tableStyleId>{17292A2E-F333-43FB-9621-5CBBE7FDCDCB}</a:tableStyleId>
              </a:tblPr>
              <a:tblGrid>
                <a:gridCol w="8205537">
                  <a:extLst>
                    <a:ext uri="{9D8B030D-6E8A-4147-A177-3AD203B41FA5}">
                      <a16:colId xmlns:a16="http://schemas.microsoft.com/office/drawing/2014/main" val="107693152"/>
                    </a:ext>
                  </a:extLst>
                </a:gridCol>
              </a:tblGrid>
              <a:tr h="291986">
                <a:tc>
                  <a:txBody>
                    <a:bodyPr/>
                    <a:lstStyle/>
                    <a:p>
                      <a:pPr marL="0" indent="0" algn="just">
                        <a:buNone/>
                      </a:pPr>
                      <a:r>
                        <a:rPr lang="en-US" sz="1600" i="0" smtClean="0"/>
                        <a:t>E7.5</a:t>
                      </a:r>
                      <a:r>
                        <a:rPr lang="en-US" sz="1600" i="0" baseline="0" smtClean="0"/>
                        <a:t> - </a:t>
                      </a:r>
                      <a:r>
                        <a:rPr lang="en-US" sz="1600" b="1" i="0" baseline="0" smtClean="0">
                          <a:latin typeface="Calibri" panose="020F0502020204030204" pitchFamily="34" charset="0"/>
                          <a:cs typeface="Calibri" panose="020F0502020204030204" pitchFamily="34" charset="0"/>
                        </a:rPr>
                        <a:t>Ví dụ nhập/xuất trên mảng 2 chiều</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j, m, n,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Input the array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m,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&amp;m,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the array (%d x %d):\n"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m,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m;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&lt; n; j++)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Output the array</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aseline="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puts</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"Here is the array you entered:"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m;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&lt; n; j++)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"%4d"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6" name="Picture 5"/>
          <p:cNvPicPr>
            <a:picLocks noChangeAspect="1"/>
          </p:cNvPicPr>
          <p:nvPr/>
        </p:nvPicPr>
        <p:blipFill rotWithShape="1">
          <a:blip r:embed="rId2"/>
          <a:srcRect r="74055" b="62881"/>
          <a:stretch/>
        </p:blipFill>
        <p:spPr>
          <a:xfrm>
            <a:off x="5445213" y="1810964"/>
            <a:ext cx="3024735" cy="2459111"/>
          </a:xfrm>
          <a:prstGeom prst="rect">
            <a:avLst/>
          </a:prstGeom>
        </p:spPr>
      </p:pic>
      <p:sp>
        <p:nvSpPr>
          <p:cNvPr id="7" name="TextBox 6"/>
          <p:cNvSpPr txBox="1"/>
          <p:nvPr/>
        </p:nvSpPr>
        <p:spPr>
          <a:xfrm>
            <a:off x="5445213" y="1441632"/>
            <a:ext cx="1062182"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224172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CÁC THUẬT TOÁN SẮP XẾP VÀ TÌM KIẾM</a:t>
            </a:r>
            <a:endParaRPr lang="en-US"/>
          </a:p>
        </p:txBody>
      </p:sp>
    </p:spTree>
    <p:extLst>
      <p:ext uri="{BB962C8B-B14F-4D97-AF65-F5344CB8AC3E}">
        <p14:creationId xmlns:p14="http://schemas.microsoft.com/office/powerpoint/2010/main" val="3874142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t>Các thuật toán sắp xếp và tìm kiếm</a:t>
            </a:r>
            <a:endParaRPr lang="en-US" sz="3600"/>
          </a:p>
        </p:txBody>
      </p:sp>
      <p:sp>
        <p:nvSpPr>
          <p:cNvPr id="3" name="Content Placeholder 2"/>
          <p:cNvSpPr>
            <a:spLocks noGrp="1"/>
          </p:cNvSpPr>
          <p:nvPr>
            <p:ph idx="1"/>
          </p:nvPr>
        </p:nvSpPr>
        <p:spPr>
          <a:xfrm>
            <a:off x="457200" y="1143001"/>
            <a:ext cx="8229600" cy="502920"/>
          </a:xfrm>
        </p:spPr>
        <p:txBody>
          <a:bodyPr>
            <a:normAutofit/>
          </a:bodyPr>
          <a:lstStyle/>
          <a:p>
            <a:pPr marL="0" indent="0">
              <a:buNone/>
            </a:pPr>
            <a:r>
              <a:rPr lang="en-US" sz="2400" b="1"/>
              <a:t>1</a:t>
            </a:r>
            <a:r>
              <a:rPr lang="en-US" sz="2400" b="1" smtClean="0"/>
              <a:t>. Thuật toán tìm kiếm tuần tự (linear search)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466" y="1645921"/>
            <a:ext cx="4963334" cy="4398744"/>
          </a:xfrm>
          <a:prstGeom prst="rect">
            <a:avLst/>
          </a:prstGeom>
        </p:spPr>
      </p:pic>
      <p:sp>
        <p:nvSpPr>
          <p:cNvPr id="5" name="Rectangle 4"/>
          <p:cNvSpPr/>
          <p:nvPr/>
        </p:nvSpPr>
        <p:spPr>
          <a:xfrm>
            <a:off x="389823" y="1645921"/>
            <a:ext cx="3333643" cy="4524315"/>
          </a:xfrm>
          <a:prstGeom prst="rect">
            <a:avLst/>
          </a:prstGeom>
        </p:spPr>
        <p:txBody>
          <a:bodyPr wrap="square">
            <a:spAutoFit/>
          </a:bodyPr>
          <a:lstStyle/>
          <a:p>
            <a:pPr algn="just"/>
            <a:r>
              <a:rPr lang="en-US">
                <a:cs typeface="Courier New" panose="02070309020205020404" pitchFamily="49" charset="0"/>
              </a:rPr>
              <a:t>Tìm kiếm tuần tự là </a:t>
            </a:r>
            <a:r>
              <a:rPr lang="en-US" smtClean="0">
                <a:cs typeface="Courier New" panose="02070309020205020404" pitchFamily="49" charset="0"/>
              </a:rPr>
              <a:t>phương </a:t>
            </a:r>
            <a:r>
              <a:rPr lang="en-US">
                <a:cs typeface="Courier New" panose="02070309020205020404" pitchFamily="49" charset="0"/>
              </a:rPr>
              <a:t>pháp tìm kiếm 1 phần tử cho trước trong 1 danh sách bằng cách duyệt lần lượt từng phần tử của danh sách cho đến khi tìm thấy giá trị mong muốn hoặc đã duyệt toàn bộ danh </a:t>
            </a:r>
            <a:r>
              <a:rPr lang="en-US" smtClean="0">
                <a:cs typeface="Courier New" panose="02070309020205020404" pitchFamily="49" charset="0"/>
              </a:rPr>
              <a:t>sách mà không thấy giá trị cần tìm.</a:t>
            </a:r>
          </a:p>
          <a:p>
            <a:pPr algn="just"/>
            <a:endParaRPr lang="en-US" smtClean="0">
              <a:cs typeface="Arial" panose="020B0604020202020204" pitchFamily="34" charset="0"/>
              <a:sym typeface="Symbol" panose="05050102010706020507" pitchFamily="18" charset="2"/>
            </a:endParaRPr>
          </a:p>
          <a:p>
            <a:pPr algn="just"/>
            <a:r>
              <a:rPr lang="en-US" smtClean="0">
                <a:cs typeface="Arial" panose="020B0604020202020204" pitchFamily="34" charset="0"/>
                <a:sym typeface="Symbol" panose="05050102010706020507" pitchFamily="18" charset="2"/>
              </a:rPr>
              <a:t>Thuật toán có thể được mở rộng:</a:t>
            </a:r>
          </a:p>
          <a:p>
            <a:pPr marL="285750" indent="-285750" algn="just">
              <a:buFont typeface="Arial" panose="020B0604020202020204" pitchFamily="34" charset="0"/>
              <a:buChar char="•"/>
            </a:pPr>
            <a:r>
              <a:rPr lang="en-US" smtClean="0">
                <a:cs typeface="Arial" panose="020B0604020202020204" pitchFamily="34" charset="0"/>
                <a:sym typeface="Symbol" panose="05050102010706020507" pitchFamily="18" charset="2"/>
              </a:rPr>
              <a:t>Điều kiện tìm kiếm không chỉ là giá trị mà có thể là biểu thức điều kiện khác.</a:t>
            </a:r>
          </a:p>
          <a:p>
            <a:pPr marL="285750" indent="-285750" algn="just">
              <a:buFont typeface="Arial" panose="020B0604020202020204" pitchFamily="34" charset="0"/>
              <a:buChar char="•"/>
            </a:pPr>
            <a:r>
              <a:rPr lang="en-US" smtClean="0">
                <a:cs typeface="Arial" panose="020B0604020202020204" pitchFamily="34" charset="0"/>
                <a:sym typeface="Symbol" panose="05050102010706020507" pitchFamily="18" charset="2"/>
              </a:rPr>
              <a:t>Tìm tất cả các phần tử hoặc phần tử cuối cùng thỏa mãn thay vì chỉ phần tử đầu tiên.</a:t>
            </a:r>
            <a:endParaRPr lang="en-US">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6573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91026918"/>
              </p:ext>
            </p:extLst>
          </p:nvPr>
        </p:nvGraphicFramePr>
        <p:xfrm>
          <a:off x="457200" y="1085249"/>
          <a:ext cx="8186286" cy="5205580"/>
        </p:xfrm>
        <a:graphic>
          <a:graphicData uri="http://schemas.openxmlformats.org/drawingml/2006/table">
            <a:tbl>
              <a:tblPr firstRow="1" bandRow="1">
                <a:tableStyleId>{17292A2E-F333-43FB-9621-5CBBE7FDCDCB}</a:tableStyleId>
              </a:tblPr>
              <a:tblGrid>
                <a:gridCol w="8186286">
                  <a:extLst>
                    <a:ext uri="{9D8B030D-6E8A-4147-A177-3AD203B41FA5}">
                      <a16:colId xmlns:a16="http://schemas.microsoft.com/office/drawing/2014/main" val="107693152"/>
                    </a:ext>
                  </a:extLst>
                </a:gridCol>
              </a:tblGrid>
              <a:tr h="359260">
                <a:tc>
                  <a:txBody>
                    <a:bodyPr/>
                    <a:lstStyle/>
                    <a:p>
                      <a:pPr marL="0" indent="0" algn="just">
                        <a:buNone/>
                      </a:pPr>
                      <a:r>
                        <a:rPr lang="en-US" sz="1600" i="0" smtClean="0"/>
                        <a:t>E7.6</a:t>
                      </a:r>
                      <a:r>
                        <a:rPr lang="en-US" sz="1600" i="0" baseline="0" smtClean="0"/>
                        <a:t> - </a:t>
                      </a:r>
                      <a:r>
                        <a:rPr lang="en-US" sz="1600" b="1" i="0" baseline="0" smtClean="0">
                          <a:latin typeface="Calibri" panose="020F0502020204030204" pitchFamily="34" charset="0"/>
                          <a:cs typeface="Calibri" panose="020F0502020204030204" pitchFamily="34" charset="0"/>
                        </a:rPr>
                        <a:t>Ví dụ thuật toán tìm kiếm tuần tự</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4801016">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x, i, result,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Input the list</a:t>
                      </a:r>
                      <a:r>
                        <a:rPr lang="en-US" sz="1200" baseline="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and search value</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fflush(</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stdin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search value: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&amp;x);</a:t>
                      </a:r>
                    </a:p>
                    <a:p>
                      <a:pPr marL="0" marR="0">
                        <a:spcBef>
                          <a:spcPts val="0"/>
                        </a:spcBef>
                        <a:spcAft>
                          <a:spcPts val="0"/>
                        </a:spcAft>
                      </a:pPr>
                      <a:endPar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aseline="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kern="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Linear search</a:t>
                      </a: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 == x)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result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break</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baseline="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(result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does not exist in the list.\n"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else</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exists at index %d in the list.\n"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x, result);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5173245" y="1441632"/>
            <a:ext cx="1062182" cy="369332"/>
          </a:xfrm>
          <a:prstGeom prst="rect">
            <a:avLst/>
          </a:prstGeom>
          <a:noFill/>
        </p:spPr>
        <p:txBody>
          <a:bodyPr wrap="square" rtlCol="0">
            <a:spAutoFit/>
          </a:bodyPr>
          <a:lstStyle/>
          <a:p>
            <a:r>
              <a:rPr lang="en-US" b="1" smtClean="0"/>
              <a:t>Output</a:t>
            </a:r>
            <a:endParaRPr lang="en-US" b="1"/>
          </a:p>
        </p:txBody>
      </p:sp>
      <p:pic>
        <p:nvPicPr>
          <p:cNvPr id="3" name="Picture 2"/>
          <p:cNvPicPr>
            <a:picLocks noChangeAspect="1"/>
          </p:cNvPicPr>
          <p:nvPr/>
        </p:nvPicPr>
        <p:blipFill rotWithShape="1">
          <a:blip r:embed="rId2"/>
          <a:srcRect r="64093" b="78000"/>
          <a:stretch/>
        </p:blipFill>
        <p:spPr>
          <a:xfrm>
            <a:off x="5173245" y="1810964"/>
            <a:ext cx="3361957" cy="1170492"/>
          </a:xfrm>
          <a:prstGeom prst="rect">
            <a:avLst/>
          </a:prstGeom>
        </p:spPr>
      </p:pic>
      <p:pic>
        <p:nvPicPr>
          <p:cNvPr id="5" name="Picture 4"/>
          <p:cNvPicPr>
            <a:picLocks noChangeAspect="1"/>
          </p:cNvPicPr>
          <p:nvPr/>
        </p:nvPicPr>
        <p:blipFill rotWithShape="1">
          <a:blip r:embed="rId3"/>
          <a:srcRect r="64093" b="78660"/>
          <a:stretch/>
        </p:blipFill>
        <p:spPr>
          <a:xfrm>
            <a:off x="5173245" y="3067165"/>
            <a:ext cx="3361957" cy="1135397"/>
          </a:xfrm>
          <a:prstGeom prst="rect">
            <a:avLst/>
          </a:prstGeom>
        </p:spPr>
      </p:pic>
    </p:spTree>
    <p:extLst>
      <p:ext uri="{BB962C8B-B14F-4D97-AF65-F5344CB8AC3E}">
        <p14:creationId xmlns:p14="http://schemas.microsoft.com/office/powerpoint/2010/main" val="3876988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340" y="3242918"/>
            <a:ext cx="5083320" cy="2904754"/>
          </a:xfrm>
          <a:prstGeom prst="rect">
            <a:avLst/>
          </a:prstGeom>
        </p:spPr>
      </p:pic>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sp>
        <p:nvSpPr>
          <p:cNvPr id="3" name="Content Placeholder 2"/>
          <p:cNvSpPr>
            <a:spLocks noGrp="1"/>
          </p:cNvSpPr>
          <p:nvPr>
            <p:ph idx="1"/>
          </p:nvPr>
        </p:nvSpPr>
        <p:spPr>
          <a:xfrm>
            <a:off x="457200" y="1143001"/>
            <a:ext cx="8229600" cy="502920"/>
          </a:xfrm>
        </p:spPr>
        <p:txBody>
          <a:bodyPr>
            <a:normAutofit/>
          </a:bodyPr>
          <a:lstStyle/>
          <a:p>
            <a:pPr marL="0" indent="0">
              <a:buNone/>
            </a:pPr>
            <a:r>
              <a:rPr lang="en-US" sz="2400" b="1" smtClean="0"/>
              <a:t>2. Thuật toán sắp xếp chọn (selection sort)</a:t>
            </a:r>
          </a:p>
        </p:txBody>
      </p:sp>
      <p:sp>
        <p:nvSpPr>
          <p:cNvPr id="7" name="Rectangle 6"/>
          <p:cNvSpPr/>
          <p:nvPr/>
        </p:nvSpPr>
        <p:spPr>
          <a:xfrm>
            <a:off x="457201" y="1582987"/>
            <a:ext cx="8171410" cy="2308324"/>
          </a:xfrm>
          <a:prstGeom prst="rect">
            <a:avLst/>
          </a:prstGeom>
        </p:spPr>
        <p:txBody>
          <a:bodyPr wrap="square">
            <a:spAutoFit/>
          </a:bodyPr>
          <a:lstStyle/>
          <a:p>
            <a:pPr algn="just"/>
            <a:r>
              <a:rPr lang="en-US" b="1" smtClean="0">
                <a:latin typeface="Calibri" panose="020F0502020204030204" pitchFamily="34" charset="0"/>
                <a:cs typeface="Calibri" panose="020F0502020204030204" pitchFamily="34" charset="0"/>
              </a:rPr>
              <a:t>Input: </a:t>
            </a:r>
            <a:r>
              <a:rPr lang="en-US" smtClean="0">
                <a:latin typeface="Calibri" panose="020F0502020204030204" pitchFamily="34" charset="0"/>
                <a:cs typeface="Calibri" panose="020F0502020204030204" pitchFamily="34" charset="0"/>
              </a:rPr>
              <a:t>Dãy n phần tử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a:t>
            </a:r>
            <a:r>
              <a:rPr lang="en-US" baseline="-2500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chưa được sắp xếp.</a:t>
            </a:r>
          </a:p>
          <a:p>
            <a:pPr algn="just"/>
            <a:r>
              <a:rPr lang="en-US" b="1" smtClean="0">
                <a:latin typeface="Calibri" panose="020F0502020204030204" pitchFamily="34" charset="0"/>
                <a:cs typeface="Calibri" panose="020F0502020204030204" pitchFamily="34" charset="0"/>
              </a:rPr>
              <a:t>Output: </a:t>
            </a:r>
            <a:r>
              <a:rPr lang="en-US" smtClean="0">
                <a:latin typeface="Calibri" panose="020F0502020204030204" pitchFamily="34" charset="0"/>
                <a:cs typeface="Calibri" panose="020F0502020204030204" pitchFamily="34" charset="0"/>
              </a:rPr>
              <a:t>Dãy đã được sắp xếp từ dãy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n</a:t>
            </a:r>
            <a:r>
              <a:rPr lang="en-US" smtClean="0">
                <a:latin typeface="Calibri" panose="020F0502020204030204" pitchFamily="34" charset="0"/>
                <a:cs typeface="Calibri" panose="020F0502020204030204" pitchFamily="34" charset="0"/>
              </a:rPr>
              <a:t>.</a:t>
            </a:r>
          </a:p>
          <a:p>
            <a:pPr algn="just"/>
            <a:r>
              <a:rPr lang="en-US">
                <a:latin typeface="Calibri" panose="020F0502020204030204" pitchFamily="34" charset="0"/>
                <a:cs typeface="Calibri" panose="020F0502020204030204" pitchFamily="34" charset="0"/>
              </a:rPr>
              <a:t>Ý tưởng của thuật </a:t>
            </a:r>
            <a:r>
              <a:rPr lang="en-US" smtClean="0">
                <a:latin typeface="Calibri" panose="020F0502020204030204" pitchFamily="34" charset="0"/>
                <a:cs typeface="Calibri" panose="020F0502020204030204" pitchFamily="34" charset="0"/>
              </a:rPr>
              <a:t>toán sắp xếp chọn là </a:t>
            </a:r>
            <a:r>
              <a:rPr lang="en-US">
                <a:latin typeface="Calibri" panose="020F0502020204030204" pitchFamily="34" charset="0"/>
                <a:cs typeface="Calibri" panose="020F0502020204030204" pitchFamily="34" charset="0"/>
              </a:rPr>
              <a:t>như sau</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Tìm phần tử nhỏ nhất trong dãy và hoán đổi nó với phần tử a</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Tìm phần tử nhỏ thứ 2 trong dãy và </a:t>
            </a:r>
            <a:r>
              <a:rPr lang="en-US">
                <a:latin typeface="Calibri" panose="020F0502020204030204" pitchFamily="34" charset="0"/>
                <a:cs typeface="Calibri" panose="020F0502020204030204" pitchFamily="34" charset="0"/>
              </a:rPr>
              <a:t>hoán đổi </a:t>
            </a:r>
            <a:r>
              <a:rPr lang="en-US" smtClean="0">
                <a:latin typeface="Calibri" panose="020F0502020204030204" pitchFamily="34" charset="0"/>
                <a:cs typeface="Calibri" panose="020F0502020204030204" pitchFamily="34" charset="0"/>
              </a:rPr>
              <a:t>nó với </a:t>
            </a:r>
            <a:r>
              <a:rPr lang="en-US">
                <a:latin typeface="Calibri" panose="020F0502020204030204" pitchFamily="34" charset="0"/>
                <a:cs typeface="Calibri" panose="020F0502020204030204" pitchFamily="34" charset="0"/>
              </a:rPr>
              <a:t>phần tử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2</a:t>
            </a:r>
            <a:r>
              <a:rPr lang="en-US" smtClean="0">
                <a:latin typeface="Calibri" panose="020F0502020204030204" pitchFamily="34" charset="0"/>
                <a:cs typeface="Calibri" panose="020F0502020204030204" pitchFamily="34" charset="0"/>
              </a:rPr>
              <a:t>. Rõ ràng a</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đã là phần tử nhỏ nhất, nên phần tử nhỏ thứ 2 phải nằm trong đoạn a</a:t>
            </a:r>
            <a:r>
              <a:rPr lang="en-US" baseline="-25000" smtClean="0">
                <a:latin typeface="Calibri" panose="020F0502020204030204" pitchFamily="34" charset="0"/>
                <a:cs typeface="Calibri" panose="020F0502020204030204" pitchFamily="34" charset="0"/>
              </a:rPr>
              <a:t>2</a:t>
            </a:r>
            <a:r>
              <a:rPr lang="en-US" smtClean="0">
                <a:latin typeface="Calibri" panose="020F0502020204030204" pitchFamily="34" charset="0"/>
                <a:cs typeface="Calibri" panose="020F0502020204030204" pitchFamily="34" charset="0"/>
              </a:rPr>
              <a:t>, a</a:t>
            </a:r>
            <a:r>
              <a:rPr lang="en-US" baseline="-25000"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 a</a:t>
            </a:r>
            <a:r>
              <a:rPr lang="en-US" baseline="-25000" smtClean="0">
                <a:latin typeface="Calibri" panose="020F0502020204030204" pitchFamily="34" charset="0"/>
                <a:cs typeface="Calibri" panose="020F0502020204030204" pitchFamily="34" charset="0"/>
              </a:rPr>
              <a:t>n</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Làm tương tự như vậy cho đến khi phần tử nhỏ thứ n – 1 được tìm và hoán đổi với phần tử a</a:t>
            </a:r>
            <a:r>
              <a:rPr lang="en-US" baseline="-25000" smtClean="0">
                <a:latin typeface="Calibri" panose="020F0502020204030204" pitchFamily="34" charset="0"/>
                <a:cs typeface="Calibri" panose="020F0502020204030204" pitchFamily="34" charset="0"/>
              </a:rPr>
              <a:t>n-1</a:t>
            </a:r>
            <a:r>
              <a:rPr lang="en-US" smtClean="0">
                <a:latin typeface="Calibri" panose="020F0502020204030204" pitchFamily="34" charset="0"/>
                <a:cs typeface="Calibri" panose="020F0502020204030204" pitchFamily="34" charset="0"/>
              </a:rPr>
              <a:t>. Khi đó dãy đã được sắp xếp xong.</a:t>
            </a:r>
          </a:p>
        </p:txBody>
      </p:sp>
    </p:spTree>
    <p:extLst>
      <p:ext uri="{BB962C8B-B14F-4D97-AF65-F5344CB8AC3E}">
        <p14:creationId xmlns:p14="http://schemas.microsoft.com/office/powerpoint/2010/main" val="3111097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10161390"/>
              </p:ext>
            </p:extLst>
          </p:nvPr>
        </p:nvGraphicFramePr>
        <p:xfrm>
          <a:off x="457200" y="1085249"/>
          <a:ext cx="8186286" cy="5181600"/>
        </p:xfrm>
        <a:graphic>
          <a:graphicData uri="http://schemas.openxmlformats.org/drawingml/2006/table">
            <a:tbl>
              <a:tblPr firstRow="1" bandRow="1">
                <a:tableStyleId>{17292A2E-F333-43FB-9621-5CBBE7FDCDCB}</a:tableStyleId>
              </a:tblPr>
              <a:tblGrid>
                <a:gridCol w="8186286">
                  <a:extLst>
                    <a:ext uri="{9D8B030D-6E8A-4147-A177-3AD203B41FA5}">
                      <a16:colId xmlns:a16="http://schemas.microsoft.com/office/drawing/2014/main" val="107693152"/>
                    </a:ext>
                  </a:extLst>
                </a:gridCol>
              </a:tblGrid>
              <a:tr h="291986">
                <a:tc>
                  <a:txBody>
                    <a:bodyPr/>
                    <a:lstStyle/>
                    <a:p>
                      <a:pPr marL="0" indent="0" algn="just">
                        <a:buNone/>
                      </a:pPr>
                      <a:r>
                        <a:rPr lang="en-US" sz="1600" i="0" smtClean="0"/>
                        <a:t>E7.7</a:t>
                      </a:r>
                      <a:r>
                        <a:rPr lang="en-US" sz="1600" i="0" baseline="0" smtClean="0"/>
                        <a:t> - </a:t>
                      </a:r>
                      <a:r>
                        <a:rPr lang="en-US" sz="1600" b="1" i="0" baseline="0" smtClean="0">
                          <a:latin typeface="Calibri" panose="020F0502020204030204" pitchFamily="34" charset="0"/>
                          <a:cs typeface="Calibri" panose="020F0502020204030204" pitchFamily="34" charset="0"/>
                        </a:rPr>
                        <a:t>Ví dụ thuật toán sắp xếp chọn</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i, j, m, tmp,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Selection sort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Find the minimum element a[m] in range a[i]..a[n - 1]</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m =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&lt; n;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(a[j] &lt;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m =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Swap a[i] and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tmp =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 = a[m];</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 = tmp;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"Sorted list: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5173245" y="1441632"/>
            <a:ext cx="1062182" cy="369332"/>
          </a:xfrm>
          <a:prstGeom prst="rect">
            <a:avLst/>
          </a:prstGeom>
          <a:noFill/>
        </p:spPr>
        <p:txBody>
          <a:bodyPr wrap="square" rtlCol="0">
            <a:spAutoFit/>
          </a:bodyPr>
          <a:lstStyle/>
          <a:p>
            <a:r>
              <a:rPr lang="en-US" b="1" smtClean="0"/>
              <a:t>Output</a:t>
            </a:r>
            <a:endParaRPr lang="en-US" b="1"/>
          </a:p>
        </p:txBody>
      </p:sp>
      <p:pic>
        <p:nvPicPr>
          <p:cNvPr id="6" name="Picture 5"/>
          <p:cNvPicPr>
            <a:picLocks noChangeAspect="1"/>
          </p:cNvPicPr>
          <p:nvPr/>
        </p:nvPicPr>
        <p:blipFill rotWithShape="1">
          <a:blip r:embed="rId2"/>
          <a:srcRect r="63414" b="81221"/>
          <a:stretch/>
        </p:blipFill>
        <p:spPr>
          <a:xfrm>
            <a:off x="5173245" y="1810964"/>
            <a:ext cx="3344203" cy="897730"/>
          </a:xfrm>
          <a:prstGeom prst="rect">
            <a:avLst/>
          </a:prstGeom>
        </p:spPr>
      </p:pic>
    </p:spTree>
    <p:extLst>
      <p:ext uri="{BB962C8B-B14F-4D97-AF65-F5344CB8AC3E}">
        <p14:creationId xmlns:p14="http://schemas.microsoft.com/office/powerpoint/2010/main" val="3474435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94" y="3916656"/>
            <a:ext cx="4009665" cy="2405799"/>
          </a:xfrm>
          <a:prstGeom prst="rect">
            <a:avLst/>
          </a:prstGeom>
        </p:spPr>
      </p:pic>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sp>
        <p:nvSpPr>
          <p:cNvPr id="3" name="Content Placeholder 2"/>
          <p:cNvSpPr>
            <a:spLocks noGrp="1"/>
          </p:cNvSpPr>
          <p:nvPr>
            <p:ph idx="1"/>
          </p:nvPr>
        </p:nvSpPr>
        <p:spPr>
          <a:xfrm>
            <a:off x="457200" y="1143001"/>
            <a:ext cx="8229600" cy="502920"/>
          </a:xfrm>
        </p:spPr>
        <p:txBody>
          <a:bodyPr>
            <a:normAutofit/>
          </a:bodyPr>
          <a:lstStyle/>
          <a:p>
            <a:pPr marL="0" indent="0">
              <a:buNone/>
            </a:pPr>
            <a:r>
              <a:rPr lang="en-US" sz="2400" b="1" smtClean="0"/>
              <a:t>3. Thuật toán sắp xếp nổi bọt (bubble sort)</a:t>
            </a:r>
          </a:p>
        </p:txBody>
      </p:sp>
      <p:sp>
        <p:nvSpPr>
          <p:cNvPr id="7" name="Rectangle 6"/>
          <p:cNvSpPr/>
          <p:nvPr/>
        </p:nvSpPr>
        <p:spPr>
          <a:xfrm>
            <a:off x="457201" y="1582987"/>
            <a:ext cx="8171410" cy="2862322"/>
          </a:xfrm>
          <a:prstGeom prst="rect">
            <a:avLst/>
          </a:prstGeom>
        </p:spPr>
        <p:txBody>
          <a:bodyPr wrap="square">
            <a:spAutoFit/>
          </a:bodyPr>
          <a:lstStyle/>
          <a:p>
            <a:pPr algn="just"/>
            <a:r>
              <a:rPr lang="en-US" b="1" smtClean="0">
                <a:latin typeface="Calibri" panose="020F0502020204030204" pitchFamily="34" charset="0"/>
                <a:cs typeface="Calibri" panose="020F0502020204030204" pitchFamily="34" charset="0"/>
              </a:rPr>
              <a:t>Input: </a:t>
            </a:r>
            <a:r>
              <a:rPr lang="en-US" smtClean="0">
                <a:latin typeface="Calibri" panose="020F0502020204030204" pitchFamily="34" charset="0"/>
                <a:cs typeface="Calibri" panose="020F0502020204030204" pitchFamily="34" charset="0"/>
              </a:rPr>
              <a:t>Dãy n phần tử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a:t>
            </a:r>
            <a:r>
              <a:rPr lang="en-US" baseline="-2500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chưa được sắp xếp.</a:t>
            </a:r>
          </a:p>
          <a:p>
            <a:pPr algn="just"/>
            <a:r>
              <a:rPr lang="en-US" b="1" smtClean="0">
                <a:latin typeface="Calibri" panose="020F0502020204030204" pitchFamily="34" charset="0"/>
                <a:cs typeface="Calibri" panose="020F0502020204030204" pitchFamily="34" charset="0"/>
              </a:rPr>
              <a:t>Output: </a:t>
            </a:r>
            <a:r>
              <a:rPr lang="en-US" smtClean="0">
                <a:latin typeface="Calibri" panose="020F0502020204030204" pitchFamily="34" charset="0"/>
                <a:cs typeface="Calibri" panose="020F0502020204030204" pitchFamily="34" charset="0"/>
              </a:rPr>
              <a:t>Dãy đã được sắp xếp từ dãy </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a</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n</a:t>
            </a:r>
            <a:r>
              <a:rPr lang="en-US" smtClean="0">
                <a:latin typeface="Calibri" panose="020F0502020204030204" pitchFamily="34" charset="0"/>
                <a:cs typeface="Calibri" panose="020F0502020204030204" pitchFamily="34" charset="0"/>
              </a:rPr>
              <a:t>.</a:t>
            </a:r>
          </a:p>
          <a:p>
            <a:pPr algn="just"/>
            <a:r>
              <a:rPr lang="en-US">
                <a:latin typeface="Calibri" panose="020F0502020204030204" pitchFamily="34" charset="0"/>
                <a:cs typeface="Calibri" panose="020F0502020204030204" pitchFamily="34" charset="0"/>
              </a:rPr>
              <a:t>Ý tưởng của thuật </a:t>
            </a:r>
            <a:r>
              <a:rPr lang="en-US" smtClean="0">
                <a:latin typeface="Calibri" panose="020F0502020204030204" pitchFamily="34" charset="0"/>
                <a:cs typeface="Calibri" panose="020F0502020204030204" pitchFamily="34" charset="0"/>
              </a:rPr>
              <a:t>toán sắp xếp nổi bọt là </a:t>
            </a:r>
            <a:r>
              <a:rPr lang="en-US">
                <a:latin typeface="Calibri" panose="020F0502020204030204" pitchFamily="34" charset="0"/>
                <a:cs typeface="Calibri" panose="020F0502020204030204" pitchFamily="34" charset="0"/>
              </a:rPr>
              <a:t>như sau</a:t>
            </a:r>
            <a:r>
              <a:rPr lang="en-US" smtClean="0">
                <a:latin typeface="Calibri" panose="020F0502020204030204" pitchFamily="34" charset="0"/>
                <a:cs typeface="Calibri" panose="020F0502020204030204" pitchFamily="34" charset="0"/>
              </a:rPr>
              <a:t>:</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Với dãy hiện hành là dãy gốc n phần tử, ta xét lần lượt các cặp phần tử kề nhau a</a:t>
            </a:r>
            <a:r>
              <a:rPr lang="en-US" baseline="-25000" smtClean="0">
                <a:latin typeface="Calibri" panose="020F0502020204030204" pitchFamily="34" charset="0"/>
                <a:cs typeface="Calibri" panose="020F0502020204030204" pitchFamily="34" charset="0"/>
              </a:rPr>
              <a:t>i</a:t>
            </a:r>
            <a:r>
              <a:rPr lang="en-US" smtClean="0">
                <a:latin typeface="Calibri" panose="020F0502020204030204" pitchFamily="34" charset="0"/>
                <a:cs typeface="Calibri" panose="020F0502020204030204" pitchFamily="34" charset="0"/>
              </a:rPr>
              <a:t> và a</a:t>
            </a:r>
            <a:r>
              <a:rPr lang="en-US" baseline="-25000" smtClean="0">
                <a:latin typeface="Calibri" panose="020F0502020204030204" pitchFamily="34" charset="0"/>
                <a:cs typeface="Calibri" panose="020F0502020204030204" pitchFamily="34" charset="0"/>
              </a:rPr>
              <a:t>i + 1 </a:t>
            </a:r>
            <a:r>
              <a:rPr lang="en-US" smtClean="0">
                <a:latin typeface="Calibri" panose="020F0502020204030204" pitchFamily="34" charset="0"/>
                <a:cs typeface="Calibri" panose="020F0502020204030204" pitchFamily="34" charset="0"/>
              </a:rPr>
              <a:t>(i = 1, 2, … n - 1), nếu a</a:t>
            </a:r>
            <a:r>
              <a:rPr lang="en-US" baseline="-25000" smtClean="0">
                <a:latin typeface="Calibri" panose="020F0502020204030204" pitchFamily="34" charset="0"/>
                <a:cs typeface="Calibri" panose="020F0502020204030204" pitchFamily="34" charset="0"/>
              </a:rPr>
              <a:t>i</a:t>
            </a:r>
            <a:r>
              <a:rPr lang="en-US" smtClean="0">
                <a:latin typeface="Calibri" panose="020F0502020204030204" pitchFamily="34" charset="0"/>
                <a:cs typeface="Calibri" panose="020F0502020204030204" pitchFamily="34" charset="0"/>
              </a:rPr>
              <a:t> &gt; a</a:t>
            </a:r>
            <a:r>
              <a:rPr lang="en-US" baseline="-25000" smtClean="0">
                <a:latin typeface="Calibri" panose="020F0502020204030204" pitchFamily="34" charset="0"/>
                <a:cs typeface="Calibri" panose="020F0502020204030204" pitchFamily="34" charset="0"/>
              </a:rPr>
              <a:t>i + 1</a:t>
            </a:r>
            <a:r>
              <a:rPr lang="en-US" smtClean="0">
                <a:latin typeface="Calibri" panose="020F0502020204030204" pitchFamily="34" charset="0"/>
                <a:cs typeface="Calibri" panose="020F0502020204030204" pitchFamily="34" charset="0"/>
              </a:rPr>
              <a:t> thì ta đổi chỗ chúng. Như vậy bằng các thao tác đổi chỗ như trên thì phần tử lớn nhất của dãy sẽ được đưa về cuối dãy.</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Bỏ qua phần tử cuối, xem như dãy hiện hành chỉ còn n - 1 phần tử đầu. Làm tương tự như bước 1, khi đó phần tử lớn nhất của dãy hiện hành, đồng thời cũng là phần tử lớn thứ 2 của dãy gốc, sẽ được đưa về vị trí n - 1 của dãy gốc.</a:t>
            </a:r>
          </a:p>
          <a:p>
            <a:pPr marL="342900" indent="-342900" algn="just">
              <a:buFont typeface="+mj-lt"/>
              <a:buAutoNum type="arabicPeriod"/>
            </a:pPr>
            <a:r>
              <a:rPr lang="en-US" smtClean="0">
                <a:latin typeface="Calibri" panose="020F0502020204030204" pitchFamily="34" charset="0"/>
                <a:cs typeface="Calibri" panose="020F0502020204030204" pitchFamily="34" charset="0"/>
              </a:rPr>
              <a:t>Thực hiện n - 1 lần tương tự như bước 2, khi đó dãy sẽ được sắp xếp xong.</a:t>
            </a:r>
          </a:p>
        </p:txBody>
      </p:sp>
    </p:spTree>
    <p:extLst>
      <p:ext uri="{BB962C8B-B14F-4D97-AF65-F5344CB8AC3E}">
        <p14:creationId xmlns:p14="http://schemas.microsoft.com/office/powerpoint/2010/main" val="2140580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99981448"/>
              </p:ext>
            </p:extLst>
          </p:nvPr>
        </p:nvGraphicFramePr>
        <p:xfrm>
          <a:off x="457200" y="1085249"/>
          <a:ext cx="8186286" cy="4450080"/>
        </p:xfrm>
        <a:graphic>
          <a:graphicData uri="http://schemas.openxmlformats.org/drawingml/2006/table">
            <a:tbl>
              <a:tblPr firstRow="1" bandRow="1">
                <a:tableStyleId>{17292A2E-F333-43FB-9621-5CBBE7FDCDCB}</a:tableStyleId>
              </a:tblPr>
              <a:tblGrid>
                <a:gridCol w="8186286">
                  <a:extLst>
                    <a:ext uri="{9D8B030D-6E8A-4147-A177-3AD203B41FA5}">
                      <a16:colId xmlns:a16="http://schemas.microsoft.com/office/drawing/2014/main" val="107693152"/>
                    </a:ext>
                  </a:extLst>
                </a:gridCol>
              </a:tblGrid>
              <a:tr h="291986">
                <a:tc>
                  <a:txBody>
                    <a:bodyPr/>
                    <a:lstStyle/>
                    <a:p>
                      <a:pPr marL="0" indent="0" algn="just">
                        <a:buNone/>
                      </a:pPr>
                      <a:r>
                        <a:rPr lang="en-US" sz="1600" i="0" smtClean="0"/>
                        <a:t>E7.8</a:t>
                      </a:r>
                      <a:r>
                        <a:rPr lang="en-US" sz="1600" i="0" baseline="0" smtClean="0"/>
                        <a:t> - </a:t>
                      </a:r>
                      <a:r>
                        <a:rPr lang="en-US" sz="1600" b="1" i="0" baseline="0" smtClean="0">
                          <a:latin typeface="Calibri" panose="020F0502020204030204" pitchFamily="34" charset="0"/>
                          <a:cs typeface="Calibri" panose="020F0502020204030204" pitchFamily="34" charset="0"/>
                        </a:rPr>
                        <a:t>Ví dụ thuật toán sắp xếp nổi bọt</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i, j, m, tmp,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Bubble sort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n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&gt;=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&lt;=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(a[j] &gt; a[j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tmp = a[j];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a[j] = a[j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a[j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 tmp;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"Sorted list: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5173245" y="1441632"/>
            <a:ext cx="1062182" cy="369332"/>
          </a:xfrm>
          <a:prstGeom prst="rect">
            <a:avLst/>
          </a:prstGeom>
          <a:noFill/>
        </p:spPr>
        <p:txBody>
          <a:bodyPr wrap="square" rtlCol="0">
            <a:spAutoFit/>
          </a:bodyPr>
          <a:lstStyle/>
          <a:p>
            <a:r>
              <a:rPr lang="en-US" b="1" smtClean="0"/>
              <a:t>Output</a:t>
            </a:r>
            <a:endParaRPr lang="en-US" b="1"/>
          </a:p>
        </p:txBody>
      </p:sp>
      <p:pic>
        <p:nvPicPr>
          <p:cNvPr id="3" name="Picture 2"/>
          <p:cNvPicPr>
            <a:picLocks noChangeAspect="1"/>
          </p:cNvPicPr>
          <p:nvPr/>
        </p:nvPicPr>
        <p:blipFill rotWithShape="1">
          <a:blip r:embed="rId2"/>
          <a:srcRect l="377" t="-180" r="64301" b="81967"/>
          <a:stretch/>
        </p:blipFill>
        <p:spPr>
          <a:xfrm>
            <a:off x="5173245" y="1810964"/>
            <a:ext cx="3293747" cy="888274"/>
          </a:xfrm>
          <a:prstGeom prst="rect">
            <a:avLst/>
          </a:prstGeom>
        </p:spPr>
      </p:pic>
    </p:spTree>
    <p:extLst>
      <p:ext uri="{BB962C8B-B14F-4D97-AF65-F5344CB8AC3E}">
        <p14:creationId xmlns:p14="http://schemas.microsoft.com/office/powerpoint/2010/main" val="2089347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sp>
        <p:nvSpPr>
          <p:cNvPr id="3" name="Content Placeholder 2"/>
          <p:cNvSpPr>
            <a:spLocks noGrp="1"/>
          </p:cNvSpPr>
          <p:nvPr>
            <p:ph idx="1"/>
          </p:nvPr>
        </p:nvSpPr>
        <p:spPr>
          <a:xfrm>
            <a:off x="457200" y="1143000"/>
            <a:ext cx="8229600" cy="5050766"/>
          </a:xfrm>
        </p:spPr>
        <p:txBody>
          <a:bodyPr>
            <a:normAutofit/>
          </a:bodyPr>
          <a:lstStyle/>
          <a:p>
            <a:pPr marL="0" indent="0">
              <a:buNone/>
            </a:pPr>
            <a:r>
              <a:rPr lang="en-US" sz="2400" b="1" smtClean="0"/>
              <a:t>4. Thuật toán sắp xếp đổi chỗ trực tiếp (interchange sort)</a:t>
            </a:r>
          </a:p>
          <a:p>
            <a:pPr marL="0" indent="0">
              <a:buNone/>
            </a:pPr>
            <a:r>
              <a:rPr lang="en-US" sz="2000" b="1" i="1" smtClean="0"/>
              <a:t>4.1. Khái niệm nghịch thế</a:t>
            </a:r>
          </a:p>
          <a:p>
            <a:pPr marL="0" indent="0" algn="just">
              <a:buNone/>
            </a:pPr>
            <a:r>
              <a:rPr lang="en-US" sz="2000" smtClean="0"/>
              <a:t>Cho dãy n phần tử a</a:t>
            </a:r>
            <a:r>
              <a:rPr lang="en-US" sz="2000" baseline="-25000" smtClean="0"/>
              <a:t>1</a:t>
            </a:r>
            <a:r>
              <a:rPr lang="en-US" sz="2000" smtClean="0"/>
              <a:t>, a</a:t>
            </a:r>
            <a:r>
              <a:rPr lang="en-US" sz="2000" baseline="-25000" smtClean="0"/>
              <a:t>2</a:t>
            </a:r>
            <a:r>
              <a:rPr lang="en-US" sz="2000" smtClean="0"/>
              <a:t>, … a</a:t>
            </a:r>
            <a:r>
              <a:rPr lang="en-US" sz="2000" baseline="-25000" smtClean="0"/>
              <a:t>n</a:t>
            </a:r>
            <a:r>
              <a:rPr lang="en-US" sz="2000" smtClean="0"/>
              <a:t>. Một cặp phần tử a</a:t>
            </a:r>
            <a:r>
              <a:rPr lang="en-US" sz="2000" baseline="-25000" smtClean="0"/>
              <a:t>i</a:t>
            </a:r>
            <a:r>
              <a:rPr lang="en-US" sz="2000" smtClean="0"/>
              <a:t> và a</a:t>
            </a:r>
            <a:r>
              <a:rPr lang="en-US" sz="2000" baseline="-25000" smtClean="0"/>
              <a:t>j</a:t>
            </a:r>
            <a:r>
              <a:rPr lang="en-US" sz="2000" smtClean="0"/>
              <a:t> (i </a:t>
            </a:r>
            <a:r>
              <a:rPr lang="en-US" sz="2000">
                <a:sym typeface="Symbol" panose="05050102010706020507" pitchFamily="18" charset="2"/>
              </a:rPr>
              <a:t>&lt;</a:t>
            </a:r>
            <a:r>
              <a:rPr lang="en-US" sz="2000" smtClean="0">
                <a:sym typeface="Symbol" panose="05050102010706020507" pitchFamily="18" charset="2"/>
              </a:rPr>
              <a:t> j)</a:t>
            </a:r>
            <a:r>
              <a:rPr lang="en-US" sz="2000" smtClean="0"/>
              <a:t> được gọi là một nghịch thế khi chúng không thỏa mãn điều kiện sắp xếp của dãy. Chẳng hạn </a:t>
            </a:r>
            <a:r>
              <a:rPr lang="en-US" sz="2000"/>
              <a:t>nếu dãy trên sẽ được sắp xếp theo chiều tăng dần thì cặp a</a:t>
            </a:r>
            <a:r>
              <a:rPr lang="en-US" sz="2000" baseline="-25000"/>
              <a:t>i</a:t>
            </a:r>
            <a:r>
              <a:rPr lang="en-US" sz="2000"/>
              <a:t> và a</a:t>
            </a:r>
            <a:r>
              <a:rPr lang="en-US" sz="2000" baseline="-25000"/>
              <a:t>j</a:t>
            </a:r>
            <a:r>
              <a:rPr lang="en-US" sz="2000"/>
              <a:t> </a:t>
            </a:r>
            <a:r>
              <a:rPr lang="en-US" sz="2000" smtClean="0"/>
              <a:t>(i &lt; j) là nghịch thế khi và chỉ khi a</a:t>
            </a:r>
            <a:r>
              <a:rPr lang="en-US" sz="2000" baseline="-25000" smtClean="0"/>
              <a:t>i</a:t>
            </a:r>
            <a:r>
              <a:rPr lang="en-US" sz="2000" smtClean="0"/>
              <a:t> &gt; a</a:t>
            </a:r>
            <a:r>
              <a:rPr lang="en-US" sz="2000" baseline="-25000" smtClean="0"/>
              <a:t>j</a:t>
            </a:r>
            <a:r>
              <a:rPr lang="en-US" sz="2000" smtClean="0"/>
              <a:t>.</a:t>
            </a:r>
          </a:p>
          <a:p>
            <a:pPr marL="0" indent="0" algn="just">
              <a:buNone/>
            </a:pPr>
            <a:r>
              <a:rPr lang="en-US" sz="2000" b="1" smtClean="0"/>
              <a:t>Ví dụ: </a:t>
            </a:r>
            <a:r>
              <a:rPr lang="en-US" sz="2000" smtClean="0"/>
              <a:t>Liệt kê các nghịch thế của dãy sau: 3, 1, 4, 5, 2</a:t>
            </a:r>
          </a:p>
          <a:p>
            <a:pPr marL="0" indent="0" algn="just">
              <a:buNone/>
            </a:pPr>
            <a:r>
              <a:rPr lang="en-US" sz="2000" b="1" smtClean="0"/>
              <a:t>Trả lời: </a:t>
            </a:r>
            <a:r>
              <a:rPr lang="en-US" sz="2000" smtClean="0"/>
              <a:t>Các nghịch thế của dãy là (3, 1), (3, 2), (4, 2), (5, 2).</a:t>
            </a:r>
          </a:p>
          <a:p>
            <a:pPr marL="0" indent="0" algn="just">
              <a:buNone/>
            </a:pPr>
            <a:r>
              <a:rPr lang="en-US" sz="2000" b="1" i="1" smtClean="0"/>
              <a:t>4.2. Tư tưởng của thuật toán</a:t>
            </a:r>
          </a:p>
          <a:p>
            <a:pPr marL="0" indent="0" algn="just">
              <a:buNone/>
            </a:pPr>
            <a:r>
              <a:rPr lang="en-US" sz="2000"/>
              <a:t>Thuật toán Interchange Sort sẽ duyệt qua tất cả các cặp </a:t>
            </a:r>
            <a:r>
              <a:rPr lang="en-US" sz="2000" smtClean="0"/>
              <a:t>phần tử trong </a:t>
            </a:r>
            <a:r>
              <a:rPr lang="en-US" sz="2000"/>
              <a:t>mảng và hoán vị 2 </a:t>
            </a:r>
            <a:r>
              <a:rPr lang="en-US" sz="2000" smtClean="0"/>
              <a:t>phần tử trong 1 cặp </a:t>
            </a:r>
            <a:r>
              <a:rPr lang="en-US" sz="2000"/>
              <a:t>nếu cặp </a:t>
            </a:r>
            <a:r>
              <a:rPr lang="en-US" sz="2000" smtClean="0"/>
              <a:t>đó </a:t>
            </a:r>
            <a:r>
              <a:rPr lang="en-US" sz="2000"/>
              <a:t>là nghịch </a:t>
            </a:r>
            <a:r>
              <a:rPr lang="en-US" sz="2000" smtClean="0"/>
              <a:t>thế.</a:t>
            </a:r>
          </a:p>
        </p:txBody>
      </p:sp>
    </p:spTree>
    <p:extLst>
      <p:ext uri="{BB962C8B-B14F-4D97-AF65-F5344CB8AC3E}">
        <p14:creationId xmlns:p14="http://schemas.microsoft.com/office/powerpoint/2010/main" val="2887397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96468274"/>
              </p:ext>
            </p:extLst>
          </p:nvPr>
        </p:nvGraphicFramePr>
        <p:xfrm>
          <a:off x="457200" y="1085249"/>
          <a:ext cx="8186286" cy="4450080"/>
        </p:xfrm>
        <a:graphic>
          <a:graphicData uri="http://schemas.openxmlformats.org/drawingml/2006/table">
            <a:tbl>
              <a:tblPr firstRow="1" bandRow="1">
                <a:tableStyleId>{17292A2E-F333-43FB-9621-5CBBE7FDCDCB}</a:tableStyleId>
              </a:tblPr>
              <a:tblGrid>
                <a:gridCol w="8186286">
                  <a:extLst>
                    <a:ext uri="{9D8B030D-6E8A-4147-A177-3AD203B41FA5}">
                      <a16:colId xmlns:a16="http://schemas.microsoft.com/office/drawing/2014/main" val="107693152"/>
                    </a:ext>
                  </a:extLst>
                </a:gridCol>
              </a:tblGrid>
              <a:tr h="291986">
                <a:tc>
                  <a:txBody>
                    <a:bodyPr/>
                    <a:lstStyle/>
                    <a:p>
                      <a:pPr marL="0" indent="0" algn="just">
                        <a:buNone/>
                      </a:pPr>
                      <a:r>
                        <a:rPr lang="en-US" sz="1600" i="0" smtClean="0"/>
                        <a:t>E7.9</a:t>
                      </a:r>
                      <a:r>
                        <a:rPr lang="en-US" sz="1600" i="0" baseline="0" smtClean="0"/>
                        <a:t> - </a:t>
                      </a:r>
                      <a:r>
                        <a:rPr lang="en-US" sz="1600" b="1" i="0" baseline="0" smtClean="0">
                          <a:latin typeface="Calibri" panose="020F0502020204030204" pitchFamily="34" charset="0"/>
                          <a:cs typeface="Calibri" panose="020F0502020204030204" pitchFamily="34" charset="0"/>
                        </a:rPr>
                        <a:t>Ví dụ thuật toán sắp xếp đổi chỗ trực tiếp</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3084105">
                <a:tc>
                  <a:txBody>
                    <a:bodyPr/>
                    <a:lstStyle/>
                    <a:p>
                      <a:pPr marL="0" marR="0">
                        <a:spcBef>
                          <a:spcPts val="0"/>
                        </a:spcBef>
                        <a:spcAft>
                          <a:spcPts val="0"/>
                        </a:spcAft>
                      </a:pP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effectLst/>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effectLst/>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 i, j, tmp, a[</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n: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"Enter a list of %d elements: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n);</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&amp;a[i]);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8888"/>
                          </a:solidFill>
                          <a:effectLst/>
                          <a:latin typeface="Courier New" panose="02070309020205020404" pitchFamily="49" charset="0"/>
                          <a:ea typeface="Courier New" panose="02070309020205020404" pitchFamily="49" charset="0"/>
                          <a:cs typeface="Times New Roman" panose="02020603050405020304" pitchFamily="18" charset="0"/>
                        </a:rPr>
                        <a:t>// Interchange sort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j &lt; n; 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if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 &gt; a[j])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tmp =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 = a[j];</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a[j] = tmp;</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"Sorted list: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i &lt; n; 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"%d "</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a[i]);</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effectLst/>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200" smtClean="0">
                          <a:solidFill>
                            <a:srgbClr val="444444"/>
                          </a:solidFill>
                          <a:effectLst/>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5173245" y="1441632"/>
            <a:ext cx="1062182" cy="369332"/>
          </a:xfrm>
          <a:prstGeom prst="rect">
            <a:avLst/>
          </a:prstGeom>
          <a:noFill/>
        </p:spPr>
        <p:txBody>
          <a:bodyPr wrap="square" rtlCol="0">
            <a:spAutoFit/>
          </a:bodyPr>
          <a:lstStyle/>
          <a:p>
            <a:r>
              <a:rPr lang="en-US" b="1" smtClean="0"/>
              <a:t>Output</a:t>
            </a:r>
            <a:endParaRPr lang="en-US" b="1"/>
          </a:p>
        </p:txBody>
      </p:sp>
      <p:pic>
        <p:nvPicPr>
          <p:cNvPr id="5" name="Picture 4"/>
          <p:cNvPicPr>
            <a:picLocks noChangeAspect="1"/>
          </p:cNvPicPr>
          <p:nvPr/>
        </p:nvPicPr>
        <p:blipFill rotWithShape="1">
          <a:blip r:embed="rId2"/>
          <a:srcRect r="64801" b="81221"/>
          <a:stretch/>
        </p:blipFill>
        <p:spPr>
          <a:xfrm>
            <a:off x="5173245" y="1810964"/>
            <a:ext cx="3282262" cy="915838"/>
          </a:xfrm>
          <a:prstGeom prst="rect">
            <a:avLst/>
          </a:prstGeom>
        </p:spPr>
      </p:pic>
    </p:spTree>
    <p:extLst>
      <p:ext uri="{BB962C8B-B14F-4D97-AF65-F5344CB8AC3E}">
        <p14:creationId xmlns:p14="http://schemas.microsoft.com/office/powerpoint/2010/main" val="475600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p:txBody>
          <a:bodyPr>
            <a:normAutofit/>
          </a:bodyPr>
          <a:lstStyle/>
          <a:p>
            <a:pPr marL="0" indent="0">
              <a:buNone/>
            </a:pPr>
            <a:r>
              <a:rPr lang="en-US" sz="2400" b="1" smtClean="0"/>
              <a:t>1. Định nghĩa</a:t>
            </a:r>
          </a:p>
          <a:p>
            <a:pPr algn="just"/>
            <a:r>
              <a:rPr lang="en-US" sz="2000"/>
              <a:t>Mảng (array) là tập hợp các phần tử có cùng kiểu dữ </a:t>
            </a:r>
            <a:r>
              <a:rPr lang="en-US" sz="2000" smtClean="0"/>
              <a:t>liệu với độ dài cố định.</a:t>
            </a:r>
            <a:endParaRPr lang="en-US" sz="2000"/>
          </a:p>
          <a:p>
            <a:pPr algn="just"/>
            <a:r>
              <a:rPr lang="en-US" sz="2000"/>
              <a:t>Mảng được xác định bởi 3 thành phần chính:</a:t>
            </a:r>
          </a:p>
          <a:p>
            <a:pPr lvl="1" algn="just"/>
            <a:r>
              <a:rPr lang="en-US" sz="1800"/>
              <a:t>Kiểu dữ liệu của mảng.</a:t>
            </a:r>
          </a:p>
          <a:p>
            <a:pPr lvl="1" algn="just"/>
            <a:r>
              <a:rPr lang="en-US" sz="1800"/>
              <a:t>Tên mảng.</a:t>
            </a:r>
          </a:p>
          <a:p>
            <a:pPr lvl="1" algn="just"/>
            <a:r>
              <a:rPr lang="en-US" sz="1800"/>
              <a:t>Kích thước lưu trữ của mảng</a:t>
            </a:r>
            <a:r>
              <a:rPr lang="en-US" sz="1800" smtClean="0"/>
              <a:t>.</a:t>
            </a:r>
          </a:p>
          <a:p>
            <a:pPr algn="just"/>
            <a:r>
              <a:rPr lang="en-US" sz="2000" smtClean="0">
                <a:latin typeface="Calibri" panose="020F0502020204030204" pitchFamily="34" charset="0"/>
                <a:cs typeface="Calibri" panose="020F0502020204030204" pitchFamily="34" charset="0"/>
              </a:rPr>
              <a:t>Có thể coi mảng là một tập hợp các biến được đánh số thứ tự. Các biến này có cùng kích thước cũng như kiểu dữ liệu, và khi cấp phát bộ nhớ thì chúng tương ứng với các ô nhớ liền kề nhau.</a:t>
            </a:r>
          </a:p>
        </p:txBody>
      </p:sp>
    </p:spTree>
    <p:extLst>
      <p:ext uri="{BB962C8B-B14F-4D97-AF65-F5344CB8AC3E}">
        <p14:creationId xmlns:p14="http://schemas.microsoft.com/office/powerpoint/2010/main" val="385651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prstClr val="black"/>
                </a:solidFill>
              </a:rPr>
              <a:t>Các thuật toán sắp xếp và tìm kiếm</a:t>
            </a:r>
            <a:endParaRPr lang="en-US"/>
          </a:p>
        </p:txBody>
      </p:sp>
      <p:sp>
        <p:nvSpPr>
          <p:cNvPr id="3" name="Content Placeholder 2"/>
          <p:cNvSpPr>
            <a:spLocks noGrp="1"/>
          </p:cNvSpPr>
          <p:nvPr>
            <p:ph idx="1"/>
          </p:nvPr>
        </p:nvSpPr>
        <p:spPr>
          <a:xfrm>
            <a:off x="457200" y="1143000"/>
            <a:ext cx="8229600" cy="4999008"/>
          </a:xfrm>
        </p:spPr>
        <p:txBody>
          <a:bodyPr>
            <a:normAutofit/>
          </a:bodyPr>
          <a:lstStyle/>
          <a:p>
            <a:pPr marL="0" indent="0" algn="just">
              <a:buNone/>
            </a:pPr>
            <a:r>
              <a:rPr lang="en-US" sz="2000" b="1" i="1" smtClean="0"/>
              <a:t>4.3. So sánh Bubble sort và Interchange sort</a:t>
            </a:r>
          </a:p>
          <a:p>
            <a:pPr marL="0" indent="0" algn="just">
              <a:buNone/>
            </a:pPr>
            <a:r>
              <a:rPr lang="en-US" sz="2000" b="1" smtClean="0"/>
              <a:t>Giống:</a:t>
            </a:r>
          </a:p>
          <a:p>
            <a:pPr algn="just"/>
            <a:r>
              <a:rPr lang="en-US" sz="2000" smtClean="0"/>
              <a:t>Đảo chỗ cặp phần tử đang xét nếu nó là nghịch thế.</a:t>
            </a:r>
          </a:p>
          <a:p>
            <a:pPr algn="just"/>
            <a:r>
              <a:rPr lang="en-US" sz="2000" smtClean="0"/>
              <a:t>Sử dụng 2 vòng for lồng nhau nên có cùng có độ phức tạp O(n</a:t>
            </a:r>
            <a:r>
              <a:rPr lang="en-US" sz="2000" baseline="30000" smtClean="0"/>
              <a:t>2</a:t>
            </a:r>
            <a:r>
              <a:rPr lang="en-US" sz="2000" smtClean="0"/>
              <a:t>).</a:t>
            </a:r>
          </a:p>
          <a:p>
            <a:pPr marL="0" indent="0" algn="just">
              <a:buNone/>
            </a:pPr>
            <a:r>
              <a:rPr lang="en-US" sz="2000" b="1" smtClean="0"/>
              <a:t>Khác:</a:t>
            </a:r>
          </a:p>
          <a:p>
            <a:pPr algn="just"/>
            <a:r>
              <a:rPr lang="en-US" sz="2000" smtClean="0"/>
              <a:t>Bubble sort xét các cặp phần tử liên tiếp nhau, còn Interchange sort xét các cặp gồm phần tử đầu tiên và các phần tử còn lại trong dãy hiện hành.</a:t>
            </a:r>
          </a:p>
          <a:p>
            <a:pPr algn="just"/>
            <a:r>
              <a:rPr lang="en-US" sz="2000" smtClean="0"/>
              <a:t>Với trường hợp sắp xếp tăng dần, Bubble sort đưa phần tử lớn nhất về cuối dãy hiện hành, còn Interchange sort đưa phần tử nhỏ nhất về đầu dãy hiện hành (trường hợp sắp xếp giảm dần cũng tương tự).</a:t>
            </a:r>
          </a:p>
          <a:p>
            <a:pPr algn="just"/>
            <a:endParaRPr lang="en-US" sz="2000" smtClean="0"/>
          </a:p>
        </p:txBody>
      </p:sp>
    </p:spTree>
    <p:extLst>
      <p:ext uri="{BB962C8B-B14F-4D97-AF65-F5344CB8AC3E}">
        <p14:creationId xmlns:p14="http://schemas.microsoft.com/office/powerpoint/2010/main" val="1160209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p>
          <a:p>
            <a:pPr marL="0" indent="0" algn="just">
              <a:buNone/>
            </a:pPr>
            <a:r>
              <a:rPr lang="en-US" sz="2400">
                <a:hlinkClick r:id="rId2"/>
              </a:rPr>
              <a:t>http://</a:t>
            </a:r>
            <a:r>
              <a:rPr lang="en-US" sz="2400" smtClean="0">
                <a:hlinkClick r:id="rId2"/>
              </a:rPr>
              <a:t>vietjack.com/lap_trinh_c/mang_trong_c.jsp</a:t>
            </a:r>
            <a:endParaRPr lang="en-US" sz="2400" smtClean="0"/>
          </a:p>
          <a:p>
            <a:pPr marL="0" indent="0" algn="just">
              <a:buNone/>
            </a:pPr>
            <a:r>
              <a:rPr lang="en-US" sz="2400" smtClean="0">
                <a:hlinkClick r:id="rId3"/>
              </a:rPr>
              <a:t>http</a:t>
            </a:r>
            <a:r>
              <a:rPr lang="en-US" sz="2400">
                <a:hlinkClick r:id="rId3"/>
              </a:rPr>
              <a:t>://www.cplusplus.com/doc/tutorial/arrays</a:t>
            </a:r>
            <a:r>
              <a:rPr lang="en-US" sz="2400" smtClean="0">
                <a:hlinkClick r:id="rId3"/>
              </a:rPr>
              <a:t>/</a:t>
            </a:r>
            <a:endParaRPr lang="en-US" sz="2400" smtClean="0"/>
          </a:p>
          <a:p>
            <a:pPr marL="0" indent="0" algn="just">
              <a:buNone/>
            </a:pPr>
            <a:r>
              <a:rPr lang="en-US" sz="2400" smtClean="0">
                <a:hlinkClick r:id="rId4"/>
              </a:rPr>
              <a:t>http</a:t>
            </a:r>
            <a:r>
              <a:rPr lang="en-US" sz="2400" smtClean="0">
                <a:hlinkClick r:id="rId4"/>
              </a:rPr>
              <a:t>://</a:t>
            </a:r>
            <a:r>
              <a:rPr lang="en-US" sz="2400" smtClean="0">
                <a:hlinkClick r:id="rId4"/>
              </a:rPr>
              <a:t>en.cppreference.com/w/c/language</a:t>
            </a:r>
            <a:endParaRPr lang="en-US" sz="2400" smtClean="0"/>
          </a:p>
          <a:p>
            <a:pPr marL="0" indent="0" algn="just">
              <a:buNone/>
            </a:pPr>
            <a:r>
              <a:rPr lang="en-US" sz="2400" smtClean="0">
                <a:hlinkClick r:id="rId5"/>
              </a:rPr>
              <a:t>https</a:t>
            </a:r>
            <a:r>
              <a:rPr lang="en-US" sz="2400">
                <a:hlinkClick r:id="rId5"/>
              </a:rPr>
              <a:t>://</a:t>
            </a:r>
            <a:r>
              <a:rPr lang="en-US" sz="2400" smtClean="0">
                <a:hlinkClick r:id="rId5"/>
              </a:rPr>
              <a:t>en.wikipedia.org/wiki/Linear_search</a:t>
            </a:r>
            <a:endParaRPr lang="en-US" sz="2400" smtClean="0"/>
          </a:p>
          <a:p>
            <a:pPr marL="0" indent="0" algn="just">
              <a:buNone/>
            </a:pPr>
            <a:r>
              <a:rPr lang="en-US" sz="2400" smtClean="0">
                <a:hlinkClick r:id="rId6"/>
              </a:rPr>
              <a:t>https</a:t>
            </a:r>
            <a:r>
              <a:rPr lang="en-US" sz="2400">
                <a:hlinkClick r:id="rId6"/>
              </a:rPr>
              <a:t>://</a:t>
            </a:r>
            <a:r>
              <a:rPr lang="en-US" sz="2400" smtClean="0">
                <a:hlinkClick r:id="rId6"/>
              </a:rPr>
              <a:t>en.wikipedia.org/wiki/Selection_sort</a:t>
            </a:r>
            <a:endParaRPr lang="en-US" sz="2400" smtClean="0"/>
          </a:p>
          <a:p>
            <a:pPr marL="0" indent="0" algn="just">
              <a:buNone/>
            </a:pPr>
            <a:r>
              <a:rPr lang="en-US" sz="2400" smtClean="0">
                <a:hlinkClick r:id="rId7"/>
              </a:rPr>
              <a:t>https</a:t>
            </a:r>
            <a:r>
              <a:rPr lang="en-US" sz="2400">
                <a:hlinkClick r:id="rId7"/>
              </a:rPr>
              <a:t>://</a:t>
            </a:r>
            <a:r>
              <a:rPr lang="en-US" sz="2400" smtClean="0">
                <a:hlinkClick r:id="rId7"/>
              </a:rPr>
              <a:t>en.wikipedia.org/wiki/Bubble_sort</a:t>
            </a:r>
            <a:endParaRPr lang="en-US" sz="2400" smtClean="0"/>
          </a:p>
          <a:p>
            <a:pPr marL="0" indent="0" algn="just">
              <a:buNone/>
            </a:pPr>
            <a:r>
              <a:rPr lang="en-US" sz="2400" smtClean="0">
                <a:hlinkClick r:id="rId8"/>
              </a:rPr>
              <a:t>https</a:t>
            </a:r>
            <a:r>
              <a:rPr lang="en-US" sz="2400">
                <a:hlinkClick r:id="rId8"/>
              </a:rPr>
              <a:t>://ilaptrinh.wordpress.com/2012/12/28/interchange-sort</a:t>
            </a:r>
            <a:r>
              <a:rPr lang="en-US" sz="2400" smtClean="0">
                <a:hlinkClick r:id="rId8"/>
              </a:rPr>
              <a:t>/</a:t>
            </a:r>
            <a:endParaRPr lang="en-US" sz="2400" smtClean="0"/>
          </a:p>
          <a:p>
            <a:pPr marL="0" indent="0" algn="just">
              <a:buNone/>
            </a:pPr>
            <a:endParaRPr lang="en-US" sz="2400" smtClean="0">
              <a:hlinkClick r:id="rId9"/>
            </a:endParaRPr>
          </a:p>
          <a:p>
            <a:pPr marL="0" indent="0" algn="just">
              <a:buFont typeface="Arial" panose="020B0604020202020204" pitchFamily="34" charset="0"/>
              <a:buNone/>
            </a:pPr>
            <a:endParaRPr lang="en-US" sz="2400"/>
          </a:p>
        </p:txBody>
      </p:sp>
    </p:spTree>
    <p:extLst>
      <p:ext uri="{BB962C8B-B14F-4D97-AF65-F5344CB8AC3E}">
        <p14:creationId xmlns:p14="http://schemas.microsoft.com/office/powerpoint/2010/main" val="418540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5313218"/>
          </a:xfrm>
        </p:spPr>
        <p:txBody>
          <a:bodyPr>
            <a:normAutofit/>
          </a:bodyPr>
          <a:lstStyle/>
          <a:p>
            <a:pPr marL="0" indent="0">
              <a:buNone/>
            </a:pPr>
            <a:r>
              <a:rPr lang="en-US" sz="2400" b="1" smtClean="0"/>
              <a:t>2. Khai báo</a:t>
            </a:r>
          </a:p>
          <a:p>
            <a:pPr marL="0" indent="0">
              <a:buNone/>
            </a:pPr>
            <a:r>
              <a:rPr lang="en-US" sz="2000" smtClean="0"/>
              <a:t>Cú pháp khai báo mảng như sau:</a:t>
            </a:r>
          </a:p>
          <a:p>
            <a:pPr marL="0" indent="0" algn="ctr">
              <a:buNone/>
            </a:pPr>
            <a:r>
              <a:rPr lang="en-US" sz="1600" b="1">
                <a:latin typeface="Courier New" panose="02070309020205020404" pitchFamily="49" charset="0"/>
                <a:cs typeface="Courier New" panose="02070309020205020404" pitchFamily="49" charset="0"/>
              </a:rPr>
              <a:t>kiểu_dữ_liệu</a:t>
            </a: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tên_mảng[</a:t>
            </a:r>
            <a:r>
              <a:rPr lang="en-US" sz="1600" smtClean="0">
                <a:solidFill>
                  <a:schemeClr val="accent1"/>
                </a:solidFill>
                <a:latin typeface="Courier New" panose="02070309020205020404" pitchFamily="49" charset="0"/>
                <a:cs typeface="Courier New" panose="02070309020205020404" pitchFamily="49" charset="0"/>
              </a:rPr>
              <a:t>kích_thước</a:t>
            </a:r>
            <a:r>
              <a:rPr lang="en-US" sz="1600" smtClean="0">
                <a:latin typeface="Courier New" panose="02070309020205020404" pitchFamily="49" charset="0"/>
                <a:cs typeface="Courier New" panose="02070309020205020404" pitchFamily="49" charset="0"/>
              </a:rPr>
              <a:t>] </a:t>
            </a:r>
            <a:r>
              <a:rPr lang="en-US" sz="1600" i="1" smtClean="0">
                <a:latin typeface="Courier New" panose="02070309020205020404" pitchFamily="49" charset="0"/>
                <a:cs typeface="Courier New" panose="02070309020205020404" pitchFamily="49" charset="0"/>
              </a:rPr>
              <a:t>[= </a:t>
            </a:r>
            <a:r>
              <a:rPr lang="en-US" sz="1600" i="1" smtClean="0">
                <a:solidFill>
                  <a:schemeClr val="accent2"/>
                </a:solidFill>
                <a:latin typeface="Courier New" panose="02070309020205020404" pitchFamily="49" charset="0"/>
                <a:cs typeface="Courier New" panose="02070309020205020404" pitchFamily="49" charset="0"/>
              </a:rPr>
              <a:t>mảng_hằng</a:t>
            </a:r>
            <a:r>
              <a:rPr lang="en-US" sz="1600" i="1" smtClean="0">
                <a:latin typeface="Courier New" panose="02070309020205020404" pitchFamily="49" charset="0"/>
                <a:cs typeface="Courier New" panose="02070309020205020404" pitchFamily="49" charset="0"/>
              </a:rPr>
              <a:t>];</a:t>
            </a:r>
          </a:p>
          <a:p>
            <a:pPr marL="0" indent="0" algn="just">
              <a:buNone/>
            </a:pPr>
            <a:r>
              <a:rPr lang="en-US" sz="2000" smtClean="0"/>
              <a:t>Trong đó:</a:t>
            </a:r>
          </a:p>
          <a:p>
            <a:pPr algn="just"/>
            <a:r>
              <a:rPr lang="en-US" sz="1600" b="1">
                <a:solidFill>
                  <a:prstClr val="black"/>
                </a:solidFill>
                <a:latin typeface="Courier New" panose="02070309020205020404" pitchFamily="49" charset="0"/>
                <a:cs typeface="Courier New" panose="02070309020205020404" pitchFamily="49" charset="0"/>
              </a:rPr>
              <a:t>kiểu_dữ_liệu </a:t>
            </a:r>
            <a:r>
              <a:rPr lang="en-US" sz="2000" smtClean="0"/>
              <a:t>là các kiểu thông dụng như int, char, double, …</a:t>
            </a:r>
          </a:p>
          <a:p>
            <a:pPr algn="just"/>
            <a:r>
              <a:rPr lang="en-US" sz="1600">
                <a:solidFill>
                  <a:schemeClr val="accent1"/>
                </a:solidFill>
                <a:latin typeface="Courier New" panose="02070309020205020404" pitchFamily="49" charset="0"/>
                <a:cs typeface="Courier New" panose="02070309020205020404" pitchFamily="49" charset="0"/>
              </a:rPr>
              <a:t>kích_thước</a:t>
            </a:r>
            <a:r>
              <a:rPr lang="en-US" sz="1600" smtClean="0">
                <a:solidFill>
                  <a:prstClr val="black"/>
                </a:solidFill>
                <a:latin typeface="Courier New" panose="02070309020205020404" pitchFamily="49" charset="0"/>
                <a:cs typeface="Courier New" panose="02070309020205020404" pitchFamily="49" charset="0"/>
              </a:rPr>
              <a:t> </a:t>
            </a:r>
            <a:r>
              <a:rPr lang="en-US" sz="2000" smtClean="0"/>
              <a:t>(capacity) là số phần tử tối đa mà mảng có thể lưu trữ.</a:t>
            </a:r>
          </a:p>
          <a:p>
            <a:pPr algn="just"/>
            <a:r>
              <a:rPr lang="en-US" sz="2000" smtClean="0"/>
              <a:t>Trong C, </a:t>
            </a:r>
            <a:r>
              <a:rPr lang="en-US" sz="1600" i="1">
                <a:solidFill>
                  <a:srgbClr val="B00040"/>
                </a:solidFill>
                <a:latin typeface="Courier New" panose="02070309020205020404" pitchFamily="49" charset="0"/>
                <a:cs typeface="Courier New" panose="02070309020205020404" pitchFamily="49" charset="0"/>
              </a:rPr>
              <a:t>mảng_hằng</a:t>
            </a:r>
            <a:r>
              <a:rPr lang="en-US" sz="2000" smtClean="0"/>
              <a:t> được khai báo là một dãy các phần tử cùng kiểu dữ liệu được đặt trong cặp ngoặc nhọn và ngăn cách nhau bằng dấu phẩy.</a:t>
            </a:r>
          </a:p>
        </p:txBody>
      </p:sp>
    </p:spTree>
    <p:extLst>
      <p:ext uri="{BB962C8B-B14F-4D97-AF65-F5344CB8AC3E}">
        <p14:creationId xmlns:p14="http://schemas.microsoft.com/office/powerpoint/2010/main" val="375771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427182"/>
          </a:xfrm>
        </p:spPr>
        <p:txBody>
          <a:bodyPr>
            <a:normAutofit lnSpcReduction="10000"/>
          </a:bodyPr>
          <a:lstStyle/>
          <a:p>
            <a:pPr marL="0" indent="0">
              <a:buNone/>
            </a:pPr>
            <a:r>
              <a:rPr lang="en-US" sz="2400" b="1" smtClean="0"/>
              <a:t>Các ví dụ về khai báo mảng</a:t>
            </a:r>
          </a:p>
          <a:p>
            <a:pPr marL="0" indent="0">
              <a:buNone/>
            </a:pPr>
            <a:endParaRPr lang="en-US" sz="2000" smtClean="0"/>
          </a:p>
        </p:txBody>
      </p:sp>
      <p:graphicFrame>
        <p:nvGraphicFramePr>
          <p:cNvPr id="4" name="Table 3"/>
          <p:cNvGraphicFramePr>
            <a:graphicFrameLocks noGrp="1"/>
          </p:cNvGraphicFramePr>
          <p:nvPr>
            <p:extLst>
              <p:ext uri="{D42A27DB-BD31-4B8C-83A1-F6EECF244321}">
                <p14:modId xmlns:p14="http://schemas.microsoft.com/office/powerpoint/2010/main" val="3498393264"/>
              </p:ext>
            </p:extLst>
          </p:nvPr>
        </p:nvGraphicFramePr>
        <p:xfrm>
          <a:off x="457200" y="1570180"/>
          <a:ext cx="8229600" cy="4237182"/>
        </p:xfrm>
        <a:graphic>
          <a:graphicData uri="http://schemas.openxmlformats.org/drawingml/2006/table">
            <a:tbl>
              <a:tblPr firstRow="1" bandRow="1">
                <a:tableStyleId>{F5AB1C69-6EDB-4FF4-983F-18BD219EF322}</a:tableStyleId>
              </a:tblPr>
              <a:tblGrid>
                <a:gridCol w="2313709">
                  <a:extLst>
                    <a:ext uri="{9D8B030D-6E8A-4147-A177-3AD203B41FA5}">
                      <a16:colId xmlns:a16="http://schemas.microsoft.com/office/drawing/2014/main" val="3372866147"/>
                    </a:ext>
                  </a:extLst>
                </a:gridCol>
                <a:gridCol w="5915891">
                  <a:extLst>
                    <a:ext uri="{9D8B030D-6E8A-4147-A177-3AD203B41FA5}">
                      <a16:colId xmlns:a16="http://schemas.microsoft.com/office/drawing/2014/main" val="1983229962"/>
                    </a:ext>
                  </a:extLst>
                </a:gridCol>
              </a:tblGrid>
              <a:tr h="442191">
                <a:tc>
                  <a:txBody>
                    <a:bodyPr/>
                    <a:lstStyle/>
                    <a:p>
                      <a:pPr algn="ctr"/>
                      <a:r>
                        <a:rPr lang="en-US" sz="2000" smtClean="0"/>
                        <a:t>Khai báo</a:t>
                      </a:r>
                      <a:endParaRPr lang="en-US" sz="2000"/>
                    </a:p>
                  </a:txBody>
                  <a:tcPr/>
                </a:tc>
                <a:tc>
                  <a:txBody>
                    <a:bodyPr/>
                    <a:lstStyle/>
                    <a:p>
                      <a:pPr algn="ctr"/>
                      <a:r>
                        <a:rPr lang="en-US" sz="2000" smtClean="0"/>
                        <a:t>Ý</a:t>
                      </a:r>
                      <a:r>
                        <a:rPr lang="en-US" sz="2000" baseline="0" smtClean="0"/>
                        <a:t> nghĩa</a:t>
                      </a:r>
                      <a:endParaRPr lang="en-US" sz="2000"/>
                    </a:p>
                  </a:txBody>
                  <a:tcPr/>
                </a:tc>
                <a:extLst>
                  <a:ext uri="{0D108BD9-81ED-4DB2-BD59-A6C34878D82A}">
                    <a16:rowId xmlns:a16="http://schemas.microsoft.com/office/drawing/2014/main" val="481113031"/>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int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r>
                        <a:rPr lang="en-US" smtClean="0"/>
                        <a:t>Khai báo</a:t>
                      </a:r>
                      <a:r>
                        <a:rPr lang="en-US" baseline="0" smtClean="0"/>
                        <a:t> mảng số nguyên a với kích thước là 10 phần tử.</a:t>
                      </a:r>
                      <a:endParaRPr lang="en-US"/>
                    </a:p>
                  </a:txBody>
                  <a:tcPr/>
                </a:tc>
                <a:extLst>
                  <a:ext uri="{0D108BD9-81ED-4DB2-BD59-A6C34878D82A}">
                    <a16:rowId xmlns:a16="http://schemas.microsoft.com/office/drawing/2014/main" val="2653849846"/>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int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5</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2</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3</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4</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r>
                        <a:rPr lang="en-US" smtClean="0"/>
                        <a:t>Khai báo</a:t>
                      </a:r>
                      <a:r>
                        <a:rPr lang="en-US" baseline="0" smtClean="0"/>
                        <a:t> mảng số nguyên a với kích thước là 5, trong đó giá trị của 5 phần tử của mảng lần lượt là 0, 1, 2, 3, 4.</a:t>
                      </a:r>
                      <a:endParaRPr lang="en-US"/>
                    </a:p>
                  </a:txBody>
                  <a:tcPr/>
                </a:tc>
                <a:extLst>
                  <a:ext uri="{0D108BD9-81ED-4DB2-BD59-A6C34878D82A}">
                    <a16:rowId xmlns:a16="http://schemas.microsoft.com/office/drawing/2014/main" val="2253717233"/>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float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f[</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20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0.5</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-3.2</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1.3</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r>
                        <a:rPr lang="en-US" smtClean="0"/>
                        <a:t>Khai báo</a:t>
                      </a:r>
                      <a:r>
                        <a:rPr lang="en-US" baseline="0" smtClean="0"/>
                        <a:t> mảng số thập phân f với kích thước là 20, trong đó giá trị của 3 phần tử đầu tiên là 0.5, -3.2, 1.3, còn các phần tử còn lại thì được khởi tạo mặc định là 0.</a:t>
                      </a:r>
                      <a:endParaRPr lang="en-US"/>
                    </a:p>
                  </a:txBody>
                  <a:tcPr/>
                </a:tc>
                <a:extLst>
                  <a:ext uri="{0D108BD9-81ED-4DB2-BD59-A6C34878D82A}">
                    <a16:rowId xmlns:a16="http://schemas.microsoft.com/office/drawing/2014/main" val="3845574916"/>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int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9</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8</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7</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6</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5</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Khai báo</a:t>
                      </a:r>
                      <a:r>
                        <a:rPr lang="en-US" baseline="0" smtClean="0"/>
                        <a:t> mảng số nguyên a với kích thước là 5, trong đó giá trị của 5 phần tử của mảng lần lượt là 9, 8, 7, 6, 5.</a:t>
                      </a:r>
                      <a:endParaRPr lang="en-US" smtClean="0"/>
                    </a:p>
                  </a:txBody>
                  <a:tcPr/>
                </a:tc>
                <a:extLst>
                  <a:ext uri="{0D108BD9-81ED-4DB2-BD59-A6C34878D82A}">
                    <a16:rowId xmlns:a16="http://schemas.microsoft.com/office/drawing/2014/main" val="1010992417"/>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double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d[</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100</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 {};</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r>
                        <a:rPr lang="en-US" smtClean="0"/>
                        <a:t>Khai báo</a:t>
                      </a:r>
                      <a:r>
                        <a:rPr lang="en-US" baseline="0" smtClean="0"/>
                        <a:t> mảng số thập phân d với kích thước là 100. Giá trị của cả 100 phần tử đều được khởi tạo mặc định là 0.</a:t>
                      </a:r>
                      <a:endParaRPr lang="en-US"/>
                    </a:p>
                  </a:txBody>
                  <a:tcPr/>
                </a:tc>
                <a:extLst>
                  <a:ext uri="{0D108BD9-81ED-4DB2-BD59-A6C34878D82A}">
                    <a16:rowId xmlns:a16="http://schemas.microsoft.com/office/drawing/2014/main" val="1084380401"/>
                  </a:ext>
                </a:extLst>
              </a:tr>
              <a:tr h="442191">
                <a:tc>
                  <a:txBody>
                    <a:bodyPr/>
                    <a:lstStyle/>
                    <a:p>
                      <a:pPr marL="0" marR="0">
                        <a:spcBef>
                          <a:spcPts val="0"/>
                        </a:spcBef>
                        <a:spcAft>
                          <a:spcPts val="0"/>
                        </a:spcAft>
                      </a:pPr>
                      <a:r>
                        <a:rPr lang="en-US" sz="1400" b="1" smtClean="0">
                          <a:effectLst/>
                          <a:latin typeface="Courier New" panose="02070309020205020404" pitchFamily="49" charset="0"/>
                          <a:ea typeface="Courier New" panose="02070309020205020404" pitchFamily="49" charset="0"/>
                          <a:cs typeface="Times New Roman" panose="02020603050405020304" pitchFamily="18" charset="0"/>
                        </a:rPr>
                        <a:t>char</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s[] =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'H'</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'e'</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'l'</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'l'</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880000"/>
                          </a:solidFill>
                          <a:effectLst/>
                          <a:latin typeface="Courier New" panose="02070309020205020404" pitchFamily="49" charset="0"/>
                          <a:ea typeface="Courier New" panose="02070309020205020404" pitchFamily="49" charset="0"/>
                          <a:cs typeface="Times New Roman" panose="02020603050405020304" pitchFamily="18" charset="0"/>
                        </a:rPr>
                        <a:t>'o'</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a:t>
                      </a:r>
                      <a:endParaRPr lang="en-US" sz="1400">
                        <a:effectLst/>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r>
                        <a:rPr lang="en-US" smtClean="0"/>
                        <a:t>Khai báo</a:t>
                      </a:r>
                      <a:r>
                        <a:rPr lang="en-US" baseline="0" smtClean="0"/>
                        <a:t> mảng kí tự chứa xâu kí tự </a:t>
                      </a:r>
                      <a:r>
                        <a:rPr lang="en-US" i="1" baseline="0" smtClean="0"/>
                        <a:t>Hello</a:t>
                      </a:r>
                      <a:r>
                        <a:rPr lang="en-US" baseline="0" smtClean="0"/>
                        <a:t>.</a:t>
                      </a:r>
                      <a:endParaRPr lang="en-US"/>
                    </a:p>
                  </a:txBody>
                  <a:tcPr/>
                </a:tc>
                <a:extLst>
                  <a:ext uri="{0D108BD9-81ED-4DB2-BD59-A6C34878D82A}">
                    <a16:rowId xmlns:a16="http://schemas.microsoft.com/office/drawing/2014/main" val="3784379503"/>
                  </a:ext>
                </a:extLst>
              </a:tr>
            </a:tbl>
          </a:graphicData>
        </a:graphic>
      </p:graphicFrame>
    </p:spTree>
    <p:extLst>
      <p:ext uri="{BB962C8B-B14F-4D97-AF65-F5344CB8AC3E}">
        <p14:creationId xmlns:p14="http://schemas.microsoft.com/office/powerpoint/2010/main" val="293579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4943764"/>
          </a:xfrm>
        </p:spPr>
        <p:txBody>
          <a:bodyPr>
            <a:normAutofit/>
          </a:bodyPr>
          <a:lstStyle/>
          <a:p>
            <a:pPr marL="0" indent="0">
              <a:buNone/>
            </a:pPr>
            <a:r>
              <a:rPr lang="en-US" sz="2400" b="1" smtClean="0"/>
              <a:t>Các quy tắc khởi tạo mảng</a:t>
            </a:r>
          </a:p>
          <a:p>
            <a:pPr algn="just"/>
            <a:r>
              <a:rPr lang="en-US" sz="2000"/>
              <a:t>Nếu không khởi tạo bằng mảng hằng thì giá trị các phần tử của mảng sau </a:t>
            </a:r>
            <a:r>
              <a:rPr lang="en-US" sz="2000" smtClean="0"/>
              <a:t>khi </a:t>
            </a:r>
            <a:r>
              <a:rPr lang="en-US" sz="2000"/>
              <a:t>khai báo là không xác định.</a:t>
            </a:r>
          </a:p>
          <a:p>
            <a:pPr algn="just"/>
            <a:r>
              <a:rPr lang="en-US" sz="2000"/>
              <a:t>Nếu có khởi tạo bằng mảng hằng thì ta có thể bỏ khai </a:t>
            </a:r>
            <a:r>
              <a:rPr lang="en-US" sz="2000" smtClean="0"/>
              <a:t>báo kích thước, </a:t>
            </a:r>
            <a:r>
              <a:rPr lang="en-US" sz="2000"/>
              <a:t>khi đó kích thước của mảng sẽ bằng số phần tử của mảng hằng</a:t>
            </a:r>
            <a:r>
              <a:rPr lang="en-US" sz="2000" smtClean="0"/>
              <a:t>.</a:t>
            </a:r>
            <a:endParaRPr lang="en-US" sz="2000"/>
          </a:p>
          <a:p>
            <a:pPr algn="just"/>
            <a:r>
              <a:rPr lang="en-US" sz="2000" smtClean="0"/>
              <a:t>Nếu mảng hằng có kích thước nhỏ hơn kích thước của mảng được khai báo thì giá trị của các phần tử còn lại sẽ được khởi tạo mặc định bằng 0. </a:t>
            </a:r>
          </a:p>
          <a:p>
            <a:pPr algn="just"/>
            <a:r>
              <a:rPr lang="en-US" sz="2000" smtClean="0"/>
              <a:t>Ngược lại nếu </a:t>
            </a:r>
            <a:r>
              <a:rPr lang="en-US" sz="2000"/>
              <a:t>mảng hằng có kích thước </a:t>
            </a:r>
            <a:r>
              <a:rPr lang="en-US" sz="2000" smtClean="0"/>
              <a:t>lớn hơn thì chỉ phần đầu của mảng hằng với số phần tử bằng kích thước của mảng khai báo là được dùng để khởi tạo.</a:t>
            </a:r>
            <a:endParaRPr lang="en-US" sz="2000"/>
          </a:p>
        </p:txBody>
      </p:sp>
    </p:spTree>
    <p:extLst>
      <p:ext uri="{BB962C8B-B14F-4D97-AF65-F5344CB8AC3E}">
        <p14:creationId xmlns:p14="http://schemas.microsoft.com/office/powerpoint/2010/main" val="286332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43000"/>
            <a:ext cx="8229600" cy="5045364"/>
          </a:xfrm>
        </p:spPr>
        <p:txBody>
          <a:bodyPr>
            <a:normAutofit/>
          </a:bodyPr>
          <a:lstStyle/>
          <a:p>
            <a:pPr marL="0" indent="0">
              <a:buNone/>
            </a:pPr>
            <a:r>
              <a:rPr lang="en-US" sz="2400" b="1" smtClean="0"/>
              <a:t>3. Truy cập vào phần tử của mảng</a:t>
            </a:r>
          </a:p>
          <a:p>
            <a:pPr marL="0" indent="0" algn="just">
              <a:buNone/>
            </a:pPr>
            <a:r>
              <a:rPr lang="en-US" sz="2000" smtClean="0"/>
              <a:t>Mỗi phần tử của mảng tương đương với 1 biến có dùng kiểu dữ liệu với mảng. Cú pháp truy cập vào phần tử của mảng là như sau:</a:t>
            </a:r>
          </a:p>
          <a:p>
            <a:pPr marL="0" indent="0" algn="ctr">
              <a:buNone/>
            </a:pPr>
            <a:r>
              <a:rPr lang="en-US" sz="1800" smtClean="0">
                <a:latin typeface="Courier New" panose="02070309020205020404" pitchFamily="49" charset="0"/>
                <a:cs typeface="Courier New" panose="02070309020205020404" pitchFamily="49" charset="0"/>
              </a:rPr>
              <a:t>tên_mảng[</a:t>
            </a:r>
            <a:r>
              <a:rPr lang="en-US" sz="1800" smtClean="0">
                <a:solidFill>
                  <a:schemeClr val="accent1"/>
                </a:solidFill>
                <a:latin typeface="Courier New" panose="02070309020205020404" pitchFamily="49" charset="0"/>
                <a:cs typeface="Courier New" panose="02070309020205020404" pitchFamily="49" charset="0"/>
              </a:rPr>
              <a:t>chỉ_số_phần_tử</a:t>
            </a:r>
            <a:r>
              <a:rPr lang="en-US" sz="1800" smtClean="0">
                <a:latin typeface="Courier New" panose="02070309020205020404" pitchFamily="49" charset="0"/>
                <a:cs typeface="Courier New" panose="02070309020205020404" pitchFamily="49" charset="0"/>
              </a:rPr>
              <a:t>]</a:t>
            </a:r>
          </a:p>
          <a:p>
            <a:pPr marL="0" indent="0" algn="just">
              <a:buNone/>
            </a:pPr>
            <a:r>
              <a:rPr lang="en-US" sz="2000" b="1" smtClean="0"/>
              <a:t>Ví dụ:</a:t>
            </a:r>
            <a:r>
              <a:rPr lang="en-US" sz="2000" smtClean="0"/>
              <a:t> Với khai báo </a:t>
            </a:r>
            <a:r>
              <a:rPr lang="en-US" sz="1600" b="1" smtClean="0">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a[</a:t>
            </a:r>
            <a:r>
              <a:rPr lang="en-US" sz="1600" smtClean="0">
                <a:solidFill>
                  <a:schemeClr val="accent2"/>
                </a:solidFill>
                <a:latin typeface="Courier New" panose="02070309020205020404" pitchFamily="49" charset="0"/>
                <a:cs typeface="Courier New" panose="02070309020205020404" pitchFamily="49" charset="0"/>
              </a:rPr>
              <a:t>100</a:t>
            </a:r>
            <a:r>
              <a:rPr lang="en-US" sz="1600" smtClean="0">
                <a:latin typeface="Courier New" panose="02070309020205020404" pitchFamily="49" charset="0"/>
                <a:cs typeface="Courier New" panose="02070309020205020404" pitchFamily="49" charset="0"/>
              </a:rPr>
              <a:t>];</a:t>
            </a:r>
          </a:p>
          <a:p>
            <a:pPr algn="just"/>
            <a:r>
              <a:rPr lang="en-US" sz="1600">
                <a:latin typeface="Courier New" panose="02070309020205020404" pitchFamily="49" charset="0"/>
                <a:cs typeface="Courier New" panose="02070309020205020404" pitchFamily="49" charset="0"/>
              </a:rPr>
              <a:t>a[</a:t>
            </a:r>
            <a:r>
              <a:rPr lang="en-US" sz="1600">
                <a:solidFill>
                  <a:schemeClr val="accent2"/>
                </a:solidFill>
                <a:latin typeface="Courier New" panose="02070309020205020404" pitchFamily="49" charset="0"/>
                <a:cs typeface="Courier New" panose="02070309020205020404" pitchFamily="49" charset="0"/>
              </a:rPr>
              <a:t>0</a:t>
            </a:r>
            <a:r>
              <a:rPr lang="en-US" sz="1600">
                <a:latin typeface="Courier New" panose="02070309020205020404" pitchFamily="49" charset="0"/>
                <a:cs typeface="Courier New" panose="02070309020205020404" pitchFamily="49" charset="0"/>
              </a:rPr>
              <a:t>] </a:t>
            </a:r>
            <a:r>
              <a:rPr lang="en-US" sz="2000" smtClean="0"/>
              <a:t>sẽ tương ứng với phần tử đầu tiên của mảng </a:t>
            </a:r>
            <a:r>
              <a:rPr lang="en-US" sz="1600">
                <a:latin typeface="Courier New" panose="02070309020205020404" pitchFamily="49" charset="0"/>
                <a:cs typeface="Courier New" panose="02070309020205020404" pitchFamily="49" charset="0"/>
              </a:rPr>
              <a:t>a</a:t>
            </a:r>
            <a:r>
              <a:rPr lang="en-US" sz="2000" smtClean="0"/>
              <a:t>.</a:t>
            </a:r>
          </a:p>
          <a:p>
            <a:pPr algn="just"/>
            <a:r>
              <a:rPr lang="en-US" sz="1600">
                <a:latin typeface="Courier New" panose="02070309020205020404" pitchFamily="49" charset="0"/>
                <a:cs typeface="Courier New" panose="02070309020205020404" pitchFamily="49" charset="0"/>
              </a:rPr>
              <a:t>a[</a:t>
            </a:r>
            <a:r>
              <a:rPr lang="en-US" sz="1600">
                <a:solidFill>
                  <a:schemeClr val="accent2"/>
                </a:solidFill>
                <a:latin typeface="Courier New" panose="02070309020205020404" pitchFamily="49" charset="0"/>
                <a:cs typeface="Courier New" panose="02070309020205020404" pitchFamily="49" charset="0"/>
              </a:rPr>
              <a:t>5</a:t>
            </a:r>
            <a:r>
              <a:rPr lang="en-US" sz="1600">
                <a:latin typeface="Courier New" panose="02070309020205020404" pitchFamily="49" charset="0"/>
                <a:cs typeface="Courier New" panose="02070309020205020404" pitchFamily="49" charset="0"/>
              </a:rPr>
              <a:t>] </a:t>
            </a:r>
            <a:r>
              <a:rPr lang="en-US" sz="2000" smtClean="0"/>
              <a:t>sẽ tương ứng với phần tử thứ 6 của mảng </a:t>
            </a:r>
            <a:r>
              <a:rPr lang="en-US" sz="1600">
                <a:latin typeface="Courier New" panose="02070309020205020404" pitchFamily="49" charset="0"/>
                <a:cs typeface="Courier New" panose="02070309020205020404" pitchFamily="49" charset="0"/>
              </a:rPr>
              <a:t>a</a:t>
            </a:r>
            <a:r>
              <a:rPr lang="en-US" sz="2000" smtClean="0"/>
              <a:t>.</a:t>
            </a:r>
            <a:endParaRPr lang="en-US" sz="2000"/>
          </a:p>
          <a:p>
            <a:pPr algn="just"/>
            <a:r>
              <a:rPr lang="en-US" sz="1600">
                <a:latin typeface="Courier New" panose="02070309020205020404" pitchFamily="49" charset="0"/>
                <a:cs typeface="Courier New" panose="02070309020205020404" pitchFamily="49" charset="0"/>
              </a:rPr>
              <a:t>a[</a:t>
            </a:r>
            <a:r>
              <a:rPr lang="en-US" sz="1600">
                <a:solidFill>
                  <a:schemeClr val="accent2"/>
                </a:solidFill>
                <a:latin typeface="Courier New" panose="02070309020205020404" pitchFamily="49" charset="0"/>
                <a:cs typeface="Courier New" panose="02070309020205020404" pitchFamily="49" charset="0"/>
              </a:rPr>
              <a:t>99</a:t>
            </a:r>
            <a:r>
              <a:rPr lang="en-US" sz="1600">
                <a:latin typeface="Courier New" panose="02070309020205020404" pitchFamily="49" charset="0"/>
                <a:cs typeface="Courier New" panose="02070309020205020404" pitchFamily="49" charset="0"/>
              </a:rPr>
              <a:t>] </a:t>
            </a:r>
            <a:r>
              <a:rPr lang="en-US" sz="2000" smtClean="0"/>
              <a:t>sẽ tương ứng với phần tử cuối cùng của mảng </a:t>
            </a:r>
            <a:r>
              <a:rPr lang="en-US" sz="1600">
                <a:latin typeface="Courier New" panose="02070309020205020404" pitchFamily="49" charset="0"/>
                <a:cs typeface="Courier New" panose="02070309020205020404" pitchFamily="49" charset="0"/>
              </a:rPr>
              <a:t>a</a:t>
            </a:r>
            <a:r>
              <a:rPr lang="en-US" sz="2000" smtClean="0">
                <a:cs typeface="Courier New" panose="02070309020205020404" pitchFamily="49" charset="0"/>
              </a:rPr>
              <a:t>.</a:t>
            </a:r>
          </a:p>
          <a:p>
            <a:pPr marL="0" indent="0" algn="just">
              <a:buNone/>
            </a:pPr>
            <a:r>
              <a:rPr lang="en-US" sz="2000" smtClean="0">
                <a:cs typeface="Courier New" panose="02070309020205020404" pitchFamily="49" charset="0"/>
              </a:rPr>
              <a:t>Như vậy trong C, các phần tử của mảng được đánh chỉ số từ 0 thay vì từ 1. Với mảng có kích thước n thì chỉ số của các phần tử sẽ trong đoạn từ 0 đến n – 1.</a:t>
            </a:r>
            <a:endParaRPr lang="en-US" sz="2000">
              <a:cs typeface="Courier New" panose="02070309020205020404" pitchFamily="49" charset="0"/>
            </a:endParaRPr>
          </a:p>
          <a:p>
            <a:pPr marL="0" indent="0" algn="just">
              <a:buNone/>
            </a:pPr>
            <a:r>
              <a:rPr lang="en-US" sz="2000" b="1" smtClean="0">
                <a:cs typeface="Courier New" panose="02070309020205020404" pitchFamily="49" charset="0"/>
              </a:rPr>
              <a:t>Lưu ý:</a:t>
            </a:r>
            <a:r>
              <a:rPr lang="en-US" sz="1600" smtClean="0">
                <a:cs typeface="Courier New" panose="02070309020205020404" pitchFamily="49" charset="0"/>
              </a:rPr>
              <a:t> </a:t>
            </a:r>
            <a:r>
              <a:rPr lang="en-US" sz="2000" smtClean="0">
                <a:cs typeface="Courier New" panose="02070309020205020404" pitchFamily="49" charset="0"/>
              </a:rPr>
              <a:t>Nếu chỉ số nằm ngoài phạm vi thì giá trị của phần tử là không xác định.</a:t>
            </a:r>
            <a:endParaRPr lang="en-US" sz="2800" b="1" smtClean="0">
              <a:cs typeface="Courier New" panose="02070309020205020404" pitchFamily="49" charset="0"/>
            </a:endParaRPr>
          </a:p>
        </p:txBody>
      </p:sp>
    </p:spTree>
    <p:extLst>
      <p:ext uri="{BB962C8B-B14F-4D97-AF65-F5344CB8AC3E}">
        <p14:creationId xmlns:p14="http://schemas.microsoft.com/office/powerpoint/2010/main" val="2542090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sp>
        <p:nvSpPr>
          <p:cNvPr id="3" name="Content Placeholder 2"/>
          <p:cNvSpPr>
            <a:spLocks noGrp="1"/>
          </p:cNvSpPr>
          <p:nvPr>
            <p:ph idx="1"/>
          </p:nvPr>
        </p:nvSpPr>
        <p:spPr>
          <a:xfrm>
            <a:off x="457200" y="1116191"/>
            <a:ext cx="8229600" cy="418380"/>
          </a:xfrm>
        </p:spPr>
        <p:txBody>
          <a:bodyPr>
            <a:noAutofit/>
          </a:bodyPr>
          <a:lstStyle/>
          <a:p>
            <a:pPr marL="0" indent="0" algn="just">
              <a:buNone/>
            </a:pPr>
            <a:r>
              <a:rPr lang="en-US" sz="2400" b="1" i="1" smtClean="0"/>
              <a:t>Một số ví dụ</a:t>
            </a:r>
          </a:p>
        </p:txBody>
      </p:sp>
      <p:graphicFrame>
        <p:nvGraphicFramePr>
          <p:cNvPr id="8" name="Table 7"/>
          <p:cNvGraphicFramePr>
            <a:graphicFrameLocks noGrp="1"/>
          </p:cNvGraphicFramePr>
          <p:nvPr>
            <p:extLst>
              <p:ext uri="{D42A27DB-BD31-4B8C-83A1-F6EECF244321}">
                <p14:modId xmlns:p14="http://schemas.microsoft.com/office/powerpoint/2010/main" val="1488136580"/>
              </p:ext>
            </p:extLst>
          </p:nvPr>
        </p:nvGraphicFramePr>
        <p:xfrm>
          <a:off x="457200" y="1620835"/>
          <a:ext cx="8229602" cy="4450080"/>
        </p:xfrm>
        <a:graphic>
          <a:graphicData uri="http://schemas.openxmlformats.org/drawingml/2006/table">
            <a:tbl>
              <a:tblPr firstRow="1" bandRow="1">
                <a:tableStyleId>{17292A2E-F333-43FB-9621-5CBBE7FDCDCB}</a:tableStyleId>
              </a:tblPr>
              <a:tblGrid>
                <a:gridCol w="4322618">
                  <a:extLst>
                    <a:ext uri="{9D8B030D-6E8A-4147-A177-3AD203B41FA5}">
                      <a16:colId xmlns:a16="http://schemas.microsoft.com/office/drawing/2014/main" val="107693152"/>
                    </a:ext>
                  </a:extLst>
                </a:gridCol>
                <a:gridCol w="3906984">
                  <a:extLst>
                    <a:ext uri="{9D8B030D-6E8A-4147-A177-3AD203B41FA5}">
                      <a16:colId xmlns:a16="http://schemas.microsoft.com/office/drawing/2014/main" val="3008661846"/>
                    </a:ext>
                  </a:extLst>
                </a:gridCol>
              </a:tblGrid>
              <a:tr h="317276">
                <a:tc gridSpan="2">
                  <a:txBody>
                    <a:bodyPr/>
                    <a:lstStyle/>
                    <a:p>
                      <a:pPr marL="0" indent="0" algn="just">
                        <a:buNone/>
                      </a:pPr>
                      <a:r>
                        <a:rPr lang="en-US" sz="1600" i="0" smtClean="0"/>
                        <a:t>E7.1</a:t>
                      </a:r>
                      <a:r>
                        <a:rPr lang="en-US" sz="1600" i="0" baseline="0" smtClean="0"/>
                        <a:t> - </a:t>
                      </a:r>
                      <a:r>
                        <a:rPr lang="en-US" sz="1600" b="1" i="0" smtClean="0">
                          <a:latin typeface="Calibri" panose="020F0502020204030204" pitchFamily="34" charset="0"/>
                          <a:cs typeface="Calibri" panose="020F0502020204030204" pitchFamily="34" charset="0"/>
                        </a:rPr>
                        <a:t>Khai báo và truy cập phần tử mảng</a:t>
                      </a:r>
                    </a:p>
                  </a:txBody>
                  <a:tcPr/>
                </a:tc>
                <a:tc hMerge="1">
                  <a:txBody>
                    <a:bodyPr/>
                    <a:lstStyle/>
                    <a:p>
                      <a:pPr marL="0" indent="0" algn="just">
                        <a:buNone/>
                      </a:pPr>
                      <a:endParaRPr lang="en-US"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1426207">
                <a:tc>
                  <a:txBody>
                    <a:bodyPr/>
                    <a:lstStyle/>
                    <a:p>
                      <a:r>
                        <a:rPr lang="en-US" sz="1200" smtClean="0">
                          <a:latin typeface="Courier New" panose="02070309020205020404" pitchFamily="49" charset="0"/>
                          <a:ea typeface="Courier New" panose="02070309020205020404" pitchFamily="49" charset="0"/>
                          <a:cs typeface="Times New Roman" panose="02020603050405020304" pitchFamily="18" charset="0"/>
                        </a:rPr>
                        <a:t>#</a:t>
                      </a:r>
                      <a:r>
                        <a:rPr lang="en-US" sz="1200" b="1" smtClean="0">
                          <a:latin typeface="Courier New" panose="02070309020205020404" pitchFamily="49" charset="0"/>
                          <a:ea typeface="Courier New" panose="02070309020205020404" pitchFamily="49" charset="0"/>
                          <a:cs typeface="Times New Roman" panose="02020603050405020304" pitchFamily="18" charset="0"/>
                        </a:rPr>
                        <a:t>include</a:t>
                      </a:r>
                      <a:r>
                        <a:rPr lang="en-US" sz="1200" smtClean="0">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4D99BF"/>
                          </a:solidFill>
                          <a:latin typeface="Courier New" panose="02070309020205020404" pitchFamily="49" charset="0"/>
                          <a:ea typeface="Courier New" panose="02070309020205020404" pitchFamily="49" charset="0"/>
                          <a:cs typeface="Times New Roman" panose="02020603050405020304" pitchFamily="18" charset="0"/>
                        </a:rPr>
                        <a:t>&lt;stdio.h&gt;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b="1"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main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i, x;</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int</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5</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4</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"We have an array of 5 elements.\n"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"First element: %d\n"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"Second element: %d\n"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"Last element: %d\n"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4</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"Enter new value for the third element: "</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scanf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"%d"</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&amp;a[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2</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3</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10</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"Oops, the fourth element has been changed to 10.\n"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"Now the array should be: "</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b="1"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for</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(i =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0</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i &lt;= </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4</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i++)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"%d "</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a[i]);</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    </a:t>
                      </a:r>
                      <a:r>
                        <a:rPr lang="en-US" sz="1200" smtClean="0">
                          <a:solidFill>
                            <a:srgbClr val="397300"/>
                          </a:solidFill>
                          <a:latin typeface="Courier New" panose="02070309020205020404" pitchFamily="49" charset="0"/>
                          <a:ea typeface="Courier New" panose="02070309020205020404" pitchFamily="49" charset="0"/>
                          <a:cs typeface="Times New Roman" panose="02020603050405020304" pitchFamily="18" charset="0"/>
                        </a:rPr>
                        <a:t>printf</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r>
                        <a:rPr lang="en-US" sz="1200" smtClean="0">
                          <a:solidFill>
                            <a:srgbClr val="880000"/>
                          </a:solidFill>
                          <a:latin typeface="Courier New" panose="02070309020205020404" pitchFamily="49" charset="0"/>
                          <a:ea typeface="Courier New" panose="02070309020205020404" pitchFamily="49" charset="0"/>
                          <a:cs typeface="Times New Roman" panose="02020603050405020304" pitchFamily="18" charset="0"/>
                        </a:rPr>
                        <a:t>"\n"</a:t>
                      </a:r>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Times New Roman" panose="02020603050405020304" pitchFamily="18" charset="0"/>
                        </a:rPr>
                        <a:t>}</a:t>
                      </a:r>
                      <a:endParaRPr lang="en-US" sz="1200">
                        <a:latin typeface="Courier New" panose="02070309020205020404" pitchFamily="49" charset="0"/>
                        <a:ea typeface="Courier New" panose="02070309020205020404" pitchFamily="49" charset="0"/>
                        <a:cs typeface="Times New Roman" panose="02020603050405020304" pitchFamily="18" charset="0"/>
                      </a:endParaRPr>
                    </a:p>
                  </a:txBody>
                  <a:tcPr/>
                </a:tc>
                <a:tc>
                  <a:txBody>
                    <a:bodyPr/>
                    <a:lstStyle/>
                    <a:p>
                      <a:endParaRPr lang="en-US" sz="1400">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4854635" y="1951626"/>
            <a:ext cx="869337" cy="369332"/>
          </a:xfrm>
          <a:prstGeom prst="rect">
            <a:avLst/>
          </a:prstGeom>
          <a:noFill/>
        </p:spPr>
        <p:txBody>
          <a:bodyPr wrap="square" rtlCol="0">
            <a:spAutoFit/>
          </a:bodyPr>
          <a:lstStyle/>
          <a:p>
            <a:r>
              <a:rPr lang="en-US" b="1" smtClean="0"/>
              <a:t>Output</a:t>
            </a:r>
            <a:endParaRPr lang="en-US" b="1"/>
          </a:p>
        </p:txBody>
      </p:sp>
      <p:pic>
        <p:nvPicPr>
          <p:cNvPr id="4" name="Picture 3"/>
          <p:cNvPicPr>
            <a:picLocks noChangeAspect="1"/>
          </p:cNvPicPr>
          <p:nvPr/>
        </p:nvPicPr>
        <p:blipFill rotWithShape="1">
          <a:blip r:embed="rId2"/>
          <a:srcRect r="60083" b="68485"/>
          <a:stretch/>
        </p:blipFill>
        <p:spPr>
          <a:xfrm>
            <a:off x="4854635" y="2328653"/>
            <a:ext cx="3722209" cy="1536940"/>
          </a:xfrm>
          <a:prstGeom prst="rect">
            <a:avLst/>
          </a:prstGeom>
        </p:spPr>
      </p:pic>
    </p:spTree>
    <p:extLst>
      <p:ext uri="{BB962C8B-B14F-4D97-AF65-F5344CB8AC3E}">
        <p14:creationId xmlns:p14="http://schemas.microsoft.com/office/powerpoint/2010/main" val="1211860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Mảng</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32122393"/>
              </p:ext>
            </p:extLst>
          </p:nvPr>
        </p:nvGraphicFramePr>
        <p:xfrm>
          <a:off x="457200" y="1124407"/>
          <a:ext cx="8229601" cy="390144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7276">
                <a:tc>
                  <a:txBody>
                    <a:bodyPr/>
                    <a:lstStyle/>
                    <a:p>
                      <a:pPr marL="0" indent="0" algn="just">
                        <a:buNone/>
                      </a:pPr>
                      <a:r>
                        <a:rPr lang="en-US" sz="1600" i="0" smtClean="0"/>
                        <a:t>E7.2</a:t>
                      </a:r>
                      <a:r>
                        <a:rPr lang="en-US" sz="1600" i="0" baseline="0" smtClean="0"/>
                        <a:t> - </a:t>
                      </a:r>
                      <a:r>
                        <a:rPr lang="en-US" sz="1600" b="1" i="0" smtClean="0">
                          <a:latin typeface="Calibri" panose="020F0502020204030204" pitchFamily="34" charset="0"/>
                          <a:cs typeface="Calibri" panose="020F0502020204030204" pitchFamily="34" charset="0"/>
                        </a:rPr>
                        <a:t>Nhập/xuất với mảng</a:t>
                      </a:r>
                      <a:endParaRPr lang="vi-VN" sz="1600" b="1" i="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474077"/>
                  </a:ext>
                </a:extLst>
              </a:tr>
              <a:tr h="1426207">
                <a:tc>
                  <a:txBody>
                    <a:bodyPr/>
                    <a:lstStyle/>
                    <a:p>
                      <a:r>
                        <a:rPr lang="en-US" sz="1200" smtClean="0">
                          <a:solidFill>
                            <a:srgbClr val="1F7199"/>
                          </a:solidFill>
                          <a:latin typeface="Courier New" panose="02070309020205020404" pitchFamily="49" charset="0"/>
                          <a:ea typeface="Courier New" panose="02070309020205020404" pitchFamily="49" charset="0"/>
                          <a:cs typeface="Courier New" panose="02070309020205020404" pitchFamily="49" charset="0"/>
                        </a:rPr>
                        <a:t>#</a:t>
                      </a:r>
                      <a:r>
                        <a:rPr lang="en-US" sz="1200" b="1" smtClean="0">
                          <a:solidFill>
                            <a:srgbClr val="1F7199"/>
                          </a:solidFill>
                          <a:latin typeface="Courier New" panose="02070309020205020404" pitchFamily="49" charset="0"/>
                          <a:ea typeface="Courier New" panose="02070309020205020404" pitchFamily="49" charset="0"/>
                          <a:cs typeface="Courier New" panose="02070309020205020404" pitchFamily="49" charset="0"/>
                        </a:rPr>
                        <a:t>include</a:t>
                      </a:r>
                      <a:r>
                        <a:rPr lang="en-US" sz="1200" smtClean="0">
                          <a:solidFill>
                            <a:srgbClr val="1F7199"/>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D99BF"/>
                          </a:solidFill>
                          <a:latin typeface="Courier New" panose="02070309020205020404" pitchFamily="49" charset="0"/>
                          <a:ea typeface="Courier New" panose="02070309020205020404" pitchFamily="49" charset="0"/>
                          <a:cs typeface="Courier New" panose="02070309020205020404" pitchFamily="49" charset="0"/>
                        </a:rPr>
                        <a:t>&lt;stdio.h&gt;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main</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int</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 n,</a:t>
                      </a:r>
                      <a:r>
                        <a:rPr lang="en-US" sz="1200" baseline="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100</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888888"/>
                          </a:solidFill>
                          <a:latin typeface="Courier New" panose="02070309020205020404" pitchFamily="49" charset="0"/>
                          <a:ea typeface="Courier New" panose="02070309020205020404" pitchFamily="49" charset="0"/>
                          <a:cs typeface="Courier New" panose="02070309020205020404" pitchFamily="49" charset="0"/>
                        </a:rPr>
                        <a:t>// Input the array</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"Enter n: "</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&amp;n);</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 &lt; n; i++)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"Enter a[%d]: "</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scanf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&amp;a[i]);</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888888"/>
                          </a:solidFill>
                          <a:latin typeface="Courier New" panose="02070309020205020404" pitchFamily="49" charset="0"/>
                          <a:ea typeface="Courier New" panose="02070309020205020404" pitchFamily="49" charset="0"/>
                          <a:cs typeface="Courier New" panose="02070309020205020404" pitchFamily="49" charset="0"/>
                        </a:rPr>
                        <a:t>// Output the array</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baseline="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puts</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"Here is the array:"</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"%d"</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0</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b="1"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for</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 = </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1</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i &lt; n; i++)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 %d"</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a[i]);</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    </a:t>
                      </a:r>
                      <a:r>
                        <a:rPr lang="en-US" sz="1200" smtClean="0">
                          <a:solidFill>
                            <a:srgbClr val="397300"/>
                          </a:solidFill>
                          <a:latin typeface="Courier New" panose="02070309020205020404" pitchFamily="49" charset="0"/>
                          <a:ea typeface="Courier New" panose="02070309020205020404" pitchFamily="49" charset="0"/>
                          <a:cs typeface="Courier New" panose="02070309020205020404" pitchFamily="49" charset="0"/>
                        </a:rPr>
                        <a:t>printf</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r>
                        <a:rPr lang="en-US" sz="1200" smtClean="0">
                          <a:solidFill>
                            <a:srgbClr val="880000"/>
                          </a:solidFill>
                          <a:latin typeface="Courier New" panose="02070309020205020404" pitchFamily="49" charset="0"/>
                          <a:ea typeface="Courier New" panose="02070309020205020404" pitchFamily="49" charset="0"/>
                          <a:cs typeface="Courier New" panose="02070309020205020404" pitchFamily="49" charset="0"/>
                        </a:rPr>
                        <a:t>"\n"</a:t>
                      </a:r>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smtClean="0">
                        <a:latin typeface="Courier New" panose="02070309020205020404" pitchFamily="49" charset="0"/>
                        <a:ea typeface="Courier New" panose="02070309020205020404" pitchFamily="49" charset="0"/>
                        <a:cs typeface="Times New Roman" panose="02020603050405020304" pitchFamily="18" charset="0"/>
                      </a:endParaRPr>
                    </a:p>
                    <a:p>
                      <a:r>
                        <a:rPr lang="en-US" sz="1200" smtClean="0">
                          <a:solidFill>
                            <a:srgbClr val="444444"/>
                          </a:solidFill>
                          <a:latin typeface="Courier New" panose="02070309020205020404" pitchFamily="49" charset="0"/>
                          <a:ea typeface="Courier New" panose="02070309020205020404" pitchFamily="49" charset="0"/>
                          <a:cs typeface="Courier New" panose="02070309020205020404" pitchFamily="49" charset="0"/>
                        </a:rPr>
                        <a:t>}</a:t>
                      </a:r>
                      <a:endParaRPr lang="en-US" sz="1200">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
        <p:nvSpPr>
          <p:cNvPr id="7" name="TextBox 6"/>
          <p:cNvSpPr txBox="1"/>
          <p:nvPr/>
        </p:nvSpPr>
        <p:spPr>
          <a:xfrm>
            <a:off x="5261957" y="1469941"/>
            <a:ext cx="889462" cy="369332"/>
          </a:xfrm>
          <a:prstGeom prst="rect">
            <a:avLst/>
          </a:prstGeom>
          <a:noFill/>
        </p:spPr>
        <p:txBody>
          <a:bodyPr wrap="square" rtlCol="0">
            <a:spAutoFit/>
          </a:bodyPr>
          <a:lstStyle/>
          <a:p>
            <a:r>
              <a:rPr lang="en-US" b="1" smtClean="0"/>
              <a:t>Output</a:t>
            </a:r>
            <a:endParaRPr lang="en-US" b="1"/>
          </a:p>
        </p:txBody>
      </p:sp>
      <p:pic>
        <p:nvPicPr>
          <p:cNvPr id="4" name="Picture 3"/>
          <p:cNvPicPr>
            <a:picLocks noChangeAspect="1"/>
          </p:cNvPicPr>
          <p:nvPr/>
        </p:nvPicPr>
        <p:blipFill rotWithShape="1">
          <a:blip r:embed="rId2"/>
          <a:srcRect r="76298" b="65596"/>
          <a:stretch/>
        </p:blipFill>
        <p:spPr>
          <a:xfrm>
            <a:off x="5261957" y="1839273"/>
            <a:ext cx="3059084" cy="2322147"/>
          </a:xfrm>
          <a:prstGeom prst="rect">
            <a:avLst/>
          </a:prstGeom>
        </p:spPr>
      </p:pic>
    </p:spTree>
    <p:extLst>
      <p:ext uri="{BB962C8B-B14F-4D97-AF65-F5344CB8AC3E}">
        <p14:creationId xmlns:p14="http://schemas.microsoft.com/office/powerpoint/2010/main" val="1522823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3466</TotalTime>
  <Words>4384</Words>
  <Application>Microsoft Office PowerPoint</Application>
  <PresentationFormat>On-screen Show (4:3)</PresentationFormat>
  <Paragraphs>404</Paragraphs>
  <Slides>31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31</vt:i4>
      </vt:variant>
    </vt:vector>
  </HeadingPairs>
  <TitlesOfParts>
    <vt:vector size="41" baseType="lpstr">
      <vt:lpstr>Arial</vt:lpstr>
      <vt:lpstr>Calibri</vt:lpstr>
      <vt:lpstr>Courier New</vt:lpstr>
      <vt:lpstr>Helvetica</vt:lpstr>
      <vt:lpstr>Symbol</vt:lpstr>
      <vt:lpstr>Tahoma</vt:lpstr>
      <vt:lpstr>Times New Roman</vt:lpstr>
      <vt:lpstr>JS Club - Presentation Template</vt:lpstr>
      <vt:lpstr>JS Club - Green, The Simple</vt:lpstr>
      <vt:lpstr>JS - Colorful Presentation</vt:lpstr>
      <vt:lpstr>Lập trình cơ bản với ngôn ngữ C</vt:lpstr>
      <vt:lpstr>I. MẢNG</vt:lpstr>
      <vt:lpstr>Mảng</vt:lpstr>
      <vt:lpstr>Mảng</vt:lpstr>
      <vt:lpstr>Mảng</vt:lpstr>
      <vt:lpstr>Mảng</vt:lpstr>
      <vt:lpstr>Mảng</vt:lpstr>
      <vt:lpstr>Mảng</vt:lpstr>
      <vt:lpstr>Mảng</vt:lpstr>
      <vt:lpstr>Mảng</vt:lpstr>
      <vt:lpstr>Mảng</vt:lpstr>
      <vt:lpstr>Mảng</vt:lpstr>
      <vt:lpstr>II. MẢNG ĐA CHIỀU</vt:lpstr>
      <vt:lpstr>Mảng đa chiều</vt:lpstr>
      <vt:lpstr>Mảng đa chiều</vt:lpstr>
      <vt:lpstr>Mảng đa chiều</vt:lpstr>
      <vt:lpstr>Mảng đa chiều</vt:lpstr>
      <vt:lpstr>Mảng đa chiều</vt:lpstr>
      <vt:lpstr>Mảng đa chiều</vt:lpstr>
      <vt:lpstr>Mảng đa chiều</vt:lpstr>
      <vt:lpstr>III. 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Các thuật toán sắp xếp và tìm kiếm</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Lê Cao Nguyên</dc:creator>
  <cp:lastModifiedBy>Lê Cao Nguyên</cp:lastModifiedBy>
  <cp:revision>327</cp:revision>
  <dcterms:created xsi:type="dcterms:W3CDTF">2016-07-25T12:35:30Z</dcterms:created>
  <dcterms:modified xsi:type="dcterms:W3CDTF">2017-02-16T04:44:02Z</dcterms:modified>
</cp:coreProperties>
</file>