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6" r:id="rId2"/>
    <p:sldMasterId id="2147483656" r:id="rId3"/>
  </p:sldMasterIdLst>
  <p:notesMasterIdLst>
    <p:notesMasterId r:id="rId55"/>
  </p:notesMasterIdLst>
  <p:sldIdLst>
    <p:sldId id="270" r:id="rId4"/>
    <p:sldId id="312" r:id="rId5"/>
    <p:sldId id="314" r:id="rId6"/>
    <p:sldId id="313" r:id="rId7"/>
    <p:sldId id="316" r:id="rId8"/>
    <p:sldId id="317" r:id="rId9"/>
    <p:sldId id="318" r:id="rId10"/>
    <p:sldId id="315" r:id="rId11"/>
    <p:sldId id="319" r:id="rId12"/>
    <p:sldId id="320" r:id="rId13"/>
    <p:sldId id="271" r:id="rId14"/>
    <p:sldId id="321" r:id="rId15"/>
    <p:sldId id="323" r:id="rId16"/>
    <p:sldId id="325" r:id="rId17"/>
    <p:sldId id="322" r:id="rId18"/>
    <p:sldId id="335" r:id="rId19"/>
    <p:sldId id="324" r:id="rId20"/>
    <p:sldId id="326" r:id="rId21"/>
    <p:sldId id="327" r:id="rId22"/>
    <p:sldId id="328" r:id="rId23"/>
    <p:sldId id="329" r:id="rId24"/>
    <p:sldId id="330" r:id="rId25"/>
    <p:sldId id="360" r:id="rId26"/>
    <p:sldId id="369" r:id="rId27"/>
    <p:sldId id="370" r:id="rId28"/>
    <p:sldId id="350" r:id="rId29"/>
    <p:sldId id="351" r:id="rId30"/>
    <p:sldId id="352" r:id="rId31"/>
    <p:sldId id="353" r:id="rId32"/>
    <p:sldId id="354" r:id="rId33"/>
    <p:sldId id="355" r:id="rId34"/>
    <p:sldId id="344" r:id="rId35"/>
    <p:sldId id="345" r:id="rId36"/>
    <p:sldId id="346" r:id="rId37"/>
    <p:sldId id="356" r:id="rId38"/>
    <p:sldId id="347" r:id="rId39"/>
    <p:sldId id="348" r:id="rId40"/>
    <p:sldId id="357" r:id="rId41"/>
    <p:sldId id="349" r:id="rId42"/>
    <p:sldId id="359" r:id="rId43"/>
    <p:sldId id="358" r:id="rId44"/>
    <p:sldId id="333" r:id="rId45"/>
    <p:sldId id="361" r:id="rId46"/>
    <p:sldId id="362" r:id="rId47"/>
    <p:sldId id="363" r:id="rId48"/>
    <p:sldId id="364" r:id="rId49"/>
    <p:sldId id="365" r:id="rId50"/>
    <p:sldId id="367" r:id="rId51"/>
    <p:sldId id="366" r:id="rId52"/>
    <p:sldId id="368" r:id="rId53"/>
    <p:sldId id="311"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6" d="100"/>
          <a:sy n="66" d="100"/>
        </p:scale>
        <p:origin x="1232"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notesMaster" Target="notesMasters/notesMaster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theme" Target="theme/theme1.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viewProps" Target="viewProp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DFE5C0-6CF9-4C89-A930-AB1E08412407}" type="datetimeFigureOut">
              <a:rPr lang="en-US"/>
              <a:t>2/16/2017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E68E14-18EF-40E2-AE56-CC6DEC36E34F}" type="slidenum">
              <a:rPr lang="en-US"/>
              <a:t>‹#›</a:t>
            </a:fld>
            <a:endParaRPr lang="en-US"/>
          </a:p>
        </p:txBody>
      </p:sp>
    </p:spTree>
    <p:extLst>
      <p:ext uri="{BB962C8B-B14F-4D97-AF65-F5344CB8AC3E}">
        <p14:creationId xmlns:p14="http://schemas.microsoft.com/office/powerpoint/2010/main" val="959716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BE68E14-18EF-40E2-AE56-CC6DEC36E34F}" type="slidenum">
              <a:rPr lang="en-US"/>
              <a:t>18</a:t>
            </a:fld>
            <a:endParaRPr lang="en-US"/>
          </a:p>
        </p:txBody>
      </p:sp>
    </p:spTree>
    <p:extLst>
      <p:ext uri="{BB962C8B-B14F-4D97-AF65-F5344CB8AC3E}">
        <p14:creationId xmlns:p14="http://schemas.microsoft.com/office/powerpoint/2010/main" val="31266209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45720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ctrTitle"/>
          </p:nvPr>
        </p:nvSpPr>
        <p:spPr>
          <a:xfrm>
            <a:off x="457200" y="2797175"/>
            <a:ext cx="8410852" cy="1851025"/>
          </a:xfrm>
        </p:spPr>
        <p:txBody>
          <a:bodyPr anchor="b">
            <a:noAutofit/>
          </a:bodyPr>
          <a:lstStyle>
            <a:lvl1pPr algn="l">
              <a:defRPr sz="5400">
                <a:solidFill>
                  <a:srgbClr val="ECF0F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572000"/>
            <a:ext cx="6400800" cy="609600"/>
          </a:xfrm>
        </p:spPr>
        <p:txBody>
          <a:bodyPr/>
          <a:lstStyle>
            <a:lvl1pPr marL="0" indent="0" algn="l">
              <a:buNone/>
              <a:defRPr>
                <a:solidFill>
                  <a:schemeClr val="tx1">
                    <a:lumMod val="95000"/>
                    <a:lumOff val="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cxnSp>
        <p:nvCxnSpPr>
          <p:cNvPr id="9" name="Straight Connector 8"/>
          <p:cNvCxnSpPr/>
          <p:nvPr/>
        </p:nvCxnSpPr>
        <p:spPr>
          <a:xfrm>
            <a:off x="482600" y="6400800"/>
            <a:ext cx="8229600" cy="0"/>
          </a:xfrm>
          <a:prstGeom prst="line">
            <a:avLst/>
          </a:prstGeom>
          <a:ln w="19050">
            <a:solidFill>
              <a:srgbClr val="C0392B"/>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57200" y="6419948"/>
            <a:ext cx="2819400" cy="307777"/>
          </a:xfrm>
          <a:prstGeom prst="rect">
            <a:avLst/>
          </a:prstGeom>
          <a:noFill/>
        </p:spPr>
        <p:txBody>
          <a:bodyPr wrap="square" rtlCol="0">
            <a:spAutoFit/>
          </a:bodyPr>
          <a:lstStyle/>
          <a:p>
            <a:pPr algn="l"/>
            <a:r>
              <a:rPr lang="en-US" sz="1400">
                <a:solidFill>
                  <a:schemeClr val="accent2">
                    <a:lumMod val="75000"/>
                  </a:schemeClr>
                </a:solidFill>
              </a:rPr>
              <a:t>Copyright © 2016 by </a:t>
            </a:r>
            <a:r>
              <a:rPr lang="en-US" sz="1400" b="1">
                <a:solidFill>
                  <a:schemeClr val="accent2">
                    <a:lumMod val="75000"/>
                  </a:schemeClr>
                </a:solidFill>
              </a:rPr>
              <a:t>JS Club</a:t>
            </a:r>
          </a:p>
        </p:txBody>
      </p:sp>
      <p:sp>
        <p:nvSpPr>
          <p:cNvPr id="8" name="TextBox 7"/>
          <p:cNvSpPr txBox="1"/>
          <p:nvPr/>
        </p:nvSpPr>
        <p:spPr>
          <a:xfrm>
            <a:off x="5550794" y="179800"/>
            <a:ext cx="2428496" cy="646331"/>
          </a:xfrm>
          <a:prstGeom prst="rect">
            <a:avLst/>
          </a:prstGeom>
          <a:noFill/>
        </p:spPr>
        <p:txBody>
          <a:bodyPr wrap="square" rtlCol="0">
            <a:spAutoFit/>
          </a:bodyPr>
          <a:lstStyle/>
          <a:p>
            <a:pPr algn="r"/>
            <a:r>
              <a:rPr lang="en-US">
                <a:solidFill>
                  <a:schemeClr val="bg1"/>
                </a:solidFill>
              </a:rPr>
              <a:t>JAPANESE</a:t>
            </a:r>
            <a:r>
              <a:rPr lang="en-US" baseline="0">
                <a:solidFill>
                  <a:schemeClr val="bg1"/>
                </a:solidFill>
              </a:rPr>
              <a:t> SOFTWARE</a:t>
            </a:r>
          </a:p>
          <a:p>
            <a:pPr algn="r"/>
            <a:r>
              <a:rPr lang="en-US" baseline="0">
                <a:solidFill>
                  <a:schemeClr val="bg1"/>
                </a:solidFill>
              </a:rPr>
              <a:t>ENGINEERS CLUB</a:t>
            </a:r>
            <a:endParaRPr lang="en-US">
              <a:solidFill>
                <a:schemeClr val="bg1"/>
              </a:solidFill>
            </a:endParaRPr>
          </a:p>
        </p:txBody>
      </p:sp>
      <p:cxnSp>
        <p:nvCxnSpPr>
          <p:cNvPr id="11" name="Straight Connector 10"/>
          <p:cNvCxnSpPr/>
          <p:nvPr/>
        </p:nvCxnSpPr>
        <p:spPr>
          <a:xfrm>
            <a:off x="7979290" y="187017"/>
            <a:ext cx="2381" cy="60832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85373" y="187017"/>
            <a:ext cx="631898" cy="631898"/>
          </a:xfrm>
          <a:prstGeom prst="rect">
            <a:avLst/>
          </a:prstGeom>
        </p:spPr>
      </p:pic>
    </p:spTree>
    <p:extLst>
      <p:ext uri="{BB962C8B-B14F-4D97-AF65-F5344CB8AC3E}">
        <p14:creationId xmlns:p14="http://schemas.microsoft.com/office/powerpoint/2010/main" val="1788480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4482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0" y="0"/>
            <a:ext cx="9144000" cy="990600"/>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74638"/>
            <a:ext cx="8158766" cy="715962"/>
          </a:xfrm>
        </p:spPr>
        <p:txBody>
          <a:bodyPr/>
          <a:lstStyle>
            <a:lvl1pPr algn="ctr">
              <a:defRPr>
                <a:solidFill>
                  <a:srgbClr val="ECF0F1"/>
                </a:solidFill>
              </a:defRPr>
            </a:lvl1pPr>
          </a:lstStyle>
          <a:p>
            <a:endParaRPr lang="en-US" dirty="0"/>
          </a:p>
        </p:txBody>
      </p:sp>
      <p:sp>
        <p:nvSpPr>
          <p:cNvPr id="9" name="Oval 8"/>
          <p:cNvSpPr/>
          <p:nvPr/>
        </p:nvSpPr>
        <p:spPr>
          <a:xfrm>
            <a:off x="8511466" y="6248400"/>
            <a:ext cx="350668" cy="371545"/>
          </a:xfrm>
          <a:prstGeom prst="ellipse">
            <a:avLst/>
          </a:prstGeom>
          <a:noFill/>
          <a:ln>
            <a:solidFill>
              <a:srgbClr val="16A0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6A085"/>
              </a:solidFill>
            </a:endParaRPr>
          </a:p>
        </p:txBody>
      </p:sp>
      <p:sp>
        <p:nvSpPr>
          <p:cNvPr id="10" name="TextBox 9"/>
          <p:cNvSpPr txBox="1"/>
          <p:nvPr/>
        </p:nvSpPr>
        <p:spPr>
          <a:xfrm>
            <a:off x="8458200" y="6287978"/>
            <a:ext cx="457200" cy="292388"/>
          </a:xfrm>
          <a:prstGeom prst="rect">
            <a:avLst/>
          </a:prstGeom>
          <a:noFill/>
          <a:ln>
            <a:noFill/>
          </a:ln>
        </p:spPr>
        <p:txBody>
          <a:bodyPr wrap="square" rtlCol="0" anchor="ctr">
            <a:spAutoFit/>
          </a:bodyPr>
          <a:lstStyle/>
          <a:p>
            <a:pPr algn="ctr"/>
            <a:fld id="{6D1F8057-D7DE-4578-B3A9-6E4669BEF1BD}" type="slidenum">
              <a:rPr lang="en-US" sz="1300" smtClean="0">
                <a:solidFill>
                  <a:srgbClr val="16A085"/>
                </a:solidFill>
              </a:rPr>
              <a:pPr algn="ctr"/>
              <a:t>‹#›</a:t>
            </a:fld>
            <a:endParaRPr lang="en-US" sz="1300">
              <a:solidFill>
                <a:srgbClr val="16A085"/>
              </a:solidFill>
            </a:endParaRPr>
          </a:p>
        </p:txBody>
      </p:sp>
    </p:spTree>
    <p:extLst>
      <p:ext uri="{BB962C8B-B14F-4D97-AF65-F5344CB8AC3E}">
        <p14:creationId xmlns:p14="http://schemas.microsoft.com/office/powerpoint/2010/main" val="8671300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Ending Layout">
    <p:spTree>
      <p:nvGrpSpPr>
        <p:cNvPr id="1" name=""/>
        <p:cNvGrpSpPr/>
        <p:nvPr/>
      </p:nvGrpSpPr>
      <p:grpSpPr>
        <a:xfrm>
          <a:off x="0" y="0"/>
          <a:ext cx="0" cy="0"/>
          <a:chOff x="0" y="0"/>
          <a:chExt cx="0" cy="0"/>
        </a:xfrm>
      </p:grpSpPr>
      <p:sp>
        <p:nvSpPr>
          <p:cNvPr id="4" name="Rectangle 3"/>
          <p:cNvSpPr/>
          <p:nvPr/>
        </p:nvSpPr>
        <p:spPr>
          <a:xfrm>
            <a:off x="0" y="4419600"/>
            <a:ext cx="9144000" cy="2438400"/>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title"/>
          </p:nvPr>
        </p:nvSpPr>
        <p:spPr>
          <a:xfrm>
            <a:off x="722313" y="4406900"/>
            <a:ext cx="7772400" cy="1362075"/>
          </a:xfrm>
        </p:spPr>
        <p:txBody>
          <a:bodyPr anchor="t"/>
          <a:lstStyle>
            <a:lvl1pPr algn="ctr">
              <a:defRPr sz="4000" b="1" cap="all">
                <a:solidFill>
                  <a:schemeClr val="bg1"/>
                </a:solidFill>
              </a:defRPr>
            </a:lvl1pPr>
          </a:lstStyle>
          <a:p>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en-US"/>
          </a:p>
        </p:txBody>
      </p:sp>
      <p:sp>
        <p:nvSpPr>
          <p:cNvPr id="8" name="Oval 7"/>
          <p:cNvSpPr/>
          <p:nvPr/>
        </p:nvSpPr>
        <p:spPr>
          <a:xfrm>
            <a:off x="8382000" y="6303803"/>
            <a:ext cx="350668" cy="371545"/>
          </a:xfrm>
          <a:prstGeom prst="ellipse">
            <a:avLst/>
          </a:prstGeom>
          <a:noFill/>
          <a:ln>
            <a:solidFill>
              <a:srgbClr val="ECF0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8328734" y="6343381"/>
            <a:ext cx="457200" cy="292388"/>
          </a:xfrm>
          <a:prstGeom prst="rect">
            <a:avLst/>
          </a:prstGeom>
          <a:noFill/>
        </p:spPr>
        <p:txBody>
          <a:bodyPr wrap="square" rtlCol="0" anchor="ctr">
            <a:spAutoFit/>
          </a:bodyPr>
          <a:lstStyle/>
          <a:p>
            <a:pPr algn="ctr"/>
            <a:fld id="{6D1F8057-D7DE-4578-B3A9-6E4669BEF1BD}" type="slidenum">
              <a:rPr lang="en-US" sz="1300" smtClean="0">
                <a:solidFill>
                  <a:srgbClr val="FAFCFC"/>
                </a:solidFill>
              </a:rPr>
              <a:pPr algn="ctr"/>
              <a:t>‹#›</a:t>
            </a:fld>
            <a:endParaRPr lang="en-US" sz="1300">
              <a:solidFill>
                <a:srgbClr val="FAFCFC"/>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1663" y="6062418"/>
            <a:ext cx="873120" cy="612930"/>
          </a:xfrm>
          <a:prstGeom prst="rect">
            <a:avLst/>
          </a:prstGeom>
        </p:spPr>
      </p:pic>
    </p:spTree>
    <p:extLst>
      <p:ext uri="{BB962C8B-B14F-4D97-AF65-F5344CB8AC3E}">
        <p14:creationId xmlns:p14="http://schemas.microsoft.com/office/powerpoint/2010/main" val="21274779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2" name="Rectangle 31"/>
          <p:cNvSpPr/>
          <p:nvPr/>
        </p:nvSpPr>
        <p:spPr>
          <a:xfrm>
            <a:off x="3276600" y="12856"/>
            <a:ext cx="5867400" cy="5244943"/>
          </a:xfrm>
          <a:prstGeom prst="rect">
            <a:avLst/>
          </a:prstGeom>
          <a:solidFill>
            <a:srgbClr val="F4AD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p:cNvSpPr/>
          <p:nvPr/>
        </p:nvSpPr>
        <p:spPr>
          <a:xfrm rot="10800000">
            <a:off x="2133599" y="-6"/>
            <a:ext cx="4876801" cy="4876805"/>
          </a:xfrm>
          <a:prstGeom prst="triangle">
            <a:avLst>
              <a:gd name="adj" fmla="val 59318"/>
            </a:avLst>
          </a:prstGeom>
          <a:solidFill>
            <a:srgbClr val="F29C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p:cNvSpPr/>
          <p:nvPr/>
        </p:nvSpPr>
        <p:spPr>
          <a:xfrm rot="10800000">
            <a:off x="-6" y="-6"/>
            <a:ext cx="4876801" cy="4876805"/>
          </a:xfrm>
          <a:prstGeom prst="triangle">
            <a:avLst>
              <a:gd name="adj" fmla="val 15568"/>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Manual Input 29"/>
          <p:cNvSpPr/>
          <p:nvPr/>
        </p:nvSpPr>
        <p:spPr>
          <a:xfrm>
            <a:off x="-12850" y="12857"/>
            <a:ext cx="4292750" cy="4927441"/>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1293"/>
              <a:gd name="connsiteY0" fmla="*/ 296 h 10000"/>
              <a:gd name="connsiteX1" fmla="*/ 11293 w 11293"/>
              <a:gd name="connsiteY1" fmla="*/ 0 h 10000"/>
              <a:gd name="connsiteX2" fmla="*/ 11293 w 11293"/>
              <a:gd name="connsiteY2" fmla="*/ 10000 h 10000"/>
              <a:gd name="connsiteX3" fmla="*/ 1293 w 11293"/>
              <a:gd name="connsiteY3" fmla="*/ 10000 h 10000"/>
              <a:gd name="connsiteX4" fmla="*/ 0 w 11293"/>
              <a:gd name="connsiteY4" fmla="*/ 296 h 10000"/>
              <a:gd name="connsiteX0" fmla="*/ 204 w 11497"/>
              <a:gd name="connsiteY0" fmla="*/ 296 h 10000"/>
              <a:gd name="connsiteX1" fmla="*/ 11497 w 11497"/>
              <a:gd name="connsiteY1" fmla="*/ 0 h 10000"/>
              <a:gd name="connsiteX2" fmla="*/ 11497 w 11497"/>
              <a:gd name="connsiteY2" fmla="*/ 10000 h 10000"/>
              <a:gd name="connsiteX3" fmla="*/ 0 w 11497"/>
              <a:gd name="connsiteY3" fmla="*/ 9749 h 10000"/>
              <a:gd name="connsiteX4" fmla="*/ 204 w 11497"/>
              <a:gd name="connsiteY4" fmla="*/ 296 h 10000"/>
              <a:gd name="connsiteX0" fmla="*/ 34 w 11497"/>
              <a:gd name="connsiteY0" fmla="*/ 296 h 10000"/>
              <a:gd name="connsiteX1" fmla="*/ 11497 w 11497"/>
              <a:gd name="connsiteY1" fmla="*/ 0 h 10000"/>
              <a:gd name="connsiteX2" fmla="*/ 11497 w 11497"/>
              <a:gd name="connsiteY2" fmla="*/ 10000 h 10000"/>
              <a:gd name="connsiteX3" fmla="*/ 0 w 11497"/>
              <a:gd name="connsiteY3" fmla="*/ 9749 h 10000"/>
              <a:gd name="connsiteX4" fmla="*/ 34 w 11497"/>
              <a:gd name="connsiteY4" fmla="*/ 296 h 10000"/>
              <a:gd name="connsiteX0" fmla="*/ 34 w 11497"/>
              <a:gd name="connsiteY0" fmla="*/ 20 h 9724"/>
              <a:gd name="connsiteX1" fmla="*/ 4728 w 11497"/>
              <a:gd name="connsiteY1" fmla="*/ 0 h 9724"/>
              <a:gd name="connsiteX2" fmla="*/ 11497 w 11497"/>
              <a:gd name="connsiteY2" fmla="*/ 9724 h 9724"/>
              <a:gd name="connsiteX3" fmla="*/ 0 w 11497"/>
              <a:gd name="connsiteY3" fmla="*/ 9473 h 9724"/>
              <a:gd name="connsiteX4" fmla="*/ 34 w 11497"/>
              <a:gd name="connsiteY4" fmla="*/ 20 h 9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97" h="9724">
                <a:moveTo>
                  <a:pt x="34" y="20"/>
                </a:moveTo>
                <a:lnTo>
                  <a:pt x="4728" y="0"/>
                </a:lnTo>
                <a:lnTo>
                  <a:pt x="11497" y="9724"/>
                </a:lnTo>
                <a:lnTo>
                  <a:pt x="0" y="9473"/>
                </a:lnTo>
                <a:cubicBezTo>
                  <a:pt x="11" y="6322"/>
                  <a:pt x="23" y="3171"/>
                  <a:pt x="34" y="20"/>
                </a:cubicBezTo>
                <a:close/>
              </a:path>
            </a:pathLst>
          </a:cu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p:cNvSpPr/>
          <p:nvPr/>
        </p:nvSpPr>
        <p:spPr>
          <a:xfrm rot="16200000">
            <a:off x="4782575" y="399025"/>
            <a:ext cx="3693650" cy="5029200"/>
          </a:xfrm>
          <a:prstGeom prst="triangle">
            <a:avLst>
              <a:gd name="adj" fmla="val 0"/>
            </a:avLst>
          </a:prstGeom>
          <a:solidFill>
            <a:srgbClr val="5CAC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p:cNvSpPr/>
          <p:nvPr/>
        </p:nvSpPr>
        <p:spPr>
          <a:xfrm rot="16200000">
            <a:off x="4851887" y="2539513"/>
            <a:ext cx="3594100" cy="5068274"/>
          </a:xfrm>
          <a:custGeom>
            <a:avLst/>
            <a:gdLst>
              <a:gd name="connsiteX0" fmla="*/ 0 w 3733800"/>
              <a:gd name="connsiteY0" fmla="*/ 5068274 h 5068274"/>
              <a:gd name="connsiteX1" fmla="*/ 2183900 w 3733800"/>
              <a:gd name="connsiteY1" fmla="*/ 0 h 5068274"/>
              <a:gd name="connsiteX2" fmla="*/ 3733800 w 3733800"/>
              <a:gd name="connsiteY2" fmla="*/ 5068274 h 5068274"/>
              <a:gd name="connsiteX3" fmla="*/ 0 w 3733800"/>
              <a:gd name="connsiteY3" fmla="*/ 5068274 h 5068274"/>
              <a:gd name="connsiteX0" fmla="*/ 0 w 3594100"/>
              <a:gd name="connsiteY0" fmla="*/ 4979374 h 5068274"/>
              <a:gd name="connsiteX1" fmla="*/ 2044200 w 3594100"/>
              <a:gd name="connsiteY1" fmla="*/ 0 h 5068274"/>
              <a:gd name="connsiteX2" fmla="*/ 3594100 w 3594100"/>
              <a:gd name="connsiteY2" fmla="*/ 5068274 h 5068274"/>
              <a:gd name="connsiteX3" fmla="*/ 0 w 3594100"/>
              <a:gd name="connsiteY3" fmla="*/ 4979374 h 5068274"/>
            </a:gdLst>
            <a:ahLst/>
            <a:cxnLst>
              <a:cxn ang="0">
                <a:pos x="connsiteX0" y="connsiteY0"/>
              </a:cxn>
              <a:cxn ang="0">
                <a:pos x="connsiteX1" y="connsiteY1"/>
              </a:cxn>
              <a:cxn ang="0">
                <a:pos x="connsiteX2" y="connsiteY2"/>
              </a:cxn>
              <a:cxn ang="0">
                <a:pos x="connsiteX3" y="connsiteY3"/>
              </a:cxn>
            </a:cxnLst>
            <a:rect l="l" t="t" r="r" b="b"/>
            <a:pathLst>
              <a:path w="3594100" h="5068274">
                <a:moveTo>
                  <a:pt x="0" y="4979374"/>
                </a:moveTo>
                <a:lnTo>
                  <a:pt x="2044200" y="0"/>
                </a:lnTo>
                <a:lnTo>
                  <a:pt x="3594100" y="5068274"/>
                </a:lnTo>
                <a:lnTo>
                  <a:pt x="0" y="4979374"/>
                </a:lnTo>
                <a:close/>
              </a:path>
            </a:pathLst>
          </a:cu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p:nvSpPr>
        <p:spPr>
          <a:xfrm>
            <a:off x="0" y="3048000"/>
            <a:ext cx="9144000" cy="3810000"/>
          </a:xfrm>
          <a:prstGeom prst="rtTriangle">
            <a:avLst/>
          </a:prstGeom>
          <a:solidFill>
            <a:srgbClr val="E74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p:cNvSpPr/>
          <p:nvPr/>
        </p:nvSpPr>
        <p:spPr>
          <a:xfrm>
            <a:off x="0" y="3048000"/>
            <a:ext cx="2819400" cy="3810000"/>
          </a:xfrm>
          <a:prstGeom prst="triangle">
            <a:avLst>
              <a:gd name="adj" fmla="val 0"/>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0" y="0"/>
            <a:ext cx="9144000" cy="6857998"/>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2743201" y="2819400"/>
            <a:ext cx="6362700" cy="2438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2743201" y="2819400"/>
            <a:ext cx="6248399" cy="1676400"/>
          </a:xfrm>
        </p:spPr>
        <p:txBody>
          <a:bodyPr anchor="b"/>
          <a:lstStyle>
            <a:lvl1pPr algn="r">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2743200" y="4521200"/>
            <a:ext cx="6248400" cy="736600"/>
          </a:xfrm>
        </p:spPr>
        <p:txBody>
          <a:bodyPr/>
          <a:lstStyle>
            <a:lvl1pPr marL="0" indent="0" algn="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33" name="Rectangle 32"/>
          <p:cNvSpPr/>
          <p:nvPr/>
        </p:nvSpPr>
        <p:spPr>
          <a:xfrm>
            <a:off x="0" y="0"/>
            <a:ext cx="76200" cy="68579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9067800" y="-6"/>
            <a:ext cx="76200" cy="68579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rot="5400000">
            <a:off x="4495800" y="-4482943"/>
            <a:ext cx="76200" cy="9067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rot="5400000">
            <a:off x="4533900" y="2285992"/>
            <a:ext cx="76200" cy="9067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76200" y="6477578"/>
            <a:ext cx="2057326"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solidFill>
                  <a:schemeClr val="bg1"/>
                </a:solidFill>
              </a:rPr>
              <a:t>Copyright © 2016 by </a:t>
            </a:r>
            <a:r>
              <a:rPr lang="en-US" sz="1200" b="1">
                <a:solidFill>
                  <a:schemeClr val="bg1"/>
                </a:solidFill>
              </a:rPr>
              <a:t>JS Club</a:t>
            </a:r>
            <a:endParaRPr lang="en-US" sz="1200" b="1" kern="1200">
              <a:solidFill>
                <a:schemeClr val="bg1"/>
              </a:solidFill>
              <a:latin typeface="+mn-lt"/>
              <a:ea typeface="+mn-ea"/>
              <a:cs typeface="+mn-cs"/>
            </a:endParaRPr>
          </a:p>
        </p:txBody>
      </p:sp>
    </p:spTree>
    <p:extLst>
      <p:ext uri="{BB962C8B-B14F-4D97-AF65-F5344CB8AC3E}">
        <p14:creationId xmlns:p14="http://schemas.microsoft.com/office/powerpoint/2010/main" val="6635048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7010400" cy="715962"/>
          </a:xfrm>
        </p:spPr>
        <p:txBody>
          <a:bodyPr>
            <a:noAutofit/>
          </a:bodyPr>
          <a:lstStyle>
            <a:lvl1pPr algn="l">
              <a:defRPr sz="3200">
                <a:latin typeface="Arial" panose="020B0604020202020204" pitchFamily="34" charset="0"/>
                <a:cs typeface="Arial" panose="020B0604020202020204" pitchFamily="34" charset="0"/>
              </a:defRPr>
            </a:lvl1pPr>
          </a:lstStyle>
          <a:p>
            <a:r>
              <a:rPr lang="en-US"/>
              <a:t>Header</a:t>
            </a:r>
            <a:endParaRPr lang="en-US" dirty="0"/>
          </a:p>
        </p:txBody>
      </p:sp>
      <p:sp>
        <p:nvSpPr>
          <p:cNvPr id="3" name="Content Placeholder 2"/>
          <p:cNvSpPr>
            <a:spLocks noGrp="1"/>
          </p:cNvSpPr>
          <p:nvPr>
            <p:ph idx="1"/>
          </p:nvPr>
        </p:nvSpPr>
        <p:spPr>
          <a:xfrm>
            <a:off x="457200" y="1219200"/>
            <a:ext cx="8229600" cy="49069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0" y="6600825"/>
            <a:ext cx="2311400" cy="2286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235200" y="6600825"/>
            <a:ext cx="2311400" cy="228600"/>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521200" y="6600825"/>
            <a:ext cx="2311400" cy="228600"/>
          </a:xfrm>
          <a:prstGeom prst="rect">
            <a:avLst/>
          </a:prstGeom>
          <a:solidFill>
            <a:srgbClr val="F1C4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832600" y="6600825"/>
            <a:ext cx="2311400" cy="228600"/>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79729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Ending Layout">
    <p:spTree>
      <p:nvGrpSpPr>
        <p:cNvPr id="1" name=""/>
        <p:cNvGrpSpPr/>
        <p:nvPr/>
      </p:nvGrpSpPr>
      <p:grpSpPr>
        <a:xfrm>
          <a:off x="0" y="0"/>
          <a:ext cx="0" cy="0"/>
          <a:chOff x="0" y="0"/>
          <a:chExt cx="0" cy="0"/>
        </a:xfrm>
      </p:grpSpPr>
      <p:sp>
        <p:nvSpPr>
          <p:cNvPr id="24" name="Rectangle 23"/>
          <p:cNvSpPr/>
          <p:nvPr/>
        </p:nvSpPr>
        <p:spPr>
          <a:xfrm>
            <a:off x="3276600" y="12856"/>
            <a:ext cx="5867400" cy="5244943"/>
          </a:xfrm>
          <a:prstGeom prst="rect">
            <a:avLst/>
          </a:prstGeom>
          <a:solidFill>
            <a:srgbClr val="F4AD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p:cNvSpPr/>
          <p:nvPr/>
        </p:nvSpPr>
        <p:spPr>
          <a:xfrm rot="10800000">
            <a:off x="2133599" y="-6"/>
            <a:ext cx="4876801" cy="4876805"/>
          </a:xfrm>
          <a:prstGeom prst="triangle">
            <a:avLst>
              <a:gd name="adj" fmla="val 59318"/>
            </a:avLst>
          </a:prstGeom>
          <a:solidFill>
            <a:srgbClr val="F29C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p:cNvSpPr/>
          <p:nvPr/>
        </p:nvSpPr>
        <p:spPr>
          <a:xfrm rot="10800000">
            <a:off x="-6" y="-6"/>
            <a:ext cx="4876801" cy="4876805"/>
          </a:xfrm>
          <a:prstGeom prst="triangle">
            <a:avLst>
              <a:gd name="adj" fmla="val 15568"/>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owchart: Manual Input 29"/>
          <p:cNvSpPr/>
          <p:nvPr/>
        </p:nvSpPr>
        <p:spPr>
          <a:xfrm>
            <a:off x="-12850" y="12857"/>
            <a:ext cx="4292750" cy="4927441"/>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1293"/>
              <a:gd name="connsiteY0" fmla="*/ 296 h 10000"/>
              <a:gd name="connsiteX1" fmla="*/ 11293 w 11293"/>
              <a:gd name="connsiteY1" fmla="*/ 0 h 10000"/>
              <a:gd name="connsiteX2" fmla="*/ 11293 w 11293"/>
              <a:gd name="connsiteY2" fmla="*/ 10000 h 10000"/>
              <a:gd name="connsiteX3" fmla="*/ 1293 w 11293"/>
              <a:gd name="connsiteY3" fmla="*/ 10000 h 10000"/>
              <a:gd name="connsiteX4" fmla="*/ 0 w 11293"/>
              <a:gd name="connsiteY4" fmla="*/ 296 h 10000"/>
              <a:gd name="connsiteX0" fmla="*/ 204 w 11497"/>
              <a:gd name="connsiteY0" fmla="*/ 296 h 10000"/>
              <a:gd name="connsiteX1" fmla="*/ 11497 w 11497"/>
              <a:gd name="connsiteY1" fmla="*/ 0 h 10000"/>
              <a:gd name="connsiteX2" fmla="*/ 11497 w 11497"/>
              <a:gd name="connsiteY2" fmla="*/ 10000 h 10000"/>
              <a:gd name="connsiteX3" fmla="*/ 0 w 11497"/>
              <a:gd name="connsiteY3" fmla="*/ 9749 h 10000"/>
              <a:gd name="connsiteX4" fmla="*/ 204 w 11497"/>
              <a:gd name="connsiteY4" fmla="*/ 296 h 10000"/>
              <a:gd name="connsiteX0" fmla="*/ 34 w 11497"/>
              <a:gd name="connsiteY0" fmla="*/ 296 h 10000"/>
              <a:gd name="connsiteX1" fmla="*/ 11497 w 11497"/>
              <a:gd name="connsiteY1" fmla="*/ 0 h 10000"/>
              <a:gd name="connsiteX2" fmla="*/ 11497 w 11497"/>
              <a:gd name="connsiteY2" fmla="*/ 10000 h 10000"/>
              <a:gd name="connsiteX3" fmla="*/ 0 w 11497"/>
              <a:gd name="connsiteY3" fmla="*/ 9749 h 10000"/>
              <a:gd name="connsiteX4" fmla="*/ 34 w 11497"/>
              <a:gd name="connsiteY4" fmla="*/ 296 h 10000"/>
              <a:gd name="connsiteX0" fmla="*/ 34 w 11497"/>
              <a:gd name="connsiteY0" fmla="*/ 20 h 9724"/>
              <a:gd name="connsiteX1" fmla="*/ 4728 w 11497"/>
              <a:gd name="connsiteY1" fmla="*/ 0 h 9724"/>
              <a:gd name="connsiteX2" fmla="*/ 11497 w 11497"/>
              <a:gd name="connsiteY2" fmla="*/ 9724 h 9724"/>
              <a:gd name="connsiteX3" fmla="*/ 0 w 11497"/>
              <a:gd name="connsiteY3" fmla="*/ 9473 h 9724"/>
              <a:gd name="connsiteX4" fmla="*/ 34 w 11497"/>
              <a:gd name="connsiteY4" fmla="*/ 20 h 9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97" h="9724">
                <a:moveTo>
                  <a:pt x="34" y="20"/>
                </a:moveTo>
                <a:lnTo>
                  <a:pt x="4728" y="0"/>
                </a:lnTo>
                <a:lnTo>
                  <a:pt x="11497" y="9724"/>
                </a:lnTo>
                <a:lnTo>
                  <a:pt x="0" y="9473"/>
                </a:lnTo>
                <a:cubicBezTo>
                  <a:pt x="11" y="6322"/>
                  <a:pt x="23" y="3171"/>
                  <a:pt x="34" y="20"/>
                </a:cubicBezTo>
                <a:close/>
              </a:path>
            </a:pathLst>
          </a:cu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p:cNvSpPr/>
          <p:nvPr/>
        </p:nvSpPr>
        <p:spPr>
          <a:xfrm rot="16200000">
            <a:off x="4782575" y="399025"/>
            <a:ext cx="3693650" cy="5029200"/>
          </a:xfrm>
          <a:prstGeom prst="triangle">
            <a:avLst>
              <a:gd name="adj" fmla="val 0"/>
            </a:avLst>
          </a:prstGeom>
          <a:solidFill>
            <a:srgbClr val="3499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18"/>
          <p:cNvSpPr/>
          <p:nvPr/>
        </p:nvSpPr>
        <p:spPr>
          <a:xfrm rot="16200000">
            <a:off x="4799011" y="2554286"/>
            <a:ext cx="3546475" cy="4991102"/>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Triangle 29"/>
          <p:cNvSpPr/>
          <p:nvPr/>
        </p:nvSpPr>
        <p:spPr>
          <a:xfrm>
            <a:off x="0" y="3048000"/>
            <a:ext cx="6076950" cy="3810000"/>
          </a:xfrm>
          <a:custGeom>
            <a:avLst/>
            <a:gdLst>
              <a:gd name="connsiteX0" fmla="*/ 0 w 9144000"/>
              <a:gd name="connsiteY0" fmla="*/ 3810000 h 3810000"/>
              <a:gd name="connsiteX1" fmla="*/ 0 w 9144000"/>
              <a:gd name="connsiteY1" fmla="*/ 0 h 3810000"/>
              <a:gd name="connsiteX2" fmla="*/ 9144000 w 9144000"/>
              <a:gd name="connsiteY2" fmla="*/ 3810000 h 3810000"/>
              <a:gd name="connsiteX3" fmla="*/ 0 w 9144000"/>
              <a:gd name="connsiteY3" fmla="*/ 3810000 h 3810000"/>
              <a:gd name="connsiteX0" fmla="*/ 0 w 6076950"/>
              <a:gd name="connsiteY0" fmla="*/ 3810000 h 3810000"/>
              <a:gd name="connsiteX1" fmla="*/ 0 w 6076950"/>
              <a:gd name="connsiteY1" fmla="*/ 0 h 3810000"/>
              <a:gd name="connsiteX2" fmla="*/ 6076950 w 6076950"/>
              <a:gd name="connsiteY2" fmla="*/ 3810000 h 3810000"/>
              <a:gd name="connsiteX3" fmla="*/ 0 w 6076950"/>
              <a:gd name="connsiteY3" fmla="*/ 3810000 h 3810000"/>
            </a:gdLst>
            <a:ahLst/>
            <a:cxnLst>
              <a:cxn ang="0">
                <a:pos x="connsiteX0" y="connsiteY0"/>
              </a:cxn>
              <a:cxn ang="0">
                <a:pos x="connsiteX1" y="connsiteY1"/>
              </a:cxn>
              <a:cxn ang="0">
                <a:pos x="connsiteX2" y="connsiteY2"/>
              </a:cxn>
              <a:cxn ang="0">
                <a:pos x="connsiteX3" y="connsiteY3"/>
              </a:cxn>
            </a:cxnLst>
            <a:rect l="l" t="t" r="r" b="b"/>
            <a:pathLst>
              <a:path w="6076950" h="3810000">
                <a:moveTo>
                  <a:pt x="0" y="3810000"/>
                </a:moveTo>
                <a:lnTo>
                  <a:pt x="0" y="0"/>
                </a:lnTo>
                <a:lnTo>
                  <a:pt x="6076950" y="3810000"/>
                </a:lnTo>
                <a:lnTo>
                  <a:pt x="0" y="3810000"/>
                </a:lnTo>
                <a:close/>
              </a:path>
            </a:pathLst>
          </a:custGeom>
          <a:solidFill>
            <a:srgbClr val="E74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0" y="3048000"/>
            <a:ext cx="2819400" cy="3810000"/>
          </a:xfrm>
          <a:prstGeom prst="triangle">
            <a:avLst>
              <a:gd name="adj" fmla="val 0"/>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0" y="0"/>
            <a:ext cx="76200" cy="68579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9067800" y="-6"/>
            <a:ext cx="76200" cy="68579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rot="5400000">
            <a:off x="4495800" y="-4482943"/>
            <a:ext cx="76200" cy="9067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rot="5400000">
            <a:off x="4533900" y="2285992"/>
            <a:ext cx="76200" cy="9067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6200" y="3048000"/>
            <a:ext cx="8991600" cy="25686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3886199"/>
            <a:ext cx="8991599" cy="1752601"/>
          </a:xfrm>
        </p:spPr>
        <p:txBody>
          <a:bodyPr anchor="t"/>
          <a:lstStyle>
            <a:lvl1pPr algn="ctr">
              <a:defRPr sz="4000" b="1" cap="all"/>
            </a:lvl1pPr>
          </a:lstStyle>
          <a:p>
            <a:r>
              <a:rPr lang="en-US" dirty="0"/>
              <a:t>Click to edit Master title style</a:t>
            </a:r>
          </a:p>
        </p:txBody>
      </p:sp>
      <p:sp>
        <p:nvSpPr>
          <p:cNvPr id="3" name="Text Placeholder 2"/>
          <p:cNvSpPr>
            <a:spLocks noGrp="1"/>
          </p:cNvSpPr>
          <p:nvPr>
            <p:ph type="body" idx="1"/>
          </p:nvPr>
        </p:nvSpPr>
        <p:spPr>
          <a:xfrm>
            <a:off x="76200" y="3047999"/>
            <a:ext cx="8991600" cy="762001"/>
          </a:xfrm>
        </p:spPr>
        <p:txBody>
          <a:bodyPr anchor="b"/>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8" name="TextBox 37"/>
          <p:cNvSpPr txBox="1"/>
          <p:nvPr/>
        </p:nvSpPr>
        <p:spPr>
          <a:xfrm>
            <a:off x="76200" y="6477578"/>
            <a:ext cx="2057326"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solidFill>
                  <a:schemeClr val="bg1"/>
                </a:solidFill>
              </a:rPr>
              <a:t>Copyright © 2016 by </a:t>
            </a:r>
            <a:r>
              <a:rPr lang="en-US" sz="1200" b="1">
                <a:solidFill>
                  <a:schemeClr val="bg1"/>
                </a:solidFill>
              </a:rPr>
              <a:t>JS Club</a:t>
            </a:r>
            <a:endParaRPr lang="en-US" sz="1200" b="1" kern="1200">
              <a:solidFill>
                <a:schemeClr val="bg1"/>
              </a:solidFill>
              <a:latin typeface="+mn-lt"/>
              <a:ea typeface="+mn-ea"/>
              <a:cs typeface="+mn-cs"/>
            </a:endParaRPr>
          </a:p>
        </p:txBody>
      </p:sp>
      <p:sp>
        <p:nvSpPr>
          <p:cNvPr id="39" name="TextBox 38"/>
          <p:cNvSpPr txBox="1"/>
          <p:nvPr/>
        </p:nvSpPr>
        <p:spPr>
          <a:xfrm>
            <a:off x="7962862" y="6459106"/>
            <a:ext cx="1028663"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61B01558-EBFA-409C-A817-D09E189DAF34}" type="datetime1">
              <a:rPr lang="en-US" sz="1200" kern="1200" smtClean="0">
                <a:solidFill>
                  <a:schemeClr val="bg1"/>
                </a:solidFill>
                <a:latin typeface="+mn-lt"/>
                <a:ea typeface="+mn-ea"/>
                <a:cs typeface="+mn-cs"/>
              </a:rPr>
              <a:t>2/16/2017</a:t>
            </a:fld>
            <a:endParaRPr lang="en-US" sz="1200" kern="1200">
              <a:solidFill>
                <a:schemeClr val="bg1"/>
              </a:solidFill>
              <a:latin typeface="+mn-lt"/>
              <a:ea typeface="+mn-ea"/>
              <a:cs typeface="+mn-cs"/>
            </a:endParaRPr>
          </a:p>
        </p:txBody>
      </p:sp>
    </p:spTree>
    <p:extLst>
      <p:ext uri="{BB962C8B-B14F-4D97-AF65-F5344CB8AC3E}">
        <p14:creationId xmlns:p14="http://schemas.microsoft.com/office/powerpoint/2010/main" val="23130050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Header</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0" y="6600825"/>
            <a:ext cx="2311400" cy="2286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235200" y="6600825"/>
            <a:ext cx="2311400" cy="228600"/>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521200" y="6600825"/>
            <a:ext cx="2311400" cy="228600"/>
          </a:xfrm>
          <a:prstGeom prst="rect">
            <a:avLst/>
          </a:prstGeom>
          <a:solidFill>
            <a:srgbClr val="F1C4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832600" y="6600825"/>
            <a:ext cx="2311400" cy="228600"/>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77762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Header</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Rectangle 9"/>
          <p:cNvSpPr/>
          <p:nvPr/>
        </p:nvSpPr>
        <p:spPr>
          <a:xfrm>
            <a:off x="0" y="6600825"/>
            <a:ext cx="2311400" cy="2286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235200" y="6600825"/>
            <a:ext cx="2311400" cy="228600"/>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521200" y="6600825"/>
            <a:ext cx="2311400" cy="228600"/>
          </a:xfrm>
          <a:prstGeom prst="rect">
            <a:avLst/>
          </a:prstGeom>
          <a:solidFill>
            <a:srgbClr val="F1C4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832600" y="6600825"/>
            <a:ext cx="2311400" cy="228600"/>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99908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Rectangle 5"/>
          <p:cNvSpPr/>
          <p:nvPr/>
        </p:nvSpPr>
        <p:spPr>
          <a:xfrm>
            <a:off x="0" y="6600825"/>
            <a:ext cx="2311400" cy="2286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235200" y="6600825"/>
            <a:ext cx="2311400" cy="228600"/>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521200" y="6600825"/>
            <a:ext cx="2311400" cy="228600"/>
          </a:xfrm>
          <a:prstGeom prst="rect">
            <a:avLst/>
          </a:prstGeom>
          <a:solidFill>
            <a:srgbClr val="F1C4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832600" y="6600825"/>
            <a:ext cx="2311400" cy="228600"/>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14616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6600825"/>
            <a:ext cx="2311400" cy="2286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235200" y="6600825"/>
            <a:ext cx="2311400" cy="228600"/>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521200" y="6600825"/>
            <a:ext cx="2311400" cy="228600"/>
          </a:xfrm>
          <a:prstGeom prst="rect">
            <a:avLst/>
          </a:prstGeom>
          <a:solidFill>
            <a:srgbClr val="F1C4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832600" y="6600825"/>
            <a:ext cx="2311400" cy="228600"/>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2846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315200" cy="632363"/>
          </a:xfrm>
        </p:spPr>
        <p:txBody>
          <a:bodyPr/>
          <a:lstStyle>
            <a:lvl1pPr algn="l">
              <a:defRPr/>
            </a:lvl1pPr>
          </a:lstStyle>
          <a:p>
            <a:r>
              <a:rPr lang="en-US"/>
              <a:t>Click to edit Master title style</a:t>
            </a:r>
            <a:endParaRPr lang="en-US" dirty="0"/>
          </a:p>
        </p:txBody>
      </p:sp>
      <p:sp>
        <p:nvSpPr>
          <p:cNvPr id="3" name="Content Placeholder 2"/>
          <p:cNvSpPr>
            <a:spLocks noGrp="1"/>
          </p:cNvSpPr>
          <p:nvPr>
            <p:ph idx="1"/>
          </p:nvPr>
        </p:nvSpPr>
        <p:spPr>
          <a:xfrm>
            <a:off x="457200" y="1143000"/>
            <a:ext cx="8229600" cy="4983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p:nvCxnSpPr>
        <p:spPr>
          <a:xfrm>
            <a:off x="457200" y="990600"/>
            <a:ext cx="8153400" cy="0"/>
          </a:xfrm>
          <a:prstGeom prst="line">
            <a:avLst/>
          </a:prstGeom>
          <a:ln w="28575">
            <a:solidFill>
              <a:srgbClr val="C0392B"/>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0" y="6324600"/>
            <a:ext cx="9144000" cy="5334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8359066" y="6400800"/>
            <a:ext cx="350668" cy="371545"/>
          </a:xfrm>
          <a:prstGeom prst="ellipse">
            <a:avLst/>
          </a:prstGeom>
          <a:noFill/>
          <a:ln>
            <a:solidFill>
              <a:srgbClr val="ECF0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305800" y="6440378"/>
            <a:ext cx="457200" cy="292388"/>
          </a:xfrm>
          <a:prstGeom prst="rect">
            <a:avLst/>
          </a:prstGeom>
          <a:noFill/>
        </p:spPr>
        <p:txBody>
          <a:bodyPr wrap="square" rtlCol="0" anchor="ctr">
            <a:spAutoFit/>
          </a:bodyPr>
          <a:lstStyle/>
          <a:p>
            <a:pPr algn="ctr"/>
            <a:fld id="{6D1F8057-D7DE-4578-B3A9-6E4669BEF1BD}" type="slidenum">
              <a:rPr lang="en-US" sz="1300" smtClean="0">
                <a:solidFill>
                  <a:srgbClr val="FAFCFC"/>
                </a:solidFill>
              </a:rPr>
              <a:pPr algn="ctr"/>
              <a:t>‹#›</a:t>
            </a:fld>
            <a:endParaRPr lang="en-US" sz="1300">
              <a:solidFill>
                <a:srgbClr val="FAFCFC"/>
              </a:solidFill>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58415" y="293060"/>
            <a:ext cx="752185" cy="528034"/>
          </a:xfrm>
          <a:prstGeom prst="rect">
            <a:avLst/>
          </a:prstGeom>
        </p:spPr>
      </p:pic>
    </p:spTree>
    <p:extLst>
      <p:ext uri="{BB962C8B-B14F-4D97-AF65-F5344CB8AC3E}">
        <p14:creationId xmlns:p14="http://schemas.microsoft.com/office/powerpoint/2010/main" val="31358623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Rectangle 7"/>
          <p:cNvSpPr/>
          <p:nvPr/>
        </p:nvSpPr>
        <p:spPr>
          <a:xfrm>
            <a:off x="0" y="6600825"/>
            <a:ext cx="2311400" cy="2286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235200" y="6600825"/>
            <a:ext cx="2311400" cy="228600"/>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521200" y="6600825"/>
            <a:ext cx="2311400" cy="228600"/>
          </a:xfrm>
          <a:prstGeom prst="rect">
            <a:avLst/>
          </a:prstGeom>
          <a:solidFill>
            <a:srgbClr val="F1C4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832600" y="6600825"/>
            <a:ext cx="2311400" cy="228600"/>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84143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Rectangle 7"/>
          <p:cNvSpPr/>
          <p:nvPr/>
        </p:nvSpPr>
        <p:spPr>
          <a:xfrm>
            <a:off x="0" y="6600825"/>
            <a:ext cx="2311400" cy="2286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235200" y="6600825"/>
            <a:ext cx="2311400" cy="228600"/>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521200" y="6600825"/>
            <a:ext cx="2311400" cy="228600"/>
          </a:xfrm>
          <a:prstGeom prst="rect">
            <a:avLst/>
          </a:prstGeom>
          <a:solidFill>
            <a:srgbClr val="F1C4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832600" y="6600825"/>
            <a:ext cx="2311400" cy="228600"/>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5324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239000" cy="639762"/>
          </a:xfrm>
        </p:spPr>
        <p:txBody>
          <a:bodyPr/>
          <a:lstStyle>
            <a:lvl1pPr algn="l">
              <a:defRPr/>
            </a:lvl1pPr>
          </a:lstStyle>
          <a:p>
            <a:r>
              <a:rPr lang="en-US"/>
              <a:t>Click to edit Master title style</a:t>
            </a:r>
          </a:p>
        </p:txBody>
      </p:sp>
      <p:sp>
        <p:nvSpPr>
          <p:cNvPr id="3" name="Content Placeholder 2"/>
          <p:cNvSpPr>
            <a:spLocks noGrp="1"/>
          </p:cNvSpPr>
          <p:nvPr>
            <p:ph sz="half" idx="1"/>
          </p:nvPr>
        </p:nvSpPr>
        <p:spPr>
          <a:xfrm>
            <a:off x="457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9" name="Straight Connector 8"/>
          <p:cNvCxnSpPr/>
          <p:nvPr/>
        </p:nvCxnSpPr>
        <p:spPr>
          <a:xfrm>
            <a:off x="457200" y="990600"/>
            <a:ext cx="8153400" cy="0"/>
          </a:xfrm>
          <a:prstGeom prst="line">
            <a:avLst/>
          </a:prstGeom>
          <a:ln w="28575">
            <a:solidFill>
              <a:srgbClr val="C0392B"/>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0" y="6324600"/>
            <a:ext cx="9144000" cy="5334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8359066" y="6400800"/>
            <a:ext cx="350668" cy="371545"/>
          </a:xfrm>
          <a:prstGeom prst="ellipse">
            <a:avLst/>
          </a:prstGeom>
          <a:noFill/>
          <a:ln>
            <a:solidFill>
              <a:srgbClr val="ECF0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305800" y="6440378"/>
            <a:ext cx="457200" cy="292388"/>
          </a:xfrm>
          <a:prstGeom prst="rect">
            <a:avLst/>
          </a:prstGeom>
          <a:noFill/>
        </p:spPr>
        <p:txBody>
          <a:bodyPr wrap="square" rtlCol="0" anchor="ctr">
            <a:spAutoFit/>
          </a:bodyPr>
          <a:lstStyle/>
          <a:p>
            <a:pPr algn="ctr"/>
            <a:fld id="{6D1F8057-D7DE-4578-B3A9-6E4669BEF1BD}" type="slidenum">
              <a:rPr lang="en-US" sz="1300" smtClean="0">
                <a:solidFill>
                  <a:srgbClr val="FAFCFC"/>
                </a:solidFill>
              </a:rPr>
              <a:pPr algn="ctr"/>
              <a:t>‹#›</a:t>
            </a:fld>
            <a:endParaRPr lang="en-US" sz="1300">
              <a:solidFill>
                <a:srgbClr val="FAFCFC"/>
              </a:solidFill>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58415" y="293060"/>
            <a:ext cx="752185" cy="528034"/>
          </a:xfrm>
          <a:prstGeom prst="rect">
            <a:avLst/>
          </a:prstGeom>
        </p:spPr>
      </p:pic>
    </p:spTree>
    <p:extLst>
      <p:ext uri="{BB962C8B-B14F-4D97-AF65-F5344CB8AC3E}">
        <p14:creationId xmlns:p14="http://schemas.microsoft.com/office/powerpoint/2010/main" val="706944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Oval 3"/>
          <p:cNvSpPr/>
          <p:nvPr/>
        </p:nvSpPr>
        <p:spPr>
          <a:xfrm>
            <a:off x="8511466" y="6248400"/>
            <a:ext cx="350668" cy="371545"/>
          </a:xfrm>
          <a:prstGeom prst="ellipse">
            <a:avLst/>
          </a:prstGeom>
          <a:noFill/>
          <a:ln>
            <a:solidFill>
              <a:srgbClr val="C039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392B"/>
              </a:solidFill>
            </a:endParaRPr>
          </a:p>
        </p:txBody>
      </p:sp>
      <p:sp>
        <p:nvSpPr>
          <p:cNvPr id="5" name="TextBox 4"/>
          <p:cNvSpPr txBox="1"/>
          <p:nvPr/>
        </p:nvSpPr>
        <p:spPr>
          <a:xfrm>
            <a:off x="8458200" y="6287978"/>
            <a:ext cx="457200" cy="292388"/>
          </a:xfrm>
          <a:prstGeom prst="rect">
            <a:avLst/>
          </a:prstGeom>
          <a:noFill/>
          <a:ln>
            <a:noFill/>
          </a:ln>
        </p:spPr>
        <p:txBody>
          <a:bodyPr wrap="square" rtlCol="0" anchor="ctr">
            <a:spAutoFit/>
          </a:bodyPr>
          <a:lstStyle/>
          <a:p>
            <a:pPr algn="ctr"/>
            <a:fld id="{6D1F8057-D7DE-4578-B3A9-6E4669BEF1BD}" type="slidenum">
              <a:rPr lang="en-US" sz="1300" smtClean="0">
                <a:solidFill>
                  <a:srgbClr val="C0392B"/>
                </a:solidFill>
              </a:rPr>
              <a:pPr algn="ctr"/>
              <a:t>‹#›</a:t>
            </a:fld>
            <a:endParaRPr lang="en-US" sz="1300">
              <a:solidFill>
                <a:srgbClr val="C0392B"/>
              </a:solidFill>
            </a:endParaRPr>
          </a:p>
        </p:txBody>
      </p:sp>
    </p:spTree>
    <p:extLst>
      <p:ext uri="{BB962C8B-B14F-4D97-AF65-F5344CB8AC3E}">
        <p14:creationId xmlns:p14="http://schemas.microsoft.com/office/powerpoint/2010/main" val="1022673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0" y="0"/>
            <a:ext cx="9144000" cy="9906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74638"/>
            <a:ext cx="8229600" cy="715962"/>
          </a:xfrm>
        </p:spPr>
        <p:txBody>
          <a:bodyPr/>
          <a:lstStyle>
            <a:lvl1pPr algn="l">
              <a:defRPr>
                <a:solidFill>
                  <a:srgbClr val="ECF0F1"/>
                </a:solidFill>
              </a:defRPr>
            </a:lvl1pPr>
          </a:lstStyle>
          <a:p>
            <a:r>
              <a:rPr lang="en-US"/>
              <a:t>Click to edit Master title style</a:t>
            </a:r>
            <a:endParaRPr lang="en-US" dirty="0"/>
          </a:p>
        </p:txBody>
      </p:sp>
      <p:sp>
        <p:nvSpPr>
          <p:cNvPr id="7" name="Oval 6"/>
          <p:cNvSpPr/>
          <p:nvPr/>
        </p:nvSpPr>
        <p:spPr>
          <a:xfrm>
            <a:off x="8511466" y="6248400"/>
            <a:ext cx="350668" cy="371545"/>
          </a:xfrm>
          <a:prstGeom prst="ellipse">
            <a:avLst/>
          </a:prstGeom>
          <a:noFill/>
          <a:ln>
            <a:solidFill>
              <a:srgbClr val="C039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392B"/>
              </a:solidFill>
            </a:endParaRPr>
          </a:p>
        </p:txBody>
      </p:sp>
      <p:sp>
        <p:nvSpPr>
          <p:cNvPr id="8" name="TextBox 7"/>
          <p:cNvSpPr txBox="1"/>
          <p:nvPr/>
        </p:nvSpPr>
        <p:spPr>
          <a:xfrm>
            <a:off x="8458200" y="6287978"/>
            <a:ext cx="457200" cy="292388"/>
          </a:xfrm>
          <a:prstGeom prst="rect">
            <a:avLst/>
          </a:prstGeom>
          <a:noFill/>
          <a:ln>
            <a:noFill/>
          </a:ln>
        </p:spPr>
        <p:txBody>
          <a:bodyPr wrap="square" rtlCol="0" anchor="ctr">
            <a:spAutoFit/>
          </a:bodyPr>
          <a:lstStyle/>
          <a:p>
            <a:pPr algn="ctr"/>
            <a:fld id="{6D1F8057-D7DE-4578-B3A9-6E4669BEF1BD}" type="slidenum">
              <a:rPr lang="en-US" sz="1300" smtClean="0">
                <a:solidFill>
                  <a:srgbClr val="C0392B"/>
                </a:solidFill>
              </a:rPr>
              <a:pPr algn="ctr"/>
              <a:t>‹#›</a:t>
            </a:fld>
            <a:endParaRPr lang="en-US" sz="1300">
              <a:solidFill>
                <a:srgbClr val="C0392B"/>
              </a:solidFill>
            </a:endParaRPr>
          </a:p>
        </p:txBody>
      </p:sp>
    </p:spTree>
    <p:extLst>
      <p:ext uri="{BB962C8B-B14F-4D97-AF65-F5344CB8AC3E}">
        <p14:creationId xmlns:p14="http://schemas.microsoft.com/office/powerpoint/2010/main" val="3099537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Ending Layout">
    <p:spTree>
      <p:nvGrpSpPr>
        <p:cNvPr id="1" name=""/>
        <p:cNvGrpSpPr/>
        <p:nvPr/>
      </p:nvGrpSpPr>
      <p:grpSpPr>
        <a:xfrm>
          <a:off x="0" y="0"/>
          <a:ext cx="0" cy="0"/>
          <a:chOff x="0" y="0"/>
          <a:chExt cx="0" cy="0"/>
        </a:xfrm>
      </p:grpSpPr>
      <p:sp>
        <p:nvSpPr>
          <p:cNvPr id="4" name="Rectangle 3"/>
          <p:cNvSpPr/>
          <p:nvPr/>
        </p:nvSpPr>
        <p:spPr>
          <a:xfrm>
            <a:off x="0" y="3429000"/>
            <a:ext cx="9144000" cy="34290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title"/>
          </p:nvPr>
        </p:nvSpPr>
        <p:spPr>
          <a:xfrm>
            <a:off x="685800" y="3448301"/>
            <a:ext cx="7772400" cy="1362075"/>
          </a:xfrm>
        </p:spPr>
        <p:txBody>
          <a:bodyPr anchor="t"/>
          <a:lstStyle>
            <a:lvl1pPr algn="ctr">
              <a:defRPr sz="4000" b="1" cap="all">
                <a:solidFill>
                  <a:schemeClr val="bg1"/>
                </a:solidFill>
              </a:defRPr>
            </a:lvl1pPr>
          </a:lstStyle>
          <a:p>
            <a:r>
              <a:rPr lang="en-US"/>
              <a:t>Click to edit Master title style</a:t>
            </a:r>
          </a:p>
        </p:txBody>
      </p:sp>
      <p:sp>
        <p:nvSpPr>
          <p:cNvPr id="3" name="Text Placeholder 2"/>
          <p:cNvSpPr>
            <a:spLocks noGrp="1"/>
          </p:cNvSpPr>
          <p:nvPr>
            <p:ph type="body" idx="1"/>
          </p:nvPr>
        </p:nvSpPr>
        <p:spPr>
          <a:xfrm>
            <a:off x="685800" y="1908536"/>
            <a:ext cx="7772400" cy="1500187"/>
          </a:xfrm>
        </p:spPr>
        <p:txBody>
          <a:bodyPr anchor="b"/>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8" name="Oval 7"/>
          <p:cNvSpPr/>
          <p:nvPr/>
        </p:nvSpPr>
        <p:spPr>
          <a:xfrm>
            <a:off x="8382000" y="6303803"/>
            <a:ext cx="350668" cy="371545"/>
          </a:xfrm>
          <a:prstGeom prst="ellipse">
            <a:avLst/>
          </a:prstGeom>
          <a:noFill/>
          <a:ln>
            <a:solidFill>
              <a:srgbClr val="ECF0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8328734" y="6343381"/>
            <a:ext cx="457200" cy="292388"/>
          </a:xfrm>
          <a:prstGeom prst="rect">
            <a:avLst/>
          </a:prstGeom>
          <a:noFill/>
        </p:spPr>
        <p:txBody>
          <a:bodyPr wrap="square" rtlCol="0" anchor="ctr">
            <a:spAutoFit/>
          </a:bodyPr>
          <a:lstStyle/>
          <a:p>
            <a:pPr algn="ctr"/>
            <a:fld id="{6D1F8057-D7DE-4578-B3A9-6E4669BEF1BD}" type="slidenum">
              <a:rPr lang="en-US" sz="1300" smtClean="0">
                <a:solidFill>
                  <a:srgbClr val="FAFCFC"/>
                </a:solidFill>
              </a:rPr>
              <a:pPr algn="ctr"/>
              <a:t>‹#›</a:t>
            </a:fld>
            <a:endParaRPr lang="en-US" sz="1300">
              <a:solidFill>
                <a:srgbClr val="FAFCFC"/>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1663" y="6062418"/>
            <a:ext cx="873120" cy="612930"/>
          </a:xfrm>
          <a:prstGeom prst="rect">
            <a:avLst/>
          </a:prstGeom>
        </p:spPr>
      </p:pic>
    </p:spTree>
    <p:extLst>
      <p:ext uri="{BB962C8B-B14F-4D97-AF65-F5344CB8AC3E}">
        <p14:creationId xmlns:p14="http://schemas.microsoft.com/office/powerpoint/2010/main" val="3018183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4572000"/>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Helvetica" panose="020B0604020202020204" pitchFamily="2" charset="0"/>
            </a:endParaRPr>
          </a:p>
        </p:txBody>
      </p:sp>
      <p:sp>
        <p:nvSpPr>
          <p:cNvPr id="2" name="Title 1"/>
          <p:cNvSpPr>
            <a:spLocks noGrp="1"/>
          </p:cNvSpPr>
          <p:nvPr>
            <p:ph type="ctrTitle"/>
          </p:nvPr>
        </p:nvSpPr>
        <p:spPr>
          <a:xfrm>
            <a:off x="457200" y="2797175"/>
            <a:ext cx="8410852" cy="1851025"/>
          </a:xfrm>
        </p:spPr>
        <p:txBody>
          <a:bodyPr anchor="b">
            <a:noAutofit/>
          </a:bodyPr>
          <a:lstStyle>
            <a:lvl1pPr algn="l">
              <a:defRPr sz="5400">
                <a:solidFill>
                  <a:srgbClr val="ECF0F1"/>
                </a:solidFill>
              </a:defRPr>
            </a:lvl1pPr>
          </a:lstStyle>
          <a:p>
            <a:endParaRPr lang="en-US" dirty="0"/>
          </a:p>
        </p:txBody>
      </p:sp>
      <p:sp>
        <p:nvSpPr>
          <p:cNvPr id="3" name="Subtitle 2"/>
          <p:cNvSpPr>
            <a:spLocks noGrp="1"/>
          </p:cNvSpPr>
          <p:nvPr>
            <p:ph type="subTitle" idx="1"/>
          </p:nvPr>
        </p:nvSpPr>
        <p:spPr>
          <a:xfrm>
            <a:off x="457200" y="4572000"/>
            <a:ext cx="6400800" cy="609600"/>
          </a:xfrm>
        </p:spPr>
        <p:txBody>
          <a:bodyPr/>
          <a:lstStyle>
            <a:lvl1pPr marL="0" indent="0" algn="l">
              <a:buNone/>
              <a:defRPr>
                <a:solidFill>
                  <a:schemeClr val="tx1">
                    <a:lumMod val="95000"/>
                    <a:lumOff val="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cxnSp>
        <p:nvCxnSpPr>
          <p:cNvPr id="9" name="Straight Connector 8"/>
          <p:cNvCxnSpPr/>
          <p:nvPr/>
        </p:nvCxnSpPr>
        <p:spPr>
          <a:xfrm>
            <a:off x="482600" y="6400800"/>
            <a:ext cx="8229600" cy="0"/>
          </a:xfrm>
          <a:prstGeom prst="line">
            <a:avLst/>
          </a:prstGeom>
          <a:ln w="19050">
            <a:solidFill>
              <a:srgbClr val="16A085"/>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57200" y="6400800"/>
            <a:ext cx="2819400" cy="307777"/>
          </a:xfrm>
          <a:prstGeom prst="rect">
            <a:avLst/>
          </a:prstGeom>
          <a:noFill/>
        </p:spPr>
        <p:txBody>
          <a:bodyPr wrap="square" rtlCol="0">
            <a:spAutoFit/>
          </a:bodyPr>
          <a:lstStyle/>
          <a:p>
            <a:pPr algn="l"/>
            <a:r>
              <a:rPr lang="en-US" sz="1400">
                <a:solidFill>
                  <a:srgbClr val="16A085"/>
                </a:solidFill>
              </a:rPr>
              <a:t>Copyright © 2016 by </a:t>
            </a:r>
            <a:r>
              <a:rPr lang="en-US" sz="1400" b="1">
                <a:solidFill>
                  <a:srgbClr val="16A085"/>
                </a:solidFill>
              </a:rPr>
              <a:t>JS Club</a:t>
            </a:r>
          </a:p>
        </p:txBody>
      </p:sp>
      <p:sp>
        <p:nvSpPr>
          <p:cNvPr id="4" name="TextBox 3"/>
          <p:cNvSpPr txBox="1"/>
          <p:nvPr/>
        </p:nvSpPr>
        <p:spPr>
          <a:xfrm>
            <a:off x="5550794" y="179800"/>
            <a:ext cx="2428496" cy="646331"/>
          </a:xfrm>
          <a:prstGeom prst="rect">
            <a:avLst/>
          </a:prstGeom>
          <a:noFill/>
        </p:spPr>
        <p:txBody>
          <a:bodyPr wrap="square" rtlCol="0">
            <a:spAutoFit/>
          </a:bodyPr>
          <a:lstStyle/>
          <a:p>
            <a:pPr algn="r"/>
            <a:r>
              <a:rPr lang="en-US">
                <a:solidFill>
                  <a:schemeClr val="bg1"/>
                </a:solidFill>
              </a:rPr>
              <a:t>JAPANESE</a:t>
            </a:r>
            <a:r>
              <a:rPr lang="en-US" baseline="0">
                <a:solidFill>
                  <a:schemeClr val="bg1"/>
                </a:solidFill>
              </a:rPr>
              <a:t> SOFTWARE</a:t>
            </a:r>
          </a:p>
          <a:p>
            <a:pPr algn="r"/>
            <a:r>
              <a:rPr lang="en-US" baseline="0">
                <a:solidFill>
                  <a:schemeClr val="bg1"/>
                </a:solidFill>
              </a:rPr>
              <a:t>ENGINEERS CLUB</a:t>
            </a:r>
            <a:endParaRPr lang="en-US">
              <a:solidFill>
                <a:schemeClr val="bg1"/>
              </a:solidFill>
            </a:endParaRPr>
          </a:p>
        </p:txBody>
      </p:sp>
      <p:cxnSp>
        <p:nvCxnSpPr>
          <p:cNvPr id="11" name="Straight Connector 10"/>
          <p:cNvCxnSpPr/>
          <p:nvPr/>
        </p:nvCxnSpPr>
        <p:spPr>
          <a:xfrm>
            <a:off x="7979290" y="187017"/>
            <a:ext cx="2381" cy="60832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85373" y="187017"/>
            <a:ext cx="631898" cy="631898"/>
          </a:xfrm>
          <a:prstGeom prst="rect">
            <a:avLst/>
          </a:prstGeom>
        </p:spPr>
      </p:pic>
    </p:spTree>
    <p:extLst>
      <p:ext uri="{BB962C8B-B14F-4D97-AF65-F5344CB8AC3E}">
        <p14:creationId xmlns:p14="http://schemas.microsoft.com/office/powerpoint/2010/main" val="1366297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315200" cy="632363"/>
          </a:xfrm>
        </p:spPr>
        <p:txBody>
          <a:bodyPr/>
          <a:lstStyle>
            <a:lvl1pPr algn="l">
              <a:defRPr/>
            </a:lvl1pPr>
          </a:lstStyle>
          <a:p>
            <a:endParaRPr lang="en-US" dirty="0"/>
          </a:p>
        </p:txBody>
      </p:sp>
      <p:sp>
        <p:nvSpPr>
          <p:cNvPr id="3" name="Content Placeholder 2"/>
          <p:cNvSpPr>
            <a:spLocks noGrp="1"/>
          </p:cNvSpPr>
          <p:nvPr>
            <p:ph idx="1"/>
          </p:nvPr>
        </p:nvSpPr>
        <p:spPr>
          <a:xfrm>
            <a:off x="457200" y="1143000"/>
            <a:ext cx="8229600" cy="49831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p:nvCxnSpPr>
        <p:spPr>
          <a:xfrm>
            <a:off x="457200" y="990600"/>
            <a:ext cx="8153400" cy="0"/>
          </a:xfrm>
          <a:prstGeom prst="line">
            <a:avLst/>
          </a:prstGeom>
          <a:ln w="28575">
            <a:solidFill>
              <a:srgbClr val="16A085"/>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0" y="6324600"/>
            <a:ext cx="9144000" cy="533400"/>
          </a:xfrm>
          <a:prstGeom prst="rect">
            <a:avLst/>
          </a:prstGeom>
          <a:solidFill>
            <a:srgbClr val="16A085"/>
          </a:solidFill>
          <a:ln>
            <a:solidFill>
              <a:srgbClr val="16A0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8359066" y="6400800"/>
            <a:ext cx="350668" cy="371545"/>
          </a:xfrm>
          <a:prstGeom prst="ellipse">
            <a:avLst/>
          </a:prstGeom>
          <a:noFill/>
          <a:ln>
            <a:solidFill>
              <a:srgbClr val="ECF0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305800" y="6440378"/>
            <a:ext cx="457200" cy="292388"/>
          </a:xfrm>
          <a:prstGeom prst="rect">
            <a:avLst/>
          </a:prstGeom>
          <a:noFill/>
        </p:spPr>
        <p:txBody>
          <a:bodyPr wrap="square" rtlCol="0" anchor="ctr">
            <a:spAutoFit/>
          </a:bodyPr>
          <a:lstStyle/>
          <a:p>
            <a:pPr algn="ctr"/>
            <a:fld id="{6D1F8057-D7DE-4578-B3A9-6E4669BEF1BD}" type="slidenum">
              <a:rPr lang="en-US" sz="1300" smtClean="0">
                <a:solidFill>
                  <a:srgbClr val="FAFCFC"/>
                </a:solidFill>
              </a:rPr>
              <a:pPr algn="ctr"/>
              <a:t>‹#›</a:t>
            </a:fld>
            <a:endParaRPr lang="en-US" sz="1300">
              <a:solidFill>
                <a:srgbClr val="FAFCFC"/>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5536" y="310167"/>
            <a:ext cx="752185" cy="528034"/>
          </a:xfrm>
          <a:prstGeom prst="rect">
            <a:avLst/>
          </a:prstGeom>
        </p:spPr>
      </p:pic>
    </p:spTree>
    <p:extLst>
      <p:ext uri="{BB962C8B-B14F-4D97-AF65-F5344CB8AC3E}">
        <p14:creationId xmlns:p14="http://schemas.microsoft.com/office/powerpoint/2010/main" val="3676384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239000" cy="639762"/>
          </a:xfrm>
        </p:spPr>
        <p:txBody>
          <a:bodyPr/>
          <a:lstStyle>
            <a:lvl1pPr algn="l">
              <a:defRPr/>
            </a:lvl1pPr>
          </a:lstStyle>
          <a:p>
            <a:endParaRPr lang="en-US"/>
          </a:p>
        </p:txBody>
      </p:sp>
      <p:sp>
        <p:nvSpPr>
          <p:cNvPr id="3" name="Content Placeholder 2"/>
          <p:cNvSpPr>
            <a:spLocks noGrp="1"/>
          </p:cNvSpPr>
          <p:nvPr>
            <p:ph sz="half" idx="1"/>
          </p:nvPr>
        </p:nvSpPr>
        <p:spPr>
          <a:xfrm>
            <a:off x="457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9" name="Straight Connector 8"/>
          <p:cNvCxnSpPr/>
          <p:nvPr/>
        </p:nvCxnSpPr>
        <p:spPr>
          <a:xfrm>
            <a:off x="457200" y="990600"/>
            <a:ext cx="8153400" cy="0"/>
          </a:xfrm>
          <a:prstGeom prst="line">
            <a:avLst/>
          </a:prstGeom>
          <a:ln w="28575">
            <a:solidFill>
              <a:srgbClr val="16A085"/>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0" y="6324600"/>
            <a:ext cx="9144000" cy="533400"/>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8359066" y="6400800"/>
            <a:ext cx="350668" cy="371545"/>
          </a:xfrm>
          <a:prstGeom prst="ellipse">
            <a:avLst/>
          </a:prstGeom>
          <a:noFill/>
          <a:ln>
            <a:solidFill>
              <a:srgbClr val="ECF0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305800" y="6440378"/>
            <a:ext cx="457200" cy="292388"/>
          </a:xfrm>
          <a:prstGeom prst="rect">
            <a:avLst/>
          </a:prstGeom>
          <a:noFill/>
        </p:spPr>
        <p:txBody>
          <a:bodyPr wrap="square" rtlCol="0" anchor="ctr">
            <a:spAutoFit/>
          </a:bodyPr>
          <a:lstStyle/>
          <a:p>
            <a:pPr algn="ctr"/>
            <a:fld id="{6D1F8057-D7DE-4578-B3A9-6E4669BEF1BD}" type="slidenum">
              <a:rPr lang="en-US" sz="1300" smtClean="0">
                <a:solidFill>
                  <a:srgbClr val="FAFCFC"/>
                </a:solidFill>
              </a:rPr>
              <a:pPr algn="ctr"/>
              <a:t>‹#›</a:t>
            </a:fld>
            <a:endParaRPr lang="en-US" sz="1300">
              <a:solidFill>
                <a:srgbClr val="FAFCFC"/>
              </a:solidFill>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5536" y="310167"/>
            <a:ext cx="752185" cy="528034"/>
          </a:xfrm>
          <a:prstGeom prst="rect">
            <a:avLst/>
          </a:prstGeom>
        </p:spPr>
      </p:pic>
    </p:spTree>
    <p:extLst>
      <p:ext uri="{BB962C8B-B14F-4D97-AF65-F5344CB8AC3E}">
        <p14:creationId xmlns:p14="http://schemas.microsoft.com/office/powerpoint/2010/main" val="28820240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theme" Target="../theme/theme3.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601736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5" r:id="rId4"/>
    <p:sldLayoutId id="2147483654" r:id="rId5"/>
    <p:sldLayoutId id="2147483651"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3742326"/>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Lst>
  <p:hf sldNum="0" hdr="0" ftr="0" dt="0"/>
  <p:txStyles>
    <p:titleStyle>
      <a:lvl1pPr algn="ctr" defTabSz="914400" rtl="0" eaLnBrk="1" latinLnBrk="0" hangingPunct="1">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AC03B0-900E-4F59-BABA-448EEA4D5C3E}" type="datetimeFigureOut">
              <a:rPr lang="en-US" smtClean="0"/>
              <a:t>2/16/2017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41D1F2-AF6A-41BE-880D-1F5225B3C40B}" type="slidenum">
              <a:rPr lang="en-US" smtClean="0"/>
              <a:t>‹#›</a:t>
            </a:fld>
            <a:endParaRPr lang="en-US"/>
          </a:p>
        </p:txBody>
      </p:sp>
    </p:spTree>
    <p:extLst>
      <p:ext uri="{BB962C8B-B14F-4D97-AF65-F5344CB8AC3E}">
        <p14:creationId xmlns:p14="http://schemas.microsoft.com/office/powerpoint/2010/main" val="3682690352"/>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vietjack.com/lap_trinh_c/quan_ly_bo_nho_trong_c.jsp" TargetMode="External"/><Relationship Id="rId7" Type="http://schemas.openxmlformats.org/officeDocument/2006/relationships/hyperlink" Target="http://www.cplusplus.com/reference/cstdio/" TargetMode="External"/><Relationship Id="rId2" Type="http://schemas.openxmlformats.org/officeDocument/2006/relationships/hyperlink" Target="http://vietjack.com/lap_trinh_c/con_tro_trong_c.jsp" TargetMode="External"/><Relationship Id="rId1" Type="http://schemas.openxmlformats.org/officeDocument/2006/relationships/slideLayout" Target="../slideLayouts/slideLayout5.xml"/><Relationship Id="rId6" Type="http://schemas.openxmlformats.org/officeDocument/2006/relationships/hyperlink" Target="http://en.cppreference.com/w/c/language" TargetMode="External"/><Relationship Id="rId5" Type="http://schemas.openxmlformats.org/officeDocument/2006/relationships/hyperlink" Target="http://www.cplusplus.com/reference/cstdlib/" TargetMode="External"/><Relationship Id="rId4" Type="http://schemas.openxmlformats.org/officeDocument/2006/relationships/hyperlink" Target="http://www.cplusplus.com/doc/tutorial/pointer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ctrTitle"/>
          </p:nvPr>
        </p:nvSpPr>
        <p:spPr>
          <a:xfrm>
            <a:off x="457200" y="2797175"/>
            <a:ext cx="8410575" cy="1851025"/>
          </a:xfrm>
        </p:spPr>
        <p:txBody>
          <a:bodyPr/>
          <a:lstStyle/>
          <a:p>
            <a:pPr eaLnBrk="1" hangingPunct="1"/>
            <a:r>
              <a:rPr lang="en-US" altLang="en-US" sz="4000" err="1">
                <a:cs typeface="Tahoma" panose="020B0604030504040204" pitchFamily="34" charset="0"/>
              </a:rPr>
              <a:t>Lập</a:t>
            </a:r>
            <a:r>
              <a:rPr lang="en-US" altLang="en-US" sz="4000">
                <a:cs typeface="Tahoma" panose="020B0604030504040204" pitchFamily="34" charset="0"/>
              </a:rPr>
              <a:t> </a:t>
            </a:r>
            <a:r>
              <a:rPr lang="en-US" altLang="en-US" sz="4000" err="1">
                <a:cs typeface="Tahoma" panose="020B0604030504040204" pitchFamily="34" charset="0"/>
              </a:rPr>
              <a:t>trình</a:t>
            </a:r>
            <a:r>
              <a:rPr lang="en-US" altLang="en-US" sz="4000">
                <a:cs typeface="Tahoma" panose="020B0604030504040204" pitchFamily="34" charset="0"/>
              </a:rPr>
              <a:t> </a:t>
            </a:r>
            <a:r>
              <a:rPr lang="en-US" altLang="en-US" sz="4000" err="1">
                <a:cs typeface="Tahoma" panose="020B0604030504040204" pitchFamily="34" charset="0"/>
              </a:rPr>
              <a:t>cơ</a:t>
            </a:r>
            <a:r>
              <a:rPr lang="en-US" altLang="en-US" sz="4000">
                <a:cs typeface="Tahoma" panose="020B0604030504040204" pitchFamily="34" charset="0"/>
              </a:rPr>
              <a:t> </a:t>
            </a:r>
            <a:r>
              <a:rPr lang="en-US" altLang="en-US" sz="4000" err="1">
                <a:cs typeface="Tahoma" panose="020B0604030504040204" pitchFamily="34" charset="0"/>
              </a:rPr>
              <a:t>bản</a:t>
            </a:r>
            <a:r>
              <a:rPr lang="en-US" altLang="en-US" sz="4000">
                <a:cs typeface="Tahoma" panose="020B0604030504040204" pitchFamily="34" charset="0"/>
              </a:rPr>
              <a:t> </a:t>
            </a:r>
            <a:r>
              <a:rPr lang="en-US" altLang="en-US" sz="4000" err="1">
                <a:cs typeface="Tahoma" panose="020B0604030504040204" pitchFamily="34" charset="0"/>
              </a:rPr>
              <a:t>với</a:t>
            </a:r>
            <a:r>
              <a:rPr lang="en-US" altLang="en-US" sz="4000">
                <a:cs typeface="Tahoma" panose="020B0604030504040204" pitchFamily="34" charset="0"/>
              </a:rPr>
              <a:t> </a:t>
            </a:r>
            <a:r>
              <a:rPr lang="en-US" altLang="en-US" sz="4000" err="1">
                <a:cs typeface="Tahoma" panose="020B0604030504040204" pitchFamily="34" charset="0"/>
              </a:rPr>
              <a:t>ngôn</a:t>
            </a:r>
            <a:r>
              <a:rPr lang="en-US" altLang="en-US" sz="4000">
                <a:cs typeface="Tahoma" panose="020B0604030504040204" pitchFamily="34" charset="0"/>
              </a:rPr>
              <a:t> </a:t>
            </a:r>
            <a:r>
              <a:rPr lang="en-US" altLang="en-US" sz="4000" err="1">
                <a:cs typeface="Tahoma" panose="020B0604030504040204" pitchFamily="34" charset="0"/>
              </a:rPr>
              <a:t>ngữ</a:t>
            </a:r>
            <a:r>
              <a:rPr lang="en-US" altLang="en-US" sz="4000">
                <a:cs typeface="Tahoma" panose="020B0604030504040204" pitchFamily="34" charset="0"/>
              </a:rPr>
              <a:t> C</a:t>
            </a:r>
          </a:p>
        </p:txBody>
      </p:sp>
      <p:sp>
        <p:nvSpPr>
          <p:cNvPr id="2" name="Subtitle 1"/>
          <p:cNvSpPr>
            <a:spLocks noGrp="1"/>
          </p:cNvSpPr>
          <p:nvPr>
            <p:ph type="subTitle" idx="1"/>
          </p:nvPr>
        </p:nvSpPr>
        <p:spPr>
          <a:xfrm>
            <a:off x="457200" y="4572000"/>
            <a:ext cx="7296912" cy="609600"/>
          </a:xfrm>
        </p:spPr>
        <p:txBody>
          <a:bodyPr/>
          <a:lstStyle/>
          <a:p>
            <a:pPr>
              <a:defRPr/>
            </a:pPr>
            <a:r>
              <a:rPr lang="en-US" sz="2400" err="1">
                <a:latin typeface="+mj-lt"/>
                <a:ea typeface="Tahoma" panose="020B0604030504040204" pitchFamily="34" charset="0"/>
                <a:cs typeface="Tahoma" panose="020B0604030504040204" pitchFamily="34" charset="0"/>
              </a:rPr>
              <a:t>Bài</a:t>
            </a:r>
            <a:r>
              <a:rPr lang="en-US" sz="2400">
                <a:latin typeface="+mj-lt"/>
                <a:ea typeface="Tahoma" panose="020B0604030504040204" pitchFamily="34" charset="0"/>
                <a:cs typeface="Tahoma" panose="020B0604030504040204" pitchFamily="34" charset="0"/>
              </a:rPr>
              <a:t> 8: Con trỏ và cấp phát bộ nhớ động</a:t>
            </a:r>
          </a:p>
        </p:txBody>
      </p:sp>
    </p:spTree>
    <p:extLst>
      <p:ext uri="{BB962C8B-B14F-4D97-AF65-F5344CB8AC3E}">
        <p14:creationId xmlns:p14="http://schemas.microsoft.com/office/powerpoint/2010/main" val="2179538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Địa chỉ bộ nhớ</a:t>
            </a:r>
          </a:p>
        </p:txBody>
      </p:sp>
      <p:sp>
        <p:nvSpPr>
          <p:cNvPr id="3" name="Content Placeholder 2"/>
          <p:cNvSpPr>
            <a:spLocks noGrp="1"/>
          </p:cNvSpPr>
          <p:nvPr>
            <p:ph idx="1"/>
          </p:nvPr>
        </p:nvSpPr>
        <p:spPr>
          <a:xfrm>
            <a:off x="457200" y="1056373"/>
            <a:ext cx="8195912" cy="1108857"/>
          </a:xfrm>
        </p:spPr>
        <p:txBody>
          <a:bodyPr>
            <a:noAutofit/>
          </a:bodyPr>
          <a:lstStyle/>
          <a:p>
            <a:pPr marL="0" indent="0" algn="just">
              <a:buNone/>
            </a:pPr>
            <a:r>
              <a:rPr lang="en-US" sz="2000" b="1"/>
              <a:t>Giải thích ví dụ</a:t>
            </a:r>
            <a:endParaRPr lang="en-US" sz="2000"/>
          </a:p>
          <a:p>
            <a:pPr marL="0" indent="0" algn="just">
              <a:buNone/>
            </a:pPr>
            <a:r>
              <a:rPr lang="en-US" sz="2000"/>
              <a:t>Khi chạy các lệnh khai báo ở đầu chương trình, hệ điều hành đã cấp phát bộ nhớ cho chương trình như sau (với trường hợp 64-bit ở trên):</a:t>
            </a:r>
          </a:p>
        </p:txBody>
      </p:sp>
      <p:graphicFrame>
        <p:nvGraphicFramePr>
          <p:cNvPr id="9" name="Table 8"/>
          <p:cNvGraphicFramePr>
            <a:graphicFrameLocks noGrp="1"/>
          </p:cNvGraphicFramePr>
          <p:nvPr>
            <p:extLst>
              <p:ext uri="{D42A27DB-BD31-4B8C-83A1-F6EECF244321}">
                <p14:modId xmlns:p14="http://schemas.microsoft.com/office/powerpoint/2010/main" val="1459618905"/>
              </p:ext>
            </p:extLst>
          </p:nvPr>
        </p:nvGraphicFramePr>
        <p:xfrm>
          <a:off x="457200" y="2165230"/>
          <a:ext cx="8419377" cy="1615440"/>
        </p:xfrm>
        <a:graphic>
          <a:graphicData uri="http://schemas.openxmlformats.org/drawingml/2006/table">
            <a:tbl>
              <a:tblPr firstRow="1" bandRow="1">
                <a:tableStyleId>{5940675A-B579-460E-94D1-54222C63F5DA}</a:tableStyleId>
              </a:tblPr>
              <a:tblGrid>
                <a:gridCol w="1329377">
                  <a:extLst>
                    <a:ext uri="{9D8B030D-6E8A-4147-A177-3AD203B41FA5}">
                      <a16:colId xmlns:a16="http://schemas.microsoft.com/office/drawing/2014/main" val="1424698703"/>
                    </a:ext>
                  </a:extLst>
                </a:gridCol>
                <a:gridCol w="283600">
                  <a:extLst>
                    <a:ext uri="{9D8B030D-6E8A-4147-A177-3AD203B41FA5}">
                      <a16:colId xmlns:a16="http://schemas.microsoft.com/office/drawing/2014/main" val="2796383497"/>
                    </a:ext>
                  </a:extLst>
                </a:gridCol>
                <a:gridCol w="283600">
                  <a:extLst>
                    <a:ext uri="{9D8B030D-6E8A-4147-A177-3AD203B41FA5}">
                      <a16:colId xmlns:a16="http://schemas.microsoft.com/office/drawing/2014/main" val="4223557430"/>
                    </a:ext>
                  </a:extLst>
                </a:gridCol>
                <a:gridCol w="283600">
                  <a:extLst>
                    <a:ext uri="{9D8B030D-6E8A-4147-A177-3AD203B41FA5}">
                      <a16:colId xmlns:a16="http://schemas.microsoft.com/office/drawing/2014/main" val="1706313466"/>
                    </a:ext>
                  </a:extLst>
                </a:gridCol>
                <a:gridCol w="283600">
                  <a:extLst>
                    <a:ext uri="{9D8B030D-6E8A-4147-A177-3AD203B41FA5}">
                      <a16:colId xmlns:a16="http://schemas.microsoft.com/office/drawing/2014/main" val="2204551979"/>
                    </a:ext>
                  </a:extLst>
                </a:gridCol>
                <a:gridCol w="283600">
                  <a:extLst>
                    <a:ext uri="{9D8B030D-6E8A-4147-A177-3AD203B41FA5}">
                      <a16:colId xmlns:a16="http://schemas.microsoft.com/office/drawing/2014/main" val="1614820760"/>
                    </a:ext>
                  </a:extLst>
                </a:gridCol>
                <a:gridCol w="283600">
                  <a:extLst>
                    <a:ext uri="{9D8B030D-6E8A-4147-A177-3AD203B41FA5}">
                      <a16:colId xmlns:a16="http://schemas.microsoft.com/office/drawing/2014/main" val="3496509284"/>
                    </a:ext>
                  </a:extLst>
                </a:gridCol>
                <a:gridCol w="283600">
                  <a:extLst>
                    <a:ext uri="{9D8B030D-6E8A-4147-A177-3AD203B41FA5}">
                      <a16:colId xmlns:a16="http://schemas.microsoft.com/office/drawing/2014/main" val="2416729619"/>
                    </a:ext>
                  </a:extLst>
                </a:gridCol>
                <a:gridCol w="283600">
                  <a:extLst>
                    <a:ext uri="{9D8B030D-6E8A-4147-A177-3AD203B41FA5}">
                      <a16:colId xmlns:a16="http://schemas.microsoft.com/office/drawing/2014/main" val="1167936846"/>
                    </a:ext>
                  </a:extLst>
                </a:gridCol>
                <a:gridCol w="283600">
                  <a:extLst>
                    <a:ext uri="{9D8B030D-6E8A-4147-A177-3AD203B41FA5}">
                      <a16:colId xmlns:a16="http://schemas.microsoft.com/office/drawing/2014/main" val="1437447315"/>
                    </a:ext>
                  </a:extLst>
                </a:gridCol>
                <a:gridCol w="283600">
                  <a:extLst>
                    <a:ext uri="{9D8B030D-6E8A-4147-A177-3AD203B41FA5}">
                      <a16:colId xmlns:a16="http://schemas.microsoft.com/office/drawing/2014/main" val="1801050867"/>
                    </a:ext>
                  </a:extLst>
                </a:gridCol>
                <a:gridCol w="283600">
                  <a:extLst>
                    <a:ext uri="{9D8B030D-6E8A-4147-A177-3AD203B41FA5}">
                      <a16:colId xmlns:a16="http://schemas.microsoft.com/office/drawing/2014/main" val="217451732"/>
                    </a:ext>
                  </a:extLst>
                </a:gridCol>
                <a:gridCol w="283600">
                  <a:extLst>
                    <a:ext uri="{9D8B030D-6E8A-4147-A177-3AD203B41FA5}">
                      <a16:colId xmlns:a16="http://schemas.microsoft.com/office/drawing/2014/main" val="3452235151"/>
                    </a:ext>
                  </a:extLst>
                </a:gridCol>
                <a:gridCol w="283600">
                  <a:extLst>
                    <a:ext uri="{9D8B030D-6E8A-4147-A177-3AD203B41FA5}">
                      <a16:colId xmlns:a16="http://schemas.microsoft.com/office/drawing/2014/main" val="1283047816"/>
                    </a:ext>
                  </a:extLst>
                </a:gridCol>
                <a:gridCol w="283600">
                  <a:extLst>
                    <a:ext uri="{9D8B030D-6E8A-4147-A177-3AD203B41FA5}">
                      <a16:colId xmlns:a16="http://schemas.microsoft.com/office/drawing/2014/main" val="486396174"/>
                    </a:ext>
                  </a:extLst>
                </a:gridCol>
                <a:gridCol w="283600">
                  <a:extLst>
                    <a:ext uri="{9D8B030D-6E8A-4147-A177-3AD203B41FA5}">
                      <a16:colId xmlns:a16="http://schemas.microsoft.com/office/drawing/2014/main" val="2190715150"/>
                    </a:ext>
                  </a:extLst>
                </a:gridCol>
                <a:gridCol w="283600">
                  <a:extLst>
                    <a:ext uri="{9D8B030D-6E8A-4147-A177-3AD203B41FA5}">
                      <a16:colId xmlns:a16="http://schemas.microsoft.com/office/drawing/2014/main" val="2260119700"/>
                    </a:ext>
                  </a:extLst>
                </a:gridCol>
                <a:gridCol w="283600">
                  <a:extLst>
                    <a:ext uri="{9D8B030D-6E8A-4147-A177-3AD203B41FA5}">
                      <a16:colId xmlns:a16="http://schemas.microsoft.com/office/drawing/2014/main" val="3862775048"/>
                    </a:ext>
                  </a:extLst>
                </a:gridCol>
                <a:gridCol w="283600">
                  <a:extLst>
                    <a:ext uri="{9D8B030D-6E8A-4147-A177-3AD203B41FA5}">
                      <a16:colId xmlns:a16="http://schemas.microsoft.com/office/drawing/2014/main" val="3155035157"/>
                    </a:ext>
                  </a:extLst>
                </a:gridCol>
                <a:gridCol w="283600">
                  <a:extLst>
                    <a:ext uri="{9D8B030D-6E8A-4147-A177-3AD203B41FA5}">
                      <a16:colId xmlns:a16="http://schemas.microsoft.com/office/drawing/2014/main" val="2771396530"/>
                    </a:ext>
                  </a:extLst>
                </a:gridCol>
                <a:gridCol w="283600">
                  <a:extLst>
                    <a:ext uri="{9D8B030D-6E8A-4147-A177-3AD203B41FA5}">
                      <a16:colId xmlns:a16="http://schemas.microsoft.com/office/drawing/2014/main" val="3922085727"/>
                    </a:ext>
                  </a:extLst>
                </a:gridCol>
                <a:gridCol w="283600">
                  <a:extLst>
                    <a:ext uri="{9D8B030D-6E8A-4147-A177-3AD203B41FA5}">
                      <a16:colId xmlns:a16="http://schemas.microsoft.com/office/drawing/2014/main" val="1284770872"/>
                    </a:ext>
                  </a:extLst>
                </a:gridCol>
                <a:gridCol w="283600">
                  <a:extLst>
                    <a:ext uri="{9D8B030D-6E8A-4147-A177-3AD203B41FA5}">
                      <a16:colId xmlns:a16="http://schemas.microsoft.com/office/drawing/2014/main" val="4071472250"/>
                    </a:ext>
                  </a:extLst>
                </a:gridCol>
                <a:gridCol w="283600">
                  <a:extLst>
                    <a:ext uri="{9D8B030D-6E8A-4147-A177-3AD203B41FA5}">
                      <a16:colId xmlns:a16="http://schemas.microsoft.com/office/drawing/2014/main" val="1181434722"/>
                    </a:ext>
                  </a:extLst>
                </a:gridCol>
                <a:gridCol w="283600">
                  <a:extLst>
                    <a:ext uri="{9D8B030D-6E8A-4147-A177-3AD203B41FA5}">
                      <a16:colId xmlns:a16="http://schemas.microsoft.com/office/drawing/2014/main" val="1551606302"/>
                    </a:ext>
                  </a:extLst>
                </a:gridCol>
                <a:gridCol w="283600">
                  <a:extLst>
                    <a:ext uri="{9D8B030D-6E8A-4147-A177-3AD203B41FA5}">
                      <a16:colId xmlns:a16="http://schemas.microsoft.com/office/drawing/2014/main" val="3526229374"/>
                    </a:ext>
                  </a:extLst>
                </a:gridCol>
              </a:tblGrid>
              <a:tr h="288564">
                <a:tc>
                  <a:txBody>
                    <a:bodyPr/>
                    <a:lstStyle/>
                    <a:p>
                      <a:pPr algn="r"/>
                      <a:r>
                        <a:rPr lang="en-US" sz="1200">
                          <a:latin typeface="Courier New" panose="02070309020205020404" pitchFamily="49" charset="0"/>
                          <a:cs typeface="Courier New" panose="02070309020205020404" pitchFamily="49" charset="0"/>
                        </a:rPr>
                        <a:t>Alias</a:t>
                      </a: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635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8">
                  <a:txBody>
                    <a:bodyPr/>
                    <a:lstStyle/>
                    <a:p>
                      <a:pPr algn="ctr"/>
                      <a:r>
                        <a:rPr lang="en-US" sz="1400">
                          <a:latin typeface="Courier New" panose="02070309020205020404" pitchFamily="49" charset="0"/>
                          <a:cs typeface="Courier New" panose="02070309020205020404" pitchFamily="49" charset="0"/>
                        </a:rPr>
                        <a:t>d</a:t>
                      </a:r>
                    </a:p>
                  </a:txBody>
                  <a:tcPr>
                    <a:lnL w="12700" cap="flat" cmpd="sng" algn="ctr">
                      <a:noFill/>
                      <a:prstDash val="solid"/>
                      <a:round/>
                      <a:headEnd type="none" w="med" len="med"/>
                      <a:tailEnd type="none" w="med" len="med"/>
                    </a:lnL>
                    <a:lnR w="635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400">
                        <a:latin typeface="Courier New" panose="02070309020205020404" pitchFamily="49" charset="0"/>
                        <a:cs typeface="Courier New" panose="02070309020205020404" pitchFamily="49" charset="0"/>
                      </a:endParaRPr>
                    </a:p>
                  </a:txBody>
                  <a:tcPr>
                    <a:lnL w="6350" cap="flat" cmpd="sng" algn="ctr">
                      <a:noFill/>
                      <a:prstDash val="sysDot"/>
                      <a:round/>
                      <a:headEnd type="none" w="med" len="med"/>
                      <a:tailEnd type="none" w="med" len="med"/>
                    </a:lnL>
                    <a:lnR w="635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400">
                        <a:latin typeface="Courier New" panose="02070309020205020404" pitchFamily="49" charset="0"/>
                        <a:cs typeface="Courier New" panose="02070309020205020404" pitchFamily="49" charset="0"/>
                      </a:endParaRPr>
                    </a:p>
                  </a:txBody>
                  <a:tcPr>
                    <a:lnL w="6350" cap="flat" cmpd="sng" algn="ctr">
                      <a:noFill/>
                      <a:prstDash val="sysDot"/>
                      <a:round/>
                      <a:headEnd type="none" w="med" len="med"/>
                      <a:tailEnd type="none" w="med" len="med"/>
                    </a:lnL>
                    <a:lnR w="635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400">
                        <a:latin typeface="Courier New" panose="02070309020205020404" pitchFamily="49" charset="0"/>
                        <a:cs typeface="Courier New" panose="02070309020205020404" pitchFamily="49" charset="0"/>
                      </a:endParaRPr>
                    </a:p>
                  </a:txBody>
                  <a:tcPr>
                    <a:lnL w="6350" cap="flat" cmpd="sng" algn="ctr">
                      <a:noFill/>
                      <a:prstDash val="sysDot"/>
                      <a:round/>
                      <a:headEnd type="none" w="med" len="med"/>
                      <a:tailEnd type="none" w="med" len="med"/>
                    </a:lnL>
                    <a:lnR w="635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400">
                        <a:latin typeface="Courier New" panose="02070309020205020404" pitchFamily="49" charset="0"/>
                        <a:cs typeface="Courier New" panose="02070309020205020404" pitchFamily="49" charset="0"/>
                      </a:endParaRPr>
                    </a:p>
                  </a:txBody>
                  <a:tcPr>
                    <a:lnL w="6350" cap="flat" cmpd="sng" algn="ctr">
                      <a:noFill/>
                      <a:prstDash val="sysDot"/>
                      <a:round/>
                      <a:headEnd type="none" w="med" len="med"/>
                      <a:tailEnd type="none" w="med" len="med"/>
                    </a:lnL>
                    <a:lnR w="635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400">
                        <a:latin typeface="Courier New" panose="02070309020205020404" pitchFamily="49" charset="0"/>
                        <a:cs typeface="Courier New" panose="02070309020205020404" pitchFamily="49" charset="0"/>
                      </a:endParaRPr>
                    </a:p>
                  </a:txBody>
                  <a:tcPr>
                    <a:lnL w="6350" cap="flat" cmpd="sng" algn="ctr">
                      <a:noFill/>
                      <a:prstDash val="sysDot"/>
                      <a:round/>
                      <a:headEnd type="none" w="med" len="med"/>
                      <a:tailEnd type="none" w="med" len="med"/>
                    </a:lnL>
                    <a:lnR w="635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400">
                        <a:latin typeface="Courier New" panose="02070309020205020404" pitchFamily="49" charset="0"/>
                        <a:cs typeface="Courier New" panose="02070309020205020404" pitchFamily="49" charset="0"/>
                      </a:endParaRPr>
                    </a:p>
                  </a:txBody>
                  <a:tcPr>
                    <a:lnL w="6350" cap="flat" cmpd="sng" algn="ctr">
                      <a:noFill/>
                      <a:prstDash val="sysDot"/>
                      <a:round/>
                      <a:headEnd type="none" w="med" len="med"/>
                      <a:tailEnd type="none" w="med" len="med"/>
                    </a:lnL>
                    <a:lnR w="635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400">
                        <a:latin typeface="Courier New" panose="02070309020205020404" pitchFamily="49" charset="0"/>
                        <a:cs typeface="Courier New" panose="02070309020205020404" pitchFamily="49" charset="0"/>
                      </a:endParaRPr>
                    </a:p>
                  </a:txBody>
                  <a:tcPr>
                    <a:lnL w="6350" cap="flat" cmpd="sng" algn="ctr">
                      <a:noFill/>
                      <a:prstDash val="sysDot"/>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400">
                          <a:latin typeface="Courier New" panose="02070309020205020404" pitchFamily="49" charset="0"/>
                          <a:cs typeface="Courier New" panose="02070309020205020404" pitchFamily="49" charset="0"/>
                        </a:rPr>
                        <a:t>c</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8">
                  <a:txBody>
                    <a:bodyPr/>
                    <a:lstStyle/>
                    <a:p>
                      <a:pPr algn="ctr"/>
                      <a:r>
                        <a:rPr lang="en-US" sz="1400">
                          <a:latin typeface="Courier New" panose="02070309020205020404" pitchFamily="49" charset="0"/>
                          <a:cs typeface="Courier New" panose="02070309020205020404" pitchFamily="49" charset="0"/>
                        </a:rPr>
                        <a:t>b</a:t>
                      </a:r>
                    </a:p>
                  </a:txBody>
                  <a:tcPr>
                    <a:lnL w="12700" cap="flat" cmpd="sng" algn="ctr">
                      <a:noFill/>
                      <a:prstDash val="solid"/>
                      <a:round/>
                      <a:headEnd type="none" w="med" len="med"/>
                      <a:tailEnd type="none" w="med" len="med"/>
                    </a:lnL>
                    <a:lnR w="635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400">
                        <a:latin typeface="Courier New" panose="02070309020205020404" pitchFamily="49" charset="0"/>
                        <a:cs typeface="Courier New" panose="02070309020205020404" pitchFamily="49" charset="0"/>
                      </a:endParaRPr>
                    </a:p>
                  </a:txBody>
                  <a:tcPr>
                    <a:lnL w="6350" cap="flat" cmpd="sng" algn="ctr">
                      <a:noFill/>
                      <a:prstDash val="sysDot"/>
                      <a:round/>
                      <a:headEnd type="none" w="med" len="med"/>
                      <a:tailEnd type="none" w="med" len="med"/>
                    </a:lnL>
                    <a:lnR w="635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400">
                        <a:latin typeface="Courier New" panose="02070309020205020404" pitchFamily="49" charset="0"/>
                        <a:cs typeface="Courier New" panose="02070309020205020404" pitchFamily="49" charset="0"/>
                      </a:endParaRPr>
                    </a:p>
                  </a:txBody>
                  <a:tcPr>
                    <a:lnL w="6350" cap="flat" cmpd="sng" algn="ctr">
                      <a:noFill/>
                      <a:prstDash val="sysDot"/>
                      <a:round/>
                      <a:headEnd type="none" w="med" len="med"/>
                      <a:tailEnd type="none" w="med" len="med"/>
                    </a:lnL>
                    <a:lnR w="635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400">
                        <a:latin typeface="Courier New" panose="02070309020205020404" pitchFamily="49" charset="0"/>
                        <a:cs typeface="Courier New" panose="02070309020205020404" pitchFamily="49" charset="0"/>
                      </a:endParaRPr>
                    </a:p>
                  </a:txBody>
                  <a:tcPr>
                    <a:lnL w="6350" cap="flat" cmpd="sng" algn="ctr">
                      <a:noFill/>
                      <a:prstDash val="sysDot"/>
                      <a:round/>
                      <a:headEnd type="none" w="med" len="med"/>
                      <a:tailEnd type="none" w="med" len="med"/>
                    </a:lnL>
                    <a:lnR w="635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400">
                        <a:latin typeface="Courier New" panose="02070309020205020404" pitchFamily="49" charset="0"/>
                        <a:cs typeface="Courier New" panose="02070309020205020404" pitchFamily="49" charset="0"/>
                      </a:endParaRPr>
                    </a:p>
                  </a:txBody>
                  <a:tcPr>
                    <a:lnL w="6350" cap="flat" cmpd="sng" algn="ctr">
                      <a:noFill/>
                      <a:prstDash val="sysDot"/>
                      <a:round/>
                      <a:headEnd type="none" w="med" len="med"/>
                      <a:tailEnd type="none" w="med" len="med"/>
                    </a:lnL>
                    <a:lnR w="635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400">
                        <a:latin typeface="Courier New" panose="02070309020205020404" pitchFamily="49" charset="0"/>
                        <a:cs typeface="Courier New" panose="02070309020205020404" pitchFamily="49" charset="0"/>
                      </a:endParaRPr>
                    </a:p>
                  </a:txBody>
                  <a:tcPr>
                    <a:lnL w="6350" cap="flat" cmpd="sng" algn="ctr">
                      <a:noFill/>
                      <a:prstDash val="sysDot"/>
                      <a:round/>
                      <a:headEnd type="none" w="med" len="med"/>
                      <a:tailEnd type="none" w="med" len="med"/>
                    </a:lnL>
                    <a:lnR w="635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400">
                        <a:latin typeface="Courier New" panose="02070309020205020404" pitchFamily="49" charset="0"/>
                        <a:cs typeface="Courier New" panose="02070309020205020404" pitchFamily="49" charset="0"/>
                      </a:endParaRPr>
                    </a:p>
                  </a:txBody>
                  <a:tcPr>
                    <a:lnL w="6350" cap="flat" cmpd="sng" algn="ctr">
                      <a:noFill/>
                      <a:prstDash val="sysDot"/>
                      <a:round/>
                      <a:headEnd type="none" w="med" len="med"/>
                      <a:tailEnd type="none" w="med" len="med"/>
                    </a:lnL>
                    <a:lnR w="635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400">
                        <a:latin typeface="Courier New" panose="02070309020205020404" pitchFamily="49" charset="0"/>
                        <a:cs typeface="Courier New" panose="02070309020205020404" pitchFamily="49" charset="0"/>
                      </a:endParaRPr>
                    </a:p>
                  </a:txBody>
                  <a:tcPr>
                    <a:lnL w="6350" cap="flat" cmpd="sng" algn="ctr">
                      <a:noFill/>
                      <a:prstDash val="sysDot"/>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gridSpan="4">
                  <a:txBody>
                    <a:bodyPr/>
                    <a:lstStyle/>
                    <a:p>
                      <a:pPr algn="ctr"/>
                      <a:r>
                        <a:rPr lang="en-US" sz="1400">
                          <a:latin typeface="Courier New" panose="02070309020205020404" pitchFamily="49" charset="0"/>
                          <a:cs typeface="Courier New" panose="02070309020205020404" pitchFamily="49" charset="0"/>
                        </a:rPr>
                        <a:t>a</a:t>
                      </a:r>
                    </a:p>
                  </a:txBody>
                  <a:tcPr>
                    <a:lnL w="12700" cap="flat" cmpd="sng" algn="ctr">
                      <a:noFill/>
                      <a:prstDash val="solid"/>
                      <a:round/>
                      <a:headEnd type="none" w="med" len="med"/>
                      <a:tailEnd type="none" w="med" len="med"/>
                    </a:lnL>
                    <a:lnR w="635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400">
                        <a:latin typeface="Courier New" panose="02070309020205020404" pitchFamily="49" charset="0"/>
                        <a:cs typeface="Courier New" panose="02070309020205020404" pitchFamily="49" charset="0"/>
                      </a:endParaRPr>
                    </a:p>
                  </a:txBody>
                  <a:tcPr>
                    <a:lnL w="6350" cap="flat" cmpd="sng" algn="ctr">
                      <a:noFill/>
                      <a:prstDash val="sysDot"/>
                      <a:round/>
                      <a:headEnd type="none" w="med" len="med"/>
                      <a:tailEnd type="none" w="med" len="med"/>
                    </a:lnL>
                    <a:lnR w="635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400">
                        <a:latin typeface="Courier New" panose="02070309020205020404" pitchFamily="49" charset="0"/>
                        <a:cs typeface="Courier New" panose="02070309020205020404" pitchFamily="49" charset="0"/>
                      </a:endParaRPr>
                    </a:p>
                  </a:txBody>
                  <a:tcPr>
                    <a:lnL w="6350" cap="flat" cmpd="sng" algn="ctr">
                      <a:noFill/>
                      <a:prstDash val="sysDot"/>
                      <a:round/>
                      <a:headEnd type="none" w="med" len="med"/>
                      <a:tailEnd type="none" w="med" len="med"/>
                    </a:lnL>
                    <a:lnR w="635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400">
                        <a:latin typeface="Courier New" panose="02070309020205020404" pitchFamily="49" charset="0"/>
                        <a:cs typeface="Courier New" panose="02070309020205020404" pitchFamily="49" charset="0"/>
                      </a:endParaRPr>
                    </a:p>
                  </a:txBody>
                  <a:tcPr>
                    <a:lnL w="6350" cap="flat" cmpd="sng" algn="ctr">
                      <a:noFill/>
                      <a:prstDash val="sysDot"/>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635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90914753"/>
                  </a:ext>
                </a:extLst>
              </a:tr>
              <a:tr h="288564">
                <a:tc>
                  <a:txBody>
                    <a:bodyPr/>
                    <a:lstStyle/>
                    <a:p>
                      <a:pPr algn="r"/>
                      <a:r>
                        <a:rPr lang="en-US" sz="1200">
                          <a:latin typeface="Courier New" panose="02070309020205020404" pitchFamily="49" charset="0"/>
                          <a:cs typeface="Courier New" panose="02070309020205020404" pitchFamily="49" charset="0"/>
                        </a:rPr>
                        <a:t>Memory Cells</a:t>
                      </a: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400">
                          <a:latin typeface="Courier New" panose="02070309020205020404" pitchFamily="49" charset="0"/>
                          <a:cs typeface="Courier New" panose="02070309020205020404" pitchFamily="49"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6350" cap="flat" cmpd="sng" algn="ctr">
                      <a:solidFill>
                        <a:schemeClr val="bg1">
                          <a:lumMod val="50000"/>
                        </a:schemeClr>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a:latin typeface="Courier New" panose="02070309020205020404" pitchFamily="49" charset="0"/>
                        <a:cs typeface="Courier New" panose="02070309020205020404" pitchFamily="49" charset="0"/>
                      </a:endParaRPr>
                    </a:p>
                  </a:txBody>
                  <a:tcPr>
                    <a:lnL w="6350" cap="flat" cmpd="sng" algn="ctr">
                      <a:solidFill>
                        <a:schemeClr val="bg1">
                          <a:lumMod val="50000"/>
                        </a:schemeClr>
                      </a:solidFill>
                      <a:prstDash val="sysDot"/>
                      <a:round/>
                      <a:headEnd type="none" w="med" len="med"/>
                      <a:tailEnd type="none" w="med" len="med"/>
                    </a:lnL>
                    <a:lnR w="6350" cap="flat" cmpd="sng" algn="ctr">
                      <a:solidFill>
                        <a:schemeClr val="bg1">
                          <a:lumMod val="50000"/>
                        </a:schemeClr>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a:latin typeface="Courier New" panose="02070309020205020404" pitchFamily="49" charset="0"/>
                        <a:cs typeface="Courier New" panose="02070309020205020404" pitchFamily="49" charset="0"/>
                      </a:endParaRPr>
                    </a:p>
                  </a:txBody>
                  <a:tcPr>
                    <a:lnL w="6350" cap="flat" cmpd="sng" algn="ctr">
                      <a:solidFill>
                        <a:schemeClr val="bg1">
                          <a:lumMod val="50000"/>
                        </a:schemeClr>
                      </a:solidFill>
                      <a:prstDash val="sysDot"/>
                      <a:round/>
                      <a:headEnd type="none" w="med" len="med"/>
                      <a:tailEnd type="none" w="med" len="med"/>
                    </a:lnL>
                    <a:lnR w="6350" cap="flat" cmpd="sng" algn="ctr">
                      <a:solidFill>
                        <a:schemeClr val="bg1">
                          <a:lumMod val="50000"/>
                        </a:schemeClr>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a:latin typeface="Courier New" panose="02070309020205020404" pitchFamily="49" charset="0"/>
                        <a:cs typeface="Courier New" panose="02070309020205020404" pitchFamily="49" charset="0"/>
                      </a:endParaRPr>
                    </a:p>
                  </a:txBody>
                  <a:tcPr>
                    <a:lnL w="6350" cap="flat" cmpd="sng" algn="ctr">
                      <a:solidFill>
                        <a:schemeClr val="bg1">
                          <a:lumMod val="50000"/>
                        </a:schemeClr>
                      </a:solidFill>
                      <a:prstDash val="sysDot"/>
                      <a:round/>
                      <a:headEnd type="none" w="med" len="med"/>
                      <a:tailEnd type="none" w="med" len="med"/>
                    </a:lnL>
                    <a:lnR w="6350" cap="flat" cmpd="sng" algn="ctr">
                      <a:solidFill>
                        <a:schemeClr val="bg1">
                          <a:lumMod val="50000"/>
                        </a:schemeClr>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a:latin typeface="Courier New" panose="02070309020205020404" pitchFamily="49" charset="0"/>
                        <a:cs typeface="Courier New" panose="02070309020205020404" pitchFamily="49" charset="0"/>
                      </a:endParaRPr>
                    </a:p>
                  </a:txBody>
                  <a:tcPr>
                    <a:lnL w="6350" cap="flat" cmpd="sng" algn="ctr">
                      <a:solidFill>
                        <a:schemeClr val="bg1">
                          <a:lumMod val="50000"/>
                        </a:schemeClr>
                      </a:solidFill>
                      <a:prstDash val="sysDot"/>
                      <a:round/>
                      <a:headEnd type="none" w="med" len="med"/>
                      <a:tailEnd type="none" w="med" len="med"/>
                    </a:lnL>
                    <a:lnR w="6350" cap="flat" cmpd="sng" algn="ctr">
                      <a:solidFill>
                        <a:schemeClr val="bg1">
                          <a:lumMod val="50000"/>
                        </a:schemeClr>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a:latin typeface="Courier New" panose="02070309020205020404" pitchFamily="49" charset="0"/>
                        <a:cs typeface="Courier New" panose="02070309020205020404" pitchFamily="49" charset="0"/>
                      </a:endParaRPr>
                    </a:p>
                  </a:txBody>
                  <a:tcPr>
                    <a:lnL w="6350" cap="flat" cmpd="sng" algn="ctr">
                      <a:solidFill>
                        <a:schemeClr val="bg1">
                          <a:lumMod val="50000"/>
                        </a:schemeClr>
                      </a:solidFill>
                      <a:prstDash val="sysDot"/>
                      <a:round/>
                      <a:headEnd type="none" w="med" len="med"/>
                      <a:tailEnd type="none" w="med" len="med"/>
                    </a:lnL>
                    <a:lnR w="6350" cap="flat" cmpd="sng" algn="ctr">
                      <a:solidFill>
                        <a:schemeClr val="bg1">
                          <a:lumMod val="50000"/>
                        </a:schemeClr>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a:latin typeface="Courier New" panose="02070309020205020404" pitchFamily="49" charset="0"/>
                        <a:cs typeface="Courier New" panose="02070309020205020404" pitchFamily="49" charset="0"/>
                      </a:endParaRPr>
                    </a:p>
                  </a:txBody>
                  <a:tcPr>
                    <a:lnL w="6350" cap="flat" cmpd="sng" algn="ctr">
                      <a:solidFill>
                        <a:schemeClr val="bg1">
                          <a:lumMod val="50000"/>
                        </a:schemeClr>
                      </a:solidFill>
                      <a:prstDash val="sysDot"/>
                      <a:round/>
                      <a:headEnd type="none" w="med" len="med"/>
                      <a:tailEnd type="none" w="med" len="med"/>
                    </a:lnL>
                    <a:lnR w="6350" cap="flat" cmpd="sng" algn="ctr">
                      <a:solidFill>
                        <a:schemeClr val="bg1">
                          <a:lumMod val="50000"/>
                        </a:schemeClr>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a:latin typeface="Courier New" panose="02070309020205020404" pitchFamily="49" charset="0"/>
                        <a:cs typeface="Courier New" panose="02070309020205020404" pitchFamily="49" charset="0"/>
                      </a:endParaRPr>
                    </a:p>
                  </a:txBody>
                  <a:tcPr>
                    <a:lnL w="6350" cap="flat" cmpd="sng" algn="ctr">
                      <a:solidFill>
                        <a:schemeClr val="bg1">
                          <a:lumMod val="50000"/>
                        </a:schemeClr>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latin typeface="Courier New" panose="02070309020205020404" pitchFamily="49" charset="0"/>
                          <a:cs typeface="Courier New" panose="020703090202050204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40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6350" cap="flat" cmpd="sng" algn="ctr">
                      <a:solidFill>
                        <a:schemeClr val="bg1">
                          <a:lumMod val="50000"/>
                        </a:schemeClr>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a:latin typeface="Courier New" panose="02070309020205020404" pitchFamily="49" charset="0"/>
                        <a:cs typeface="Courier New" panose="02070309020205020404" pitchFamily="49" charset="0"/>
                      </a:endParaRPr>
                    </a:p>
                  </a:txBody>
                  <a:tcPr>
                    <a:lnL w="6350" cap="flat" cmpd="sng" algn="ctr">
                      <a:solidFill>
                        <a:schemeClr val="bg1">
                          <a:lumMod val="50000"/>
                        </a:schemeClr>
                      </a:solidFill>
                      <a:prstDash val="sysDot"/>
                      <a:round/>
                      <a:headEnd type="none" w="med" len="med"/>
                      <a:tailEnd type="none" w="med" len="med"/>
                    </a:lnL>
                    <a:lnR w="6350" cap="flat" cmpd="sng" algn="ctr">
                      <a:solidFill>
                        <a:schemeClr val="bg1">
                          <a:lumMod val="50000"/>
                        </a:schemeClr>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a:latin typeface="Courier New" panose="02070309020205020404" pitchFamily="49" charset="0"/>
                        <a:cs typeface="Courier New" panose="02070309020205020404" pitchFamily="49" charset="0"/>
                      </a:endParaRPr>
                    </a:p>
                  </a:txBody>
                  <a:tcPr>
                    <a:lnL w="6350" cap="flat" cmpd="sng" algn="ctr">
                      <a:solidFill>
                        <a:schemeClr val="bg1">
                          <a:lumMod val="50000"/>
                        </a:schemeClr>
                      </a:solidFill>
                      <a:prstDash val="sysDot"/>
                      <a:round/>
                      <a:headEnd type="none" w="med" len="med"/>
                      <a:tailEnd type="none" w="med" len="med"/>
                    </a:lnL>
                    <a:lnR w="6350" cap="flat" cmpd="sng" algn="ctr">
                      <a:solidFill>
                        <a:schemeClr val="bg1">
                          <a:lumMod val="50000"/>
                        </a:schemeClr>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a:latin typeface="Courier New" panose="02070309020205020404" pitchFamily="49" charset="0"/>
                        <a:cs typeface="Courier New" panose="02070309020205020404" pitchFamily="49" charset="0"/>
                      </a:endParaRPr>
                    </a:p>
                  </a:txBody>
                  <a:tcPr>
                    <a:lnL w="6350" cap="flat" cmpd="sng" algn="ctr">
                      <a:solidFill>
                        <a:schemeClr val="bg1">
                          <a:lumMod val="50000"/>
                        </a:schemeClr>
                      </a:solidFill>
                      <a:prstDash val="sysDot"/>
                      <a:round/>
                      <a:headEnd type="none" w="med" len="med"/>
                      <a:tailEnd type="none" w="med" len="med"/>
                    </a:lnL>
                    <a:lnR w="6350" cap="flat" cmpd="sng" algn="ctr">
                      <a:solidFill>
                        <a:schemeClr val="bg1">
                          <a:lumMod val="50000"/>
                        </a:schemeClr>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a:latin typeface="Courier New" panose="02070309020205020404" pitchFamily="49" charset="0"/>
                        <a:cs typeface="Courier New" panose="02070309020205020404" pitchFamily="49" charset="0"/>
                      </a:endParaRPr>
                    </a:p>
                  </a:txBody>
                  <a:tcPr>
                    <a:lnL w="6350" cap="flat" cmpd="sng" algn="ctr">
                      <a:solidFill>
                        <a:schemeClr val="bg1">
                          <a:lumMod val="50000"/>
                        </a:schemeClr>
                      </a:solidFill>
                      <a:prstDash val="sysDot"/>
                      <a:round/>
                      <a:headEnd type="none" w="med" len="med"/>
                      <a:tailEnd type="none" w="med" len="med"/>
                    </a:lnL>
                    <a:lnR w="6350" cap="flat" cmpd="sng" algn="ctr">
                      <a:solidFill>
                        <a:schemeClr val="bg1">
                          <a:lumMod val="50000"/>
                        </a:schemeClr>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a:latin typeface="Courier New" panose="02070309020205020404" pitchFamily="49" charset="0"/>
                        <a:cs typeface="Courier New" panose="02070309020205020404" pitchFamily="49" charset="0"/>
                      </a:endParaRPr>
                    </a:p>
                  </a:txBody>
                  <a:tcPr>
                    <a:lnL w="6350" cap="flat" cmpd="sng" algn="ctr">
                      <a:solidFill>
                        <a:schemeClr val="bg1">
                          <a:lumMod val="50000"/>
                        </a:schemeClr>
                      </a:solidFill>
                      <a:prstDash val="sysDot"/>
                      <a:round/>
                      <a:headEnd type="none" w="med" len="med"/>
                      <a:tailEnd type="none" w="med" len="med"/>
                    </a:lnL>
                    <a:lnR w="6350" cap="flat" cmpd="sng" algn="ctr">
                      <a:solidFill>
                        <a:schemeClr val="bg1">
                          <a:lumMod val="50000"/>
                        </a:schemeClr>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a:latin typeface="Courier New" panose="02070309020205020404" pitchFamily="49" charset="0"/>
                        <a:cs typeface="Courier New" panose="02070309020205020404" pitchFamily="49" charset="0"/>
                      </a:endParaRPr>
                    </a:p>
                  </a:txBody>
                  <a:tcPr>
                    <a:lnL w="6350" cap="flat" cmpd="sng" algn="ctr">
                      <a:solidFill>
                        <a:schemeClr val="bg1">
                          <a:lumMod val="50000"/>
                        </a:schemeClr>
                      </a:solidFill>
                      <a:prstDash val="sysDot"/>
                      <a:round/>
                      <a:headEnd type="none" w="med" len="med"/>
                      <a:tailEnd type="none" w="med" len="med"/>
                    </a:lnL>
                    <a:lnR w="6350" cap="flat" cmpd="sng" algn="ctr">
                      <a:solidFill>
                        <a:schemeClr val="bg1">
                          <a:lumMod val="50000"/>
                        </a:schemeClr>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a:latin typeface="Courier New" panose="02070309020205020404" pitchFamily="49" charset="0"/>
                        <a:cs typeface="Courier New" panose="02070309020205020404" pitchFamily="49" charset="0"/>
                      </a:endParaRPr>
                    </a:p>
                  </a:txBody>
                  <a:tcPr>
                    <a:lnL w="6350" cap="flat" cmpd="sng" algn="ctr">
                      <a:solidFill>
                        <a:schemeClr val="bg1">
                          <a:lumMod val="50000"/>
                        </a:schemeClr>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latin typeface="Courier New" panose="02070309020205020404" pitchFamily="49" charset="0"/>
                          <a:cs typeface="Courier New" panose="020703090202050204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40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6350" cap="flat" cmpd="sng" algn="ctr">
                      <a:solidFill>
                        <a:schemeClr val="bg1">
                          <a:lumMod val="50000"/>
                        </a:schemeClr>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a:latin typeface="Courier New" panose="02070309020205020404" pitchFamily="49" charset="0"/>
                        <a:cs typeface="Courier New" panose="02070309020205020404" pitchFamily="49" charset="0"/>
                      </a:endParaRPr>
                    </a:p>
                  </a:txBody>
                  <a:tcPr>
                    <a:lnL w="6350" cap="flat" cmpd="sng" algn="ctr">
                      <a:solidFill>
                        <a:schemeClr val="bg1">
                          <a:lumMod val="50000"/>
                        </a:schemeClr>
                      </a:solidFill>
                      <a:prstDash val="sysDot"/>
                      <a:round/>
                      <a:headEnd type="none" w="med" len="med"/>
                      <a:tailEnd type="none" w="med" len="med"/>
                    </a:lnL>
                    <a:lnR w="6350" cap="flat" cmpd="sng" algn="ctr">
                      <a:solidFill>
                        <a:schemeClr val="bg1">
                          <a:lumMod val="50000"/>
                        </a:schemeClr>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a:latin typeface="Courier New" panose="02070309020205020404" pitchFamily="49" charset="0"/>
                        <a:cs typeface="Courier New" panose="02070309020205020404" pitchFamily="49" charset="0"/>
                      </a:endParaRPr>
                    </a:p>
                  </a:txBody>
                  <a:tcPr>
                    <a:lnL w="6350" cap="flat" cmpd="sng" algn="ctr">
                      <a:solidFill>
                        <a:schemeClr val="bg1">
                          <a:lumMod val="50000"/>
                        </a:schemeClr>
                      </a:solidFill>
                      <a:prstDash val="sysDot"/>
                      <a:round/>
                      <a:headEnd type="none" w="med" len="med"/>
                      <a:tailEnd type="none" w="med" len="med"/>
                    </a:lnL>
                    <a:lnR w="6350" cap="flat" cmpd="sng" algn="ctr">
                      <a:solidFill>
                        <a:schemeClr val="bg1">
                          <a:lumMod val="50000"/>
                        </a:schemeClr>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a:latin typeface="Courier New" panose="02070309020205020404" pitchFamily="49" charset="0"/>
                        <a:cs typeface="Courier New" panose="02070309020205020404" pitchFamily="49" charset="0"/>
                      </a:endParaRPr>
                    </a:p>
                  </a:txBody>
                  <a:tcPr>
                    <a:lnL w="6350" cap="flat" cmpd="sng" algn="ctr">
                      <a:solidFill>
                        <a:schemeClr val="bg1">
                          <a:lumMod val="50000"/>
                        </a:schemeClr>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latin typeface="Courier New" panose="02070309020205020404" pitchFamily="49" charset="0"/>
                          <a:cs typeface="Courier New" panose="02070309020205020404" pitchFamily="49" charset="0"/>
                        </a:rPr>
                        <a:t>…</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71131318"/>
                  </a:ext>
                </a:extLst>
              </a:tr>
              <a:tr h="370840">
                <a:tc>
                  <a:txBody>
                    <a:bodyPr/>
                    <a:lstStyle/>
                    <a:p>
                      <a:pPr algn="r"/>
                      <a:r>
                        <a:rPr lang="en-US" sz="1200">
                          <a:latin typeface="Courier New" panose="02070309020205020404" pitchFamily="49" charset="0"/>
                          <a:cs typeface="Courier New" panose="02070309020205020404" pitchFamily="49" charset="0"/>
                        </a:rPr>
                        <a:t>Address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1000">
                        <a:latin typeface="Courier New" panose="02070309020205020404" pitchFamily="49" charset="0"/>
                        <a:cs typeface="Courier New" panose="02070309020205020404" pitchFamily="49" charset="0"/>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sz="1000">
                          <a:latin typeface="Courier New" panose="02070309020205020404" pitchFamily="49" charset="0"/>
                          <a:cs typeface="Courier New" panose="02070309020205020404" pitchFamily="49" charset="0"/>
                        </a:rPr>
                        <a:t>62FE30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endParaRPr lang="en-US"/>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endParaRPr lang="en-US"/>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endParaRPr lang="en-US"/>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endParaRPr lang="en-US"/>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endParaRPr lang="en-US"/>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endParaRPr lang="en-US"/>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sz="1000">
                          <a:latin typeface="Courier New" panose="02070309020205020404" pitchFamily="49" charset="0"/>
                          <a:cs typeface="Courier New" panose="02070309020205020404" pitchFamily="49" charset="0"/>
                        </a:rPr>
                        <a:t>62FE37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endParaRPr lang="en-US" sz="1000">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000">
                          <a:latin typeface="Courier New" panose="02070309020205020404" pitchFamily="49" charset="0"/>
                          <a:cs typeface="Courier New" panose="02070309020205020404" pitchFamily="49" charset="0"/>
                        </a:rPr>
                        <a:t>62FE3F</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sz="1000">
                          <a:latin typeface="Courier New" panose="02070309020205020404" pitchFamily="49" charset="0"/>
                          <a:cs typeface="Courier New" panose="02070309020205020404" pitchFamily="49" charset="0"/>
                        </a:rPr>
                        <a:t>62FE40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endParaRPr lang="en-US" sz="1000">
                        <a:latin typeface="Courier New" panose="02070309020205020404" pitchFamily="49" charset="0"/>
                        <a:cs typeface="Courier New" panose="02070309020205020404" pitchFamily="49"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endParaRPr lang="en-US" sz="1000">
                        <a:latin typeface="Courier New" panose="02070309020205020404" pitchFamily="49" charset="0"/>
                        <a:cs typeface="Courier New" panose="02070309020205020404" pitchFamily="49"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endParaRPr lang="en-US" sz="1000">
                        <a:latin typeface="Courier New" panose="02070309020205020404" pitchFamily="49" charset="0"/>
                        <a:cs typeface="Courier New" panose="02070309020205020404" pitchFamily="49"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endParaRPr lang="en-US" sz="1000">
                        <a:latin typeface="Courier New" panose="02070309020205020404" pitchFamily="49" charset="0"/>
                        <a:cs typeface="Courier New" panose="02070309020205020404" pitchFamily="49"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endParaRPr lang="en-US" sz="1000">
                        <a:latin typeface="Courier New" panose="02070309020205020404" pitchFamily="49" charset="0"/>
                        <a:cs typeface="Courier New" panose="02070309020205020404" pitchFamily="49"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endParaRPr lang="en-US" sz="1000">
                        <a:latin typeface="Courier New" panose="02070309020205020404" pitchFamily="49" charset="0"/>
                        <a:cs typeface="Courier New" panose="02070309020205020404" pitchFamily="49"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sz="1000">
                          <a:latin typeface="Courier New" panose="02070309020205020404" pitchFamily="49" charset="0"/>
                          <a:cs typeface="Courier New" panose="02070309020205020404" pitchFamily="49" charset="0"/>
                        </a:rPr>
                        <a:t>62FE47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endParaRPr lang="en-US" sz="1000">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000">
                          <a:latin typeface="Courier New" panose="02070309020205020404" pitchFamily="49" charset="0"/>
                          <a:cs typeface="Courier New" panose="02070309020205020404" pitchFamily="49" charset="0"/>
                        </a:rPr>
                        <a:t>62FE4C</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endParaRPr lang="en-US" sz="1000">
                        <a:latin typeface="Courier New" panose="02070309020205020404" pitchFamily="49" charset="0"/>
                        <a:cs typeface="Courier New" panose="02070309020205020404" pitchFamily="49"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endParaRPr lang="en-US" sz="1000">
                        <a:latin typeface="Courier New" panose="02070309020205020404" pitchFamily="49" charset="0"/>
                        <a:cs typeface="Courier New" panose="02070309020205020404" pitchFamily="49"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sz="1000">
                          <a:latin typeface="Courier New" panose="02070309020205020404" pitchFamily="49" charset="0"/>
                          <a:cs typeface="Courier New" panose="02070309020205020404" pitchFamily="49" charset="0"/>
                        </a:rPr>
                        <a:t>62FE4F</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endParaRPr lang="en-US" sz="1000">
                        <a:latin typeface="Courier New" panose="02070309020205020404" pitchFamily="49" charset="0"/>
                        <a:cs typeface="Courier New" panose="02070309020205020404" pitchFamily="49" charset="0"/>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5217276"/>
                  </a:ext>
                </a:extLst>
              </a:tr>
            </a:tbl>
          </a:graphicData>
        </a:graphic>
      </p:graphicFrame>
      <p:sp>
        <p:nvSpPr>
          <p:cNvPr id="4" name="Rectangle 3"/>
          <p:cNvSpPr/>
          <p:nvPr/>
        </p:nvSpPr>
        <p:spPr>
          <a:xfrm>
            <a:off x="457200" y="3780670"/>
            <a:ext cx="8195912" cy="1415772"/>
          </a:xfrm>
          <a:prstGeom prst="rect">
            <a:avLst/>
          </a:prstGeom>
        </p:spPr>
        <p:txBody>
          <a:bodyPr wrap="square" anchor="t">
            <a:spAutoFit/>
          </a:bodyPr>
          <a:lstStyle/>
          <a:p>
            <a:pPr algn="just"/>
            <a:r>
              <a:rPr lang="en-US" b="1" i="1" dirty="0" err="1"/>
              <a:t>Lưu</a:t>
            </a:r>
            <a:r>
              <a:rPr lang="en-US" b="1" i="1" dirty="0"/>
              <a:t> ý: </a:t>
            </a:r>
            <a:r>
              <a:rPr lang="en-US" i="1" dirty="0" err="1"/>
              <a:t>Tùy</a:t>
            </a:r>
            <a:r>
              <a:rPr lang="en-US" i="1" dirty="0"/>
              <a:t> </a:t>
            </a:r>
            <a:r>
              <a:rPr lang="en-US" i="1" dirty="0" err="1"/>
              <a:t>vào</a:t>
            </a:r>
            <a:r>
              <a:rPr lang="en-US" i="1" dirty="0"/>
              <a:t> </a:t>
            </a:r>
            <a:r>
              <a:rPr lang="en-US" i="1" dirty="0" err="1"/>
              <a:t>hệ</a:t>
            </a:r>
            <a:r>
              <a:rPr lang="en-US" i="1" dirty="0"/>
              <a:t> </a:t>
            </a:r>
            <a:r>
              <a:rPr lang="en-US" i="1" dirty="0" err="1"/>
              <a:t>thống</a:t>
            </a:r>
            <a:r>
              <a:rPr lang="en-US" i="1" dirty="0"/>
              <a:t> </a:t>
            </a:r>
            <a:r>
              <a:rPr lang="en-US" i="1" dirty="0" err="1"/>
              <a:t>cũng</a:t>
            </a:r>
            <a:r>
              <a:rPr lang="en-US" i="1" dirty="0"/>
              <a:t> </a:t>
            </a:r>
            <a:r>
              <a:rPr lang="en-US" i="1" dirty="0" err="1"/>
              <a:t>như</a:t>
            </a:r>
            <a:r>
              <a:rPr lang="en-US" i="1" dirty="0"/>
              <a:t> </a:t>
            </a:r>
            <a:r>
              <a:rPr lang="en-US" i="1" dirty="0" err="1"/>
              <a:t>kiến</a:t>
            </a:r>
            <a:r>
              <a:rPr lang="en-US" i="1" dirty="0"/>
              <a:t> </a:t>
            </a:r>
            <a:r>
              <a:rPr lang="en-US" i="1" dirty="0" err="1"/>
              <a:t>trúc</a:t>
            </a:r>
            <a:r>
              <a:rPr lang="en-US" i="1" dirty="0"/>
              <a:t> </a:t>
            </a:r>
            <a:r>
              <a:rPr lang="en-US" i="1" dirty="0" err="1"/>
              <a:t>chương</a:t>
            </a:r>
            <a:r>
              <a:rPr lang="en-US" i="1" dirty="0"/>
              <a:t> </a:t>
            </a:r>
            <a:r>
              <a:rPr lang="en-US" i="1" dirty="0" err="1"/>
              <a:t>trình</a:t>
            </a:r>
            <a:r>
              <a:rPr lang="en-US" i="1" dirty="0"/>
              <a:t> </a:t>
            </a:r>
            <a:r>
              <a:rPr lang="en-US" i="1" dirty="0" err="1"/>
              <a:t>mà</a:t>
            </a:r>
            <a:r>
              <a:rPr lang="en-US" i="1" dirty="0"/>
              <a:t> </a:t>
            </a:r>
            <a:r>
              <a:rPr lang="en-US" i="1" dirty="0" err="1"/>
              <a:t>kết</a:t>
            </a:r>
            <a:r>
              <a:rPr lang="en-US" i="1" dirty="0"/>
              <a:t> </a:t>
            </a:r>
            <a:r>
              <a:rPr lang="en-US" i="1" dirty="0" err="1"/>
              <a:t>quả</a:t>
            </a:r>
            <a:r>
              <a:rPr lang="en-US" i="1" dirty="0"/>
              <a:t> </a:t>
            </a:r>
            <a:r>
              <a:rPr lang="en-US" i="1" dirty="0" err="1"/>
              <a:t>chạy</a:t>
            </a:r>
            <a:r>
              <a:rPr lang="en-US" i="1" dirty="0"/>
              <a:t> </a:t>
            </a:r>
            <a:r>
              <a:rPr lang="en-US" i="1" dirty="0" err="1"/>
              <a:t>trên</a:t>
            </a:r>
            <a:r>
              <a:rPr lang="en-US" i="1" dirty="0"/>
              <a:t> </a:t>
            </a:r>
            <a:r>
              <a:rPr lang="en-US" i="1" dirty="0" err="1"/>
              <a:t>mỗi</a:t>
            </a:r>
            <a:r>
              <a:rPr lang="en-US" i="1" dirty="0"/>
              <a:t> </a:t>
            </a:r>
            <a:r>
              <a:rPr lang="en-US" i="1" dirty="0" err="1"/>
              <a:t>máy</a:t>
            </a:r>
            <a:r>
              <a:rPr lang="en-US" i="1" dirty="0"/>
              <a:t> </a:t>
            </a:r>
            <a:r>
              <a:rPr lang="en-US" i="1" dirty="0" err="1"/>
              <a:t>sẽ</a:t>
            </a:r>
            <a:r>
              <a:rPr lang="en-US" i="1" dirty="0"/>
              <a:t> </a:t>
            </a:r>
            <a:r>
              <a:rPr lang="en-US" i="1" dirty="0" err="1"/>
              <a:t>khác</a:t>
            </a:r>
            <a:r>
              <a:rPr lang="en-US" i="1" dirty="0"/>
              <a:t> </a:t>
            </a:r>
            <a:r>
              <a:rPr lang="en-US" i="1" dirty="0" err="1"/>
              <a:t>nhau</a:t>
            </a:r>
            <a:r>
              <a:rPr lang="en-US" i="1" dirty="0"/>
              <a:t>.</a:t>
            </a:r>
          </a:p>
          <a:p>
            <a:pPr algn="just"/>
            <a:endParaRPr lang="en-US"/>
          </a:p>
          <a:p>
            <a:pPr algn="just"/>
            <a:r>
              <a:rPr lang="en-US" b="1" dirty="0" err="1"/>
              <a:t>Vọc</a:t>
            </a:r>
            <a:r>
              <a:rPr lang="en-US" b="1" dirty="0"/>
              <a:t> </a:t>
            </a:r>
            <a:r>
              <a:rPr lang="en-US" b="1" dirty="0" err="1"/>
              <a:t>vạch</a:t>
            </a:r>
            <a:r>
              <a:rPr lang="en-US" b="1" dirty="0"/>
              <a:t>: </a:t>
            </a:r>
            <a:r>
              <a:rPr lang="en-US" dirty="0" err="1"/>
              <a:t>Hãy</a:t>
            </a:r>
            <a:r>
              <a:rPr lang="en-US" dirty="0"/>
              <a:t> </a:t>
            </a:r>
            <a:r>
              <a:rPr lang="en-US" dirty="0" err="1"/>
              <a:t>thử</a:t>
            </a:r>
            <a:r>
              <a:rPr lang="en-US" dirty="0"/>
              <a:t> </a:t>
            </a:r>
            <a:r>
              <a:rPr lang="en-US" dirty="0" err="1"/>
              <a:t>chạy</a:t>
            </a:r>
            <a:r>
              <a:rPr lang="en-US" dirty="0"/>
              <a:t> </a:t>
            </a:r>
            <a:r>
              <a:rPr lang="en-US" dirty="0" err="1"/>
              <a:t>câu</a:t>
            </a:r>
            <a:r>
              <a:rPr lang="en-US" dirty="0"/>
              <a:t> </a:t>
            </a:r>
            <a:r>
              <a:rPr lang="en-US" dirty="0" err="1"/>
              <a:t>lệnh</a:t>
            </a:r>
            <a:r>
              <a:rPr lang="en-US" dirty="0"/>
              <a:t> </a:t>
            </a:r>
            <a:r>
              <a:rPr lang="en-US" dirty="0" err="1"/>
              <a:t>sau</a:t>
            </a:r>
            <a:r>
              <a:rPr lang="en-US" dirty="0"/>
              <a:t> </a:t>
            </a:r>
            <a:r>
              <a:rPr lang="en-US" dirty="0" err="1"/>
              <a:t>xem</a:t>
            </a:r>
            <a:r>
              <a:rPr lang="en-US" dirty="0"/>
              <a:t> </a:t>
            </a:r>
            <a:r>
              <a:rPr lang="en-US" dirty="0" err="1"/>
              <a:t>kết</a:t>
            </a:r>
            <a:r>
              <a:rPr lang="en-US" dirty="0"/>
              <a:t> </a:t>
            </a:r>
            <a:r>
              <a:rPr lang="en-US" dirty="0" err="1"/>
              <a:t>quả</a:t>
            </a:r>
            <a:r>
              <a:rPr lang="en-US" dirty="0"/>
              <a:t> </a:t>
            </a:r>
            <a:r>
              <a:rPr lang="en-US" dirty="0" err="1"/>
              <a:t>thế</a:t>
            </a:r>
            <a:r>
              <a:rPr lang="en-US" dirty="0"/>
              <a:t> </a:t>
            </a:r>
            <a:r>
              <a:rPr lang="en-US" dirty="0" err="1"/>
              <a:t>nào</a:t>
            </a:r>
            <a:r>
              <a:rPr lang="en-US" dirty="0"/>
              <a:t> </a:t>
            </a:r>
            <a:r>
              <a:rPr lang="en-US" dirty="0" err="1"/>
              <a:t>nhé</a:t>
            </a:r>
            <a:r>
              <a:rPr lang="en-US" dirty="0"/>
              <a:t>. </a:t>
            </a:r>
          </a:p>
          <a:p>
            <a:pPr lvl="1" algn="just" fontAlgn="bas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err="1">
                <a:solidFill>
                  <a:srgbClr val="397300"/>
                </a:solidFill>
                <a:latin typeface="Courier New" panose="02070309020205020404" pitchFamily="49" charset="0"/>
                <a:ea typeface="Times New Roman" panose="02020603050405020304" pitchFamily="18" charset="0"/>
                <a:cs typeface="Courier New" panose="02070309020205020404" pitchFamily="49" charset="0"/>
              </a:rPr>
              <a:t>printf</a:t>
            </a:r>
            <a:r>
              <a:rPr lang="en-US" sz="1400" dirty="0">
                <a:solidFill>
                  <a:srgbClr val="444444"/>
                </a:solidFill>
                <a:latin typeface="Courier New" panose="02070309020205020404" pitchFamily="49" charset="0"/>
                <a:ea typeface="Times New Roman" panose="02020603050405020304" pitchFamily="18" charset="0"/>
                <a:cs typeface="Courier New" panose="02070309020205020404" pitchFamily="49" charset="0"/>
              </a:rPr>
              <a:t>(</a:t>
            </a:r>
            <a:r>
              <a:rPr lang="en-US" sz="1400" dirty="0">
                <a:solidFill>
                  <a:srgbClr val="880000"/>
                </a:solidFill>
                <a:latin typeface="Courier New" panose="02070309020205020404" pitchFamily="49" charset="0"/>
                <a:ea typeface="Times New Roman" panose="02020603050405020304" pitchFamily="18" charset="0"/>
                <a:cs typeface="Courier New" panose="02070309020205020404" pitchFamily="49" charset="0"/>
              </a:rPr>
              <a:t>"Address of function main(): %p\n"</a:t>
            </a:r>
            <a:r>
              <a:rPr lang="en-US" sz="1400" dirty="0">
                <a:solidFill>
                  <a:srgbClr val="444444"/>
                </a:solidFill>
                <a:latin typeface="Courier New" panose="02070309020205020404" pitchFamily="49" charset="0"/>
                <a:ea typeface="Times New Roman" panose="02020603050405020304" pitchFamily="18" charset="0"/>
                <a:cs typeface="Courier New" panose="02070309020205020404" pitchFamily="49" charset="0"/>
              </a:rPr>
              <a:t>, &amp;main);</a:t>
            </a:r>
            <a:endParaRPr lang="en-US" sz="1400" dirty="0">
              <a:latin typeface="Courier New" panose="02070309020205020404" pitchFamily="49" charset="0"/>
              <a:ea typeface="Courier New" panose="02070309020205020404" pitchFamily="49" charset="0"/>
              <a:cs typeface="Times New Roman" panose="02020603050405020304" pitchFamily="18" charset="0"/>
            </a:endParaRPr>
          </a:p>
        </p:txBody>
      </p:sp>
    </p:spTree>
    <p:extLst>
      <p:ext uri="{BB962C8B-B14F-4D97-AF65-F5344CB8AC3E}">
        <p14:creationId xmlns:p14="http://schemas.microsoft.com/office/powerpoint/2010/main" val="3440958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II. CON TRỎ</a:t>
            </a:r>
          </a:p>
        </p:txBody>
      </p:sp>
    </p:spTree>
    <p:extLst>
      <p:ext uri="{BB962C8B-B14F-4D97-AF65-F5344CB8AC3E}">
        <p14:creationId xmlns:p14="http://schemas.microsoft.com/office/powerpoint/2010/main" val="3991838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Con trỏ</a:t>
            </a:r>
          </a:p>
        </p:txBody>
      </p:sp>
      <p:sp>
        <p:nvSpPr>
          <p:cNvPr id="3" name="Content Placeholder 2"/>
          <p:cNvSpPr>
            <a:spLocks noGrp="1"/>
          </p:cNvSpPr>
          <p:nvPr>
            <p:ph idx="1"/>
          </p:nvPr>
        </p:nvSpPr>
        <p:spPr/>
        <p:txBody>
          <a:bodyPr>
            <a:normAutofit/>
          </a:bodyPr>
          <a:lstStyle/>
          <a:p>
            <a:pPr marL="0" indent="0">
              <a:buNone/>
            </a:pPr>
            <a:r>
              <a:rPr lang="en-US" sz="2400" b="1"/>
              <a:t>1. Khái niệm</a:t>
            </a:r>
          </a:p>
          <a:p>
            <a:pPr marL="0" indent="0" algn="just">
              <a:buNone/>
            </a:pPr>
            <a:r>
              <a:rPr lang="en-US" sz="2000"/>
              <a:t>Con trỏ (pointer) là một loại </a:t>
            </a:r>
            <a:r>
              <a:rPr lang="en-US" sz="2000" u="sng"/>
              <a:t>biến</a:t>
            </a:r>
            <a:r>
              <a:rPr lang="en-US" sz="2000"/>
              <a:t> đặc biệt dùng để </a:t>
            </a:r>
            <a:r>
              <a:rPr lang="en-US" sz="2000" u="sng"/>
              <a:t>lưu trữ địa chỉ</a:t>
            </a:r>
            <a:r>
              <a:rPr lang="en-US" sz="2000"/>
              <a:t> bộ nhớ thay vì dữ liệu thông thường. Địa chỉ này có thể là địa chỉ của biến, mảng, hằng, hàm, … hay địa chỉ của một vùng nhớ nào đó do ta chỉ định.</a:t>
            </a:r>
          </a:p>
          <a:p>
            <a:pPr marL="0" indent="0" algn="just">
              <a:buNone/>
            </a:pPr>
            <a:r>
              <a:rPr lang="en-US" sz="2400" b="1"/>
              <a:t>2. Khai báo</a:t>
            </a:r>
          </a:p>
          <a:p>
            <a:pPr marL="0" indent="0" algn="just">
              <a:buNone/>
            </a:pPr>
            <a:r>
              <a:rPr lang="en-US" sz="2000"/>
              <a:t>Trong C, biến con trỏ được khai báo theo cú pháp sau:</a:t>
            </a:r>
          </a:p>
          <a:p>
            <a:pPr marL="0" lvl="0" indent="0" algn="ctr">
              <a:buNone/>
            </a:pPr>
            <a:r>
              <a:rPr lang="en-US" sz="1600" b="1">
                <a:solidFill>
                  <a:prstClr val="black"/>
                </a:solidFill>
                <a:latin typeface="Courier New" panose="02070309020205020404" pitchFamily="49" charset="0"/>
                <a:cs typeface="Courier New" panose="02070309020205020404" pitchFamily="49" charset="0"/>
              </a:rPr>
              <a:t>kiểu_dữ_liệu</a:t>
            </a:r>
            <a:r>
              <a:rPr lang="en-US" sz="1600">
                <a:solidFill>
                  <a:prstClr val="black"/>
                </a:solidFill>
                <a:latin typeface="Courier New" panose="02070309020205020404" pitchFamily="49" charset="0"/>
                <a:cs typeface="Courier New" panose="02070309020205020404" pitchFamily="49" charset="0"/>
              </a:rPr>
              <a:t> *tên_con_trỏ </a:t>
            </a:r>
            <a:r>
              <a:rPr lang="en-US" sz="1600" i="1">
                <a:solidFill>
                  <a:prstClr val="black"/>
                </a:solidFill>
                <a:latin typeface="Courier New" panose="02070309020205020404" pitchFamily="49" charset="0"/>
                <a:cs typeface="Courier New" panose="02070309020205020404" pitchFamily="49" charset="0"/>
              </a:rPr>
              <a:t>[= </a:t>
            </a:r>
            <a:r>
              <a:rPr lang="en-US" sz="1600" i="1">
                <a:solidFill>
                  <a:srgbClr val="B00040"/>
                </a:solidFill>
                <a:latin typeface="Courier New" panose="02070309020205020404" pitchFamily="49" charset="0"/>
                <a:cs typeface="Courier New" panose="02070309020205020404" pitchFamily="49" charset="0"/>
              </a:rPr>
              <a:t>địa_chỉ_khởi_tạo</a:t>
            </a:r>
            <a:r>
              <a:rPr lang="en-US" sz="1600" i="1">
                <a:solidFill>
                  <a:prstClr val="black"/>
                </a:solidFill>
                <a:latin typeface="Courier New" panose="02070309020205020404" pitchFamily="49" charset="0"/>
                <a:cs typeface="Courier New" panose="02070309020205020404" pitchFamily="49" charset="0"/>
              </a:rPr>
              <a:t>];</a:t>
            </a:r>
          </a:p>
          <a:p>
            <a:pPr marL="0" indent="0" algn="just">
              <a:buNone/>
            </a:pPr>
            <a:r>
              <a:rPr lang="en-US" sz="2000"/>
              <a:t>Trong đó:</a:t>
            </a:r>
          </a:p>
          <a:p>
            <a:pPr algn="just"/>
            <a:r>
              <a:rPr lang="en-US" sz="1600" b="1">
                <a:solidFill>
                  <a:prstClr val="black"/>
                </a:solidFill>
                <a:latin typeface="Courier New" panose="02070309020205020404" pitchFamily="49" charset="0"/>
                <a:cs typeface="Courier New" panose="02070309020205020404" pitchFamily="49" charset="0"/>
              </a:rPr>
              <a:t>kiểu_dữ_liệu</a:t>
            </a:r>
            <a:r>
              <a:rPr lang="en-US" sz="2000"/>
              <a:t> là các kiểu thông dụng như </a:t>
            </a:r>
            <a:r>
              <a:rPr lang="en-US" sz="1600" b="1">
                <a:latin typeface="Courier New" panose="02070309020205020404" pitchFamily="49" charset="0"/>
                <a:cs typeface="Courier New" panose="02070309020205020404" pitchFamily="49" charset="0"/>
              </a:rPr>
              <a:t>int</a:t>
            </a:r>
            <a:r>
              <a:rPr lang="en-US" sz="2000"/>
              <a:t>, </a:t>
            </a:r>
            <a:r>
              <a:rPr lang="en-US" sz="1600" b="1">
                <a:latin typeface="Courier New" panose="02070309020205020404" pitchFamily="49" charset="0"/>
                <a:cs typeface="Courier New" panose="02070309020205020404" pitchFamily="49" charset="0"/>
              </a:rPr>
              <a:t>char</a:t>
            </a:r>
            <a:r>
              <a:rPr lang="en-US" sz="2000"/>
              <a:t>, </a:t>
            </a:r>
            <a:r>
              <a:rPr lang="en-US" sz="1600" b="1">
                <a:latin typeface="Courier New" panose="02070309020205020404" pitchFamily="49" charset="0"/>
                <a:cs typeface="Courier New" panose="02070309020205020404" pitchFamily="49" charset="0"/>
              </a:rPr>
              <a:t>double</a:t>
            </a:r>
            <a:r>
              <a:rPr lang="en-US" sz="2000"/>
              <a:t>, …</a:t>
            </a:r>
          </a:p>
          <a:p>
            <a:pPr algn="just"/>
            <a:r>
              <a:rPr lang="en-US" sz="2000"/>
              <a:t>Tên biến con trỏ tuân theo quy tắc đặt tên trong C.</a:t>
            </a:r>
          </a:p>
          <a:p>
            <a:pPr algn="just"/>
            <a:r>
              <a:rPr lang="en-US" sz="2000"/>
              <a:t>Địa chỉ khởi tạo là địa chỉ của biến/hằng/… đã khai báo, hoặc một địa chỉ do ta chỉ định (dưới dạng số nguyên không âm).</a:t>
            </a:r>
          </a:p>
          <a:p>
            <a:pPr marL="0" indent="0" algn="just">
              <a:buNone/>
            </a:pPr>
            <a:r>
              <a:rPr lang="en-US" sz="2000"/>
              <a:t>Kí tự </a:t>
            </a:r>
            <a:r>
              <a:rPr lang="en-US" sz="1800">
                <a:latin typeface="Courier New" panose="02070309020205020404" pitchFamily="49" charset="0"/>
                <a:cs typeface="Courier New" panose="02070309020205020404" pitchFamily="49" charset="0"/>
              </a:rPr>
              <a:t>*</a:t>
            </a:r>
            <a:r>
              <a:rPr lang="en-US" sz="2000"/>
              <a:t> đặt trước tên biến giúp trình biên dịch hiểu rằng biến được khai báo không phải là biến thông thường mà là con trỏ.</a:t>
            </a:r>
          </a:p>
        </p:txBody>
      </p:sp>
    </p:spTree>
    <p:extLst>
      <p:ext uri="{BB962C8B-B14F-4D97-AF65-F5344CB8AC3E}">
        <p14:creationId xmlns:p14="http://schemas.microsoft.com/office/powerpoint/2010/main" val="2286551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Con trỏ</a:t>
            </a:r>
          </a:p>
        </p:txBody>
      </p:sp>
      <p:sp>
        <p:nvSpPr>
          <p:cNvPr id="3" name="Content Placeholder 2"/>
          <p:cNvSpPr>
            <a:spLocks noGrp="1"/>
          </p:cNvSpPr>
          <p:nvPr>
            <p:ph idx="1"/>
          </p:nvPr>
        </p:nvSpPr>
        <p:spPr>
          <a:xfrm>
            <a:off x="457200" y="1143001"/>
            <a:ext cx="8229600" cy="401128"/>
          </a:xfrm>
        </p:spPr>
        <p:txBody>
          <a:bodyPr>
            <a:normAutofit/>
          </a:bodyPr>
          <a:lstStyle/>
          <a:p>
            <a:pPr marL="0" indent="0">
              <a:buNone/>
            </a:pPr>
            <a:r>
              <a:rPr lang="en-US" sz="2000" b="1"/>
              <a:t>Ví dụ về khai báo con trỏ</a:t>
            </a:r>
            <a:endParaRPr lang="en-US" sz="1800"/>
          </a:p>
        </p:txBody>
      </p:sp>
      <p:graphicFrame>
        <p:nvGraphicFramePr>
          <p:cNvPr id="4" name="Table 3"/>
          <p:cNvGraphicFramePr>
            <a:graphicFrameLocks noGrp="1"/>
          </p:cNvGraphicFramePr>
          <p:nvPr>
            <p:extLst>
              <p:ext uri="{D42A27DB-BD31-4B8C-83A1-F6EECF244321}">
                <p14:modId xmlns:p14="http://schemas.microsoft.com/office/powerpoint/2010/main" val="908737347"/>
              </p:ext>
            </p:extLst>
          </p:nvPr>
        </p:nvGraphicFramePr>
        <p:xfrm>
          <a:off x="457200" y="1544129"/>
          <a:ext cx="8229600" cy="2408844"/>
        </p:xfrm>
        <a:graphic>
          <a:graphicData uri="http://schemas.openxmlformats.org/drawingml/2006/table">
            <a:tbl>
              <a:tblPr firstRow="1" bandRow="1">
                <a:tableStyleId>{F5AB1C69-6EDB-4FF4-983F-18BD219EF322}</a:tableStyleId>
              </a:tblPr>
              <a:tblGrid>
                <a:gridCol w="2313709">
                  <a:extLst>
                    <a:ext uri="{9D8B030D-6E8A-4147-A177-3AD203B41FA5}">
                      <a16:colId xmlns:a16="http://schemas.microsoft.com/office/drawing/2014/main" val="3372866147"/>
                    </a:ext>
                  </a:extLst>
                </a:gridCol>
                <a:gridCol w="5915891">
                  <a:extLst>
                    <a:ext uri="{9D8B030D-6E8A-4147-A177-3AD203B41FA5}">
                      <a16:colId xmlns:a16="http://schemas.microsoft.com/office/drawing/2014/main" val="1983229962"/>
                    </a:ext>
                  </a:extLst>
                </a:gridCol>
              </a:tblGrid>
              <a:tr h="442191">
                <a:tc>
                  <a:txBody>
                    <a:bodyPr/>
                    <a:lstStyle/>
                    <a:p>
                      <a:pPr algn="ctr"/>
                      <a:r>
                        <a:rPr lang="en-US" sz="2000"/>
                        <a:t>Khai báo</a:t>
                      </a:r>
                    </a:p>
                  </a:txBody>
                  <a:tcPr/>
                </a:tc>
                <a:tc>
                  <a:txBody>
                    <a:bodyPr/>
                    <a:lstStyle/>
                    <a:p>
                      <a:pPr algn="ctr"/>
                      <a:r>
                        <a:rPr lang="en-US" sz="2000"/>
                        <a:t>Ý</a:t>
                      </a:r>
                      <a:r>
                        <a:rPr lang="en-US" sz="2000" baseline="0"/>
                        <a:t> nghĩa</a:t>
                      </a:r>
                      <a:endParaRPr lang="en-US" sz="2000"/>
                    </a:p>
                  </a:txBody>
                  <a:tcPr/>
                </a:tc>
                <a:extLst>
                  <a:ext uri="{0D108BD9-81ED-4DB2-BD59-A6C34878D82A}">
                    <a16:rowId xmlns:a16="http://schemas.microsoft.com/office/drawing/2014/main" val="481113031"/>
                  </a:ext>
                </a:extLst>
              </a:tr>
              <a:tr h="442191">
                <a:tc>
                  <a:txBody>
                    <a:bodyPr/>
                    <a:lstStyle/>
                    <a:p>
                      <a:pPr marL="0" marR="0">
                        <a:spcBef>
                          <a:spcPts val="0"/>
                        </a:spcBef>
                        <a:spcAft>
                          <a:spcPts val="0"/>
                        </a:spcAft>
                      </a:pPr>
                      <a:r>
                        <a:rPr lang="en-US" sz="1400" b="1">
                          <a:solidFill>
                            <a:srgbClr val="444444"/>
                          </a:solidFill>
                          <a:effectLst/>
                          <a:latin typeface="Courier New" panose="02070309020205020404" pitchFamily="49" charset="0"/>
                          <a:cs typeface="Courier New" panose="02070309020205020404" pitchFamily="49" charset="0"/>
                        </a:rPr>
                        <a:t>int</a:t>
                      </a:r>
                      <a:r>
                        <a:rPr lang="en-US" sz="1400">
                          <a:solidFill>
                            <a:srgbClr val="444444"/>
                          </a:solidFill>
                          <a:effectLst/>
                          <a:latin typeface="Courier New" panose="02070309020205020404" pitchFamily="49" charset="0"/>
                          <a:cs typeface="Courier New" panose="02070309020205020404" pitchFamily="49" charset="0"/>
                        </a:rPr>
                        <a:t> *p;</a:t>
                      </a:r>
                      <a:endParaRPr lang="en-US" sz="1400">
                        <a:effectLst/>
                        <a:latin typeface="Courier New" panose="02070309020205020404" pitchFamily="49" charset="0"/>
                        <a:ea typeface="Courier New" panose="02070309020205020404" pitchFamily="49" charset="0"/>
                        <a:cs typeface="Courier New" panose="02070309020205020404" pitchFamily="49" charset="0"/>
                      </a:endParaRPr>
                    </a:p>
                  </a:txBody>
                  <a:tcPr/>
                </a:tc>
                <a:tc>
                  <a:txBody>
                    <a:bodyPr/>
                    <a:lstStyle/>
                    <a:p>
                      <a:r>
                        <a:rPr lang="en-US"/>
                        <a:t>Khai báo</a:t>
                      </a:r>
                      <a:r>
                        <a:rPr lang="en-US" baseline="0"/>
                        <a:t> con trỏ </a:t>
                      </a:r>
                      <a:r>
                        <a:rPr lang="en-US" sz="1400" baseline="0">
                          <a:latin typeface="Courier New" panose="02070309020205020404" pitchFamily="49" charset="0"/>
                          <a:cs typeface="Courier New" panose="02070309020205020404" pitchFamily="49" charset="0"/>
                        </a:rPr>
                        <a:t>p</a:t>
                      </a:r>
                      <a:r>
                        <a:rPr lang="en-US" baseline="0"/>
                        <a:t> kiểu </a:t>
                      </a:r>
                      <a:r>
                        <a:rPr lang="en-US" sz="1400" b="1" baseline="0">
                          <a:latin typeface="Courier New" panose="02070309020205020404" pitchFamily="49" charset="0"/>
                          <a:cs typeface="Courier New" panose="02070309020205020404" pitchFamily="49" charset="0"/>
                        </a:rPr>
                        <a:t>int</a:t>
                      </a:r>
                      <a:r>
                        <a:rPr lang="en-US" baseline="0"/>
                        <a:t>.</a:t>
                      </a:r>
                      <a:endParaRPr lang="en-US"/>
                    </a:p>
                  </a:txBody>
                  <a:tcPr/>
                </a:tc>
                <a:extLst>
                  <a:ext uri="{0D108BD9-81ED-4DB2-BD59-A6C34878D82A}">
                    <a16:rowId xmlns:a16="http://schemas.microsoft.com/office/drawing/2014/main" val="2653849846"/>
                  </a:ext>
                </a:extLst>
              </a:tr>
              <a:tr h="442191">
                <a:tc>
                  <a:txBody>
                    <a:bodyPr/>
                    <a:lstStyle/>
                    <a:p>
                      <a:pPr marL="0" marR="0">
                        <a:spcBef>
                          <a:spcPts val="0"/>
                        </a:spcBef>
                        <a:spcAft>
                          <a:spcPts val="0"/>
                        </a:spcAft>
                      </a:pPr>
                      <a:r>
                        <a:rPr lang="en-US" sz="1400" b="1">
                          <a:solidFill>
                            <a:srgbClr val="444444"/>
                          </a:solidFill>
                          <a:effectLst/>
                          <a:latin typeface="Courier New" panose="02070309020205020404" pitchFamily="49" charset="0"/>
                          <a:cs typeface="Courier New" panose="02070309020205020404" pitchFamily="49" charset="0"/>
                        </a:rPr>
                        <a:t>double</a:t>
                      </a:r>
                      <a:r>
                        <a:rPr lang="en-US" sz="1400">
                          <a:solidFill>
                            <a:srgbClr val="444444"/>
                          </a:solidFill>
                          <a:effectLst/>
                          <a:latin typeface="Courier New" panose="02070309020205020404" pitchFamily="49" charset="0"/>
                          <a:cs typeface="Courier New" panose="02070309020205020404" pitchFamily="49" charset="0"/>
                        </a:rPr>
                        <a:t> d, *p = &amp;d;</a:t>
                      </a:r>
                      <a:endParaRPr lang="en-US" sz="1400">
                        <a:effectLst/>
                        <a:latin typeface="Courier New" panose="02070309020205020404" pitchFamily="49" charset="0"/>
                        <a:ea typeface="Courier New" panose="02070309020205020404" pitchFamily="49" charset="0"/>
                        <a:cs typeface="Courier New" panose="02070309020205020404" pitchFamily="49" charset="0"/>
                      </a:endParaRPr>
                    </a:p>
                  </a:txBody>
                  <a:tcPr/>
                </a:tc>
                <a:tc>
                  <a:txBody>
                    <a:bodyPr/>
                    <a:lstStyle/>
                    <a:p>
                      <a:r>
                        <a:rPr lang="en-US"/>
                        <a:t>Khai báo</a:t>
                      </a:r>
                      <a:r>
                        <a:rPr lang="en-US" baseline="0"/>
                        <a:t> biến </a:t>
                      </a:r>
                      <a:r>
                        <a:rPr lang="en-US" sz="1400" kern="1200" baseline="0">
                          <a:solidFill>
                            <a:schemeClr val="dk1"/>
                          </a:solidFill>
                          <a:latin typeface="Courier New" panose="02070309020205020404" pitchFamily="49" charset="0"/>
                          <a:ea typeface="+mn-ea"/>
                          <a:cs typeface="Courier New" panose="02070309020205020404" pitchFamily="49" charset="0"/>
                        </a:rPr>
                        <a:t>d</a:t>
                      </a:r>
                      <a:r>
                        <a:rPr lang="en-US" baseline="0"/>
                        <a:t> kiểu </a:t>
                      </a:r>
                      <a:r>
                        <a:rPr lang="en-US" sz="1400" b="1" kern="1200" baseline="0">
                          <a:solidFill>
                            <a:schemeClr val="dk1"/>
                          </a:solidFill>
                          <a:latin typeface="Courier New" panose="02070309020205020404" pitchFamily="49" charset="0"/>
                          <a:ea typeface="+mn-ea"/>
                          <a:cs typeface="Courier New" panose="02070309020205020404" pitchFamily="49" charset="0"/>
                        </a:rPr>
                        <a:t>double</a:t>
                      </a:r>
                      <a:r>
                        <a:rPr lang="en-US" baseline="0"/>
                        <a:t> và con trỏ </a:t>
                      </a:r>
                      <a:r>
                        <a:rPr lang="en-US" sz="1400" kern="1200" baseline="0">
                          <a:solidFill>
                            <a:schemeClr val="dk1"/>
                          </a:solidFill>
                          <a:latin typeface="Courier New" panose="02070309020205020404" pitchFamily="49" charset="0"/>
                          <a:ea typeface="+mn-ea"/>
                          <a:cs typeface="Courier New" panose="02070309020205020404" pitchFamily="49" charset="0"/>
                        </a:rPr>
                        <a:t>p</a:t>
                      </a:r>
                      <a:r>
                        <a:rPr lang="en-US" baseline="0"/>
                        <a:t> kiểu </a:t>
                      </a:r>
                      <a:r>
                        <a:rPr lang="en-US" sz="1400" b="1" kern="1200" baseline="0">
                          <a:solidFill>
                            <a:schemeClr val="dk1"/>
                          </a:solidFill>
                          <a:latin typeface="Courier New" panose="02070309020205020404" pitchFamily="49" charset="0"/>
                          <a:ea typeface="+mn-ea"/>
                          <a:cs typeface="Courier New" panose="02070309020205020404" pitchFamily="49" charset="0"/>
                        </a:rPr>
                        <a:t>double</a:t>
                      </a:r>
                      <a:r>
                        <a:rPr lang="en-US" baseline="0"/>
                        <a:t> chứa địa chỉ của biến </a:t>
                      </a:r>
                      <a:r>
                        <a:rPr lang="en-US" sz="1400" kern="1200" baseline="0">
                          <a:solidFill>
                            <a:schemeClr val="dk1"/>
                          </a:solidFill>
                          <a:latin typeface="Courier New" panose="02070309020205020404" pitchFamily="49" charset="0"/>
                          <a:ea typeface="+mn-ea"/>
                          <a:cs typeface="Courier New" panose="02070309020205020404" pitchFamily="49" charset="0"/>
                        </a:rPr>
                        <a:t>d</a:t>
                      </a:r>
                      <a:r>
                        <a:rPr lang="en-US" sz="1800" kern="1200" baseline="0">
                          <a:solidFill>
                            <a:schemeClr val="dk1"/>
                          </a:solidFill>
                          <a:latin typeface="+mn-lt"/>
                          <a:ea typeface="+mn-ea"/>
                          <a:cs typeface="+mn-cs"/>
                        </a:rPr>
                        <a:t> (hay nói cách khác là trỏ tới biến </a:t>
                      </a:r>
                      <a:r>
                        <a:rPr lang="en-US" sz="1400" kern="1200" baseline="0">
                          <a:solidFill>
                            <a:schemeClr val="dk1"/>
                          </a:solidFill>
                          <a:latin typeface="Courier New" panose="02070309020205020404" pitchFamily="49" charset="0"/>
                          <a:ea typeface="+mn-ea"/>
                          <a:cs typeface="Courier New" panose="02070309020205020404" pitchFamily="49" charset="0"/>
                        </a:rPr>
                        <a:t>d</a:t>
                      </a:r>
                      <a:r>
                        <a:rPr lang="en-US" sz="1800" kern="1200" baseline="0">
                          <a:solidFill>
                            <a:schemeClr val="dk1"/>
                          </a:solidFill>
                          <a:latin typeface="+mn-lt"/>
                          <a:ea typeface="+mn-ea"/>
                          <a:cs typeface="+mn-cs"/>
                        </a:rPr>
                        <a:t>)</a:t>
                      </a:r>
                      <a:endParaRPr lang="en-US"/>
                    </a:p>
                  </a:txBody>
                  <a:tcPr/>
                </a:tc>
                <a:extLst>
                  <a:ext uri="{0D108BD9-81ED-4DB2-BD59-A6C34878D82A}">
                    <a16:rowId xmlns:a16="http://schemas.microsoft.com/office/drawing/2014/main" val="2253717233"/>
                  </a:ext>
                </a:extLst>
              </a:tr>
              <a:tr h="442191">
                <a:tc>
                  <a:txBody>
                    <a:bodyPr/>
                    <a:lstStyle/>
                    <a:p>
                      <a:pPr marL="0" marR="0">
                        <a:spcBef>
                          <a:spcPts val="0"/>
                        </a:spcBef>
                        <a:spcAft>
                          <a:spcPts val="0"/>
                        </a:spcAft>
                      </a:pPr>
                      <a:r>
                        <a:rPr lang="en-US" sz="1400" b="1">
                          <a:solidFill>
                            <a:srgbClr val="444444"/>
                          </a:solidFill>
                          <a:effectLst/>
                          <a:latin typeface="Courier New" panose="02070309020205020404" pitchFamily="49" charset="0"/>
                          <a:cs typeface="Courier New" panose="02070309020205020404" pitchFamily="49" charset="0"/>
                        </a:rPr>
                        <a:t>char</a:t>
                      </a:r>
                      <a:r>
                        <a:rPr lang="en-US" sz="1400">
                          <a:solidFill>
                            <a:srgbClr val="444444"/>
                          </a:solidFill>
                          <a:effectLst/>
                          <a:latin typeface="Courier New" panose="02070309020205020404" pitchFamily="49" charset="0"/>
                          <a:cs typeface="Courier New" panose="02070309020205020404" pitchFamily="49" charset="0"/>
                        </a:rPr>
                        <a:t> *p = </a:t>
                      </a:r>
                      <a:r>
                        <a:rPr lang="en-US" sz="1400">
                          <a:solidFill>
                            <a:srgbClr val="880000"/>
                          </a:solidFill>
                          <a:effectLst/>
                          <a:latin typeface="Courier New" panose="02070309020205020404" pitchFamily="49" charset="0"/>
                          <a:cs typeface="Courier New" panose="02070309020205020404" pitchFamily="49" charset="0"/>
                        </a:rPr>
                        <a:t>0x62FE40</a:t>
                      </a:r>
                      <a:r>
                        <a:rPr lang="en-US" sz="1400">
                          <a:solidFill>
                            <a:srgbClr val="444444"/>
                          </a:solidFill>
                          <a:effectLst/>
                          <a:latin typeface="Courier New" panose="02070309020205020404" pitchFamily="49" charset="0"/>
                          <a:cs typeface="Courier New" panose="02070309020205020404" pitchFamily="49" charset="0"/>
                        </a:rPr>
                        <a:t>;</a:t>
                      </a:r>
                      <a:endParaRPr lang="en-US" sz="1400">
                        <a:effectLst/>
                        <a:latin typeface="Courier New" panose="02070309020205020404" pitchFamily="49" charset="0"/>
                        <a:ea typeface="Courier New" panose="02070309020205020404" pitchFamily="49" charset="0"/>
                        <a:cs typeface="Courier New" panose="02070309020205020404" pitchFamily="49" charset="0"/>
                      </a:endParaRPr>
                    </a:p>
                  </a:txBody>
                  <a:tcPr/>
                </a:tc>
                <a:tc>
                  <a:txBody>
                    <a:bodyPr/>
                    <a:lstStyle/>
                    <a:p>
                      <a:r>
                        <a:rPr lang="en-US"/>
                        <a:t>Khai báo</a:t>
                      </a:r>
                      <a:r>
                        <a:rPr lang="en-US" baseline="0"/>
                        <a:t> con trỏ </a:t>
                      </a:r>
                      <a:r>
                        <a:rPr lang="en-US" sz="1400" baseline="0">
                          <a:latin typeface="Courier New" panose="02070309020205020404" pitchFamily="49" charset="0"/>
                          <a:cs typeface="Courier New" panose="02070309020205020404" pitchFamily="49" charset="0"/>
                        </a:rPr>
                        <a:t>p</a:t>
                      </a:r>
                      <a:r>
                        <a:rPr lang="en-US" baseline="0"/>
                        <a:t> kiểu </a:t>
                      </a:r>
                      <a:r>
                        <a:rPr lang="en-US" sz="1400" b="1" kern="1200" baseline="0">
                          <a:solidFill>
                            <a:schemeClr val="dk1"/>
                          </a:solidFill>
                          <a:latin typeface="Courier New" panose="02070309020205020404" pitchFamily="49" charset="0"/>
                          <a:ea typeface="+mn-ea"/>
                          <a:cs typeface="Courier New" panose="02070309020205020404" pitchFamily="49" charset="0"/>
                        </a:rPr>
                        <a:t>char</a:t>
                      </a:r>
                      <a:r>
                        <a:rPr lang="en-US" baseline="0"/>
                        <a:t> và chứa địa chỉ </a:t>
                      </a:r>
                      <a:r>
                        <a:rPr lang="en-US" sz="1400" baseline="0">
                          <a:latin typeface="Courier New" panose="02070309020205020404" pitchFamily="49" charset="0"/>
                          <a:cs typeface="Courier New" panose="02070309020205020404" pitchFamily="49" charset="0"/>
                        </a:rPr>
                        <a:t>0x62FE40</a:t>
                      </a:r>
                      <a:endParaRPr lang="en-US">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845574916"/>
                  </a:ext>
                </a:extLst>
              </a:tr>
              <a:tr h="4421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a:solidFill>
                            <a:srgbClr val="444444"/>
                          </a:solidFill>
                          <a:effectLst/>
                          <a:latin typeface="Courier New" panose="02070309020205020404" pitchFamily="49" charset="0"/>
                          <a:cs typeface="Courier New" panose="02070309020205020404" pitchFamily="49" charset="0"/>
                        </a:rPr>
                        <a:t>int</a:t>
                      </a:r>
                      <a:r>
                        <a:rPr lang="en-US" sz="1400">
                          <a:solidFill>
                            <a:srgbClr val="444444"/>
                          </a:solidFill>
                          <a:effectLst/>
                          <a:latin typeface="Courier New" panose="02070309020205020404" pitchFamily="49" charset="0"/>
                          <a:cs typeface="Courier New" panose="02070309020205020404" pitchFamily="49" charset="0"/>
                        </a:rPr>
                        <a:t> *p1, *p2, *p3;</a:t>
                      </a:r>
                      <a:endParaRPr lang="en-US" sz="1400">
                        <a:effectLst/>
                        <a:latin typeface="Courier New" panose="02070309020205020404" pitchFamily="49" charset="0"/>
                        <a:ea typeface="Courier New" panose="02070309020205020404" pitchFamily="49" charset="0"/>
                        <a:cs typeface="Courier New" panose="020703090202050204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Khai báo</a:t>
                      </a:r>
                      <a:r>
                        <a:rPr lang="en-US" baseline="0"/>
                        <a:t> 3 con trỏ </a:t>
                      </a:r>
                      <a:r>
                        <a:rPr lang="en-US" sz="1400" baseline="0">
                          <a:latin typeface="Courier New" panose="02070309020205020404" pitchFamily="49" charset="0"/>
                          <a:cs typeface="Courier New" panose="02070309020205020404" pitchFamily="49" charset="0"/>
                        </a:rPr>
                        <a:t>p1</a:t>
                      </a:r>
                      <a:r>
                        <a:rPr lang="en-US" sz="1800" baseline="0">
                          <a:latin typeface="+mn-lt"/>
                          <a:cs typeface="Courier New" panose="02070309020205020404" pitchFamily="49" charset="0"/>
                        </a:rPr>
                        <a:t>, </a:t>
                      </a:r>
                      <a:r>
                        <a:rPr lang="en-US" sz="1400" baseline="0">
                          <a:latin typeface="Courier New" panose="02070309020205020404" pitchFamily="49" charset="0"/>
                          <a:cs typeface="Courier New" panose="02070309020205020404" pitchFamily="49" charset="0"/>
                        </a:rPr>
                        <a:t>p2</a:t>
                      </a:r>
                      <a:r>
                        <a:rPr lang="en-US" sz="1800" kern="1200" baseline="0">
                          <a:solidFill>
                            <a:schemeClr val="dk1"/>
                          </a:solidFill>
                          <a:latin typeface="+mn-lt"/>
                          <a:ea typeface="+mn-ea"/>
                          <a:cs typeface="Courier New" panose="02070309020205020404" pitchFamily="49" charset="0"/>
                        </a:rPr>
                        <a:t>, </a:t>
                      </a:r>
                      <a:r>
                        <a:rPr lang="en-US" sz="1400" baseline="0">
                          <a:latin typeface="Courier New" panose="02070309020205020404" pitchFamily="49" charset="0"/>
                          <a:cs typeface="Courier New" panose="02070309020205020404" pitchFamily="49" charset="0"/>
                        </a:rPr>
                        <a:t>p3</a:t>
                      </a:r>
                      <a:r>
                        <a:rPr lang="en-US" baseline="0"/>
                        <a:t> cùng kiểu </a:t>
                      </a:r>
                      <a:r>
                        <a:rPr lang="en-US" sz="1400" b="1" baseline="0">
                          <a:latin typeface="Courier New" panose="02070309020205020404" pitchFamily="49" charset="0"/>
                          <a:cs typeface="Courier New" panose="02070309020205020404" pitchFamily="49" charset="0"/>
                        </a:rPr>
                        <a:t>int</a:t>
                      </a:r>
                      <a:r>
                        <a:rPr lang="en-US" baseline="0"/>
                        <a:t>.</a:t>
                      </a:r>
                      <a:endParaRPr lang="en-US"/>
                    </a:p>
                  </a:txBody>
                  <a:tcPr/>
                </a:tc>
                <a:extLst>
                  <a:ext uri="{0D108BD9-81ED-4DB2-BD59-A6C34878D82A}">
                    <a16:rowId xmlns:a16="http://schemas.microsoft.com/office/drawing/2014/main" val="3836185931"/>
                  </a:ext>
                </a:extLst>
              </a:tr>
            </a:tbl>
          </a:graphicData>
        </a:graphic>
      </p:graphicFrame>
      <p:sp>
        <p:nvSpPr>
          <p:cNvPr id="6" name="Rectangle 5"/>
          <p:cNvSpPr/>
          <p:nvPr/>
        </p:nvSpPr>
        <p:spPr>
          <a:xfrm>
            <a:off x="457200" y="3952973"/>
            <a:ext cx="8229600" cy="2154436"/>
          </a:xfrm>
          <a:prstGeom prst="rect">
            <a:avLst/>
          </a:prstGeom>
        </p:spPr>
        <p:txBody>
          <a:bodyPr wrap="square">
            <a:spAutoFit/>
          </a:bodyPr>
          <a:lstStyle/>
          <a:p>
            <a:pPr lvl="0" algn="just"/>
            <a:r>
              <a:rPr lang="en-US" sz="2000" b="1">
                <a:solidFill>
                  <a:prstClr val="black"/>
                </a:solidFill>
              </a:rPr>
              <a:t>Lưu ý:</a:t>
            </a:r>
            <a:r>
              <a:rPr lang="en-US" sz="2000">
                <a:solidFill>
                  <a:prstClr val="black"/>
                </a:solidFill>
              </a:rPr>
              <a:t> Kí tự * mặc dù có thể để ngay sau kiểu dữ liệu, nhưng tốt nhất nên được để ngay trước tên con trỏ.</a:t>
            </a:r>
          </a:p>
          <a:p>
            <a:pPr lvl="0" algn="just"/>
            <a:endParaRPr lang="en-US" sz="2000">
              <a:solidFill>
                <a:prstClr val="black"/>
              </a:solidFill>
            </a:endParaRPr>
          </a:p>
          <a:p>
            <a:pPr lvl="0" algn="just"/>
            <a:r>
              <a:rPr lang="en-US" sz="2000">
                <a:solidFill>
                  <a:prstClr val="black"/>
                </a:solidFill>
              </a:rPr>
              <a:t>Chẳng hạn với khai báo sau:</a:t>
            </a:r>
          </a:p>
          <a:p>
            <a:pPr lvl="0"/>
            <a:r>
              <a:rPr lang="en-US" sz="1600" b="1">
                <a:solidFill>
                  <a:srgbClr val="444444"/>
                </a:solidFill>
                <a:latin typeface="Courier New" panose="02070309020205020404" pitchFamily="49" charset="0"/>
                <a:cs typeface="Courier New" panose="02070309020205020404" pitchFamily="49" charset="0"/>
              </a:rPr>
              <a:t>	int</a:t>
            </a:r>
            <a:r>
              <a:rPr lang="en-US" sz="1600">
                <a:solidFill>
                  <a:srgbClr val="444444"/>
                </a:solidFill>
                <a:latin typeface="Courier New" panose="02070309020205020404" pitchFamily="49" charset="0"/>
                <a:cs typeface="Courier New" panose="02070309020205020404" pitchFamily="49" charset="0"/>
              </a:rPr>
              <a:t>* p1, p2;</a:t>
            </a:r>
            <a:endParaRPr lang="en-US" sz="1600">
              <a:solidFill>
                <a:prstClr val="black"/>
              </a:solidFill>
              <a:latin typeface="Courier New" panose="02070309020205020404" pitchFamily="49" charset="0"/>
              <a:ea typeface="Courier New" panose="02070309020205020404" pitchFamily="49" charset="0"/>
              <a:cs typeface="Courier New" panose="02070309020205020404" pitchFamily="49" charset="0"/>
            </a:endParaRPr>
          </a:p>
          <a:p>
            <a:pPr algn="just"/>
            <a:r>
              <a:rPr lang="en-US" sz="2000">
                <a:solidFill>
                  <a:prstClr val="black"/>
                </a:solidFill>
              </a:rPr>
              <a:t>thì chỉ có </a:t>
            </a:r>
            <a:r>
              <a:rPr lang="en-US" sz="1600">
                <a:solidFill>
                  <a:prstClr val="black"/>
                </a:solidFill>
                <a:latin typeface="Courier New" panose="02070309020205020404" pitchFamily="49" charset="0"/>
                <a:cs typeface="Courier New" panose="02070309020205020404" pitchFamily="49" charset="0"/>
              </a:rPr>
              <a:t>p1</a:t>
            </a:r>
            <a:r>
              <a:rPr lang="en-US" sz="2000">
                <a:solidFill>
                  <a:prstClr val="black"/>
                </a:solidFill>
              </a:rPr>
              <a:t> là con trỏ, còn </a:t>
            </a:r>
            <a:r>
              <a:rPr lang="en-US" sz="1600">
                <a:solidFill>
                  <a:prstClr val="black"/>
                </a:solidFill>
                <a:latin typeface="Courier New" panose="02070309020205020404" pitchFamily="49" charset="0"/>
                <a:cs typeface="Courier New" panose="02070309020205020404" pitchFamily="49" charset="0"/>
              </a:rPr>
              <a:t>p2</a:t>
            </a:r>
            <a:r>
              <a:rPr lang="en-US" sz="2000">
                <a:solidFill>
                  <a:prstClr val="black"/>
                </a:solidFill>
              </a:rPr>
              <a:t> là biến kiểu </a:t>
            </a:r>
            <a:r>
              <a:rPr lang="en-US" sz="1600" b="1">
                <a:solidFill>
                  <a:schemeClr val="dk1"/>
                </a:solidFill>
                <a:latin typeface="Courier New" panose="02070309020205020404" pitchFamily="49" charset="0"/>
                <a:cs typeface="Courier New" panose="02070309020205020404" pitchFamily="49" charset="0"/>
              </a:rPr>
              <a:t>int</a:t>
            </a:r>
            <a:r>
              <a:rPr lang="en-US" sz="2000">
                <a:solidFill>
                  <a:prstClr val="black"/>
                </a:solidFill>
              </a:rPr>
              <a:t>.</a:t>
            </a:r>
          </a:p>
          <a:p>
            <a:pPr lvl="0" algn="just"/>
            <a:endParaRPr lang="en-US" b="1">
              <a:solidFill>
                <a:prstClr val="black"/>
              </a:solidFill>
            </a:endParaRPr>
          </a:p>
        </p:txBody>
      </p:sp>
    </p:spTree>
    <p:extLst>
      <p:ext uri="{BB962C8B-B14F-4D97-AF65-F5344CB8AC3E}">
        <p14:creationId xmlns:p14="http://schemas.microsoft.com/office/powerpoint/2010/main" val="860077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Con trỏ</a:t>
            </a:r>
          </a:p>
        </p:txBody>
      </p:sp>
      <p:sp>
        <p:nvSpPr>
          <p:cNvPr id="3" name="Content Placeholder 2"/>
          <p:cNvSpPr>
            <a:spLocks noGrp="1"/>
          </p:cNvSpPr>
          <p:nvPr>
            <p:ph idx="1"/>
          </p:nvPr>
        </p:nvSpPr>
        <p:spPr/>
        <p:txBody>
          <a:bodyPr>
            <a:normAutofit/>
          </a:bodyPr>
          <a:lstStyle/>
          <a:p>
            <a:pPr marL="0" lvl="0" indent="0">
              <a:spcBef>
                <a:spcPts val="0"/>
              </a:spcBef>
              <a:buNone/>
            </a:pPr>
            <a:r>
              <a:rPr lang="en-US" sz="2400" b="1">
                <a:solidFill>
                  <a:prstClr val="black"/>
                </a:solidFill>
              </a:rPr>
              <a:t>3. Toán tử giải tham chiếu</a:t>
            </a:r>
          </a:p>
          <a:p>
            <a:pPr marL="0" lvl="0" indent="0" algn="just">
              <a:spcBef>
                <a:spcPts val="0"/>
              </a:spcBef>
              <a:buNone/>
            </a:pPr>
            <a:r>
              <a:rPr lang="en-US" sz="2000">
                <a:solidFill>
                  <a:prstClr val="black"/>
                </a:solidFill>
              </a:rPr>
              <a:t>Nếu như toán tử </a:t>
            </a:r>
            <a:r>
              <a:rPr lang="en-US" sz="1800">
                <a:solidFill>
                  <a:prstClr val="black"/>
                </a:solidFill>
                <a:latin typeface="Courier New" panose="02070309020205020404" pitchFamily="49" charset="0"/>
                <a:cs typeface="Courier New" panose="02070309020205020404" pitchFamily="49" charset="0"/>
              </a:rPr>
              <a:t>&amp;</a:t>
            </a:r>
            <a:r>
              <a:rPr lang="en-US" sz="2000">
                <a:solidFill>
                  <a:prstClr val="black"/>
                </a:solidFill>
              </a:rPr>
              <a:t> dùng để lấy địa chỉ của biến/hằng thì ngược lại, toán tử </a:t>
            </a:r>
            <a:r>
              <a:rPr lang="en-US" sz="1800">
                <a:solidFill>
                  <a:prstClr val="black"/>
                </a:solidFill>
                <a:latin typeface="Courier New" panose="02070309020205020404" pitchFamily="49" charset="0"/>
                <a:cs typeface="Courier New" panose="02070309020205020404" pitchFamily="49" charset="0"/>
              </a:rPr>
              <a:t>*</a:t>
            </a:r>
            <a:r>
              <a:rPr lang="en-US" sz="2000">
                <a:solidFill>
                  <a:prstClr val="black"/>
                </a:solidFill>
              </a:rPr>
              <a:t> khi sử dụng với con trỏ sẽ trả về biến tương ứng với địa chỉ được lưu trữ trong con trỏ và có cùng kiểu dữ liệu với con trỏ. Hay nói cách khác, toán tử </a:t>
            </a:r>
            <a:r>
              <a:rPr lang="en-US" sz="1800">
                <a:solidFill>
                  <a:prstClr val="black"/>
                </a:solidFill>
                <a:latin typeface="Courier New" panose="02070309020205020404" pitchFamily="49" charset="0"/>
                <a:cs typeface="Courier New" panose="02070309020205020404" pitchFamily="49" charset="0"/>
              </a:rPr>
              <a:t>*</a:t>
            </a:r>
            <a:r>
              <a:rPr lang="en-US" sz="2000">
                <a:solidFill>
                  <a:prstClr val="black"/>
                </a:solidFill>
              </a:rPr>
              <a:t> là toán tử giải tham chiếu (dereference operator).</a:t>
            </a:r>
          </a:p>
          <a:p>
            <a:pPr marL="0" lvl="0" indent="0" algn="just">
              <a:spcBef>
                <a:spcPts val="0"/>
              </a:spcBef>
              <a:buNone/>
            </a:pPr>
            <a:endParaRPr lang="en-US" sz="2000">
              <a:solidFill>
                <a:prstClr val="black"/>
              </a:solidFill>
            </a:endParaRPr>
          </a:p>
          <a:p>
            <a:pPr marL="0" lvl="0" indent="0" algn="just">
              <a:spcBef>
                <a:spcPts val="0"/>
              </a:spcBef>
              <a:buNone/>
            </a:pPr>
            <a:r>
              <a:rPr lang="en-US" sz="2000">
                <a:solidFill>
                  <a:prstClr val="black"/>
                </a:solidFill>
              </a:rPr>
              <a:t>Như vậy kí tự </a:t>
            </a:r>
            <a:r>
              <a:rPr lang="en-US" sz="1800">
                <a:solidFill>
                  <a:prstClr val="black"/>
                </a:solidFill>
                <a:latin typeface="Courier New" panose="02070309020205020404" pitchFamily="49" charset="0"/>
                <a:cs typeface="Courier New" panose="02070309020205020404" pitchFamily="49" charset="0"/>
              </a:rPr>
              <a:t>*</a:t>
            </a:r>
            <a:r>
              <a:rPr lang="en-US" sz="2000">
                <a:solidFill>
                  <a:prstClr val="black"/>
                </a:solidFill>
              </a:rPr>
              <a:t> có 2 tác dụng:</a:t>
            </a:r>
          </a:p>
          <a:p>
            <a:pPr algn="just">
              <a:spcBef>
                <a:spcPts val="0"/>
              </a:spcBef>
            </a:pPr>
            <a:r>
              <a:rPr lang="en-US" sz="2000">
                <a:solidFill>
                  <a:prstClr val="black"/>
                </a:solidFill>
              </a:rPr>
              <a:t>Quy định biến được khai báo là con trỏ.</a:t>
            </a:r>
          </a:p>
          <a:p>
            <a:pPr algn="just">
              <a:spcBef>
                <a:spcPts val="0"/>
              </a:spcBef>
            </a:pPr>
            <a:r>
              <a:rPr lang="en-US" sz="2000">
                <a:solidFill>
                  <a:prstClr val="black"/>
                </a:solidFill>
              </a:rPr>
              <a:t>Toán tử giải tham chiếu con trỏ và trả về biến tương ứng.</a:t>
            </a:r>
          </a:p>
        </p:txBody>
      </p:sp>
    </p:spTree>
    <p:extLst>
      <p:ext uri="{BB962C8B-B14F-4D97-AF65-F5344CB8AC3E}">
        <p14:creationId xmlns:p14="http://schemas.microsoft.com/office/powerpoint/2010/main" val="1858497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Con trỏ</a:t>
            </a:r>
          </a:p>
        </p:txBody>
      </p:sp>
      <p:graphicFrame>
        <p:nvGraphicFramePr>
          <p:cNvPr id="4" name="Table 3"/>
          <p:cNvGraphicFramePr>
            <a:graphicFrameLocks noGrp="1"/>
          </p:cNvGraphicFramePr>
          <p:nvPr>
            <p:extLst>
              <p:ext uri="{D42A27DB-BD31-4B8C-83A1-F6EECF244321}">
                <p14:modId xmlns:p14="http://schemas.microsoft.com/office/powerpoint/2010/main" val="1063145003"/>
              </p:ext>
            </p:extLst>
          </p:nvPr>
        </p:nvGraphicFramePr>
        <p:xfrm>
          <a:off x="457200" y="1112354"/>
          <a:ext cx="8195912" cy="2637322"/>
        </p:xfrm>
        <a:graphic>
          <a:graphicData uri="http://schemas.openxmlformats.org/drawingml/2006/table">
            <a:tbl>
              <a:tblPr firstRow="1" bandRow="1">
                <a:tableStyleId>{17292A2E-F333-43FB-9621-5CBBE7FDCDCB}</a:tableStyleId>
              </a:tblPr>
              <a:tblGrid>
                <a:gridCol w="8195912">
                  <a:extLst>
                    <a:ext uri="{9D8B030D-6E8A-4147-A177-3AD203B41FA5}">
                      <a16:colId xmlns:a16="http://schemas.microsoft.com/office/drawing/2014/main" val="107693152"/>
                    </a:ext>
                  </a:extLst>
                </a:gridCol>
              </a:tblGrid>
              <a:tr h="337332">
                <a:tc>
                  <a:txBody>
                    <a:bodyPr/>
                    <a:lstStyle/>
                    <a:p>
                      <a:pPr marL="0" indent="0" algn="just">
                        <a:buNone/>
                      </a:pPr>
                      <a:r>
                        <a:rPr lang="en-US" sz="1600" i="0" dirty="0"/>
                        <a:t>E8.2</a:t>
                      </a:r>
                      <a:r>
                        <a:rPr lang="en-US" sz="1600" i="0" baseline="0" dirty="0"/>
                        <a:t> - </a:t>
                      </a:r>
                      <a:r>
                        <a:rPr lang="en-US" sz="1600" b="1" i="0" dirty="0" err="1">
                          <a:cs typeface="Calibri" panose="020F0502020204030204" pitchFamily="34" charset="0"/>
                        </a:rPr>
                        <a:t>Ví</a:t>
                      </a:r>
                      <a:r>
                        <a:rPr lang="en-US" sz="1600" b="1" i="0" baseline="0" dirty="0">
                          <a:cs typeface="Calibri" panose="020F0502020204030204" pitchFamily="34" charset="0"/>
                        </a:rPr>
                        <a:t> </a:t>
                      </a:r>
                      <a:r>
                        <a:rPr lang="en-US" sz="1600" b="1" i="0" baseline="0" dirty="0" err="1">
                          <a:cs typeface="Calibri" panose="020F0502020204030204" pitchFamily="34" charset="0"/>
                        </a:rPr>
                        <a:t>dụ</a:t>
                      </a:r>
                      <a:r>
                        <a:rPr lang="en-US" sz="1600" b="1" i="0" baseline="0" dirty="0">
                          <a:cs typeface="Calibri" panose="020F0502020204030204" pitchFamily="34" charset="0"/>
                        </a:rPr>
                        <a:t> </a:t>
                      </a:r>
                      <a:r>
                        <a:rPr lang="en-US" sz="1600" b="1" i="0" baseline="0" dirty="0" err="1">
                          <a:cs typeface="Calibri" panose="020F0502020204030204" pitchFamily="34" charset="0"/>
                        </a:rPr>
                        <a:t>về</a:t>
                      </a:r>
                      <a:r>
                        <a:rPr lang="en-US" sz="1600" b="1" i="0" baseline="0" dirty="0">
                          <a:cs typeface="Calibri" panose="020F0502020204030204" pitchFamily="34" charset="0"/>
                        </a:rPr>
                        <a:t> </a:t>
                      </a:r>
                      <a:r>
                        <a:rPr lang="en-US" sz="1600" b="1" i="0" baseline="0" dirty="0" err="1">
                          <a:cs typeface="Calibri" panose="020F0502020204030204" pitchFamily="34" charset="0"/>
                        </a:rPr>
                        <a:t>đọc</a:t>
                      </a:r>
                      <a:r>
                        <a:rPr lang="en-US" sz="1600" b="1" i="0" baseline="0" dirty="0">
                          <a:cs typeface="Calibri" panose="020F0502020204030204" pitchFamily="34" charset="0"/>
                        </a:rPr>
                        <a:t>/</a:t>
                      </a:r>
                      <a:r>
                        <a:rPr lang="en-US" sz="1600" b="1" i="0" baseline="0" dirty="0" err="1">
                          <a:cs typeface="Calibri" panose="020F0502020204030204" pitchFamily="34" charset="0"/>
                        </a:rPr>
                        <a:t>ghi</a:t>
                      </a:r>
                      <a:r>
                        <a:rPr lang="en-US" sz="1600" b="1" i="0" baseline="0" dirty="0">
                          <a:cs typeface="Calibri" panose="020F0502020204030204" pitchFamily="34" charset="0"/>
                        </a:rPr>
                        <a:t> </a:t>
                      </a:r>
                      <a:r>
                        <a:rPr lang="en-US" sz="1600" b="1" i="0" baseline="0" dirty="0" err="1">
                          <a:cs typeface="Calibri" panose="020F0502020204030204" pitchFamily="34" charset="0"/>
                        </a:rPr>
                        <a:t>vào</a:t>
                      </a:r>
                      <a:r>
                        <a:rPr lang="en-US" sz="1600" b="1" i="0" baseline="0" dirty="0">
                          <a:cs typeface="Calibri" panose="020F0502020204030204" pitchFamily="34" charset="0"/>
                        </a:rPr>
                        <a:t> </a:t>
                      </a:r>
                      <a:r>
                        <a:rPr lang="en-US" sz="1600" b="1" i="0" baseline="0" dirty="0" err="1">
                          <a:cs typeface="Calibri" panose="020F0502020204030204" pitchFamily="34" charset="0"/>
                        </a:rPr>
                        <a:t>biến</a:t>
                      </a:r>
                      <a:r>
                        <a:rPr lang="en-US" sz="1600" b="1" i="0" baseline="0" dirty="0">
                          <a:cs typeface="Calibri" panose="020F0502020204030204" pitchFamily="34" charset="0"/>
                        </a:rPr>
                        <a:t> </a:t>
                      </a:r>
                      <a:r>
                        <a:rPr lang="en-US" sz="1600" b="1" i="0" baseline="0" dirty="0" err="1">
                          <a:cs typeface="Calibri" panose="020F0502020204030204" pitchFamily="34" charset="0"/>
                        </a:rPr>
                        <a:t>thông</a:t>
                      </a:r>
                      <a:r>
                        <a:rPr lang="en-US" sz="1600" b="1" i="0" baseline="0" dirty="0">
                          <a:cs typeface="Calibri" panose="020F0502020204030204" pitchFamily="34" charset="0"/>
                        </a:rPr>
                        <a:t> qua con </a:t>
                      </a:r>
                      <a:r>
                        <a:rPr lang="en-US" sz="1600" b="1" i="0" baseline="0" dirty="0" err="1">
                          <a:cs typeface="Calibri" panose="020F0502020204030204" pitchFamily="34" charset="0"/>
                        </a:rPr>
                        <a:t>trỏ</a:t>
                      </a:r>
                      <a:endParaRPr lang="en-US" sz="1600" b="1" i="0">
                        <a:cs typeface="Calibri" panose="020F0502020204030204" pitchFamily="34" charset="0"/>
                      </a:endParaRPr>
                    </a:p>
                  </a:txBody>
                  <a:tcPr/>
                </a:tc>
                <a:extLst>
                  <a:ext uri="{0D108BD9-81ED-4DB2-BD59-A6C34878D82A}">
                    <a16:rowId xmlns:a16="http://schemas.microsoft.com/office/drawing/2014/main" val="30474077"/>
                  </a:ext>
                </a:extLst>
              </a:tr>
              <a:tr h="2299990">
                <a:tc>
                  <a:txBody>
                    <a:bodyPr/>
                    <a:lstStyle/>
                    <a:p>
                      <a:pPr marL="0" marR="0">
                        <a:spcBef>
                          <a:spcPts val="0"/>
                        </a:spcBef>
                        <a:spcAft>
                          <a:spcPts val="0"/>
                        </a:spcAft>
                      </a:pPr>
                      <a:r>
                        <a:rPr lang="en-US" sz="1200" dirty="0">
                          <a:solidFill>
                            <a:srgbClr val="1F7199"/>
                          </a:solidFill>
                          <a:effectLst/>
                          <a:latin typeface="Courier New"/>
                          <a:ea typeface="Courier New" panose="02070309020205020404" pitchFamily="49" charset="0"/>
                          <a:cs typeface="Courier New"/>
                        </a:rPr>
                        <a:t>#</a:t>
                      </a:r>
                      <a:r>
                        <a:rPr lang="en-US" sz="1200" b="1" dirty="0">
                          <a:solidFill>
                            <a:srgbClr val="1F7199"/>
                          </a:solidFill>
                          <a:effectLst/>
                          <a:latin typeface="Courier New"/>
                          <a:ea typeface="Courier New" panose="02070309020205020404" pitchFamily="49" charset="0"/>
                          <a:cs typeface="Courier New"/>
                        </a:rPr>
                        <a:t>include</a:t>
                      </a:r>
                      <a:r>
                        <a:rPr lang="en-US" sz="1200" dirty="0">
                          <a:solidFill>
                            <a:srgbClr val="1F7199"/>
                          </a:solidFill>
                          <a:effectLst/>
                          <a:latin typeface="Courier New"/>
                          <a:ea typeface="Courier New" panose="02070309020205020404" pitchFamily="49" charset="0"/>
                          <a:cs typeface="Courier New"/>
                        </a:rPr>
                        <a:t> </a:t>
                      </a:r>
                      <a:r>
                        <a:rPr lang="en-US" sz="1200" dirty="0">
                          <a:solidFill>
                            <a:srgbClr val="4D99BF"/>
                          </a:solidFill>
                          <a:effectLst/>
                          <a:latin typeface="Courier New"/>
                          <a:ea typeface="Courier New" panose="02070309020205020404" pitchFamily="49" charset="0"/>
                          <a:cs typeface="Courier New"/>
                        </a:rPr>
                        <a:t>&lt;</a:t>
                      </a:r>
                      <a:r>
                        <a:rPr lang="en-US" sz="1200" dirty="0" err="1">
                          <a:solidFill>
                            <a:srgbClr val="4D99BF"/>
                          </a:solidFill>
                          <a:effectLst/>
                          <a:latin typeface="Courier New"/>
                          <a:ea typeface="Courier New" panose="02070309020205020404" pitchFamily="49" charset="0"/>
                          <a:cs typeface="Courier New"/>
                        </a:rPr>
                        <a:t>stdio.h</a:t>
                      </a:r>
                      <a:r>
                        <a:rPr lang="en-US" sz="1200" dirty="0">
                          <a:solidFill>
                            <a:srgbClr val="4D99BF"/>
                          </a:solidFill>
                          <a:effectLst/>
                          <a:latin typeface="Courier New"/>
                          <a:ea typeface="Courier New" panose="02070309020205020404" pitchFamily="49" charset="0"/>
                          <a:cs typeface="Courier New"/>
                        </a:rPr>
                        <a:t>&gt;</a:t>
                      </a:r>
                      <a:endParaRPr lang="en-US" sz="1200">
                        <a:solidFill>
                          <a:schemeClr val="tx1"/>
                        </a:solidFill>
                        <a:effectLst/>
                        <a:latin typeface="Courier New"/>
                        <a:ea typeface="Courier New" panose="02070309020205020404" pitchFamily="49" charset="0"/>
                        <a:cs typeface="Courier New"/>
                      </a:endParaRPr>
                    </a:p>
                    <a:p>
                      <a:pPr marL="0" marR="0">
                        <a:spcBef>
                          <a:spcPts val="0"/>
                        </a:spcBef>
                        <a:spcAft>
                          <a:spcPts val="0"/>
                        </a:spcAft>
                      </a:pP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b="1" dirty="0" err="1">
                          <a:solidFill>
                            <a:srgbClr val="444444"/>
                          </a:solidFill>
                          <a:effectLst/>
                          <a:latin typeface="Courier New"/>
                          <a:ea typeface="Courier New" panose="02070309020205020404" pitchFamily="49" charset="0"/>
                          <a:cs typeface="Courier New"/>
                        </a:rPr>
                        <a:t>int</a:t>
                      </a:r>
                      <a:r>
                        <a:rPr lang="en-US" sz="1200" dirty="0">
                          <a:solidFill>
                            <a:srgbClr val="444444"/>
                          </a:solidFill>
                          <a:effectLst/>
                          <a:latin typeface="Courier New"/>
                          <a:ea typeface="Courier New" panose="02070309020205020404" pitchFamily="49" charset="0"/>
                          <a:cs typeface="Courier New"/>
                        </a:rPr>
                        <a:t> </a:t>
                      </a:r>
                      <a:r>
                        <a:rPr lang="en-US" sz="1200" b="1" dirty="0">
                          <a:solidFill>
                            <a:srgbClr val="880000"/>
                          </a:solidFill>
                          <a:effectLst/>
                          <a:latin typeface="Courier New"/>
                          <a:ea typeface="Courier New" panose="02070309020205020404" pitchFamily="49" charset="0"/>
                          <a:cs typeface="Courier New"/>
                        </a:rPr>
                        <a:t>main</a:t>
                      </a:r>
                      <a:r>
                        <a:rPr lang="en-US" sz="1200" dirty="0">
                          <a:solidFill>
                            <a:srgbClr val="444444"/>
                          </a:solidFill>
                          <a:effectLst/>
                          <a:latin typeface="Courier New"/>
                          <a:ea typeface="Courier New" panose="02070309020205020404" pitchFamily="49" charset="0"/>
                          <a:cs typeface="Courier New"/>
                        </a:rPr>
                        <a:t>() </a:t>
                      </a:r>
                      <a:r>
                        <a:rPr lang="en-US" sz="1200" dirty="0">
                          <a:solidFill>
                            <a:srgbClr val="444444"/>
                          </a:solidFill>
                          <a:effectLst/>
                          <a:latin typeface="Courier New"/>
                          <a:ea typeface="Courier New" panose="02070309020205020404" pitchFamily="49" charset="0"/>
                          <a:cs typeface="Times New Roman"/>
                        </a:rPr>
                        <a:t>{</a:t>
                      </a:r>
                      <a:endParaRPr lang="en-US" sz="1200">
                        <a:effectLst/>
                        <a:latin typeface="Courier New"/>
                        <a:ea typeface="Courier New" panose="02070309020205020404" pitchFamily="49" charset="0"/>
                        <a:cs typeface="Times New Roman"/>
                      </a:endParaRPr>
                    </a:p>
                    <a:p>
                      <a:pPr marL="0" marR="0">
                        <a:spcBef>
                          <a:spcPts val="0"/>
                        </a:spcBef>
                        <a:spcAft>
                          <a:spcPts val="0"/>
                        </a:spcAft>
                      </a:pPr>
                      <a:r>
                        <a:rPr lang="en-US" sz="1200" dirty="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b="1" dirty="0" err="1">
                          <a:solidFill>
                            <a:srgbClr val="444444"/>
                          </a:solidFill>
                          <a:effectLst/>
                          <a:latin typeface="Courier New"/>
                          <a:ea typeface="Courier New" panose="02070309020205020404" pitchFamily="49" charset="0"/>
                          <a:cs typeface="Courier New"/>
                        </a:rPr>
                        <a:t>int</a:t>
                      </a:r>
                      <a:r>
                        <a:rPr lang="en-US" sz="1200" dirty="0">
                          <a:solidFill>
                            <a:srgbClr val="444444"/>
                          </a:solidFill>
                          <a:effectLst/>
                          <a:latin typeface="Courier New"/>
                          <a:ea typeface="Courier New" panose="02070309020205020404" pitchFamily="49" charset="0"/>
                          <a:cs typeface="Times New Roman"/>
                        </a:rPr>
                        <a:t> a = </a:t>
                      </a:r>
                      <a:r>
                        <a:rPr lang="en-US" sz="1200" dirty="0">
                          <a:solidFill>
                            <a:srgbClr val="880000"/>
                          </a:solidFill>
                          <a:effectLst/>
                          <a:latin typeface="Courier New"/>
                          <a:ea typeface="Courier New" panose="02070309020205020404" pitchFamily="49" charset="0"/>
                          <a:cs typeface="Courier New"/>
                        </a:rPr>
                        <a:t>10</a:t>
                      </a:r>
                      <a:r>
                        <a:rPr lang="en-US" sz="1200" dirty="0">
                          <a:solidFill>
                            <a:srgbClr val="444444"/>
                          </a:solidFill>
                          <a:effectLst/>
                          <a:latin typeface="Courier New"/>
                          <a:ea typeface="Courier New" panose="02070309020205020404" pitchFamily="49" charset="0"/>
                          <a:cs typeface="Times New Roman"/>
                        </a:rPr>
                        <a:t>;</a:t>
                      </a:r>
                      <a:endParaRPr lang="en-US" sz="1200">
                        <a:effectLst/>
                        <a:latin typeface="Courier New"/>
                        <a:ea typeface="Courier New" panose="02070309020205020404" pitchFamily="49" charset="0"/>
                        <a:cs typeface="Times New Roman"/>
                      </a:endParaRPr>
                    </a:p>
                    <a:p>
                      <a:pPr marL="0" marR="0">
                        <a:spcBef>
                          <a:spcPts val="0"/>
                        </a:spcBef>
                        <a:spcAft>
                          <a:spcPts val="0"/>
                        </a:spcAft>
                      </a:pPr>
                      <a:r>
                        <a:rPr lang="en-US" sz="1200" dirty="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b="1" dirty="0" err="1">
                          <a:solidFill>
                            <a:srgbClr val="444444"/>
                          </a:solidFill>
                          <a:effectLst/>
                          <a:latin typeface="Courier New"/>
                          <a:ea typeface="Courier New" panose="02070309020205020404" pitchFamily="49" charset="0"/>
                          <a:cs typeface="Courier New"/>
                        </a:rPr>
                        <a:t>int</a:t>
                      </a:r>
                      <a:r>
                        <a:rPr lang="en-US" sz="1200" dirty="0">
                          <a:solidFill>
                            <a:srgbClr val="444444"/>
                          </a:solidFill>
                          <a:effectLst/>
                          <a:latin typeface="Courier New"/>
                          <a:ea typeface="Courier New" panose="02070309020205020404" pitchFamily="49" charset="0"/>
                          <a:cs typeface="Times New Roman"/>
                        </a:rPr>
                        <a:t> *p = &amp;a;</a:t>
                      </a:r>
                      <a:endParaRPr lang="en-US" sz="1200">
                        <a:effectLst/>
                        <a:latin typeface="Courier New"/>
                        <a:ea typeface="Courier New" panose="02070309020205020404" pitchFamily="49" charset="0"/>
                        <a:cs typeface="Times New Roman"/>
                      </a:endParaRPr>
                    </a:p>
                    <a:p>
                      <a:pPr marL="0" marR="0">
                        <a:spcBef>
                          <a:spcPts val="0"/>
                        </a:spcBef>
                        <a:spcAft>
                          <a:spcPts val="0"/>
                        </a:spcAft>
                      </a:pPr>
                      <a:r>
                        <a:rPr lang="en-US" sz="1200" dirty="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dirty="0" err="1">
                          <a:solidFill>
                            <a:srgbClr val="397300"/>
                          </a:solidFill>
                          <a:effectLst/>
                          <a:latin typeface="Courier New"/>
                          <a:ea typeface="Courier New" panose="02070309020205020404" pitchFamily="49" charset="0"/>
                          <a:cs typeface="Courier New"/>
                        </a:rPr>
                        <a:t>printf</a:t>
                      </a:r>
                      <a:r>
                        <a:rPr lang="en-US" sz="1200" dirty="0">
                          <a:solidFill>
                            <a:srgbClr val="444444"/>
                          </a:solidFill>
                          <a:effectLst/>
                          <a:latin typeface="Courier New"/>
                          <a:ea typeface="Courier New" panose="02070309020205020404" pitchFamily="49" charset="0"/>
                          <a:cs typeface="Times New Roman"/>
                        </a:rPr>
                        <a:t>(</a:t>
                      </a:r>
                      <a:r>
                        <a:rPr lang="en-US" sz="1200" dirty="0">
                          <a:solidFill>
                            <a:srgbClr val="880000"/>
                          </a:solidFill>
                          <a:effectLst/>
                          <a:latin typeface="Courier New"/>
                          <a:ea typeface="Courier New" panose="02070309020205020404" pitchFamily="49" charset="0"/>
                          <a:cs typeface="Courier New"/>
                        </a:rPr>
                        <a:t>"Address of variable a: %p\n"</a:t>
                      </a:r>
                      <a:r>
                        <a:rPr lang="en-US" sz="1200" dirty="0">
                          <a:solidFill>
                            <a:srgbClr val="444444"/>
                          </a:solidFill>
                          <a:effectLst/>
                          <a:latin typeface="Courier New"/>
                          <a:ea typeface="Courier New" panose="02070309020205020404" pitchFamily="49" charset="0"/>
                          <a:cs typeface="Times New Roman"/>
                        </a:rPr>
                        <a:t>, &amp;a);</a:t>
                      </a:r>
                      <a:endParaRPr lang="en-US" sz="1200">
                        <a:effectLst/>
                        <a:latin typeface="Courier New"/>
                        <a:ea typeface="Courier New" panose="02070309020205020404" pitchFamily="49" charset="0"/>
                        <a:cs typeface="Times New Roman"/>
                      </a:endParaRPr>
                    </a:p>
                    <a:p>
                      <a:pPr marL="0" marR="0">
                        <a:spcBef>
                          <a:spcPts val="0"/>
                        </a:spcBef>
                        <a:spcAft>
                          <a:spcPts val="0"/>
                        </a:spcAft>
                      </a:pPr>
                      <a:r>
                        <a:rPr lang="en-US" sz="1200" dirty="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dirty="0" err="1">
                          <a:solidFill>
                            <a:srgbClr val="397300"/>
                          </a:solidFill>
                          <a:effectLst/>
                          <a:latin typeface="Courier New"/>
                          <a:ea typeface="Courier New" panose="02070309020205020404" pitchFamily="49" charset="0"/>
                          <a:cs typeface="Courier New"/>
                        </a:rPr>
                        <a:t>printf</a:t>
                      </a:r>
                      <a:r>
                        <a:rPr lang="en-US" sz="1200" dirty="0">
                          <a:solidFill>
                            <a:srgbClr val="444444"/>
                          </a:solidFill>
                          <a:effectLst/>
                          <a:latin typeface="Courier New"/>
                          <a:ea typeface="Courier New" panose="02070309020205020404" pitchFamily="49" charset="0"/>
                          <a:cs typeface="Times New Roman"/>
                        </a:rPr>
                        <a:t>(</a:t>
                      </a:r>
                      <a:r>
                        <a:rPr lang="en-US" sz="1200" dirty="0">
                          <a:solidFill>
                            <a:srgbClr val="880000"/>
                          </a:solidFill>
                          <a:effectLst/>
                          <a:latin typeface="Courier New"/>
                          <a:ea typeface="Courier New" panose="02070309020205020404" pitchFamily="49" charset="0"/>
                          <a:cs typeface="Courier New"/>
                        </a:rPr>
                        <a:t>"Address stored in pointer p: %p\n"</a:t>
                      </a:r>
                      <a:r>
                        <a:rPr lang="en-US" sz="1200" dirty="0">
                          <a:solidFill>
                            <a:srgbClr val="444444"/>
                          </a:solidFill>
                          <a:effectLst/>
                          <a:latin typeface="Courier New"/>
                          <a:ea typeface="Courier New" panose="02070309020205020404" pitchFamily="49" charset="0"/>
                          <a:cs typeface="Times New Roman"/>
                        </a:rPr>
                        <a:t>, p);</a:t>
                      </a:r>
                      <a:endParaRPr lang="en-US" sz="1200">
                        <a:effectLst/>
                        <a:latin typeface="Courier New"/>
                        <a:ea typeface="Courier New" panose="02070309020205020404" pitchFamily="49" charset="0"/>
                        <a:cs typeface="Times New Roman"/>
                      </a:endParaRPr>
                    </a:p>
                    <a:p>
                      <a:pPr marL="0" marR="0">
                        <a:spcBef>
                          <a:spcPts val="0"/>
                        </a:spcBef>
                        <a:spcAft>
                          <a:spcPts val="0"/>
                        </a:spcAft>
                      </a:pPr>
                      <a:r>
                        <a:rPr lang="en-US" sz="1200" dirty="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dirty="0" err="1">
                          <a:solidFill>
                            <a:srgbClr val="397300"/>
                          </a:solidFill>
                          <a:effectLst/>
                          <a:latin typeface="Courier New"/>
                          <a:ea typeface="Courier New" panose="02070309020205020404" pitchFamily="49" charset="0"/>
                          <a:cs typeface="Courier New"/>
                        </a:rPr>
                        <a:t>printf</a:t>
                      </a:r>
                      <a:r>
                        <a:rPr lang="en-US" sz="1200" dirty="0">
                          <a:solidFill>
                            <a:srgbClr val="444444"/>
                          </a:solidFill>
                          <a:effectLst/>
                          <a:latin typeface="Courier New"/>
                          <a:ea typeface="Courier New" panose="02070309020205020404" pitchFamily="49" charset="0"/>
                          <a:cs typeface="Times New Roman"/>
                        </a:rPr>
                        <a:t>(</a:t>
                      </a:r>
                      <a:r>
                        <a:rPr lang="en-US" sz="1200" dirty="0">
                          <a:solidFill>
                            <a:srgbClr val="880000"/>
                          </a:solidFill>
                          <a:effectLst/>
                          <a:latin typeface="Courier New"/>
                          <a:ea typeface="Courier New" panose="02070309020205020404" pitchFamily="49" charset="0"/>
                          <a:cs typeface="Courier New"/>
                        </a:rPr>
                        <a:t>"Value that p pointed to: %d\n"</a:t>
                      </a:r>
                      <a:r>
                        <a:rPr lang="en-US" sz="1200" dirty="0">
                          <a:solidFill>
                            <a:srgbClr val="444444"/>
                          </a:solidFill>
                          <a:effectLst/>
                          <a:latin typeface="Courier New"/>
                          <a:ea typeface="Courier New" panose="02070309020205020404" pitchFamily="49" charset="0"/>
                          <a:cs typeface="Times New Roman"/>
                        </a:rPr>
                        <a:t>, *p);</a:t>
                      </a:r>
                      <a:endParaRPr lang="en-US" sz="1200">
                        <a:effectLst/>
                        <a:latin typeface="Courier New"/>
                        <a:ea typeface="Courier New" panose="02070309020205020404" pitchFamily="49" charset="0"/>
                        <a:cs typeface="Times New Roman"/>
                      </a:endParaRPr>
                    </a:p>
                    <a:p>
                      <a:pPr marL="0" marR="0">
                        <a:spcBef>
                          <a:spcPts val="0"/>
                        </a:spcBef>
                        <a:spcAft>
                          <a:spcPts val="0"/>
                        </a:spcAft>
                      </a:pPr>
                      <a:r>
                        <a:rPr lang="en-US" sz="1200" dirty="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dirty="0">
                          <a:solidFill>
                            <a:srgbClr val="397300"/>
                          </a:solidFill>
                          <a:effectLst/>
                          <a:latin typeface="Courier New"/>
                          <a:ea typeface="Courier New" panose="02070309020205020404" pitchFamily="49" charset="0"/>
                          <a:cs typeface="Courier New"/>
                        </a:rPr>
                        <a:t>puts</a:t>
                      </a:r>
                      <a:r>
                        <a:rPr lang="en-US" sz="1200" dirty="0">
                          <a:solidFill>
                            <a:srgbClr val="444444"/>
                          </a:solidFill>
                          <a:effectLst/>
                          <a:latin typeface="Courier New"/>
                          <a:ea typeface="Courier New" panose="02070309020205020404" pitchFamily="49" charset="0"/>
                          <a:cs typeface="Times New Roman"/>
                        </a:rPr>
                        <a:t>(</a:t>
                      </a:r>
                      <a:r>
                        <a:rPr lang="en-US" sz="1200" dirty="0">
                          <a:solidFill>
                            <a:srgbClr val="880000"/>
                          </a:solidFill>
                          <a:effectLst/>
                          <a:latin typeface="Courier New"/>
                          <a:ea typeface="Courier New" panose="02070309020205020404" pitchFamily="49" charset="0"/>
                          <a:cs typeface="Courier New"/>
                        </a:rPr>
                        <a:t>"Now the program will change the value of a through pointer p."</a:t>
                      </a:r>
                      <a:r>
                        <a:rPr lang="en-US" sz="1200" dirty="0">
                          <a:solidFill>
                            <a:srgbClr val="444444"/>
                          </a:solidFill>
                          <a:effectLst/>
                          <a:latin typeface="Courier New"/>
                          <a:ea typeface="Courier New" panose="02070309020205020404" pitchFamily="49" charset="0"/>
                          <a:cs typeface="Times New Roman"/>
                        </a:rPr>
                        <a:t>);</a:t>
                      </a:r>
                      <a:endParaRPr lang="en-US" sz="1200">
                        <a:effectLst/>
                        <a:latin typeface="Courier New"/>
                        <a:ea typeface="Courier New" panose="02070309020205020404" pitchFamily="49" charset="0"/>
                        <a:cs typeface="Times New Roman"/>
                      </a:endParaRPr>
                    </a:p>
                    <a:p>
                      <a:pPr marL="0" marR="0">
                        <a:spcBef>
                          <a:spcPts val="0"/>
                        </a:spcBef>
                        <a:spcAft>
                          <a:spcPts val="0"/>
                        </a:spcAft>
                      </a:pPr>
                      <a:r>
                        <a:rPr lang="en-US" sz="1200" dirty="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dirty="0">
                          <a:solidFill>
                            <a:srgbClr val="444444"/>
                          </a:solidFill>
                          <a:effectLst/>
                          <a:latin typeface="Courier New"/>
                          <a:ea typeface="Courier New" panose="02070309020205020404" pitchFamily="49" charset="0"/>
                          <a:cs typeface="Times New Roman"/>
                        </a:rPr>
                        <a:t>*p = </a:t>
                      </a:r>
                      <a:r>
                        <a:rPr lang="en-US" sz="1200" dirty="0">
                          <a:solidFill>
                            <a:srgbClr val="880000"/>
                          </a:solidFill>
                          <a:effectLst/>
                          <a:latin typeface="Courier New"/>
                          <a:ea typeface="Courier New" panose="02070309020205020404" pitchFamily="49" charset="0"/>
                          <a:cs typeface="Courier New"/>
                        </a:rPr>
                        <a:t>69</a:t>
                      </a:r>
                      <a:r>
                        <a:rPr lang="en-US" sz="1200" dirty="0">
                          <a:solidFill>
                            <a:srgbClr val="444444"/>
                          </a:solidFill>
                          <a:effectLst/>
                          <a:latin typeface="Courier New"/>
                          <a:ea typeface="Courier New" panose="02070309020205020404" pitchFamily="49" charset="0"/>
                          <a:cs typeface="Times New Roman"/>
                        </a:rPr>
                        <a:t>;</a:t>
                      </a:r>
                      <a:endParaRPr lang="en-US" sz="1200">
                        <a:effectLst/>
                        <a:latin typeface="Courier New"/>
                        <a:ea typeface="Courier New" panose="02070309020205020404" pitchFamily="49" charset="0"/>
                        <a:cs typeface="Times New Roman"/>
                      </a:endParaRPr>
                    </a:p>
                    <a:p>
                      <a:pPr marL="0" marR="0">
                        <a:spcBef>
                          <a:spcPts val="0"/>
                        </a:spcBef>
                        <a:spcAft>
                          <a:spcPts val="0"/>
                        </a:spcAft>
                      </a:pPr>
                      <a:r>
                        <a:rPr lang="en-US" sz="1200" dirty="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dirty="0" err="1">
                          <a:solidFill>
                            <a:srgbClr val="397300"/>
                          </a:solidFill>
                          <a:effectLst/>
                          <a:latin typeface="Courier New"/>
                          <a:ea typeface="Courier New" panose="02070309020205020404" pitchFamily="49" charset="0"/>
                          <a:cs typeface="Courier New"/>
                        </a:rPr>
                        <a:t>printf</a:t>
                      </a:r>
                      <a:r>
                        <a:rPr lang="en-US" sz="1200" dirty="0">
                          <a:solidFill>
                            <a:srgbClr val="444444"/>
                          </a:solidFill>
                          <a:effectLst/>
                          <a:latin typeface="Courier New"/>
                          <a:ea typeface="Courier New" panose="02070309020205020404" pitchFamily="49" charset="0"/>
                          <a:cs typeface="Times New Roman"/>
                        </a:rPr>
                        <a:t>(</a:t>
                      </a:r>
                      <a:r>
                        <a:rPr lang="en-US" sz="1200" dirty="0">
                          <a:solidFill>
                            <a:srgbClr val="880000"/>
                          </a:solidFill>
                          <a:effectLst/>
                          <a:latin typeface="Courier New"/>
                          <a:ea typeface="Courier New" panose="02070309020205020404" pitchFamily="49" charset="0"/>
                          <a:cs typeface="Courier New"/>
                        </a:rPr>
                        <a:t>"New value of a: %d\n"</a:t>
                      </a:r>
                      <a:r>
                        <a:rPr lang="en-US" sz="1200" dirty="0">
                          <a:solidFill>
                            <a:srgbClr val="444444"/>
                          </a:solidFill>
                          <a:effectLst/>
                          <a:latin typeface="Courier New"/>
                          <a:ea typeface="Courier New" panose="02070309020205020404" pitchFamily="49" charset="0"/>
                          <a:cs typeface="Times New Roman"/>
                        </a:rPr>
                        <a:t>, a);</a:t>
                      </a:r>
                      <a:endParaRPr lang="en-US" sz="1200">
                        <a:effectLst/>
                        <a:latin typeface="Courier New"/>
                        <a:ea typeface="Courier New" panose="02070309020205020404" pitchFamily="49" charset="0"/>
                        <a:cs typeface="Times New Roman"/>
                      </a:endParaRPr>
                    </a:p>
                    <a:p>
                      <a:pPr marL="0" marR="0">
                        <a:spcBef>
                          <a:spcPts val="0"/>
                        </a:spcBef>
                        <a:spcAft>
                          <a:spcPts val="0"/>
                        </a:spcAft>
                      </a:pPr>
                      <a:r>
                        <a:rPr lang="en-US" sz="1200" dirty="0">
                          <a:solidFill>
                            <a:srgbClr val="444444"/>
                          </a:solidFill>
                          <a:effectLst/>
                          <a:latin typeface="Courier New"/>
                          <a:ea typeface="Courier New" panose="02070309020205020404" pitchFamily="49" charset="0"/>
                          <a:cs typeface="Times New Roman"/>
                        </a:rPr>
                        <a:t>}</a:t>
                      </a:r>
                      <a:endParaRPr lang="en-US" sz="1200">
                        <a:effectLst/>
                        <a:latin typeface="Courier New"/>
                        <a:ea typeface="Courier New" panose="02070309020205020404" pitchFamily="49" charset="0"/>
                        <a:cs typeface="Times New Roman"/>
                      </a:endParaRPr>
                    </a:p>
                  </a:txBody>
                  <a:tcPr/>
                </a:tc>
                <a:extLst>
                  <a:ext uri="{0D108BD9-81ED-4DB2-BD59-A6C34878D82A}">
                    <a16:rowId xmlns:a16="http://schemas.microsoft.com/office/drawing/2014/main" val="3231565464"/>
                  </a:ext>
                </a:extLst>
              </a:tr>
            </a:tbl>
          </a:graphicData>
        </a:graphic>
      </p:graphicFrame>
      <p:pic>
        <p:nvPicPr>
          <p:cNvPr id="5" name="Picture 4"/>
          <p:cNvPicPr>
            <a:picLocks noChangeAspect="1"/>
          </p:cNvPicPr>
          <p:nvPr/>
        </p:nvPicPr>
        <p:blipFill rotWithShape="1">
          <a:blip r:embed="rId2"/>
          <a:srcRect r="49075" b="74676"/>
          <a:stretch/>
        </p:blipFill>
        <p:spPr>
          <a:xfrm>
            <a:off x="457200" y="4113816"/>
            <a:ext cx="4748752" cy="1235015"/>
          </a:xfrm>
          <a:prstGeom prst="rect">
            <a:avLst/>
          </a:prstGeom>
        </p:spPr>
      </p:pic>
      <p:sp>
        <p:nvSpPr>
          <p:cNvPr id="6" name="TextBox 5"/>
          <p:cNvSpPr txBox="1"/>
          <p:nvPr/>
        </p:nvSpPr>
        <p:spPr>
          <a:xfrm>
            <a:off x="457200" y="3744484"/>
            <a:ext cx="869337" cy="369332"/>
          </a:xfrm>
          <a:prstGeom prst="rect">
            <a:avLst/>
          </a:prstGeom>
          <a:noFill/>
        </p:spPr>
        <p:txBody>
          <a:bodyPr wrap="square" rtlCol="0">
            <a:spAutoFit/>
          </a:bodyPr>
          <a:lstStyle/>
          <a:p>
            <a:r>
              <a:rPr lang="en-US" b="1"/>
              <a:t>Output</a:t>
            </a:r>
          </a:p>
        </p:txBody>
      </p:sp>
    </p:spTree>
    <p:extLst>
      <p:ext uri="{BB962C8B-B14F-4D97-AF65-F5344CB8AC3E}">
        <p14:creationId xmlns:p14="http://schemas.microsoft.com/office/powerpoint/2010/main" val="831481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Con trỏ</a:t>
            </a:r>
          </a:p>
        </p:txBody>
      </p:sp>
      <p:graphicFrame>
        <p:nvGraphicFramePr>
          <p:cNvPr id="4" name="Table 3"/>
          <p:cNvGraphicFramePr>
            <a:graphicFrameLocks noGrp="1"/>
          </p:cNvGraphicFramePr>
          <p:nvPr>
            <p:extLst>
              <p:ext uri="{D42A27DB-BD31-4B8C-83A1-F6EECF244321}">
                <p14:modId xmlns:p14="http://schemas.microsoft.com/office/powerpoint/2010/main" val="180349039"/>
              </p:ext>
            </p:extLst>
          </p:nvPr>
        </p:nvGraphicFramePr>
        <p:xfrm>
          <a:off x="457200" y="1112354"/>
          <a:ext cx="8195912" cy="2637322"/>
        </p:xfrm>
        <a:graphic>
          <a:graphicData uri="http://schemas.openxmlformats.org/drawingml/2006/table">
            <a:tbl>
              <a:tblPr firstRow="1" bandRow="1">
                <a:tableStyleId>{17292A2E-F333-43FB-9621-5CBBE7FDCDCB}</a:tableStyleId>
              </a:tblPr>
              <a:tblGrid>
                <a:gridCol w="8195912">
                  <a:extLst>
                    <a:ext uri="{9D8B030D-6E8A-4147-A177-3AD203B41FA5}">
                      <a16:colId xmlns:a16="http://schemas.microsoft.com/office/drawing/2014/main" val="107693152"/>
                    </a:ext>
                  </a:extLst>
                </a:gridCol>
              </a:tblGrid>
              <a:tr h="337332">
                <a:tc>
                  <a:txBody>
                    <a:bodyPr/>
                    <a:lstStyle/>
                    <a:p>
                      <a:pPr marL="0" indent="0" algn="just">
                        <a:buNone/>
                      </a:pPr>
                      <a:r>
                        <a:rPr lang="en-US" sz="1600" i="0" dirty="0"/>
                        <a:t>E8.3</a:t>
                      </a:r>
                      <a:r>
                        <a:rPr lang="en-US" sz="1600" i="0" baseline="0" dirty="0"/>
                        <a:t> - </a:t>
                      </a:r>
                      <a:r>
                        <a:rPr lang="en-US" sz="1600" b="1" i="0" dirty="0" err="1">
                          <a:cs typeface="Calibri" panose="020F0502020204030204" pitchFamily="34" charset="0"/>
                        </a:rPr>
                        <a:t>Ví</a:t>
                      </a:r>
                      <a:r>
                        <a:rPr lang="en-US" sz="1600" b="1" i="0" baseline="0" dirty="0">
                          <a:cs typeface="Calibri" panose="020F0502020204030204" pitchFamily="34" charset="0"/>
                        </a:rPr>
                        <a:t> </a:t>
                      </a:r>
                      <a:r>
                        <a:rPr lang="en-US" sz="1600" b="1" i="0" baseline="0" dirty="0" err="1">
                          <a:cs typeface="Calibri" panose="020F0502020204030204" pitchFamily="34" charset="0"/>
                        </a:rPr>
                        <a:t>dụ</a:t>
                      </a:r>
                      <a:r>
                        <a:rPr lang="en-US" sz="1600" b="1" i="0" baseline="0" dirty="0">
                          <a:cs typeface="Calibri" panose="020F0502020204030204" pitchFamily="34" charset="0"/>
                        </a:rPr>
                        <a:t> </a:t>
                      </a:r>
                      <a:r>
                        <a:rPr lang="en-US" sz="1600" b="1" i="0" baseline="0" dirty="0" err="1">
                          <a:cs typeface="Calibri" panose="020F0502020204030204" pitchFamily="34" charset="0"/>
                        </a:rPr>
                        <a:t>về</a:t>
                      </a:r>
                      <a:r>
                        <a:rPr lang="en-US" sz="1600" b="1" i="0" baseline="0" dirty="0">
                          <a:cs typeface="Calibri" panose="020F0502020204030204" pitchFamily="34" charset="0"/>
                        </a:rPr>
                        <a:t> </a:t>
                      </a:r>
                      <a:r>
                        <a:rPr lang="en-US" sz="1600" b="1" i="0" baseline="0" dirty="0" err="1">
                          <a:cs typeface="Calibri" panose="020F0502020204030204" pitchFamily="34" charset="0"/>
                        </a:rPr>
                        <a:t>nhập</a:t>
                      </a:r>
                      <a:r>
                        <a:rPr lang="en-US" sz="1600" b="1" i="0" baseline="0" dirty="0">
                          <a:cs typeface="Calibri" panose="020F0502020204030204" pitchFamily="34" charset="0"/>
                        </a:rPr>
                        <a:t> </a:t>
                      </a:r>
                      <a:r>
                        <a:rPr lang="en-US" sz="1600" b="1" i="0" baseline="0" dirty="0" err="1">
                          <a:cs typeface="Calibri" panose="020F0502020204030204" pitchFamily="34" charset="0"/>
                        </a:rPr>
                        <a:t>dữ</a:t>
                      </a:r>
                      <a:r>
                        <a:rPr lang="en-US" sz="1600" b="1" i="0" baseline="0" dirty="0">
                          <a:cs typeface="Calibri" panose="020F0502020204030204" pitchFamily="34" charset="0"/>
                        </a:rPr>
                        <a:t> </a:t>
                      </a:r>
                      <a:r>
                        <a:rPr lang="en-US" sz="1600" b="1" i="0" baseline="0" dirty="0" err="1">
                          <a:cs typeface="Calibri" panose="020F0502020204030204" pitchFamily="34" charset="0"/>
                        </a:rPr>
                        <a:t>liệu</a:t>
                      </a:r>
                      <a:r>
                        <a:rPr lang="en-US" sz="1600" b="1" i="0" baseline="0" dirty="0">
                          <a:cs typeface="Calibri" panose="020F0502020204030204" pitchFamily="34" charset="0"/>
                        </a:rPr>
                        <a:t> </a:t>
                      </a:r>
                      <a:r>
                        <a:rPr lang="en-US" sz="1600" b="1" i="0" baseline="0" dirty="0" err="1">
                          <a:cs typeface="Calibri" panose="020F0502020204030204" pitchFamily="34" charset="0"/>
                        </a:rPr>
                        <a:t>thông</a:t>
                      </a:r>
                      <a:r>
                        <a:rPr lang="en-US" sz="1600" b="1" i="0" baseline="0" dirty="0">
                          <a:cs typeface="Calibri" panose="020F0502020204030204" pitchFamily="34" charset="0"/>
                        </a:rPr>
                        <a:t> qua con </a:t>
                      </a:r>
                      <a:r>
                        <a:rPr lang="en-US" sz="1600" b="1" i="0" baseline="0" dirty="0" err="1">
                          <a:cs typeface="Calibri" panose="020F0502020204030204" pitchFamily="34" charset="0"/>
                        </a:rPr>
                        <a:t>trỏ</a:t>
                      </a:r>
                      <a:endParaRPr lang="en-US" sz="1600" b="1" i="0">
                        <a:cs typeface="Calibri" panose="020F0502020204030204" pitchFamily="34" charset="0"/>
                      </a:endParaRPr>
                    </a:p>
                  </a:txBody>
                  <a:tcPr/>
                </a:tc>
                <a:extLst>
                  <a:ext uri="{0D108BD9-81ED-4DB2-BD59-A6C34878D82A}">
                    <a16:rowId xmlns:a16="http://schemas.microsoft.com/office/drawing/2014/main" val="30474077"/>
                  </a:ext>
                </a:extLst>
              </a:tr>
              <a:tr h="2299990">
                <a:tc>
                  <a:txBody>
                    <a:bodyPr/>
                    <a:lstStyle/>
                    <a:p>
                      <a:pPr marL="0" marR="0">
                        <a:spcBef>
                          <a:spcPts val="0"/>
                        </a:spcBef>
                        <a:spcAft>
                          <a:spcPts val="0"/>
                        </a:spcAft>
                      </a:pPr>
                      <a:r>
                        <a:rPr lang="en-US" sz="1200" dirty="0">
                          <a:solidFill>
                            <a:srgbClr val="1F7199"/>
                          </a:solidFill>
                          <a:effectLst/>
                          <a:latin typeface="Courier New"/>
                          <a:ea typeface="Courier New" panose="02070309020205020404" pitchFamily="49" charset="0"/>
                          <a:cs typeface="Courier New"/>
                        </a:rPr>
                        <a:t>#</a:t>
                      </a:r>
                      <a:r>
                        <a:rPr lang="en-US" sz="1200" b="1" dirty="0">
                          <a:solidFill>
                            <a:srgbClr val="1F7199"/>
                          </a:solidFill>
                          <a:effectLst/>
                          <a:latin typeface="Courier New"/>
                          <a:ea typeface="Courier New" panose="02070309020205020404" pitchFamily="49" charset="0"/>
                          <a:cs typeface="Courier New"/>
                        </a:rPr>
                        <a:t>include</a:t>
                      </a:r>
                      <a:r>
                        <a:rPr lang="en-US" sz="1200" dirty="0">
                          <a:solidFill>
                            <a:srgbClr val="1F7199"/>
                          </a:solidFill>
                          <a:effectLst/>
                          <a:latin typeface="Courier New"/>
                          <a:ea typeface="Courier New" panose="02070309020205020404" pitchFamily="49" charset="0"/>
                          <a:cs typeface="Courier New"/>
                        </a:rPr>
                        <a:t> </a:t>
                      </a:r>
                      <a:r>
                        <a:rPr lang="en-US" sz="1200" dirty="0">
                          <a:solidFill>
                            <a:srgbClr val="4D99BF"/>
                          </a:solidFill>
                          <a:effectLst/>
                          <a:latin typeface="Courier New"/>
                          <a:ea typeface="Courier New" panose="02070309020205020404" pitchFamily="49" charset="0"/>
                          <a:cs typeface="Courier New"/>
                        </a:rPr>
                        <a:t>&lt;</a:t>
                      </a:r>
                      <a:r>
                        <a:rPr lang="en-US" sz="1200" dirty="0" err="1">
                          <a:solidFill>
                            <a:srgbClr val="4D99BF"/>
                          </a:solidFill>
                          <a:effectLst/>
                          <a:latin typeface="Courier New"/>
                          <a:ea typeface="Courier New" panose="02070309020205020404" pitchFamily="49" charset="0"/>
                          <a:cs typeface="Courier New"/>
                        </a:rPr>
                        <a:t>stdio.h</a:t>
                      </a:r>
                      <a:r>
                        <a:rPr lang="en-US" sz="1200" dirty="0">
                          <a:solidFill>
                            <a:srgbClr val="4D99BF"/>
                          </a:solidFill>
                          <a:effectLst/>
                          <a:latin typeface="Courier New"/>
                          <a:ea typeface="Courier New" panose="02070309020205020404" pitchFamily="49" charset="0"/>
                          <a:cs typeface="Courier New"/>
                        </a:rPr>
                        <a:t>&gt;</a:t>
                      </a:r>
                      <a:endParaRPr lang="en-US" sz="1200">
                        <a:solidFill>
                          <a:schemeClr val="tx1"/>
                        </a:solidFill>
                        <a:effectLst/>
                        <a:latin typeface="Courier New"/>
                        <a:ea typeface="Courier New" panose="02070309020205020404" pitchFamily="49" charset="0"/>
                        <a:cs typeface="Courier New"/>
                      </a:endParaRPr>
                    </a:p>
                    <a:p>
                      <a:pPr marL="0" marR="0">
                        <a:spcBef>
                          <a:spcPts val="0"/>
                        </a:spcBef>
                        <a:spcAft>
                          <a:spcPts val="0"/>
                        </a:spcAft>
                      </a:pP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b="1" dirty="0" err="1">
                          <a:solidFill>
                            <a:srgbClr val="444444"/>
                          </a:solidFill>
                          <a:effectLst/>
                          <a:latin typeface="Courier New"/>
                          <a:ea typeface="Courier New" panose="02070309020205020404" pitchFamily="49" charset="0"/>
                          <a:cs typeface="Courier New"/>
                        </a:rPr>
                        <a:t>int</a:t>
                      </a:r>
                      <a:r>
                        <a:rPr lang="en-US" sz="1200" dirty="0">
                          <a:solidFill>
                            <a:srgbClr val="444444"/>
                          </a:solidFill>
                          <a:effectLst/>
                          <a:latin typeface="Courier New"/>
                          <a:ea typeface="Courier New" panose="02070309020205020404" pitchFamily="49" charset="0"/>
                          <a:cs typeface="Courier New"/>
                        </a:rPr>
                        <a:t> </a:t>
                      </a:r>
                      <a:r>
                        <a:rPr lang="en-US" sz="1200" b="1" dirty="0">
                          <a:solidFill>
                            <a:srgbClr val="880000"/>
                          </a:solidFill>
                          <a:effectLst/>
                          <a:latin typeface="Courier New"/>
                          <a:ea typeface="Courier New" panose="02070309020205020404" pitchFamily="49" charset="0"/>
                          <a:cs typeface="Courier New"/>
                        </a:rPr>
                        <a:t>main</a:t>
                      </a:r>
                      <a:r>
                        <a:rPr lang="en-US" sz="1200" dirty="0">
                          <a:solidFill>
                            <a:srgbClr val="444444"/>
                          </a:solidFill>
                          <a:effectLst/>
                          <a:latin typeface="Courier New"/>
                          <a:ea typeface="Courier New" panose="02070309020205020404" pitchFamily="49" charset="0"/>
                          <a:cs typeface="Courier New"/>
                        </a:rPr>
                        <a:t>() {</a:t>
                      </a:r>
                      <a:endParaRPr lang="en-US" sz="1200">
                        <a:effectLst/>
                        <a:latin typeface="Courier New"/>
                        <a:ea typeface="Courier New" panose="02070309020205020404" pitchFamily="49" charset="0"/>
                        <a:cs typeface="Courier New"/>
                      </a:endParaRPr>
                    </a:p>
                    <a:p>
                      <a:pPr marL="0" marR="0">
                        <a:spcBef>
                          <a:spcPts val="0"/>
                        </a:spcBef>
                        <a:spcAft>
                          <a:spcPts val="0"/>
                        </a:spcAft>
                      </a:pPr>
                      <a:r>
                        <a:rPr lang="en-US" sz="1200" dirty="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dirty="0" err="1">
                          <a:solidFill>
                            <a:srgbClr val="444444"/>
                          </a:solidFill>
                          <a:effectLst/>
                          <a:latin typeface="Courier New"/>
                          <a:ea typeface="Courier New" panose="02070309020205020404" pitchFamily="49" charset="0"/>
                          <a:cs typeface="Courier New"/>
                        </a:rPr>
                        <a:t>int</a:t>
                      </a:r>
                      <a:r>
                        <a:rPr lang="en-US" sz="1200" dirty="0">
                          <a:solidFill>
                            <a:srgbClr val="444444"/>
                          </a:solidFill>
                          <a:effectLst/>
                          <a:latin typeface="Courier New"/>
                          <a:ea typeface="Courier New" panose="02070309020205020404" pitchFamily="49" charset="0"/>
                          <a:cs typeface="Courier New"/>
                        </a:rPr>
                        <a:t> a, b, *p;</a:t>
                      </a:r>
                      <a:endParaRPr lang="en-US" sz="1200">
                        <a:effectLst/>
                        <a:latin typeface="Courier New"/>
                        <a:ea typeface="Courier New" panose="02070309020205020404" pitchFamily="49" charset="0"/>
                        <a:cs typeface="Courier New"/>
                      </a:endParaRPr>
                    </a:p>
                    <a:p>
                      <a:pPr marL="0" marR="0">
                        <a:spcBef>
                          <a:spcPts val="0"/>
                        </a:spcBef>
                        <a:spcAft>
                          <a:spcPts val="0"/>
                        </a:spcAft>
                      </a:pPr>
                      <a:r>
                        <a:rPr lang="en-US" sz="1200" dirty="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dirty="0">
                          <a:solidFill>
                            <a:srgbClr val="444444"/>
                          </a:solidFill>
                          <a:effectLst/>
                          <a:latin typeface="Courier New"/>
                          <a:ea typeface="Courier New" panose="02070309020205020404" pitchFamily="49" charset="0"/>
                          <a:cs typeface="Courier New"/>
                        </a:rPr>
                        <a:t>p = &amp;a;</a:t>
                      </a:r>
                      <a:endParaRPr lang="en-US" sz="1200">
                        <a:effectLst/>
                        <a:latin typeface="Courier New"/>
                        <a:ea typeface="Courier New" panose="02070309020205020404" pitchFamily="49" charset="0"/>
                        <a:cs typeface="Courier New"/>
                      </a:endParaRPr>
                    </a:p>
                    <a:p>
                      <a:pPr marL="0" marR="0">
                        <a:spcBef>
                          <a:spcPts val="0"/>
                        </a:spcBef>
                        <a:spcAft>
                          <a:spcPts val="0"/>
                        </a:spcAft>
                      </a:pPr>
                      <a:r>
                        <a:rPr lang="en-US" sz="1200" dirty="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dirty="0" err="1">
                          <a:solidFill>
                            <a:srgbClr val="397300"/>
                          </a:solidFill>
                          <a:effectLst/>
                          <a:latin typeface="Courier New"/>
                          <a:ea typeface="Courier New" panose="02070309020205020404" pitchFamily="49" charset="0"/>
                          <a:cs typeface="Courier New"/>
                        </a:rPr>
                        <a:t>printf</a:t>
                      </a:r>
                      <a:r>
                        <a:rPr lang="en-US" sz="1200" dirty="0">
                          <a:solidFill>
                            <a:srgbClr val="444444"/>
                          </a:solidFill>
                          <a:effectLst/>
                          <a:latin typeface="Courier New"/>
                          <a:ea typeface="Courier New" panose="02070309020205020404" pitchFamily="49" charset="0"/>
                          <a:cs typeface="Courier New"/>
                        </a:rPr>
                        <a:t>(</a:t>
                      </a:r>
                      <a:r>
                        <a:rPr lang="en-US" sz="1200" dirty="0">
                          <a:solidFill>
                            <a:srgbClr val="880000"/>
                          </a:solidFill>
                          <a:effectLst/>
                          <a:latin typeface="Courier New"/>
                          <a:ea typeface="Courier New" panose="02070309020205020404" pitchFamily="49" charset="0"/>
                          <a:cs typeface="Courier New"/>
                        </a:rPr>
                        <a:t>"Enter a: "</a:t>
                      </a:r>
                      <a:r>
                        <a:rPr lang="en-US" sz="1200" dirty="0">
                          <a:solidFill>
                            <a:srgbClr val="444444"/>
                          </a:solidFill>
                          <a:effectLst/>
                          <a:latin typeface="Courier New"/>
                          <a:ea typeface="Courier New" panose="02070309020205020404" pitchFamily="49" charset="0"/>
                          <a:cs typeface="Courier New"/>
                        </a:rPr>
                        <a:t>);</a:t>
                      </a:r>
                      <a:endParaRPr lang="en-US" sz="1200">
                        <a:effectLst/>
                        <a:latin typeface="Courier New"/>
                        <a:ea typeface="Courier New" panose="02070309020205020404" pitchFamily="49" charset="0"/>
                        <a:cs typeface="Courier New"/>
                      </a:endParaRPr>
                    </a:p>
                    <a:p>
                      <a:pPr marL="0" marR="0">
                        <a:spcBef>
                          <a:spcPts val="0"/>
                        </a:spcBef>
                        <a:spcAft>
                          <a:spcPts val="0"/>
                        </a:spcAft>
                      </a:pPr>
                      <a:r>
                        <a:rPr lang="en-US" sz="1200" dirty="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dirty="0" err="1">
                          <a:solidFill>
                            <a:srgbClr val="397300"/>
                          </a:solidFill>
                          <a:effectLst/>
                          <a:latin typeface="Courier New"/>
                          <a:ea typeface="Courier New" panose="02070309020205020404" pitchFamily="49" charset="0"/>
                          <a:cs typeface="Courier New"/>
                        </a:rPr>
                        <a:t>scanf</a:t>
                      </a:r>
                      <a:r>
                        <a:rPr lang="en-US" sz="1200" dirty="0">
                          <a:solidFill>
                            <a:srgbClr val="444444"/>
                          </a:solidFill>
                          <a:effectLst/>
                          <a:latin typeface="Courier New"/>
                          <a:ea typeface="Courier New" panose="02070309020205020404" pitchFamily="49" charset="0"/>
                          <a:cs typeface="Courier New"/>
                        </a:rPr>
                        <a:t>(</a:t>
                      </a:r>
                      <a:r>
                        <a:rPr lang="en-US" sz="1200" dirty="0">
                          <a:solidFill>
                            <a:srgbClr val="880000"/>
                          </a:solidFill>
                          <a:effectLst/>
                          <a:latin typeface="Courier New"/>
                          <a:ea typeface="Courier New" panose="02070309020205020404" pitchFamily="49" charset="0"/>
                          <a:cs typeface="Courier New"/>
                        </a:rPr>
                        <a:t>"%d"</a:t>
                      </a:r>
                      <a:r>
                        <a:rPr lang="en-US" sz="1200" dirty="0">
                          <a:solidFill>
                            <a:srgbClr val="444444"/>
                          </a:solidFill>
                          <a:effectLst/>
                          <a:latin typeface="Courier New"/>
                          <a:ea typeface="Courier New" panose="02070309020205020404" pitchFamily="49" charset="0"/>
                          <a:cs typeface="Courier New"/>
                        </a:rPr>
                        <a:t>, p);</a:t>
                      </a:r>
                      <a:endParaRPr lang="en-US" sz="1200">
                        <a:effectLst/>
                        <a:latin typeface="Courier New"/>
                        <a:ea typeface="Courier New" panose="02070309020205020404" pitchFamily="49" charset="0"/>
                        <a:cs typeface="Courier New"/>
                      </a:endParaRPr>
                    </a:p>
                    <a:p>
                      <a:pPr marL="0" marR="0">
                        <a:spcBef>
                          <a:spcPts val="0"/>
                        </a:spcBef>
                        <a:spcAft>
                          <a:spcPts val="0"/>
                        </a:spcAft>
                      </a:pPr>
                      <a:r>
                        <a:rPr lang="en-US" sz="1200" dirty="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dirty="0">
                          <a:solidFill>
                            <a:srgbClr val="444444"/>
                          </a:solidFill>
                          <a:effectLst/>
                          <a:latin typeface="Courier New"/>
                          <a:ea typeface="Courier New" panose="02070309020205020404" pitchFamily="49" charset="0"/>
                          <a:cs typeface="Courier New"/>
                        </a:rPr>
                        <a:t>p = &amp;b;</a:t>
                      </a:r>
                      <a:endParaRPr lang="en-US" sz="1200">
                        <a:effectLst/>
                        <a:latin typeface="Courier New"/>
                        <a:ea typeface="Courier New" panose="02070309020205020404" pitchFamily="49" charset="0"/>
                        <a:cs typeface="Courier New"/>
                      </a:endParaRPr>
                    </a:p>
                    <a:p>
                      <a:pPr marL="0" marR="0">
                        <a:spcBef>
                          <a:spcPts val="0"/>
                        </a:spcBef>
                        <a:spcAft>
                          <a:spcPts val="0"/>
                        </a:spcAft>
                      </a:pPr>
                      <a:r>
                        <a:rPr lang="en-US" sz="1200" dirty="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dirty="0" err="1">
                          <a:solidFill>
                            <a:srgbClr val="397300"/>
                          </a:solidFill>
                          <a:effectLst/>
                          <a:latin typeface="Courier New"/>
                          <a:ea typeface="Courier New" panose="02070309020205020404" pitchFamily="49" charset="0"/>
                          <a:cs typeface="Courier New"/>
                        </a:rPr>
                        <a:t>printf</a:t>
                      </a:r>
                      <a:r>
                        <a:rPr lang="en-US" sz="1200" dirty="0">
                          <a:solidFill>
                            <a:srgbClr val="444444"/>
                          </a:solidFill>
                          <a:effectLst/>
                          <a:latin typeface="Courier New"/>
                          <a:ea typeface="Courier New" panose="02070309020205020404" pitchFamily="49" charset="0"/>
                          <a:cs typeface="Courier New"/>
                        </a:rPr>
                        <a:t>(</a:t>
                      </a:r>
                      <a:r>
                        <a:rPr lang="en-US" sz="1200" dirty="0">
                          <a:solidFill>
                            <a:srgbClr val="880000"/>
                          </a:solidFill>
                          <a:effectLst/>
                          <a:latin typeface="Courier New"/>
                          <a:ea typeface="Courier New" panose="02070309020205020404" pitchFamily="49" charset="0"/>
                          <a:cs typeface="Courier New"/>
                        </a:rPr>
                        <a:t>"Enter b: "</a:t>
                      </a:r>
                      <a:r>
                        <a:rPr lang="en-US" sz="1200" dirty="0">
                          <a:solidFill>
                            <a:srgbClr val="444444"/>
                          </a:solidFill>
                          <a:effectLst/>
                          <a:latin typeface="Courier New"/>
                          <a:ea typeface="Courier New" panose="02070309020205020404" pitchFamily="49" charset="0"/>
                          <a:cs typeface="Courier New"/>
                        </a:rPr>
                        <a:t>);</a:t>
                      </a:r>
                      <a:endParaRPr lang="en-US" sz="1200">
                        <a:effectLst/>
                        <a:latin typeface="Courier New"/>
                        <a:ea typeface="Courier New" panose="02070309020205020404" pitchFamily="49" charset="0"/>
                        <a:cs typeface="Courier New"/>
                      </a:endParaRPr>
                    </a:p>
                    <a:p>
                      <a:pPr marL="0" marR="0">
                        <a:spcBef>
                          <a:spcPts val="0"/>
                        </a:spcBef>
                        <a:spcAft>
                          <a:spcPts val="0"/>
                        </a:spcAft>
                      </a:pPr>
                      <a:r>
                        <a:rPr lang="en-US" sz="1200" dirty="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dirty="0" err="1">
                          <a:solidFill>
                            <a:srgbClr val="397300"/>
                          </a:solidFill>
                          <a:effectLst/>
                          <a:latin typeface="Courier New"/>
                          <a:ea typeface="Courier New" panose="02070309020205020404" pitchFamily="49" charset="0"/>
                          <a:cs typeface="Courier New"/>
                        </a:rPr>
                        <a:t>scanf</a:t>
                      </a:r>
                      <a:r>
                        <a:rPr lang="en-US" sz="1200" dirty="0">
                          <a:solidFill>
                            <a:srgbClr val="444444"/>
                          </a:solidFill>
                          <a:effectLst/>
                          <a:latin typeface="Courier New"/>
                          <a:ea typeface="Courier New" panose="02070309020205020404" pitchFamily="49" charset="0"/>
                          <a:cs typeface="Courier New"/>
                        </a:rPr>
                        <a:t>(</a:t>
                      </a:r>
                      <a:r>
                        <a:rPr lang="en-US" sz="1200" dirty="0">
                          <a:solidFill>
                            <a:srgbClr val="880000"/>
                          </a:solidFill>
                          <a:effectLst/>
                          <a:latin typeface="Courier New"/>
                          <a:ea typeface="Courier New" panose="02070309020205020404" pitchFamily="49" charset="0"/>
                          <a:cs typeface="Courier New"/>
                        </a:rPr>
                        <a:t>"%d"</a:t>
                      </a:r>
                      <a:r>
                        <a:rPr lang="en-US" sz="1200" dirty="0">
                          <a:solidFill>
                            <a:srgbClr val="444444"/>
                          </a:solidFill>
                          <a:effectLst/>
                          <a:latin typeface="Courier New"/>
                          <a:ea typeface="Courier New" panose="02070309020205020404" pitchFamily="49" charset="0"/>
                          <a:cs typeface="Courier New"/>
                        </a:rPr>
                        <a:t>, p);</a:t>
                      </a:r>
                      <a:endParaRPr lang="en-US" sz="1200">
                        <a:effectLst/>
                        <a:latin typeface="Courier New"/>
                        <a:ea typeface="Courier New" panose="02070309020205020404" pitchFamily="49" charset="0"/>
                        <a:cs typeface="Courier New"/>
                      </a:endParaRPr>
                    </a:p>
                    <a:p>
                      <a:pPr marL="0" marR="0">
                        <a:spcBef>
                          <a:spcPts val="0"/>
                        </a:spcBef>
                        <a:spcAft>
                          <a:spcPts val="0"/>
                        </a:spcAft>
                      </a:pPr>
                      <a:r>
                        <a:rPr lang="en-US" sz="1200" dirty="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dirty="0" err="1">
                          <a:solidFill>
                            <a:srgbClr val="397300"/>
                          </a:solidFill>
                          <a:effectLst/>
                          <a:latin typeface="Courier New"/>
                          <a:ea typeface="Courier New" panose="02070309020205020404" pitchFamily="49" charset="0"/>
                          <a:cs typeface="Courier New"/>
                        </a:rPr>
                        <a:t>printf</a:t>
                      </a:r>
                      <a:r>
                        <a:rPr lang="en-US" sz="1200" dirty="0">
                          <a:solidFill>
                            <a:srgbClr val="444444"/>
                          </a:solidFill>
                          <a:effectLst/>
                          <a:latin typeface="Courier New"/>
                          <a:ea typeface="Courier New" panose="02070309020205020404" pitchFamily="49" charset="0"/>
                          <a:cs typeface="Courier New"/>
                        </a:rPr>
                        <a:t>(</a:t>
                      </a:r>
                      <a:r>
                        <a:rPr lang="en-US" sz="1200" dirty="0">
                          <a:solidFill>
                            <a:srgbClr val="880000"/>
                          </a:solidFill>
                          <a:effectLst/>
                          <a:latin typeface="Courier New"/>
                          <a:ea typeface="Courier New" panose="02070309020205020404" pitchFamily="49" charset="0"/>
                          <a:cs typeface="Courier New"/>
                        </a:rPr>
                        <a:t>"a = %d, b = %d\n"</a:t>
                      </a:r>
                      <a:r>
                        <a:rPr lang="en-US" sz="1200" dirty="0">
                          <a:solidFill>
                            <a:srgbClr val="444444"/>
                          </a:solidFill>
                          <a:effectLst/>
                          <a:latin typeface="Courier New"/>
                          <a:ea typeface="Courier New" panose="02070309020205020404" pitchFamily="49" charset="0"/>
                          <a:cs typeface="Courier New"/>
                        </a:rPr>
                        <a:t>, a, b);</a:t>
                      </a:r>
                      <a:endParaRPr lang="en-US" sz="1200">
                        <a:effectLst/>
                        <a:latin typeface="Courier New"/>
                        <a:ea typeface="Courier New" panose="02070309020205020404" pitchFamily="49" charset="0"/>
                        <a:cs typeface="Courier New"/>
                      </a:endParaRPr>
                    </a:p>
                    <a:p>
                      <a:pPr marL="0" marR="0">
                        <a:spcBef>
                          <a:spcPts val="0"/>
                        </a:spcBef>
                        <a:spcAft>
                          <a:spcPts val="0"/>
                        </a:spcAft>
                      </a:pPr>
                      <a:r>
                        <a:rPr lang="en-US" sz="1200" dirty="0">
                          <a:solidFill>
                            <a:srgbClr val="444444"/>
                          </a:solidFill>
                          <a:effectLst/>
                          <a:latin typeface="Courier New"/>
                          <a:ea typeface="Courier New" panose="02070309020205020404" pitchFamily="49" charset="0"/>
                          <a:cs typeface="Courier New"/>
                        </a:rPr>
                        <a:t>}</a:t>
                      </a:r>
                      <a:endParaRPr lang="en-US" sz="1200">
                        <a:effectLst/>
                        <a:latin typeface="Courier New"/>
                        <a:ea typeface="Courier New" panose="02070309020205020404" pitchFamily="49" charset="0"/>
                        <a:cs typeface="Courier New"/>
                      </a:endParaRPr>
                    </a:p>
                  </a:txBody>
                  <a:tcPr/>
                </a:tc>
                <a:extLst>
                  <a:ext uri="{0D108BD9-81ED-4DB2-BD59-A6C34878D82A}">
                    <a16:rowId xmlns:a16="http://schemas.microsoft.com/office/drawing/2014/main" val="3231565464"/>
                  </a:ext>
                </a:extLst>
              </a:tr>
            </a:tbl>
          </a:graphicData>
        </a:graphic>
      </p:graphicFrame>
      <p:sp>
        <p:nvSpPr>
          <p:cNvPr id="6" name="TextBox 5"/>
          <p:cNvSpPr txBox="1"/>
          <p:nvPr/>
        </p:nvSpPr>
        <p:spPr>
          <a:xfrm>
            <a:off x="457200" y="3744484"/>
            <a:ext cx="869337" cy="369332"/>
          </a:xfrm>
          <a:prstGeom prst="rect">
            <a:avLst/>
          </a:prstGeom>
          <a:noFill/>
        </p:spPr>
        <p:txBody>
          <a:bodyPr wrap="square" rtlCol="0">
            <a:spAutoFit/>
          </a:bodyPr>
          <a:lstStyle/>
          <a:p>
            <a:r>
              <a:rPr lang="en-US" b="1"/>
              <a:t>Output</a:t>
            </a:r>
          </a:p>
        </p:txBody>
      </p:sp>
      <p:pic>
        <p:nvPicPr>
          <p:cNvPr id="3" name="Picture 2"/>
          <p:cNvPicPr>
            <a:picLocks noChangeAspect="1"/>
          </p:cNvPicPr>
          <p:nvPr/>
        </p:nvPicPr>
        <p:blipFill rotWithShape="1">
          <a:blip r:embed="rId2"/>
          <a:srcRect r="77382" b="81221"/>
          <a:stretch/>
        </p:blipFill>
        <p:spPr>
          <a:xfrm>
            <a:off x="457200" y="4113816"/>
            <a:ext cx="2109069" cy="915838"/>
          </a:xfrm>
          <a:prstGeom prst="rect">
            <a:avLst/>
          </a:prstGeom>
        </p:spPr>
      </p:pic>
    </p:spTree>
    <p:extLst>
      <p:ext uri="{BB962C8B-B14F-4D97-AF65-F5344CB8AC3E}">
        <p14:creationId xmlns:p14="http://schemas.microsoft.com/office/powerpoint/2010/main" val="25340609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Con trỏ</a:t>
            </a:r>
          </a:p>
        </p:txBody>
      </p:sp>
      <p:graphicFrame>
        <p:nvGraphicFramePr>
          <p:cNvPr id="4" name="Table 3"/>
          <p:cNvGraphicFramePr>
            <a:graphicFrameLocks noGrp="1"/>
          </p:cNvGraphicFramePr>
          <p:nvPr>
            <p:extLst>
              <p:ext uri="{D42A27DB-BD31-4B8C-83A1-F6EECF244321}">
                <p14:modId xmlns:p14="http://schemas.microsoft.com/office/powerpoint/2010/main" val="2549135808"/>
              </p:ext>
            </p:extLst>
          </p:nvPr>
        </p:nvGraphicFramePr>
        <p:xfrm>
          <a:off x="457200" y="3498843"/>
          <a:ext cx="8195912" cy="2637322"/>
        </p:xfrm>
        <a:graphic>
          <a:graphicData uri="http://schemas.openxmlformats.org/drawingml/2006/table">
            <a:tbl>
              <a:tblPr firstRow="1" bandRow="1">
                <a:tableStyleId>{17292A2E-F333-43FB-9621-5CBBE7FDCDCB}</a:tableStyleId>
              </a:tblPr>
              <a:tblGrid>
                <a:gridCol w="8195912">
                  <a:extLst>
                    <a:ext uri="{9D8B030D-6E8A-4147-A177-3AD203B41FA5}">
                      <a16:colId xmlns:a16="http://schemas.microsoft.com/office/drawing/2014/main" val="107693152"/>
                    </a:ext>
                  </a:extLst>
                </a:gridCol>
              </a:tblGrid>
              <a:tr h="337332">
                <a:tc>
                  <a:txBody>
                    <a:bodyPr/>
                    <a:lstStyle/>
                    <a:p>
                      <a:pPr marL="0" indent="0" algn="just">
                        <a:buNone/>
                      </a:pPr>
                      <a:r>
                        <a:rPr lang="en-US" sz="1600" i="0" dirty="0"/>
                        <a:t>E8.4 </a:t>
                      </a:r>
                      <a:r>
                        <a:rPr lang="en-US" sz="1600" i="0" baseline="0" dirty="0"/>
                        <a:t>- </a:t>
                      </a:r>
                      <a:r>
                        <a:rPr lang="en-US" sz="1600" b="1" i="0" dirty="0" err="1">
                          <a:cs typeface="Calibri" panose="020F0502020204030204" pitchFamily="34" charset="0"/>
                        </a:rPr>
                        <a:t>Ví</a:t>
                      </a:r>
                      <a:r>
                        <a:rPr lang="en-US" sz="1600" b="1" i="0" baseline="0" dirty="0">
                          <a:cs typeface="Calibri" panose="020F0502020204030204" pitchFamily="34" charset="0"/>
                        </a:rPr>
                        <a:t> </a:t>
                      </a:r>
                      <a:r>
                        <a:rPr lang="en-US" sz="1600" b="1" i="0" baseline="0" dirty="0" err="1">
                          <a:cs typeface="Calibri" panose="020F0502020204030204" pitchFamily="34" charset="0"/>
                        </a:rPr>
                        <a:t>dụ</a:t>
                      </a:r>
                      <a:r>
                        <a:rPr lang="en-US" sz="1600" b="1" i="0" baseline="0" dirty="0">
                          <a:cs typeface="Calibri" panose="020F0502020204030204" pitchFamily="34" charset="0"/>
                        </a:rPr>
                        <a:t> </a:t>
                      </a:r>
                      <a:r>
                        <a:rPr lang="en-US" sz="1600" b="1" i="0" baseline="0" dirty="0" err="1">
                          <a:cs typeface="Calibri" panose="020F0502020204030204" pitchFamily="34" charset="0"/>
                        </a:rPr>
                        <a:t>về</a:t>
                      </a:r>
                      <a:r>
                        <a:rPr lang="en-US" sz="1600" b="1" i="0" baseline="0" dirty="0">
                          <a:cs typeface="Calibri" panose="020F0502020204030204" pitchFamily="34" charset="0"/>
                        </a:rPr>
                        <a:t> </a:t>
                      </a:r>
                      <a:r>
                        <a:rPr lang="en-US" sz="1600" b="1" i="0" baseline="0" dirty="0" err="1">
                          <a:cs typeface="Calibri" panose="020F0502020204030204" pitchFamily="34" charset="0"/>
                        </a:rPr>
                        <a:t>dùng</a:t>
                      </a:r>
                      <a:r>
                        <a:rPr lang="en-US" sz="1600" b="1" i="0" baseline="0" dirty="0">
                          <a:cs typeface="Calibri" panose="020F0502020204030204" pitchFamily="34" charset="0"/>
                        </a:rPr>
                        <a:t> con </a:t>
                      </a:r>
                      <a:r>
                        <a:rPr lang="en-US" sz="1600" b="1" i="0" baseline="0" dirty="0" err="1">
                          <a:cs typeface="Calibri" panose="020F0502020204030204" pitchFamily="34" charset="0"/>
                        </a:rPr>
                        <a:t>trỏ</a:t>
                      </a:r>
                      <a:r>
                        <a:rPr lang="en-US" sz="1600" b="1" i="0" baseline="0" dirty="0">
                          <a:cs typeface="Calibri" panose="020F0502020204030204" pitchFamily="34" charset="0"/>
                        </a:rPr>
                        <a:t> </a:t>
                      </a:r>
                      <a:r>
                        <a:rPr lang="en-US" sz="1600" b="1" i="0" baseline="0" dirty="0" err="1">
                          <a:cs typeface="Calibri" panose="020F0502020204030204" pitchFamily="34" charset="0"/>
                        </a:rPr>
                        <a:t>không</a:t>
                      </a:r>
                      <a:r>
                        <a:rPr lang="en-US" sz="1600" b="1" i="0" baseline="0" dirty="0">
                          <a:cs typeface="Calibri" panose="020F0502020204030204" pitchFamily="34" charset="0"/>
                        </a:rPr>
                        <a:t> </a:t>
                      </a:r>
                      <a:r>
                        <a:rPr lang="en-US" sz="1600" b="1" i="0" baseline="0" dirty="0" err="1">
                          <a:cs typeface="Calibri" panose="020F0502020204030204" pitchFamily="34" charset="0"/>
                        </a:rPr>
                        <a:t>đúng</a:t>
                      </a:r>
                      <a:r>
                        <a:rPr lang="en-US" sz="1600" b="1" i="0" baseline="0" dirty="0">
                          <a:cs typeface="Calibri" panose="020F0502020204030204" pitchFamily="34" charset="0"/>
                        </a:rPr>
                        <a:t> </a:t>
                      </a:r>
                      <a:r>
                        <a:rPr lang="en-US" sz="1600" b="1" i="0" baseline="0" dirty="0" err="1">
                          <a:cs typeface="Calibri" panose="020F0502020204030204" pitchFamily="34" charset="0"/>
                        </a:rPr>
                        <a:t>kiểu</a:t>
                      </a:r>
                      <a:r>
                        <a:rPr lang="en-US" sz="1600" b="1" i="0" baseline="0" dirty="0">
                          <a:cs typeface="Calibri" panose="020F0502020204030204" pitchFamily="34" charset="0"/>
                        </a:rPr>
                        <a:t> </a:t>
                      </a:r>
                      <a:r>
                        <a:rPr lang="en-US" sz="1600" b="1" i="0" baseline="0" dirty="0" err="1">
                          <a:cs typeface="Calibri" panose="020F0502020204030204" pitchFamily="34" charset="0"/>
                        </a:rPr>
                        <a:t>dữ</a:t>
                      </a:r>
                      <a:r>
                        <a:rPr lang="en-US" sz="1600" b="1" i="0" baseline="0" dirty="0">
                          <a:cs typeface="Calibri" panose="020F0502020204030204" pitchFamily="34" charset="0"/>
                        </a:rPr>
                        <a:t> </a:t>
                      </a:r>
                      <a:r>
                        <a:rPr lang="en-US" sz="1600" b="1" i="0" baseline="0" dirty="0" err="1">
                          <a:cs typeface="Calibri" panose="020F0502020204030204" pitchFamily="34" charset="0"/>
                        </a:rPr>
                        <a:t>liệu</a:t>
                      </a:r>
                      <a:endParaRPr lang="en-US" sz="1600" b="1" i="0">
                        <a:cs typeface="Calibri" panose="020F0502020204030204" pitchFamily="34" charset="0"/>
                      </a:endParaRPr>
                    </a:p>
                  </a:txBody>
                  <a:tcPr/>
                </a:tc>
                <a:extLst>
                  <a:ext uri="{0D108BD9-81ED-4DB2-BD59-A6C34878D82A}">
                    <a16:rowId xmlns:a16="http://schemas.microsoft.com/office/drawing/2014/main" val="30474077"/>
                  </a:ext>
                </a:extLst>
              </a:tr>
              <a:tr h="2299990">
                <a:tc>
                  <a:txBody>
                    <a:bodyPr/>
                    <a:lstStyle/>
                    <a:p>
                      <a:pPr marL="0" marR="0">
                        <a:spcBef>
                          <a:spcPts val="0"/>
                        </a:spcBef>
                        <a:spcAft>
                          <a:spcPts val="0"/>
                        </a:spcAft>
                      </a:pPr>
                      <a:r>
                        <a:rPr lang="en-US" sz="1100" b="1" kern="1200" dirty="0">
                          <a:solidFill>
                            <a:srgbClr val="1F7199"/>
                          </a:solidFill>
                          <a:effectLst/>
                          <a:latin typeface="Courier New"/>
                          <a:ea typeface="Courier New" panose="02070309020205020404" pitchFamily="49" charset="0"/>
                          <a:cs typeface="Courier New"/>
                        </a:rPr>
                        <a:t>#include </a:t>
                      </a:r>
                      <a:r>
                        <a:rPr lang="en-US" sz="1100" dirty="0">
                          <a:solidFill>
                            <a:srgbClr val="4D99BF"/>
                          </a:solidFill>
                          <a:effectLst/>
                          <a:latin typeface="Courier New"/>
                          <a:ea typeface="Courier New" panose="02070309020205020404" pitchFamily="49" charset="0"/>
                          <a:cs typeface="Times New Roman"/>
                        </a:rPr>
                        <a:t>&lt;</a:t>
                      </a:r>
                      <a:r>
                        <a:rPr lang="en-US" sz="1100" dirty="0" err="1">
                          <a:solidFill>
                            <a:srgbClr val="4D99BF"/>
                          </a:solidFill>
                          <a:effectLst/>
                          <a:latin typeface="Courier New"/>
                          <a:ea typeface="Courier New" panose="02070309020205020404" pitchFamily="49" charset="0"/>
                          <a:cs typeface="Times New Roman"/>
                        </a:rPr>
                        <a:t>stdio.h</a:t>
                      </a:r>
                      <a:r>
                        <a:rPr lang="en-US" sz="1100" dirty="0">
                          <a:solidFill>
                            <a:srgbClr val="4D99BF"/>
                          </a:solidFill>
                          <a:effectLst/>
                          <a:latin typeface="Courier New"/>
                          <a:ea typeface="Courier New" panose="02070309020205020404" pitchFamily="49" charset="0"/>
                          <a:cs typeface="Times New Roman"/>
                        </a:rPr>
                        <a:t>&gt;</a:t>
                      </a:r>
                      <a:endParaRPr lang="en-US" sz="1100">
                        <a:effectLst/>
                        <a:latin typeface="Courier New"/>
                        <a:ea typeface="Courier New" panose="02070309020205020404" pitchFamily="49" charset="0"/>
                        <a:cs typeface="Times New Roman"/>
                      </a:endParaRPr>
                    </a:p>
                    <a:p>
                      <a:pPr marL="0" marR="0">
                        <a:spcBef>
                          <a:spcPts val="0"/>
                        </a:spcBef>
                        <a:spcAft>
                          <a:spcPts val="0"/>
                        </a:spcAft>
                      </a:pPr>
                      <a:endParaRPr lang="en-US" sz="1100">
                        <a:effectLst/>
                        <a:latin typeface="Courier New"/>
                        <a:ea typeface="Courier New" panose="02070309020205020404" pitchFamily="49" charset="0"/>
                        <a:cs typeface="Times New Roman"/>
                      </a:endParaRPr>
                    </a:p>
                    <a:p>
                      <a:pPr marL="0" marR="0">
                        <a:spcBef>
                          <a:spcPts val="0"/>
                        </a:spcBef>
                        <a:spcAft>
                          <a:spcPts val="0"/>
                        </a:spcAft>
                      </a:pPr>
                      <a:r>
                        <a:rPr lang="en-US" sz="1100" b="1" dirty="0" err="1">
                          <a:solidFill>
                            <a:srgbClr val="444444"/>
                          </a:solidFill>
                          <a:effectLst/>
                          <a:latin typeface="Courier New"/>
                          <a:ea typeface="Courier New" panose="02070309020205020404" pitchFamily="49" charset="0"/>
                          <a:cs typeface="Times New Roman"/>
                        </a:rPr>
                        <a:t>int</a:t>
                      </a:r>
                      <a:r>
                        <a:rPr lang="en-US" sz="1100" dirty="0">
                          <a:solidFill>
                            <a:srgbClr val="444444"/>
                          </a:solidFill>
                          <a:effectLst/>
                          <a:latin typeface="Courier New"/>
                          <a:ea typeface="Courier New" panose="02070309020205020404" pitchFamily="49" charset="0"/>
                          <a:cs typeface="Times New Roman"/>
                        </a:rPr>
                        <a:t> </a:t>
                      </a:r>
                      <a:r>
                        <a:rPr lang="en-US" sz="1100" b="1" dirty="0">
                          <a:solidFill>
                            <a:srgbClr val="880000"/>
                          </a:solidFill>
                          <a:effectLst/>
                          <a:latin typeface="Courier New"/>
                          <a:ea typeface="Courier New" panose="02070309020205020404" pitchFamily="49" charset="0"/>
                          <a:cs typeface="Times New Roman"/>
                        </a:rPr>
                        <a:t>main</a:t>
                      </a:r>
                      <a:r>
                        <a:rPr lang="en-US" sz="1100" dirty="0">
                          <a:solidFill>
                            <a:srgbClr val="444444"/>
                          </a:solidFill>
                          <a:effectLst/>
                          <a:latin typeface="Courier New"/>
                          <a:ea typeface="Courier New" panose="02070309020205020404" pitchFamily="49" charset="0"/>
                          <a:cs typeface="Times New Roman"/>
                        </a:rPr>
                        <a:t>() {</a:t>
                      </a:r>
                      <a:endParaRPr lang="en-US" sz="1100">
                        <a:effectLst/>
                        <a:latin typeface="Courier New"/>
                        <a:ea typeface="Courier New" panose="02070309020205020404" pitchFamily="49" charset="0"/>
                        <a:cs typeface="Times New Roman"/>
                      </a:endParaRPr>
                    </a:p>
                    <a:p>
                      <a:pPr marL="0" marR="0">
                        <a:spcBef>
                          <a:spcPts val="0"/>
                        </a:spcBef>
                        <a:spcAft>
                          <a:spcPts val="0"/>
                        </a:spcAft>
                      </a:pPr>
                      <a:r>
                        <a:rPr lang="en-US" sz="1100" dirty="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10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100" b="1" dirty="0" err="1">
                          <a:solidFill>
                            <a:srgbClr val="444444"/>
                          </a:solidFill>
                          <a:effectLst/>
                          <a:latin typeface="Courier New"/>
                          <a:ea typeface="Courier New" panose="02070309020205020404" pitchFamily="49" charset="0"/>
                          <a:cs typeface="Times New Roman"/>
                        </a:rPr>
                        <a:t>int</a:t>
                      </a:r>
                      <a:r>
                        <a:rPr lang="en-US" sz="1100" dirty="0">
                          <a:solidFill>
                            <a:srgbClr val="444444"/>
                          </a:solidFill>
                          <a:effectLst/>
                          <a:latin typeface="Courier New"/>
                          <a:ea typeface="Courier New" panose="02070309020205020404" pitchFamily="49" charset="0"/>
                          <a:cs typeface="Times New Roman"/>
                        </a:rPr>
                        <a:t> a = </a:t>
                      </a:r>
                      <a:r>
                        <a:rPr lang="en-US" sz="1100" dirty="0">
                          <a:solidFill>
                            <a:srgbClr val="880000"/>
                          </a:solidFill>
                          <a:effectLst/>
                          <a:latin typeface="Courier New"/>
                          <a:ea typeface="Courier New" panose="02070309020205020404" pitchFamily="49" charset="0"/>
                          <a:cs typeface="Times New Roman"/>
                        </a:rPr>
                        <a:t>10</a:t>
                      </a:r>
                      <a:r>
                        <a:rPr lang="en-US" sz="1100" dirty="0">
                          <a:solidFill>
                            <a:srgbClr val="444444"/>
                          </a:solidFill>
                          <a:effectLst/>
                          <a:latin typeface="Courier New"/>
                          <a:ea typeface="Courier New" panose="02070309020205020404" pitchFamily="49" charset="0"/>
                          <a:cs typeface="Times New Roman"/>
                        </a:rPr>
                        <a:t>;</a:t>
                      </a:r>
                      <a:endParaRPr lang="en-US" sz="1100">
                        <a:effectLst/>
                        <a:latin typeface="Courier New"/>
                        <a:ea typeface="Courier New" panose="02070309020205020404" pitchFamily="49" charset="0"/>
                        <a:cs typeface="Times New Roman"/>
                      </a:endParaRPr>
                    </a:p>
                    <a:p>
                      <a:pPr marL="0" marR="0">
                        <a:spcBef>
                          <a:spcPts val="0"/>
                        </a:spcBef>
                        <a:spcAft>
                          <a:spcPts val="0"/>
                        </a:spcAft>
                      </a:pPr>
                      <a:r>
                        <a:rPr lang="en-US" sz="1100" dirty="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10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100" b="1" dirty="0">
                          <a:solidFill>
                            <a:srgbClr val="444444"/>
                          </a:solidFill>
                          <a:effectLst/>
                          <a:latin typeface="Courier New"/>
                          <a:ea typeface="Courier New" panose="02070309020205020404" pitchFamily="49" charset="0"/>
                          <a:cs typeface="Times New Roman"/>
                        </a:rPr>
                        <a:t>float</a:t>
                      </a:r>
                      <a:r>
                        <a:rPr lang="en-US" sz="1100" dirty="0">
                          <a:solidFill>
                            <a:srgbClr val="444444"/>
                          </a:solidFill>
                          <a:effectLst/>
                          <a:latin typeface="Courier New"/>
                          <a:ea typeface="Courier New" panose="02070309020205020404" pitchFamily="49" charset="0"/>
                          <a:cs typeface="Times New Roman"/>
                        </a:rPr>
                        <a:t> *p = &amp;a;</a:t>
                      </a:r>
                      <a:endParaRPr lang="en-US" sz="1100">
                        <a:effectLst/>
                        <a:latin typeface="Courier New"/>
                        <a:ea typeface="Courier New" panose="02070309020205020404" pitchFamily="49" charset="0"/>
                        <a:cs typeface="Times New Roman"/>
                      </a:endParaRPr>
                    </a:p>
                    <a:p>
                      <a:pPr marL="0" marR="0">
                        <a:spcBef>
                          <a:spcPts val="0"/>
                        </a:spcBef>
                        <a:spcAft>
                          <a:spcPts val="0"/>
                        </a:spcAft>
                      </a:pPr>
                      <a:r>
                        <a:rPr lang="en-US" sz="1100" dirty="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10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100" dirty="0">
                          <a:solidFill>
                            <a:srgbClr val="397300"/>
                          </a:solidFill>
                          <a:effectLst/>
                          <a:latin typeface="Courier New"/>
                          <a:ea typeface="Courier New" panose="02070309020205020404" pitchFamily="49" charset="0"/>
                          <a:cs typeface="Times New Roman"/>
                        </a:rPr>
                        <a:t>puts</a:t>
                      </a:r>
                      <a:r>
                        <a:rPr lang="en-US" sz="1100" dirty="0">
                          <a:solidFill>
                            <a:srgbClr val="444444"/>
                          </a:solidFill>
                          <a:effectLst/>
                          <a:latin typeface="Courier New"/>
                          <a:ea typeface="Courier New" panose="02070309020205020404" pitchFamily="49" charset="0"/>
                          <a:cs typeface="Times New Roman"/>
                        </a:rPr>
                        <a:t>(</a:t>
                      </a:r>
                      <a:r>
                        <a:rPr lang="en-US" sz="1100" dirty="0">
                          <a:solidFill>
                            <a:srgbClr val="880000"/>
                          </a:solidFill>
                          <a:effectLst/>
                          <a:latin typeface="Courier New"/>
                          <a:ea typeface="Courier New" panose="02070309020205020404" pitchFamily="49" charset="0"/>
                          <a:cs typeface="Times New Roman"/>
                        </a:rPr>
                        <a:t>"Before:"</a:t>
                      </a:r>
                      <a:r>
                        <a:rPr lang="en-US" sz="1100" dirty="0">
                          <a:solidFill>
                            <a:srgbClr val="444444"/>
                          </a:solidFill>
                          <a:effectLst/>
                          <a:latin typeface="Courier New"/>
                          <a:ea typeface="Courier New" panose="02070309020205020404" pitchFamily="49" charset="0"/>
                          <a:cs typeface="Times New Roman"/>
                        </a:rPr>
                        <a:t>);</a:t>
                      </a:r>
                      <a:endParaRPr lang="en-US" sz="1100">
                        <a:effectLst/>
                        <a:latin typeface="Courier New"/>
                        <a:ea typeface="Courier New" panose="02070309020205020404" pitchFamily="49" charset="0"/>
                        <a:cs typeface="Times New Roman"/>
                      </a:endParaRPr>
                    </a:p>
                    <a:p>
                      <a:pPr marL="0" marR="0">
                        <a:spcBef>
                          <a:spcPts val="0"/>
                        </a:spcBef>
                        <a:spcAft>
                          <a:spcPts val="0"/>
                        </a:spcAft>
                      </a:pPr>
                      <a:r>
                        <a:rPr lang="en-US" sz="1100" dirty="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10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100" dirty="0" err="1">
                          <a:solidFill>
                            <a:srgbClr val="397300"/>
                          </a:solidFill>
                          <a:effectLst/>
                          <a:latin typeface="Courier New"/>
                          <a:ea typeface="Courier New" panose="02070309020205020404" pitchFamily="49" charset="0"/>
                          <a:cs typeface="Times New Roman"/>
                        </a:rPr>
                        <a:t>printf</a:t>
                      </a:r>
                      <a:r>
                        <a:rPr lang="en-US" sz="1100" dirty="0">
                          <a:solidFill>
                            <a:srgbClr val="444444"/>
                          </a:solidFill>
                          <a:effectLst/>
                          <a:latin typeface="Courier New"/>
                          <a:ea typeface="Courier New" panose="02070309020205020404" pitchFamily="49" charset="0"/>
                          <a:cs typeface="Times New Roman"/>
                        </a:rPr>
                        <a:t>(</a:t>
                      </a:r>
                      <a:r>
                        <a:rPr lang="en-US" sz="1100" dirty="0">
                          <a:solidFill>
                            <a:srgbClr val="880000"/>
                          </a:solidFill>
                          <a:effectLst/>
                          <a:latin typeface="Courier New"/>
                          <a:ea typeface="Courier New" panose="02070309020205020404" pitchFamily="49" charset="0"/>
                          <a:cs typeface="Times New Roman"/>
                        </a:rPr>
                        <a:t>"Value of a: %d\n"</a:t>
                      </a:r>
                      <a:r>
                        <a:rPr lang="en-US" sz="1100" dirty="0">
                          <a:solidFill>
                            <a:srgbClr val="444444"/>
                          </a:solidFill>
                          <a:effectLst/>
                          <a:latin typeface="Courier New"/>
                          <a:ea typeface="Courier New" panose="02070309020205020404" pitchFamily="49" charset="0"/>
                          <a:cs typeface="Times New Roman"/>
                        </a:rPr>
                        <a:t>, a);</a:t>
                      </a:r>
                      <a:endParaRPr lang="en-US" sz="1100">
                        <a:effectLst/>
                        <a:latin typeface="Courier New"/>
                        <a:ea typeface="Courier New" panose="02070309020205020404" pitchFamily="49" charset="0"/>
                        <a:cs typeface="Times New Roman"/>
                      </a:endParaRPr>
                    </a:p>
                    <a:p>
                      <a:pPr marL="0" marR="0">
                        <a:spcBef>
                          <a:spcPts val="0"/>
                        </a:spcBef>
                        <a:spcAft>
                          <a:spcPts val="0"/>
                        </a:spcAft>
                      </a:pPr>
                      <a:r>
                        <a:rPr lang="en-US" sz="1100" dirty="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10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100" dirty="0" err="1">
                          <a:solidFill>
                            <a:srgbClr val="397300"/>
                          </a:solidFill>
                          <a:effectLst/>
                          <a:latin typeface="Courier New"/>
                          <a:ea typeface="Courier New" panose="02070309020205020404" pitchFamily="49" charset="0"/>
                          <a:cs typeface="Times New Roman"/>
                        </a:rPr>
                        <a:t>printf</a:t>
                      </a:r>
                      <a:r>
                        <a:rPr lang="en-US" sz="1100" dirty="0">
                          <a:solidFill>
                            <a:srgbClr val="444444"/>
                          </a:solidFill>
                          <a:effectLst/>
                          <a:latin typeface="Courier New"/>
                          <a:ea typeface="Courier New" panose="02070309020205020404" pitchFamily="49" charset="0"/>
                          <a:cs typeface="Times New Roman"/>
                        </a:rPr>
                        <a:t>(</a:t>
                      </a:r>
                      <a:r>
                        <a:rPr lang="en-US" sz="1100" dirty="0">
                          <a:solidFill>
                            <a:srgbClr val="880000"/>
                          </a:solidFill>
                          <a:effectLst/>
                          <a:latin typeface="Courier New"/>
                          <a:ea typeface="Courier New" panose="02070309020205020404" pitchFamily="49" charset="0"/>
                          <a:cs typeface="Times New Roman"/>
                        </a:rPr>
                        <a:t>"Value of *p: %f\n"</a:t>
                      </a:r>
                      <a:r>
                        <a:rPr lang="en-US" sz="1100" dirty="0">
                          <a:solidFill>
                            <a:srgbClr val="444444"/>
                          </a:solidFill>
                          <a:effectLst/>
                          <a:latin typeface="Courier New"/>
                          <a:ea typeface="Courier New" panose="02070309020205020404" pitchFamily="49" charset="0"/>
                          <a:cs typeface="Times New Roman"/>
                        </a:rPr>
                        <a:t>, *p);</a:t>
                      </a:r>
                      <a:endParaRPr lang="en-US" sz="1100">
                        <a:effectLst/>
                        <a:latin typeface="Courier New"/>
                        <a:ea typeface="Courier New" panose="02070309020205020404" pitchFamily="49" charset="0"/>
                        <a:cs typeface="Times New Roman"/>
                      </a:endParaRPr>
                    </a:p>
                    <a:p>
                      <a:pPr marL="0" marR="0">
                        <a:spcBef>
                          <a:spcPts val="0"/>
                        </a:spcBef>
                        <a:spcAft>
                          <a:spcPts val="0"/>
                        </a:spcAft>
                      </a:pPr>
                      <a:r>
                        <a:rPr lang="en-US" sz="1100" dirty="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10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100" dirty="0">
                          <a:solidFill>
                            <a:srgbClr val="444444"/>
                          </a:solidFill>
                          <a:effectLst/>
                          <a:latin typeface="Courier New"/>
                          <a:ea typeface="Courier New" panose="02070309020205020404" pitchFamily="49" charset="0"/>
                          <a:cs typeface="Times New Roman"/>
                        </a:rPr>
                        <a:t>*p = </a:t>
                      </a:r>
                      <a:r>
                        <a:rPr lang="en-US" sz="1100" dirty="0">
                          <a:solidFill>
                            <a:srgbClr val="880000"/>
                          </a:solidFill>
                          <a:effectLst/>
                          <a:latin typeface="Courier New"/>
                          <a:ea typeface="Courier New" panose="02070309020205020404" pitchFamily="49" charset="0"/>
                          <a:cs typeface="Times New Roman"/>
                        </a:rPr>
                        <a:t>69</a:t>
                      </a:r>
                      <a:r>
                        <a:rPr lang="en-US" sz="1100" dirty="0">
                          <a:solidFill>
                            <a:srgbClr val="444444"/>
                          </a:solidFill>
                          <a:effectLst/>
                          <a:latin typeface="Courier New"/>
                          <a:ea typeface="Courier New" panose="02070309020205020404" pitchFamily="49" charset="0"/>
                          <a:cs typeface="Times New Roman"/>
                        </a:rPr>
                        <a:t>;</a:t>
                      </a:r>
                      <a:endParaRPr lang="en-US" sz="1100">
                        <a:effectLst/>
                        <a:latin typeface="Courier New"/>
                        <a:ea typeface="Courier New" panose="02070309020205020404" pitchFamily="49" charset="0"/>
                        <a:cs typeface="Times New Roman"/>
                      </a:endParaRPr>
                    </a:p>
                    <a:p>
                      <a:pPr marL="0" marR="0">
                        <a:spcBef>
                          <a:spcPts val="0"/>
                        </a:spcBef>
                        <a:spcAft>
                          <a:spcPts val="0"/>
                        </a:spcAft>
                      </a:pPr>
                      <a:r>
                        <a:rPr lang="en-US" sz="1100" dirty="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10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100" dirty="0">
                          <a:solidFill>
                            <a:srgbClr val="397300"/>
                          </a:solidFill>
                          <a:effectLst/>
                          <a:latin typeface="Courier New"/>
                          <a:ea typeface="Courier New" panose="02070309020205020404" pitchFamily="49" charset="0"/>
                          <a:cs typeface="Times New Roman"/>
                        </a:rPr>
                        <a:t>puts</a:t>
                      </a:r>
                      <a:r>
                        <a:rPr lang="en-US" sz="1100" dirty="0">
                          <a:solidFill>
                            <a:srgbClr val="444444"/>
                          </a:solidFill>
                          <a:effectLst/>
                          <a:latin typeface="Courier New"/>
                          <a:ea typeface="Courier New" panose="02070309020205020404" pitchFamily="49" charset="0"/>
                          <a:cs typeface="Times New Roman"/>
                        </a:rPr>
                        <a:t>(</a:t>
                      </a:r>
                      <a:r>
                        <a:rPr lang="en-US" sz="1100" dirty="0">
                          <a:solidFill>
                            <a:srgbClr val="880000"/>
                          </a:solidFill>
                          <a:effectLst/>
                          <a:latin typeface="Courier New"/>
                          <a:ea typeface="Courier New" panose="02070309020205020404" pitchFamily="49" charset="0"/>
                          <a:cs typeface="Times New Roman"/>
                        </a:rPr>
                        <a:t>"After:"</a:t>
                      </a:r>
                      <a:r>
                        <a:rPr lang="en-US" sz="1100" dirty="0">
                          <a:solidFill>
                            <a:srgbClr val="444444"/>
                          </a:solidFill>
                          <a:effectLst/>
                          <a:latin typeface="Courier New"/>
                          <a:ea typeface="Courier New" panose="02070309020205020404" pitchFamily="49" charset="0"/>
                          <a:cs typeface="Times New Roman"/>
                        </a:rPr>
                        <a:t>);</a:t>
                      </a:r>
                      <a:endParaRPr lang="en-US" sz="1100">
                        <a:effectLst/>
                        <a:latin typeface="Courier New"/>
                        <a:ea typeface="Courier New" panose="02070309020205020404" pitchFamily="49" charset="0"/>
                        <a:cs typeface="Times New Roman"/>
                      </a:endParaRPr>
                    </a:p>
                    <a:p>
                      <a:pPr marL="0" marR="0">
                        <a:spcBef>
                          <a:spcPts val="0"/>
                        </a:spcBef>
                        <a:spcAft>
                          <a:spcPts val="0"/>
                        </a:spcAft>
                      </a:pPr>
                      <a:r>
                        <a:rPr lang="en-US" sz="1100" dirty="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10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100" dirty="0" err="1">
                          <a:solidFill>
                            <a:srgbClr val="397300"/>
                          </a:solidFill>
                          <a:effectLst/>
                          <a:latin typeface="Courier New"/>
                          <a:ea typeface="Courier New" panose="02070309020205020404" pitchFamily="49" charset="0"/>
                          <a:cs typeface="Times New Roman"/>
                        </a:rPr>
                        <a:t>printf</a:t>
                      </a:r>
                      <a:r>
                        <a:rPr lang="en-US" sz="1100" dirty="0">
                          <a:solidFill>
                            <a:srgbClr val="444444"/>
                          </a:solidFill>
                          <a:effectLst/>
                          <a:latin typeface="Courier New"/>
                          <a:ea typeface="Courier New" panose="02070309020205020404" pitchFamily="49" charset="0"/>
                          <a:cs typeface="Times New Roman"/>
                        </a:rPr>
                        <a:t>(</a:t>
                      </a:r>
                      <a:r>
                        <a:rPr lang="en-US" sz="1100" dirty="0">
                          <a:solidFill>
                            <a:srgbClr val="880000"/>
                          </a:solidFill>
                          <a:effectLst/>
                          <a:latin typeface="Courier New"/>
                          <a:ea typeface="Courier New" panose="02070309020205020404" pitchFamily="49" charset="0"/>
                          <a:cs typeface="Times New Roman"/>
                        </a:rPr>
                        <a:t>"Value of a: %d\n"</a:t>
                      </a:r>
                      <a:r>
                        <a:rPr lang="en-US" sz="1100" dirty="0">
                          <a:solidFill>
                            <a:srgbClr val="444444"/>
                          </a:solidFill>
                          <a:effectLst/>
                          <a:latin typeface="Courier New"/>
                          <a:ea typeface="Courier New" panose="02070309020205020404" pitchFamily="49" charset="0"/>
                          <a:cs typeface="Times New Roman"/>
                        </a:rPr>
                        <a:t>, a);</a:t>
                      </a:r>
                      <a:endParaRPr lang="en-US" sz="1100">
                        <a:effectLst/>
                        <a:latin typeface="Courier New"/>
                        <a:ea typeface="Courier New" panose="02070309020205020404" pitchFamily="49" charset="0"/>
                        <a:cs typeface="Times New Roman"/>
                      </a:endParaRPr>
                    </a:p>
                    <a:p>
                      <a:pPr marL="0" marR="0">
                        <a:spcBef>
                          <a:spcPts val="0"/>
                        </a:spcBef>
                        <a:spcAft>
                          <a:spcPts val="0"/>
                        </a:spcAft>
                      </a:pPr>
                      <a:r>
                        <a:rPr lang="en-US" sz="1100" dirty="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10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100" dirty="0" err="1">
                          <a:solidFill>
                            <a:srgbClr val="397300"/>
                          </a:solidFill>
                          <a:effectLst/>
                          <a:latin typeface="Courier New"/>
                          <a:ea typeface="Courier New" panose="02070309020205020404" pitchFamily="49" charset="0"/>
                          <a:cs typeface="Times New Roman"/>
                        </a:rPr>
                        <a:t>printf</a:t>
                      </a:r>
                      <a:r>
                        <a:rPr lang="en-US" sz="1100" dirty="0">
                          <a:solidFill>
                            <a:srgbClr val="444444"/>
                          </a:solidFill>
                          <a:effectLst/>
                          <a:latin typeface="Courier New"/>
                          <a:ea typeface="Courier New" panose="02070309020205020404" pitchFamily="49" charset="0"/>
                          <a:cs typeface="Times New Roman"/>
                        </a:rPr>
                        <a:t>(</a:t>
                      </a:r>
                      <a:r>
                        <a:rPr lang="en-US" sz="1100" dirty="0">
                          <a:solidFill>
                            <a:srgbClr val="880000"/>
                          </a:solidFill>
                          <a:effectLst/>
                          <a:latin typeface="Courier New"/>
                          <a:ea typeface="Courier New" panose="02070309020205020404" pitchFamily="49" charset="0"/>
                          <a:cs typeface="Times New Roman"/>
                        </a:rPr>
                        <a:t>"Value of *p: %f\n"</a:t>
                      </a:r>
                      <a:r>
                        <a:rPr lang="en-US" sz="1100" dirty="0">
                          <a:solidFill>
                            <a:srgbClr val="444444"/>
                          </a:solidFill>
                          <a:effectLst/>
                          <a:latin typeface="Courier New"/>
                          <a:ea typeface="Courier New" panose="02070309020205020404" pitchFamily="49" charset="0"/>
                          <a:cs typeface="Times New Roman"/>
                        </a:rPr>
                        <a:t>, *p);</a:t>
                      </a:r>
                      <a:endParaRPr lang="en-US" sz="1100">
                        <a:effectLst/>
                        <a:latin typeface="Courier New"/>
                        <a:ea typeface="Courier New" panose="02070309020205020404" pitchFamily="49" charset="0"/>
                        <a:cs typeface="Times New Roman"/>
                      </a:endParaRPr>
                    </a:p>
                    <a:p>
                      <a:pPr marL="0" marR="0">
                        <a:spcBef>
                          <a:spcPts val="0"/>
                        </a:spcBef>
                        <a:spcAft>
                          <a:spcPts val="0"/>
                        </a:spcAft>
                      </a:pPr>
                      <a:r>
                        <a:rPr lang="en-US" sz="1100" dirty="0">
                          <a:solidFill>
                            <a:srgbClr val="444444"/>
                          </a:solidFill>
                          <a:effectLst/>
                          <a:latin typeface="Courier New"/>
                          <a:ea typeface="Courier New" panose="02070309020205020404" pitchFamily="49" charset="0"/>
                          <a:cs typeface="Times New Roman"/>
                        </a:rPr>
                        <a:t>}</a:t>
                      </a:r>
                      <a:endParaRPr lang="en-US" sz="1100">
                        <a:effectLst/>
                        <a:latin typeface="Courier New"/>
                        <a:ea typeface="Courier New" panose="02070309020205020404" pitchFamily="49" charset="0"/>
                        <a:cs typeface="Times New Roman"/>
                      </a:endParaRPr>
                    </a:p>
                  </a:txBody>
                  <a:tcPr/>
                </a:tc>
                <a:extLst>
                  <a:ext uri="{0D108BD9-81ED-4DB2-BD59-A6C34878D82A}">
                    <a16:rowId xmlns:a16="http://schemas.microsoft.com/office/drawing/2014/main" val="3231565464"/>
                  </a:ext>
                </a:extLst>
              </a:tr>
            </a:tbl>
          </a:graphicData>
        </a:graphic>
      </p:graphicFrame>
      <p:sp>
        <p:nvSpPr>
          <p:cNvPr id="3" name="Rectangle 2"/>
          <p:cNvSpPr/>
          <p:nvPr/>
        </p:nvSpPr>
        <p:spPr>
          <a:xfrm>
            <a:off x="457200" y="1098186"/>
            <a:ext cx="8195912" cy="2400657"/>
          </a:xfrm>
          <a:prstGeom prst="rect">
            <a:avLst/>
          </a:prstGeom>
        </p:spPr>
        <p:txBody>
          <a:bodyPr wrap="square">
            <a:spAutoFit/>
          </a:bodyPr>
          <a:lstStyle/>
          <a:p>
            <a:pPr algn="just"/>
            <a:r>
              <a:rPr lang="en-US" sz="2400" b="1"/>
              <a:t>4. Kiểu dữ liệu của con trỏ</a:t>
            </a:r>
          </a:p>
          <a:p>
            <a:pPr algn="just"/>
            <a:r>
              <a:rPr lang="en-US"/>
              <a:t>Ở đây, kiểu dữ liệu của con trỏ nên được hiểu là kiểu của dữ liệu trong vùng nhớ mà con trỏ trỏ tới. Nó sẽ quyết định cách mà dữ liệu được đọc/ghi vào vùng nhớ khi giải tham chiếu con trỏ bằng toán tử </a:t>
            </a:r>
            <a:r>
              <a:rPr lang="en-US" sz="1600">
                <a:latin typeface="Courier New" panose="02070309020205020404" pitchFamily="49" charset="0"/>
                <a:cs typeface="Courier New" panose="02070309020205020404" pitchFamily="49" charset="0"/>
              </a:rPr>
              <a:t>*</a:t>
            </a:r>
            <a:r>
              <a:rPr lang="en-US"/>
              <a:t>.</a:t>
            </a:r>
          </a:p>
          <a:p>
            <a:pPr algn="just"/>
            <a:r>
              <a:rPr lang="en-US"/>
              <a:t>Do vậy để có thể đọc/ghi dữ liệu thông qua con trỏ thì kiểu của con trỏ phải giống với kiểu dữ liệu của biến mà con trỏ trỏ tới, nếu không thì:</a:t>
            </a:r>
          </a:p>
          <a:p>
            <a:pPr marL="285750" indent="-285750" algn="just">
              <a:buFont typeface="Arial" panose="020B0604020202020204" pitchFamily="34" charset="0"/>
              <a:buChar char="•"/>
            </a:pPr>
            <a:r>
              <a:rPr lang="en-US"/>
              <a:t>Dữ liệu của biến sẽ bị sai lệch khi đọc qua con trỏ.</a:t>
            </a:r>
          </a:p>
          <a:p>
            <a:pPr marL="285750" indent="-285750" algn="just">
              <a:buFont typeface="Arial" panose="020B0604020202020204" pitchFamily="34" charset="0"/>
              <a:buChar char="•"/>
            </a:pPr>
            <a:r>
              <a:rPr lang="en-US"/>
              <a:t>Nếu ghi dữ liệu thông qua con trỏ thì dữ liệu khi đọc lại bằng biến sẽ bị sai lệch.</a:t>
            </a:r>
          </a:p>
        </p:txBody>
      </p:sp>
      <p:pic>
        <p:nvPicPr>
          <p:cNvPr id="5" name="Picture 4"/>
          <p:cNvPicPr>
            <a:picLocks noChangeAspect="1"/>
          </p:cNvPicPr>
          <p:nvPr/>
        </p:nvPicPr>
        <p:blipFill rotWithShape="1">
          <a:blip r:embed="rId2"/>
          <a:srcRect r="77475" b="71846"/>
          <a:stretch/>
        </p:blipFill>
        <p:spPr>
          <a:xfrm>
            <a:off x="5508055" y="4215430"/>
            <a:ext cx="2100443" cy="1373038"/>
          </a:xfrm>
          <a:prstGeom prst="rect">
            <a:avLst/>
          </a:prstGeom>
        </p:spPr>
      </p:pic>
      <p:sp>
        <p:nvSpPr>
          <p:cNvPr id="6" name="TextBox 5"/>
          <p:cNvSpPr txBox="1"/>
          <p:nvPr/>
        </p:nvSpPr>
        <p:spPr>
          <a:xfrm>
            <a:off x="5508055" y="3846098"/>
            <a:ext cx="869337" cy="369332"/>
          </a:xfrm>
          <a:prstGeom prst="rect">
            <a:avLst/>
          </a:prstGeom>
          <a:noFill/>
        </p:spPr>
        <p:txBody>
          <a:bodyPr wrap="square" rtlCol="0">
            <a:spAutoFit/>
          </a:bodyPr>
          <a:lstStyle/>
          <a:p>
            <a:r>
              <a:rPr lang="en-US" b="1"/>
              <a:t>Output</a:t>
            </a:r>
          </a:p>
        </p:txBody>
      </p:sp>
    </p:spTree>
    <p:extLst>
      <p:ext uri="{BB962C8B-B14F-4D97-AF65-F5344CB8AC3E}">
        <p14:creationId xmlns:p14="http://schemas.microsoft.com/office/powerpoint/2010/main" val="25472002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Con trỏ</a:t>
            </a:r>
          </a:p>
        </p:txBody>
      </p:sp>
      <p:sp>
        <p:nvSpPr>
          <p:cNvPr id="3" name="Content Placeholder 2"/>
          <p:cNvSpPr>
            <a:spLocks noGrp="1"/>
          </p:cNvSpPr>
          <p:nvPr>
            <p:ph idx="1"/>
          </p:nvPr>
        </p:nvSpPr>
        <p:spPr>
          <a:xfrm>
            <a:off x="457200" y="1143001"/>
            <a:ext cx="8229600" cy="2335047"/>
          </a:xfrm>
        </p:spPr>
        <p:txBody>
          <a:bodyPr vert="horz" lIns="91440" tIns="45720" rIns="91440" bIns="45720" rtlCol="0" anchor="t">
            <a:normAutofit/>
          </a:bodyPr>
          <a:lstStyle/>
          <a:p>
            <a:pPr marL="0" lvl="0" indent="0">
              <a:spcBef>
                <a:spcPts val="0"/>
              </a:spcBef>
              <a:buNone/>
            </a:pPr>
            <a:r>
              <a:rPr lang="en-US" sz="2400" b="1" dirty="0">
                <a:solidFill>
                  <a:prstClr val="black"/>
                </a:solidFill>
              </a:rPr>
              <a:t>5. Con </a:t>
            </a:r>
            <a:r>
              <a:rPr lang="en-US" sz="2400" b="1" dirty="0" err="1">
                <a:solidFill>
                  <a:prstClr val="black"/>
                </a:solidFill>
              </a:rPr>
              <a:t>trỏ</a:t>
            </a:r>
            <a:r>
              <a:rPr lang="en-US" sz="2400" b="1" dirty="0">
                <a:solidFill>
                  <a:prstClr val="black"/>
                </a:solidFill>
              </a:rPr>
              <a:t> </a:t>
            </a:r>
            <a:r>
              <a:rPr lang="en-US" sz="2400" b="1" dirty="0" err="1">
                <a:solidFill>
                  <a:prstClr val="black"/>
                </a:solidFill>
              </a:rPr>
              <a:t>không</a:t>
            </a:r>
            <a:r>
              <a:rPr lang="en-US" sz="2400" b="1" dirty="0">
                <a:solidFill>
                  <a:prstClr val="black"/>
                </a:solidFill>
              </a:rPr>
              <a:t> </a:t>
            </a:r>
            <a:r>
              <a:rPr lang="en-US" sz="2400" b="1" dirty="0" err="1">
                <a:solidFill>
                  <a:prstClr val="black"/>
                </a:solidFill>
              </a:rPr>
              <a:t>kiểu</a:t>
            </a:r>
          </a:p>
          <a:p>
            <a:pPr marL="0" lvl="0" indent="0" algn="just">
              <a:spcBef>
                <a:spcPts val="0"/>
              </a:spcBef>
              <a:buNone/>
            </a:pPr>
            <a:r>
              <a:rPr lang="en-US" sz="1800" dirty="0" err="1">
                <a:solidFill>
                  <a:prstClr val="black"/>
                </a:solidFill>
              </a:rPr>
              <a:t>Nếu</a:t>
            </a:r>
            <a:r>
              <a:rPr lang="en-US" sz="1800" dirty="0">
                <a:solidFill>
                  <a:prstClr val="black"/>
                </a:solidFill>
              </a:rPr>
              <a:t> ta </a:t>
            </a:r>
            <a:r>
              <a:rPr lang="en-US" sz="1800" dirty="0" err="1">
                <a:solidFill>
                  <a:prstClr val="black"/>
                </a:solidFill>
              </a:rPr>
              <a:t>để</a:t>
            </a:r>
            <a:r>
              <a:rPr lang="en-US" sz="1800" dirty="0">
                <a:solidFill>
                  <a:prstClr val="black"/>
                </a:solidFill>
              </a:rPr>
              <a:t> </a:t>
            </a:r>
            <a:r>
              <a:rPr lang="en-US" sz="1800" dirty="0" err="1">
                <a:solidFill>
                  <a:prstClr val="black"/>
                </a:solidFill>
              </a:rPr>
              <a:t>kiểu</a:t>
            </a:r>
            <a:r>
              <a:rPr lang="en-US" sz="1800" dirty="0">
                <a:solidFill>
                  <a:prstClr val="black"/>
                </a:solidFill>
              </a:rPr>
              <a:t> </a:t>
            </a:r>
            <a:r>
              <a:rPr lang="en-US" sz="1800" dirty="0" err="1">
                <a:solidFill>
                  <a:prstClr val="black"/>
                </a:solidFill>
              </a:rPr>
              <a:t>dữ</a:t>
            </a:r>
            <a:r>
              <a:rPr lang="en-US" sz="1800" dirty="0">
                <a:solidFill>
                  <a:prstClr val="black"/>
                </a:solidFill>
              </a:rPr>
              <a:t> </a:t>
            </a:r>
            <a:r>
              <a:rPr lang="en-US" sz="1800" dirty="0" err="1">
                <a:solidFill>
                  <a:prstClr val="black"/>
                </a:solidFill>
              </a:rPr>
              <a:t>liệu</a:t>
            </a:r>
            <a:r>
              <a:rPr lang="en-US" sz="1800" dirty="0">
                <a:solidFill>
                  <a:prstClr val="black"/>
                </a:solidFill>
              </a:rPr>
              <a:t> </a:t>
            </a:r>
            <a:r>
              <a:rPr lang="en-US" sz="1800" dirty="0" err="1">
                <a:solidFill>
                  <a:prstClr val="black"/>
                </a:solidFill>
              </a:rPr>
              <a:t>khi</a:t>
            </a:r>
            <a:r>
              <a:rPr lang="en-US" sz="1800" dirty="0">
                <a:solidFill>
                  <a:prstClr val="black"/>
                </a:solidFill>
              </a:rPr>
              <a:t> </a:t>
            </a:r>
            <a:r>
              <a:rPr lang="en-US" sz="1800" dirty="0" err="1">
                <a:solidFill>
                  <a:prstClr val="black"/>
                </a:solidFill>
              </a:rPr>
              <a:t>khai</a:t>
            </a:r>
            <a:r>
              <a:rPr lang="en-US" sz="1800" dirty="0">
                <a:solidFill>
                  <a:prstClr val="black"/>
                </a:solidFill>
              </a:rPr>
              <a:t> </a:t>
            </a:r>
            <a:r>
              <a:rPr lang="en-US" sz="1800" dirty="0" err="1">
                <a:solidFill>
                  <a:prstClr val="black"/>
                </a:solidFill>
              </a:rPr>
              <a:t>báo</a:t>
            </a:r>
            <a:r>
              <a:rPr lang="en-US" sz="1800" dirty="0">
                <a:solidFill>
                  <a:prstClr val="black"/>
                </a:solidFill>
              </a:rPr>
              <a:t> con </a:t>
            </a:r>
            <a:r>
              <a:rPr lang="en-US" sz="1800" dirty="0" err="1">
                <a:solidFill>
                  <a:prstClr val="black"/>
                </a:solidFill>
              </a:rPr>
              <a:t>trỏ</a:t>
            </a:r>
            <a:r>
              <a:rPr lang="en-US" sz="1800" dirty="0">
                <a:solidFill>
                  <a:prstClr val="black"/>
                </a:solidFill>
              </a:rPr>
              <a:t> </a:t>
            </a:r>
            <a:r>
              <a:rPr lang="en-US" sz="1800" dirty="0" err="1">
                <a:solidFill>
                  <a:prstClr val="black"/>
                </a:solidFill>
              </a:rPr>
              <a:t>là</a:t>
            </a:r>
            <a:r>
              <a:rPr lang="en-US" sz="1800" dirty="0">
                <a:solidFill>
                  <a:prstClr val="black"/>
                </a:solidFill>
              </a:rPr>
              <a:t> </a:t>
            </a:r>
            <a:r>
              <a:rPr lang="en-US" sz="1400" b="1" dirty="0">
                <a:solidFill>
                  <a:prstClr val="black"/>
                </a:solidFill>
                <a:latin typeface="Courier New" panose="02070309020205020404" pitchFamily="49" charset="0"/>
                <a:cs typeface="Courier New" panose="02070309020205020404" pitchFamily="49" charset="0"/>
              </a:rPr>
              <a:t>void</a:t>
            </a:r>
            <a:r>
              <a:rPr lang="en-US" sz="1800" dirty="0">
                <a:solidFill>
                  <a:prstClr val="black"/>
                </a:solidFill>
              </a:rPr>
              <a:t> </a:t>
            </a:r>
            <a:r>
              <a:rPr lang="en-US" sz="1800" dirty="0" err="1">
                <a:solidFill>
                  <a:prstClr val="black"/>
                </a:solidFill>
              </a:rPr>
              <a:t>thì</a:t>
            </a:r>
            <a:r>
              <a:rPr lang="en-US" sz="1800" dirty="0">
                <a:solidFill>
                  <a:prstClr val="black"/>
                </a:solidFill>
              </a:rPr>
              <a:t> ta </a:t>
            </a:r>
            <a:r>
              <a:rPr lang="en-US" sz="1800" dirty="0" err="1">
                <a:solidFill>
                  <a:prstClr val="black"/>
                </a:solidFill>
              </a:rPr>
              <a:t>sẽ</a:t>
            </a:r>
            <a:r>
              <a:rPr lang="en-US" sz="1800" dirty="0">
                <a:solidFill>
                  <a:prstClr val="black"/>
                </a:solidFill>
              </a:rPr>
              <a:t> </a:t>
            </a:r>
            <a:r>
              <a:rPr lang="en-US" sz="1800" dirty="0" err="1">
                <a:solidFill>
                  <a:prstClr val="black"/>
                </a:solidFill>
              </a:rPr>
              <a:t>được</a:t>
            </a:r>
            <a:r>
              <a:rPr lang="en-US" sz="1800" dirty="0">
                <a:solidFill>
                  <a:prstClr val="black"/>
                </a:solidFill>
              </a:rPr>
              <a:t> con </a:t>
            </a:r>
            <a:r>
              <a:rPr lang="en-US" sz="1800" dirty="0" err="1">
                <a:solidFill>
                  <a:prstClr val="black"/>
                </a:solidFill>
              </a:rPr>
              <a:t>trỏ</a:t>
            </a:r>
            <a:r>
              <a:rPr lang="en-US" sz="1800" dirty="0">
                <a:solidFill>
                  <a:prstClr val="black"/>
                </a:solidFill>
              </a:rPr>
              <a:t> </a:t>
            </a:r>
            <a:r>
              <a:rPr lang="en-US" sz="1800" dirty="0" err="1">
                <a:solidFill>
                  <a:prstClr val="black"/>
                </a:solidFill>
              </a:rPr>
              <a:t>không</a:t>
            </a:r>
            <a:r>
              <a:rPr lang="en-US" sz="1800" dirty="0">
                <a:solidFill>
                  <a:prstClr val="black"/>
                </a:solidFill>
              </a:rPr>
              <a:t> </a:t>
            </a:r>
            <a:r>
              <a:rPr lang="en-US" sz="1800" dirty="0" err="1">
                <a:solidFill>
                  <a:prstClr val="black"/>
                </a:solidFill>
              </a:rPr>
              <a:t>kiểu</a:t>
            </a:r>
            <a:r>
              <a:rPr lang="en-US" sz="1800" dirty="0">
                <a:solidFill>
                  <a:prstClr val="black"/>
                </a:solidFill>
              </a:rPr>
              <a:t> (void pointer). </a:t>
            </a:r>
            <a:r>
              <a:rPr lang="en-US" sz="1800" dirty="0" err="1">
                <a:solidFill>
                  <a:prstClr val="black"/>
                </a:solidFill>
              </a:rPr>
              <a:t>Khi</a:t>
            </a:r>
            <a:r>
              <a:rPr lang="en-US" sz="1800" dirty="0">
                <a:solidFill>
                  <a:prstClr val="black"/>
                </a:solidFill>
              </a:rPr>
              <a:t> </a:t>
            </a:r>
            <a:r>
              <a:rPr lang="en-US" sz="1800" dirty="0" err="1">
                <a:solidFill>
                  <a:prstClr val="black"/>
                </a:solidFill>
              </a:rPr>
              <a:t>đó</a:t>
            </a:r>
            <a:r>
              <a:rPr lang="en-US" sz="1800" dirty="0">
                <a:solidFill>
                  <a:prstClr val="black"/>
                </a:solidFill>
              </a:rPr>
              <a:t> </a:t>
            </a:r>
            <a:r>
              <a:rPr lang="en-US" sz="1800" dirty="0" err="1">
                <a:solidFill>
                  <a:prstClr val="black"/>
                </a:solidFill>
              </a:rPr>
              <a:t>kiểu</a:t>
            </a:r>
            <a:r>
              <a:rPr lang="en-US" sz="1800" dirty="0">
                <a:solidFill>
                  <a:prstClr val="black"/>
                </a:solidFill>
              </a:rPr>
              <a:t> </a:t>
            </a:r>
            <a:r>
              <a:rPr lang="en-US" sz="1800" dirty="0" err="1">
                <a:solidFill>
                  <a:prstClr val="black"/>
                </a:solidFill>
              </a:rPr>
              <a:t>của</a:t>
            </a:r>
            <a:r>
              <a:rPr lang="en-US" sz="1800" dirty="0">
                <a:solidFill>
                  <a:prstClr val="black"/>
                </a:solidFill>
              </a:rPr>
              <a:t> </a:t>
            </a:r>
            <a:r>
              <a:rPr lang="en-US" sz="1800" dirty="0" err="1">
                <a:solidFill>
                  <a:prstClr val="black"/>
                </a:solidFill>
              </a:rPr>
              <a:t>dữ</a:t>
            </a:r>
            <a:r>
              <a:rPr lang="en-US" sz="1800" dirty="0">
                <a:solidFill>
                  <a:prstClr val="black"/>
                </a:solidFill>
              </a:rPr>
              <a:t> </a:t>
            </a:r>
            <a:r>
              <a:rPr lang="en-US" sz="1800" dirty="0" err="1">
                <a:solidFill>
                  <a:prstClr val="black"/>
                </a:solidFill>
              </a:rPr>
              <a:t>liệu</a:t>
            </a:r>
            <a:r>
              <a:rPr lang="en-US" sz="1800" dirty="0">
                <a:solidFill>
                  <a:prstClr val="black"/>
                </a:solidFill>
              </a:rPr>
              <a:t> </a:t>
            </a:r>
            <a:r>
              <a:rPr lang="en-US" sz="1800" dirty="0" err="1">
                <a:solidFill>
                  <a:prstClr val="black"/>
                </a:solidFill>
              </a:rPr>
              <a:t>mà</a:t>
            </a:r>
            <a:r>
              <a:rPr lang="en-US" sz="1800" dirty="0">
                <a:solidFill>
                  <a:prstClr val="black"/>
                </a:solidFill>
              </a:rPr>
              <a:t> con </a:t>
            </a:r>
            <a:r>
              <a:rPr lang="en-US" sz="1800" dirty="0" err="1">
                <a:solidFill>
                  <a:prstClr val="black"/>
                </a:solidFill>
              </a:rPr>
              <a:t>trỏ</a:t>
            </a:r>
            <a:r>
              <a:rPr lang="en-US" sz="1800" dirty="0">
                <a:solidFill>
                  <a:prstClr val="black"/>
                </a:solidFill>
              </a:rPr>
              <a:t> </a:t>
            </a:r>
            <a:r>
              <a:rPr lang="en-US" sz="1800" dirty="0" err="1">
                <a:solidFill>
                  <a:prstClr val="black"/>
                </a:solidFill>
              </a:rPr>
              <a:t>trỏ</a:t>
            </a:r>
            <a:r>
              <a:rPr lang="en-US" sz="1800" dirty="0">
                <a:solidFill>
                  <a:prstClr val="black"/>
                </a:solidFill>
              </a:rPr>
              <a:t> </a:t>
            </a:r>
            <a:r>
              <a:rPr lang="en-US" sz="1800" dirty="0" err="1">
                <a:solidFill>
                  <a:prstClr val="black"/>
                </a:solidFill>
              </a:rPr>
              <a:t>tới</a:t>
            </a:r>
            <a:r>
              <a:rPr lang="en-US" sz="1800" dirty="0">
                <a:solidFill>
                  <a:prstClr val="black"/>
                </a:solidFill>
              </a:rPr>
              <a:t> </a:t>
            </a:r>
            <a:r>
              <a:rPr lang="en-US" sz="1800" dirty="0" err="1">
                <a:solidFill>
                  <a:prstClr val="black"/>
                </a:solidFill>
              </a:rPr>
              <a:t>là</a:t>
            </a:r>
            <a:r>
              <a:rPr lang="en-US" sz="1800" dirty="0">
                <a:solidFill>
                  <a:prstClr val="black"/>
                </a:solidFill>
              </a:rPr>
              <a:t> </a:t>
            </a:r>
            <a:r>
              <a:rPr lang="en-US" sz="1800" dirty="0" err="1">
                <a:solidFill>
                  <a:prstClr val="black"/>
                </a:solidFill>
              </a:rPr>
              <a:t>không</a:t>
            </a:r>
            <a:r>
              <a:rPr lang="en-US" sz="1800" dirty="0">
                <a:solidFill>
                  <a:prstClr val="black"/>
                </a:solidFill>
              </a:rPr>
              <a:t> </a:t>
            </a:r>
            <a:r>
              <a:rPr lang="en-US" sz="1800" dirty="0" err="1">
                <a:solidFill>
                  <a:prstClr val="black"/>
                </a:solidFill>
              </a:rPr>
              <a:t>xác</a:t>
            </a:r>
            <a:r>
              <a:rPr lang="en-US" sz="1800" dirty="0">
                <a:solidFill>
                  <a:prstClr val="black"/>
                </a:solidFill>
              </a:rPr>
              <a:t> </a:t>
            </a:r>
            <a:r>
              <a:rPr lang="en-US" sz="1800" dirty="0" err="1">
                <a:solidFill>
                  <a:prstClr val="black"/>
                </a:solidFill>
              </a:rPr>
              <a:t>định</a:t>
            </a:r>
            <a:r>
              <a:rPr lang="en-US" sz="1800" dirty="0">
                <a:solidFill>
                  <a:prstClr val="black"/>
                </a:solidFill>
              </a:rPr>
              <a:t>.</a:t>
            </a:r>
          </a:p>
          <a:p>
            <a:pPr marL="0" lvl="0" indent="0" algn="just">
              <a:spcBef>
                <a:spcPts val="0"/>
              </a:spcBef>
              <a:buNone/>
            </a:pPr>
            <a:r>
              <a:rPr lang="en-US" sz="1800" dirty="0" err="1">
                <a:solidFill>
                  <a:prstClr val="black"/>
                </a:solidFill>
              </a:rPr>
              <a:t>Để</a:t>
            </a:r>
            <a:r>
              <a:rPr lang="en-US" sz="1800" dirty="0">
                <a:solidFill>
                  <a:prstClr val="black"/>
                </a:solidFill>
              </a:rPr>
              <a:t> </a:t>
            </a:r>
            <a:r>
              <a:rPr lang="en-US" sz="1800" dirty="0" err="1">
                <a:solidFill>
                  <a:prstClr val="black"/>
                </a:solidFill>
              </a:rPr>
              <a:t>có</a:t>
            </a:r>
            <a:r>
              <a:rPr lang="en-US" sz="1800" dirty="0">
                <a:solidFill>
                  <a:prstClr val="black"/>
                </a:solidFill>
              </a:rPr>
              <a:t> </a:t>
            </a:r>
            <a:r>
              <a:rPr lang="en-US" sz="1800" dirty="0" err="1">
                <a:solidFill>
                  <a:prstClr val="black"/>
                </a:solidFill>
              </a:rPr>
              <a:t>thể</a:t>
            </a:r>
            <a:r>
              <a:rPr lang="en-US" sz="1800" dirty="0">
                <a:solidFill>
                  <a:prstClr val="black"/>
                </a:solidFill>
              </a:rPr>
              <a:t> </a:t>
            </a:r>
            <a:r>
              <a:rPr lang="en-US" sz="1800" dirty="0" err="1">
                <a:solidFill>
                  <a:prstClr val="black"/>
                </a:solidFill>
              </a:rPr>
              <a:t>đọc</a:t>
            </a:r>
            <a:r>
              <a:rPr lang="en-US" sz="1800" dirty="0">
                <a:solidFill>
                  <a:prstClr val="black"/>
                </a:solidFill>
              </a:rPr>
              <a:t>/</a:t>
            </a:r>
            <a:r>
              <a:rPr lang="en-US" sz="1800" dirty="0" err="1">
                <a:solidFill>
                  <a:prstClr val="black"/>
                </a:solidFill>
              </a:rPr>
              <a:t>ghi</a:t>
            </a:r>
            <a:r>
              <a:rPr lang="en-US" sz="1800" dirty="0">
                <a:solidFill>
                  <a:prstClr val="black"/>
                </a:solidFill>
              </a:rPr>
              <a:t> </a:t>
            </a:r>
            <a:r>
              <a:rPr lang="en-US" sz="1800" dirty="0" err="1">
                <a:solidFill>
                  <a:prstClr val="black"/>
                </a:solidFill>
              </a:rPr>
              <a:t>dữ</a:t>
            </a:r>
            <a:r>
              <a:rPr lang="en-US" sz="1800" dirty="0">
                <a:solidFill>
                  <a:prstClr val="black"/>
                </a:solidFill>
              </a:rPr>
              <a:t> </a:t>
            </a:r>
            <a:r>
              <a:rPr lang="en-US" sz="1800" dirty="0" err="1">
                <a:solidFill>
                  <a:prstClr val="black"/>
                </a:solidFill>
              </a:rPr>
              <a:t>liệu</a:t>
            </a:r>
            <a:r>
              <a:rPr lang="en-US" sz="1800" dirty="0">
                <a:solidFill>
                  <a:prstClr val="black"/>
                </a:solidFill>
              </a:rPr>
              <a:t> </a:t>
            </a:r>
            <a:r>
              <a:rPr lang="en-US" sz="1800" dirty="0" err="1">
                <a:solidFill>
                  <a:prstClr val="black"/>
                </a:solidFill>
              </a:rPr>
              <a:t>thông</a:t>
            </a:r>
            <a:r>
              <a:rPr lang="en-US" sz="1800" dirty="0">
                <a:solidFill>
                  <a:prstClr val="black"/>
                </a:solidFill>
              </a:rPr>
              <a:t> qua con </a:t>
            </a:r>
            <a:r>
              <a:rPr lang="en-US" sz="1800" dirty="0" err="1">
                <a:solidFill>
                  <a:prstClr val="black"/>
                </a:solidFill>
              </a:rPr>
              <a:t>trỏ</a:t>
            </a:r>
            <a:r>
              <a:rPr lang="en-US" sz="1800" dirty="0">
                <a:solidFill>
                  <a:prstClr val="black"/>
                </a:solidFill>
              </a:rPr>
              <a:t> </a:t>
            </a:r>
            <a:r>
              <a:rPr lang="en-US" sz="1800" dirty="0" err="1">
                <a:solidFill>
                  <a:prstClr val="black"/>
                </a:solidFill>
              </a:rPr>
              <a:t>không</a:t>
            </a:r>
            <a:r>
              <a:rPr lang="en-US" sz="1800" dirty="0">
                <a:solidFill>
                  <a:prstClr val="black"/>
                </a:solidFill>
              </a:rPr>
              <a:t> </a:t>
            </a:r>
            <a:r>
              <a:rPr lang="en-US" sz="1800" dirty="0" err="1">
                <a:solidFill>
                  <a:prstClr val="black"/>
                </a:solidFill>
              </a:rPr>
              <a:t>kiểu</a:t>
            </a:r>
            <a:r>
              <a:rPr lang="en-US" sz="1800" dirty="0">
                <a:solidFill>
                  <a:prstClr val="black"/>
                </a:solidFill>
              </a:rPr>
              <a:t>, ta </a:t>
            </a:r>
            <a:r>
              <a:rPr lang="en-US" sz="1800" dirty="0" err="1">
                <a:solidFill>
                  <a:prstClr val="black"/>
                </a:solidFill>
              </a:rPr>
              <a:t>cần</a:t>
            </a:r>
            <a:r>
              <a:rPr lang="en-US" sz="1800" dirty="0">
                <a:solidFill>
                  <a:prstClr val="black"/>
                </a:solidFill>
              </a:rPr>
              <a:t> </a:t>
            </a:r>
            <a:r>
              <a:rPr lang="en-US" sz="1800" dirty="0" err="1">
                <a:solidFill>
                  <a:prstClr val="black"/>
                </a:solidFill>
              </a:rPr>
              <a:t>phải</a:t>
            </a:r>
            <a:r>
              <a:rPr lang="en-US" sz="1800" dirty="0">
                <a:solidFill>
                  <a:prstClr val="black"/>
                </a:solidFill>
              </a:rPr>
              <a:t> </a:t>
            </a:r>
            <a:r>
              <a:rPr lang="en-US" sz="1800" dirty="0" err="1">
                <a:solidFill>
                  <a:prstClr val="black"/>
                </a:solidFill>
              </a:rPr>
              <a:t>ép</a:t>
            </a:r>
            <a:r>
              <a:rPr lang="en-US" sz="1800" dirty="0">
                <a:solidFill>
                  <a:prstClr val="black"/>
                </a:solidFill>
              </a:rPr>
              <a:t> </a:t>
            </a:r>
            <a:r>
              <a:rPr lang="en-US" sz="1800" dirty="0" err="1">
                <a:solidFill>
                  <a:prstClr val="black"/>
                </a:solidFill>
              </a:rPr>
              <a:t>kiểu</a:t>
            </a:r>
            <a:r>
              <a:rPr lang="en-US" sz="1800" dirty="0">
                <a:solidFill>
                  <a:prstClr val="black"/>
                </a:solidFill>
              </a:rPr>
              <a:t> </a:t>
            </a:r>
            <a:r>
              <a:rPr lang="en-US" sz="1800" dirty="0" err="1">
                <a:solidFill>
                  <a:prstClr val="black"/>
                </a:solidFill>
              </a:rPr>
              <a:t>nó</a:t>
            </a:r>
            <a:r>
              <a:rPr lang="en-US" sz="1800" dirty="0">
                <a:solidFill>
                  <a:prstClr val="black"/>
                </a:solidFill>
              </a:rPr>
              <a:t> </a:t>
            </a:r>
            <a:r>
              <a:rPr lang="en-US" sz="1800" dirty="0" err="1">
                <a:solidFill>
                  <a:prstClr val="black"/>
                </a:solidFill>
              </a:rPr>
              <a:t>về</a:t>
            </a:r>
            <a:r>
              <a:rPr lang="en-US" sz="1800" dirty="0">
                <a:solidFill>
                  <a:prstClr val="black"/>
                </a:solidFill>
              </a:rPr>
              <a:t> con </a:t>
            </a:r>
            <a:r>
              <a:rPr lang="en-US" sz="1800" dirty="0" err="1">
                <a:solidFill>
                  <a:prstClr val="black"/>
                </a:solidFill>
              </a:rPr>
              <a:t>trỏ</a:t>
            </a:r>
            <a:r>
              <a:rPr lang="en-US" sz="1800" dirty="0">
                <a:solidFill>
                  <a:prstClr val="black"/>
                </a:solidFill>
              </a:rPr>
              <a:t> </a:t>
            </a:r>
            <a:r>
              <a:rPr lang="en-US" sz="1800" dirty="0" err="1">
                <a:solidFill>
                  <a:prstClr val="black"/>
                </a:solidFill>
              </a:rPr>
              <a:t>có</a:t>
            </a:r>
            <a:r>
              <a:rPr lang="en-US" sz="1800" dirty="0">
                <a:solidFill>
                  <a:prstClr val="black"/>
                </a:solidFill>
              </a:rPr>
              <a:t> </a:t>
            </a:r>
            <a:r>
              <a:rPr lang="en-US" sz="1800" dirty="0" err="1">
                <a:solidFill>
                  <a:prstClr val="black"/>
                </a:solidFill>
              </a:rPr>
              <a:t>kiểu</a:t>
            </a:r>
            <a:r>
              <a:rPr lang="en-US" sz="1800" dirty="0">
                <a:solidFill>
                  <a:prstClr val="black"/>
                </a:solidFill>
              </a:rPr>
              <a:t> </a:t>
            </a:r>
            <a:r>
              <a:rPr lang="en-US" sz="1800" dirty="0" err="1">
                <a:solidFill>
                  <a:prstClr val="black"/>
                </a:solidFill>
              </a:rPr>
              <a:t>thích</a:t>
            </a:r>
            <a:r>
              <a:rPr lang="en-US" sz="1800" dirty="0">
                <a:solidFill>
                  <a:prstClr val="black"/>
                </a:solidFill>
              </a:rPr>
              <a:t> </a:t>
            </a:r>
            <a:r>
              <a:rPr lang="en-US" sz="1800" dirty="0" err="1">
                <a:solidFill>
                  <a:prstClr val="black"/>
                </a:solidFill>
              </a:rPr>
              <a:t>hợp</a:t>
            </a:r>
            <a:r>
              <a:rPr lang="en-US" sz="1800" dirty="0">
                <a:solidFill>
                  <a:prstClr val="black"/>
                </a:solidFill>
              </a:rPr>
              <a:t> </a:t>
            </a:r>
            <a:r>
              <a:rPr lang="en-US" sz="1800" dirty="0" err="1">
                <a:solidFill>
                  <a:prstClr val="black"/>
                </a:solidFill>
              </a:rPr>
              <a:t>bằng</a:t>
            </a:r>
            <a:r>
              <a:rPr lang="en-US" sz="1800" dirty="0">
                <a:solidFill>
                  <a:prstClr val="black"/>
                </a:solidFill>
              </a:rPr>
              <a:t> </a:t>
            </a:r>
            <a:r>
              <a:rPr lang="en-US" sz="1800" dirty="0" err="1">
                <a:solidFill>
                  <a:prstClr val="black"/>
                </a:solidFill>
              </a:rPr>
              <a:t>cú</a:t>
            </a:r>
            <a:r>
              <a:rPr lang="en-US" sz="1800" dirty="0">
                <a:solidFill>
                  <a:prstClr val="black"/>
                </a:solidFill>
              </a:rPr>
              <a:t> </a:t>
            </a:r>
            <a:r>
              <a:rPr lang="en-US" sz="1800" dirty="0" err="1">
                <a:solidFill>
                  <a:prstClr val="black"/>
                </a:solidFill>
              </a:rPr>
              <a:t>pháp</a:t>
            </a:r>
            <a:r>
              <a:rPr lang="en-US" sz="1800" dirty="0">
                <a:solidFill>
                  <a:prstClr val="black"/>
                </a:solidFill>
              </a:rPr>
              <a:t>:</a:t>
            </a:r>
          </a:p>
          <a:p>
            <a:pPr marL="0" lvl="0" indent="0" algn="ctr">
              <a:spcBef>
                <a:spcPts val="0"/>
              </a:spcBef>
              <a:buNone/>
            </a:pPr>
            <a:r>
              <a:rPr lang="en-US" sz="1400" dirty="0">
                <a:solidFill>
                  <a:prstClr val="black"/>
                </a:solidFill>
                <a:latin typeface="Courier New" panose="02070309020205020404" pitchFamily="49" charset="0"/>
                <a:cs typeface="Courier New" panose="02070309020205020404" pitchFamily="49" charset="0"/>
              </a:rPr>
              <a:t>(</a:t>
            </a:r>
            <a:r>
              <a:rPr lang="en-US" sz="1400" b="1" dirty="0" err="1">
                <a:solidFill>
                  <a:prstClr val="black"/>
                </a:solidFill>
                <a:latin typeface="Courier New" panose="02070309020205020404" pitchFamily="49" charset="0"/>
                <a:cs typeface="Courier New" panose="02070309020205020404" pitchFamily="49" charset="0"/>
              </a:rPr>
              <a:t>kiểu_dữ_liệu</a:t>
            </a:r>
            <a:r>
              <a:rPr lang="en-US" sz="1400" dirty="0">
                <a:solidFill>
                  <a:prstClr val="black"/>
                </a:solidFill>
                <a:latin typeface="Courier New" panose="02070309020205020404" pitchFamily="49" charset="0"/>
                <a:cs typeface="Courier New" panose="02070309020205020404" pitchFamily="49" charset="0"/>
              </a:rPr>
              <a:t>*) </a:t>
            </a:r>
            <a:r>
              <a:rPr lang="en-US" sz="1400" dirty="0" err="1">
                <a:solidFill>
                  <a:prstClr val="black"/>
                </a:solidFill>
                <a:latin typeface="Courier New" panose="02070309020205020404" pitchFamily="49" charset="0"/>
                <a:cs typeface="Courier New" panose="02070309020205020404" pitchFamily="49" charset="0"/>
              </a:rPr>
              <a:t>tên_con_trỏ</a:t>
            </a:r>
          </a:p>
          <a:p>
            <a:pPr marL="0" lvl="0" indent="0" algn="just">
              <a:spcBef>
                <a:spcPts val="0"/>
              </a:spcBef>
              <a:buNone/>
            </a:pPr>
            <a:r>
              <a:rPr lang="en-US" sz="1800" dirty="0">
                <a:solidFill>
                  <a:prstClr val="black"/>
                </a:solidFill>
              </a:rPr>
              <a:t>Con </a:t>
            </a:r>
            <a:r>
              <a:rPr lang="en-US" sz="1800" dirty="0" err="1">
                <a:solidFill>
                  <a:prstClr val="black"/>
                </a:solidFill>
              </a:rPr>
              <a:t>trỏ</a:t>
            </a:r>
            <a:r>
              <a:rPr lang="en-US" sz="1800" dirty="0">
                <a:solidFill>
                  <a:prstClr val="black"/>
                </a:solidFill>
              </a:rPr>
              <a:t> </a:t>
            </a:r>
            <a:r>
              <a:rPr lang="en-US" sz="1800" dirty="0" err="1">
                <a:solidFill>
                  <a:prstClr val="black"/>
                </a:solidFill>
              </a:rPr>
              <a:t>không</a:t>
            </a:r>
            <a:r>
              <a:rPr lang="en-US" sz="1800" dirty="0">
                <a:solidFill>
                  <a:prstClr val="black"/>
                </a:solidFill>
              </a:rPr>
              <a:t> </a:t>
            </a:r>
            <a:r>
              <a:rPr lang="en-US" sz="1800" dirty="0" err="1">
                <a:solidFill>
                  <a:prstClr val="black"/>
                </a:solidFill>
              </a:rPr>
              <a:t>kiểu</a:t>
            </a:r>
            <a:r>
              <a:rPr lang="en-US" sz="1800" dirty="0">
                <a:solidFill>
                  <a:prstClr val="black"/>
                </a:solidFill>
              </a:rPr>
              <a:t> </a:t>
            </a:r>
            <a:r>
              <a:rPr lang="en-US" sz="1800" dirty="0" err="1">
                <a:solidFill>
                  <a:prstClr val="black"/>
                </a:solidFill>
              </a:rPr>
              <a:t>thường</a:t>
            </a:r>
            <a:r>
              <a:rPr lang="en-US" sz="1800" dirty="0">
                <a:solidFill>
                  <a:prstClr val="black"/>
                </a:solidFill>
              </a:rPr>
              <a:t> </a:t>
            </a:r>
            <a:r>
              <a:rPr lang="en-US" sz="1800" dirty="0" err="1">
                <a:solidFill>
                  <a:prstClr val="black"/>
                </a:solidFill>
              </a:rPr>
              <a:t>được</a:t>
            </a:r>
            <a:r>
              <a:rPr lang="en-US" sz="1800" dirty="0">
                <a:solidFill>
                  <a:prstClr val="black"/>
                </a:solidFill>
              </a:rPr>
              <a:t> </a:t>
            </a:r>
            <a:r>
              <a:rPr lang="en-US" sz="1800" dirty="0" err="1">
                <a:solidFill>
                  <a:prstClr val="black"/>
                </a:solidFill>
              </a:rPr>
              <a:t>dùng</a:t>
            </a:r>
            <a:r>
              <a:rPr lang="en-US" sz="1800" dirty="0">
                <a:solidFill>
                  <a:prstClr val="black"/>
                </a:solidFill>
              </a:rPr>
              <a:t> </a:t>
            </a:r>
            <a:r>
              <a:rPr lang="en-US" sz="1800" dirty="0" err="1">
                <a:solidFill>
                  <a:prstClr val="black"/>
                </a:solidFill>
              </a:rPr>
              <a:t>khi</a:t>
            </a:r>
            <a:r>
              <a:rPr lang="en-US" sz="1800" dirty="0">
                <a:solidFill>
                  <a:prstClr val="black"/>
                </a:solidFill>
              </a:rPr>
              <a:t> </a:t>
            </a:r>
            <a:r>
              <a:rPr lang="en-US" sz="1800" dirty="0" err="1">
                <a:solidFill>
                  <a:prstClr val="black"/>
                </a:solidFill>
              </a:rPr>
              <a:t>làm</a:t>
            </a:r>
            <a:r>
              <a:rPr lang="en-US" sz="1800" dirty="0">
                <a:solidFill>
                  <a:prstClr val="black"/>
                </a:solidFill>
              </a:rPr>
              <a:t> </a:t>
            </a:r>
            <a:r>
              <a:rPr lang="en-US" sz="1800" dirty="0" err="1">
                <a:solidFill>
                  <a:prstClr val="black"/>
                </a:solidFill>
              </a:rPr>
              <a:t>việc</a:t>
            </a:r>
            <a:r>
              <a:rPr lang="en-US" sz="1800" dirty="0">
                <a:solidFill>
                  <a:prstClr val="black"/>
                </a:solidFill>
              </a:rPr>
              <a:t> </a:t>
            </a:r>
            <a:r>
              <a:rPr lang="en-US" sz="1800" dirty="0" err="1">
                <a:solidFill>
                  <a:prstClr val="black"/>
                </a:solidFill>
              </a:rPr>
              <a:t>với</a:t>
            </a:r>
            <a:r>
              <a:rPr lang="en-US" sz="1800" dirty="0">
                <a:solidFill>
                  <a:prstClr val="black"/>
                </a:solidFill>
              </a:rPr>
              <a:t> </a:t>
            </a:r>
            <a:r>
              <a:rPr lang="en-US" sz="1800" dirty="0" err="1">
                <a:solidFill>
                  <a:prstClr val="black"/>
                </a:solidFill>
              </a:rPr>
              <a:t>nhiều</a:t>
            </a:r>
            <a:r>
              <a:rPr lang="en-US" sz="1800" dirty="0">
                <a:solidFill>
                  <a:prstClr val="black"/>
                </a:solidFill>
              </a:rPr>
              <a:t> con </a:t>
            </a:r>
            <a:r>
              <a:rPr lang="en-US" sz="1800" dirty="0" err="1">
                <a:solidFill>
                  <a:prstClr val="black"/>
                </a:solidFill>
              </a:rPr>
              <a:t>trỏ</a:t>
            </a:r>
            <a:r>
              <a:rPr lang="en-US" sz="1800" dirty="0">
                <a:solidFill>
                  <a:prstClr val="black"/>
                </a:solidFill>
              </a:rPr>
              <a:t> </a:t>
            </a:r>
            <a:r>
              <a:rPr lang="en-US" sz="1800" dirty="0" err="1">
                <a:solidFill>
                  <a:prstClr val="black"/>
                </a:solidFill>
              </a:rPr>
              <a:t>có</a:t>
            </a:r>
            <a:r>
              <a:rPr lang="en-US" sz="1800" dirty="0">
                <a:solidFill>
                  <a:prstClr val="black"/>
                </a:solidFill>
              </a:rPr>
              <a:t> </a:t>
            </a:r>
            <a:r>
              <a:rPr lang="en-US" sz="1800" dirty="0" err="1">
                <a:solidFill>
                  <a:prstClr val="black"/>
                </a:solidFill>
              </a:rPr>
              <a:t>kiểu</a:t>
            </a:r>
            <a:r>
              <a:rPr lang="en-US" sz="1800" dirty="0">
                <a:solidFill>
                  <a:prstClr val="black"/>
                </a:solidFill>
              </a:rPr>
              <a:t> </a:t>
            </a:r>
            <a:r>
              <a:rPr lang="en-US" sz="1800" dirty="0" err="1">
                <a:solidFill>
                  <a:prstClr val="black"/>
                </a:solidFill>
              </a:rPr>
              <a:t>dữ</a:t>
            </a:r>
            <a:r>
              <a:rPr lang="en-US" sz="1800" dirty="0">
                <a:solidFill>
                  <a:prstClr val="black"/>
                </a:solidFill>
              </a:rPr>
              <a:t> </a:t>
            </a:r>
            <a:r>
              <a:rPr lang="en-US" sz="1800" dirty="0" err="1">
                <a:solidFill>
                  <a:prstClr val="black"/>
                </a:solidFill>
              </a:rPr>
              <a:t>liệu</a:t>
            </a:r>
            <a:r>
              <a:rPr lang="en-US" sz="1800" dirty="0">
                <a:solidFill>
                  <a:prstClr val="black"/>
                </a:solidFill>
              </a:rPr>
              <a:t> </a:t>
            </a:r>
            <a:r>
              <a:rPr lang="en-US" sz="1800" dirty="0" err="1">
                <a:solidFill>
                  <a:prstClr val="black"/>
                </a:solidFill>
              </a:rPr>
              <a:t>khác</a:t>
            </a:r>
            <a:r>
              <a:rPr lang="en-US" sz="1800" dirty="0">
                <a:solidFill>
                  <a:prstClr val="black"/>
                </a:solidFill>
              </a:rPr>
              <a:t> </a:t>
            </a:r>
            <a:r>
              <a:rPr lang="en-US" sz="1800" dirty="0" err="1">
                <a:solidFill>
                  <a:prstClr val="black"/>
                </a:solidFill>
              </a:rPr>
              <a:t>nhau</a:t>
            </a:r>
            <a:r>
              <a:rPr lang="en-US" sz="1800" dirty="0">
                <a:solidFill>
                  <a:prstClr val="black"/>
                </a:solidFill>
              </a:rPr>
              <a:t>.</a:t>
            </a:r>
          </a:p>
        </p:txBody>
      </p:sp>
      <p:graphicFrame>
        <p:nvGraphicFramePr>
          <p:cNvPr id="4" name="Table 3"/>
          <p:cNvGraphicFramePr>
            <a:graphicFrameLocks noGrp="1"/>
          </p:cNvGraphicFramePr>
          <p:nvPr>
            <p:extLst>
              <p:ext uri="{D42A27DB-BD31-4B8C-83A1-F6EECF244321}">
                <p14:modId xmlns:p14="http://schemas.microsoft.com/office/powerpoint/2010/main" val="3693062157"/>
              </p:ext>
            </p:extLst>
          </p:nvPr>
        </p:nvGraphicFramePr>
        <p:xfrm>
          <a:off x="457200" y="3478048"/>
          <a:ext cx="8195912" cy="2479346"/>
        </p:xfrm>
        <a:graphic>
          <a:graphicData uri="http://schemas.openxmlformats.org/drawingml/2006/table">
            <a:tbl>
              <a:tblPr firstRow="1" bandRow="1">
                <a:tableStyleId>{17292A2E-F333-43FB-9621-5CBBE7FDCDCB}</a:tableStyleId>
              </a:tblPr>
              <a:tblGrid>
                <a:gridCol w="8195912">
                  <a:extLst>
                    <a:ext uri="{9D8B030D-6E8A-4147-A177-3AD203B41FA5}">
                      <a16:colId xmlns:a16="http://schemas.microsoft.com/office/drawing/2014/main" val="107693152"/>
                    </a:ext>
                  </a:extLst>
                </a:gridCol>
              </a:tblGrid>
              <a:tr h="314463">
                <a:tc>
                  <a:txBody>
                    <a:bodyPr/>
                    <a:lstStyle/>
                    <a:p>
                      <a:pPr marL="0" indent="0" algn="just">
                        <a:buNone/>
                      </a:pPr>
                      <a:r>
                        <a:rPr lang="en-US" sz="1600" i="0" dirty="0"/>
                        <a:t>E8.5 </a:t>
                      </a:r>
                      <a:r>
                        <a:rPr lang="en-US" sz="1600" i="0" baseline="0" dirty="0"/>
                        <a:t>- </a:t>
                      </a:r>
                      <a:r>
                        <a:rPr lang="en-US" sz="1600" b="1" i="0" dirty="0" err="1">
                          <a:cs typeface="Calibri" panose="020F0502020204030204" pitchFamily="34" charset="0"/>
                        </a:rPr>
                        <a:t>Ví</a:t>
                      </a:r>
                      <a:r>
                        <a:rPr lang="en-US" sz="1600" b="1" i="0" baseline="0" dirty="0">
                          <a:cs typeface="Calibri" panose="020F0502020204030204" pitchFamily="34" charset="0"/>
                        </a:rPr>
                        <a:t> </a:t>
                      </a:r>
                      <a:r>
                        <a:rPr lang="en-US" sz="1600" b="1" i="0" baseline="0" dirty="0" err="1">
                          <a:cs typeface="Calibri" panose="020F0502020204030204" pitchFamily="34" charset="0"/>
                        </a:rPr>
                        <a:t>dụ</a:t>
                      </a:r>
                      <a:r>
                        <a:rPr lang="en-US" sz="1600" b="1" i="0" baseline="0" dirty="0">
                          <a:cs typeface="Calibri" panose="020F0502020204030204" pitchFamily="34" charset="0"/>
                        </a:rPr>
                        <a:t> </a:t>
                      </a:r>
                      <a:r>
                        <a:rPr lang="en-US" sz="1600" b="1" i="0" baseline="0" dirty="0" err="1">
                          <a:cs typeface="Calibri" panose="020F0502020204030204" pitchFamily="34" charset="0"/>
                        </a:rPr>
                        <a:t>về</a:t>
                      </a:r>
                      <a:r>
                        <a:rPr lang="en-US" sz="1600" b="1" i="0" baseline="0" dirty="0">
                          <a:cs typeface="Calibri" panose="020F0502020204030204" pitchFamily="34" charset="0"/>
                        </a:rPr>
                        <a:t> con </a:t>
                      </a:r>
                      <a:r>
                        <a:rPr lang="en-US" sz="1600" b="1" i="0" baseline="0" dirty="0" err="1">
                          <a:cs typeface="Calibri" panose="020F0502020204030204" pitchFamily="34" charset="0"/>
                        </a:rPr>
                        <a:t>trỏ</a:t>
                      </a:r>
                      <a:r>
                        <a:rPr lang="en-US" sz="1600" b="1" i="0" baseline="0" dirty="0">
                          <a:cs typeface="Calibri" panose="020F0502020204030204" pitchFamily="34" charset="0"/>
                        </a:rPr>
                        <a:t> </a:t>
                      </a:r>
                      <a:r>
                        <a:rPr lang="en-US" sz="1600" b="1" i="0" baseline="0" dirty="0" err="1">
                          <a:cs typeface="Calibri" panose="020F0502020204030204" pitchFamily="34" charset="0"/>
                        </a:rPr>
                        <a:t>không</a:t>
                      </a:r>
                      <a:r>
                        <a:rPr lang="en-US" sz="1600" b="1" i="0" baseline="0" dirty="0">
                          <a:cs typeface="Calibri" panose="020F0502020204030204" pitchFamily="34" charset="0"/>
                        </a:rPr>
                        <a:t> </a:t>
                      </a:r>
                      <a:r>
                        <a:rPr lang="en-US" sz="1600" b="1" i="0" baseline="0" dirty="0" err="1">
                          <a:cs typeface="Calibri" panose="020F0502020204030204" pitchFamily="34" charset="0"/>
                        </a:rPr>
                        <a:t>kiểu</a:t>
                      </a:r>
                      <a:endParaRPr lang="en-US" sz="1600" b="1" i="0">
                        <a:cs typeface="Calibri" panose="020F0502020204030204" pitchFamily="34" charset="0"/>
                      </a:endParaRPr>
                    </a:p>
                  </a:txBody>
                  <a:tcPr/>
                </a:tc>
                <a:extLst>
                  <a:ext uri="{0D108BD9-81ED-4DB2-BD59-A6C34878D82A}">
                    <a16:rowId xmlns:a16="http://schemas.microsoft.com/office/drawing/2014/main" val="30474077"/>
                  </a:ext>
                </a:extLst>
              </a:tr>
              <a:tr h="2144066">
                <a:tc>
                  <a:txBody>
                    <a:bodyPr/>
                    <a:lstStyle/>
                    <a:p>
                      <a:pPr marL="0" marR="0">
                        <a:spcBef>
                          <a:spcPts val="0"/>
                        </a:spcBef>
                        <a:spcAft>
                          <a:spcPts val="0"/>
                        </a:spcAft>
                      </a:pPr>
                      <a:r>
                        <a:rPr lang="en-US" sz="1200" dirty="0">
                          <a:solidFill>
                            <a:srgbClr val="1F7199"/>
                          </a:solidFill>
                          <a:effectLst/>
                          <a:latin typeface="Courier New"/>
                          <a:ea typeface="Courier New" panose="02070309020205020404" pitchFamily="49" charset="0"/>
                          <a:cs typeface="Courier New"/>
                        </a:rPr>
                        <a:t>#</a:t>
                      </a:r>
                      <a:r>
                        <a:rPr lang="en-US" sz="1200" b="1" dirty="0">
                          <a:solidFill>
                            <a:srgbClr val="1F7199"/>
                          </a:solidFill>
                          <a:effectLst/>
                          <a:latin typeface="Courier New"/>
                          <a:ea typeface="Courier New" panose="02070309020205020404" pitchFamily="49" charset="0"/>
                          <a:cs typeface="Courier New"/>
                        </a:rPr>
                        <a:t>include</a:t>
                      </a:r>
                      <a:r>
                        <a:rPr lang="en-US" sz="1200" dirty="0">
                          <a:solidFill>
                            <a:srgbClr val="1F7199"/>
                          </a:solidFill>
                          <a:effectLst/>
                          <a:latin typeface="Courier New"/>
                          <a:ea typeface="Courier New" panose="02070309020205020404" pitchFamily="49" charset="0"/>
                          <a:cs typeface="Courier New"/>
                        </a:rPr>
                        <a:t> </a:t>
                      </a:r>
                      <a:r>
                        <a:rPr lang="en-US" sz="1200" dirty="0">
                          <a:solidFill>
                            <a:srgbClr val="4D99BF"/>
                          </a:solidFill>
                          <a:effectLst/>
                          <a:latin typeface="Courier New"/>
                          <a:ea typeface="Courier New" panose="02070309020205020404" pitchFamily="49" charset="0"/>
                          <a:cs typeface="Courier New"/>
                        </a:rPr>
                        <a:t>&lt;</a:t>
                      </a:r>
                      <a:r>
                        <a:rPr lang="en-US" sz="1200" dirty="0" err="1">
                          <a:solidFill>
                            <a:srgbClr val="4D99BF"/>
                          </a:solidFill>
                          <a:effectLst/>
                          <a:latin typeface="Courier New"/>
                          <a:ea typeface="Courier New" panose="02070309020205020404" pitchFamily="49" charset="0"/>
                          <a:cs typeface="Courier New"/>
                        </a:rPr>
                        <a:t>stdio.h</a:t>
                      </a:r>
                      <a:r>
                        <a:rPr lang="en-US" sz="1200" dirty="0">
                          <a:solidFill>
                            <a:srgbClr val="4D99BF"/>
                          </a:solidFill>
                          <a:effectLst/>
                          <a:latin typeface="Courier New"/>
                          <a:ea typeface="Courier New" panose="02070309020205020404" pitchFamily="49" charset="0"/>
                          <a:cs typeface="Courier New"/>
                        </a:rPr>
                        <a:t>&gt;</a:t>
                      </a:r>
                      <a:endParaRPr lang="en-US" sz="1200">
                        <a:solidFill>
                          <a:schemeClr val="tx1"/>
                        </a:solidFill>
                        <a:effectLst/>
                        <a:latin typeface="Courier New"/>
                        <a:ea typeface="Courier New" panose="02070309020205020404" pitchFamily="49" charset="0"/>
                        <a:cs typeface="Courier New"/>
                      </a:endParaRPr>
                    </a:p>
                    <a:p>
                      <a:pPr marL="0" marR="0">
                        <a:spcBef>
                          <a:spcPts val="0"/>
                        </a:spcBef>
                        <a:spcAft>
                          <a:spcPts val="0"/>
                        </a:spcAft>
                      </a:pP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b="1" dirty="0" err="1">
                          <a:solidFill>
                            <a:srgbClr val="444444"/>
                          </a:solidFill>
                          <a:effectLst/>
                          <a:latin typeface="Courier New"/>
                          <a:ea typeface="Courier New" panose="02070309020205020404" pitchFamily="49" charset="0"/>
                          <a:cs typeface="Courier New"/>
                        </a:rPr>
                        <a:t>int</a:t>
                      </a:r>
                      <a:r>
                        <a:rPr lang="en-US" sz="1200" dirty="0">
                          <a:solidFill>
                            <a:srgbClr val="444444"/>
                          </a:solidFill>
                          <a:effectLst/>
                          <a:latin typeface="Courier New"/>
                          <a:ea typeface="Courier New" panose="02070309020205020404" pitchFamily="49" charset="0"/>
                          <a:cs typeface="Courier New"/>
                        </a:rPr>
                        <a:t> </a:t>
                      </a:r>
                      <a:r>
                        <a:rPr lang="en-US" sz="1200" b="1" dirty="0">
                          <a:solidFill>
                            <a:srgbClr val="880000"/>
                          </a:solidFill>
                          <a:effectLst/>
                          <a:latin typeface="Courier New"/>
                          <a:ea typeface="Courier New" panose="02070309020205020404" pitchFamily="49" charset="0"/>
                          <a:cs typeface="Courier New"/>
                        </a:rPr>
                        <a:t>main</a:t>
                      </a:r>
                      <a:r>
                        <a:rPr lang="en-US" sz="1200" dirty="0">
                          <a:solidFill>
                            <a:srgbClr val="444444"/>
                          </a:solidFill>
                          <a:effectLst/>
                          <a:latin typeface="Courier New"/>
                          <a:ea typeface="Courier New" panose="02070309020205020404" pitchFamily="49" charset="0"/>
                          <a:cs typeface="Courier New"/>
                        </a:rPr>
                        <a:t>() {</a:t>
                      </a:r>
                      <a:r>
                        <a:rPr lang="en-US" sz="1200" dirty="0">
                          <a:solidFill>
                            <a:srgbClr val="444444"/>
                          </a:solidFill>
                          <a:effectLst/>
                          <a:latin typeface="Courier New"/>
                          <a:ea typeface="Courier New" panose="02070309020205020404" pitchFamily="49" charset="0"/>
                          <a:cs typeface="Times New Roman"/>
                        </a:rPr>
                        <a:t> </a:t>
                      </a:r>
                      <a:endParaRPr lang="en-US" sz="1200" dirty="0">
                        <a:effectLst/>
                        <a:latin typeface="Courier New"/>
                        <a:ea typeface="Courier New" panose="02070309020205020404" pitchFamily="49" charset="0"/>
                        <a:cs typeface="Times New Roman"/>
                      </a:endParaRPr>
                    </a:p>
                    <a:p>
                      <a:pPr marL="0" marR="0">
                        <a:spcBef>
                          <a:spcPts val="0"/>
                        </a:spcBef>
                        <a:spcAft>
                          <a:spcPts val="0"/>
                        </a:spcAft>
                      </a:pPr>
                      <a:r>
                        <a:rPr lang="en-US" sz="1200" dirty="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dirty="0" err="1">
                          <a:solidFill>
                            <a:srgbClr val="444444"/>
                          </a:solidFill>
                          <a:effectLst/>
                          <a:latin typeface="Courier New"/>
                          <a:ea typeface="Courier New" panose="02070309020205020404" pitchFamily="49" charset="0"/>
                          <a:cs typeface="Courier New"/>
                        </a:rPr>
                        <a:t>int</a:t>
                      </a:r>
                      <a:r>
                        <a:rPr lang="en-US" sz="1200" dirty="0">
                          <a:solidFill>
                            <a:srgbClr val="444444"/>
                          </a:solidFill>
                          <a:effectLst/>
                          <a:latin typeface="Courier New"/>
                          <a:ea typeface="Courier New" panose="02070309020205020404" pitchFamily="49" charset="0"/>
                          <a:cs typeface="Courier New"/>
                        </a:rPr>
                        <a:t> a = </a:t>
                      </a:r>
                      <a:r>
                        <a:rPr lang="en-US" sz="1200" dirty="0">
                          <a:solidFill>
                            <a:srgbClr val="880000"/>
                          </a:solidFill>
                          <a:effectLst/>
                          <a:latin typeface="Courier New"/>
                          <a:ea typeface="Courier New" panose="02070309020205020404" pitchFamily="49" charset="0"/>
                          <a:cs typeface="Courier New"/>
                        </a:rPr>
                        <a:t>10</a:t>
                      </a:r>
                      <a:r>
                        <a:rPr lang="en-US" sz="1200" dirty="0">
                          <a:solidFill>
                            <a:srgbClr val="444444"/>
                          </a:solidFill>
                          <a:effectLst/>
                          <a:latin typeface="Courier New"/>
                          <a:ea typeface="Courier New" panose="02070309020205020404" pitchFamily="49" charset="0"/>
                          <a:cs typeface="Courier New"/>
                        </a:rPr>
                        <a:t>;</a:t>
                      </a:r>
                      <a:endParaRPr lang="en-US" sz="1200">
                        <a:effectLst/>
                        <a:latin typeface="Courier New"/>
                        <a:ea typeface="Courier New" panose="02070309020205020404" pitchFamily="49" charset="0"/>
                        <a:cs typeface="Courier New"/>
                      </a:endParaRPr>
                    </a:p>
                    <a:p>
                      <a:pPr marL="0" marR="0">
                        <a:spcBef>
                          <a:spcPts val="0"/>
                        </a:spcBef>
                        <a:spcAft>
                          <a:spcPts val="0"/>
                        </a:spcAft>
                      </a:pPr>
                      <a:r>
                        <a:rPr lang="en-US" sz="1200" dirty="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dirty="0">
                          <a:solidFill>
                            <a:srgbClr val="444444"/>
                          </a:solidFill>
                          <a:effectLst/>
                          <a:latin typeface="Courier New"/>
                          <a:ea typeface="Courier New" panose="02070309020205020404" pitchFamily="49" charset="0"/>
                          <a:cs typeface="Courier New"/>
                        </a:rPr>
                        <a:t>double</a:t>
                      </a:r>
                      <a:r>
                        <a:rPr lang="en-US" sz="1200" dirty="0">
                          <a:solidFill>
                            <a:srgbClr val="444444"/>
                          </a:solidFill>
                          <a:effectLst/>
                          <a:latin typeface="Courier New"/>
                          <a:ea typeface="Courier New" panose="02070309020205020404" pitchFamily="49" charset="0"/>
                          <a:cs typeface="Courier New"/>
                        </a:rPr>
                        <a:t> b = </a:t>
                      </a:r>
                      <a:r>
                        <a:rPr lang="en-US" sz="1200" dirty="0">
                          <a:solidFill>
                            <a:srgbClr val="880000"/>
                          </a:solidFill>
                          <a:effectLst/>
                          <a:latin typeface="Courier New"/>
                          <a:ea typeface="Courier New" panose="02070309020205020404" pitchFamily="49" charset="0"/>
                          <a:cs typeface="Courier New"/>
                        </a:rPr>
                        <a:t>123.4567</a:t>
                      </a:r>
                      <a:r>
                        <a:rPr lang="en-US" sz="1200" dirty="0">
                          <a:solidFill>
                            <a:srgbClr val="444444"/>
                          </a:solidFill>
                          <a:effectLst/>
                          <a:latin typeface="Courier New"/>
                          <a:ea typeface="Courier New" panose="02070309020205020404" pitchFamily="49" charset="0"/>
                          <a:cs typeface="Courier New"/>
                        </a:rPr>
                        <a:t>;</a:t>
                      </a:r>
                      <a:endParaRPr lang="en-US" sz="1200">
                        <a:effectLst/>
                        <a:latin typeface="Courier New"/>
                        <a:ea typeface="Courier New" panose="02070309020205020404" pitchFamily="49" charset="0"/>
                        <a:cs typeface="Courier New"/>
                      </a:endParaRPr>
                    </a:p>
                    <a:p>
                      <a:pPr marL="0" marR="0">
                        <a:spcBef>
                          <a:spcPts val="0"/>
                        </a:spcBef>
                        <a:spcAft>
                          <a:spcPts val="0"/>
                        </a:spcAft>
                      </a:pPr>
                      <a:r>
                        <a:rPr lang="en-US" sz="1200" dirty="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dirty="0">
                          <a:solidFill>
                            <a:srgbClr val="444444"/>
                          </a:solidFill>
                          <a:effectLst/>
                          <a:latin typeface="Courier New"/>
                          <a:ea typeface="Courier New" panose="02070309020205020404" pitchFamily="49" charset="0"/>
                          <a:cs typeface="Courier New"/>
                        </a:rPr>
                        <a:t>void</a:t>
                      </a:r>
                      <a:r>
                        <a:rPr lang="en-US" sz="1200" dirty="0">
                          <a:solidFill>
                            <a:srgbClr val="444444"/>
                          </a:solidFill>
                          <a:effectLst/>
                          <a:latin typeface="Courier New"/>
                          <a:ea typeface="Courier New" panose="02070309020205020404" pitchFamily="49" charset="0"/>
                          <a:cs typeface="Courier New"/>
                        </a:rPr>
                        <a:t> *p;</a:t>
                      </a:r>
                      <a:endParaRPr lang="en-US" sz="1200">
                        <a:effectLst/>
                        <a:latin typeface="Courier New"/>
                        <a:ea typeface="Courier New" panose="02070309020205020404" pitchFamily="49" charset="0"/>
                        <a:cs typeface="Courier New"/>
                      </a:endParaRPr>
                    </a:p>
                    <a:p>
                      <a:pPr marL="0" marR="0">
                        <a:spcBef>
                          <a:spcPts val="0"/>
                        </a:spcBef>
                        <a:spcAft>
                          <a:spcPts val="0"/>
                        </a:spcAft>
                      </a:pPr>
                      <a:r>
                        <a:rPr lang="en-US" sz="1200" dirty="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dirty="0">
                          <a:solidFill>
                            <a:srgbClr val="444444"/>
                          </a:solidFill>
                          <a:effectLst/>
                          <a:latin typeface="Courier New"/>
                          <a:ea typeface="Courier New" panose="02070309020205020404" pitchFamily="49" charset="0"/>
                          <a:cs typeface="Courier New"/>
                        </a:rPr>
                        <a:t>p = &amp;a;</a:t>
                      </a:r>
                      <a:endParaRPr lang="en-US" sz="1200">
                        <a:effectLst/>
                        <a:latin typeface="Courier New"/>
                        <a:ea typeface="Courier New" panose="02070309020205020404" pitchFamily="49" charset="0"/>
                        <a:cs typeface="Courier New"/>
                      </a:endParaRPr>
                    </a:p>
                    <a:p>
                      <a:pPr marL="0" marR="0">
                        <a:spcBef>
                          <a:spcPts val="0"/>
                        </a:spcBef>
                        <a:spcAft>
                          <a:spcPts val="0"/>
                        </a:spcAft>
                      </a:pPr>
                      <a:r>
                        <a:rPr lang="en-US" sz="1200" dirty="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dirty="0" err="1">
                          <a:solidFill>
                            <a:srgbClr val="397300"/>
                          </a:solidFill>
                          <a:effectLst/>
                          <a:latin typeface="Courier New"/>
                          <a:ea typeface="Courier New" panose="02070309020205020404" pitchFamily="49" charset="0"/>
                          <a:cs typeface="Courier New"/>
                        </a:rPr>
                        <a:t>printf</a:t>
                      </a:r>
                      <a:r>
                        <a:rPr lang="en-US" sz="1200" dirty="0">
                          <a:solidFill>
                            <a:srgbClr val="444444"/>
                          </a:solidFill>
                          <a:effectLst/>
                          <a:latin typeface="Courier New"/>
                          <a:ea typeface="Courier New" panose="02070309020205020404" pitchFamily="49" charset="0"/>
                          <a:cs typeface="Courier New"/>
                        </a:rPr>
                        <a:t>(</a:t>
                      </a:r>
                      <a:r>
                        <a:rPr lang="en-US" sz="1200" dirty="0">
                          <a:solidFill>
                            <a:srgbClr val="880000"/>
                          </a:solidFill>
                          <a:effectLst/>
                          <a:latin typeface="Courier New"/>
                          <a:ea typeface="Courier New" panose="02070309020205020404" pitchFamily="49" charset="0"/>
                          <a:cs typeface="Courier New"/>
                        </a:rPr>
                        <a:t>"%d\n"</a:t>
                      </a:r>
                      <a:r>
                        <a:rPr lang="en-US" sz="1200" dirty="0">
                          <a:solidFill>
                            <a:srgbClr val="444444"/>
                          </a:solidFill>
                          <a:effectLst/>
                          <a:latin typeface="Courier New"/>
                          <a:ea typeface="Courier New" panose="02070309020205020404" pitchFamily="49" charset="0"/>
                          <a:cs typeface="Courier New"/>
                        </a:rPr>
                        <a:t>, *(</a:t>
                      </a:r>
                      <a:r>
                        <a:rPr lang="en-US" sz="1200" b="1" dirty="0" err="1">
                          <a:solidFill>
                            <a:srgbClr val="444444"/>
                          </a:solidFill>
                          <a:effectLst/>
                          <a:latin typeface="Courier New"/>
                          <a:ea typeface="Courier New" panose="02070309020205020404" pitchFamily="49" charset="0"/>
                          <a:cs typeface="Courier New"/>
                        </a:rPr>
                        <a:t>int</a:t>
                      </a:r>
                      <a:r>
                        <a:rPr lang="en-US" sz="1200" dirty="0">
                          <a:solidFill>
                            <a:srgbClr val="444444"/>
                          </a:solidFill>
                          <a:effectLst/>
                          <a:latin typeface="Courier New"/>
                          <a:ea typeface="Courier New" panose="02070309020205020404" pitchFamily="49" charset="0"/>
                          <a:cs typeface="Courier New"/>
                        </a:rPr>
                        <a:t>*)p);</a:t>
                      </a:r>
                      <a:endParaRPr lang="en-US" sz="1200">
                        <a:effectLst/>
                        <a:latin typeface="Courier New"/>
                        <a:ea typeface="Courier New" panose="02070309020205020404" pitchFamily="49" charset="0"/>
                        <a:cs typeface="Courier New"/>
                      </a:endParaRPr>
                    </a:p>
                    <a:p>
                      <a:pPr marL="0" marR="0">
                        <a:spcBef>
                          <a:spcPts val="0"/>
                        </a:spcBef>
                        <a:spcAft>
                          <a:spcPts val="0"/>
                        </a:spcAft>
                      </a:pPr>
                      <a:r>
                        <a:rPr lang="en-US" sz="1200" dirty="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dirty="0">
                          <a:solidFill>
                            <a:srgbClr val="444444"/>
                          </a:solidFill>
                          <a:effectLst/>
                          <a:latin typeface="Courier New"/>
                          <a:ea typeface="Courier New" panose="02070309020205020404" pitchFamily="49" charset="0"/>
                          <a:cs typeface="Courier New"/>
                        </a:rPr>
                        <a:t>p = &amp;b;</a:t>
                      </a:r>
                      <a:endParaRPr lang="en-US" sz="1200">
                        <a:effectLst/>
                        <a:latin typeface="Courier New"/>
                        <a:ea typeface="Courier New" panose="02070309020205020404" pitchFamily="49" charset="0"/>
                        <a:cs typeface="Courier New"/>
                      </a:endParaRPr>
                    </a:p>
                    <a:p>
                      <a:pPr marL="0" marR="0">
                        <a:spcBef>
                          <a:spcPts val="0"/>
                        </a:spcBef>
                        <a:spcAft>
                          <a:spcPts val="0"/>
                        </a:spcAft>
                      </a:pPr>
                      <a:r>
                        <a:rPr lang="en-US" sz="1200" dirty="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dirty="0" err="1">
                          <a:solidFill>
                            <a:srgbClr val="397300"/>
                          </a:solidFill>
                          <a:effectLst/>
                          <a:latin typeface="Courier New"/>
                          <a:ea typeface="Courier New" panose="02070309020205020404" pitchFamily="49" charset="0"/>
                          <a:cs typeface="Courier New"/>
                        </a:rPr>
                        <a:t>printf</a:t>
                      </a:r>
                      <a:r>
                        <a:rPr lang="en-US" sz="1200" dirty="0">
                          <a:solidFill>
                            <a:srgbClr val="444444"/>
                          </a:solidFill>
                          <a:effectLst/>
                          <a:latin typeface="Courier New"/>
                          <a:ea typeface="Courier New" panose="02070309020205020404" pitchFamily="49" charset="0"/>
                          <a:cs typeface="Courier New"/>
                        </a:rPr>
                        <a:t>(</a:t>
                      </a:r>
                      <a:r>
                        <a:rPr lang="en-US" sz="1200" dirty="0">
                          <a:solidFill>
                            <a:srgbClr val="880000"/>
                          </a:solidFill>
                          <a:effectLst/>
                          <a:latin typeface="Courier New"/>
                          <a:ea typeface="Courier New" panose="02070309020205020404" pitchFamily="49" charset="0"/>
                          <a:cs typeface="Courier New"/>
                        </a:rPr>
                        <a:t>"%</a:t>
                      </a:r>
                      <a:r>
                        <a:rPr lang="en-US" sz="1200" dirty="0" err="1">
                          <a:solidFill>
                            <a:srgbClr val="880000"/>
                          </a:solidFill>
                          <a:effectLst/>
                          <a:latin typeface="Courier New"/>
                          <a:ea typeface="Courier New" panose="02070309020205020404" pitchFamily="49" charset="0"/>
                          <a:cs typeface="Courier New"/>
                        </a:rPr>
                        <a:t>lf</a:t>
                      </a:r>
                      <a:r>
                        <a:rPr lang="en-US" sz="1200" dirty="0">
                          <a:solidFill>
                            <a:srgbClr val="880000"/>
                          </a:solidFill>
                          <a:effectLst/>
                          <a:latin typeface="Courier New"/>
                          <a:ea typeface="Courier New" panose="02070309020205020404" pitchFamily="49" charset="0"/>
                          <a:cs typeface="Courier New"/>
                        </a:rPr>
                        <a:t>\n"</a:t>
                      </a:r>
                      <a:r>
                        <a:rPr lang="en-US" sz="1200" dirty="0">
                          <a:solidFill>
                            <a:srgbClr val="444444"/>
                          </a:solidFill>
                          <a:effectLst/>
                          <a:latin typeface="Courier New"/>
                          <a:ea typeface="Courier New" panose="02070309020205020404" pitchFamily="49" charset="0"/>
                          <a:cs typeface="Courier New"/>
                        </a:rPr>
                        <a:t>, *(</a:t>
                      </a:r>
                      <a:r>
                        <a:rPr lang="en-US" sz="1200" b="1" dirty="0">
                          <a:solidFill>
                            <a:srgbClr val="444444"/>
                          </a:solidFill>
                          <a:effectLst/>
                          <a:latin typeface="Courier New"/>
                          <a:ea typeface="Courier New" panose="02070309020205020404" pitchFamily="49" charset="0"/>
                          <a:cs typeface="Courier New"/>
                        </a:rPr>
                        <a:t>double</a:t>
                      </a:r>
                      <a:r>
                        <a:rPr lang="en-US" sz="1200" dirty="0">
                          <a:solidFill>
                            <a:srgbClr val="444444"/>
                          </a:solidFill>
                          <a:effectLst/>
                          <a:latin typeface="Courier New"/>
                          <a:ea typeface="Courier New" panose="02070309020205020404" pitchFamily="49" charset="0"/>
                          <a:cs typeface="Courier New"/>
                        </a:rPr>
                        <a:t>*)p);</a:t>
                      </a:r>
                      <a:endParaRPr lang="en-US" sz="1200">
                        <a:effectLst/>
                        <a:latin typeface="Courier New"/>
                        <a:ea typeface="Courier New" panose="02070309020205020404" pitchFamily="49" charset="0"/>
                        <a:cs typeface="Courier New"/>
                      </a:endParaRPr>
                    </a:p>
                    <a:p>
                      <a:pPr marL="0" marR="0">
                        <a:spcBef>
                          <a:spcPts val="0"/>
                        </a:spcBef>
                        <a:spcAft>
                          <a:spcPts val="0"/>
                        </a:spcAft>
                      </a:pPr>
                      <a:r>
                        <a:rPr lang="en-US" sz="1200" dirty="0">
                          <a:solidFill>
                            <a:srgbClr val="444444"/>
                          </a:solidFill>
                          <a:effectLst/>
                          <a:latin typeface="Courier New"/>
                          <a:ea typeface="Courier New" panose="02070309020205020404" pitchFamily="49" charset="0"/>
                          <a:cs typeface="Courier New"/>
                        </a:rPr>
                        <a:t>}</a:t>
                      </a:r>
                      <a:endParaRPr lang="en-US" sz="1200">
                        <a:effectLst/>
                        <a:latin typeface="Courier New"/>
                        <a:ea typeface="Courier New" panose="02070309020205020404" pitchFamily="49" charset="0"/>
                        <a:cs typeface="Courier New"/>
                      </a:endParaRPr>
                    </a:p>
                  </a:txBody>
                  <a:tcPr/>
                </a:tc>
                <a:extLst>
                  <a:ext uri="{0D108BD9-81ED-4DB2-BD59-A6C34878D82A}">
                    <a16:rowId xmlns:a16="http://schemas.microsoft.com/office/drawing/2014/main" val="3231565464"/>
                  </a:ext>
                </a:extLst>
              </a:tr>
            </a:tbl>
          </a:graphicData>
        </a:graphic>
      </p:graphicFrame>
      <p:pic>
        <p:nvPicPr>
          <p:cNvPr id="5" name="Picture 4"/>
          <p:cNvPicPr>
            <a:picLocks noChangeAspect="1"/>
          </p:cNvPicPr>
          <p:nvPr/>
        </p:nvPicPr>
        <p:blipFill rotWithShape="1">
          <a:blip r:embed="rId3"/>
          <a:srcRect r="77753" b="84051"/>
          <a:stretch/>
        </p:blipFill>
        <p:spPr>
          <a:xfrm>
            <a:off x="5439046" y="4230412"/>
            <a:ext cx="2074563" cy="777815"/>
          </a:xfrm>
          <a:prstGeom prst="rect">
            <a:avLst/>
          </a:prstGeom>
        </p:spPr>
      </p:pic>
      <p:sp>
        <p:nvSpPr>
          <p:cNvPr id="6" name="TextBox 5"/>
          <p:cNvSpPr txBox="1"/>
          <p:nvPr/>
        </p:nvSpPr>
        <p:spPr>
          <a:xfrm>
            <a:off x="5439046" y="3861080"/>
            <a:ext cx="869337" cy="369332"/>
          </a:xfrm>
          <a:prstGeom prst="rect">
            <a:avLst/>
          </a:prstGeom>
          <a:noFill/>
        </p:spPr>
        <p:txBody>
          <a:bodyPr wrap="square" rtlCol="0">
            <a:spAutoFit/>
          </a:bodyPr>
          <a:lstStyle/>
          <a:p>
            <a:r>
              <a:rPr lang="en-US" b="1"/>
              <a:t>Output</a:t>
            </a:r>
          </a:p>
        </p:txBody>
      </p:sp>
    </p:spTree>
    <p:extLst>
      <p:ext uri="{BB962C8B-B14F-4D97-AF65-F5344CB8AC3E}">
        <p14:creationId xmlns:p14="http://schemas.microsoft.com/office/powerpoint/2010/main" val="571382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Con trỏ</a:t>
            </a:r>
          </a:p>
        </p:txBody>
      </p:sp>
      <p:sp>
        <p:nvSpPr>
          <p:cNvPr id="3" name="Content Placeholder 2"/>
          <p:cNvSpPr>
            <a:spLocks noGrp="1"/>
          </p:cNvSpPr>
          <p:nvPr>
            <p:ph idx="1"/>
          </p:nvPr>
        </p:nvSpPr>
        <p:spPr>
          <a:xfrm>
            <a:off x="457200" y="1143000"/>
            <a:ext cx="8229600" cy="2040147"/>
          </a:xfrm>
        </p:spPr>
        <p:txBody>
          <a:bodyPr>
            <a:normAutofit/>
          </a:bodyPr>
          <a:lstStyle/>
          <a:p>
            <a:pPr marL="0" lvl="0" indent="0">
              <a:spcBef>
                <a:spcPts val="0"/>
              </a:spcBef>
              <a:buNone/>
            </a:pPr>
            <a:r>
              <a:rPr lang="en-US" sz="2400" b="1">
                <a:solidFill>
                  <a:prstClr val="black"/>
                </a:solidFill>
              </a:rPr>
              <a:t>6. Con trỏ hằng và hằng con trỏ</a:t>
            </a:r>
          </a:p>
          <a:p>
            <a:pPr marL="0" lvl="0" indent="0" algn="just">
              <a:spcBef>
                <a:spcPts val="0"/>
              </a:spcBef>
              <a:buNone/>
            </a:pPr>
            <a:r>
              <a:rPr lang="en-US" sz="2000" b="1">
                <a:solidFill>
                  <a:prstClr val="black"/>
                </a:solidFill>
              </a:rPr>
              <a:t>6.1. Con trỏ hằng</a:t>
            </a:r>
          </a:p>
          <a:p>
            <a:pPr marL="0" lvl="0" indent="0" algn="just">
              <a:spcBef>
                <a:spcPts val="0"/>
              </a:spcBef>
              <a:buNone/>
            </a:pPr>
            <a:r>
              <a:rPr lang="en-US" sz="2000">
                <a:solidFill>
                  <a:prstClr val="black"/>
                </a:solidFill>
              </a:rPr>
              <a:t>Nếu ta thêm từ khóa </a:t>
            </a:r>
            <a:r>
              <a:rPr lang="en-US" sz="1600" b="1">
                <a:solidFill>
                  <a:prstClr val="black"/>
                </a:solidFill>
                <a:latin typeface="Courier New" panose="02070309020205020404" pitchFamily="49" charset="0"/>
                <a:cs typeface="Courier New" panose="02070309020205020404" pitchFamily="49" charset="0"/>
              </a:rPr>
              <a:t>const</a:t>
            </a:r>
            <a:r>
              <a:rPr lang="en-US" sz="2000">
                <a:solidFill>
                  <a:prstClr val="black"/>
                </a:solidFill>
              </a:rPr>
              <a:t> vào đầu khai báo con trỏ thì ta sẽ được con trỏ hằng (pointer to constant). Khi đó mặc dù ta có thể thay đổi địa chỉ được lưu trữ trong con trỏ, nhưng không thể dùng con trỏ để thay đổi giá trị của biến mà nó trỏ tới (tức con trỏ chỉ có thể dùng để đọc dữ liệu, tương tự như hằng).</a:t>
            </a:r>
          </a:p>
        </p:txBody>
      </p:sp>
      <p:graphicFrame>
        <p:nvGraphicFramePr>
          <p:cNvPr id="4" name="Table 3"/>
          <p:cNvGraphicFramePr>
            <a:graphicFrameLocks noGrp="1"/>
          </p:cNvGraphicFramePr>
          <p:nvPr>
            <p:extLst>
              <p:ext uri="{D42A27DB-BD31-4B8C-83A1-F6EECF244321}">
                <p14:modId xmlns:p14="http://schemas.microsoft.com/office/powerpoint/2010/main" val="4091775305"/>
              </p:ext>
            </p:extLst>
          </p:nvPr>
        </p:nvGraphicFramePr>
        <p:xfrm>
          <a:off x="457200" y="3183147"/>
          <a:ext cx="8195912" cy="2987040"/>
        </p:xfrm>
        <a:graphic>
          <a:graphicData uri="http://schemas.openxmlformats.org/drawingml/2006/table">
            <a:tbl>
              <a:tblPr firstRow="1" bandRow="1">
                <a:tableStyleId>{17292A2E-F333-43FB-9621-5CBBE7FDCDCB}</a:tableStyleId>
              </a:tblPr>
              <a:tblGrid>
                <a:gridCol w="8195912">
                  <a:extLst>
                    <a:ext uri="{9D8B030D-6E8A-4147-A177-3AD203B41FA5}">
                      <a16:colId xmlns:a16="http://schemas.microsoft.com/office/drawing/2014/main" val="107693152"/>
                    </a:ext>
                  </a:extLst>
                </a:gridCol>
              </a:tblGrid>
              <a:tr h="314463">
                <a:tc>
                  <a:txBody>
                    <a:bodyPr/>
                    <a:lstStyle/>
                    <a:p>
                      <a:pPr marL="0" indent="0" algn="just">
                        <a:buNone/>
                      </a:pPr>
                      <a:r>
                        <a:rPr lang="en-US" sz="1600" i="0"/>
                        <a:t>E8.6 </a:t>
                      </a:r>
                      <a:r>
                        <a:rPr lang="en-US" sz="1600" i="0" baseline="0"/>
                        <a:t>- </a:t>
                      </a:r>
                      <a:r>
                        <a:rPr lang="en-US" sz="1600" b="1" i="0">
                          <a:latin typeface="Calibri" panose="020F0502020204030204" pitchFamily="34" charset="0"/>
                          <a:cs typeface="Calibri" panose="020F0502020204030204" pitchFamily="34" charset="0"/>
                        </a:rPr>
                        <a:t>Ví</a:t>
                      </a:r>
                      <a:r>
                        <a:rPr lang="en-US" sz="1600" b="1" i="0" baseline="0">
                          <a:latin typeface="Calibri" panose="020F0502020204030204" pitchFamily="34" charset="0"/>
                          <a:cs typeface="Calibri" panose="020F0502020204030204" pitchFamily="34" charset="0"/>
                        </a:rPr>
                        <a:t> dụ về con trỏ hằng</a:t>
                      </a:r>
                      <a:endParaRPr lang="en-US" sz="1600" b="1" i="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0474077"/>
                  </a:ext>
                </a:extLst>
              </a:tr>
              <a:tr h="2144066">
                <a:tc>
                  <a:txBody>
                    <a:bodyPr/>
                    <a:lstStyle/>
                    <a:p>
                      <a:pPr marL="0" marR="0">
                        <a:spcBef>
                          <a:spcPts val="0"/>
                        </a:spcBef>
                        <a:spcAft>
                          <a:spcPts val="0"/>
                        </a:spcAft>
                      </a:pPr>
                      <a:r>
                        <a:rPr lang="en-US" sz="1200">
                          <a:solidFill>
                            <a:srgbClr val="1F7199"/>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b="1">
                          <a:solidFill>
                            <a:srgbClr val="1F7199"/>
                          </a:solidFill>
                          <a:effectLst/>
                          <a:latin typeface="Courier New" panose="02070309020205020404" pitchFamily="49" charset="0"/>
                          <a:ea typeface="Courier New" panose="02070309020205020404" pitchFamily="49" charset="0"/>
                          <a:cs typeface="Courier New" panose="02070309020205020404" pitchFamily="49" charset="0"/>
                        </a:rPr>
                        <a:t>include</a:t>
                      </a:r>
                      <a:r>
                        <a:rPr lang="en-US" sz="1200">
                          <a:solidFill>
                            <a:srgbClr val="1F7199"/>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4D99BF"/>
                          </a:solidFill>
                          <a:effectLst/>
                          <a:latin typeface="Courier New" panose="02070309020205020404" pitchFamily="49" charset="0"/>
                          <a:ea typeface="Courier New" panose="02070309020205020404" pitchFamily="49" charset="0"/>
                          <a:cs typeface="Courier New" panose="02070309020205020404" pitchFamily="49" charset="0"/>
                        </a:rPr>
                        <a:t>&lt;stdio.h&gt;</a:t>
                      </a:r>
                      <a:endParaRPr lang="en-US" sz="1200">
                        <a:solidFill>
                          <a:schemeClr val="tx1"/>
                        </a:solidFill>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b="1">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main</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effectLst/>
                          <a:latin typeface="Courier New" panose="02070309020205020404" pitchFamily="49" charset="0"/>
                          <a:ea typeface="Courier New" panose="02070309020205020404" pitchFamily="49" charset="0"/>
                          <a:cs typeface="Times New Roman" panose="02020603050405020304" pitchFamily="18" charset="0"/>
                        </a:rPr>
                        <a:t> </a:t>
                      </a: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 = </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10</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b = </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30</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const</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*p;</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p = &amp;a;</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888888"/>
                          </a:solidFill>
                          <a:effectLst/>
                          <a:latin typeface="Courier New" panose="02070309020205020404" pitchFamily="49" charset="0"/>
                          <a:ea typeface="Courier New" panose="02070309020205020404" pitchFamily="49" charset="0"/>
                          <a:cs typeface="Courier New" panose="02070309020205020404" pitchFamily="49" charset="0"/>
                        </a:rPr>
                        <a:t>// Uncomment the line below will cause compilation error</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888888"/>
                          </a:solidFill>
                          <a:effectLst/>
                          <a:latin typeface="Courier New" panose="02070309020205020404" pitchFamily="49" charset="0"/>
                          <a:ea typeface="Courier New" panose="02070309020205020404" pitchFamily="49" charset="0"/>
                          <a:cs typeface="Courier New" panose="02070309020205020404" pitchFamily="49" charset="0"/>
                        </a:rPr>
                        <a:t>// *p = 20;</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printf</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"%d\n"</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*p);</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 = </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20</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printf</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"%d\n"</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*p);</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p = &amp;b;</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printf</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"%d\n"</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*p);</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txBody>
                  <a:tcPr/>
                </a:tc>
                <a:extLst>
                  <a:ext uri="{0D108BD9-81ED-4DB2-BD59-A6C34878D82A}">
                    <a16:rowId xmlns:a16="http://schemas.microsoft.com/office/drawing/2014/main" val="3231565464"/>
                  </a:ext>
                </a:extLst>
              </a:tr>
            </a:tbl>
          </a:graphicData>
        </a:graphic>
      </p:graphicFrame>
      <p:pic>
        <p:nvPicPr>
          <p:cNvPr id="5" name="Picture 4"/>
          <p:cNvPicPr>
            <a:picLocks noChangeAspect="1"/>
          </p:cNvPicPr>
          <p:nvPr/>
        </p:nvPicPr>
        <p:blipFill rotWithShape="1">
          <a:blip r:embed="rId2"/>
          <a:srcRect r="82563" b="80867"/>
          <a:stretch/>
        </p:blipFill>
        <p:spPr>
          <a:xfrm>
            <a:off x="6474214" y="3881300"/>
            <a:ext cx="1625990" cy="933091"/>
          </a:xfrm>
          <a:prstGeom prst="rect">
            <a:avLst/>
          </a:prstGeom>
        </p:spPr>
      </p:pic>
      <p:sp>
        <p:nvSpPr>
          <p:cNvPr id="6" name="TextBox 5"/>
          <p:cNvSpPr txBox="1"/>
          <p:nvPr/>
        </p:nvSpPr>
        <p:spPr>
          <a:xfrm>
            <a:off x="6474214" y="3511968"/>
            <a:ext cx="869337" cy="369332"/>
          </a:xfrm>
          <a:prstGeom prst="rect">
            <a:avLst/>
          </a:prstGeom>
          <a:noFill/>
        </p:spPr>
        <p:txBody>
          <a:bodyPr wrap="square" rtlCol="0">
            <a:spAutoFit/>
          </a:bodyPr>
          <a:lstStyle/>
          <a:p>
            <a:r>
              <a:rPr lang="en-US" b="1"/>
              <a:t>Output</a:t>
            </a:r>
          </a:p>
        </p:txBody>
      </p:sp>
    </p:spTree>
    <p:extLst>
      <p:ext uri="{BB962C8B-B14F-4D97-AF65-F5344CB8AC3E}">
        <p14:creationId xmlns:p14="http://schemas.microsoft.com/office/powerpoint/2010/main" val="4281079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Mở đầu</a:t>
            </a:r>
          </a:p>
        </p:txBody>
      </p:sp>
      <p:sp>
        <p:nvSpPr>
          <p:cNvPr id="3" name="Content Placeholder 2"/>
          <p:cNvSpPr>
            <a:spLocks noGrp="1"/>
          </p:cNvSpPr>
          <p:nvPr>
            <p:ph idx="1"/>
          </p:nvPr>
        </p:nvSpPr>
        <p:spPr>
          <a:xfrm>
            <a:off x="457200" y="1056373"/>
            <a:ext cx="8229600" cy="5228924"/>
          </a:xfrm>
        </p:spPr>
        <p:txBody>
          <a:bodyPr>
            <a:normAutofit/>
          </a:bodyPr>
          <a:lstStyle/>
          <a:p>
            <a:pPr marL="0" indent="0" algn="just">
              <a:buNone/>
            </a:pPr>
            <a:r>
              <a:rPr lang="en-US" sz="1800"/>
              <a:t>Như đã giải thích ở các bài trước, mỗi một biến/mảng/hằng được khai báo trong C sẽ tương ứng với một vùng nhớ có kích thước tương ứng được cấp phát cho chương trình. Thông qua tên biến/mảng/hằng mà ta có thể đọc/ghi dữ liệu lên vùng nhớ đó.</a:t>
            </a:r>
          </a:p>
          <a:p>
            <a:pPr marL="0" indent="0" algn="just">
              <a:buNone/>
            </a:pPr>
            <a:r>
              <a:rPr lang="en-US" sz="1800"/>
              <a:t>Với cách khai báo thông thường thì vùng nhớ cấp phát sẽ được giải phóng tự động bởi chương trình khi khối lệnh, hàm hoặc chương trình kết thúc. Tuy vậy có nhiều trường hợp tài nguyên bộ nhớ của hệ thống là có hạn, nên chúng ta thay vào đó muốn tự kiểm soát việc cấp phát và giải phóng bộ nhớ để sử dụng tài nguyên một cách hiệu quả:</a:t>
            </a:r>
          </a:p>
          <a:p>
            <a:pPr algn="just"/>
            <a:r>
              <a:rPr lang="en-US" sz="1800"/>
              <a:t>Tùy vào kích thước của input mà yêu cầu cấp phát bộ nhớ tương ứng, thay vì cố định lượng bộ nhớ cấp phát.</a:t>
            </a:r>
          </a:p>
          <a:p>
            <a:pPr algn="just"/>
            <a:r>
              <a:rPr lang="en-US" sz="1800"/>
              <a:t>Giải phóng bộ nhớ ngay sau khi dùng xong để dành cho lần chạy tiếp theo hoặc các tác vụ khác.</a:t>
            </a:r>
          </a:p>
          <a:p>
            <a:pPr marL="0" indent="0" algn="just">
              <a:buNone/>
            </a:pPr>
            <a:r>
              <a:rPr lang="en-US" sz="1800"/>
              <a:t>Để làm được việc này thì chúng ta cần các hàm cấp phát và giải phóng bộ nhớ, cũng như một loại đối tượng giúp ta truy cập vào các vùng nhớ được cấp phát. Trong lập trình, loại đối tượng đó được gọi là </a:t>
            </a:r>
            <a:r>
              <a:rPr lang="en-US" sz="1800" b="1"/>
              <a:t>con trỏ (pointer)</a:t>
            </a:r>
            <a:r>
              <a:rPr lang="en-US" sz="1800"/>
              <a:t>.</a:t>
            </a:r>
          </a:p>
        </p:txBody>
      </p:sp>
    </p:spTree>
    <p:extLst>
      <p:ext uri="{BB962C8B-B14F-4D97-AF65-F5344CB8AC3E}">
        <p14:creationId xmlns:p14="http://schemas.microsoft.com/office/powerpoint/2010/main" val="6079906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Con trỏ</a:t>
            </a:r>
          </a:p>
        </p:txBody>
      </p:sp>
      <p:sp>
        <p:nvSpPr>
          <p:cNvPr id="3" name="Content Placeholder 2"/>
          <p:cNvSpPr>
            <a:spLocks noGrp="1"/>
          </p:cNvSpPr>
          <p:nvPr>
            <p:ph idx="1"/>
          </p:nvPr>
        </p:nvSpPr>
        <p:spPr>
          <a:xfrm>
            <a:off x="457200" y="1143000"/>
            <a:ext cx="8229600" cy="1936630"/>
          </a:xfrm>
        </p:spPr>
        <p:txBody>
          <a:bodyPr>
            <a:normAutofit/>
          </a:bodyPr>
          <a:lstStyle/>
          <a:p>
            <a:pPr marL="0" lvl="0" indent="0" algn="just">
              <a:spcBef>
                <a:spcPts val="0"/>
              </a:spcBef>
              <a:buNone/>
            </a:pPr>
            <a:r>
              <a:rPr lang="en-US" sz="2000" b="1">
                <a:solidFill>
                  <a:prstClr val="black"/>
                </a:solidFill>
              </a:rPr>
              <a:t>6.2. Hằng con trỏ</a:t>
            </a:r>
          </a:p>
          <a:p>
            <a:pPr marL="0" lvl="0" indent="0" algn="just">
              <a:spcBef>
                <a:spcPts val="0"/>
              </a:spcBef>
              <a:buNone/>
            </a:pPr>
            <a:r>
              <a:rPr lang="en-US" sz="2000">
                <a:solidFill>
                  <a:prstClr val="black"/>
                </a:solidFill>
              </a:rPr>
              <a:t>Ngược lại với con trỏ hằng ta có hằng con trỏ (constant pointer). Với hằng con trỏ, địa chỉ được lưu trữ trong nó sẽ không thể thay đổi, nhưng ta vẫn có thể dùng hằng con trỏ để đọc/ghi dữ liệu lên biến mà nó trỏ tới như đối với con trỏ thông thường. Cách khai báo hằng con trỏ là như sau:</a:t>
            </a:r>
          </a:p>
          <a:p>
            <a:pPr marL="0" lvl="0" indent="0" algn="ctr">
              <a:spcBef>
                <a:spcPts val="0"/>
              </a:spcBef>
              <a:buNone/>
            </a:pPr>
            <a:r>
              <a:rPr lang="en-US" sz="1600" b="1">
                <a:solidFill>
                  <a:schemeClr val="tx2"/>
                </a:solidFill>
                <a:latin typeface="Courier New" panose="02070309020205020404" pitchFamily="49" charset="0"/>
                <a:cs typeface="Courier New" panose="02070309020205020404" pitchFamily="49" charset="0"/>
              </a:rPr>
              <a:t>kiểu_dữ_liệu</a:t>
            </a:r>
            <a:r>
              <a:rPr lang="en-US" sz="1600">
                <a:solidFill>
                  <a:prstClr val="black"/>
                </a:solidFill>
                <a:latin typeface="Courier New" panose="02070309020205020404" pitchFamily="49" charset="0"/>
                <a:cs typeface="Courier New" panose="02070309020205020404" pitchFamily="49" charset="0"/>
              </a:rPr>
              <a:t>* </a:t>
            </a:r>
            <a:r>
              <a:rPr lang="en-US" sz="1600" b="1">
                <a:solidFill>
                  <a:prstClr val="black"/>
                </a:solidFill>
                <a:latin typeface="Courier New" panose="02070309020205020404" pitchFamily="49" charset="0"/>
                <a:cs typeface="Courier New" panose="02070309020205020404" pitchFamily="49" charset="0"/>
              </a:rPr>
              <a:t>const</a:t>
            </a:r>
            <a:r>
              <a:rPr lang="en-US" sz="1600">
                <a:solidFill>
                  <a:prstClr val="black"/>
                </a:solidFill>
                <a:latin typeface="Courier New" panose="02070309020205020404" pitchFamily="49" charset="0"/>
                <a:cs typeface="Courier New" panose="02070309020205020404" pitchFamily="49" charset="0"/>
              </a:rPr>
              <a:t> tên_hằng_con_trỏ = </a:t>
            </a:r>
            <a:r>
              <a:rPr lang="en-US" sz="1600">
                <a:solidFill>
                  <a:schemeClr val="accent2"/>
                </a:solidFill>
                <a:latin typeface="Courier New" panose="02070309020205020404" pitchFamily="49" charset="0"/>
                <a:cs typeface="Courier New" panose="02070309020205020404" pitchFamily="49" charset="0"/>
              </a:rPr>
              <a:t>địa_chỉ_khởi_tạo</a:t>
            </a:r>
            <a:r>
              <a:rPr lang="en-US" sz="1600">
                <a:solidFill>
                  <a:prstClr val="black"/>
                </a:solidFill>
                <a:latin typeface="Courier New" panose="02070309020205020404" pitchFamily="49" charset="0"/>
                <a:cs typeface="Courier New" panose="02070309020205020404" pitchFamily="49" charset="0"/>
              </a:rPr>
              <a:t>;</a:t>
            </a:r>
          </a:p>
        </p:txBody>
      </p:sp>
      <p:graphicFrame>
        <p:nvGraphicFramePr>
          <p:cNvPr id="4" name="Table 3"/>
          <p:cNvGraphicFramePr>
            <a:graphicFrameLocks noGrp="1"/>
          </p:cNvGraphicFramePr>
          <p:nvPr>
            <p:extLst>
              <p:ext uri="{D42A27DB-BD31-4B8C-83A1-F6EECF244321}">
                <p14:modId xmlns:p14="http://schemas.microsoft.com/office/powerpoint/2010/main" val="500785285"/>
              </p:ext>
            </p:extLst>
          </p:nvPr>
        </p:nvGraphicFramePr>
        <p:xfrm>
          <a:off x="457200" y="3079630"/>
          <a:ext cx="8195912" cy="2479346"/>
        </p:xfrm>
        <a:graphic>
          <a:graphicData uri="http://schemas.openxmlformats.org/drawingml/2006/table">
            <a:tbl>
              <a:tblPr firstRow="1" bandRow="1">
                <a:tableStyleId>{17292A2E-F333-43FB-9621-5CBBE7FDCDCB}</a:tableStyleId>
              </a:tblPr>
              <a:tblGrid>
                <a:gridCol w="8195912">
                  <a:extLst>
                    <a:ext uri="{9D8B030D-6E8A-4147-A177-3AD203B41FA5}">
                      <a16:colId xmlns:a16="http://schemas.microsoft.com/office/drawing/2014/main" val="107693152"/>
                    </a:ext>
                  </a:extLst>
                </a:gridCol>
              </a:tblGrid>
              <a:tr h="314463">
                <a:tc>
                  <a:txBody>
                    <a:bodyPr/>
                    <a:lstStyle/>
                    <a:p>
                      <a:pPr marL="0" indent="0" algn="just">
                        <a:buNone/>
                      </a:pPr>
                      <a:r>
                        <a:rPr lang="en-US" sz="1600" i="0"/>
                        <a:t>E8.7 </a:t>
                      </a:r>
                      <a:r>
                        <a:rPr lang="en-US" sz="1600" i="0" baseline="0"/>
                        <a:t>- </a:t>
                      </a:r>
                      <a:r>
                        <a:rPr lang="en-US" sz="1600" b="1" i="0">
                          <a:latin typeface="Calibri" panose="020F0502020204030204" pitchFamily="34" charset="0"/>
                          <a:cs typeface="Calibri" panose="020F0502020204030204" pitchFamily="34" charset="0"/>
                        </a:rPr>
                        <a:t>Ví</a:t>
                      </a:r>
                      <a:r>
                        <a:rPr lang="en-US" sz="1600" b="1" i="0" baseline="0">
                          <a:latin typeface="Calibri" panose="020F0502020204030204" pitchFamily="34" charset="0"/>
                          <a:cs typeface="Calibri" panose="020F0502020204030204" pitchFamily="34" charset="0"/>
                        </a:rPr>
                        <a:t> dụ về hằng con trỏ</a:t>
                      </a:r>
                      <a:endParaRPr lang="en-US" sz="1600" b="1" i="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0474077"/>
                  </a:ext>
                </a:extLst>
              </a:tr>
              <a:tr h="2144066">
                <a:tc>
                  <a:txBody>
                    <a:bodyPr/>
                    <a:lstStyle/>
                    <a:p>
                      <a:pPr marL="0" marR="0">
                        <a:spcBef>
                          <a:spcPts val="0"/>
                        </a:spcBef>
                        <a:spcAft>
                          <a:spcPts val="0"/>
                        </a:spcAft>
                      </a:pPr>
                      <a:r>
                        <a:rPr lang="en-US" sz="1200">
                          <a:solidFill>
                            <a:srgbClr val="1F7199"/>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b="1">
                          <a:solidFill>
                            <a:srgbClr val="1F7199"/>
                          </a:solidFill>
                          <a:effectLst/>
                          <a:latin typeface="Courier New" panose="02070309020205020404" pitchFamily="49" charset="0"/>
                          <a:ea typeface="Courier New" panose="02070309020205020404" pitchFamily="49" charset="0"/>
                          <a:cs typeface="Courier New" panose="02070309020205020404" pitchFamily="49" charset="0"/>
                        </a:rPr>
                        <a:t>include</a:t>
                      </a:r>
                      <a:r>
                        <a:rPr lang="en-US" sz="1200">
                          <a:solidFill>
                            <a:srgbClr val="1F7199"/>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4D99BF"/>
                          </a:solidFill>
                          <a:effectLst/>
                          <a:latin typeface="Courier New" panose="02070309020205020404" pitchFamily="49" charset="0"/>
                          <a:ea typeface="Courier New" panose="02070309020205020404" pitchFamily="49" charset="0"/>
                          <a:cs typeface="Courier New" panose="02070309020205020404" pitchFamily="49" charset="0"/>
                        </a:rPr>
                        <a:t>&lt;stdio.h&gt;</a:t>
                      </a:r>
                      <a:endParaRPr lang="en-US" sz="1200">
                        <a:solidFill>
                          <a:schemeClr val="tx1"/>
                        </a:solidFill>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b="1">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main</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effectLst/>
                          <a:latin typeface="Courier New" panose="02070309020205020404" pitchFamily="49" charset="0"/>
                          <a:ea typeface="Courier New" panose="02070309020205020404" pitchFamily="49" charset="0"/>
                          <a:cs typeface="Times New Roman" panose="02020603050405020304" pitchFamily="18" charset="0"/>
                        </a:rPr>
                        <a:t> </a:t>
                      </a: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 = </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10</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b = </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30</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const</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p = &amp;a;</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printf</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"%d\n"</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*p);</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888888"/>
                          </a:solidFill>
                          <a:effectLst/>
                          <a:latin typeface="Courier New" panose="02070309020205020404" pitchFamily="49" charset="0"/>
                          <a:ea typeface="Courier New" panose="02070309020205020404" pitchFamily="49" charset="0"/>
                          <a:cs typeface="Courier New" panose="02070309020205020404" pitchFamily="49" charset="0"/>
                        </a:rPr>
                        <a:t>// Uncomment the line below will cause compilation error</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888888"/>
                          </a:solidFill>
                          <a:effectLst/>
                          <a:latin typeface="Courier New" panose="02070309020205020404" pitchFamily="49" charset="0"/>
                          <a:ea typeface="Courier New" panose="02070309020205020404" pitchFamily="49" charset="0"/>
                          <a:cs typeface="Courier New" panose="02070309020205020404" pitchFamily="49" charset="0"/>
                        </a:rPr>
                        <a:t>// p = &amp;b;</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*p = </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20</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printf</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"%d\n"</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txBody>
                  <a:tcPr/>
                </a:tc>
                <a:extLst>
                  <a:ext uri="{0D108BD9-81ED-4DB2-BD59-A6C34878D82A}">
                    <a16:rowId xmlns:a16="http://schemas.microsoft.com/office/drawing/2014/main" val="3231565464"/>
                  </a:ext>
                </a:extLst>
              </a:tr>
            </a:tbl>
          </a:graphicData>
        </a:graphic>
      </p:graphicFrame>
      <p:sp>
        <p:nvSpPr>
          <p:cNvPr id="6" name="TextBox 5"/>
          <p:cNvSpPr txBox="1"/>
          <p:nvPr/>
        </p:nvSpPr>
        <p:spPr>
          <a:xfrm>
            <a:off x="6431082" y="3385024"/>
            <a:ext cx="869337" cy="369332"/>
          </a:xfrm>
          <a:prstGeom prst="rect">
            <a:avLst/>
          </a:prstGeom>
          <a:noFill/>
        </p:spPr>
        <p:txBody>
          <a:bodyPr wrap="square" rtlCol="0">
            <a:spAutoFit/>
          </a:bodyPr>
          <a:lstStyle/>
          <a:p>
            <a:r>
              <a:rPr lang="en-US" b="1"/>
              <a:t>Output</a:t>
            </a:r>
          </a:p>
        </p:txBody>
      </p:sp>
      <p:pic>
        <p:nvPicPr>
          <p:cNvPr id="8" name="Picture 7"/>
          <p:cNvPicPr>
            <a:picLocks noChangeAspect="1"/>
          </p:cNvPicPr>
          <p:nvPr/>
        </p:nvPicPr>
        <p:blipFill rotWithShape="1">
          <a:blip r:embed="rId2"/>
          <a:srcRect r="82841" b="84404"/>
          <a:stretch/>
        </p:blipFill>
        <p:spPr>
          <a:xfrm>
            <a:off x="6431082" y="3754356"/>
            <a:ext cx="1600111" cy="760562"/>
          </a:xfrm>
          <a:prstGeom prst="rect">
            <a:avLst/>
          </a:prstGeom>
        </p:spPr>
      </p:pic>
    </p:spTree>
    <p:extLst>
      <p:ext uri="{BB962C8B-B14F-4D97-AF65-F5344CB8AC3E}">
        <p14:creationId xmlns:p14="http://schemas.microsoft.com/office/powerpoint/2010/main" val="19174619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Con trỏ</a:t>
            </a:r>
          </a:p>
        </p:txBody>
      </p:sp>
      <p:sp>
        <p:nvSpPr>
          <p:cNvPr id="3" name="Rectangle 2"/>
          <p:cNvSpPr/>
          <p:nvPr/>
        </p:nvSpPr>
        <p:spPr>
          <a:xfrm>
            <a:off x="457200" y="1098186"/>
            <a:ext cx="8195912" cy="4647426"/>
          </a:xfrm>
          <a:prstGeom prst="rect">
            <a:avLst/>
          </a:prstGeom>
        </p:spPr>
        <p:txBody>
          <a:bodyPr wrap="square" anchor="t">
            <a:spAutoFit/>
          </a:bodyPr>
          <a:lstStyle/>
          <a:p>
            <a:pPr algn="just"/>
            <a:r>
              <a:rPr lang="en-US" sz="2400" b="1" dirty="0"/>
              <a:t>7. Con </a:t>
            </a:r>
            <a:r>
              <a:rPr lang="en-US" sz="2400" b="1" dirty="0" err="1"/>
              <a:t>trỏ</a:t>
            </a:r>
            <a:r>
              <a:rPr lang="en-US" sz="2400" b="1" dirty="0"/>
              <a:t> </a:t>
            </a:r>
            <a:r>
              <a:rPr lang="en-US" sz="2400" b="1" dirty="0" err="1"/>
              <a:t>trỏ</a:t>
            </a:r>
            <a:r>
              <a:rPr lang="en-US" sz="2400" b="1" dirty="0"/>
              <a:t> </a:t>
            </a:r>
            <a:r>
              <a:rPr lang="en-US" sz="2400" b="1" dirty="0" err="1"/>
              <a:t>tới</a:t>
            </a:r>
            <a:r>
              <a:rPr lang="en-US" sz="2400" b="1" dirty="0"/>
              <a:t> con </a:t>
            </a:r>
            <a:r>
              <a:rPr lang="en-US" sz="2400" b="1" dirty="0" err="1"/>
              <a:t>trỏ</a:t>
            </a:r>
          </a:p>
          <a:p>
            <a:pPr algn="just"/>
            <a:r>
              <a:rPr lang="en-US" dirty="0"/>
              <a:t>Do </a:t>
            </a:r>
            <a:r>
              <a:rPr lang="en-US" dirty="0" err="1"/>
              <a:t>bản</a:t>
            </a:r>
            <a:r>
              <a:rPr lang="en-US" dirty="0"/>
              <a:t> </a:t>
            </a:r>
            <a:r>
              <a:rPr lang="en-US" dirty="0" err="1"/>
              <a:t>thân</a:t>
            </a:r>
            <a:r>
              <a:rPr lang="en-US" dirty="0"/>
              <a:t> con </a:t>
            </a:r>
            <a:r>
              <a:rPr lang="en-US" dirty="0" err="1"/>
              <a:t>trỏ</a:t>
            </a:r>
            <a:r>
              <a:rPr lang="en-US" dirty="0"/>
              <a:t> </a:t>
            </a:r>
            <a:r>
              <a:rPr lang="en-US" dirty="0" err="1"/>
              <a:t>cũng</a:t>
            </a:r>
            <a:r>
              <a:rPr lang="en-US" dirty="0"/>
              <a:t> </a:t>
            </a:r>
            <a:r>
              <a:rPr lang="en-US" dirty="0" err="1"/>
              <a:t>là</a:t>
            </a:r>
            <a:r>
              <a:rPr lang="en-US" dirty="0"/>
              <a:t> </a:t>
            </a:r>
            <a:r>
              <a:rPr lang="en-US" dirty="0" err="1"/>
              <a:t>biến</a:t>
            </a:r>
            <a:r>
              <a:rPr lang="en-US" dirty="0"/>
              <a:t> </a:t>
            </a:r>
            <a:r>
              <a:rPr lang="en-US" dirty="0" err="1"/>
              <a:t>nên</a:t>
            </a:r>
            <a:r>
              <a:rPr lang="en-US" dirty="0"/>
              <a:t> </a:t>
            </a:r>
            <a:r>
              <a:rPr lang="en-US" dirty="0" err="1"/>
              <a:t>nó</a:t>
            </a:r>
            <a:r>
              <a:rPr lang="en-US" dirty="0"/>
              <a:t> </a:t>
            </a:r>
            <a:r>
              <a:rPr lang="en-US" dirty="0" err="1"/>
              <a:t>cũng</a:t>
            </a:r>
            <a:r>
              <a:rPr lang="en-US" dirty="0"/>
              <a:t> </a:t>
            </a:r>
            <a:r>
              <a:rPr lang="en-US" dirty="0" err="1"/>
              <a:t>có</a:t>
            </a:r>
            <a:r>
              <a:rPr lang="en-US" dirty="0"/>
              <a:t> </a:t>
            </a:r>
            <a:r>
              <a:rPr lang="en-US" dirty="0" err="1"/>
              <a:t>địa</a:t>
            </a:r>
            <a:r>
              <a:rPr lang="en-US" dirty="0"/>
              <a:t> </a:t>
            </a:r>
            <a:r>
              <a:rPr lang="en-US" dirty="0" err="1"/>
              <a:t>chỉ</a:t>
            </a:r>
            <a:r>
              <a:rPr lang="en-US" dirty="0"/>
              <a:t> </a:t>
            </a:r>
            <a:r>
              <a:rPr lang="en-US" dirty="0" err="1"/>
              <a:t>và</a:t>
            </a:r>
            <a:r>
              <a:rPr lang="en-US" dirty="0"/>
              <a:t> </a:t>
            </a:r>
            <a:r>
              <a:rPr lang="en-US" dirty="0" err="1"/>
              <a:t>được</a:t>
            </a:r>
            <a:r>
              <a:rPr lang="en-US" dirty="0"/>
              <a:t> </a:t>
            </a:r>
            <a:r>
              <a:rPr lang="en-US" dirty="0" err="1"/>
              <a:t>cấp</a:t>
            </a:r>
            <a:r>
              <a:rPr lang="en-US" dirty="0"/>
              <a:t> </a:t>
            </a:r>
            <a:r>
              <a:rPr lang="en-US" dirty="0" err="1"/>
              <a:t>phát</a:t>
            </a:r>
            <a:r>
              <a:rPr lang="en-US" dirty="0"/>
              <a:t> </a:t>
            </a:r>
            <a:r>
              <a:rPr lang="en-US" dirty="0" err="1"/>
              <a:t>bộ</a:t>
            </a:r>
            <a:r>
              <a:rPr lang="en-US" dirty="0"/>
              <a:t> </a:t>
            </a:r>
            <a:r>
              <a:rPr lang="en-US" dirty="0" err="1"/>
              <a:t>nhớ</a:t>
            </a:r>
            <a:r>
              <a:rPr lang="en-US" dirty="0"/>
              <a:t> </a:t>
            </a:r>
            <a:r>
              <a:rPr lang="en-US" dirty="0" err="1"/>
              <a:t>như</a:t>
            </a:r>
            <a:r>
              <a:rPr lang="en-US" dirty="0"/>
              <a:t> </a:t>
            </a:r>
            <a:r>
              <a:rPr lang="en-US" dirty="0" err="1"/>
              <a:t>các</a:t>
            </a:r>
            <a:r>
              <a:rPr lang="en-US" dirty="0"/>
              <a:t> </a:t>
            </a:r>
            <a:r>
              <a:rPr lang="en-US" dirty="0" err="1"/>
              <a:t>biến</a:t>
            </a:r>
            <a:r>
              <a:rPr lang="en-US" dirty="0"/>
              <a:t> </a:t>
            </a:r>
            <a:r>
              <a:rPr lang="en-US" dirty="0" err="1"/>
              <a:t>thông</a:t>
            </a:r>
            <a:r>
              <a:rPr lang="en-US" dirty="0"/>
              <a:t> </a:t>
            </a:r>
            <a:r>
              <a:rPr lang="en-US" dirty="0" err="1"/>
              <a:t>thường</a:t>
            </a:r>
            <a:r>
              <a:rPr lang="en-US" dirty="0"/>
              <a:t>. Do </a:t>
            </a:r>
            <a:r>
              <a:rPr lang="en-US" dirty="0" err="1"/>
              <a:t>vậy</a:t>
            </a:r>
            <a:r>
              <a:rPr lang="en-US" dirty="0"/>
              <a:t> ta </a:t>
            </a:r>
            <a:r>
              <a:rPr lang="en-US" dirty="0" err="1"/>
              <a:t>hoàn</a:t>
            </a:r>
            <a:r>
              <a:rPr lang="en-US" dirty="0"/>
              <a:t> </a:t>
            </a:r>
            <a:r>
              <a:rPr lang="en-US" dirty="0" err="1"/>
              <a:t>toàn</a:t>
            </a:r>
            <a:r>
              <a:rPr lang="en-US" dirty="0"/>
              <a:t> </a:t>
            </a:r>
            <a:r>
              <a:rPr lang="en-US" dirty="0" err="1"/>
              <a:t>có</a:t>
            </a:r>
            <a:r>
              <a:rPr lang="en-US" dirty="0"/>
              <a:t> </a:t>
            </a:r>
            <a:r>
              <a:rPr lang="en-US" dirty="0" err="1"/>
              <a:t>thể</a:t>
            </a:r>
            <a:r>
              <a:rPr lang="en-US" dirty="0"/>
              <a:t> </a:t>
            </a:r>
            <a:r>
              <a:rPr lang="en-US" dirty="0" err="1"/>
              <a:t>khai</a:t>
            </a:r>
            <a:r>
              <a:rPr lang="en-US" dirty="0"/>
              <a:t> </a:t>
            </a:r>
            <a:r>
              <a:rPr lang="en-US" dirty="0" err="1"/>
              <a:t>báo</a:t>
            </a:r>
            <a:r>
              <a:rPr lang="en-US" dirty="0"/>
              <a:t> con </a:t>
            </a:r>
            <a:r>
              <a:rPr lang="en-US" dirty="0" err="1"/>
              <a:t>trỏ</a:t>
            </a:r>
            <a:r>
              <a:rPr lang="en-US" dirty="0"/>
              <a:t> </a:t>
            </a:r>
            <a:r>
              <a:rPr lang="en-US" dirty="0" err="1"/>
              <a:t>mà</a:t>
            </a:r>
            <a:r>
              <a:rPr lang="en-US" dirty="0"/>
              <a:t> </a:t>
            </a:r>
            <a:r>
              <a:rPr lang="en-US" dirty="0" err="1"/>
              <a:t>dữ</a:t>
            </a:r>
            <a:r>
              <a:rPr lang="en-US" dirty="0"/>
              <a:t> </a:t>
            </a:r>
            <a:r>
              <a:rPr lang="en-US" dirty="0" err="1"/>
              <a:t>liệu</a:t>
            </a:r>
            <a:r>
              <a:rPr lang="en-US" dirty="0"/>
              <a:t> </a:t>
            </a:r>
            <a:r>
              <a:rPr lang="en-US" dirty="0" err="1"/>
              <a:t>của</a:t>
            </a:r>
            <a:r>
              <a:rPr lang="en-US" dirty="0"/>
              <a:t> </a:t>
            </a:r>
            <a:r>
              <a:rPr lang="en-US" dirty="0" err="1"/>
              <a:t>nó</a:t>
            </a:r>
            <a:r>
              <a:rPr lang="en-US" dirty="0"/>
              <a:t> </a:t>
            </a:r>
            <a:r>
              <a:rPr lang="en-US" dirty="0" err="1"/>
              <a:t>là</a:t>
            </a:r>
            <a:r>
              <a:rPr lang="en-US" dirty="0"/>
              <a:t> </a:t>
            </a:r>
            <a:r>
              <a:rPr lang="en-US" dirty="0" err="1"/>
              <a:t>địa</a:t>
            </a:r>
            <a:r>
              <a:rPr lang="en-US" dirty="0"/>
              <a:t> </a:t>
            </a:r>
            <a:r>
              <a:rPr lang="en-US" dirty="0" err="1"/>
              <a:t>chỉ</a:t>
            </a:r>
            <a:r>
              <a:rPr lang="en-US" dirty="0"/>
              <a:t> </a:t>
            </a:r>
            <a:r>
              <a:rPr lang="en-US" dirty="0" err="1"/>
              <a:t>của</a:t>
            </a:r>
            <a:r>
              <a:rPr lang="en-US" dirty="0"/>
              <a:t> </a:t>
            </a:r>
            <a:r>
              <a:rPr lang="en-US" dirty="0" err="1"/>
              <a:t>một</a:t>
            </a:r>
            <a:r>
              <a:rPr lang="en-US" dirty="0"/>
              <a:t> con </a:t>
            </a:r>
            <a:r>
              <a:rPr lang="en-US" dirty="0" err="1"/>
              <a:t>trỏ</a:t>
            </a:r>
            <a:r>
              <a:rPr lang="en-US" dirty="0"/>
              <a:t> </a:t>
            </a:r>
            <a:r>
              <a:rPr lang="en-US" dirty="0" err="1"/>
              <a:t>khác</a:t>
            </a:r>
            <a:r>
              <a:rPr lang="en-US" dirty="0"/>
              <a:t>, hay </a:t>
            </a:r>
            <a:r>
              <a:rPr lang="en-US" dirty="0" err="1"/>
              <a:t>còn</a:t>
            </a:r>
            <a:r>
              <a:rPr lang="en-US" dirty="0"/>
              <a:t> </a:t>
            </a:r>
            <a:r>
              <a:rPr lang="en-US" dirty="0" err="1"/>
              <a:t>gọi</a:t>
            </a:r>
            <a:r>
              <a:rPr lang="en-US" dirty="0"/>
              <a:t> </a:t>
            </a:r>
            <a:r>
              <a:rPr lang="en-US" dirty="0" err="1"/>
              <a:t>là</a:t>
            </a:r>
            <a:r>
              <a:rPr lang="en-US" dirty="0"/>
              <a:t> </a:t>
            </a:r>
            <a:r>
              <a:rPr lang="en-US" b="1" dirty="0"/>
              <a:t>con </a:t>
            </a:r>
            <a:r>
              <a:rPr lang="en-US" b="1" dirty="0" err="1"/>
              <a:t>trỏ</a:t>
            </a:r>
            <a:r>
              <a:rPr lang="en-US" b="1" dirty="0"/>
              <a:t> </a:t>
            </a:r>
            <a:r>
              <a:rPr lang="en-US" b="1" dirty="0" err="1"/>
              <a:t>trỏ</a:t>
            </a:r>
            <a:r>
              <a:rPr lang="en-US" b="1" dirty="0"/>
              <a:t> </a:t>
            </a:r>
            <a:r>
              <a:rPr lang="en-US" b="1" dirty="0" err="1"/>
              <a:t>tới</a:t>
            </a:r>
            <a:r>
              <a:rPr lang="en-US" b="1" dirty="0"/>
              <a:t> con </a:t>
            </a:r>
            <a:r>
              <a:rPr lang="en-US" b="1" dirty="0" err="1"/>
              <a:t>trỏ</a:t>
            </a:r>
            <a:r>
              <a:rPr lang="en-US" b="1" dirty="0"/>
              <a:t> </a:t>
            </a:r>
            <a:r>
              <a:rPr lang="en-US" dirty="0"/>
              <a:t>(pointer to pointer). </a:t>
            </a:r>
            <a:r>
              <a:rPr lang="en-US" dirty="0" err="1"/>
              <a:t>Cách</a:t>
            </a:r>
            <a:r>
              <a:rPr lang="en-US" dirty="0"/>
              <a:t> </a:t>
            </a:r>
            <a:r>
              <a:rPr lang="en-US" dirty="0" err="1"/>
              <a:t>khai</a:t>
            </a:r>
            <a:r>
              <a:rPr lang="en-US" dirty="0"/>
              <a:t> </a:t>
            </a:r>
            <a:r>
              <a:rPr lang="en-US" dirty="0" err="1"/>
              <a:t>báo</a:t>
            </a:r>
            <a:r>
              <a:rPr lang="en-US" dirty="0"/>
              <a:t> con </a:t>
            </a:r>
            <a:r>
              <a:rPr lang="en-US" dirty="0" err="1"/>
              <a:t>trỏ</a:t>
            </a:r>
            <a:r>
              <a:rPr lang="en-US" dirty="0"/>
              <a:t> </a:t>
            </a:r>
            <a:r>
              <a:rPr lang="en-US" dirty="0" err="1"/>
              <a:t>trỏ</a:t>
            </a:r>
            <a:r>
              <a:rPr lang="en-US" dirty="0"/>
              <a:t> </a:t>
            </a:r>
            <a:r>
              <a:rPr lang="en-US" dirty="0" err="1"/>
              <a:t>tới</a:t>
            </a:r>
            <a:r>
              <a:rPr lang="en-US" dirty="0"/>
              <a:t> con </a:t>
            </a:r>
            <a:r>
              <a:rPr lang="en-US" dirty="0" err="1"/>
              <a:t>trỏ</a:t>
            </a:r>
            <a:r>
              <a:rPr lang="en-US" dirty="0"/>
              <a:t> </a:t>
            </a:r>
            <a:r>
              <a:rPr lang="en-US" dirty="0" err="1"/>
              <a:t>là</a:t>
            </a:r>
            <a:r>
              <a:rPr lang="en-US" dirty="0"/>
              <a:t> </a:t>
            </a:r>
            <a:r>
              <a:rPr lang="en-US" dirty="0" err="1"/>
              <a:t>như</a:t>
            </a:r>
            <a:r>
              <a:rPr lang="en-US" dirty="0"/>
              <a:t> </a:t>
            </a:r>
            <a:r>
              <a:rPr lang="en-US" dirty="0" err="1"/>
              <a:t>sau</a:t>
            </a:r>
            <a:r>
              <a:rPr lang="en-US" dirty="0"/>
              <a:t>:</a:t>
            </a:r>
          </a:p>
          <a:p>
            <a:pPr algn="just"/>
            <a:endParaRPr lang="en-US"/>
          </a:p>
          <a:p>
            <a:pPr algn="ctr"/>
            <a:r>
              <a:rPr lang="en-US" sz="1400" b="1" dirty="0" err="1">
                <a:solidFill>
                  <a:prstClr val="black"/>
                </a:solidFill>
                <a:latin typeface="Courier New" panose="02070309020205020404" pitchFamily="49" charset="0"/>
                <a:cs typeface="Courier New" panose="02070309020205020404" pitchFamily="49" charset="0"/>
              </a:rPr>
              <a:t>kiểu_dữ_liệu</a:t>
            </a:r>
            <a:r>
              <a:rPr lang="en-US" sz="1400" dirty="0">
                <a:solidFill>
                  <a:prstClr val="black"/>
                </a:solidFill>
                <a:latin typeface="Courier New" panose="02070309020205020404" pitchFamily="49" charset="0"/>
                <a:cs typeface="Courier New" panose="02070309020205020404" pitchFamily="49" charset="0"/>
              </a:rPr>
              <a:t> **</a:t>
            </a:r>
            <a:r>
              <a:rPr lang="en-US" sz="1400" dirty="0" err="1">
                <a:solidFill>
                  <a:prstClr val="black"/>
                </a:solidFill>
                <a:latin typeface="Courier New" panose="02070309020205020404" pitchFamily="49" charset="0"/>
                <a:cs typeface="Courier New" panose="02070309020205020404" pitchFamily="49" charset="0"/>
              </a:rPr>
              <a:t>tên_con_trỏ</a:t>
            </a:r>
            <a:r>
              <a:rPr lang="en-US" sz="1400" dirty="0">
                <a:solidFill>
                  <a:prstClr val="black"/>
                </a:solidFill>
                <a:latin typeface="Courier New" panose="02070309020205020404" pitchFamily="49" charset="0"/>
                <a:cs typeface="Courier New" panose="02070309020205020404" pitchFamily="49" charset="0"/>
              </a:rPr>
              <a:t> </a:t>
            </a:r>
            <a:r>
              <a:rPr lang="en-US" sz="1400" i="1" dirty="0">
                <a:solidFill>
                  <a:prstClr val="black"/>
                </a:solidFill>
                <a:latin typeface="Courier New" panose="02070309020205020404" pitchFamily="49" charset="0"/>
                <a:cs typeface="Courier New" panose="02070309020205020404" pitchFamily="49" charset="0"/>
              </a:rPr>
              <a:t>[= </a:t>
            </a:r>
            <a:r>
              <a:rPr lang="en-US" sz="1400" i="1" dirty="0" err="1">
                <a:solidFill>
                  <a:srgbClr val="B00040"/>
                </a:solidFill>
                <a:latin typeface="Courier New" panose="02070309020205020404" pitchFamily="49" charset="0"/>
                <a:cs typeface="Courier New" panose="02070309020205020404" pitchFamily="49" charset="0"/>
              </a:rPr>
              <a:t>địa_chỉ_khởi_tạo</a:t>
            </a:r>
            <a:r>
              <a:rPr lang="en-US" sz="1400" i="1" dirty="0">
                <a:solidFill>
                  <a:prstClr val="black"/>
                </a:solidFill>
                <a:latin typeface="Courier New" panose="02070309020205020404" pitchFamily="49" charset="0"/>
                <a:cs typeface="Courier New" panose="02070309020205020404" pitchFamily="49" charset="0"/>
              </a:rPr>
              <a:t>];</a:t>
            </a:r>
          </a:p>
          <a:p>
            <a:pPr algn="just"/>
            <a:endParaRPr lang="en-US">
              <a:solidFill>
                <a:prstClr val="black"/>
              </a:solidFill>
            </a:endParaRPr>
          </a:p>
          <a:p>
            <a:pPr algn="just"/>
            <a:r>
              <a:rPr lang="en-US" b="1" dirty="0" err="1">
                <a:solidFill>
                  <a:prstClr val="black"/>
                </a:solidFill>
              </a:rPr>
              <a:t>Ví</a:t>
            </a:r>
            <a:r>
              <a:rPr lang="en-US" b="1" dirty="0">
                <a:solidFill>
                  <a:prstClr val="black"/>
                </a:solidFill>
              </a:rPr>
              <a:t> </a:t>
            </a:r>
            <a:r>
              <a:rPr lang="en-US" b="1" dirty="0" err="1">
                <a:solidFill>
                  <a:prstClr val="black"/>
                </a:solidFill>
              </a:rPr>
              <a:t>dụ</a:t>
            </a:r>
            <a:r>
              <a:rPr lang="en-US" b="1" dirty="0">
                <a:solidFill>
                  <a:prstClr val="black"/>
                </a:solidFill>
              </a:rPr>
              <a:t>: </a:t>
            </a:r>
            <a:r>
              <a:rPr lang="en-US" dirty="0">
                <a:solidFill>
                  <a:prstClr val="black"/>
                </a:solidFill>
              </a:rPr>
              <a:t>3 </a:t>
            </a:r>
            <a:r>
              <a:rPr lang="en-US" dirty="0" err="1">
                <a:solidFill>
                  <a:prstClr val="black"/>
                </a:solidFill>
              </a:rPr>
              <a:t>câu</a:t>
            </a:r>
            <a:r>
              <a:rPr lang="en-US" dirty="0">
                <a:solidFill>
                  <a:prstClr val="black"/>
                </a:solidFill>
              </a:rPr>
              <a:t> </a:t>
            </a:r>
            <a:r>
              <a:rPr lang="en-US" dirty="0" err="1">
                <a:solidFill>
                  <a:prstClr val="black"/>
                </a:solidFill>
              </a:rPr>
              <a:t>lệnh</a:t>
            </a:r>
            <a:r>
              <a:rPr lang="en-US" dirty="0">
                <a:solidFill>
                  <a:prstClr val="black"/>
                </a:solidFill>
              </a:rPr>
              <a:t> </a:t>
            </a:r>
            <a:r>
              <a:rPr lang="en-US" dirty="0" err="1">
                <a:solidFill>
                  <a:prstClr val="black"/>
                </a:solidFill>
              </a:rPr>
              <a:t>sau</a:t>
            </a:r>
            <a:r>
              <a:rPr lang="en-US" dirty="0">
                <a:solidFill>
                  <a:prstClr val="black"/>
                </a:solidFill>
              </a:rPr>
              <a:t>:</a:t>
            </a:r>
          </a:p>
          <a:p>
            <a:pPr lvl="1" algn="just"/>
            <a:r>
              <a:rPr lang="en-US" sz="1400" b="1" dirty="0" err="1">
                <a:solidFill>
                  <a:prstClr val="black"/>
                </a:solidFill>
                <a:latin typeface="Courier New" panose="02070309020205020404" pitchFamily="49" charset="0"/>
                <a:cs typeface="Courier New" panose="02070309020205020404" pitchFamily="49" charset="0"/>
              </a:rPr>
              <a:t>int</a:t>
            </a:r>
            <a:r>
              <a:rPr lang="en-US" sz="1400" dirty="0">
                <a:solidFill>
                  <a:prstClr val="black"/>
                </a:solidFill>
                <a:latin typeface="Courier New" panose="02070309020205020404" pitchFamily="49" charset="0"/>
                <a:cs typeface="Courier New" panose="02070309020205020404" pitchFamily="49" charset="0"/>
              </a:rPr>
              <a:t> a = </a:t>
            </a:r>
            <a:r>
              <a:rPr lang="en-US" sz="1400" dirty="0">
                <a:solidFill>
                  <a:schemeClr val="accent2"/>
                </a:solidFill>
                <a:latin typeface="Courier New" panose="02070309020205020404" pitchFamily="49" charset="0"/>
                <a:cs typeface="Courier New" panose="02070309020205020404" pitchFamily="49" charset="0"/>
              </a:rPr>
              <a:t>10</a:t>
            </a:r>
            <a:r>
              <a:rPr lang="en-US" sz="1400" dirty="0">
                <a:solidFill>
                  <a:prstClr val="black"/>
                </a:solidFill>
                <a:latin typeface="Courier New" panose="02070309020205020404" pitchFamily="49" charset="0"/>
                <a:cs typeface="Courier New" panose="02070309020205020404" pitchFamily="49" charset="0"/>
              </a:rPr>
              <a:t>;</a:t>
            </a:r>
          </a:p>
          <a:p>
            <a:pPr lvl="1" algn="just"/>
            <a:r>
              <a:rPr lang="en-US" sz="1400" b="1" dirty="0" err="1">
                <a:solidFill>
                  <a:prstClr val="black"/>
                </a:solidFill>
                <a:latin typeface="Courier New" panose="02070309020205020404" pitchFamily="49" charset="0"/>
                <a:cs typeface="Courier New" panose="02070309020205020404" pitchFamily="49" charset="0"/>
              </a:rPr>
              <a:t>int</a:t>
            </a:r>
            <a:r>
              <a:rPr lang="en-US" sz="1400" dirty="0">
                <a:solidFill>
                  <a:prstClr val="black"/>
                </a:solidFill>
                <a:latin typeface="Courier New" panose="02070309020205020404" pitchFamily="49" charset="0"/>
                <a:cs typeface="Courier New" panose="02070309020205020404" pitchFamily="49" charset="0"/>
              </a:rPr>
              <a:t> *p = &amp;a;</a:t>
            </a:r>
          </a:p>
          <a:p>
            <a:pPr lvl="1" algn="just"/>
            <a:r>
              <a:rPr lang="en-US" sz="1400" b="1" dirty="0" err="1">
                <a:solidFill>
                  <a:prstClr val="black"/>
                </a:solidFill>
                <a:latin typeface="Courier New" panose="02070309020205020404" pitchFamily="49" charset="0"/>
                <a:cs typeface="Courier New" panose="02070309020205020404" pitchFamily="49" charset="0"/>
              </a:rPr>
              <a:t>int</a:t>
            </a:r>
            <a:r>
              <a:rPr lang="en-US" sz="1400" dirty="0">
                <a:solidFill>
                  <a:prstClr val="black"/>
                </a:solidFill>
                <a:latin typeface="Courier New" panose="02070309020205020404" pitchFamily="49" charset="0"/>
                <a:cs typeface="Courier New" panose="02070309020205020404" pitchFamily="49" charset="0"/>
              </a:rPr>
              <a:t> **k = &amp;p;</a:t>
            </a:r>
          </a:p>
          <a:p>
            <a:pPr algn="just"/>
            <a:r>
              <a:rPr lang="en-US" dirty="0" err="1">
                <a:solidFill>
                  <a:prstClr val="black"/>
                </a:solidFill>
                <a:cs typeface="Courier New" panose="02070309020205020404" pitchFamily="49" charset="0"/>
              </a:rPr>
              <a:t>sẽ</a:t>
            </a:r>
            <a:r>
              <a:rPr lang="en-US" dirty="0">
                <a:solidFill>
                  <a:prstClr val="black"/>
                </a:solidFill>
                <a:cs typeface="Courier New" panose="02070309020205020404" pitchFamily="49" charset="0"/>
              </a:rPr>
              <a:t> </a:t>
            </a:r>
            <a:r>
              <a:rPr lang="en-US" dirty="0" err="1">
                <a:solidFill>
                  <a:prstClr val="black"/>
                </a:solidFill>
                <a:cs typeface="Courier New" panose="02070309020205020404" pitchFamily="49" charset="0"/>
              </a:rPr>
              <a:t>khai</a:t>
            </a:r>
            <a:r>
              <a:rPr lang="en-US" dirty="0">
                <a:solidFill>
                  <a:prstClr val="black"/>
                </a:solidFill>
                <a:cs typeface="Courier New" panose="02070309020205020404" pitchFamily="49" charset="0"/>
              </a:rPr>
              <a:t> </a:t>
            </a:r>
            <a:r>
              <a:rPr lang="en-US" dirty="0" err="1">
                <a:solidFill>
                  <a:prstClr val="black"/>
                </a:solidFill>
                <a:cs typeface="Courier New" panose="02070309020205020404" pitchFamily="49" charset="0"/>
              </a:rPr>
              <a:t>báo</a:t>
            </a:r>
            <a:r>
              <a:rPr lang="en-US" dirty="0">
                <a:solidFill>
                  <a:prstClr val="black"/>
                </a:solidFill>
                <a:cs typeface="Courier New" panose="02070309020205020404" pitchFamily="49" charset="0"/>
              </a:rPr>
              <a:t> </a:t>
            </a:r>
            <a:r>
              <a:rPr lang="en-US" dirty="0" err="1">
                <a:solidFill>
                  <a:prstClr val="black"/>
                </a:solidFill>
                <a:cs typeface="Courier New" panose="02070309020205020404" pitchFamily="49" charset="0"/>
              </a:rPr>
              <a:t>biến</a:t>
            </a:r>
            <a:r>
              <a:rPr lang="en-US" dirty="0">
                <a:solidFill>
                  <a:prstClr val="black"/>
                </a:solidFill>
                <a:cs typeface="Courier New" panose="02070309020205020404" pitchFamily="49" charset="0"/>
              </a:rPr>
              <a:t> </a:t>
            </a:r>
            <a:r>
              <a:rPr lang="en-US" sz="1400" dirty="0">
                <a:solidFill>
                  <a:prstClr val="black"/>
                </a:solidFill>
                <a:latin typeface="Courier New" panose="02070309020205020404" pitchFamily="49" charset="0"/>
                <a:cs typeface="Courier New" panose="02070309020205020404" pitchFamily="49" charset="0"/>
              </a:rPr>
              <a:t>a</a:t>
            </a:r>
            <a:r>
              <a:rPr lang="en-US" dirty="0">
                <a:solidFill>
                  <a:prstClr val="black"/>
                </a:solidFill>
                <a:cs typeface="Courier New" panose="02070309020205020404" pitchFamily="49" charset="0"/>
              </a:rPr>
              <a:t>, con </a:t>
            </a:r>
            <a:r>
              <a:rPr lang="en-US" dirty="0" err="1">
                <a:solidFill>
                  <a:prstClr val="black"/>
                </a:solidFill>
                <a:cs typeface="Courier New" panose="02070309020205020404" pitchFamily="49" charset="0"/>
              </a:rPr>
              <a:t>trỏ</a:t>
            </a:r>
            <a:r>
              <a:rPr lang="en-US" dirty="0">
                <a:solidFill>
                  <a:prstClr val="black"/>
                </a:solidFill>
                <a:cs typeface="Courier New" panose="02070309020205020404" pitchFamily="49" charset="0"/>
              </a:rPr>
              <a:t> </a:t>
            </a:r>
            <a:r>
              <a:rPr lang="en-US" sz="1400" dirty="0">
                <a:solidFill>
                  <a:prstClr val="black"/>
                </a:solidFill>
                <a:latin typeface="Courier New" panose="02070309020205020404" pitchFamily="49" charset="0"/>
                <a:cs typeface="Courier New" panose="02070309020205020404" pitchFamily="49" charset="0"/>
              </a:rPr>
              <a:t>p</a:t>
            </a:r>
            <a:r>
              <a:rPr lang="en-US" dirty="0">
                <a:solidFill>
                  <a:prstClr val="black"/>
                </a:solidFill>
                <a:cs typeface="Courier New" panose="02070309020205020404" pitchFamily="49" charset="0"/>
              </a:rPr>
              <a:t> </a:t>
            </a:r>
            <a:r>
              <a:rPr lang="en-US" dirty="0" err="1">
                <a:solidFill>
                  <a:prstClr val="black"/>
                </a:solidFill>
                <a:cs typeface="Courier New" panose="02070309020205020404" pitchFamily="49" charset="0"/>
              </a:rPr>
              <a:t>trỏ</a:t>
            </a:r>
            <a:r>
              <a:rPr lang="en-US" dirty="0">
                <a:solidFill>
                  <a:prstClr val="black"/>
                </a:solidFill>
                <a:cs typeface="Courier New" panose="02070309020205020404" pitchFamily="49" charset="0"/>
              </a:rPr>
              <a:t> </a:t>
            </a:r>
            <a:r>
              <a:rPr lang="en-US" dirty="0" err="1">
                <a:solidFill>
                  <a:prstClr val="black"/>
                </a:solidFill>
                <a:cs typeface="Courier New" panose="02070309020205020404" pitchFamily="49" charset="0"/>
              </a:rPr>
              <a:t>tới</a:t>
            </a:r>
            <a:r>
              <a:rPr lang="en-US" dirty="0">
                <a:solidFill>
                  <a:prstClr val="black"/>
                </a:solidFill>
                <a:cs typeface="Courier New" panose="02070309020205020404" pitchFamily="49" charset="0"/>
              </a:rPr>
              <a:t> </a:t>
            </a:r>
            <a:r>
              <a:rPr lang="en-US" dirty="0" err="1">
                <a:solidFill>
                  <a:prstClr val="black"/>
                </a:solidFill>
                <a:cs typeface="Courier New" panose="02070309020205020404" pitchFamily="49" charset="0"/>
              </a:rPr>
              <a:t>biến</a:t>
            </a:r>
            <a:r>
              <a:rPr lang="en-US" dirty="0">
                <a:solidFill>
                  <a:prstClr val="black"/>
                </a:solidFill>
                <a:cs typeface="Courier New" panose="02070309020205020404" pitchFamily="49" charset="0"/>
              </a:rPr>
              <a:t> </a:t>
            </a:r>
            <a:r>
              <a:rPr lang="en-US" sz="1400" dirty="0">
                <a:solidFill>
                  <a:prstClr val="black"/>
                </a:solidFill>
                <a:latin typeface="Courier New" panose="02070309020205020404" pitchFamily="49" charset="0"/>
                <a:cs typeface="Courier New" panose="02070309020205020404" pitchFamily="49" charset="0"/>
              </a:rPr>
              <a:t>a</a:t>
            </a:r>
            <a:r>
              <a:rPr lang="en-US" dirty="0">
                <a:solidFill>
                  <a:prstClr val="black"/>
                </a:solidFill>
                <a:cs typeface="Courier New" panose="02070309020205020404" pitchFamily="49" charset="0"/>
              </a:rPr>
              <a:t> </a:t>
            </a:r>
            <a:r>
              <a:rPr lang="en-US" dirty="0" err="1">
                <a:solidFill>
                  <a:prstClr val="black"/>
                </a:solidFill>
                <a:cs typeface="Courier New" panose="02070309020205020404" pitchFamily="49" charset="0"/>
              </a:rPr>
              <a:t>và</a:t>
            </a:r>
            <a:r>
              <a:rPr lang="en-US" dirty="0">
                <a:solidFill>
                  <a:prstClr val="black"/>
                </a:solidFill>
                <a:cs typeface="Courier New" panose="02070309020205020404" pitchFamily="49" charset="0"/>
              </a:rPr>
              <a:t> con </a:t>
            </a:r>
            <a:r>
              <a:rPr lang="en-US" dirty="0" err="1">
                <a:solidFill>
                  <a:prstClr val="black"/>
                </a:solidFill>
                <a:cs typeface="Courier New" panose="02070309020205020404" pitchFamily="49" charset="0"/>
              </a:rPr>
              <a:t>trỏ</a:t>
            </a:r>
            <a:r>
              <a:rPr lang="en-US" dirty="0">
                <a:solidFill>
                  <a:prstClr val="black"/>
                </a:solidFill>
                <a:cs typeface="Courier New" panose="02070309020205020404" pitchFamily="49" charset="0"/>
              </a:rPr>
              <a:t> k</a:t>
            </a:r>
            <a:r>
              <a:rPr lang="en-US" sz="1400" dirty="0">
                <a:solidFill>
                  <a:prstClr val="black"/>
                </a:solidFill>
                <a:latin typeface="Courier New"/>
                <a:cs typeface="Courier New" panose="02070309020205020404" pitchFamily="49" charset="0"/>
              </a:rPr>
              <a:t> </a:t>
            </a:r>
            <a:r>
              <a:rPr lang="en-US" dirty="0" err="1">
                <a:solidFill>
                  <a:prstClr val="black"/>
                </a:solidFill>
                <a:cs typeface="Courier New" panose="02070309020205020404" pitchFamily="49" charset="0"/>
              </a:rPr>
              <a:t>trỏ</a:t>
            </a:r>
            <a:r>
              <a:rPr lang="en-US" dirty="0">
                <a:solidFill>
                  <a:prstClr val="black"/>
                </a:solidFill>
                <a:cs typeface="Courier New" panose="02070309020205020404" pitchFamily="49" charset="0"/>
              </a:rPr>
              <a:t> </a:t>
            </a:r>
            <a:r>
              <a:rPr lang="en-US" dirty="0" err="1">
                <a:solidFill>
                  <a:prstClr val="black"/>
                </a:solidFill>
                <a:cs typeface="Courier New" panose="02070309020205020404" pitchFamily="49" charset="0"/>
              </a:rPr>
              <a:t>tới</a:t>
            </a:r>
            <a:r>
              <a:rPr lang="en-US" dirty="0">
                <a:solidFill>
                  <a:prstClr val="black"/>
                </a:solidFill>
                <a:cs typeface="Courier New" panose="02070309020205020404" pitchFamily="49" charset="0"/>
              </a:rPr>
              <a:t> con </a:t>
            </a:r>
            <a:r>
              <a:rPr lang="en-US" dirty="0" err="1">
                <a:solidFill>
                  <a:prstClr val="black"/>
                </a:solidFill>
                <a:cs typeface="Courier New" panose="02070309020205020404" pitchFamily="49" charset="0"/>
              </a:rPr>
              <a:t>trỏ</a:t>
            </a:r>
            <a:r>
              <a:rPr lang="en-US" dirty="0">
                <a:solidFill>
                  <a:prstClr val="black"/>
                </a:solidFill>
                <a:cs typeface="Courier New" panose="02070309020205020404" pitchFamily="49" charset="0"/>
              </a:rPr>
              <a:t> </a:t>
            </a:r>
            <a:r>
              <a:rPr lang="en-US" sz="1400" dirty="0">
                <a:solidFill>
                  <a:prstClr val="black"/>
                </a:solidFill>
                <a:latin typeface="Courier New" panose="02070309020205020404" pitchFamily="49" charset="0"/>
                <a:cs typeface="Courier New" panose="02070309020205020404" pitchFamily="49" charset="0"/>
              </a:rPr>
              <a:t>p</a:t>
            </a:r>
            <a:r>
              <a:rPr lang="en-US" dirty="0">
                <a:solidFill>
                  <a:prstClr val="black"/>
                </a:solidFill>
                <a:cs typeface="Courier New" panose="02070309020205020404" pitchFamily="49" charset="0"/>
              </a:rPr>
              <a:t>.</a:t>
            </a:r>
          </a:p>
          <a:p>
            <a:pPr algn="just"/>
            <a:endParaRPr lang="en-US">
              <a:solidFill>
                <a:prstClr val="black"/>
              </a:solidFill>
              <a:cs typeface="Courier New" panose="02070309020205020404" pitchFamily="49" charset="0"/>
            </a:endParaRPr>
          </a:p>
          <a:p>
            <a:pPr algn="just"/>
            <a:r>
              <a:rPr lang="en-US" dirty="0" err="1"/>
              <a:t>Toán</a:t>
            </a:r>
            <a:r>
              <a:rPr lang="en-US" dirty="0"/>
              <a:t> </a:t>
            </a:r>
            <a:r>
              <a:rPr lang="en-US" dirty="0" err="1"/>
              <a:t>tử</a:t>
            </a:r>
            <a:r>
              <a:rPr lang="en-US" dirty="0"/>
              <a:t> </a:t>
            </a:r>
            <a:r>
              <a:rPr lang="en-US" dirty="0" err="1"/>
              <a:t>giải</a:t>
            </a:r>
            <a:r>
              <a:rPr lang="en-US" dirty="0"/>
              <a:t> </a:t>
            </a:r>
            <a:r>
              <a:rPr lang="en-US" dirty="0" err="1"/>
              <a:t>tham</a:t>
            </a:r>
            <a:r>
              <a:rPr lang="en-US" dirty="0"/>
              <a:t> </a:t>
            </a:r>
            <a:r>
              <a:rPr lang="en-US" dirty="0" err="1"/>
              <a:t>chiếu</a:t>
            </a:r>
            <a:r>
              <a:rPr lang="en-US" dirty="0"/>
              <a:t> </a:t>
            </a:r>
            <a:r>
              <a:rPr lang="en-US" sz="1400" dirty="0">
                <a:latin typeface="Courier New" panose="02070309020205020404" pitchFamily="49" charset="0"/>
                <a:cs typeface="Courier New" panose="02070309020205020404" pitchFamily="49" charset="0"/>
              </a:rPr>
              <a:t>*</a:t>
            </a:r>
            <a:r>
              <a:rPr lang="en-US" dirty="0"/>
              <a:t> </a:t>
            </a:r>
            <a:r>
              <a:rPr lang="en-US" dirty="0" err="1"/>
              <a:t>khi</a:t>
            </a:r>
            <a:r>
              <a:rPr lang="en-US" dirty="0"/>
              <a:t> </a:t>
            </a:r>
            <a:r>
              <a:rPr lang="en-US" dirty="0" err="1"/>
              <a:t>dùng</a:t>
            </a:r>
            <a:r>
              <a:rPr lang="en-US" dirty="0"/>
              <a:t> </a:t>
            </a:r>
            <a:r>
              <a:rPr lang="en-US" dirty="0" err="1"/>
              <a:t>với</a:t>
            </a:r>
            <a:r>
              <a:rPr lang="en-US" dirty="0"/>
              <a:t> con </a:t>
            </a:r>
            <a:r>
              <a:rPr lang="en-US" dirty="0" err="1"/>
              <a:t>trỏ</a:t>
            </a:r>
            <a:r>
              <a:rPr lang="en-US" dirty="0"/>
              <a:t> </a:t>
            </a:r>
            <a:r>
              <a:rPr lang="en-US" dirty="0" err="1"/>
              <a:t>trỏ</a:t>
            </a:r>
            <a:r>
              <a:rPr lang="en-US" dirty="0"/>
              <a:t> </a:t>
            </a:r>
            <a:r>
              <a:rPr lang="en-US" dirty="0" err="1"/>
              <a:t>tới</a:t>
            </a:r>
            <a:r>
              <a:rPr lang="en-US" dirty="0"/>
              <a:t> con </a:t>
            </a:r>
            <a:r>
              <a:rPr lang="en-US" dirty="0" err="1"/>
              <a:t>trỏ</a:t>
            </a:r>
            <a:r>
              <a:rPr lang="en-US" dirty="0"/>
              <a:t> </a:t>
            </a:r>
            <a:r>
              <a:rPr lang="en-US" dirty="0" err="1"/>
              <a:t>sẽ</a:t>
            </a:r>
            <a:r>
              <a:rPr lang="en-US" dirty="0"/>
              <a:t> </a:t>
            </a:r>
            <a:r>
              <a:rPr lang="en-US" dirty="0" err="1"/>
              <a:t>cho</a:t>
            </a:r>
            <a:r>
              <a:rPr lang="en-US" dirty="0"/>
              <a:t> </a:t>
            </a:r>
            <a:r>
              <a:rPr lang="en-US" dirty="0" err="1"/>
              <a:t>kết</a:t>
            </a:r>
            <a:r>
              <a:rPr lang="en-US" dirty="0"/>
              <a:t> </a:t>
            </a:r>
            <a:r>
              <a:rPr lang="en-US" dirty="0" err="1"/>
              <a:t>quả</a:t>
            </a:r>
            <a:r>
              <a:rPr lang="en-US" dirty="0"/>
              <a:t> </a:t>
            </a:r>
            <a:r>
              <a:rPr lang="en-US" dirty="0" err="1"/>
              <a:t>như</a:t>
            </a:r>
            <a:r>
              <a:rPr lang="en-US" dirty="0"/>
              <a:t> </a:t>
            </a:r>
            <a:r>
              <a:rPr lang="en-US" dirty="0" err="1"/>
              <a:t>sau</a:t>
            </a:r>
            <a:r>
              <a:rPr lang="en-US" dirty="0"/>
              <a:t>:</a:t>
            </a:r>
          </a:p>
          <a:p>
            <a:pPr marL="285750" indent="-285750" algn="just">
              <a:buFont typeface="Arial" panose="020B0604020202020204" pitchFamily="34" charset="0"/>
              <a:buChar char="•"/>
            </a:pPr>
            <a:r>
              <a:rPr lang="en-US" sz="1400" dirty="0">
                <a:solidFill>
                  <a:prstClr val="black"/>
                </a:solidFill>
                <a:latin typeface="Courier New" panose="02070309020205020404" pitchFamily="49" charset="0"/>
                <a:cs typeface="Courier New" panose="02070309020205020404" pitchFamily="49" charset="0"/>
              </a:rPr>
              <a:t>*k </a:t>
            </a:r>
            <a:r>
              <a:rPr lang="en-US" dirty="0" err="1"/>
              <a:t>sẽ</a:t>
            </a:r>
            <a:r>
              <a:rPr lang="en-US" dirty="0"/>
              <a:t> </a:t>
            </a:r>
            <a:r>
              <a:rPr lang="en-US" dirty="0" err="1"/>
              <a:t>tương</a:t>
            </a:r>
            <a:r>
              <a:rPr lang="en-US" dirty="0"/>
              <a:t> </a:t>
            </a:r>
            <a:r>
              <a:rPr lang="en-US" dirty="0" err="1"/>
              <a:t>đương</a:t>
            </a:r>
            <a:r>
              <a:rPr lang="en-US" dirty="0"/>
              <a:t> </a:t>
            </a:r>
            <a:r>
              <a:rPr lang="en-US" dirty="0" err="1"/>
              <a:t>với</a:t>
            </a:r>
            <a:r>
              <a:rPr lang="en-US" dirty="0"/>
              <a:t> con </a:t>
            </a:r>
            <a:r>
              <a:rPr lang="en-US" dirty="0" err="1"/>
              <a:t>trỏ</a:t>
            </a:r>
            <a:r>
              <a:rPr lang="en-US" dirty="0"/>
              <a:t> </a:t>
            </a:r>
            <a:r>
              <a:rPr lang="en-US" sz="1400" dirty="0">
                <a:latin typeface="Courier New" panose="02070309020205020404" pitchFamily="49" charset="0"/>
                <a:cs typeface="Courier New" panose="02070309020205020404" pitchFamily="49" charset="0"/>
              </a:rPr>
              <a:t>p</a:t>
            </a:r>
            <a:r>
              <a:rPr lang="en-US" dirty="0"/>
              <a:t>.</a:t>
            </a:r>
          </a:p>
          <a:p>
            <a:pPr marL="285750" indent="-285750" algn="just">
              <a:buFont typeface="Arial" panose="020B0604020202020204" pitchFamily="34" charset="0"/>
              <a:buChar char="•"/>
            </a:pPr>
            <a:r>
              <a:rPr lang="en-US" sz="1400" dirty="0">
                <a:solidFill>
                  <a:prstClr val="black"/>
                </a:solidFill>
                <a:latin typeface="Courier New" panose="02070309020205020404" pitchFamily="49" charset="0"/>
                <a:cs typeface="Courier New" panose="02070309020205020404" pitchFamily="49" charset="0"/>
              </a:rPr>
              <a:t>**k </a:t>
            </a:r>
            <a:r>
              <a:rPr lang="en-US" dirty="0" err="1"/>
              <a:t>sẽ</a:t>
            </a:r>
            <a:r>
              <a:rPr lang="en-US" dirty="0"/>
              <a:t> </a:t>
            </a:r>
            <a:r>
              <a:rPr lang="en-US" dirty="0" err="1"/>
              <a:t>tương</a:t>
            </a:r>
            <a:r>
              <a:rPr lang="en-US" dirty="0"/>
              <a:t> </a:t>
            </a:r>
            <a:r>
              <a:rPr lang="en-US" dirty="0" err="1"/>
              <a:t>đương</a:t>
            </a:r>
            <a:r>
              <a:rPr lang="en-US" dirty="0"/>
              <a:t> </a:t>
            </a:r>
            <a:r>
              <a:rPr lang="en-US" dirty="0" err="1"/>
              <a:t>với</a:t>
            </a:r>
            <a:r>
              <a:rPr lang="en-US" dirty="0"/>
              <a:t> </a:t>
            </a:r>
            <a:r>
              <a:rPr lang="en-US" dirty="0" err="1"/>
              <a:t>biến</a:t>
            </a:r>
            <a:r>
              <a:rPr lang="en-US" dirty="0"/>
              <a:t> </a:t>
            </a:r>
            <a:r>
              <a:rPr lang="en-US" sz="1400" dirty="0">
                <a:solidFill>
                  <a:prstClr val="black"/>
                </a:solidFill>
                <a:latin typeface="Courier New" panose="02070309020205020404" pitchFamily="49" charset="0"/>
                <a:cs typeface="Courier New" panose="02070309020205020404" pitchFamily="49" charset="0"/>
              </a:rPr>
              <a:t>a</a:t>
            </a:r>
            <a:r>
              <a:rPr lang="en-US" dirty="0"/>
              <a:t>.</a:t>
            </a:r>
          </a:p>
        </p:txBody>
      </p:sp>
    </p:spTree>
    <p:extLst>
      <p:ext uri="{BB962C8B-B14F-4D97-AF65-F5344CB8AC3E}">
        <p14:creationId xmlns:p14="http://schemas.microsoft.com/office/powerpoint/2010/main" val="17541255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Con trỏ</a:t>
            </a:r>
          </a:p>
        </p:txBody>
      </p:sp>
      <p:graphicFrame>
        <p:nvGraphicFramePr>
          <p:cNvPr id="4" name="Table 3"/>
          <p:cNvGraphicFramePr>
            <a:graphicFrameLocks noGrp="1"/>
          </p:cNvGraphicFramePr>
          <p:nvPr>
            <p:extLst>
              <p:ext uri="{D42A27DB-BD31-4B8C-83A1-F6EECF244321}">
                <p14:modId xmlns:p14="http://schemas.microsoft.com/office/powerpoint/2010/main" val="2729032876"/>
              </p:ext>
            </p:extLst>
          </p:nvPr>
        </p:nvGraphicFramePr>
        <p:xfrm>
          <a:off x="457200" y="1154478"/>
          <a:ext cx="8195912" cy="3035558"/>
        </p:xfrm>
        <a:graphic>
          <a:graphicData uri="http://schemas.openxmlformats.org/drawingml/2006/table">
            <a:tbl>
              <a:tblPr firstRow="1" bandRow="1">
                <a:tableStyleId>{17292A2E-F333-43FB-9621-5CBBE7FDCDCB}</a:tableStyleId>
              </a:tblPr>
              <a:tblGrid>
                <a:gridCol w="8195912">
                  <a:extLst>
                    <a:ext uri="{9D8B030D-6E8A-4147-A177-3AD203B41FA5}">
                      <a16:colId xmlns:a16="http://schemas.microsoft.com/office/drawing/2014/main" val="107693152"/>
                    </a:ext>
                  </a:extLst>
                </a:gridCol>
              </a:tblGrid>
              <a:tr h="320430">
                <a:tc>
                  <a:txBody>
                    <a:bodyPr/>
                    <a:lstStyle/>
                    <a:p>
                      <a:pPr marL="0" indent="0" algn="just">
                        <a:buNone/>
                      </a:pPr>
                      <a:r>
                        <a:rPr lang="en-US" sz="1600" i="0"/>
                        <a:t>E8.8 </a:t>
                      </a:r>
                      <a:r>
                        <a:rPr lang="en-US" sz="1600" i="0" baseline="0"/>
                        <a:t>- </a:t>
                      </a:r>
                      <a:r>
                        <a:rPr lang="en-US" sz="1600" b="1" i="0">
                          <a:latin typeface="Calibri" panose="020F0502020204030204" pitchFamily="34" charset="0"/>
                          <a:cs typeface="Calibri" panose="020F0502020204030204" pitchFamily="34" charset="0"/>
                        </a:rPr>
                        <a:t>Ví</a:t>
                      </a:r>
                      <a:r>
                        <a:rPr lang="en-US" sz="1600" b="1" i="0" baseline="0">
                          <a:latin typeface="Calibri" panose="020F0502020204030204" pitchFamily="34" charset="0"/>
                          <a:cs typeface="Calibri" panose="020F0502020204030204" pitchFamily="34" charset="0"/>
                        </a:rPr>
                        <a:t> dụ về con trỏ trỏ tới con trỏ</a:t>
                      </a:r>
                      <a:endParaRPr lang="en-US" sz="1600" b="1" i="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0474077"/>
                  </a:ext>
                </a:extLst>
              </a:tr>
              <a:tr h="2700278">
                <a:tc>
                  <a:txBody>
                    <a:bodyPr/>
                    <a:lstStyle/>
                    <a:p>
                      <a:pPr marL="0" marR="0">
                        <a:spcBef>
                          <a:spcPts val="0"/>
                        </a:spcBef>
                        <a:spcAft>
                          <a:spcPts val="0"/>
                        </a:spcAft>
                      </a:pPr>
                      <a:r>
                        <a:rPr lang="en-US" sz="1200">
                          <a:solidFill>
                            <a:srgbClr val="1F7199"/>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b="1">
                          <a:solidFill>
                            <a:srgbClr val="1F7199"/>
                          </a:solidFill>
                          <a:effectLst/>
                          <a:latin typeface="Courier New" panose="02070309020205020404" pitchFamily="49" charset="0"/>
                          <a:ea typeface="Courier New" panose="02070309020205020404" pitchFamily="49" charset="0"/>
                          <a:cs typeface="Courier New" panose="02070309020205020404" pitchFamily="49" charset="0"/>
                        </a:rPr>
                        <a:t>include</a:t>
                      </a:r>
                      <a:r>
                        <a:rPr lang="en-US" sz="1200">
                          <a:solidFill>
                            <a:srgbClr val="1F7199"/>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4D99BF"/>
                          </a:solidFill>
                          <a:effectLst/>
                          <a:latin typeface="Courier New" panose="02070309020205020404" pitchFamily="49" charset="0"/>
                          <a:ea typeface="Courier New" panose="02070309020205020404" pitchFamily="49" charset="0"/>
                          <a:cs typeface="Courier New" panose="02070309020205020404" pitchFamily="49" charset="0"/>
                        </a:rPr>
                        <a:t>&lt;stdio.h&gt;</a:t>
                      </a:r>
                      <a:endParaRPr lang="en-US" sz="1200">
                        <a:solidFill>
                          <a:schemeClr val="tx1"/>
                        </a:solidFill>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b="1">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main</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effectLst/>
                          <a:latin typeface="Courier New" panose="02070309020205020404" pitchFamily="49" charset="0"/>
                          <a:ea typeface="Courier New" panose="02070309020205020404" pitchFamily="49" charset="0"/>
                          <a:cs typeface="Times New Roman" panose="02020603050405020304" pitchFamily="18" charset="0"/>
                        </a:rPr>
                        <a:t> </a:t>
                      </a: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 = </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10</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*p = &amp;a;</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**pp = &amp;p;</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puts</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"3 ways of printing address &amp; value of variable a:"</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printf</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"Way 1: Address = %p, Value = %d\n"</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&amp;a, a);</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printf</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"Way 2: Address = %p, Value = %d\n"</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p, *p);</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printf</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"Way 3: Address = %p, Value = %d\n"</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*pp, **pp);</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puts</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"2 ways of printing address &amp; value of pointer p:"</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printf</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"Way 1: Address = %p, Value = %p\n"</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&amp;p, p);</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printf</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"Way 2: Address = %p, Value = %p\n"</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pp, *pp);</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txBody>
                  <a:tcPr/>
                </a:tc>
                <a:extLst>
                  <a:ext uri="{0D108BD9-81ED-4DB2-BD59-A6C34878D82A}">
                    <a16:rowId xmlns:a16="http://schemas.microsoft.com/office/drawing/2014/main" val="3231565464"/>
                  </a:ext>
                </a:extLst>
              </a:tr>
            </a:tbl>
          </a:graphicData>
        </a:graphic>
      </p:graphicFrame>
      <p:pic>
        <p:nvPicPr>
          <p:cNvPr id="7" name="Picture 6"/>
          <p:cNvPicPr>
            <a:picLocks noChangeAspect="1"/>
          </p:cNvPicPr>
          <p:nvPr/>
        </p:nvPicPr>
        <p:blipFill rotWithShape="1">
          <a:blip r:embed="rId2"/>
          <a:srcRect r="50463" b="68838"/>
          <a:stretch/>
        </p:blipFill>
        <p:spPr>
          <a:xfrm>
            <a:off x="457200" y="4559368"/>
            <a:ext cx="4619356" cy="1519687"/>
          </a:xfrm>
          <a:prstGeom prst="rect">
            <a:avLst/>
          </a:prstGeom>
        </p:spPr>
      </p:pic>
      <p:sp>
        <p:nvSpPr>
          <p:cNvPr id="9" name="TextBox 8"/>
          <p:cNvSpPr txBox="1"/>
          <p:nvPr/>
        </p:nvSpPr>
        <p:spPr>
          <a:xfrm>
            <a:off x="457200" y="4190036"/>
            <a:ext cx="869337" cy="369332"/>
          </a:xfrm>
          <a:prstGeom prst="rect">
            <a:avLst/>
          </a:prstGeom>
          <a:noFill/>
        </p:spPr>
        <p:txBody>
          <a:bodyPr wrap="square" rtlCol="0">
            <a:spAutoFit/>
          </a:bodyPr>
          <a:lstStyle/>
          <a:p>
            <a:r>
              <a:rPr lang="en-US" b="1"/>
              <a:t>Output</a:t>
            </a:r>
          </a:p>
        </p:txBody>
      </p:sp>
    </p:spTree>
    <p:extLst>
      <p:ext uri="{BB962C8B-B14F-4D97-AF65-F5344CB8AC3E}">
        <p14:creationId xmlns:p14="http://schemas.microsoft.com/office/powerpoint/2010/main" val="2071218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Con trỏ</a:t>
            </a:r>
          </a:p>
        </p:txBody>
      </p:sp>
      <p:sp>
        <p:nvSpPr>
          <p:cNvPr id="3" name="Rectangle 2"/>
          <p:cNvSpPr/>
          <p:nvPr/>
        </p:nvSpPr>
        <p:spPr>
          <a:xfrm>
            <a:off x="457200" y="1098186"/>
            <a:ext cx="8195912" cy="1846659"/>
          </a:xfrm>
          <a:prstGeom prst="rect">
            <a:avLst/>
          </a:prstGeom>
        </p:spPr>
        <p:txBody>
          <a:bodyPr wrap="square" anchor="t">
            <a:spAutoFit/>
          </a:bodyPr>
          <a:lstStyle/>
          <a:p>
            <a:pPr algn="just"/>
            <a:r>
              <a:rPr lang="en-US" sz="2400" b="1" dirty="0"/>
              <a:t>8. Con </a:t>
            </a:r>
            <a:r>
              <a:rPr lang="en-US" sz="2400" b="1" dirty="0" err="1"/>
              <a:t>trỏ</a:t>
            </a:r>
            <a:r>
              <a:rPr lang="en-US" sz="2400" b="1" dirty="0"/>
              <a:t> NULL</a:t>
            </a:r>
          </a:p>
          <a:p>
            <a:pPr algn="just"/>
            <a:r>
              <a:rPr lang="vi-VN" dirty="0">
                <a:latin typeface="Calibri" panose="020F0502020204030204" pitchFamily="34" charset="0"/>
                <a:cs typeface="Calibri" panose="020F0502020204030204" pitchFamily="34" charset="0"/>
              </a:rPr>
              <a:t>Trong </a:t>
            </a:r>
            <a:r>
              <a:rPr lang="vi-VN" dirty="0" err="1">
                <a:latin typeface="Calibri" panose="020F0502020204030204" pitchFamily="34" charset="0"/>
                <a:cs typeface="Calibri" panose="020F0502020204030204" pitchFamily="34" charset="0"/>
              </a:rPr>
              <a:t>hầu</a:t>
            </a:r>
            <a:r>
              <a:rPr lang="vi-VN" dirty="0">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hết</a:t>
            </a:r>
            <a:r>
              <a:rPr lang="vi-VN" dirty="0">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các</a:t>
            </a:r>
            <a:r>
              <a:rPr lang="vi-VN" dirty="0">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hệ</a:t>
            </a:r>
            <a:r>
              <a:rPr lang="vi-VN" dirty="0">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thống</a:t>
            </a:r>
            <a:r>
              <a:rPr lang="vi-VN" dirty="0">
                <a:latin typeface="Calibri" panose="020F0502020204030204" pitchFamily="34" charset="0"/>
                <a:cs typeface="Calibri" panose="020F0502020204030204" pitchFamily="34" charset="0"/>
              </a:rPr>
              <a:t>, chương </a:t>
            </a:r>
            <a:r>
              <a:rPr lang="vi-VN" dirty="0" err="1">
                <a:latin typeface="Calibri" panose="020F0502020204030204" pitchFamily="34" charset="0"/>
                <a:cs typeface="Calibri" panose="020F0502020204030204" pitchFamily="34" charset="0"/>
              </a:rPr>
              <a:t>trình</a:t>
            </a:r>
            <a:r>
              <a:rPr lang="vi-VN" dirty="0">
                <a:latin typeface="Calibri" panose="020F0502020204030204" pitchFamily="34" charset="0"/>
                <a:cs typeface="Calibri" panose="020F0502020204030204" pitchFamily="34" charset="0"/>
              </a:rPr>
              <a:t> không cho </a:t>
            </a:r>
            <a:r>
              <a:rPr lang="vi-VN" dirty="0" err="1">
                <a:latin typeface="Calibri" panose="020F0502020204030204" pitchFamily="34" charset="0"/>
                <a:cs typeface="Calibri" panose="020F0502020204030204" pitchFamily="34" charset="0"/>
              </a:rPr>
              <a:t>phép</a:t>
            </a:r>
            <a:r>
              <a:rPr lang="vi-VN" dirty="0">
                <a:latin typeface="Calibri" panose="020F0502020204030204" pitchFamily="34" charset="0"/>
                <a:cs typeface="Calibri" panose="020F0502020204030204" pitchFamily="34" charset="0"/>
              </a:rPr>
              <a:t> truy </a:t>
            </a:r>
            <a:r>
              <a:rPr lang="vi-VN" dirty="0" err="1">
                <a:latin typeface="Calibri" panose="020F0502020204030204" pitchFamily="34" charset="0"/>
                <a:cs typeface="Calibri" panose="020F0502020204030204" pitchFamily="34" charset="0"/>
              </a:rPr>
              <a:t>cập</a:t>
            </a:r>
            <a:r>
              <a:rPr lang="vi-VN" dirty="0">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và</a:t>
            </a:r>
            <a:r>
              <a:rPr lang="en-US" dirty="0">
                <a:latin typeface="Calibri" panose="020F0502020204030204" pitchFamily="34" charset="0"/>
                <a:cs typeface="Calibri" panose="020F0502020204030204" pitchFamily="34" charset="0"/>
              </a:rPr>
              <a:t>o</a:t>
            </a:r>
            <a:r>
              <a:rPr lang="vi-VN" dirty="0">
                <a:latin typeface="Calibri" panose="020F0502020204030204" pitchFamily="34" charset="0"/>
                <a:cs typeface="Calibri" panose="020F0502020204030204" pitchFamily="34" charset="0"/>
              </a:rPr>
              <a:t> ô </a:t>
            </a:r>
            <a:r>
              <a:rPr lang="vi-VN" dirty="0" err="1">
                <a:latin typeface="Calibri" panose="020F0502020204030204" pitchFamily="34" charset="0"/>
                <a:cs typeface="Calibri" panose="020F0502020204030204" pitchFamily="34" charset="0"/>
              </a:rPr>
              <a:t>nhớ</a:t>
            </a:r>
            <a:r>
              <a:rPr lang="vi-VN" dirty="0">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có</a:t>
            </a:r>
            <a:r>
              <a:rPr lang="vi-VN" dirty="0">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địa</a:t>
            </a:r>
            <a:r>
              <a:rPr lang="vi-VN" dirty="0">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chỉ</a:t>
            </a:r>
            <a:r>
              <a:rPr lang="vi-VN" dirty="0">
                <a:latin typeface="Calibri" panose="020F0502020204030204" pitchFamily="34" charset="0"/>
                <a:cs typeface="Calibri" panose="020F0502020204030204" pitchFamily="34" charset="0"/>
              </a:rPr>
              <a:t> 0 </a:t>
            </a:r>
            <a:r>
              <a:rPr lang="vi-VN" dirty="0" err="1">
                <a:latin typeface="Calibri" panose="020F0502020204030204" pitchFamily="34" charset="0"/>
                <a:cs typeface="Calibri" panose="020F0502020204030204" pitchFamily="34" charset="0"/>
              </a:rPr>
              <a:t>bởi</a:t>
            </a:r>
            <a:r>
              <a:rPr lang="vi-VN"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vùng</a:t>
            </a:r>
            <a:r>
              <a:rPr lang="vi-VN" dirty="0">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nhớ</a:t>
            </a:r>
            <a:r>
              <a:rPr lang="vi-VN" dirty="0">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này</a:t>
            </a:r>
            <a:r>
              <a:rPr lang="vi-VN" dirty="0">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dùng</a:t>
            </a:r>
            <a:r>
              <a:rPr lang="vi-VN" dirty="0">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để</a:t>
            </a:r>
            <a:r>
              <a:rPr lang="vi-VN" dirty="0">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dự</a:t>
            </a:r>
            <a:r>
              <a:rPr lang="vi-VN" dirty="0">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trữ</a:t>
            </a:r>
            <a:r>
              <a:rPr lang="vi-VN" dirty="0">
                <a:latin typeface="Calibri" panose="020F0502020204030204" pitchFamily="34" charset="0"/>
                <a:cs typeface="Calibri" panose="020F0502020204030204" pitchFamily="34" charset="0"/>
              </a:rPr>
              <a:t> cho </a:t>
            </a:r>
            <a:r>
              <a:rPr lang="vi-VN" dirty="0" err="1">
                <a:latin typeface="Calibri" panose="020F0502020204030204" pitchFamily="34" charset="0"/>
                <a:cs typeface="Calibri" panose="020F0502020204030204" pitchFamily="34" charset="0"/>
              </a:rPr>
              <a:t>hệ</a:t>
            </a:r>
            <a:r>
              <a:rPr lang="vi-VN" dirty="0">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điều</a:t>
            </a:r>
            <a:r>
              <a:rPr lang="vi-VN" dirty="0">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hành</a:t>
            </a:r>
            <a:r>
              <a:rPr lang="vi-VN" dirty="0">
                <a:latin typeface="Calibri" panose="020F0502020204030204" pitchFamily="34" charset="0"/>
                <a:cs typeface="Calibri" panose="020F0502020204030204" pitchFamily="34" charset="0"/>
              </a:rPr>
              <a: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Nếu</a:t>
            </a:r>
            <a:r>
              <a:rPr lang="en-US" dirty="0">
                <a:latin typeface="Calibri" panose="020F0502020204030204" pitchFamily="34" charset="0"/>
                <a:cs typeface="Calibri" panose="020F0502020204030204" pitchFamily="34" charset="0"/>
              </a:rPr>
              <a:t> ta </a:t>
            </a:r>
            <a:r>
              <a:rPr lang="en-US" dirty="0" err="1">
                <a:latin typeface="Calibri" panose="020F0502020204030204" pitchFamily="34" charset="0"/>
                <a:cs typeface="Calibri" panose="020F0502020204030204" pitchFamily="34" charset="0"/>
              </a:rPr>
              <a:t>gán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địa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chỉ</a:t>
            </a:r>
            <a:r>
              <a:rPr lang="en-US" dirty="0">
                <a:latin typeface="Calibri" panose="020F0502020204030204" pitchFamily="34" charset="0"/>
                <a:cs typeface="Calibri" panose="020F0502020204030204" pitchFamily="34" charset="0"/>
              </a:rPr>
              <a:t> 0 (hay NULL) </a:t>
            </a:r>
            <a:r>
              <a:rPr lang="en-US" dirty="0" err="1">
                <a:latin typeface="Calibri" panose="020F0502020204030204" pitchFamily="34" charset="0"/>
                <a:cs typeface="Calibri" panose="020F0502020204030204" pitchFamily="34" charset="0"/>
              </a:rPr>
              <a:t>cho</a:t>
            </a:r>
            <a:r>
              <a:rPr lang="en-US" dirty="0">
                <a:latin typeface="Calibri" panose="020F0502020204030204" pitchFamily="34" charset="0"/>
                <a:cs typeface="Calibri" panose="020F0502020204030204" pitchFamily="34" charset="0"/>
              </a:rPr>
              <a:t> con </a:t>
            </a:r>
            <a:r>
              <a:rPr lang="en-US" dirty="0" err="1">
                <a:latin typeface="Calibri" panose="020F0502020204030204" pitchFamily="34" charset="0"/>
                <a:cs typeface="Calibri" panose="020F0502020204030204" pitchFamily="34" charset="0"/>
              </a:rPr>
              <a:t>trỏ</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thì</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khi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đó</a:t>
            </a:r>
            <a:r>
              <a:rPr lang="en-US" dirty="0">
                <a:latin typeface="Calibri" panose="020F0502020204030204" pitchFamily="34" charset="0"/>
                <a:cs typeface="Calibri" panose="020F0502020204030204" pitchFamily="34" charset="0"/>
              </a:rPr>
              <a:t> con </a:t>
            </a:r>
            <a:r>
              <a:rPr lang="en-US" dirty="0" err="1">
                <a:latin typeface="Calibri" panose="020F0502020204030204" pitchFamily="34" charset="0"/>
                <a:cs typeface="Calibri" panose="020F0502020204030204" pitchFamily="34" charset="0"/>
              </a:rPr>
              <a:t>trỏ</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được</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coi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như</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là</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không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trỏ</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tới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vùng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nhớ</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nào</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cả</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và</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được</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gọi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là</a:t>
            </a:r>
            <a:r>
              <a:rPr lang="en-US" dirty="0">
                <a:latin typeface="Calibri" panose="020F0502020204030204" pitchFamily="34" charset="0"/>
                <a:cs typeface="Calibri" panose="020F0502020204030204" pitchFamily="34" charset="0"/>
              </a:rPr>
              <a:t> con </a:t>
            </a:r>
            <a:r>
              <a:rPr lang="en-US" dirty="0" err="1">
                <a:latin typeface="Calibri" panose="020F0502020204030204" pitchFamily="34" charset="0"/>
                <a:cs typeface="Calibri" panose="020F0502020204030204" pitchFamily="34" charset="0"/>
              </a:rPr>
              <a:t>trỏ</a:t>
            </a:r>
            <a:r>
              <a:rPr lang="en-US" dirty="0">
                <a:latin typeface="Calibri" panose="020F0502020204030204" pitchFamily="34" charset="0"/>
                <a:cs typeface="Calibri" panose="020F0502020204030204" pitchFamily="34" charset="0"/>
              </a:rPr>
              <a:t> null (null pointer).</a:t>
            </a:r>
          </a:p>
          <a:p>
            <a:pPr algn="just"/>
            <a:r>
              <a:rPr lang="en-US" b="1" dirty="0" err="1">
                <a:latin typeface="Calibri" panose="020F0502020204030204" pitchFamily="34" charset="0"/>
                <a:cs typeface="Calibri" panose="020F0502020204030204" pitchFamily="34" charset="0"/>
              </a:rPr>
              <a:t>Lưu</a:t>
            </a:r>
            <a:r>
              <a:rPr lang="en-US" b="1" dirty="0">
                <a:latin typeface="Calibri" panose="020F0502020204030204" pitchFamily="34" charset="0"/>
                <a:cs typeface="Calibri" panose="020F0502020204030204" pitchFamily="34" charset="0"/>
              </a:rPr>
              <a:t> ý: </a:t>
            </a:r>
            <a:r>
              <a:rPr lang="en-US" dirty="0" err="1">
                <a:latin typeface="Calibri" panose="020F0502020204030204" pitchFamily="34" charset="0"/>
                <a:cs typeface="Calibri" panose="020F0502020204030204" pitchFamily="34" charset="0"/>
              </a:rPr>
              <a:t>Việc</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giải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tham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chiếu</a:t>
            </a:r>
            <a:r>
              <a:rPr lang="en-US" dirty="0">
                <a:latin typeface="Calibri" panose="020F0502020204030204" pitchFamily="34" charset="0"/>
                <a:cs typeface="Calibri" panose="020F0502020204030204" pitchFamily="34" charset="0"/>
              </a:rPr>
              <a:t> 1 con </a:t>
            </a:r>
            <a:r>
              <a:rPr lang="en-US" dirty="0" err="1">
                <a:latin typeface="Calibri" panose="020F0502020204030204" pitchFamily="34" charset="0"/>
                <a:cs typeface="Calibri" panose="020F0502020204030204" pitchFamily="34" charset="0"/>
              </a:rPr>
              <a:t>trỏ</a:t>
            </a:r>
            <a:r>
              <a:rPr lang="en-US" dirty="0">
                <a:latin typeface="Calibri" panose="020F0502020204030204" pitchFamily="34" charset="0"/>
                <a:cs typeface="Calibri" panose="020F0502020204030204" pitchFamily="34" charset="0"/>
              </a:rPr>
              <a:t> null </a:t>
            </a:r>
            <a:r>
              <a:rPr lang="en-US" dirty="0" err="1">
                <a:latin typeface="Calibri" panose="020F0502020204030204" pitchFamily="34" charset="0"/>
                <a:cs typeface="Calibri" panose="020F0502020204030204" pitchFamily="34" charset="0"/>
              </a:rPr>
              <a:t>sẽ</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gây</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ra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lỗi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khi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chạy</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chương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trình</a:t>
            </a:r>
            <a:r>
              <a:rPr lang="en-US" dirty="0">
                <a:latin typeface="Calibri" panose="020F0502020204030204" pitchFamily="34" charset="0"/>
                <a:cs typeface="Calibri" panose="020F0502020204030204" pitchFamily="34" charset="0"/>
              </a:rPr>
              <a:t>.</a:t>
            </a:r>
          </a:p>
        </p:txBody>
      </p:sp>
      <p:graphicFrame>
        <p:nvGraphicFramePr>
          <p:cNvPr id="5" name="Table 4"/>
          <p:cNvGraphicFramePr>
            <a:graphicFrameLocks noGrp="1"/>
          </p:cNvGraphicFramePr>
          <p:nvPr>
            <p:extLst>
              <p:ext uri="{D42A27DB-BD31-4B8C-83A1-F6EECF244321}">
                <p14:modId xmlns:p14="http://schemas.microsoft.com/office/powerpoint/2010/main" val="807335196"/>
              </p:ext>
            </p:extLst>
          </p:nvPr>
        </p:nvGraphicFramePr>
        <p:xfrm>
          <a:off x="457200" y="2944845"/>
          <a:ext cx="8195912" cy="1962716"/>
        </p:xfrm>
        <a:graphic>
          <a:graphicData uri="http://schemas.openxmlformats.org/drawingml/2006/table">
            <a:tbl>
              <a:tblPr firstRow="1" bandRow="1">
                <a:tableStyleId>{17292A2E-F333-43FB-9621-5CBBE7FDCDCB}</a:tableStyleId>
              </a:tblPr>
              <a:tblGrid>
                <a:gridCol w="8195912">
                  <a:extLst>
                    <a:ext uri="{9D8B030D-6E8A-4147-A177-3AD203B41FA5}">
                      <a16:colId xmlns:a16="http://schemas.microsoft.com/office/drawing/2014/main" val="107693152"/>
                    </a:ext>
                  </a:extLst>
                </a:gridCol>
              </a:tblGrid>
              <a:tr h="293017">
                <a:tc>
                  <a:txBody>
                    <a:bodyPr/>
                    <a:lstStyle/>
                    <a:p>
                      <a:pPr marL="0" indent="0" algn="just">
                        <a:buNone/>
                      </a:pPr>
                      <a:r>
                        <a:rPr lang="en-US" sz="1600" i="0"/>
                        <a:t>E8.9 </a:t>
                      </a:r>
                      <a:r>
                        <a:rPr lang="en-US" sz="1600" i="0" baseline="0"/>
                        <a:t>- </a:t>
                      </a:r>
                      <a:r>
                        <a:rPr lang="en-US" sz="1600" b="1" i="0">
                          <a:latin typeface="Calibri" panose="020F0502020204030204" pitchFamily="34" charset="0"/>
                          <a:cs typeface="Calibri" panose="020F0502020204030204" pitchFamily="34" charset="0"/>
                        </a:rPr>
                        <a:t>Ví</a:t>
                      </a:r>
                      <a:r>
                        <a:rPr lang="en-US" sz="1600" b="1" i="0" baseline="0">
                          <a:latin typeface="Calibri" panose="020F0502020204030204" pitchFamily="34" charset="0"/>
                          <a:cs typeface="Calibri" panose="020F0502020204030204" pitchFamily="34" charset="0"/>
                        </a:rPr>
                        <a:t> dụ về con trỏ null</a:t>
                      </a:r>
                      <a:endParaRPr lang="en-US" sz="1600" b="1" i="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0474077"/>
                  </a:ext>
                </a:extLst>
              </a:tr>
              <a:tr h="1627436">
                <a:tc>
                  <a:txBody>
                    <a:bodyPr/>
                    <a:lstStyle/>
                    <a:p>
                      <a:pPr marL="0" marR="0">
                        <a:spcBef>
                          <a:spcPts val="0"/>
                        </a:spcBef>
                        <a:spcAft>
                          <a:spcPts val="0"/>
                        </a:spcAft>
                      </a:pPr>
                      <a:r>
                        <a:rPr lang="en-US" sz="1200">
                          <a:solidFill>
                            <a:srgbClr val="1F7199"/>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b="1">
                          <a:solidFill>
                            <a:srgbClr val="1F7199"/>
                          </a:solidFill>
                          <a:effectLst/>
                          <a:latin typeface="Courier New" panose="02070309020205020404" pitchFamily="49" charset="0"/>
                          <a:ea typeface="Courier New" panose="02070309020205020404" pitchFamily="49" charset="0"/>
                          <a:cs typeface="Courier New" panose="02070309020205020404" pitchFamily="49" charset="0"/>
                        </a:rPr>
                        <a:t>include</a:t>
                      </a:r>
                      <a:r>
                        <a:rPr lang="en-US" sz="1200">
                          <a:solidFill>
                            <a:srgbClr val="1F7199"/>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4D99BF"/>
                          </a:solidFill>
                          <a:effectLst/>
                          <a:latin typeface="Courier New" panose="02070309020205020404" pitchFamily="49" charset="0"/>
                          <a:ea typeface="Courier New" panose="02070309020205020404" pitchFamily="49" charset="0"/>
                          <a:cs typeface="Courier New" panose="02070309020205020404" pitchFamily="49" charset="0"/>
                        </a:rPr>
                        <a:t>&lt;stdio.h&gt;</a:t>
                      </a:r>
                      <a:endParaRPr lang="en-US" sz="1200">
                        <a:solidFill>
                          <a:schemeClr val="tx1"/>
                        </a:solidFill>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b="1">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main</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effectLst/>
                          <a:latin typeface="Courier New" panose="02070309020205020404" pitchFamily="49" charset="0"/>
                          <a:ea typeface="Courier New" panose="02070309020205020404" pitchFamily="49" charset="0"/>
                          <a:cs typeface="Times New Roman" panose="02020603050405020304" pitchFamily="18" charset="0"/>
                        </a:rPr>
                        <a:t> </a:t>
                      </a: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*p = </a:t>
                      </a:r>
                      <a:r>
                        <a:rPr lang="en-US" sz="1200">
                          <a:solidFill>
                            <a:srgbClr val="78A960"/>
                          </a:solidFill>
                          <a:effectLst/>
                          <a:latin typeface="Courier New" panose="02070309020205020404" pitchFamily="49" charset="0"/>
                          <a:ea typeface="Courier New" panose="02070309020205020404" pitchFamily="49" charset="0"/>
                          <a:cs typeface="Courier New" panose="02070309020205020404" pitchFamily="49" charset="0"/>
                        </a:rPr>
                        <a:t>NULL</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printf</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"Address stored in p: %p\n"</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p);</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888888"/>
                          </a:solidFill>
                          <a:effectLst/>
                          <a:latin typeface="Courier New" panose="02070309020205020404" pitchFamily="49" charset="0"/>
                          <a:ea typeface="Courier New" panose="02070309020205020404" pitchFamily="49" charset="0"/>
                          <a:cs typeface="Courier New" panose="02070309020205020404" pitchFamily="49" charset="0"/>
                        </a:rPr>
                        <a:t>// Uncomment the line below will cause runtime error</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888888"/>
                          </a:solidFill>
                          <a:effectLst/>
                          <a:latin typeface="Courier New" panose="02070309020205020404" pitchFamily="49" charset="0"/>
                          <a:ea typeface="Courier New" panose="02070309020205020404" pitchFamily="49" charset="0"/>
                          <a:cs typeface="Courier New" panose="02070309020205020404" pitchFamily="49" charset="0"/>
                        </a:rPr>
                        <a:t>// printf("Value p pointed to: %d\n", *p);</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txBody>
                  <a:tcPr/>
                </a:tc>
                <a:extLst>
                  <a:ext uri="{0D108BD9-81ED-4DB2-BD59-A6C34878D82A}">
                    <a16:rowId xmlns:a16="http://schemas.microsoft.com/office/drawing/2014/main" val="3231565464"/>
                  </a:ext>
                </a:extLst>
              </a:tr>
            </a:tbl>
          </a:graphicData>
        </a:graphic>
      </p:graphicFrame>
      <p:sp>
        <p:nvSpPr>
          <p:cNvPr id="6" name="TextBox 5"/>
          <p:cNvSpPr txBox="1"/>
          <p:nvPr/>
        </p:nvSpPr>
        <p:spPr>
          <a:xfrm>
            <a:off x="457200" y="4907561"/>
            <a:ext cx="869337" cy="369332"/>
          </a:xfrm>
          <a:prstGeom prst="rect">
            <a:avLst/>
          </a:prstGeom>
          <a:noFill/>
        </p:spPr>
        <p:txBody>
          <a:bodyPr wrap="square" rtlCol="0">
            <a:spAutoFit/>
          </a:bodyPr>
          <a:lstStyle/>
          <a:p>
            <a:r>
              <a:rPr lang="en-US" b="1"/>
              <a:t>Output</a:t>
            </a:r>
          </a:p>
        </p:txBody>
      </p:sp>
      <p:pic>
        <p:nvPicPr>
          <p:cNvPr id="7" name="Picture 6"/>
          <p:cNvPicPr>
            <a:picLocks noChangeAspect="1"/>
          </p:cNvPicPr>
          <p:nvPr/>
        </p:nvPicPr>
        <p:blipFill rotWithShape="1">
          <a:blip r:embed="rId2"/>
          <a:srcRect r="64246" b="87412"/>
          <a:stretch/>
        </p:blipFill>
        <p:spPr>
          <a:xfrm>
            <a:off x="457200" y="5271860"/>
            <a:ext cx="3334020" cy="613913"/>
          </a:xfrm>
          <a:prstGeom prst="rect">
            <a:avLst/>
          </a:prstGeom>
        </p:spPr>
      </p:pic>
    </p:spTree>
    <p:extLst>
      <p:ext uri="{BB962C8B-B14F-4D97-AF65-F5344CB8AC3E}">
        <p14:creationId xmlns:p14="http://schemas.microsoft.com/office/powerpoint/2010/main" val="42080826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Con trỏ</a:t>
            </a:r>
          </a:p>
        </p:txBody>
      </p:sp>
      <p:sp>
        <p:nvSpPr>
          <p:cNvPr id="3" name="Rectangle 2"/>
          <p:cNvSpPr/>
          <p:nvPr/>
        </p:nvSpPr>
        <p:spPr>
          <a:xfrm>
            <a:off x="457200" y="1098186"/>
            <a:ext cx="8195912" cy="5244513"/>
          </a:xfrm>
          <a:prstGeom prst="rect">
            <a:avLst/>
          </a:prstGeom>
        </p:spPr>
        <p:txBody>
          <a:bodyPr wrap="square">
            <a:spAutoFit/>
          </a:bodyPr>
          <a:lstStyle/>
          <a:p>
            <a:pPr algn="just"/>
            <a:r>
              <a:rPr lang="en-US" sz="2400" b="1"/>
              <a:t>9. Mảng con trỏ</a:t>
            </a:r>
          </a:p>
          <a:p>
            <a:pPr algn="just"/>
            <a:r>
              <a:rPr lang="en-US">
                <a:cs typeface="Calibri" panose="020F0502020204030204" pitchFamily="34" charset="0"/>
              </a:rPr>
              <a:t>Tương tự như khai báo mảng thông thường, ta có thể khai báo mảng mà phần tử là các con trỏ với cú pháp như sau:</a:t>
            </a:r>
          </a:p>
          <a:p>
            <a:pPr lvl="0" algn="ctr">
              <a:spcBef>
                <a:spcPct val="20000"/>
              </a:spcBef>
            </a:pPr>
            <a:r>
              <a:rPr lang="en-US" sz="1400" b="1">
                <a:solidFill>
                  <a:prstClr val="black"/>
                </a:solidFill>
                <a:latin typeface="Courier New" panose="02070309020205020404" pitchFamily="49" charset="0"/>
                <a:cs typeface="Courier New" panose="02070309020205020404" pitchFamily="49" charset="0"/>
              </a:rPr>
              <a:t>kiểu_dữ_liệu</a:t>
            </a:r>
            <a:r>
              <a:rPr lang="en-US" sz="1400">
                <a:solidFill>
                  <a:prstClr val="black"/>
                </a:solidFill>
                <a:latin typeface="Courier New" panose="02070309020205020404" pitchFamily="49" charset="0"/>
                <a:cs typeface="Courier New" panose="02070309020205020404" pitchFamily="49" charset="0"/>
              </a:rPr>
              <a:t> *tên_mảng[</a:t>
            </a:r>
            <a:r>
              <a:rPr lang="en-US" sz="1400">
                <a:solidFill>
                  <a:srgbClr val="0000FF"/>
                </a:solidFill>
                <a:latin typeface="Courier New" panose="02070309020205020404" pitchFamily="49" charset="0"/>
                <a:cs typeface="Courier New" panose="02070309020205020404" pitchFamily="49" charset="0"/>
              </a:rPr>
              <a:t>kích_thước</a:t>
            </a:r>
            <a:r>
              <a:rPr lang="en-US" sz="1400">
                <a:solidFill>
                  <a:prstClr val="black"/>
                </a:solidFill>
                <a:latin typeface="Courier New" panose="02070309020205020404" pitchFamily="49" charset="0"/>
                <a:cs typeface="Courier New" panose="02070309020205020404" pitchFamily="49" charset="0"/>
              </a:rPr>
              <a:t>] </a:t>
            </a:r>
            <a:r>
              <a:rPr lang="en-US" sz="1400" i="1">
                <a:solidFill>
                  <a:prstClr val="black"/>
                </a:solidFill>
                <a:latin typeface="Courier New" panose="02070309020205020404" pitchFamily="49" charset="0"/>
                <a:cs typeface="Courier New" panose="02070309020205020404" pitchFamily="49" charset="0"/>
              </a:rPr>
              <a:t>[= </a:t>
            </a:r>
            <a:r>
              <a:rPr lang="en-US" sz="1400" i="1">
                <a:solidFill>
                  <a:srgbClr val="B00040"/>
                </a:solidFill>
                <a:latin typeface="Courier New" panose="02070309020205020404" pitchFamily="49" charset="0"/>
                <a:cs typeface="Courier New" panose="02070309020205020404" pitchFamily="49" charset="0"/>
              </a:rPr>
              <a:t>mảng_hằng_con_trỏ</a:t>
            </a:r>
            <a:r>
              <a:rPr lang="en-US" sz="1400" i="1">
                <a:solidFill>
                  <a:prstClr val="black"/>
                </a:solidFill>
                <a:latin typeface="Courier New" panose="02070309020205020404" pitchFamily="49" charset="0"/>
                <a:cs typeface="Courier New" panose="02070309020205020404" pitchFamily="49" charset="0"/>
              </a:rPr>
              <a:t>];</a:t>
            </a:r>
          </a:p>
          <a:p>
            <a:pPr algn="just"/>
            <a:r>
              <a:rPr lang="en-US" b="1">
                <a:cs typeface="Calibri" panose="020F0502020204030204" pitchFamily="34" charset="0"/>
              </a:rPr>
              <a:t>Ví dụ 1:</a:t>
            </a:r>
            <a:endParaRPr lang="en-US">
              <a:cs typeface="Calibri" panose="020F0502020204030204" pitchFamily="34" charset="0"/>
            </a:endParaRPr>
          </a:p>
          <a:p>
            <a:pPr marL="285750" indent="-285750" algn="just">
              <a:buFont typeface="Arial" panose="020B0604020202020204" pitchFamily="34" charset="0"/>
              <a:buChar char="•"/>
            </a:pPr>
            <a:r>
              <a:rPr lang="en-US">
                <a:cs typeface="Calibri" panose="020F0502020204030204" pitchFamily="34" charset="0"/>
              </a:rPr>
              <a:t>Khai báo 1 mảng gồm 5 con trỏ kiểu </a:t>
            </a:r>
            <a:r>
              <a:rPr lang="en-US" sz="1400" b="1">
                <a:solidFill>
                  <a:prstClr val="black"/>
                </a:solidFill>
                <a:latin typeface="Courier New" panose="02070309020205020404" pitchFamily="49" charset="0"/>
                <a:cs typeface="Courier New" panose="02070309020205020404" pitchFamily="49" charset="0"/>
              </a:rPr>
              <a:t>double</a:t>
            </a:r>
            <a:r>
              <a:rPr lang="en-US">
                <a:cs typeface="Calibri" panose="020F0502020204030204" pitchFamily="34" charset="0"/>
              </a:rPr>
              <a:t>:</a:t>
            </a:r>
          </a:p>
          <a:p>
            <a:pPr lvl="1" algn="just"/>
            <a:r>
              <a:rPr lang="en-US" sz="1400" b="1">
                <a:solidFill>
                  <a:prstClr val="black"/>
                </a:solidFill>
                <a:latin typeface="Courier New" panose="02070309020205020404" pitchFamily="49" charset="0"/>
                <a:ea typeface="Courier New" panose="02070309020205020404" pitchFamily="49" charset="0"/>
                <a:cs typeface="Courier New" panose="02070309020205020404" pitchFamily="49" charset="0"/>
              </a:rPr>
              <a:t>double</a:t>
            </a:r>
            <a:r>
              <a:rPr lang="en-US" sz="1400">
                <a:solidFill>
                  <a:prstClr val="black"/>
                </a:solidFill>
                <a:latin typeface="Courier New" panose="02070309020205020404" pitchFamily="49" charset="0"/>
                <a:ea typeface="Courier New" panose="02070309020205020404" pitchFamily="49" charset="0"/>
                <a:cs typeface="Courier New" panose="02070309020205020404" pitchFamily="49" charset="0"/>
              </a:rPr>
              <a:t> *p[5];</a:t>
            </a:r>
            <a:endParaRPr lang="en-US" sz="1400">
              <a:latin typeface="Courier New" panose="02070309020205020404" pitchFamily="49" charset="0"/>
              <a:cs typeface="Courier New" panose="02070309020205020404" pitchFamily="49" charset="0"/>
            </a:endParaRPr>
          </a:p>
          <a:p>
            <a:pPr marL="285750" indent="-285750" algn="just">
              <a:buFont typeface="Arial" panose="020B0604020202020204" pitchFamily="34" charset="0"/>
              <a:buChar char="•"/>
            </a:pPr>
            <a:r>
              <a:rPr lang="en-US">
                <a:cs typeface="Calibri" panose="020F0502020204030204" pitchFamily="34" charset="0"/>
              </a:rPr>
              <a:t>Khai báo 1 mảng gồm 4 con trỏ kiểu </a:t>
            </a:r>
            <a:r>
              <a:rPr lang="en-US" sz="1400" b="1">
                <a:solidFill>
                  <a:prstClr val="black"/>
                </a:solidFill>
                <a:latin typeface="Courier New" panose="02070309020205020404" pitchFamily="49" charset="0"/>
                <a:cs typeface="Courier New" panose="02070309020205020404" pitchFamily="49" charset="0"/>
              </a:rPr>
              <a:t>int</a:t>
            </a:r>
            <a:r>
              <a:rPr lang="en-US">
                <a:solidFill>
                  <a:prstClr val="black"/>
                </a:solidFill>
                <a:cs typeface="Courier New" panose="02070309020205020404" pitchFamily="49" charset="0"/>
              </a:rPr>
              <a:t> kèm địa chỉ khởi tạo</a:t>
            </a:r>
            <a:r>
              <a:rPr lang="en-US">
                <a:cs typeface="Calibri" panose="020F0502020204030204" pitchFamily="34" charset="0"/>
              </a:rPr>
              <a:t>:</a:t>
            </a:r>
          </a:p>
          <a:p>
            <a:pPr lvl="1"/>
            <a:r>
              <a:rPr lang="en-US" sz="1400" b="1">
                <a:latin typeface="Courier New" panose="02070309020205020404" pitchFamily="49" charset="0"/>
                <a:ea typeface="Courier New" panose="02070309020205020404" pitchFamily="49" charset="0"/>
                <a:cs typeface="Courier New" panose="02070309020205020404" pitchFamily="49" charset="0"/>
              </a:rPr>
              <a:t>int</a:t>
            </a:r>
            <a:r>
              <a:rPr lang="en-US" sz="1400">
                <a:latin typeface="Courier New" panose="02070309020205020404" pitchFamily="49" charset="0"/>
                <a:ea typeface="Courier New" panose="02070309020205020404" pitchFamily="49" charset="0"/>
                <a:cs typeface="Courier New" panose="02070309020205020404" pitchFamily="49" charset="0"/>
              </a:rPr>
              <a:t> a, b, c, d;</a:t>
            </a:r>
          </a:p>
          <a:p>
            <a:pPr lvl="1"/>
            <a:r>
              <a:rPr lang="en-US" sz="1400" b="1">
                <a:latin typeface="Courier New" panose="02070309020205020404" pitchFamily="49" charset="0"/>
                <a:ea typeface="Courier New" panose="02070309020205020404" pitchFamily="49" charset="0"/>
                <a:cs typeface="Courier New" panose="02070309020205020404" pitchFamily="49" charset="0"/>
              </a:rPr>
              <a:t>int</a:t>
            </a:r>
            <a:r>
              <a:rPr lang="en-US" sz="1400">
                <a:latin typeface="Courier New" panose="02070309020205020404" pitchFamily="49" charset="0"/>
                <a:ea typeface="Courier New" panose="02070309020205020404" pitchFamily="49" charset="0"/>
                <a:cs typeface="Courier New" panose="02070309020205020404" pitchFamily="49" charset="0"/>
              </a:rPr>
              <a:t> *p[] = { &amp;a, &amp;b, &amp;c, &amp;d };</a:t>
            </a:r>
            <a:endParaRPr lang="en-US" sz="1400">
              <a:latin typeface="Courier New" panose="02070309020205020404" pitchFamily="49" charset="0"/>
              <a:cs typeface="Courier New" panose="02070309020205020404" pitchFamily="49" charset="0"/>
            </a:endParaRPr>
          </a:p>
          <a:p>
            <a:pPr algn="just"/>
            <a:r>
              <a:rPr lang="en-US" b="1">
                <a:cs typeface="Calibri" panose="020F0502020204030204" pitchFamily="34" charset="0"/>
              </a:rPr>
              <a:t>Ví dụ 2:</a:t>
            </a:r>
            <a:r>
              <a:rPr lang="en-US">
                <a:cs typeface="Calibri" panose="020F0502020204030204" pitchFamily="34" charset="0"/>
              </a:rPr>
              <a:t> cho khung chương trình sau:</a:t>
            </a:r>
          </a:p>
          <a:p>
            <a:pPr lvl="1" fontAlgn="bas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a:solidFill>
                  <a:srgbClr val="1F7199"/>
                </a:solidFill>
                <a:latin typeface="Courier New" panose="02070309020205020404" pitchFamily="49" charset="0"/>
                <a:ea typeface="Times New Roman" panose="02020603050405020304" pitchFamily="18" charset="0"/>
                <a:cs typeface="Courier New" panose="02070309020205020404" pitchFamily="49" charset="0"/>
              </a:rPr>
              <a:t>#</a:t>
            </a:r>
            <a:r>
              <a:rPr lang="en-US" sz="1200" b="1">
                <a:solidFill>
                  <a:srgbClr val="1F7199"/>
                </a:solidFill>
                <a:latin typeface="Courier New" panose="02070309020205020404" pitchFamily="49" charset="0"/>
                <a:ea typeface="Times New Roman" panose="02020603050405020304" pitchFamily="18" charset="0"/>
                <a:cs typeface="Courier New" panose="02070309020205020404" pitchFamily="49" charset="0"/>
              </a:rPr>
              <a:t>include</a:t>
            </a:r>
            <a:r>
              <a:rPr lang="en-US" sz="1200">
                <a:solidFill>
                  <a:srgbClr val="1F7199"/>
                </a:solidFill>
                <a:latin typeface="Courier New" panose="02070309020205020404" pitchFamily="49" charset="0"/>
                <a:ea typeface="Times New Roman" panose="02020603050405020304" pitchFamily="18" charset="0"/>
                <a:cs typeface="Courier New" panose="02070309020205020404" pitchFamily="49" charset="0"/>
              </a:rPr>
              <a:t> </a:t>
            </a:r>
            <a:r>
              <a:rPr lang="en-US" sz="1200">
                <a:solidFill>
                  <a:srgbClr val="4D99BF"/>
                </a:solidFill>
                <a:latin typeface="Courier New" panose="02070309020205020404" pitchFamily="49" charset="0"/>
                <a:ea typeface="Times New Roman" panose="02020603050405020304" pitchFamily="18" charset="0"/>
                <a:cs typeface="Courier New" panose="02070309020205020404" pitchFamily="49" charset="0"/>
              </a:rPr>
              <a:t>&lt;stdio.h&gt;</a:t>
            </a:r>
            <a:endParaRPr lang="en-US" sz="1200">
              <a:latin typeface="Courier New" panose="02070309020205020404" pitchFamily="49" charset="0"/>
              <a:ea typeface="Courier New" panose="02070309020205020404" pitchFamily="49" charset="0"/>
              <a:cs typeface="Courier New" panose="02070309020205020404" pitchFamily="49" charset="0"/>
            </a:endParaRPr>
          </a:p>
          <a:p>
            <a:pPr lvl="1" fontAlgn="bas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a:solidFill>
                  <a:srgbClr val="444444"/>
                </a:solidFill>
                <a:latin typeface="Courier New" panose="02070309020205020404" pitchFamily="49" charset="0"/>
                <a:ea typeface="Times New Roman" panose="02020603050405020304" pitchFamily="18" charset="0"/>
                <a:cs typeface="Courier New" panose="02070309020205020404" pitchFamily="49" charset="0"/>
              </a:rPr>
              <a:t>int</a:t>
            </a:r>
            <a:r>
              <a:rPr lang="en-US" sz="1200">
                <a:solidFill>
                  <a:srgbClr val="444444"/>
                </a:solidFill>
                <a:latin typeface="Courier New" panose="02070309020205020404" pitchFamily="49" charset="0"/>
                <a:ea typeface="Times New Roman" panose="02020603050405020304" pitchFamily="18" charset="0"/>
                <a:cs typeface="Courier New" panose="02070309020205020404" pitchFamily="49" charset="0"/>
              </a:rPr>
              <a:t> </a:t>
            </a:r>
            <a:r>
              <a:rPr lang="en-US" sz="1200" b="1">
                <a:solidFill>
                  <a:srgbClr val="880000"/>
                </a:solidFill>
                <a:latin typeface="Courier New" panose="02070309020205020404" pitchFamily="49" charset="0"/>
                <a:ea typeface="Times New Roman" panose="02020603050405020304" pitchFamily="18" charset="0"/>
                <a:cs typeface="Courier New" panose="02070309020205020404" pitchFamily="49" charset="0"/>
              </a:rPr>
              <a:t>main</a:t>
            </a:r>
            <a:r>
              <a:rPr lang="en-US" sz="1200">
                <a:solidFill>
                  <a:srgbClr val="444444"/>
                </a:solidFill>
                <a:latin typeface="Courier New" panose="02070309020205020404" pitchFamily="49" charset="0"/>
                <a:ea typeface="Times New Roman" panose="02020603050405020304" pitchFamily="18" charset="0"/>
                <a:cs typeface="Courier New" panose="02070309020205020404" pitchFamily="49" charset="0"/>
              </a:rPr>
              <a:t>() {</a:t>
            </a:r>
            <a:endParaRPr lang="en-US" sz="1200">
              <a:latin typeface="Courier New" panose="02070309020205020404" pitchFamily="49" charset="0"/>
              <a:ea typeface="Courier New" panose="02070309020205020404" pitchFamily="49" charset="0"/>
              <a:cs typeface="Courier New" panose="02070309020205020404" pitchFamily="49" charset="0"/>
            </a:endParaRPr>
          </a:p>
          <a:p>
            <a:pPr lvl="1" fontAlgn="bas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a:solidFill>
                  <a:srgbClr val="444444"/>
                </a:solidFill>
                <a:latin typeface="Courier New" panose="02070309020205020404" pitchFamily="49" charset="0"/>
                <a:ea typeface="Times New Roman" panose="02020603050405020304" pitchFamily="18" charset="0"/>
                <a:cs typeface="Courier New" panose="02070309020205020404" pitchFamily="49" charset="0"/>
              </a:rPr>
              <a:t>    </a:t>
            </a:r>
            <a:r>
              <a:rPr lang="en-US" sz="1200" b="1">
                <a:solidFill>
                  <a:srgbClr val="444444"/>
                </a:solidFill>
                <a:latin typeface="Courier New" panose="02070309020205020404" pitchFamily="49" charset="0"/>
                <a:ea typeface="Times New Roman" panose="02020603050405020304" pitchFamily="18" charset="0"/>
                <a:cs typeface="Courier New" panose="02070309020205020404" pitchFamily="49" charset="0"/>
              </a:rPr>
              <a:t>int</a:t>
            </a:r>
            <a:r>
              <a:rPr lang="en-US" sz="1200">
                <a:solidFill>
                  <a:srgbClr val="444444"/>
                </a:solidFill>
                <a:latin typeface="Courier New" panose="02070309020205020404" pitchFamily="49" charset="0"/>
                <a:ea typeface="Times New Roman" panose="02020603050405020304" pitchFamily="18" charset="0"/>
                <a:cs typeface="Courier New" panose="02070309020205020404" pitchFamily="49" charset="0"/>
              </a:rPr>
              <a:t> a, b, c, d;</a:t>
            </a:r>
            <a:endParaRPr lang="en-US" sz="1200">
              <a:latin typeface="Courier New" panose="02070309020205020404" pitchFamily="49" charset="0"/>
              <a:ea typeface="Courier New" panose="02070309020205020404" pitchFamily="49" charset="0"/>
              <a:cs typeface="Courier New" panose="02070309020205020404" pitchFamily="49" charset="0"/>
            </a:endParaRPr>
          </a:p>
          <a:p>
            <a:pPr lvl="1" fontAlgn="bas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a:solidFill>
                  <a:srgbClr val="444444"/>
                </a:solidFill>
                <a:latin typeface="Courier New" panose="02070309020205020404" pitchFamily="49" charset="0"/>
                <a:ea typeface="Times New Roman" panose="02020603050405020304" pitchFamily="18" charset="0"/>
                <a:cs typeface="Courier New" panose="02070309020205020404" pitchFamily="49" charset="0"/>
              </a:rPr>
              <a:t>    </a:t>
            </a:r>
            <a:r>
              <a:rPr lang="en-US" sz="1200">
                <a:solidFill>
                  <a:srgbClr val="888888"/>
                </a:solidFill>
                <a:latin typeface="Courier New" panose="02070309020205020404" pitchFamily="49" charset="0"/>
                <a:ea typeface="Times New Roman" panose="02020603050405020304" pitchFamily="18" charset="0"/>
                <a:cs typeface="Courier New" panose="02070309020205020404" pitchFamily="49" charset="0"/>
              </a:rPr>
              <a:t>// INSERT CODE HERE</a:t>
            </a:r>
            <a:endParaRPr lang="en-US" sz="1200">
              <a:latin typeface="Courier New" panose="02070309020205020404" pitchFamily="49" charset="0"/>
              <a:ea typeface="Courier New" panose="02070309020205020404" pitchFamily="49" charset="0"/>
              <a:cs typeface="Courier New" panose="02070309020205020404" pitchFamily="49" charset="0"/>
            </a:endParaRPr>
          </a:p>
          <a:p>
            <a:pPr lvl="1" fontAlgn="bas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a:solidFill>
                  <a:srgbClr val="444444"/>
                </a:solidFill>
                <a:latin typeface="Courier New" panose="02070309020205020404" pitchFamily="49" charset="0"/>
                <a:ea typeface="Times New Roman" panose="02020603050405020304" pitchFamily="18" charset="0"/>
                <a:cs typeface="Courier New" panose="02070309020205020404" pitchFamily="49" charset="0"/>
              </a:rPr>
              <a:t>    </a:t>
            </a:r>
            <a:r>
              <a:rPr lang="en-US" sz="1200">
                <a:solidFill>
                  <a:srgbClr val="397300"/>
                </a:solidFill>
                <a:latin typeface="Courier New" panose="02070309020205020404" pitchFamily="49" charset="0"/>
                <a:ea typeface="Times New Roman" panose="02020603050405020304" pitchFamily="18" charset="0"/>
                <a:cs typeface="Courier New" panose="02070309020205020404" pitchFamily="49" charset="0"/>
              </a:rPr>
              <a:t>printf</a:t>
            </a:r>
            <a:r>
              <a:rPr lang="en-US" sz="1200">
                <a:solidFill>
                  <a:srgbClr val="444444"/>
                </a:solidFill>
                <a:latin typeface="Courier New" panose="02070309020205020404" pitchFamily="49" charset="0"/>
                <a:ea typeface="Times New Roman" panose="02020603050405020304" pitchFamily="18" charset="0"/>
                <a:cs typeface="Courier New" panose="02070309020205020404" pitchFamily="49" charset="0"/>
              </a:rPr>
              <a:t>(</a:t>
            </a:r>
            <a:r>
              <a:rPr lang="en-US" sz="1200">
                <a:solidFill>
                  <a:srgbClr val="880000"/>
                </a:solidFill>
                <a:latin typeface="Courier New" panose="02070309020205020404" pitchFamily="49" charset="0"/>
                <a:ea typeface="Times New Roman" panose="02020603050405020304" pitchFamily="18" charset="0"/>
                <a:cs typeface="Courier New" panose="02070309020205020404" pitchFamily="49" charset="0"/>
              </a:rPr>
              <a:t>"a = %d, b = %d, c = %d, d = %d\n"</a:t>
            </a:r>
            <a:r>
              <a:rPr lang="en-US" sz="1200">
                <a:solidFill>
                  <a:srgbClr val="444444"/>
                </a:solidFill>
                <a:latin typeface="Courier New" panose="02070309020205020404" pitchFamily="49" charset="0"/>
                <a:ea typeface="Times New Roman" panose="02020603050405020304" pitchFamily="18" charset="0"/>
                <a:cs typeface="Courier New" panose="02070309020205020404" pitchFamily="49" charset="0"/>
              </a:rPr>
              <a:t>, a, b, c, d);</a:t>
            </a:r>
            <a:endParaRPr lang="en-US" sz="1200">
              <a:latin typeface="Courier New" panose="02070309020205020404" pitchFamily="49" charset="0"/>
              <a:ea typeface="Courier New" panose="02070309020205020404" pitchFamily="49" charset="0"/>
              <a:cs typeface="Courier New" panose="02070309020205020404" pitchFamily="49" charset="0"/>
            </a:endParaRPr>
          </a:p>
          <a:p>
            <a:pPr lvl="1" fontAlgn="bas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a:solidFill>
                  <a:srgbClr val="444444"/>
                </a:solidFill>
                <a:latin typeface="Courier New" panose="02070309020205020404" pitchFamily="49" charset="0"/>
                <a:ea typeface="Times New Roman" panose="02020603050405020304" pitchFamily="18" charset="0"/>
                <a:cs typeface="Courier New" panose="02070309020205020404" pitchFamily="49" charset="0"/>
              </a:rPr>
              <a:t>}</a:t>
            </a:r>
          </a:p>
          <a:p>
            <a:pPr algn="just" fontAlgn="bas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ea typeface="Courier New" panose="02070309020205020404" pitchFamily="49" charset="0"/>
                <a:cs typeface="Courier New" panose="02070309020205020404" pitchFamily="49" charset="0"/>
              </a:rPr>
              <a:t>Hãy chèn code vào vị trí comment ở trên để thực hiện công việc sau:</a:t>
            </a:r>
          </a:p>
          <a:p>
            <a:pPr marL="285750" indent="-285750" algn="just" fontAlgn="base">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ea typeface="Courier New" panose="02070309020205020404" pitchFamily="49" charset="0"/>
                <a:cs typeface="Courier New" panose="02070309020205020404" pitchFamily="49" charset="0"/>
              </a:rPr>
              <a:t>Nhập thứ tự nhập dữ liệu vào các biến a, b, c, d. Thứ tự nhập là 1 hoán vị của 4 số (1, 2, 3, 4), trong đó 1 tương ứng với biến a, 2 tương ứng với biến b, …</a:t>
            </a:r>
          </a:p>
          <a:p>
            <a:pPr marL="285750" indent="-285750" algn="just" fontAlgn="base">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ea typeface="Courier New" panose="02070309020205020404" pitchFamily="49" charset="0"/>
                <a:cs typeface="Courier New" panose="02070309020205020404" pitchFamily="49" charset="0"/>
              </a:rPr>
              <a:t>Nhập dữ liệu vào 4 biến a, b, c, d theo thứ tự đã nhập.</a:t>
            </a:r>
          </a:p>
        </p:txBody>
      </p:sp>
    </p:spTree>
    <p:extLst>
      <p:ext uri="{BB962C8B-B14F-4D97-AF65-F5344CB8AC3E}">
        <p14:creationId xmlns:p14="http://schemas.microsoft.com/office/powerpoint/2010/main" val="13731372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Con trỏ</a:t>
            </a:r>
          </a:p>
        </p:txBody>
      </p:sp>
      <p:graphicFrame>
        <p:nvGraphicFramePr>
          <p:cNvPr id="4" name="Table 3"/>
          <p:cNvGraphicFramePr>
            <a:graphicFrameLocks noGrp="1"/>
          </p:cNvGraphicFramePr>
          <p:nvPr>
            <p:extLst>
              <p:ext uri="{D42A27DB-BD31-4B8C-83A1-F6EECF244321}">
                <p14:modId xmlns:p14="http://schemas.microsoft.com/office/powerpoint/2010/main" val="4006234221"/>
              </p:ext>
            </p:extLst>
          </p:nvPr>
        </p:nvGraphicFramePr>
        <p:xfrm>
          <a:off x="457200" y="1154478"/>
          <a:ext cx="8195912" cy="4084320"/>
        </p:xfrm>
        <a:graphic>
          <a:graphicData uri="http://schemas.openxmlformats.org/drawingml/2006/table">
            <a:tbl>
              <a:tblPr firstRow="1" bandRow="1">
                <a:tableStyleId>{17292A2E-F333-43FB-9621-5CBBE7FDCDCB}</a:tableStyleId>
              </a:tblPr>
              <a:tblGrid>
                <a:gridCol w="8195912">
                  <a:extLst>
                    <a:ext uri="{9D8B030D-6E8A-4147-A177-3AD203B41FA5}">
                      <a16:colId xmlns:a16="http://schemas.microsoft.com/office/drawing/2014/main" val="107693152"/>
                    </a:ext>
                  </a:extLst>
                </a:gridCol>
              </a:tblGrid>
              <a:tr h="320430">
                <a:tc>
                  <a:txBody>
                    <a:bodyPr/>
                    <a:lstStyle/>
                    <a:p>
                      <a:pPr marL="0" indent="0" algn="just">
                        <a:buNone/>
                      </a:pPr>
                      <a:r>
                        <a:rPr lang="en-US" sz="1600" i="0"/>
                        <a:t>E8.10 </a:t>
                      </a:r>
                      <a:r>
                        <a:rPr lang="en-US" sz="1600" i="0" baseline="0"/>
                        <a:t>- </a:t>
                      </a:r>
                      <a:r>
                        <a:rPr lang="en-US" sz="1600" b="1" i="0">
                          <a:latin typeface="Calibri" panose="020F0502020204030204" pitchFamily="34" charset="0"/>
                          <a:cs typeface="Calibri" panose="020F0502020204030204" pitchFamily="34" charset="0"/>
                        </a:rPr>
                        <a:t>Ví</a:t>
                      </a:r>
                      <a:r>
                        <a:rPr lang="en-US" sz="1600" b="1" i="0" baseline="0">
                          <a:latin typeface="Calibri" panose="020F0502020204030204" pitchFamily="34" charset="0"/>
                          <a:cs typeface="Calibri" panose="020F0502020204030204" pitchFamily="34" charset="0"/>
                        </a:rPr>
                        <a:t> dụ về mảng con trỏ</a:t>
                      </a:r>
                      <a:endParaRPr lang="en-US" sz="1600" b="1" i="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0474077"/>
                  </a:ext>
                </a:extLst>
              </a:tr>
              <a:tr h="2700278">
                <a:tc>
                  <a:txBody>
                    <a:bodyPr/>
                    <a:lstStyle/>
                    <a:p>
                      <a:pPr marL="0" marR="0">
                        <a:spcBef>
                          <a:spcPts val="0"/>
                        </a:spcBef>
                        <a:spcAft>
                          <a:spcPts val="0"/>
                        </a:spcAft>
                      </a:pPr>
                      <a:r>
                        <a:rPr lang="en-US" sz="1200">
                          <a:solidFill>
                            <a:srgbClr val="1F7199"/>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b="1">
                          <a:solidFill>
                            <a:srgbClr val="1F7199"/>
                          </a:solidFill>
                          <a:effectLst/>
                          <a:latin typeface="Courier New" panose="02070309020205020404" pitchFamily="49" charset="0"/>
                          <a:ea typeface="Courier New" panose="02070309020205020404" pitchFamily="49" charset="0"/>
                          <a:cs typeface="Courier New" panose="02070309020205020404" pitchFamily="49" charset="0"/>
                        </a:rPr>
                        <a:t>include</a:t>
                      </a:r>
                      <a:r>
                        <a:rPr lang="en-US" sz="1200">
                          <a:solidFill>
                            <a:srgbClr val="1F7199"/>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4D99BF"/>
                          </a:solidFill>
                          <a:effectLst/>
                          <a:latin typeface="Courier New" panose="02070309020205020404" pitchFamily="49" charset="0"/>
                          <a:ea typeface="Courier New" panose="02070309020205020404" pitchFamily="49" charset="0"/>
                          <a:cs typeface="Courier New" panose="02070309020205020404" pitchFamily="49" charset="0"/>
                        </a:rPr>
                        <a:t>&lt;stdio.h&gt;</a:t>
                      </a:r>
                      <a:endParaRPr lang="en-US" sz="1200">
                        <a:solidFill>
                          <a:schemeClr val="tx1"/>
                        </a:solidFill>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b="1">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main</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effectLst/>
                          <a:latin typeface="Courier New" panose="02070309020205020404" pitchFamily="49" charset="0"/>
                          <a:ea typeface="Courier New" panose="02070309020205020404" pitchFamily="49" charset="0"/>
                          <a:cs typeface="Times New Roman" panose="02020603050405020304" pitchFamily="18" charset="0"/>
                        </a:rPr>
                        <a:t> </a:t>
                      </a: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 b, c, d;</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i, order, *p[</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4</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printf</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"Enter input order: "</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for</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(i = </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0</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i &lt; </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4</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i++) {</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scanf</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"%d"</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&amp;order);</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switch</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(order) {</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case</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1</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p[i] = &amp;a; </a:t>
                      </a:r>
                      <a:r>
                        <a:rPr lang="en-US" sz="1200" b="1">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break</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case</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2</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p[i] = &amp;b; </a:t>
                      </a:r>
                      <a:r>
                        <a:rPr lang="en-US" sz="1200" b="1">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break</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case</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3</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p[i] = &amp;c; </a:t>
                      </a:r>
                      <a:r>
                        <a:rPr lang="en-US" sz="1200" b="1">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break</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case</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4</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p[i] = &amp;d; </a:t>
                      </a:r>
                      <a:r>
                        <a:rPr lang="en-US" sz="1200" b="1">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break</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printf</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"Enter the numbers: "</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for</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(i = </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0</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i &lt; </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4</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i++)</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scanf</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"%d"</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p[i]);</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printf</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"a = %d, b = %d, c = %d, d = %d\n"</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 b, c, d);</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txBody>
                  <a:tcPr/>
                </a:tc>
                <a:extLst>
                  <a:ext uri="{0D108BD9-81ED-4DB2-BD59-A6C34878D82A}">
                    <a16:rowId xmlns:a16="http://schemas.microsoft.com/office/drawing/2014/main" val="3231565464"/>
                  </a:ext>
                </a:extLst>
              </a:tr>
            </a:tbl>
          </a:graphicData>
        </a:graphic>
      </p:graphicFrame>
      <p:sp>
        <p:nvSpPr>
          <p:cNvPr id="9" name="TextBox 8"/>
          <p:cNvSpPr txBox="1"/>
          <p:nvPr/>
        </p:nvSpPr>
        <p:spPr>
          <a:xfrm>
            <a:off x="5667556" y="1507220"/>
            <a:ext cx="869337" cy="369332"/>
          </a:xfrm>
          <a:prstGeom prst="rect">
            <a:avLst/>
          </a:prstGeom>
          <a:noFill/>
        </p:spPr>
        <p:txBody>
          <a:bodyPr wrap="square" rtlCol="0">
            <a:spAutoFit/>
          </a:bodyPr>
          <a:lstStyle/>
          <a:p>
            <a:r>
              <a:rPr lang="en-US" b="1"/>
              <a:t>Output</a:t>
            </a:r>
          </a:p>
        </p:txBody>
      </p:sp>
      <p:pic>
        <p:nvPicPr>
          <p:cNvPr id="3" name="Picture 2"/>
          <p:cNvPicPr>
            <a:picLocks noChangeAspect="1"/>
          </p:cNvPicPr>
          <p:nvPr/>
        </p:nvPicPr>
        <p:blipFill rotWithShape="1">
          <a:blip r:embed="rId2"/>
          <a:srcRect r="71647" b="81044"/>
          <a:stretch/>
        </p:blipFill>
        <p:spPr>
          <a:xfrm>
            <a:off x="5667556" y="1876552"/>
            <a:ext cx="2643907" cy="924464"/>
          </a:xfrm>
          <a:prstGeom prst="rect">
            <a:avLst/>
          </a:prstGeom>
        </p:spPr>
      </p:pic>
    </p:spTree>
    <p:extLst>
      <p:ext uri="{BB962C8B-B14F-4D97-AF65-F5344CB8AC3E}">
        <p14:creationId xmlns:p14="http://schemas.microsoft.com/office/powerpoint/2010/main" val="12209645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III. BẢN CHẤT DỮ LIỆU CỦA MẢNG</a:t>
            </a:r>
          </a:p>
        </p:txBody>
      </p:sp>
    </p:spTree>
    <p:extLst>
      <p:ext uri="{BB962C8B-B14F-4D97-AF65-F5344CB8AC3E}">
        <p14:creationId xmlns:p14="http://schemas.microsoft.com/office/powerpoint/2010/main" val="9350317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Bản chất dữ liệu của mảng</a:t>
            </a:r>
          </a:p>
        </p:txBody>
      </p:sp>
      <p:sp>
        <p:nvSpPr>
          <p:cNvPr id="3" name="Rectangle 2"/>
          <p:cNvSpPr/>
          <p:nvPr/>
        </p:nvSpPr>
        <p:spPr>
          <a:xfrm>
            <a:off x="457200" y="1098186"/>
            <a:ext cx="8195912" cy="2893100"/>
          </a:xfrm>
          <a:prstGeom prst="rect">
            <a:avLst/>
          </a:prstGeom>
        </p:spPr>
        <p:txBody>
          <a:bodyPr wrap="square">
            <a:spAutoFit/>
          </a:bodyPr>
          <a:lstStyle/>
          <a:p>
            <a:pPr algn="just"/>
            <a:r>
              <a:rPr lang="en-US" sz="2400" b="1"/>
              <a:t>1. Bản chất dữ liệu của mảng 1 chiều</a:t>
            </a:r>
          </a:p>
          <a:p>
            <a:pPr algn="just"/>
            <a:r>
              <a:rPr lang="en-US"/>
              <a:t>Khi ta khai báo mảng 1 chiều, máy tính sẽ cấp phát cho chương trình 1 vùng bộ nhớ bằng với kích thước dữ liệu của mảng, sau đó khởi tạo hằng con trỏ có tên là tên mảng và trỏ đến vùng nhớ trên.</a:t>
            </a:r>
          </a:p>
          <a:p>
            <a:pPr algn="just"/>
            <a:r>
              <a:rPr lang="en-US" b="1"/>
              <a:t>Ví dụ: </a:t>
            </a:r>
            <a:r>
              <a:rPr lang="en-US"/>
              <a:t>Với khai báo sau:</a:t>
            </a:r>
          </a:p>
          <a:p>
            <a:pPr lvl="0" algn="ctr"/>
            <a:r>
              <a:rPr lang="en-US" sz="1400" b="1">
                <a:solidFill>
                  <a:srgbClr val="444444"/>
                </a:solidFill>
                <a:latin typeface="Courier New" panose="02070309020205020404" pitchFamily="49" charset="0"/>
                <a:ea typeface="Courier New" panose="02070309020205020404" pitchFamily="49" charset="0"/>
                <a:cs typeface="Courier New" panose="02070309020205020404" pitchFamily="49" charset="0"/>
              </a:rPr>
              <a:t>int</a:t>
            </a:r>
            <a:r>
              <a:rPr lang="en-US" sz="1400">
                <a:solidFill>
                  <a:srgbClr val="444444"/>
                </a:solidFill>
                <a:latin typeface="Courier New" panose="02070309020205020404" pitchFamily="49" charset="0"/>
                <a:ea typeface="Courier New" panose="02070309020205020404" pitchFamily="49" charset="0"/>
                <a:cs typeface="Courier New" panose="02070309020205020404" pitchFamily="49" charset="0"/>
              </a:rPr>
              <a:t> a[</a:t>
            </a:r>
            <a:r>
              <a:rPr lang="en-US" sz="1400">
                <a:solidFill>
                  <a:srgbClr val="B00040"/>
                </a:solidFill>
                <a:latin typeface="Courier New" panose="02070309020205020404" pitchFamily="49" charset="0"/>
                <a:ea typeface="Courier New" panose="02070309020205020404" pitchFamily="49" charset="0"/>
                <a:cs typeface="Courier New" panose="02070309020205020404" pitchFamily="49" charset="0"/>
              </a:rPr>
              <a:t>10</a:t>
            </a:r>
            <a:r>
              <a:rPr lang="en-US" sz="1400">
                <a:solidFill>
                  <a:srgbClr val="444444"/>
                </a:solidFill>
                <a:latin typeface="Courier New" panose="02070309020205020404" pitchFamily="49" charset="0"/>
                <a:ea typeface="Courier New" panose="02070309020205020404" pitchFamily="49" charset="0"/>
                <a:cs typeface="Courier New" panose="02070309020205020404" pitchFamily="49" charset="0"/>
              </a:rPr>
              <a:t>] = {</a:t>
            </a:r>
            <a:r>
              <a:rPr lang="en-US" sz="1400">
                <a:solidFill>
                  <a:srgbClr val="B00040"/>
                </a:solidFill>
                <a:latin typeface="Courier New" panose="02070309020205020404" pitchFamily="49" charset="0"/>
                <a:ea typeface="Courier New" panose="02070309020205020404" pitchFamily="49" charset="0"/>
                <a:cs typeface="Courier New" panose="02070309020205020404" pitchFamily="49" charset="0"/>
              </a:rPr>
              <a:t>0</a:t>
            </a:r>
            <a:r>
              <a:rPr lang="en-US" sz="1400">
                <a:solidFill>
                  <a:srgbClr val="444444"/>
                </a:solidFill>
                <a:latin typeface="Courier New" panose="02070309020205020404" pitchFamily="49" charset="0"/>
                <a:ea typeface="Courier New" panose="02070309020205020404" pitchFamily="49" charset="0"/>
                <a:cs typeface="Courier New" panose="02070309020205020404" pitchFamily="49" charset="0"/>
              </a:rPr>
              <a:t>, </a:t>
            </a:r>
            <a:r>
              <a:rPr lang="en-US" sz="1400">
                <a:solidFill>
                  <a:srgbClr val="B00040"/>
                </a:solidFill>
                <a:latin typeface="Courier New" panose="02070309020205020404" pitchFamily="49" charset="0"/>
                <a:ea typeface="Courier New" panose="02070309020205020404" pitchFamily="49" charset="0"/>
                <a:cs typeface="Courier New" panose="02070309020205020404" pitchFamily="49" charset="0"/>
              </a:rPr>
              <a:t>1</a:t>
            </a:r>
            <a:r>
              <a:rPr lang="en-US" sz="1400">
                <a:solidFill>
                  <a:srgbClr val="444444"/>
                </a:solidFill>
                <a:latin typeface="Courier New" panose="02070309020205020404" pitchFamily="49" charset="0"/>
                <a:ea typeface="Courier New" panose="02070309020205020404" pitchFamily="49" charset="0"/>
                <a:cs typeface="Courier New" panose="02070309020205020404" pitchFamily="49" charset="0"/>
              </a:rPr>
              <a:t>, </a:t>
            </a:r>
            <a:r>
              <a:rPr lang="en-US" sz="1400">
                <a:solidFill>
                  <a:srgbClr val="B00040"/>
                </a:solidFill>
                <a:latin typeface="Courier New" panose="02070309020205020404" pitchFamily="49" charset="0"/>
                <a:ea typeface="Courier New" panose="02070309020205020404" pitchFamily="49" charset="0"/>
                <a:cs typeface="Courier New" panose="02070309020205020404" pitchFamily="49" charset="0"/>
              </a:rPr>
              <a:t>2</a:t>
            </a:r>
            <a:r>
              <a:rPr lang="en-US" sz="1400">
                <a:solidFill>
                  <a:srgbClr val="444444"/>
                </a:solidFill>
                <a:latin typeface="Courier New" panose="02070309020205020404" pitchFamily="49" charset="0"/>
                <a:ea typeface="Courier New" panose="02070309020205020404" pitchFamily="49" charset="0"/>
                <a:cs typeface="Courier New" panose="02070309020205020404" pitchFamily="49" charset="0"/>
              </a:rPr>
              <a:t>, </a:t>
            </a:r>
            <a:r>
              <a:rPr lang="en-US" sz="1400">
                <a:solidFill>
                  <a:srgbClr val="B00040"/>
                </a:solidFill>
                <a:latin typeface="Courier New" panose="02070309020205020404" pitchFamily="49" charset="0"/>
                <a:ea typeface="Courier New" panose="02070309020205020404" pitchFamily="49" charset="0"/>
                <a:cs typeface="Courier New" panose="02070309020205020404" pitchFamily="49" charset="0"/>
              </a:rPr>
              <a:t>3</a:t>
            </a:r>
            <a:r>
              <a:rPr lang="en-US" sz="1400">
                <a:solidFill>
                  <a:srgbClr val="444444"/>
                </a:solidFill>
                <a:latin typeface="Courier New" panose="02070309020205020404" pitchFamily="49" charset="0"/>
                <a:ea typeface="Courier New" panose="02070309020205020404" pitchFamily="49" charset="0"/>
                <a:cs typeface="Courier New" panose="02070309020205020404" pitchFamily="49" charset="0"/>
              </a:rPr>
              <a:t>, </a:t>
            </a:r>
            <a:r>
              <a:rPr lang="en-US" sz="1400">
                <a:solidFill>
                  <a:srgbClr val="B00040"/>
                </a:solidFill>
                <a:latin typeface="Courier New" panose="02070309020205020404" pitchFamily="49" charset="0"/>
                <a:ea typeface="Courier New" panose="02070309020205020404" pitchFamily="49" charset="0"/>
                <a:cs typeface="Courier New" panose="02070309020205020404" pitchFamily="49" charset="0"/>
              </a:rPr>
              <a:t>4</a:t>
            </a:r>
            <a:r>
              <a:rPr lang="en-US" sz="1400">
                <a:solidFill>
                  <a:srgbClr val="444444"/>
                </a:solidFill>
                <a:latin typeface="Courier New" panose="02070309020205020404" pitchFamily="49" charset="0"/>
                <a:ea typeface="Courier New" panose="02070309020205020404" pitchFamily="49" charset="0"/>
                <a:cs typeface="Courier New" panose="02070309020205020404" pitchFamily="49" charset="0"/>
              </a:rPr>
              <a:t>, </a:t>
            </a:r>
            <a:r>
              <a:rPr lang="en-US" sz="1400">
                <a:solidFill>
                  <a:srgbClr val="B00040"/>
                </a:solidFill>
                <a:latin typeface="Courier New" panose="02070309020205020404" pitchFamily="49" charset="0"/>
                <a:ea typeface="Courier New" panose="02070309020205020404" pitchFamily="49" charset="0"/>
                <a:cs typeface="Courier New" panose="02070309020205020404" pitchFamily="49" charset="0"/>
              </a:rPr>
              <a:t>5</a:t>
            </a:r>
            <a:r>
              <a:rPr lang="en-US" sz="1400">
                <a:solidFill>
                  <a:srgbClr val="444444"/>
                </a:solidFill>
                <a:latin typeface="Courier New" panose="02070309020205020404" pitchFamily="49" charset="0"/>
                <a:ea typeface="Courier New" panose="02070309020205020404" pitchFamily="49" charset="0"/>
                <a:cs typeface="Courier New" panose="02070309020205020404" pitchFamily="49" charset="0"/>
              </a:rPr>
              <a:t>, </a:t>
            </a:r>
            <a:r>
              <a:rPr lang="en-US" sz="1400">
                <a:solidFill>
                  <a:srgbClr val="B00040"/>
                </a:solidFill>
                <a:latin typeface="Courier New" panose="02070309020205020404" pitchFamily="49" charset="0"/>
                <a:ea typeface="Courier New" panose="02070309020205020404" pitchFamily="49" charset="0"/>
                <a:cs typeface="Courier New" panose="02070309020205020404" pitchFamily="49" charset="0"/>
              </a:rPr>
              <a:t>6</a:t>
            </a:r>
            <a:r>
              <a:rPr lang="en-US" sz="1400">
                <a:solidFill>
                  <a:srgbClr val="444444"/>
                </a:solidFill>
                <a:latin typeface="Courier New" panose="02070309020205020404" pitchFamily="49" charset="0"/>
                <a:ea typeface="Courier New" panose="02070309020205020404" pitchFamily="49" charset="0"/>
                <a:cs typeface="Courier New" panose="02070309020205020404" pitchFamily="49" charset="0"/>
              </a:rPr>
              <a:t>, </a:t>
            </a:r>
            <a:r>
              <a:rPr lang="en-US" sz="1400">
                <a:solidFill>
                  <a:srgbClr val="B00040"/>
                </a:solidFill>
                <a:latin typeface="Courier New" panose="02070309020205020404" pitchFamily="49" charset="0"/>
                <a:ea typeface="Courier New" panose="02070309020205020404" pitchFamily="49" charset="0"/>
                <a:cs typeface="Courier New" panose="02070309020205020404" pitchFamily="49" charset="0"/>
              </a:rPr>
              <a:t>7</a:t>
            </a:r>
            <a:r>
              <a:rPr lang="en-US" sz="1400">
                <a:solidFill>
                  <a:srgbClr val="444444"/>
                </a:solidFill>
                <a:latin typeface="Courier New" panose="02070309020205020404" pitchFamily="49" charset="0"/>
                <a:ea typeface="Courier New" panose="02070309020205020404" pitchFamily="49" charset="0"/>
                <a:cs typeface="Courier New" panose="02070309020205020404" pitchFamily="49" charset="0"/>
              </a:rPr>
              <a:t>, </a:t>
            </a:r>
            <a:r>
              <a:rPr lang="en-US" sz="1400">
                <a:solidFill>
                  <a:srgbClr val="B00040"/>
                </a:solidFill>
                <a:latin typeface="Courier New" panose="02070309020205020404" pitchFamily="49" charset="0"/>
                <a:ea typeface="Courier New" panose="02070309020205020404" pitchFamily="49" charset="0"/>
                <a:cs typeface="Courier New" panose="02070309020205020404" pitchFamily="49" charset="0"/>
              </a:rPr>
              <a:t>8</a:t>
            </a:r>
            <a:r>
              <a:rPr lang="en-US" sz="1400">
                <a:solidFill>
                  <a:srgbClr val="444444"/>
                </a:solidFill>
                <a:latin typeface="Courier New" panose="02070309020205020404" pitchFamily="49" charset="0"/>
                <a:ea typeface="Courier New" panose="02070309020205020404" pitchFamily="49" charset="0"/>
                <a:cs typeface="Courier New" panose="02070309020205020404" pitchFamily="49" charset="0"/>
              </a:rPr>
              <a:t>, </a:t>
            </a:r>
            <a:r>
              <a:rPr lang="en-US" sz="1400">
                <a:solidFill>
                  <a:srgbClr val="B00040"/>
                </a:solidFill>
                <a:latin typeface="Courier New" panose="02070309020205020404" pitchFamily="49" charset="0"/>
                <a:ea typeface="Courier New" panose="02070309020205020404" pitchFamily="49" charset="0"/>
                <a:cs typeface="Courier New" panose="02070309020205020404" pitchFamily="49" charset="0"/>
              </a:rPr>
              <a:t>9</a:t>
            </a:r>
            <a:r>
              <a:rPr lang="en-US" sz="1400">
                <a:solidFill>
                  <a:srgbClr val="444444"/>
                </a:solidFill>
                <a:latin typeface="Courier New" panose="02070309020205020404" pitchFamily="49" charset="0"/>
                <a:ea typeface="Courier New" panose="02070309020205020404" pitchFamily="49" charset="0"/>
                <a:cs typeface="Courier New" panose="02070309020205020404" pitchFamily="49" charset="0"/>
              </a:rPr>
              <a:t>};</a:t>
            </a:r>
            <a:endParaRPr lang="en-US"/>
          </a:p>
          <a:p>
            <a:pPr algn="just"/>
            <a:r>
              <a:rPr lang="en-US"/>
              <a:t>Đầu tiên, máy tính sẽ cấp phát cho chương trình 1 vùng nhớ 40 byte, do mỗi phần tử của mảng tương đương với 1 biến kiểu </a:t>
            </a:r>
            <a:r>
              <a:rPr lang="en-US" sz="1400" b="1">
                <a:latin typeface="Courier New" panose="02070309020205020404" pitchFamily="49" charset="0"/>
                <a:ea typeface="Courier New" panose="02070309020205020404" pitchFamily="49" charset="0"/>
                <a:cs typeface="Courier New" panose="02070309020205020404" pitchFamily="49" charset="0"/>
              </a:rPr>
              <a:t>int</a:t>
            </a:r>
            <a:r>
              <a:rPr lang="en-US"/>
              <a:t> có kích thước 4 byte. Địa chỉ của phần tử đầu tiên sẽ trùng với địa chỉ của vùng nhớ được cấp phát, còn địa chỉ của mỗi phần tử tiếp theo sẽ cộng thêm 4 đơn vị so với địa chỉ của phần tử trước đó.</a:t>
            </a:r>
          </a:p>
        </p:txBody>
      </p:sp>
      <p:grpSp>
        <p:nvGrpSpPr>
          <p:cNvPr id="4" name="Group 3"/>
          <p:cNvGrpSpPr/>
          <p:nvPr/>
        </p:nvGrpSpPr>
        <p:grpSpPr>
          <a:xfrm>
            <a:off x="457200" y="3991286"/>
            <a:ext cx="8095674" cy="1063779"/>
            <a:chOff x="457199" y="3425900"/>
            <a:chExt cx="8095674" cy="1063779"/>
          </a:xfrm>
        </p:grpSpPr>
        <p:grpSp>
          <p:nvGrpSpPr>
            <p:cNvPr id="5" name="Group 4"/>
            <p:cNvGrpSpPr/>
            <p:nvPr/>
          </p:nvGrpSpPr>
          <p:grpSpPr>
            <a:xfrm>
              <a:off x="1332406" y="4240490"/>
              <a:ext cx="7220467" cy="249189"/>
              <a:chOff x="2041237" y="2696223"/>
              <a:chExt cx="7924808" cy="241078"/>
            </a:xfrm>
          </p:grpSpPr>
          <p:sp>
            <p:nvSpPr>
              <p:cNvPr id="31" name="TextBox 30"/>
              <p:cNvSpPr txBox="1"/>
              <p:nvPr/>
            </p:nvSpPr>
            <p:spPr>
              <a:xfrm>
                <a:off x="2041237" y="2697015"/>
                <a:ext cx="794328" cy="240286"/>
              </a:xfrm>
              <a:prstGeom prst="rect">
                <a:avLst/>
              </a:prstGeom>
              <a:noFill/>
            </p:spPr>
            <p:txBody>
              <a:bodyPr wrap="square" rtlCol="0">
                <a:spAutoFit/>
              </a:bodyPr>
              <a:lstStyle/>
              <a:p>
                <a:pPr algn="ctr"/>
                <a:r>
                  <a:rPr lang="en-US" sz="800">
                    <a:latin typeface="Courier New" panose="02070309020205020404" pitchFamily="49" charset="0"/>
                    <a:cs typeface="Courier New" panose="02070309020205020404" pitchFamily="49" charset="0"/>
                  </a:rPr>
                  <a:t>0x62FE20</a:t>
                </a:r>
              </a:p>
            </p:txBody>
          </p:sp>
          <p:sp>
            <p:nvSpPr>
              <p:cNvPr id="32" name="TextBox 31"/>
              <p:cNvSpPr txBox="1"/>
              <p:nvPr/>
            </p:nvSpPr>
            <p:spPr>
              <a:xfrm>
                <a:off x="2830947" y="2697015"/>
                <a:ext cx="794328" cy="240286"/>
              </a:xfrm>
              <a:prstGeom prst="rect">
                <a:avLst/>
              </a:prstGeom>
              <a:noFill/>
            </p:spPr>
            <p:txBody>
              <a:bodyPr wrap="square" rtlCol="0">
                <a:spAutoFit/>
              </a:bodyPr>
              <a:lstStyle/>
              <a:p>
                <a:pPr algn="ctr"/>
                <a:r>
                  <a:rPr lang="en-US" sz="800">
                    <a:latin typeface="Courier New" panose="02070309020205020404" pitchFamily="49" charset="0"/>
                    <a:cs typeface="Courier New" panose="02070309020205020404" pitchFamily="49" charset="0"/>
                  </a:rPr>
                  <a:t>0x62FE24</a:t>
                </a:r>
              </a:p>
            </p:txBody>
          </p:sp>
          <p:sp>
            <p:nvSpPr>
              <p:cNvPr id="33" name="TextBox 32"/>
              <p:cNvSpPr txBox="1"/>
              <p:nvPr/>
            </p:nvSpPr>
            <p:spPr>
              <a:xfrm>
                <a:off x="3625275" y="2697015"/>
                <a:ext cx="794328" cy="240286"/>
              </a:xfrm>
              <a:prstGeom prst="rect">
                <a:avLst/>
              </a:prstGeom>
              <a:noFill/>
            </p:spPr>
            <p:txBody>
              <a:bodyPr wrap="square" rtlCol="0">
                <a:spAutoFit/>
              </a:bodyPr>
              <a:lstStyle/>
              <a:p>
                <a:pPr algn="ctr"/>
                <a:r>
                  <a:rPr lang="en-US" sz="800">
                    <a:latin typeface="Courier New" panose="02070309020205020404" pitchFamily="49" charset="0"/>
                    <a:cs typeface="Courier New" panose="02070309020205020404" pitchFamily="49" charset="0"/>
                  </a:rPr>
                  <a:t>0x62FE28</a:t>
                </a:r>
              </a:p>
            </p:txBody>
          </p:sp>
          <p:sp>
            <p:nvSpPr>
              <p:cNvPr id="34" name="TextBox 33"/>
              <p:cNvSpPr txBox="1"/>
              <p:nvPr/>
            </p:nvSpPr>
            <p:spPr>
              <a:xfrm>
                <a:off x="4414985" y="2697015"/>
                <a:ext cx="794328" cy="240286"/>
              </a:xfrm>
              <a:prstGeom prst="rect">
                <a:avLst/>
              </a:prstGeom>
              <a:noFill/>
            </p:spPr>
            <p:txBody>
              <a:bodyPr wrap="square" rtlCol="0">
                <a:spAutoFit/>
              </a:bodyPr>
              <a:lstStyle/>
              <a:p>
                <a:pPr algn="ctr"/>
                <a:r>
                  <a:rPr lang="en-US" sz="800">
                    <a:latin typeface="Courier New" panose="02070309020205020404" pitchFamily="49" charset="0"/>
                    <a:cs typeface="Courier New" panose="02070309020205020404" pitchFamily="49" charset="0"/>
                  </a:rPr>
                  <a:t>0x62FE2C</a:t>
                </a:r>
              </a:p>
            </p:txBody>
          </p:sp>
          <p:sp>
            <p:nvSpPr>
              <p:cNvPr id="35" name="TextBox 34"/>
              <p:cNvSpPr txBox="1"/>
              <p:nvPr/>
            </p:nvSpPr>
            <p:spPr>
              <a:xfrm>
                <a:off x="5204695" y="2696223"/>
                <a:ext cx="794328" cy="240286"/>
              </a:xfrm>
              <a:prstGeom prst="rect">
                <a:avLst/>
              </a:prstGeom>
              <a:noFill/>
            </p:spPr>
            <p:txBody>
              <a:bodyPr wrap="square" rtlCol="0">
                <a:spAutoFit/>
              </a:bodyPr>
              <a:lstStyle/>
              <a:p>
                <a:pPr algn="ctr"/>
                <a:r>
                  <a:rPr lang="en-US" sz="800">
                    <a:latin typeface="Courier New" panose="02070309020205020404" pitchFamily="49" charset="0"/>
                    <a:cs typeface="Courier New" panose="02070309020205020404" pitchFamily="49" charset="0"/>
                  </a:rPr>
                  <a:t>0x62FE30</a:t>
                </a:r>
              </a:p>
            </p:txBody>
          </p:sp>
          <p:sp>
            <p:nvSpPr>
              <p:cNvPr id="36" name="TextBox 35"/>
              <p:cNvSpPr txBox="1"/>
              <p:nvPr/>
            </p:nvSpPr>
            <p:spPr>
              <a:xfrm>
                <a:off x="5994405" y="2696223"/>
                <a:ext cx="794328" cy="240286"/>
              </a:xfrm>
              <a:prstGeom prst="rect">
                <a:avLst/>
              </a:prstGeom>
              <a:noFill/>
            </p:spPr>
            <p:txBody>
              <a:bodyPr wrap="square" rtlCol="0">
                <a:spAutoFit/>
              </a:bodyPr>
              <a:lstStyle/>
              <a:p>
                <a:pPr algn="ctr"/>
                <a:r>
                  <a:rPr lang="en-US" sz="800">
                    <a:latin typeface="Courier New" panose="02070309020205020404" pitchFamily="49" charset="0"/>
                    <a:cs typeface="Courier New" panose="02070309020205020404" pitchFamily="49" charset="0"/>
                  </a:rPr>
                  <a:t>0x62FE34</a:t>
                </a:r>
              </a:p>
            </p:txBody>
          </p:sp>
          <p:sp>
            <p:nvSpPr>
              <p:cNvPr id="37" name="TextBox 36"/>
              <p:cNvSpPr txBox="1"/>
              <p:nvPr/>
            </p:nvSpPr>
            <p:spPr>
              <a:xfrm>
                <a:off x="6788733" y="2696223"/>
                <a:ext cx="794328" cy="240286"/>
              </a:xfrm>
              <a:prstGeom prst="rect">
                <a:avLst/>
              </a:prstGeom>
              <a:noFill/>
            </p:spPr>
            <p:txBody>
              <a:bodyPr wrap="square" rtlCol="0">
                <a:spAutoFit/>
              </a:bodyPr>
              <a:lstStyle/>
              <a:p>
                <a:pPr algn="ctr"/>
                <a:r>
                  <a:rPr lang="en-US" sz="800">
                    <a:latin typeface="Courier New" panose="02070309020205020404" pitchFamily="49" charset="0"/>
                    <a:cs typeface="Courier New" panose="02070309020205020404" pitchFamily="49" charset="0"/>
                  </a:rPr>
                  <a:t>0x62FE38</a:t>
                </a:r>
              </a:p>
            </p:txBody>
          </p:sp>
          <p:sp>
            <p:nvSpPr>
              <p:cNvPr id="38" name="TextBox 37"/>
              <p:cNvSpPr txBox="1"/>
              <p:nvPr/>
            </p:nvSpPr>
            <p:spPr>
              <a:xfrm>
                <a:off x="7578443" y="2696223"/>
                <a:ext cx="794328" cy="240286"/>
              </a:xfrm>
              <a:prstGeom prst="rect">
                <a:avLst/>
              </a:prstGeom>
              <a:noFill/>
            </p:spPr>
            <p:txBody>
              <a:bodyPr wrap="square" rtlCol="0">
                <a:spAutoFit/>
              </a:bodyPr>
              <a:lstStyle/>
              <a:p>
                <a:pPr algn="ctr"/>
                <a:r>
                  <a:rPr lang="en-US" sz="800">
                    <a:latin typeface="Courier New" panose="02070309020205020404" pitchFamily="49" charset="0"/>
                    <a:cs typeface="Courier New" panose="02070309020205020404" pitchFamily="49" charset="0"/>
                  </a:rPr>
                  <a:t>0x62FE3C</a:t>
                </a:r>
              </a:p>
            </p:txBody>
          </p:sp>
          <p:sp>
            <p:nvSpPr>
              <p:cNvPr id="39" name="TextBox 38"/>
              <p:cNvSpPr txBox="1"/>
              <p:nvPr/>
            </p:nvSpPr>
            <p:spPr>
              <a:xfrm>
                <a:off x="8382007" y="2696223"/>
                <a:ext cx="794328" cy="240286"/>
              </a:xfrm>
              <a:prstGeom prst="rect">
                <a:avLst/>
              </a:prstGeom>
              <a:noFill/>
            </p:spPr>
            <p:txBody>
              <a:bodyPr wrap="square" rtlCol="0">
                <a:spAutoFit/>
              </a:bodyPr>
              <a:lstStyle/>
              <a:p>
                <a:pPr algn="ctr"/>
                <a:r>
                  <a:rPr lang="en-US" sz="800">
                    <a:latin typeface="Courier New" panose="02070309020205020404" pitchFamily="49" charset="0"/>
                    <a:cs typeface="Courier New" panose="02070309020205020404" pitchFamily="49" charset="0"/>
                  </a:rPr>
                  <a:t>0x62FE40</a:t>
                </a:r>
              </a:p>
            </p:txBody>
          </p:sp>
          <p:sp>
            <p:nvSpPr>
              <p:cNvPr id="40" name="TextBox 39"/>
              <p:cNvSpPr txBox="1"/>
              <p:nvPr/>
            </p:nvSpPr>
            <p:spPr>
              <a:xfrm>
                <a:off x="9171717" y="2696223"/>
                <a:ext cx="794328" cy="240286"/>
              </a:xfrm>
              <a:prstGeom prst="rect">
                <a:avLst/>
              </a:prstGeom>
              <a:noFill/>
            </p:spPr>
            <p:txBody>
              <a:bodyPr wrap="square" rtlCol="0">
                <a:spAutoFit/>
              </a:bodyPr>
              <a:lstStyle/>
              <a:p>
                <a:pPr algn="ctr"/>
                <a:r>
                  <a:rPr lang="en-US" sz="800">
                    <a:latin typeface="Courier New" panose="02070309020205020404" pitchFamily="49" charset="0"/>
                    <a:cs typeface="Courier New" panose="02070309020205020404" pitchFamily="49" charset="0"/>
                  </a:rPr>
                  <a:t>0x62FE44</a:t>
                </a:r>
              </a:p>
            </p:txBody>
          </p:sp>
        </p:grpSp>
        <p:sp>
          <p:nvSpPr>
            <p:cNvPr id="6" name="TextBox 5"/>
            <p:cNvSpPr txBox="1"/>
            <p:nvPr/>
          </p:nvSpPr>
          <p:spPr>
            <a:xfrm>
              <a:off x="457199" y="3429938"/>
              <a:ext cx="791053" cy="292722"/>
            </a:xfrm>
            <a:prstGeom prst="rect">
              <a:avLst/>
            </a:prstGeom>
            <a:noFill/>
          </p:spPr>
          <p:txBody>
            <a:bodyPr wrap="square" rtlCol="0">
              <a:spAutoFit/>
            </a:bodyPr>
            <a:lstStyle/>
            <a:p>
              <a:pPr algn="r"/>
              <a:r>
                <a:rPr lang="en-US" sz="1000">
                  <a:latin typeface="Courier New" panose="02070309020205020404" pitchFamily="49" charset="0"/>
                  <a:cs typeface="Courier New" panose="02070309020205020404" pitchFamily="49" charset="0"/>
                </a:rPr>
                <a:t>Index</a:t>
              </a:r>
            </a:p>
          </p:txBody>
        </p:sp>
        <p:sp>
          <p:nvSpPr>
            <p:cNvPr id="7" name="TextBox 6"/>
            <p:cNvSpPr txBox="1"/>
            <p:nvPr/>
          </p:nvSpPr>
          <p:spPr>
            <a:xfrm>
              <a:off x="457199" y="4196138"/>
              <a:ext cx="791053" cy="292722"/>
            </a:xfrm>
            <a:prstGeom prst="rect">
              <a:avLst/>
            </a:prstGeom>
            <a:noFill/>
          </p:spPr>
          <p:txBody>
            <a:bodyPr wrap="square" rtlCol="0">
              <a:spAutoFit/>
            </a:bodyPr>
            <a:lstStyle/>
            <a:p>
              <a:pPr algn="r"/>
              <a:r>
                <a:rPr lang="en-US" sz="1000">
                  <a:latin typeface="Courier New" panose="02070309020205020404" pitchFamily="49" charset="0"/>
                  <a:cs typeface="Courier New" panose="02070309020205020404" pitchFamily="49" charset="0"/>
                </a:rPr>
                <a:t>Address</a:t>
              </a:r>
            </a:p>
          </p:txBody>
        </p:sp>
        <p:sp>
          <p:nvSpPr>
            <p:cNvPr id="8" name="TextBox 7"/>
            <p:cNvSpPr txBox="1"/>
            <p:nvPr/>
          </p:nvSpPr>
          <p:spPr>
            <a:xfrm>
              <a:off x="457199" y="3837591"/>
              <a:ext cx="791053" cy="292722"/>
            </a:xfrm>
            <a:prstGeom prst="rect">
              <a:avLst/>
            </a:prstGeom>
            <a:noFill/>
          </p:spPr>
          <p:txBody>
            <a:bodyPr wrap="square" rtlCol="0">
              <a:spAutoFit/>
            </a:bodyPr>
            <a:lstStyle/>
            <a:p>
              <a:pPr algn="r"/>
              <a:r>
                <a:rPr lang="en-US" sz="1000">
                  <a:latin typeface="Courier New" panose="02070309020205020404" pitchFamily="49" charset="0"/>
                  <a:cs typeface="Courier New" panose="02070309020205020404" pitchFamily="49" charset="0"/>
                </a:rPr>
                <a:t>Data</a:t>
              </a:r>
            </a:p>
          </p:txBody>
        </p:sp>
        <p:grpSp>
          <p:nvGrpSpPr>
            <p:cNvPr id="9" name="Group 8"/>
            <p:cNvGrpSpPr/>
            <p:nvPr/>
          </p:nvGrpSpPr>
          <p:grpSpPr>
            <a:xfrm>
              <a:off x="1332406" y="3754410"/>
              <a:ext cx="7220467" cy="429619"/>
              <a:chOff x="2041237" y="2225964"/>
              <a:chExt cx="7924808" cy="415636"/>
            </a:xfrm>
          </p:grpSpPr>
          <p:sp>
            <p:nvSpPr>
              <p:cNvPr id="21" name="Rectangle 20"/>
              <p:cNvSpPr/>
              <p:nvPr/>
            </p:nvSpPr>
            <p:spPr>
              <a:xfrm>
                <a:off x="2041237" y="2225964"/>
                <a:ext cx="794328" cy="41563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a:latin typeface="Courier New" panose="02070309020205020404" pitchFamily="49" charset="0"/>
                    <a:cs typeface="Courier New" panose="02070309020205020404" pitchFamily="49" charset="0"/>
                  </a:rPr>
                  <a:t>0</a:t>
                </a:r>
              </a:p>
            </p:txBody>
          </p:sp>
          <p:sp>
            <p:nvSpPr>
              <p:cNvPr id="22" name="Rectangle 21"/>
              <p:cNvSpPr/>
              <p:nvPr/>
            </p:nvSpPr>
            <p:spPr>
              <a:xfrm>
                <a:off x="2835565" y="2225964"/>
                <a:ext cx="794328" cy="41563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a:latin typeface="Courier New" panose="02070309020205020404" pitchFamily="49" charset="0"/>
                    <a:cs typeface="Courier New" panose="02070309020205020404" pitchFamily="49" charset="0"/>
                  </a:rPr>
                  <a:t>1</a:t>
                </a:r>
              </a:p>
            </p:txBody>
          </p:sp>
          <p:sp>
            <p:nvSpPr>
              <p:cNvPr id="23" name="Rectangle 22"/>
              <p:cNvSpPr/>
              <p:nvPr/>
            </p:nvSpPr>
            <p:spPr>
              <a:xfrm>
                <a:off x="3625275" y="2225964"/>
                <a:ext cx="794328" cy="41563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a:latin typeface="Courier New" panose="02070309020205020404" pitchFamily="49" charset="0"/>
                    <a:cs typeface="Courier New" panose="02070309020205020404" pitchFamily="49" charset="0"/>
                  </a:rPr>
                  <a:t>2</a:t>
                </a:r>
              </a:p>
            </p:txBody>
          </p:sp>
          <p:sp>
            <p:nvSpPr>
              <p:cNvPr id="24" name="Rectangle 23"/>
              <p:cNvSpPr/>
              <p:nvPr/>
            </p:nvSpPr>
            <p:spPr>
              <a:xfrm>
                <a:off x="4419603" y="2225964"/>
                <a:ext cx="794328" cy="41563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a:latin typeface="Courier New" panose="02070309020205020404" pitchFamily="49" charset="0"/>
                    <a:cs typeface="Courier New" panose="02070309020205020404" pitchFamily="49" charset="0"/>
                  </a:rPr>
                  <a:t>3</a:t>
                </a:r>
              </a:p>
            </p:txBody>
          </p:sp>
          <p:sp>
            <p:nvSpPr>
              <p:cNvPr id="25" name="Rectangle 24"/>
              <p:cNvSpPr/>
              <p:nvPr/>
            </p:nvSpPr>
            <p:spPr>
              <a:xfrm>
                <a:off x="5209313" y="2225964"/>
                <a:ext cx="794328" cy="41563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a:latin typeface="Courier New" panose="02070309020205020404" pitchFamily="49" charset="0"/>
                    <a:cs typeface="Courier New" panose="02070309020205020404" pitchFamily="49" charset="0"/>
                  </a:rPr>
                  <a:t>4</a:t>
                </a:r>
              </a:p>
            </p:txBody>
          </p:sp>
          <p:sp>
            <p:nvSpPr>
              <p:cNvPr id="26" name="Rectangle 25"/>
              <p:cNvSpPr/>
              <p:nvPr/>
            </p:nvSpPr>
            <p:spPr>
              <a:xfrm>
                <a:off x="6003641" y="2225964"/>
                <a:ext cx="794328" cy="41563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a:latin typeface="Courier New" panose="02070309020205020404" pitchFamily="49" charset="0"/>
                    <a:cs typeface="Courier New" panose="02070309020205020404" pitchFamily="49" charset="0"/>
                  </a:rPr>
                  <a:t>5</a:t>
                </a:r>
              </a:p>
            </p:txBody>
          </p:sp>
          <p:sp>
            <p:nvSpPr>
              <p:cNvPr id="27" name="Rectangle 26"/>
              <p:cNvSpPr/>
              <p:nvPr/>
            </p:nvSpPr>
            <p:spPr>
              <a:xfrm>
                <a:off x="6797969" y="2225964"/>
                <a:ext cx="794328" cy="41563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a:latin typeface="Courier New" panose="02070309020205020404" pitchFamily="49" charset="0"/>
                    <a:cs typeface="Courier New" panose="02070309020205020404" pitchFamily="49" charset="0"/>
                  </a:rPr>
                  <a:t>6</a:t>
                </a:r>
              </a:p>
            </p:txBody>
          </p:sp>
          <p:sp>
            <p:nvSpPr>
              <p:cNvPr id="28" name="Rectangle 27"/>
              <p:cNvSpPr/>
              <p:nvPr/>
            </p:nvSpPr>
            <p:spPr>
              <a:xfrm>
                <a:off x="7587679" y="2225964"/>
                <a:ext cx="794328" cy="41563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a:latin typeface="Courier New" panose="02070309020205020404" pitchFamily="49" charset="0"/>
                    <a:cs typeface="Courier New" panose="02070309020205020404" pitchFamily="49" charset="0"/>
                  </a:rPr>
                  <a:t>7</a:t>
                </a:r>
              </a:p>
            </p:txBody>
          </p:sp>
          <p:sp>
            <p:nvSpPr>
              <p:cNvPr id="29" name="Rectangle 28"/>
              <p:cNvSpPr/>
              <p:nvPr/>
            </p:nvSpPr>
            <p:spPr>
              <a:xfrm>
                <a:off x="8382007" y="2225964"/>
                <a:ext cx="794328" cy="41563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a:latin typeface="Courier New" panose="02070309020205020404" pitchFamily="49" charset="0"/>
                    <a:cs typeface="Courier New" panose="02070309020205020404" pitchFamily="49" charset="0"/>
                  </a:rPr>
                  <a:t>8</a:t>
                </a:r>
              </a:p>
            </p:txBody>
          </p:sp>
          <p:sp>
            <p:nvSpPr>
              <p:cNvPr id="30" name="Rectangle 29"/>
              <p:cNvSpPr/>
              <p:nvPr/>
            </p:nvSpPr>
            <p:spPr>
              <a:xfrm>
                <a:off x="9171717" y="2225964"/>
                <a:ext cx="794328" cy="41563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a:latin typeface="Courier New" panose="02070309020205020404" pitchFamily="49" charset="0"/>
                    <a:cs typeface="Courier New" panose="02070309020205020404" pitchFamily="49" charset="0"/>
                  </a:rPr>
                  <a:t>9</a:t>
                </a:r>
              </a:p>
            </p:txBody>
          </p:sp>
        </p:grpSp>
        <p:grpSp>
          <p:nvGrpSpPr>
            <p:cNvPr id="10" name="Group 9"/>
            <p:cNvGrpSpPr/>
            <p:nvPr/>
          </p:nvGrpSpPr>
          <p:grpSpPr>
            <a:xfrm>
              <a:off x="1332406" y="3425900"/>
              <a:ext cx="7220467" cy="293539"/>
              <a:chOff x="2041237" y="2696223"/>
              <a:chExt cx="7924808" cy="283985"/>
            </a:xfrm>
          </p:grpSpPr>
          <p:sp>
            <p:nvSpPr>
              <p:cNvPr id="11" name="TextBox 10"/>
              <p:cNvSpPr txBox="1"/>
              <p:nvPr/>
            </p:nvSpPr>
            <p:spPr>
              <a:xfrm>
                <a:off x="2041237" y="2697015"/>
                <a:ext cx="794328" cy="283193"/>
              </a:xfrm>
              <a:prstGeom prst="rect">
                <a:avLst/>
              </a:prstGeom>
              <a:noFill/>
            </p:spPr>
            <p:txBody>
              <a:bodyPr wrap="square" rtlCol="0">
                <a:spAutoFit/>
              </a:bodyPr>
              <a:lstStyle/>
              <a:p>
                <a:pPr algn="ctr"/>
                <a:r>
                  <a:rPr lang="en-US" sz="1000">
                    <a:latin typeface="Courier New" panose="02070309020205020404" pitchFamily="49" charset="0"/>
                    <a:cs typeface="Courier New" panose="02070309020205020404" pitchFamily="49" charset="0"/>
                  </a:rPr>
                  <a:t>0</a:t>
                </a:r>
              </a:p>
            </p:txBody>
          </p:sp>
          <p:sp>
            <p:nvSpPr>
              <p:cNvPr id="12" name="TextBox 11"/>
              <p:cNvSpPr txBox="1"/>
              <p:nvPr/>
            </p:nvSpPr>
            <p:spPr>
              <a:xfrm>
                <a:off x="2830947" y="2697015"/>
                <a:ext cx="794328" cy="283193"/>
              </a:xfrm>
              <a:prstGeom prst="rect">
                <a:avLst/>
              </a:prstGeom>
              <a:noFill/>
            </p:spPr>
            <p:txBody>
              <a:bodyPr wrap="square" rtlCol="0">
                <a:spAutoFit/>
              </a:bodyPr>
              <a:lstStyle/>
              <a:p>
                <a:pPr algn="ctr"/>
                <a:r>
                  <a:rPr lang="en-US" sz="1000">
                    <a:latin typeface="Courier New" panose="02070309020205020404" pitchFamily="49" charset="0"/>
                    <a:cs typeface="Courier New" panose="02070309020205020404" pitchFamily="49" charset="0"/>
                  </a:rPr>
                  <a:t>1</a:t>
                </a:r>
              </a:p>
            </p:txBody>
          </p:sp>
          <p:sp>
            <p:nvSpPr>
              <p:cNvPr id="13" name="TextBox 12"/>
              <p:cNvSpPr txBox="1"/>
              <p:nvPr/>
            </p:nvSpPr>
            <p:spPr>
              <a:xfrm>
                <a:off x="3625275" y="2697015"/>
                <a:ext cx="794328" cy="283193"/>
              </a:xfrm>
              <a:prstGeom prst="rect">
                <a:avLst/>
              </a:prstGeom>
              <a:noFill/>
            </p:spPr>
            <p:txBody>
              <a:bodyPr wrap="square" rtlCol="0">
                <a:spAutoFit/>
              </a:bodyPr>
              <a:lstStyle/>
              <a:p>
                <a:pPr algn="ctr"/>
                <a:r>
                  <a:rPr lang="en-US" sz="1000">
                    <a:latin typeface="Courier New" panose="02070309020205020404" pitchFamily="49" charset="0"/>
                    <a:cs typeface="Courier New" panose="02070309020205020404" pitchFamily="49" charset="0"/>
                  </a:rPr>
                  <a:t>2</a:t>
                </a:r>
              </a:p>
            </p:txBody>
          </p:sp>
          <p:sp>
            <p:nvSpPr>
              <p:cNvPr id="14" name="TextBox 13"/>
              <p:cNvSpPr txBox="1"/>
              <p:nvPr/>
            </p:nvSpPr>
            <p:spPr>
              <a:xfrm>
                <a:off x="4414985" y="2697015"/>
                <a:ext cx="794328" cy="283193"/>
              </a:xfrm>
              <a:prstGeom prst="rect">
                <a:avLst/>
              </a:prstGeom>
              <a:noFill/>
            </p:spPr>
            <p:txBody>
              <a:bodyPr wrap="square" rtlCol="0">
                <a:spAutoFit/>
              </a:bodyPr>
              <a:lstStyle/>
              <a:p>
                <a:pPr algn="ctr"/>
                <a:r>
                  <a:rPr lang="en-US" sz="1000">
                    <a:latin typeface="Courier New" panose="02070309020205020404" pitchFamily="49" charset="0"/>
                    <a:cs typeface="Courier New" panose="02070309020205020404" pitchFamily="49" charset="0"/>
                  </a:rPr>
                  <a:t>3</a:t>
                </a:r>
              </a:p>
            </p:txBody>
          </p:sp>
          <p:sp>
            <p:nvSpPr>
              <p:cNvPr id="15" name="TextBox 14"/>
              <p:cNvSpPr txBox="1"/>
              <p:nvPr/>
            </p:nvSpPr>
            <p:spPr>
              <a:xfrm>
                <a:off x="5204695" y="2696223"/>
                <a:ext cx="794328" cy="283193"/>
              </a:xfrm>
              <a:prstGeom prst="rect">
                <a:avLst/>
              </a:prstGeom>
              <a:noFill/>
            </p:spPr>
            <p:txBody>
              <a:bodyPr wrap="square" rtlCol="0">
                <a:spAutoFit/>
              </a:bodyPr>
              <a:lstStyle/>
              <a:p>
                <a:pPr algn="ctr"/>
                <a:r>
                  <a:rPr lang="en-US" sz="1000">
                    <a:latin typeface="Courier New" panose="02070309020205020404" pitchFamily="49" charset="0"/>
                    <a:cs typeface="Courier New" panose="02070309020205020404" pitchFamily="49" charset="0"/>
                  </a:rPr>
                  <a:t>4</a:t>
                </a:r>
              </a:p>
            </p:txBody>
          </p:sp>
          <p:sp>
            <p:nvSpPr>
              <p:cNvPr id="16" name="TextBox 15"/>
              <p:cNvSpPr txBox="1"/>
              <p:nvPr/>
            </p:nvSpPr>
            <p:spPr>
              <a:xfrm>
                <a:off x="5994405" y="2696223"/>
                <a:ext cx="794328" cy="283193"/>
              </a:xfrm>
              <a:prstGeom prst="rect">
                <a:avLst/>
              </a:prstGeom>
              <a:noFill/>
            </p:spPr>
            <p:txBody>
              <a:bodyPr wrap="square" rtlCol="0">
                <a:spAutoFit/>
              </a:bodyPr>
              <a:lstStyle/>
              <a:p>
                <a:pPr algn="ctr"/>
                <a:r>
                  <a:rPr lang="en-US" sz="1000">
                    <a:latin typeface="Courier New" panose="02070309020205020404" pitchFamily="49" charset="0"/>
                    <a:cs typeface="Courier New" panose="02070309020205020404" pitchFamily="49" charset="0"/>
                  </a:rPr>
                  <a:t>5</a:t>
                </a:r>
              </a:p>
            </p:txBody>
          </p:sp>
          <p:sp>
            <p:nvSpPr>
              <p:cNvPr id="17" name="TextBox 16"/>
              <p:cNvSpPr txBox="1"/>
              <p:nvPr/>
            </p:nvSpPr>
            <p:spPr>
              <a:xfrm>
                <a:off x="6788733" y="2696223"/>
                <a:ext cx="794328" cy="283193"/>
              </a:xfrm>
              <a:prstGeom prst="rect">
                <a:avLst/>
              </a:prstGeom>
              <a:noFill/>
            </p:spPr>
            <p:txBody>
              <a:bodyPr wrap="square" rtlCol="0">
                <a:spAutoFit/>
              </a:bodyPr>
              <a:lstStyle/>
              <a:p>
                <a:pPr algn="ctr"/>
                <a:r>
                  <a:rPr lang="en-US" sz="1000">
                    <a:latin typeface="Courier New" panose="02070309020205020404" pitchFamily="49" charset="0"/>
                    <a:cs typeface="Courier New" panose="02070309020205020404" pitchFamily="49" charset="0"/>
                  </a:rPr>
                  <a:t>6</a:t>
                </a:r>
              </a:p>
            </p:txBody>
          </p:sp>
          <p:sp>
            <p:nvSpPr>
              <p:cNvPr id="18" name="TextBox 17"/>
              <p:cNvSpPr txBox="1"/>
              <p:nvPr/>
            </p:nvSpPr>
            <p:spPr>
              <a:xfrm>
                <a:off x="7578443" y="2696223"/>
                <a:ext cx="794328" cy="283193"/>
              </a:xfrm>
              <a:prstGeom prst="rect">
                <a:avLst/>
              </a:prstGeom>
              <a:noFill/>
            </p:spPr>
            <p:txBody>
              <a:bodyPr wrap="square" rtlCol="0">
                <a:spAutoFit/>
              </a:bodyPr>
              <a:lstStyle/>
              <a:p>
                <a:pPr algn="ctr"/>
                <a:r>
                  <a:rPr lang="en-US" sz="1000">
                    <a:latin typeface="Courier New" panose="02070309020205020404" pitchFamily="49" charset="0"/>
                    <a:cs typeface="Courier New" panose="02070309020205020404" pitchFamily="49" charset="0"/>
                  </a:rPr>
                  <a:t>7</a:t>
                </a:r>
              </a:p>
            </p:txBody>
          </p:sp>
          <p:sp>
            <p:nvSpPr>
              <p:cNvPr id="19" name="TextBox 18"/>
              <p:cNvSpPr txBox="1"/>
              <p:nvPr/>
            </p:nvSpPr>
            <p:spPr>
              <a:xfrm>
                <a:off x="8382007" y="2696223"/>
                <a:ext cx="794328" cy="283193"/>
              </a:xfrm>
              <a:prstGeom prst="rect">
                <a:avLst/>
              </a:prstGeom>
              <a:noFill/>
            </p:spPr>
            <p:txBody>
              <a:bodyPr wrap="square" rtlCol="0">
                <a:spAutoFit/>
              </a:bodyPr>
              <a:lstStyle/>
              <a:p>
                <a:pPr algn="ctr"/>
                <a:r>
                  <a:rPr lang="en-US" sz="1000">
                    <a:latin typeface="Courier New" panose="02070309020205020404" pitchFamily="49" charset="0"/>
                    <a:cs typeface="Courier New" panose="02070309020205020404" pitchFamily="49" charset="0"/>
                  </a:rPr>
                  <a:t>8</a:t>
                </a:r>
              </a:p>
            </p:txBody>
          </p:sp>
          <p:sp>
            <p:nvSpPr>
              <p:cNvPr id="20" name="TextBox 19"/>
              <p:cNvSpPr txBox="1"/>
              <p:nvPr/>
            </p:nvSpPr>
            <p:spPr>
              <a:xfrm>
                <a:off x="9171717" y="2696223"/>
                <a:ext cx="794328" cy="283193"/>
              </a:xfrm>
              <a:prstGeom prst="rect">
                <a:avLst/>
              </a:prstGeom>
              <a:noFill/>
            </p:spPr>
            <p:txBody>
              <a:bodyPr wrap="square" rtlCol="0">
                <a:spAutoFit/>
              </a:bodyPr>
              <a:lstStyle/>
              <a:p>
                <a:pPr algn="ctr"/>
                <a:r>
                  <a:rPr lang="en-US" sz="1000">
                    <a:latin typeface="Courier New" panose="02070309020205020404" pitchFamily="49" charset="0"/>
                    <a:cs typeface="Courier New" panose="02070309020205020404" pitchFamily="49" charset="0"/>
                  </a:rPr>
                  <a:t>9</a:t>
                </a:r>
              </a:p>
            </p:txBody>
          </p:sp>
        </p:grpSp>
      </p:grpSp>
      <p:sp>
        <p:nvSpPr>
          <p:cNvPr id="41" name="Rectangle 40"/>
          <p:cNvSpPr/>
          <p:nvPr/>
        </p:nvSpPr>
        <p:spPr>
          <a:xfrm>
            <a:off x="457200" y="5054246"/>
            <a:ext cx="8195912" cy="923330"/>
          </a:xfrm>
          <a:prstGeom prst="rect">
            <a:avLst/>
          </a:prstGeom>
        </p:spPr>
        <p:txBody>
          <a:bodyPr wrap="square">
            <a:spAutoFit/>
          </a:bodyPr>
          <a:lstStyle/>
          <a:p>
            <a:pPr algn="just"/>
            <a:r>
              <a:rPr lang="en-US"/>
              <a:t>Sau đó, chương trình sẽ khởi tạo </a:t>
            </a:r>
            <a:r>
              <a:rPr lang="en-US" sz="1400">
                <a:latin typeface="Courier New" panose="02070309020205020404" pitchFamily="49" charset="0"/>
                <a:cs typeface="Courier New" panose="02070309020205020404" pitchFamily="49" charset="0"/>
              </a:rPr>
              <a:t>a</a:t>
            </a:r>
            <a:r>
              <a:rPr lang="en-US"/>
              <a:t> là hằng con trỏ kiểu </a:t>
            </a:r>
            <a:r>
              <a:rPr lang="en-US" sz="1400" b="1">
                <a:latin typeface="Courier New" panose="02070309020205020404" pitchFamily="49" charset="0"/>
                <a:cs typeface="Courier New" panose="02070309020205020404" pitchFamily="49" charset="0"/>
              </a:rPr>
              <a:t>int</a:t>
            </a:r>
            <a:r>
              <a:rPr lang="en-US"/>
              <a:t> với giá trị là địa chỉ của vùng nhớ (với hình trên, địa chỉ được lưu trong </a:t>
            </a:r>
            <a:r>
              <a:rPr lang="en-US" sz="1400">
                <a:latin typeface="Courier New" panose="02070309020205020404" pitchFamily="49" charset="0"/>
                <a:cs typeface="Courier New" panose="02070309020205020404" pitchFamily="49" charset="0"/>
              </a:rPr>
              <a:t>a</a:t>
            </a:r>
            <a:r>
              <a:rPr lang="en-US"/>
              <a:t> sẽ là 0x62FE20). Hay nói cách khác, </a:t>
            </a:r>
            <a:r>
              <a:rPr lang="en-US" sz="1400">
                <a:latin typeface="Courier New" panose="02070309020205020404" pitchFamily="49" charset="0"/>
                <a:cs typeface="Courier New" panose="02070309020205020404" pitchFamily="49" charset="0"/>
              </a:rPr>
              <a:t>a</a:t>
            </a:r>
            <a:r>
              <a:rPr lang="en-US"/>
              <a:t> sẽ trỏ tới phần tử đầu tiên của mảng.</a:t>
            </a:r>
          </a:p>
        </p:txBody>
      </p:sp>
    </p:spTree>
    <p:extLst>
      <p:ext uri="{BB962C8B-B14F-4D97-AF65-F5344CB8AC3E}">
        <p14:creationId xmlns:p14="http://schemas.microsoft.com/office/powerpoint/2010/main" val="18427725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Bản chất dữ liệu của mảng</a:t>
            </a:r>
          </a:p>
        </p:txBody>
      </p:sp>
      <p:graphicFrame>
        <p:nvGraphicFramePr>
          <p:cNvPr id="8" name="Table 7"/>
          <p:cNvGraphicFramePr>
            <a:graphicFrameLocks noGrp="1"/>
          </p:cNvGraphicFramePr>
          <p:nvPr>
            <p:extLst>
              <p:ext uri="{D42A27DB-BD31-4B8C-83A1-F6EECF244321}">
                <p14:modId xmlns:p14="http://schemas.microsoft.com/office/powerpoint/2010/main" val="747563356"/>
              </p:ext>
            </p:extLst>
          </p:nvPr>
        </p:nvGraphicFramePr>
        <p:xfrm>
          <a:off x="457199" y="1129426"/>
          <a:ext cx="8229602" cy="2961437"/>
        </p:xfrm>
        <a:graphic>
          <a:graphicData uri="http://schemas.openxmlformats.org/drawingml/2006/table">
            <a:tbl>
              <a:tblPr firstRow="1" bandRow="1">
                <a:tableStyleId>{17292A2E-F333-43FB-9621-5CBBE7FDCDCB}</a:tableStyleId>
              </a:tblPr>
              <a:tblGrid>
                <a:gridCol w="4589254">
                  <a:extLst>
                    <a:ext uri="{9D8B030D-6E8A-4147-A177-3AD203B41FA5}">
                      <a16:colId xmlns:a16="http://schemas.microsoft.com/office/drawing/2014/main" val="107693152"/>
                    </a:ext>
                  </a:extLst>
                </a:gridCol>
                <a:gridCol w="3640348">
                  <a:extLst>
                    <a:ext uri="{9D8B030D-6E8A-4147-A177-3AD203B41FA5}">
                      <a16:colId xmlns:a16="http://schemas.microsoft.com/office/drawing/2014/main" val="3841391933"/>
                    </a:ext>
                  </a:extLst>
                </a:gridCol>
              </a:tblGrid>
              <a:tr h="285306">
                <a:tc gridSpan="2">
                  <a:txBody>
                    <a:bodyPr/>
                    <a:lstStyle/>
                    <a:p>
                      <a:pPr marL="0" indent="0" algn="just">
                        <a:buNone/>
                      </a:pPr>
                      <a:r>
                        <a:rPr lang="en-US" sz="1600" i="0"/>
                        <a:t>E8.11</a:t>
                      </a:r>
                      <a:r>
                        <a:rPr lang="en-US" sz="1600" i="0" baseline="0"/>
                        <a:t> - Chương trình mình họa bản chất dữ liệu của mảng 1 chiều</a:t>
                      </a:r>
                      <a:endParaRPr lang="vi-VN" sz="1600" b="1" i="0">
                        <a:latin typeface="Calibri" panose="020F0502020204030204" pitchFamily="34" charset="0"/>
                        <a:cs typeface="Calibri" panose="020F0502020204030204" pitchFamily="34" charset="0"/>
                      </a:endParaRPr>
                    </a:p>
                  </a:txBody>
                  <a:tcPr/>
                </a:tc>
                <a:tc hMerge="1">
                  <a:txBody>
                    <a:bodyPr/>
                    <a:lstStyle/>
                    <a:p>
                      <a:pPr marL="0" indent="0" algn="just">
                        <a:buNone/>
                      </a:pPr>
                      <a:endParaRPr lang="vi-VN" sz="1600" b="1" i="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0474077"/>
                  </a:ext>
                </a:extLst>
              </a:tr>
              <a:tr h="2626157">
                <a:tc>
                  <a:txBody>
                    <a:bodyPr/>
                    <a:lstStyle/>
                    <a:p>
                      <a:r>
                        <a:rPr lang="en-US" sz="1200">
                          <a:solidFill>
                            <a:srgbClr val="1F7199"/>
                          </a:solidFill>
                          <a:latin typeface="Courier New" panose="02070309020205020404" pitchFamily="49" charset="0"/>
                          <a:ea typeface="Courier New" panose="02070309020205020404" pitchFamily="49" charset="0"/>
                          <a:cs typeface="Courier New" panose="02070309020205020404" pitchFamily="49" charset="0"/>
                        </a:rPr>
                        <a:t>#</a:t>
                      </a:r>
                      <a:r>
                        <a:rPr lang="en-US" sz="1200" b="1">
                          <a:solidFill>
                            <a:srgbClr val="1F7199"/>
                          </a:solidFill>
                          <a:latin typeface="Courier New" panose="02070309020205020404" pitchFamily="49" charset="0"/>
                          <a:ea typeface="Courier New" panose="02070309020205020404" pitchFamily="49" charset="0"/>
                          <a:cs typeface="Courier New" panose="02070309020205020404" pitchFamily="49" charset="0"/>
                        </a:rPr>
                        <a:t>include</a:t>
                      </a:r>
                      <a:r>
                        <a:rPr lang="en-US" sz="1200">
                          <a:solidFill>
                            <a:srgbClr val="1F7199"/>
                          </a:solidFill>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4D99BF"/>
                          </a:solidFill>
                          <a:latin typeface="Courier New" panose="02070309020205020404" pitchFamily="49" charset="0"/>
                          <a:ea typeface="Courier New" panose="02070309020205020404" pitchFamily="49" charset="0"/>
                          <a:cs typeface="Courier New" panose="02070309020205020404" pitchFamily="49" charset="0"/>
                        </a:rPr>
                        <a:t>&lt;stdio.h&gt;</a:t>
                      </a:r>
                    </a:p>
                    <a:p>
                      <a:endParaRPr lang="en-US" sz="1200">
                        <a:latin typeface="Courier New" panose="02070309020205020404" pitchFamily="49" charset="0"/>
                        <a:ea typeface="Courier New" panose="02070309020205020404" pitchFamily="49" charset="0"/>
                        <a:cs typeface="Times New Roman" panose="02020603050405020304" pitchFamily="18" charset="0"/>
                      </a:endParaRPr>
                    </a:p>
                    <a:p>
                      <a:r>
                        <a:rPr lang="en-US" sz="1200" b="1">
                          <a:solidFill>
                            <a:srgbClr val="444444"/>
                          </a:solidFill>
                          <a:latin typeface="Courier New" panose="02070309020205020404" pitchFamily="49" charset="0"/>
                          <a:ea typeface="Courier New" panose="02070309020205020404" pitchFamily="49" charset="0"/>
                          <a:cs typeface="Courier New" panose="02070309020205020404" pitchFamily="49" charset="0"/>
                        </a:rPr>
                        <a:t>int</a:t>
                      </a:r>
                      <a:r>
                        <a:rPr lang="en-US" sz="1200">
                          <a:solidFill>
                            <a:srgbClr val="444444"/>
                          </a:solidFill>
                          <a:latin typeface="Courier New" panose="02070309020205020404" pitchFamily="49" charset="0"/>
                          <a:ea typeface="Courier New" panose="02070309020205020404" pitchFamily="49" charset="0"/>
                          <a:cs typeface="Courier New" panose="02070309020205020404" pitchFamily="49" charset="0"/>
                        </a:rPr>
                        <a:t> </a:t>
                      </a:r>
                      <a:r>
                        <a:rPr lang="en-US" sz="1200" b="1">
                          <a:solidFill>
                            <a:srgbClr val="880000"/>
                          </a:solidFill>
                          <a:latin typeface="Courier New" panose="02070309020205020404" pitchFamily="49" charset="0"/>
                          <a:ea typeface="Courier New" panose="02070309020205020404" pitchFamily="49" charset="0"/>
                          <a:cs typeface="Courier New" panose="02070309020205020404" pitchFamily="49" charset="0"/>
                        </a:rPr>
                        <a:t>main</a:t>
                      </a:r>
                      <a:r>
                        <a:rPr lang="en-US" sz="1200">
                          <a:solidFill>
                            <a:srgbClr val="444444"/>
                          </a:solidFill>
                          <a:latin typeface="Courier New" panose="02070309020205020404" pitchFamily="49" charset="0"/>
                          <a:ea typeface="Courier New" panose="02070309020205020404" pitchFamily="49" charset="0"/>
                          <a:cs typeface="Courier New" panose="02070309020205020404" pitchFamily="49" charset="0"/>
                        </a:rPr>
                        <a:t>() {</a:t>
                      </a:r>
                      <a:endParaRPr lang="en-US" sz="1200">
                        <a:latin typeface="Courier New" panose="02070309020205020404" pitchFamily="49" charset="0"/>
                        <a:ea typeface="Courier New" panose="02070309020205020404" pitchFamily="49" charset="0"/>
                        <a:cs typeface="Times New Roman" panose="02020603050405020304" pitchFamily="18" charset="0"/>
                      </a:endParaRPr>
                    </a:p>
                    <a:p>
                      <a:r>
                        <a:rPr lang="en-US" sz="1200" b="1">
                          <a:solidFill>
                            <a:srgbClr val="444444"/>
                          </a:solidFill>
                          <a:latin typeface="Courier New" panose="02070309020205020404" pitchFamily="49" charset="0"/>
                          <a:ea typeface="Courier New" panose="02070309020205020404" pitchFamily="49" charset="0"/>
                          <a:cs typeface="Times New Roman" panose="02020603050405020304" pitchFamily="18" charset="0"/>
                        </a:rPr>
                        <a:t>    </a:t>
                      </a:r>
                      <a:r>
                        <a:rPr lang="en-US" sz="1200" b="1">
                          <a:solidFill>
                            <a:srgbClr val="444444"/>
                          </a:solidFill>
                          <a:latin typeface="Courier New" panose="02070309020205020404" pitchFamily="49" charset="0"/>
                          <a:ea typeface="Courier New" panose="02070309020205020404" pitchFamily="49" charset="0"/>
                          <a:cs typeface="Courier New" panose="02070309020205020404" pitchFamily="49" charset="0"/>
                        </a:rPr>
                        <a:t>int</a:t>
                      </a:r>
                      <a:r>
                        <a:rPr lang="en-US" sz="1200">
                          <a:solidFill>
                            <a:srgbClr val="444444"/>
                          </a:solidFill>
                          <a:latin typeface="Courier New" panose="02070309020205020404" pitchFamily="49" charset="0"/>
                          <a:ea typeface="Courier New" panose="02070309020205020404" pitchFamily="49" charset="0"/>
                          <a:cs typeface="Courier New" panose="02070309020205020404" pitchFamily="49" charset="0"/>
                        </a:rPr>
                        <a:t> i;</a:t>
                      </a:r>
                    </a:p>
                    <a:p>
                      <a:r>
                        <a:rPr lang="en-US" sz="1200" baseline="0">
                          <a:solidFill>
                            <a:srgbClr val="444444"/>
                          </a:solidFill>
                          <a:latin typeface="Courier New" panose="02070309020205020404" pitchFamily="49" charset="0"/>
                          <a:ea typeface="Courier New" panose="02070309020205020404" pitchFamily="49" charset="0"/>
                          <a:cs typeface="Courier New" panose="02070309020205020404" pitchFamily="49" charset="0"/>
                        </a:rPr>
                        <a:t>    </a:t>
                      </a:r>
                      <a:r>
                        <a:rPr lang="en-US" sz="1200" b="1" kern="1200">
                          <a:solidFill>
                            <a:srgbClr val="444444"/>
                          </a:solidFill>
                          <a:latin typeface="Courier New" panose="02070309020205020404" pitchFamily="49" charset="0"/>
                          <a:ea typeface="Courier New" panose="02070309020205020404" pitchFamily="49" charset="0"/>
                          <a:cs typeface="Courier New" panose="02070309020205020404" pitchFamily="49" charset="0"/>
                        </a:rPr>
                        <a:t>int</a:t>
                      </a:r>
                      <a:r>
                        <a:rPr lang="en-US" sz="1200" baseline="0">
                          <a:solidFill>
                            <a:srgbClr val="444444"/>
                          </a:solidFill>
                          <a:latin typeface="Courier New" panose="02070309020205020404" pitchFamily="49" charset="0"/>
                          <a:ea typeface="Courier New" panose="02070309020205020404" pitchFamily="49" charset="0"/>
                          <a:cs typeface="Courier New" panose="02070309020205020404" pitchFamily="49" charset="0"/>
                        </a:rPr>
                        <a:t> a[</a:t>
                      </a:r>
                      <a:r>
                        <a:rPr lang="en-US" sz="1200" baseline="0">
                          <a:solidFill>
                            <a:schemeClr val="accent2"/>
                          </a:solidFill>
                          <a:latin typeface="Courier New" panose="02070309020205020404" pitchFamily="49" charset="0"/>
                          <a:ea typeface="Courier New" panose="02070309020205020404" pitchFamily="49" charset="0"/>
                          <a:cs typeface="Courier New" panose="02070309020205020404" pitchFamily="49" charset="0"/>
                        </a:rPr>
                        <a:t>10</a:t>
                      </a:r>
                      <a:r>
                        <a:rPr lang="en-US" sz="1200" baseline="0">
                          <a:solidFill>
                            <a:srgbClr val="444444"/>
                          </a:solidFill>
                          <a:latin typeface="Courier New" panose="02070309020205020404" pitchFamily="49" charset="0"/>
                          <a:ea typeface="Courier New" panose="02070309020205020404" pitchFamily="49" charset="0"/>
                          <a:cs typeface="Courier New" panose="02070309020205020404" pitchFamily="49" charset="0"/>
                        </a:rPr>
                        <a:t>] = {</a:t>
                      </a:r>
                      <a:r>
                        <a:rPr lang="en-US" sz="1200" baseline="0">
                          <a:solidFill>
                            <a:schemeClr val="accent2"/>
                          </a:solidFill>
                          <a:latin typeface="Courier New" panose="02070309020205020404" pitchFamily="49" charset="0"/>
                          <a:ea typeface="Courier New" panose="02070309020205020404" pitchFamily="49" charset="0"/>
                          <a:cs typeface="Courier New" panose="02070309020205020404" pitchFamily="49" charset="0"/>
                        </a:rPr>
                        <a:t>0</a:t>
                      </a:r>
                      <a:r>
                        <a:rPr lang="en-US" sz="1200" baseline="0">
                          <a:solidFill>
                            <a:srgbClr val="444444"/>
                          </a:solidFill>
                          <a:latin typeface="Courier New" panose="02070309020205020404" pitchFamily="49" charset="0"/>
                          <a:ea typeface="Courier New" panose="02070309020205020404" pitchFamily="49" charset="0"/>
                          <a:cs typeface="Courier New" panose="02070309020205020404" pitchFamily="49" charset="0"/>
                        </a:rPr>
                        <a:t>, </a:t>
                      </a:r>
                      <a:r>
                        <a:rPr lang="en-US" sz="1200" baseline="0">
                          <a:solidFill>
                            <a:schemeClr val="accent2"/>
                          </a:solidFill>
                          <a:latin typeface="Courier New" panose="02070309020205020404" pitchFamily="49" charset="0"/>
                          <a:ea typeface="Courier New" panose="02070309020205020404" pitchFamily="49" charset="0"/>
                          <a:cs typeface="Courier New" panose="02070309020205020404" pitchFamily="49" charset="0"/>
                        </a:rPr>
                        <a:t>1</a:t>
                      </a:r>
                      <a:r>
                        <a:rPr lang="en-US" sz="1200" baseline="0">
                          <a:solidFill>
                            <a:srgbClr val="444444"/>
                          </a:solidFill>
                          <a:latin typeface="Courier New" panose="02070309020205020404" pitchFamily="49" charset="0"/>
                          <a:ea typeface="Courier New" panose="02070309020205020404" pitchFamily="49" charset="0"/>
                          <a:cs typeface="Courier New" panose="02070309020205020404" pitchFamily="49" charset="0"/>
                        </a:rPr>
                        <a:t>, </a:t>
                      </a:r>
                      <a:r>
                        <a:rPr lang="en-US" sz="1200" baseline="0">
                          <a:solidFill>
                            <a:schemeClr val="accent2"/>
                          </a:solidFill>
                          <a:latin typeface="Courier New" panose="02070309020205020404" pitchFamily="49" charset="0"/>
                          <a:ea typeface="Courier New" panose="02070309020205020404" pitchFamily="49" charset="0"/>
                          <a:cs typeface="Courier New" panose="02070309020205020404" pitchFamily="49" charset="0"/>
                        </a:rPr>
                        <a:t>2</a:t>
                      </a:r>
                      <a:r>
                        <a:rPr lang="en-US" sz="1200" baseline="0">
                          <a:solidFill>
                            <a:srgbClr val="444444"/>
                          </a:solidFill>
                          <a:latin typeface="Courier New" panose="02070309020205020404" pitchFamily="49" charset="0"/>
                          <a:ea typeface="Courier New" panose="02070309020205020404" pitchFamily="49" charset="0"/>
                          <a:cs typeface="Courier New" panose="02070309020205020404" pitchFamily="49" charset="0"/>
                        </a:rPr>
                        <a:t>, </a:t>
                      </a:r>
                      <a:r>
                        <a:rPr lang="en-US" sz="1200" baseline="0">
                          <a:solidFill>
                            <a:schemeClr val="accent2"/>
                          </a:solidFill>
                          <a:latin typeface="Courier New" panose="02070309020205020404" pitchFamily="49" charset="0"/>
                          <a:ea typeface="Courier New" panose="02070309020205020404" pitchFamily="49" charset="0"/>
                          <a:cs typeface="Courier New" panose="02070309020205020404" pitchFamily="49" charset="0"/>
                        </a:rPr>
                        <a:t>3</a:t>
                      </a:r>
                      <a:r>
                        <a:rPr lang="en-US" sz="1200" baseline="0">
                          <a:solidFill>
                            <a:srgbClr val="444444"/>
                          </a:solidFill>
                          <a:latin typeface="Courier New" panose="02070309020205020404" pitchFamily="49" charset="0"/>
                          <a:ea typeface="Courier New" panose="02070309020205020404" pitchFamily="49" charset="0"/>
                          <a:cs typeface="Courier New" panose="02070309020205020404" pitchFamily="49" charset="0"/>
                        </a:rPr>
                        <a:t>, </a:t>
                      </a:r>
                      <a:r>
                        <a:rPr lang="en-US" sz="1200" baseline="0">
                          <a:solidFill>
                            <a:schemeClr val="accent2"/>
                          </a:solidFill>
                          <a:latin typeface="Courier New" panose="02070309020205020404" pitchFamily="49" charset="0"/>
                          <a:ea typeface="Courier New" panose="02070309020205020404" pitchFamily="49" charset="0"/>
                          <a:cs typeface="Courier New" panose="02070309020205020404" pitchFamily="49" charset="0"/>
                        </a:rPr>
                        <a:t>4</a:t>
                      </a:r>
                      <a:r>
                        <a:rPr lang="en-US" sz="1200" baseline="0">
                          <a:solidFill>
                            <a:srgbClr val="444444"/>
                          </a:solidFill>
                          <a:latin typeface="Courier New" panose="02070309020205020404" pitchFamily="49" charset="0"/>
                          <a:ea typeface="Courier New" panose="02070309020205020404" pitchFamily="49" charset="0"/>
                          <a:cs typeface="Courier New" panose="02070309020205020404" pitchFamily="49" charset="0"/>
                        </a:rPr>
                        <a:t>, </a:t>
                      </a:r>
                      <a:r>
                        <a:rPr lang="en-US" sz="1200" baseline="0">
                          <a:solidFill>
                            <a:schemeClr val="accent2"/>
                          </a:solidFill>
                          <a:latin typeface="Courier New" panose="02070309020205020404" pitchFamily="49" charset="0"/>
                          <a:ea typeface="Courier New" panose="02070309020205020404" pitchFamily="49" charset="0"/>
                          <a:cs typeface="Courier New" panose="02070309020205020404" pitchFamily="49" charset="0"/>
                        </a:rPr>
                        <a:t>5</a:t>
                      </a:r>
                      <a:r>
                        <a:rPr lang="en-US" sz="1200" baseline="0">
                          <a:solidFill>
                            <a:srgbClr val="444444"/>
                          </a:solidFill>
                          <a:latin typeface="Courier New" panose="02070309020205020404" pitchFamily="49" charset="0"/>
                          <a:ea typeface="Courier New" panose="02070309020205020404" pitchFamily="49" charset="0"/>
                          <a:cs typeface="Courier New" panose="02070309020205020404" pitchFamily="49" charset="0"/>
                        </a:rPr>
                        <a:t>, </a:t>
                      </a:r>
                      <a:r>
                        <a:rPr lang="en-US" sz="1200" baseline="0">
                          <a:solidFill>
                            <a:schemeClr val="accent2"/>
                          </a:solidFill>
                          <a:latin typeface="Courier New" panose="02070309020205020404" pitchFamily="49" charset="0"/>
                          <a:ea typeface="Courier New" panose="02070309020205020404" pitchFamily="49" charset="0"/>
                          <a:cs typeface="Courier New" panose="02070309020205020404" pitchFamily="49" charset="0"/>
                        </a:rPr>
                        <a:t>6</a:t>
                      </a:r>
                      <a:r>
                        <a:rPr lang="en-US" sz="1200" baseline="0">
                          <a:solidFill>
                            <a:srgbClr val="444444"/>
                          </a:solidFill>
                          <a:latin typeface="Courier New" panose="02070309020205020404" pitchFamily="49" charset="0"/>
                          <a:ea typeface="Courier New" panose="02070309020205020404" pitchFamily="49" charset="0"/>
                          <a:cs typeface="Courier New" panose="02070309020205020404" pitchFamily="49" charset="0"/>
                        </a:rPr>
                        <a:t>, </a:t>
                      </a:r>
                      <a:r>
                        <a:rPr lang="en-US" sz="1200" baseline="0">
                          <a:solidFill>
                            <a:schemeClr val="accent2"/>
                          </a:solidFill>
                          <a:latin typeface="Courier New" panose="02070309020205020404" pitchFamily="49" charset="0"/>
                          <a:ea typeface="Courier New" panose="02070309020205020404" pitchFamily="49" charset="0"/>
                          <a:cs typeface="Courier New" panose="02070309020205020404" pitchFamily="49" charset="0"/>
                        </a:rPr>
                        <a:t>7</a:t>
                      </a:r>
                      <a:r>
                        <a:rPr lang="en-US" sz="1200" baseline="0">
                          <a:solidFill>
                            <a:srgbClr val="444444"/>
                          </a:solidFill>
                          <a:latin typeface="Courier New" panose="02070309020205020404" pitchFamily="49" charset="0"/>
                          <a:ea typeface="Courier New" panose="02070309020205020404" pitchFamily="49" charset="0"/>
                          <a:cs typeface="Courier New" panose="02070309020205020404" pitchFamily="49" charset="0"/>
                        </a:rPr>
                        <a:t>, </a:t>
                      </a:r>
                      <a:r>
                        <a:rPr lang="en-US" sz="1200" baseline="0">
                          <a:solidFill>
                            <a:schemeClr val="accent2"/>
                          </a:solidFill>
                          <a:latin typeface="Courier New" panose="02070309020205020404" pitchFamily="49" charset="0"/>
                          <a:ea typeface="Courier New" panose="02070309020205020404" pitchFamily="49" charset="0"/>
                          <a:cs typeface="Courier New" panose="02070309020205020404" pitchFamily="49" charset="0"/>
                        </a:rPr>
                        <a:t>8</a:t>
                      </a:r>
                      <a:r>
                        <a:rPr lang="en-US" sz="1200" baseline="0">
                          <a:solidFill>
                            <a:srgbClr val="444444"/>
                          </a:solidFill>
                          <a:latin typeface="Courier New" panose="02070309020205020404" pitchFamily="49" charset="0"/>
                          <a:ea typeface="Courier New" panose="02070309020205020404" pitchFamily="49" charset="0"/>
                          <a:cs typeface="Courier New" panose="02070309020205020404" pitchFamily="49" charset="0"/>
                        </a:rPr>
                        <a:t>, </a:t>
                      </a:r>
                      <a:r>
                        <a:rPr lang="en-US" sz="1200" baseline="0">
                          <a:solidFill>
                            <a:schemeClr val="accent2"/>
                          </a:solidFill>
                          <a:latin typeface="Courier New" panose="02070309020205020404" pitchFamily="49" charset="0"/>
                          <a:ea typeface="Courier New" panose="02070309020205020404" pitchFamily="49" charset="0"/>
                          <a:cs typeface="Courier New" panose="02070309020205020404" pitchFamily="49" charset="0"/>
                        </a:rPr>
                        <a:t>9</a:t>
                      </a:r>
                      <a:r>
                        <a:rPr lang="en-US" sz="1200" baseline="0">
                          <a:solidFill>
                            <a:srgbClr val="444444"/>
                          </a:solidFill>
                          <a:latin typeface="Courier New" panose="02070309020205020404" pitchFamily="49" charset="0"/>
                          <a:ea typeface="Courier New" panose="02070309020205020404" pitchFamily="49" charset="0"/>
                          <a:cs typeface="Courier New" panose="02070309020205020404" pitchFamily="49" charset="0"/>
                        </a:rPr>
                        <a:t>};</a:t>
                      </a:r>
                      <a:endParaRPr lang="en-US" sz="1200">
                        <a:latin typeface="Courier New" panose="02070309020205020404" pitchFamily="49" charset="0"/>
                        <a:ea typeface="Courier New" panose="02070309020205020404" pitchFamily="49" charset="0"/>
                        <a:cs typeface="Times New Roman" panose="02020603050405020304" pitchFamily="18" charset="0"/>
                      </a:endParaRPr>
                    </a:p>
                    <a:p>
                      <a:r>
                        <a:rPr lang="en-US" sz="1200">
                          <a:solidFill>
                            <a:srgbClr val="444444"/>
                          </a:solidFill>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397300"/>
                          </a:solidFill>
                          <a:latin typeface="Courier New" panose="02070309020205020404" pitchFamily="49" charset="0"/>
                          <a:ea typeface="Courier New" panose="02070309020205020404" pitchFamily="49" charset="0"/>
                          <a:cs typeface="Courier New" panose="02070309020205020404" pitchFamily="49" charset="0"/>
                        </a:rPr>
                        <a:t>printf</a:t>
                      </a:r>
                      <a:r>
                        <a:rPr lang="en-US" sz="1200">
                          <a:solidFill>
                            <a:srgbClr val="444444"/>
                          </a:solidFill>
                          <a:latin typeface="Courier New" panose="02070309020205020404" pitchFamily="49" charset="0"/>
                          <a:ea typeface="Courier New" panose="02070309020205020404" pitchFamily="49" charset="0"/>
                          <a:cs typeface="Courier New" panose="02070309020205020404" pitchFamily="49" charset="0"/>
                        </a:rPr>
                        <a:t>(</a:t>
                      </a:r>
                      <a:r>
                        <a:rPr lang="en-US" sz="1200">
                          <a:solidFill>
                            <a:srgbClr val="880000"/>
                          </a:solidFill>
                          <a:latin typeface="Courier New" panose="02070309020205020404" pitchFamily="49" charset="0"/>
                          <a:ea typeface="Courier New" panose="02070309020205020404" pitchFamily="49" charset="0"/>
                          <a:cs typeface="Courier New" panose="02070309020205020404" pitchFamily="49" charset="0"/>
                        </a:rPr>
                        <a:t>"Address of the array: %p\n"</a:t>
                      </a:r>
                      <a:r>
                        <a:rPr lang="en-US" sz="1200">
                          <a:solidFill>
                            <a:srgbClr val="444444"/>
                          </a:solidFill>
                          <a:latin typeface="Courier New" panose="02070309020205020404" pitchFamily="49" charset="0"/>
                          <a:ea typeface="Courier New" panose="02070309020205020404" pitchFamily="49" charset="0"/>
                          <a:cs typeface="Courier New" panose="02070309020205020404" pitchFamily="49" charset="0"/>
                        </a:rPr>
                        <a:t>, a);</a:t>
                      </a:r>
                      <a:endParaRPr lang="en-US" sz="1200">
                        <a:latin typeface="Courier New" panose="02070309020205020404" pitchFamily="49" charset="0"/>
                        <a:ea typeface="Courier New" panose="02070309020205020404" pitchFamily="49" charset="0"/>
                        <a:cs typeface="Times New Roman" panose="02020603050405020304" pitchFamily="18" charset="0"/>
                      </a:endParaRPr>
                    </a:p>
                    <a:p>
                      <a:r>
                        <a:rPr lang="en-US" sz="1200">
                          <a:solidFill>
                            <a:srgbClr val="444444"/>
                          </a:solidFill>
                          <a:latin typeface="Courier New" panose="02070309020205020404" pitchFamily="49" charset="0"/>
                          <a:ea typeface="Courier New" panose="02070309020205020404" pitchFamily="49" charset="0"/>
                          <a:cs typeface="Courier New" panose="02070309020205020404" pitchFamily="49" charset="0"/>
                        </a:rPr>
                        <a:t>    </a:t>
                      </a:r>
                      <a:r>
                        <a:rPr lang="en-US" sz="1200" b="1">
                          <a:solidFill>
                            <a:srgbClr val="444444"/>
                          </a:solidFill>
                          <a:latin typeface="Courier New" panose="02070309020205020404" pitchFamily="49" charset="0"/>
                          <a:ea typeface="Courier New" panose="02070309020205020404" pitchFamily="49" charset="0"/>
                          <a:cs typeface="Courier New" panose="02070309020205020404" pitchFamily="49" charset="0"/>
                        </a:rPr>
                        <a:t>for</a:t>
                      </a:r>
                      <a:r>
                        <a:rPr lang="en-US" sz="1200">
                          <a:solidFill>
                            <a:srgbClr val="444444"/>
                          </a:solidFill>
                          <a:latin typeface="Courier New" panose="02070309020205020404" pitchFamily="49" charset="0"/>
                          <a:ea typeface="Courier New" panose="02070309020205020404" pitchFamily="49" charset="0"/>
                          <a:cs typeface="Courier New" panose="02070309020205020404" pitchFamily="49" charset="0"/>
                        </a:rPr>
                        <a:t> (i = </a:t>
                      </a:r>
                      <a:r>
                        <a:rPr lang="en-US" sz="1200">
                          <a:solidFill>
                            <a:srgbClr val="880000"/>
                          </a:solidFill>
                          <a:latin typeface="Courier New" panose="02070309020205020404" pitchFamily="49" charset="0"/>
                          <a:ea typeface="Courier New" panose="02070309020205020404" pitchFamily="49" charset="0"/>
                          <a:cs typeface="Courier New" panose="02070309020205020404" pitchFamily="49" charset="0"/>
                        </a:rPr>
                        <a:t>0</a:t>
                      </a:r>
                      <a:r>
                        <a:rPr lang="en-US" sz="1200">
                          <a:solidFill>
                            <a:srgbClr val="444444"/>
                          </a:solidFill>
                          <a:latin typeface="Courier New" panose="02070309020205020404" pitchFamily="49" charset="0"/>
                          <a:ea typeface="Courier New" panose="02070309020205020404" pitchFamily="49" charset="0"/>
                          <a:cs typeface="Courier New" panose="02070309020205020404" pitchFamily="49" charset="0"/>
                        </a:rPr>
                        <a:t>; i &lt; </a:t>
                      </a:r>
                      <a:r>
                        <a:rPr lang="en-US" sz="1200">
                          <a:solidFill>
                            <a:srgbClr val="880000"/>
                          </a:solidFill>
                          <a:latin typeface="Courier New" panose="02070309020205020404" pitchFamily="49" charset="0"/>
                          <a:ea typeface="Courier New" panose="02070309020205020404" pitchFamily="49" charset="0"/>
                          <a:cs typeface="Courier New" panose="02070309020205020404" pitchFamily="49" charset="0"/>
                        </a:rPr>
                        <a:t>10</a:t>
                      </a:r>
                      <a:r>
                        <a:rPr lang="en-US" sz="1200">
                          <a:solidFill>
                            <a:srgbClr val="444444"/>
                          </a:solidFill>
                          <a:latin typeface="Courier New" panose="02070309020205020404" pitchFamily="49" charset="0"/>
                          <a:ea typeface="Courier New" panose="02070309020205020404" pitchFamily="49" charset="0"/>
                          <a:cs typeface="Courier New" panose="02070309020205020404" pitchFamily="49" charset="0"/>
                        </a:rPr>
                        <a:t>; i++)</a:t>
                      </a:r>
                      <a:endParaRPr lang="en-US" sz="1200">
                        <a:latin typeface="Courier New" panose="02070309020205020404" pitchFamily="49" charset="0"/>
                        <a:ea typeface="Courier New" panose="02070309020205020404" pitchFamily="49" charset="0"/>
                        <a:cs typeface="Times New Roman" panose="02020603050405020304" pitchFamily="18" charset="0"/>
                      </a:endParaRPr>
                    </a:p>
                    <a:p>
                      <a:r>
                        <a:rPr lang="en-US" sz="1200">
                          <a:solidFill>
                            <a:srgbClr val="444444"/>
                          </a:solidFill>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397300"/>
                          </a:solidFill>
                          <a:latin typeface="Courier New" panose="02070309020205020404" pitchFamily="49" charset="0"/>
                          <a:ea typeface="Courier New" panose="02070309020205020404" pitchFamily="49" charset="0"/>
                          <a:cs typeface="Courier New" panose="02070309020205020404" pitchFamily="49" charset="0"/>
                        </a:rPr>
                        <a:t>printf</a:t>
                      </a:r>
                      <a:r>
                        <a:rPr lang="en-US" sz="1200">
                          <a:solidFill>
                            <a:srgbClr val="444444"/>
                          </a:solidFill>
                          <a:latin typeface="Courier New" panose="02070309020205020404" pitchFamily="49" charset="0"/>
                          <a:ea typeface="Courier New" panose="02070309020205020404" pitchFamily="49" charset="0"/>
                          <a:cs typeface="Courier New" panose="02070309020205020404" pitchFamily="49" charset="0"/>
                        </a:rPr>
                        <a:t>(</a:t>
                      </a:r>
                      <a:r>
                        <a:rPr lang="en-US" sz="1200">
                          <a:solidFill>
                            <a:srgbClr val="880000"/>
                          </a:solidFill>
                          <a:latin typeface="Courier New" panose="02070309020205020404" pitchFamily="49" charset="0"/>
                          <a:ea typeface="Courier New" panose="02070309020205020404" pitchFamily="49" charset="0"/>
                          <a:cs typeface="Courier New" panose="02070309020205020404" pitchFamily="49" charset="0"/>
                        </a:rPr>
                        <a:t>"Address of element %d: %p\n"</a:t>
                      </a:r>
                      <a:r>
                        <a:rPr lang="en-US" sz="1200">
                          <a:solidFill>
                            <a:srgbClr val="444444"/>
                          </a:solidFill>
                          <a:latin typeface="Courier New" panose="02070309020205020404" pitchFamily="49" charset="0"/>
                          <a:ea typeface="Courier New" panose="02070309020205020404" pitchFamily="49" charset="0"/>
                          <a:cs typeface="Courier New" panose="02070309020205020404" pitchFamily="49" charset="0"/>
                        </a:rPr>
                        <a:t>, i, &amp;a[i]);</a:t>
                      </a:r>
                      <a:endParaRPr lang="en-US" sz="1200">
                        <a:latin typeface="Courier New" panose="02070309020205020404" pitchFamily="49" charset="0"/>
                        <a:ea typeface="Courier New" panose="02070309020205020404" pitchFamily="49" charset="0"/>
                        <a:cs typeface="Times New Roman" panose="02020603050405020304" pitchFamily="18" charset="0"/>
                      </a:endParaRPr>
                    </a:p>
                    <a:p>
                      <a:r>
                        <a:rPr lang="en-US" sz="1200">
                          <a:solidFill>
                            <a:srgbClr val="444444"/>
                          </a:solidFill>
                          <a:latin typeface="Courier New" panose="02070309020205020404" pitchFamily="49" charset="0"/>
                          <a:ea typeface="Courier New" panose="02070309020205020404" pitchFamily="49" charset="0"/>
                          <a:cs typeface="Courier New" panose="02070309020205020404" pitchFamily="49" charset="0"/>
                        </a:rPr>
                        <a:t>}</a:t>
                      </a:r>
                      <a:endParaRPr lang="en-US" sz="1200">
                        <a:latin typeface="Courier New" panose="02070309020205020404" pitchFamily="49" charset="0"/>
                        <a:ea typeface="Courier New" panose="02070309020205020404" pitchFamily="49" charset="0"/>
                        <a:cs typeface="Times New Roman" panose="02020603050405020304" pitchFamily="18" charset="0"/>
                      </a:endParaRPr>
                    </a:p>
                  </a:txBody>
                  <a:tcPr/>
                </a:tc>
                <a:tc>
                  <a:txBody>
                    <a:bodyPr/>
                    <a:lstStyle/>
                    <a:p>
                      <a:endParaRPr lang="en-US" sz="1400">
                        <a:latin typeface="Courier New" panose="02070309020205020404" pitchFamily="49" charset="0"/>
                        <a:ea typeface="Courier New" panose="02070309020205020404" pitchFamily="49" charset="0"/>
                        <a:cs typeface="Times New Roman" panose="02020603050405020304" pitchFamily="18" charset="0"/>
                      </a:endParaRPr>
                    </a:p>
                  </a:txBody>
                  <a:tcPr/>
                </a:tc>
                <a:extLst>
                  <a:ext uri="{0D108BD9-81ED-4DB2-BD59-A6C34878D82A}">
                    <a16:rowId xmlns:a16="http://schemas.microsoft.com/office/drawing/2014/main" val="3231565464"/>
                  </a:ext>
                </a:extLst>
              </a:tr>
            </a:tbl>
          </a:graphicData>
        </a:graphic>
      </p:graphicFrame>
      <p:sp>
        <p:nvSpPr>
          <p:cNvPr id="9" name="TextBox 8"/>
          <p:cNvSpPr txBox="1"/>
          <p:nvPr/>
        </p:nvSpPr>
        <p:spPr>
          <a:xfrm>
            <a:off x="5318275" y="1490925"/>
            <a:ext cx="1062182" cy="369332"/>
          </a:xfrm>
          <a:prstGeom prst="rect">
            <a:avLst/>
          </a:prstGeom>
          <a:noFill/>
        </p:spPr>
        <p:txBody>
          <a:bodyPr wrap="square" rtlCol="0">
            <a:spAutoFit/>
          </a:bodyPr>
          <a:lstStyle/>
          <a:p>
            <a:r>
              <a:rPr lang="en-US" b="1"/>
              <a:t>Output</a:t>
            </a:r>
          </a:p>
        </p:txBody>
      </p:sp>
      <p:pic>
        <p:nvPicPr>
          <p:cNvPr id="10" name="Picture 9"/>
          <p:cNvPicPr>
            <a:picLocks noChangeAspect="1"/>
          </p:cNvPicPr>
          <p:nvPr/>
        </p:nvPicPr>
        <p:blipFill rotWithShape="1">
          <a:blip r:embed="rId2"/>
          <a:srcRect r="66004" b="55749"/>
          <a:stretch/>
        </p:blipFill>
        <p:spPr>
          <a:xfrm>
            <a:off x="5318275" y="1860257"/>
            <a:ext cx="3170118" cy="2158042"/>
          </a:xfrm>
          <a:prstGeom prst="rect">
            <a:avLst/>
          </a:prstGeom>
        </p:spPr>
      </p:pic>
      <p:sp>
        <p:nvSpPr>
          <p:cNvPr id="6" name="Rectangle 5"/>
          <p:cNvSpPr/>
          <p:nvPr/>
        </p:nvSpPr>
        <p:spPr>
          <a:xfrm>
            <a:off x="457199" y="4143472"/>
            <a:ext cx="8095674" cy="1754326"/>
          </a:xfrm>
          <a:prstGeom prst="rect">
            <a:avLst/>
          </a:prstGeom>
        </p:spPr>
        <p:txBody>
          <a:bodyPr wrap="square">
            <a:spAutoFit/>
          </a:bodyPr>
          <a:lstStyle/>
          <a:p>
            <a:pPr algn="just"/>
            <a:r>
              <a:rPr lang="en-US" b="1"/>
              <a:t>Tổng quát với mảng 1 chiều:</a:t>
            </a:r>
          </a:p>
          <a:p>
            <a:pPr algn="just"/>
            <a:r>
              <a:rPr lang="en-US"/>
              <a:t>Với một mảng bất kì có kích thước </a:t>
            </a:r>
            <a:r>
              <a:rPr lang="en-US" sz="1400">
                <a:latin typeface="Courier New" panose="02070309020205020404" pitchFamily="49" charset="0"/>
                <a:cs typeface="Courier New" panose="02070309020205020404" pitchFamily="49" charset="0"/>
              </a:rPr>
              <a:t>n</a:t>
            </a:r>
            <a:r>
              <a:rPr lang="en-US">
                <a:cs typeface="Courier New" panose="02070309020205020404" pitchFamily="49" charset="0"/>
              </a:rPr>
              <a:t> phần tử</a:t>
            </a:r>
            <a:r>
              <a:rPr lang="en-US"/>
              <a:t>, kiểu dữ liệu của mảng có kích thước </a:t>
            </a:r>
            <a:r>
              <a:rPr lang="en-US" sz="1400">
                <a:latin typeface="Courier New" panose="02070309020205020404" pitchFamily="49" charset="0"/>
                <a:cs typeface="Courier New" panose="02070309020205020404" pitchFamily="49" charset="0"/>
              </a:rPr>
              <a:t>l</a:t>
            </a:r>
            <a:r>
              <a:rPr lang="en-US"/>
              <a:t> byte thì kích thước dữ liệu của mảng sẽ là:</a:t>
            </a:r>
          </a:p>
          <a:p>
            <a:pPr algn="ctr"/>
            <a:r>
              <a:rPr lang="en-US">
                <a:latin typeface="Courier New" panose="02070309020205020404" pitchFamily="49" charset="0"/>
                <a:cs typeface="Courier New" panose="02070309020205020404" pitchFamily="49" charset="0"/>
              </a:rPr>
              <a:t>n </a:t>
            </a:r>
            <a:r>
              <a:rPr lang="en-US">
                <a:solidFill>
                  <a:prstClr val="black"/>
                </a:solidFill>
                <a:latin typeface="Courier New" panose="02070309020205020404" pitchFamily="49" charset="0"/>
                <a:cs typeface="Courier New" panose="02070309020205020404" pitchFamily="49" charset="0"/>
              </a:rPr>
              <a:t>×</a:t>
            </a:r>
            <a:r>
              <a:rPr lang="en-US">
                <a:latin typeface="Courier New" panose="02070309020205020404" pitchFamily="49" charset="0"/>
                <a:cs typeface="Courier New" panose="02070309020205020404" pitchFamily="49" charset="0"/>
              </a:rPr>
              <a:t> l (byte)</a:t>
            </a:r>
          </a:p>
          <a:p>
            <a:pPr algn="just"/>
            <a:r>
              <a:rPr lang="en-US"/>
              <a:t>Nếu mảng được cấp phát tại địa chỉ </a:t>
            </a:r>
            <a:r>
              <a:rPr lang="en-US" sz="1400">
                <a:latin typeface="Courier New" panose="02070309020205020404" pitchFamily="49" charset="0"/>
                <a:cs typeface="Courier New" panose="02070309020205020404" pitchFamily="49" charset="0"/>
              </a:rPr>
              <a:t>a</a:t>
            </a:r>
            <a:r>
              <a:rPr lang="en-US"/>
              <a:t>, thì địa chỉ của phần tử có chỉ số </a:t>
            </a:r>
            <a:r>
              <a:rPr lang="en-US" sz="1400">
                <a:latin typeface="Courier New" panose="02070309020205020404" pitchFamily="49" charset="0"/>
                <a:cs typeface="Courier New" panose="02070309020205020404" pitchFamily="49" charset="0"/>
              </a:rPr>
              <a:t>i</a:t>
            </a:r>
            <a:r>
              <a:rPr lang="en-US"/>
              <a:t> sẽ là:</a:t>
            </a:r>
          </a:p>
          <a:p>
            <a:pPr algn="ctr"/>
            <a:r>
              <a:rPr lang="en-US">
                <a:latin typeface="Courier New" panose="02070309020205020404" pitchFamily="49" charset="0"/>
                <a:cs typeface="Courier New" panose="02070309020205020404" pitchFamily="49" charset="0"/>
              </a:rPr>
              <a:t>a + i </a:t>
            </a:r>
            <a:r>
              <a:rPr lang="en-US">
                <a:solidFill>
                  <a:prstClr val="black"/>
                </a:solidFill>
                <a:latin typeface="Courier New" panose="02070309020205020404" pitchFamily="49" charset="0"/>
                <a:cs typeface="Courier New" panose="02070309020205020404" pitchFamily="49" charset="0"/>
              </a:rPr>
              <a:t>×</a:t>
            </a:r>
            <a:r>
              <a:rPr lang="en-US">
                <a:latin typeface="Courier New" panose="02070309020205020404" pitchFamily="49" charset="0"/>
                <a:cs typeface="Courier New" panose="02070309020205020404" pitchFamily="49" charset="0"/>
              </a:rPr>
              <a:t> l</a:t>
            </a:r>
          </a:p>
        </p:txBody>
      </p:sp>
    </p:spTree>
    <p:extLst>
      <p:ext uri="{BB962C8B-B14F-4D97-AF65-F5344CB8AC3E}">
        <p14:creationId xmlns:p14="http://schemas.microsoft.com/office/powerpoint/2010/main" val="9569457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Bản chất dữ liệu của mảng</a:t>
            </a:r>
          </a:p>
        </p:txBody>
      </p:sp>
      <p:sp>
        <p:nvSpPr>
          <p:cNvPr id="3" name="Content Placeholder 2"/>
          <p:cNvSpPr>
            <a:spLocks noGrp="1"/>
          </p:cNvSpPr>
          <p:nvPr>
            <p:ph idx="1"/>
          </p:nvPr>
        </p:nvSpPr>
        <p:spPr/>
        <p:txBody>
          <a:bodyPr>
            <a:normAutofit/>
          </a:bodyPr>
          <a:lstStyle/>
          <a:p>
            <a:pPr marL="0" indent="0">
              <a:buNone/>
            </a:pPr>
            <a:r>
              <a:rPr lang="en-US" sz="2400" b="1"/>
              <a:t>2. Bản chất dữ liệu của mảng đa chiều</a:t>
            </a:r>
          </a:p>
          <a:p>
            <a:pPr marL="0" indent="0" algn="just">
              <a:buNone/>
            </a:pPr>
            <a:r>
              <a:rPr lang="en-US" sz="1800" i="1"/>
              <a:t>(Ở đây ta xét riêng trường hợp mảng 2 chiều, với mảng từ 3 chiều trở lên ta suy luận tương tự.)</a:t>
            </a:r>
            <a:endParaRPr lang="en-US" sz="1800" b="1" i="1"/>
          </a:p>
          <a:p>
            <a:pPr marL="0" indent="0" algn="just">
              <a:buNone/>
            </a:pPr>
            <a:r>
              <a:rPr lang="en-US" sz="1800"/>
              <a:t>Một mảng 2 chiều kích thước M × N sẽ tương đương với M mảng con 1 chiều kích thước N. Các mảng con này về mặt dữ liệu thì tương ứng với các hàng của ma trận, còn khi cấp phát thì chúng sẽ tương ứng với các vùng nhớ liền kề nhau.</a:t>
            </a:r>
          </a:p>
          <a:p>
            <a:pPr marL="0" indent="0" algn="just">
              <a:buNone/>
            </a:pPr>
            <a:r>
              <a:rPr lang="en-US" sz="1800"/>
              <a:t>Tương tự như với mảng 1 chiều, sau khi cấp phát bộ nhớ, chương trình sẽ khởi tạo hằng con trỏ có tên là tên mảng và trỏ tới vùng nhớ được cấp phát. Địa chỉ đó trùng với địa chỉ của mảng con đầu tiên, và cũng là địa chỉ của phần tử đầu tiên của mảng 2 chiều.</a:t>
            </a:r>
          </a:p>
          <a:p>
            <a:pPr marL="0" indent="0" algn="just">
              <a:buNone/>
            </a:pPr>
            <a:r>
              <a:rPr lang="en-US" sz="1800"/>
              <a:t>Hằng con trỏ tương ứng với mỗi mảng con trong mảng 2 chiều có thể được truy cập bằng cú pháp:</a:t>
            </a:r>
          </a:p>
          <a:p>
            <a:pPr marL="0" indent="0" algn="ctr">
              <a:buNone/>
            </a:pPr>
            <a:r>
              <a:rPr lang="en-US" sz="1600">
                <a:latin typeface="Courier New" panose="02070309020205020404" pitchFamily="49" charset="0"/>
                <a:cs typeface="Courier New" panose="02070309020205020404" pitchFamily="49" charset="0"/>
              </a:rPr>
              <a:t>tên_mảng[</a:t>
            </a:r>
            <a:r>
              <a:rPr lang="en-US" sz="1600">
                <a:solidFill>
                  <a:schemeClr val="accent1"/>
                </a:solidFill>
                <a:latin typeface="Courier New" panose="02070309020205020404" pitchFamily="49" charset="0"/>
                <a:cs typeface="Courier New" panose="02070309020205020404" pitchFamily="49" charset="0"/>
              </a:rPr>
              <a:t>chỉ_số_hàng</a:t>
            </a:r>
            <a:r>
              <a:rPr lang="en-US" sz="160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70328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 ĐỊA CHỈ BỘ NHỚ</a:t>
            </a:r>
          </a:p>
        </p:txBody>
      </p:sp>
    </p:spTree>
    <p:extLst>
      <p:ext uri="{BB962C8B-B14F-4D97-AF65-F5344CB8AC3E}">
        <p14:creationId xmlns:p14="http://schemas.microsoft.com/office/powerpoint/2010/main" val="41507558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Bản chất dữ liệu của mảng</a:t>
            </a:r>
          </a:p>
        </p:txBody>
      </p:sp>
      <p:graphicFrame>
        <p:nvGraphicFramePr>
          <p:cNvPr id="4" name="Table 3"/>
          <p:cNvGraphicFramePr>
            <a:graphicFrameLocks noGrp="1"/>
          </p:cNvGraphicFramePr>
          <p:nvPr>
            <p:extLst>
              <p:ext uri="{D42A27DB-BD31-4B8C-83A1-F6EECF244321}">
                <p14:modId xmlns:p14="http://schemas.microsoft.com/office/powerpoint/2010/main" val="3516632600"/>
              </p:ext>
            </p:extLst>
          </p:nvPr>
        </p:nvGraphicFramePr>
        <p:xfrm>
          <a:off x="457200" y="1072684"/>
          <a:ext cx="8229602" cy="3419385"/>
        </p:xfrm>
        <a:graphic>
          <a:graphicData uri="http://schemas.openxmlformats.org/drawingml/2006/table">
            <a:tbl>
              <a:tblPr firstRow="1" bandRow="1">
                <a:tableStyleId>{17292A2E-F333-43FB-9621-5CBBE7FDCDCB}</a:tableStyleId>
              </a:tblPr>
              <a:tblGrid>
                <a:gridCol w="5296619">
                  <a:extLst>
                    <a:ext uri="{9D8B030D-6E8A-4147-A177-3AD203B41FA5}">
                      <a16:colId xmlns:a16="http://schemas.microsoft.com/office/drawing/2014/main" val="107693152"/>
                    </a:ext>
                  </a:extLst>
                </a:gridCol>
                <a:gridCol w="2932983">
                  <a:extLst>
                    <a:ext uri="{9D8B030D-6E8A-4147-A177-3AD203B41FA5}">
                      <a16:colId xmlns:a16="http://schemas.microsoft.com/office/drawing/2014/main" val="757835534"/>
                    </a:ext>
                  </a:extLst>
                </a:gridCol>
              </a:tblGrid>
              <a:tr h="291986">
                <a:tc gridSpan="2">
                  <a:txBody>
                    <a:bodyPr/>
                    <a:lstStyle/>
                    <a:p>
                      <a:pPr marL="0" indent="0" algn="just">
                        <a:buNone/>
                      </a:pPr>
                      <a:r>
                        <a:rPr lang="en-US" sz="1600" i="0"/>
                        <a:t>E8.12</a:t>
                      </a:r>
                      <a:r>
                        <a:rPr lang="en-US" sz="1600" i="0" baseline="0"/>
                        <a:t> - Chương trình mình họa bản chất dữ liệu của mảng 2 chiều</a:t>
                      </a:r>
                      <a:endParaRPr lang="vi-VN" sz="1600" b="1" i="0">
                        <a:latin typeface="Calibri" panose="020F0502020204030204" pitchFamily="34" charset="0"/>
                        <a:cs typeface="Calibri" panose="020F0502020204030204" pitchFamily="34" charset="0"/>
                      </a:endParaRPr>
                    </a:p>
                  </a:txBody>
                  <a:tcPr/>
                </a:tc>
                <a:tc hMerge="1">
                  <a:txBody>
                    <a:bodyPr/>
                    <a:lstStyle/>
                    <a:p>
                      <a:pPr marL="0" indent="0" algn="just">
                        <a:buNone/>
                      </a:pPr>
                      <a:endParaRPr lang="vi-VN" sz="1600" b="1" i="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0474077"/>
                  </a:ext>
                </a:extLst>
              </a:tr>
              <a:tr h="3084105">
                <a:tc>
                  <a:txBody>
                    <a:bodyPr/>
                    <a:lstStyle/>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a:solidFill>
                            <a:srgbClr val="1F7199"/>
                          </a:solidFill>
                          <a:effectLst/>
                          <a:latin typeface="Courier New" panose="02070309020205020404" pitchFamily="49" charset="0"/>
                          <a:ea typeface="Times New Roman" panose="02020603050405020304" pitchFamily="18" charset="0"/>
                          <a:cs typeface="Courier New" panose="02070309020205020404" pitchFamily="49" charset="0"/>
                        </a:rPr>
                        <a:t>#</a:t>
                      </a:r>
                      <a:r>
                        <a:rPr lang="en-US" sz="1100" b="1">
                          <a:solidFill>
                            <a:srgbClr val="1F7199"/>
                          </a:solidFill>
                          <a:effectLst/>
                          <a:latin typeface="Courier New" panose="02070309020205020404" pitchFamily="49" charset="0"/>
                          <a:ea typeface="Times New Roman" panose="02020603050405020304" pitchFamily="18" charset="0"/>
                          <a:cs typeface="Courier New" panose="02070309020205020404" pitchFamily="49" charset="0"/>
                        </a:rPr>
                        <a:t>include</a:t>
                      </a:r>
                      <a:r>
                        <a:rPr lang="en-US" sz="1100">
                          <a:solidFill>
                            <a:srgbClr val="1F7199"/>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1100">
                          <a:solidFill>
                            <a:srgbClr val="4D99BF"/>
                          </a:solidFill>
                          <a:effectLst/>
                          <a:latin typeface="Courier New" panose="02070309020205020404" pitchFamily="49" charset="0"/>
                          <a:ea typeface="Times New Roman" panose="02020603050405020304" pitchFamily="18" charset="0"/>
                          <a:cs typeface="Courier New" panose="02070309020205020404" pitchFamily="49" charset="0"/>
                        </a:rPr>
                        <a:t>&lt;stdio.h&gt;</a:t>
                      </a:r>
                      <a:endParaRPr lang="en-US" sz="110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t>
                      </a:r>
                      <a:endParaRPr lang="en-US" sz="110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int</a:t>
                      </a:r>
                      <a:r>
                        <a:rPr lang="en-US" sz="110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1100" b="1">
                          <a:solidFill>
                            <a:srgbClr val="880000"/>
                          </a:solidFill>
                          <a:effectLst/>
                          <a:latin typeface="Courier New" panose="02070309020205020404" pitchFamily="49" charset="0"/>
                          <a:ea typeface="Times New Roman" panose="02020603050405020304" pitchFamily="18" charset="0"/>
                          <a:cs typeface="Courier New" panose="02070309020205020404" pitchFamily="49" charset="0"/>
                        </a:rPr>
                        <a:t>main</a:t>
                      </a:r>
                      <a:r>
                        <a:rPr lang="en-US" sz="110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t>
                      </a:r>
                      <a:endParaRPr lang="en-US" sz="110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1100" b="1">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int</a:t>
                      </a:r>
                      <a:r>
                        <a:rPr lang="en-US" sz="110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i, j, a[</a:t>
                      </a:r>
                      <a:r>
                        <a:rPr lang="en-US" sz="1100">
                          <a:solidFill>
                            <a:srgbClr val="880000"/>
                          </a:solidFill>
                          <a:effectLst/>
                          <a:latin typeface="Courier New" panose="02070309020205020404" pitchFamily="49" charset="0"/>
                          <a:ea typeface="Times New Roman" panose="02020603050405020304" pitchFamily="18" charset="0"/>
                          <a:cs typeface="Courier New" panose="02070309020205020404" pitchFamily="49" charset="0"/>
                        </a:rPr>
                        <a:t>3</a:t>
                      </a:r>
                      <a:r>
                        <a:rPr lang="en-US" sz="110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a:t>
                      </a:r>
                      <a:r>
                        <a:rPr lang="en-US" sz="1100">
                          <a:solidFill>
                            <a:srgbClr val="880000"/>
                          </a:solidFill>
                          <a:effectLst/>
                          <a:latin typeface="Courier New" panose="02070309020205020404" pitchFamily="49" charset="0"/>
                          <a:ea typeface="Times New Roman" panose="02020603050405020304" pitchFamily="18" charset="0"/>
                          <a:cs typeface="Courier New" panose="02070309020205020404" pitchFamily="49" charset="0"/>
                        </a:rPr>
                        <a:t>4</a:t>
                      </a:r>
                      <a:r>
                        <a:rPr lang="en-US" sz="110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a:t>
                      </a:r>
                      <a:endParaRPr lang="en-US" sz="110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1100">
                          <a:solidFill>
                            <a:srgbClr val="397300"/>
                          </a:solidFill>
                          <a:effectLst/>
                          <a:latin typeface="Courier New" panose="02070309020205020404" pitchFamily="49" charset="0"/>
                          <a:ea typeface="Times New Roman" panose="02020603050405020304" pitchFamily="18" charset="0"/>
                          <a:cs typeface="Courier New" panose="02070309020205020404" pitchFamily="49" charset="0"/>
                        </a:rPr>
                        <a:t>printf</a:t>
                      </a:r>
                      <a:r>
                        <a:rPr lang="en-US" sz="110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a:t>
                      </a:r>
                      <a:r>
                        <a:rPr lang="en-US" sz="1100">
                          <a:solidFill>
                            <a:srgbClr val="880000"/>
                          </a:solidFill>
                          <a:effectLst/>
                          <a:latin typeface="Courier New" panose="02070309020205020404" pitchFamily="49" charset="0"/>
                          <a:ea typeface="Times New Roman" panose="02020603050405020304" pitchFamily="18" charset="0"/>
                          <a:cs typeface="Courier New" panose="02070309020205020404" pitchFamily="49" charset="0"/>
                        </a:rPr>
                        <a:t>"Address of the array:      %p\n"</a:t>
                      </a:r>
                      <a:r>
                        <a:rPr lang="en-US" sz="110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a:t>
                      </a:r>
                      <a:endParaRPr lang="en-US" sz="110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1100" b="1">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for</a:t>
                      </a:r>
                      <a:r>
                        <a:rPr lang="en-US" sz="110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(i = </a:t>
                      </a:r>
                      <a:r>
                        <a:rPr lang="en-US" sz="1100">
                          <a:solidFill>
                            <a:srgbClr val="880000"/>
                          </a:solidFill>
                          <a:effectLst/>
                          <a:latin typeface="Courier New" panose="02070309020205020404" pitchFamily="49" charset="0"/>
                          <a:ea typeface="Times New Roman" panose="02020603050405020304" pitchFamily="18" charset="0"/>
                          <a:cs typeface="Courier New" panose="02070309020205020404" pitchFamily="49" charset="0"/>
                        </a:rPr>
                        <a:t>0</a:t>
                      </a:r>
                      <a:r>
                        <a:rPr lang="en-US" sz="110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i &lt;= </a:t>
                      </a:r>
                      <a:r>
                        <a:rPr lang="en-US" sz="1100">
                          <a:solidFill>
                            <a:srgbClr val="880000"/>
                          </a:solidFill>
                          <a:effectLst/>
                          <a:latin typeface="Courier New" panose="02070309020205020404" pitchFamily="49" charset="0"/>
                          <a:ea typeface="Times New Roman" panose="02020603050405020304" pitchFamily="18" charset="0"/>
                          <a:cs typeface="Courier New" panose="02070309020205020404" pitchFamily="49" charset="0"/>
                        </a:rPr>
                        <a:t>2</a:t>
                      </a:r>
                      <a:r>
                        <a:rPr lang="en-US" sz="110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i++) {</a:t>
                      </a:r>
                      <a:endParaRPr lang="en-US" sz="110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1100">
                          <a:solidFill>
                            <a:srgbClr val="397300"/>
                          </a:solidFill>
                          <a:effectLst/>
                          <a:latin typeface="Courier New" panose="02070309020205020404" pitchFamily="49" charset="0"/>
                          <a:ea typeface="Times New Roman" panose="02020603050405020304" pitchFamily="18" charset="0"/>
                          <a:cs typeface="Courier New" panose="02070309020205020404" pitchFamily="49" charset="0"/>
                        </a:rPr>
                        <a:t>printf</a:t>
                      </a:r>
                      <a:r>
                        <a:rPr lang="en-US" sz="110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a:t>
                      </a:r>
                      <a:r>
                        <a:rPr lang="en-US" sz="1100">
                          <a:solidFill>
                            <a:srgbClr val="880000"/>
                          </a:solidFill>
                          <a:effectLst/>
                          <a:latin typeface="Courier New" panose="02070309020205020404" pitchFamily="49" charset="0"/>
                          <a:ea typeface="Times New Roman" panose="02020603050405020304" pitchFamily="18" charset="0"/>
                          <a:cs typeface="Courier New" panose="02070309020205020404" pitchFamily="49" charset="0"/>
                        </a:rPr>
                        <a:t>"Address of sub-array %d:    %p\n"</a:t>
                      </a:r>
                      <a:r>
                        <a:rPr lang="en-US" sz="110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i, a[i]);</a:t>
                      </a:r>
                      <a:endParaRPr lang="en-US" sz="110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1100" b="1">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for</a:t>
                      </a:r>
                      <a:r>
                        <a:rPr lang="en-US" sz="110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(j = </a:t>
                      </a:r>
                      <a:r>
                        <a:rPr lang="en-US" sz="1100">
                          <a:solidFill>
                            <a:srgbClr val="880000"/>
                          </a:solidFill>
                          <a:effectLst/>
                          <a:latin typeface="Courier New" panose="02070309020205020404" pitchFamily="49" charset="0"/>
                          <a:ea typeface="Times New Roman" panose="02020603050405020304" pitchFamily="18" charset="0"/>
                          <a:cs typeface="Courier New" panose="02070309020205020404" pitchFamily="49" charset="0"/>
                        </a:rPr>
                        <a:t>0</a:t>
                      </a:r>
                      <a:r>
                        <a:rPr lang="en-US" sz="110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j &lt;= </a:t>
                      </a:r>
                      <a:r>
                        <a:rPr lang="en-US" sz="1100">
                          <a:solidFill>
                            <a:srgbClr val="880000"/>
                          </a:solidFill>
                          <a:effectLst/>
                          <a:latin typeface="Courier New" panose="02070309020205020404" pitchFamily="49" charset="0"/>
                          <a:ea typeface="Times New Roman" panose="02020603050405020304" pitchFamily="18" charset="0"/>
                          <a:cs typeface="Courier New" panose="02070309020205020404" pitchFamily="49" charset="0"/>
                        </a:rPr>
                        <a:t>3</a:t>
                      </a:r>
                      <a:r>
                        <a:rPr lang="en-US" sz="110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j++) {</a:t>
                      </a:r>
                      <a:endParaRPr lang="en-US" sz="110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1100">
                          <a:solidFill>
                            <a:srgbClr val="397300"/>
                          </a:solidFill>
                          <a:effectLst/>
                          <a:latin typeface="Courier New" panose="02070309020205020404" pitchFamily="49" charset="0"/>
                          <a:ea typeface="Times New Roman" panose="02020603050405020304" pitchFamily="18" charset="0"/>
                          <a:cs typeface="Courier New" panose="02070309020205020404" pitchFamily="49" charset="0"/>
                        </a:rPr>
                        <a:t>printf</a:t>
                      </a:r>
                      <a:r>
                        <a:rPr lang="en-US" sz="110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a:t>
                      </a:r>
                      <a:r>
                        <a:rPr lang="en-US" sz="1100">
                          <a:solidFill>
                            <a:srgbClr val="880000"/>
                          </a:solidFill>
                          <a:effectLst/>
                          <a:latin typeface="Courier New" panose="02070309020205020404" pitchFamily="49" charset="0"/>
                          <a:ea typeface="Times New Roman" panose="02020603050405020304" pitchFamily="18" charset="0"/>
                          <a:cs typeface="Courier New" panose="02070309020205020404" pitchFamily="49" charset="0"/>
                        </a:rPr>
                        <a:t>"Address of element [%d][%d]: %p\n"</a:t>
                      </a:r>
                      <a:r>
                        <a:rPr lang="en-US" sz="110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i, j, &amp;a[i][j]);</a:t>
                      </a:r>
                      <a:endParaRPr lang="en-US" sz="110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t>
                      </a:r>
                      <a:endParaRPr lang="en-US" sz="110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t>
                      </a:r>
                      <a:endParaRPr lang="en-US" sz="110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1100">
                          <a:solidFill>
                            <a:srgbClr val="397300"/>
                          </a:solidFill>
                          <a:effectLst/>
                          <a:latin typeface="Courier New" panose="02070309020205020404" pitchFamily="49" charset="0"/>
                          <a:ea typeface="Times New Roman" panose="02020603050405020304" pitchFamily="18" charset="0"/>
                          <a:cs typeface="Courier New" panose="02070309020205020404" pitchFamily="49" charset="0"/>
                        </a:rPr>
                        <a:t>printf</a:t>
                      </a:r>
                      <a:r>
                        <a:rPr lang="en-US" sz="110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a:t>
                      </a:r>
                      <a:r>
                        <a:rPr lang="en-US" sz="1100">
                          <a:solidFill>
                            <a:srgbClr val="880000"/>
                          </a:solidFill>
                          <a:effectLst/>
                          <a:latin typeface="Courier New" panose="02070309020205020404" pitchFamily="49" charset="0"/>
                          <a:ea typeface="Times New Roman" panose="02020603050405020304" pitchFamily="18" charset="0"/>
                          <a:cs typeface="Courier New" panose="02070309020205020404" pitchFamily="49" charset="0"/>
                        </a:rPr>
                        <a:t>"Size of the array: %d bytes.\n"</a:t>
                      </a:r>
                      <a:r>
                        <a:rPr lang="en-US" sz="110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1100" b="1">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sizeof</a:t>
                      </a:r>
                      <a:r>
                        <a:rPr lang="en-US" sz="110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(a));</a:t>
                      </a:r>
                      <a:endParaRPr lang="en-US" sz="110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a:t>
                      </a:r>
                      <a:endParaRPr lang="en-US" sz="1100">
                        <a:effectLst/>
                        <a:latin typeface="Courier New" panose="02070309020205020404" pitchFamily="49" charset="0"/>
                        <a:ea typeface="Courier New" panose="02070309020205020404" pitchFamily="49" charset="0"/>
                        <a:cs typeface="Times New Roman" panose="02020603050405020304" pitchFamily="18" charset="0"/>
                      </a:endParaRPr>
                    </a:p>
                  </a:txBody>
                  <a:tcPr/>
                </a:tc>
                <a:tc>
                  <a:txBody>
                    <a:bodyPr/>
                    <a:lstStyle/>
                    <a:p>
                      <a:pPr marL="0" marR="0">
                        <a:spcBef>
                          <a:spcPts val="0"/>
                        </a:spcBef>
                        <a:spcAft>
                          <a:spcPts val="0"/>
                        </a:spcAft>
                      </a:pP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txBody>
                  <a:tcPr/>
                </a:tc>
                <a:extLst>
                  <a:ext uri="{0D108BD9-81ED-4DB2-BD59-A6C34878D82A}">
                    <a16:rowId xmlns:a16="http://schemas.microsoft.com/office/drawing/2014/main" val="3231565464"/>
                  </a:ext>
                </a:extLst>
              </a:tr>
            </a:tbl>
          </a:graphicData>
        </a:graphic>
      </p:graphicFrame>
      <p:sp>
        <p:nvSpPr>
          <p:cNvPr id="6" name="TextBox 5"/>
          <p:cNvSpPr txBox="1"/>
          <p:nvPr/>
        </p:nvSpPr>
        <p:spPr>
          <a:xfrm>
            <a:off x="5730154" y="1429110"/>
            <a:ext cx="1062182" cy="369332"/>
          </a:xfrm>
          <a:prstGeom prst="rect">
            <a:avLst/>
          </a:prstGeom>
          <a:noFill/>
        </p:spPr>
        <p:txBody>
          <a:bodyPr wrap="square" rtlCol="0">
            <a:spAutoFit/>
          </a:bodyPr>
          <a:lstStyle/>
          <a:p>
            <a:r>
              <a:rPr lang="en-US" b="1"/>
              <a:t>Output</a:t>
            </a:r>
          </a:p>
        </p:txBody>
      </p:sp>
      <p:grpSp>
        <p:nvGrpSpPr>
          <p:cNvPr id="10" name="Group 9"/>
          <p:cNvGrpSpPr/>
          <p:nvPr/>
        </p:nvGrpSpPr>
        <p:grpSpPr>
          <a:xfrm>
            <a:off x="329273" y="4869887"/>
            <a:ext cx="8357529" cy="1118392"/>
            <a:chOff x="329273" y="4900742"/>
            <a:chExt cx="8357529" cy="1118392"/>
          </a:xfrm>
        </p:grpSpPr>
        <p:sp>
          <p:nvSpPr>
            <p:cNvPr id="45" name="TextBox 44"/>
            <p:cNvSpPr txBox="1"/>
            <p:nvPr/>
          </p:nvSpPr>
          <p:spPr>
            <a:xfrm>
              <a:off x="1522710" y="5803690"/>
              <a:ext cx="598458" cy="215444"/>
            </a:xfrm>
            <a:prstGeom prst="rect">
              <a:avLst/>
            </a:prstGeom>
            <a:noFill/>
          </p:spPr>
          <p:txBody>
            <a:bodyPr wrap="square" lIns="0" tIns="45720" rIns="0" bIns="45720" rtlCol="0">
              <a:spAutoFit/>
            </a:bodyPr>
            <a:lstStyle/>
            <a:p>
              <a:pPr algn="ctr"/>
              <a:r>
                <a:rPr lang="en-US" sz="800">
                  <a:latin typeface="Courier New" panose="02070309020205020404" pitchFamily="49" charset="0"/>
                  <a:cs typeface="Courier New" panose="02070309020205020404" pitchFamily="49" charset="0"/>
                </a:rPr>
                <a:t>0x62FE10</a:t>
              </a:r>
            </a:p>
          </p:txBody>
        </p:sp>
        <p:sp>
          <p:nvSpPr>
            <p:cNvPr id="46" name="TextBox 45"/>
            <p:cNvSpPr txBox="1"/>
            <p:nvPr/>
          </p:nvSpPr>
          <p:spPr>
            <a:xfrm>
              <a:off x="2117688" y="5803690"/>
              <a:ext cx="598458" cy="215444"/>
            </a:xfrm>
            <a:prstGeom prst="rect">
              <a:avLst/>
            </a:prstGeom>
            <a:noFill/>
          </p:spPr>
          <p:txBody>
            <a:bodyPr wrap="square" lIns="0" tIns="45720" rIns="0" bIns="45720" rtlCol="0">
              <a:spAutoFit/>
            </a:bodyPr>
            <a:lstStyle/>
            <a:p>
              <a:pPr algn="ctr"/>
              <a:r>
                <a:rPr lang="en-US" sz="800">
                  <a:latin typeface="Courier New" panose="02070309020205020404" pitchFamily="49" charset="0"/>
                  <a:cs typeface="Courier New" panose="02070309020205020404" pitchFamily="49" charset="0"/>
                </a:rPr>
                <a:t>0x62FE14</a:t>
              </a:r>
            </a:p>
          </p:txBody>
        </p:sp>
        <p:sp>
          <p:nvSpPr>
            <p:cNvPr id="47" name="TextBox 46"/>
            <p:cNvSpPr txBox="1"/>
            <p:nvPr/>
          </p:nvSpPr>
          <p:spPr>
            <a:xfrm>
              <a:off x="2716145" y="5803690"/>
              <a:ext cx="598458" cy="215444"/>
            </a:xfrm>
            <a:prstGeom prst="rect">
              <a:avLst/>
            </a:prstGeom>
            <a:noFill/>
          </p:spPr>
          <p:txBody>
            <a:bodyPr wrap="square" lIns="0" tIns="45720" rIns="0" bIns="45720" rtlCol="0">
              <a:spAutoFit/>
            </a:bodyPr>
            <a:lstStyle/>
            <a:p>
              <a:pPr algn="ctr"/>
              <a:r>
                <a:rPr lang="en-US" sz="800">
                  <a:latin typeface="Courier New" panose="02070309020205020404" pitchFamily="49" charset="0"/>
                  <a:cs typeface="Courier New" panose="02070309020205020404" pitchFamily="49" charset="0"/>
                </a:rPr>
                <a:t>0x62FE18</a:t>
              </a:r>
            </a:p>
          </p:txBody>
        </p:sp>
        <p:sp>
          <p:nvSpPr>
            <p:cNvPr id="48" name="TextBox 47"/>
            <p:cNvSpPr txBox="1"/>
            <p:nvPr/>
          </p:nvSpPr>
          <p:spPr>
            <a:xfrm>
              <a:off x="3311123" y="5803690"/>
              <a:ext cx="598458" cy="215444"/>
            </a:xfrm>
            <a:prstGeom prst="rect">
              <a:avLst/>
            </a:prstGeom>
            <a:noFill/>
          </p:spPr>
          <p:txBody>
            <a:bodyPr wrap="square" lIns="0" tIns="45720" rIns="0" bIns="45720" rtlCol="0">
              <a:spAutoFit/>
            </a:bodyPr>
            <a:lstStyle/>
            <a:p>
              <a:pPr algn="ctr"/>
              <a:r>
                <a:rPr lang="en-US" sz="800">
                  <a:latin typeface="Courier New" panose="02070309020205020404" pitchFamily="49" charset="0"/>
                  <a:cs typeface="Courier New" panose="02070309020205020404" pitchFamily="49" charset="0"/>
                </a:rPr>
                <a:t>0x62FE1C</a:t>
              </a:r>
            </a:p>
          </p:txBody>
        </p:sp>
        <p:sp>
          <p:nvSpPr>
            <p:cNvPr id="49" name="TextBox 48"/>
            <p:cNvSpPr txBox="1"/>
            <p:nvPr/>
          </p:nvSpPr>
          <p:spPr>
            <a:xfrm>
              <a:off x="3906101" y="5802871"/>
              <a:ext cx="598458" cy="215444"/>
            </a:xfrm>
            <a:prstGeom prst="rect">
              <a:avLst/>
            </a:prstGeom>
            <a:noFill/>
          </p:spPr>
          <p:txBody>
            <a:bodyPr wrap="square" lIns="0" tIns="45720" rIns="0" bIns="45720" rtlCol="0">
              <a:spAutoFit/>
            </a:bodyPr>
            <a:lstStyle/>
            <a:p>
              <a:pPr algn="ctr"/>
              <a:r>
                <a:rPr lang="en-US" sz="800">
                  <a:latin typeface="Courier New" panose="02070309020205020404" pitchFamily="49" charset="0"/>
                  <a:cs typeface="Courier New" panose="02070309020205020404" pitchFamily="49" charset="0"/>
                </a:rPr>
                <a:t>0x62FE20</a:t>
              </a:r>
            </a:p>
          </p:txBody>
        </p:sp>
        <p:sp>
          <p:nvSpPr>
            <p:cNvPr id="50" name="TextBox 49"/>
            <p:cNvSpPr txBox="1"/>
            <p:nvPr/>
          </p:nvSpPr>
          <p:spPr>
            <a:xfrm>
              <a:off x="4501079" y="5802871"/>
              <a:ext cx="598458" cy="215444"/>
            </a:xfrm>
            <a:prstGeom prst="rect">
              <a:avLst/>
            </a:prstGeom>
            <a:noFill/>
          </p:spPr>
          <p:txBody>
            <a:bodyPr wrap="square" lIns="0" tIns="45720" rIns="0" bIns="45720" rtlCol="0">
              <a:spAutoFit/>
            </a:bodyPr>
            <a:lstStyle/>
            <a:p>
              <a:pPr algn="ctr"/>
              <a:r>
                <a:rPr lang="en-US" sz="800">
                  <a:latin typeface="Courier New" panose="02070309020205020404" pitchFamily="49" charset="0"/>
                  <a:cs typeface="Courier New" panose="02070309020205020404" pitchFamily="49" charset="0"/>
                </a:rPr>
                <a:t>0x62FE24</a:t>
              </a:r>
            </a:p>
          </p:txBody>
        </p:sp>
        <p:sp>
          <p:nvSpPr>
            <p:cNvPr id="51" name="TextBox 50"/>
            <p:cNvSpPr txBox="1"/>
            <p:nvPr/>
          </p:nvSpPr>
          <p:spPr>
            <a:xfrm>
              <a:off x="5099537" y="5802871"/>
              <a:ext cx="598458" cy="215444"/>
            </a:xfrm>
            <a:prstGeom prst="rect">
              <a:avLst/>
            </a:prstGeom>
            <a:noFill/>
          </p:spPr>
          <p:txBody>
            <a:bodyPr wrap="square" lIns="0" tIns="45720" rIns="0" bIns="45720" rtlCol="0">
              <a:spAutoFit/>
            </a:bodyPr>
            <a:lstStyle/>
            <a:p>
              <a:pPr algn="ctr"/>
              <a:r>
                <a:rPr lang="en-US" sz="800">
                  <a:latin typeface="Courier New" panose="02070309020205020404" pitchFamily="49" charset="0"/>
                  <a:cs typeface="Courier New" panose="02070309020205020404" pitchFamily="49" charset="0"/>
                </a:rPr>
                <a:t>0x62FE28</a:t>
              </a:r>
            </a:p>
          </p:txBody>
        </p:sp>
        <p:sp>
          <p:nvSpPr>
            <p:cNvPr id="52" name="TextBox 51"/>
            <p:cNvSpPr txBox="1"/>
            <p:nvPr/>
          </p:nvSpPr>
          <p:spPr>
            <a:xfrm>
              <a:off x="5694515" y="5802871"/>
              <a:ext cx="598458" cy="215444"/>
            </a:xfrm>
            <a:prstGeom prst="rect">
              <a:avLst/>
            </a:prstGeom>
            <a:noFill/>
          </p:spPr>
          <p:txBody>
            <a:bodyPr wrap="square" lIns="0" tIns="45720" rIns="0" bIns="45720" rtlCol="0">
              <a:spAutoFit/>
            </a:bodyPr>
            <a:lstStyle/>
            <a:p>
              <a:pPr algn="ctr"/>
              <a:r>
                <a:rPr lang="en-US" sz="800">
                  <a:latin typeface="Courier New" panose="02070309020205020404" pitchFamily="49" charset="0"/>
                  <a:cs typeface="Courier New" panose="02070309020205020404" pitchFamily="49" charset="0"/>
                </a:rPr>
                <a:t>0x62FE2C</a:t>
              </a:r>
            </a:p>
          </p:txBody>
        </p:sp>
        <p:sp>
          <p:nvSpPr>
            <p:cNvPr id="53" name="TextBox 52"/>
            <p:cNvSpPr txBox="1"/>
            <p:nvPr/>
          </p:nvSpPr>
          <p:spPr>
            <a:xfrm>
              <a:off x="6299931" y="5802871"/>
              <a:ext cx="598458" cy="215444"/>
            </a:xfrm>
            <a:prstGeom prst="rect">
              <a:avLst/>
            </a:prstGeom>
            <a:noFill/>
          </p:spPr>
          <p:txBody>
            <a:bodyPr wrap="square" lIns="0" tIns="45720" rIns="0" bIns="45720" rtlCol="0">
              <a:spAutoFit/>
            </a:bodyPr>
            <a:lstStyle/>
            <a:p>
              <a:pPr algn="ctr"/>
              <a:r>
                <a:rPr lang="en-US" sz="800">
                  <a:latin typeface="Courier New" panose="02070309020205020404" pitchFamily="49" charset="0"/>
                  <a:cs typeface="Courier New" panose="02070309020205020404" pitchFamily="49" charset="0"/>
                </a:rPr>
                <a:t>0x62FE30</a:t>
              </a:r>
            </a:p>
          </p:txBody>
        </p:sp>
        <p:sp>
          <p:nvSpPr>
            <p:cNvPr id="54" name="TextBox 53"/>
            <p:cNvSpPr txBox="1"/>
            <p:nvPr/>
          </p:nvSpPr>
          <p:spPr>
            <a:xfrm>
              <a:off x="6894908" y="5802871"/>
              <a:ext cx="598458" cy="215444"/>
            </a:xfrm>
            <a:prstGeom prst="rect">
              <a:avLst/>
            </a:prstGeom>
            <a:noFill/>
          </p:spPr>
          <p:txBody>
            <a:bodyPr wrap="square" lIns="0" tIns="45720" rIns="0" bIns="45720" rtlCol="0">
              <a:spAutoFit/>
            </a:bodyPr>
            <a:lstStyle/>
            <a:p>
              <a:pPr algn="ctr"/>
              <a:r>
                <a:rPr lang="en-US" sz="800">
                  <a:latin typeface="Courier New" panose="02070309020205020404" pitchFamily="49" charset="0"/>
                  <a:cs typeface="Courier New" panose="02070309020205020404" pitchFamily="49" charset="0"/>
                </a:rPr>
                <a:t>0x62FE34</a:t>
              </a:r>
            </a:p>
          </p:txBody>
        </p:sp>
        <p:sp>
          <p:nvSpPr>
            <p:cNvPr id="55" name="TextBox 54"/>
            <p:cNvSpPr txBox="1"/>
            <p:nvPr/>
          </p:nvSpPr>
          <p:spPr>
            <a:xfrm>
              <a:off x="332755" y="5110018"/>
              <a:ext cx="1120370" cy="219482"/>
            </a:xfrm>
            <a:prstGeom prst="rect">
              <a:avLst/>
            </a:prstGeom>
            <a:noFill/>
          </p:spPr>
          <p:txBody>
            <a:bodyPr wrap="square" rtlCol="0">
              <a:spAutoFit/>
            </a:bodyPr>
            <a:lstStyle/>
            <a:p>
              <a:pPr algn="r"/>
              <a:r>
                <a:rPr lang="en-US" sz="800">
                  <a:latin typeface="Courier New" panose="02070309020205020404" pitchFamily="49" charset="0"/>
                  <a:cs typeface="Courier New" panose="02070309020205020404" pitchFamily="49" charset="0"/>
                </a:rPr>
                <a:t>Element Index</a:t>
              </a:r>
            </a:p>
          </p:txBody>
        </p:sp>
        <p:sp>
          <p:nvSpPr>
            <p:cNvPr id="56" name="TextBox 55"/>
            <p:cNvSpPr txBox="1"/>
            <p:nvPr/>
          </p:nvSpPr>
          <p:spPr>
            <a:xfrm>
              <a:off x="332754" y="5772093"/>
              <a:ext cx="1120369" cy="215444"/>
            </a:xfrm>
            <a:prstGeom prst="rect">
              <a:avLst/>
            </a:prstGeom>
            <a:noFill/>
          </p:spPr>
          <p:txBody>
            <a:bodyPr wrap="square" rtlCol="0">
              <a:spAutoFit/>
            </a:bodyPr>
            <a:lstStyle/>
            <a:p>
              <a:pPr algn="r"/>
              <a:r>
                <a:rPr lang="en-US" sz="800">
                  <a:latin typeface="Courier New" panose="02070309020205020404" pitchFamily="49" charset="0"/>
                  <a:cs typeface="Courier New" panose="02070309020205020404" pitchFamily="49" charset="0"/>
                </a:rPr>
                <a:t>Address</a:t>
              </a:r>
            </a:p>
          </p:txBody>
        </p:sp>
        <p:sp>
          <p:nvSpPr>
            <p:cNvPr id="57" name="TextBox 56"/>
            <p:cNvSpPr txBox="1"/>
            <p:nvPr/>
          </p:nvSpPr>
          <p:spPr>
            <a:xfrm>
              <a:off x="332754" y="5472566"/>
              <a:ext cx="1120369" cy="215444"/>
            </a:xfrm>
            <a:prstGeom prst="rect">
              <a:avLst/>
            </a:prstGeom>
            <a:noFill/>
          </p:spPr>
          <p:txBody>
            <a:bodyPr wrap="square" rtlCol="0">
              <a:spAutoFit/>
            </a:bodyPr>
            <a:lstStyle/>
            <a:p>
              <a:pPr algn="r"/>
              <a:r>
                <a:rPr lang="en-US" sz="800">
                  <a:latin typeface="Courier New" panose="02070309020205020404" pitchFamily="49" charset="0"/>
                  <a:cs typeface="Courier New" panose="02070309020205020404" pitchFamily="49" charset="0"/>
                </a:rPr>
                <a:t>Data</a:t>
              </a:r>
            </a:p>
          </p:txBody>
        </p:sp>
        <p:sp>
          <p:nvSpPr>
            <p:cNvPr id="58" name="Rectangle 57"/>
            <p:cNvSpPr/>
            <p:nvPr/>
          </p:nvSpPr>
          <p:spPr>
            <a:xfrm>
              <a:off x="1522711" y="5342474"/>
              <a:ext cx="598458" cy="4296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a:latin typeface="Courier New" panose="02070309020205020404" pitchFamily="49" charset="0"/>
                  <a:cs typeface="Courier New" panose="02070309020205020404" pitchFamily="49" charset="0"/>
                </a:rPr>
                <a:t>1</a:t>
              </a:r>
            </a:p>
          </p:txBody>
        </p:sp>
        <p:sp>
          <p:nvSpPr>
            <p:cNvPr id="59" name="Rectangle 58"/>
            <p:cNvSpPr/>
            <p:nvPr/>
          </p:nvSpPr>
          <p:spPr>
            <a:xfrm>
              <a:off x="2121169" y="5342474"/>
              <a:ext cx="598458" cy="4296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a:latin typeface="Courier New" panose="02070309020205020404" pitchFamily="49" charset="0"/>
                  <a:cs typeface="Courier New" panose="02070309020205020404" pitchFamily="49" charset="0"/>
                </a:rPr>
                <a:t>2</a:t>
              </a:r>
            </a:p>
          </p:txBody>
        </p:sp>
        <p:sp>
          <p:nvSpPr>
            <p:cNvPr id="60" name="Rectangle 59"/>
            <p:cNvSpPr/>
            <p:nvPr/>
          </p:nvSpPr>
          <p:spPr>
            <a:xfrm>
              <a:off x="2716146" y="5342474"/>
              <a:ext cx="598458" cy="4296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a:latin typeface="Courier New" panose="02070309020205020404" pitchFamily="49" charset="0"/>
                  <a:cs typeface="Courier New" panose="02070309020205020404" pitchFamily="49" charset="0"/>
                </a:rPr>
                <a:t>3</a:t>
              </a:r>
            </a:p>
          </p:txBody>
        </p:sp>
        <p:sp>
          <p:nvSpPr>
            <p:cNvPr id="61" name="Rectangle 60"/>
            <p:cNvSpPr/>
            <p:nvPr/>
          </p:nvSpPr>
          <p:spPr>
            <a:xfrm>
              <a:off x="3314604" y="5342474"/>
              <a:ext cx="598458" cy="4296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a:latin typeface="Courier New" panose="02070309020205020404" pitchFamily="49" charset="0"/>
                  <a:cs typeface="Courier New" panose="02070309020205020404" pitchFamily="49" charset="0"/>
                </a:rPr>
                <a:t>4</a:t>
              </a:r>
            </a:p>
          </p:txBody>
        </p:sp>
        <p:sp>
          <p:nvSpPr>
            <p:cNvPr id="62" name="Rectangle 61"/>
            <p:cNvSpPr/>
            <p:nvPr/>
          </p:nvSpPr>
          <p:spPr>
            <a:xfrm>
              <a:off x="3909582" y="5342474"/>
              <a:ext cx="598458" cy="4296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a:latin typeface="Courier New" panose="02070309020205020404" pitchFamily="49" charset="0"/>
                  <a:cs typeface="Courier New" panose="02070309020205020404" pitchFamily="49" charset="0"/>
                </a:rPr>
                <a:t>5</a:t>
              </a:r>
            </a:p>
          </p:txBody>
        </p:sp>
        <p:sp>
          <p:nvSpPr>
            <p:cNvPr id="63" name="Rectangle 62"/>
            <p:cNvSpPr/>
            <p:nvPr/>
          </p:nvSpPr>
          <p:spPr>
            <a:xfrm>
              <a:off x="4508039" y="5342474"/>
              <a:ext cx="598458" cy="4296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a:latin typeface="Courier New" panose="02070309020205020404" pitchFamily="49" charset="0"/>
                  <a:cs typeface="Courier New" panose="02070309020205020404" pitchFamily="49" charset="0"/>
                </a:rPr>
                <a:t>6</a:t>
              </a:r>
            </a:p>
          </p:txBody>
        </p:sp>
        <p:sp>
          <p:nvSpPr>
            <p:cNvPr id="64" name="Rectangle 63"/>
            <p:cNvSpPr/>
            <p:nvPr/>
          </p:nvSpPr>
          <p:spPr>
            <a:xfrm>
              <a:off x="5106496" y="5342474"/>
              <a:ext cx="598458" cy="4296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a:latin typeface="Courier New" panose="02070309020205020404" pitchFamily="49" charset="0"/>
                  <a:cs typeface="Courier New" panose="02070309020205020404" pitchFamily="49" charset="0"/>
                </a:rPr>
                <a:t>7</a:t>
              </a:r>
            </a:p>
          </p:txBody>
        </p:sp>
        <p:sp>
          <p:nvSpPr>
            <p:cNvPr id="65" name="Rectangle 64"/>
            <p:cNvSpPr/>
            <p:nvPr/>
          </p:nvSpPr>
          <p:spPr>
            <a:xfrm>
              <a:off x="5701474" y="5342474"/>
              <a:ext cx="598458" cy="4296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a:latin typeface="Courier New" panose="02070309020205020404" pitchFamily="49" charset="0"/>
                  <a:cs typeface="Courier New" panose="02070309020205020404" pitchFamily="49" charset="0"/>
                </a:rPr>
                <a:t>8</a:t>
              </a:r>
            </a:p>
          </p:txBody>
        </p:sp>
        <p:sp>
          <p:nvSpPr>
            <p:cNvPr id="66" name="Rectangle 65"/>
            <p:cNvSpPr/>
            <p:nvPr/>
          </p:nvSpPr>
          <p:spPr>
            <a:xfrm>
              <a:off x="6299932" y="5342474"/>
              <a:ext cx="598458" cy="4296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a:latin typeface="Courier New" panose="02070309020205020404" pitchFamily="49" charset="0"/>
                  <a:cs typeface="Courier New" panose="02070309020205020404" pitchFamily="49" charset="0"/>
                </a:rPr>
                <a:t>9</a:t>
              </a:r>
            </a:p>
          </p:txBody>
        </p:sp>
        <p:sp>
          <p:nvSpPr>
            <p:cNvPr id="67" name="Rectangle 66"/>
            <p:cNvSpPr/>
            <p:nvPr/>
          </p:nvSpPr>
          <p:spPr>
            <a:xfrm>
              <a:off x="6894909" y="5342474"/>
              <a:ext cx="598458" cy="4296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a:latin typeface="Courier New" panose="02070309020205020404" pitchFamily="49" charset="0"/>
                  <a:cs typeface="Courier New" panose="02070309020205020404" pitchFamily="49" charset="0"/>
                </a:rPr>
                <a:t>10</a:t>
              </a:r>
            </a:p>
          </p:txBody>
        </p:sp>
        <p:sp>
          <p:nvSpPr>
            <p:cNvPr id="68" name="TextBox 67"/>
            <p:cNvSpPr txBox="1"/>
            <p:nvPr/>
          </p:nvSpPr>
          <p:spPr>
            <a:xfrm>
              <a:off x="1522711" y="5110837"/>
              <a:ext cx="598458" cy="215444"/>
            </a:xfrm>
            <a:prstGeom prst="rect">
              <a:avLst/>
            </a:prstGeom>
            <a:noFill/>
          </p:spPr>
          <p:txBody>
            <a:bodyPr wrap="square" rtlCol="0">
              <a:spAutoFit/>
            </a:bodyPr>
            <a:lstStyle/>
            <a:p>
              <a:pPr algn="ctr"/>
              <a:r>
                <a:rPr lang="en-US" sz="800">
                  <a:latin typeface="Courier New" panose="02070309020205020404" pitchFamily="49" charset="0"/>
                  <a:cs typeface="Courier New" panose="02070309020205020404" pitchFamily="49" charset="0"/>
                </a:rPr>
                <a:t>[0][0]</a:t>
              </a:r>
            </a:p>
          </p:txBody>
        </p:sp>
        <p:sp>
          <p:nvSpPr>
            <p:cNvPr id="69" name="TextBox 68"/>
            <p:cNvSpPr txBox="1"/>
            <p:nvPr/>
          </p:nvSpPr>
          <p:spPr>
            <a:xfrm>
              <a:off x="2117689" y="5110837"/>
              <a:ext cx="598458" cy="215444"/>
            </a:xfrm>
            <a:prstGeom prst="rect">
              <a:avLst/>
            </a:prstGeom>
            <a:noFill/>
          </p:spPr>
          <p:txBody>
            <a:bodyPr wrap="square" rtlCol="0">
              <a:spAutoFit/>
            </a:bodyPr>
            <a:lstStyle/>
            <a:p>
              <a:pPr algn="ctr"/>
              <a:r>
                <a:rPr lang="en-US" sz="800">
                  <a:latin typeface="Courier New" panose="02070309020205020404" pitchFamily="49" charset="0"/>
                  <a:cs typeface="Courier New" panose="02070309020205020404" pitchFamily="49" charset="0"/>
                </a:rPr>
                <a:t>[0][1]</a:t>
              </a:r>
            </a:p>
          </p:txBody>
        </p:sp>
        <p:sp>
          <p:nvSpPr>
            <p:cNvPr id="70" name="TextBox 69"/>
            <p:cNvSpPr txBox="1"/>
            <p:nvPr/>
          </p:nvSpPr>
          <p:spPr>
            <a:xfrm>
              <a:off x="2716146" y="5110837"/>
              <a:ext cx="598458" cy="215444"/>
            </a:xfrm>
            <a:prstGeom prst="rect">
              <a:avLst/>
            </a:prstGeom>
            <a:noFill/>
          </p:spPr>
          <p:txBody>
            <a:bodyPr wrap="square" rtlCol="0">
              <a:spAutoFit/>
            </a:bodyPr>
            <a:lstStyle/>
            <a:p>
              <a:pPr algn="ctr"/>
              <a:r>
                <a:rPr lang="en-US" sz="800">
                  <a:latin typeface="Courier New" panose="02070309020205020404" pitchFamily="49" charset="0"/>
                  <a:cs typeface="Courier New" panose="02070309020205020404" pitchFamily="49" charset="0"/>
                </a:rPr>
                <a:t>[0][2]</a:t>
              </a:r>
            </a:p>
          </p:txBody>
        </p:sp>
        <p:sp>
          <p:nvSpPr>
            <p:cNvPr id="71" name="TextBox 70"/>
            <p:cNvSpPr txBox="1"/>
            <p:nvPr/>
          </p:nvSpPr>
          <p:spPr>
            <a:xfrm>
              <a:off x="3311124" y="5110837"/>
              <a:ext cx="598458" cy="215444"/>
            </a:xfrm>
            <a:prstGeom prst="rect">
              <a:avLst/>
            </a:prstGeom>
            <a:noFill/>
          </p:spPr>
          <p:txBody>
            <a:bodyPr wrap="square" rtlCol="0">
              <a:spAutoFit/>
            </a:bodyPr>
            <a:lstStyle/>
            <a:p>
              <a:pPr algn="ctr"/>
              <a:r>
                <a:rPr lang="en-US" sz="800">
                  <a:latin typeface="Courier New" panose="02070309020205020404" pitchFamily="49" charset="0"/>
                  <a:cs typeface="Courier New" panose="02070309020205020404" pitchFamily="49" charset="0"/>
                </a:rPr>
                <a:t>[0][3]</a:t>
              </a:r>
            </a:p>
          </p:txBody>
        </p:sp>
        <p:sp>
          <p:nvSpPr>
            <p:cNvPr id="72" name="TextBox 71"/>
            <p:cNvSpPr txBox="1"/>
            <p:nvPr/>
          </p:nvSpPr>
          <p:spPr>
            <a:xfrm>
              <a:off x="3906102" y="5110018"/>
              <a:ext cx="598458" cy="215444"/>
            </a:xfrm>
            <a:prstGeom prst="rect">
              <a:avLst/>
            </a:prstGeom>
            <a:noFill/>
          </p:spPr>
          <p:txBody>
            <a:bodyPr wrap="square" rtlCol="0">
              <a:spAutoFit/>
            </a:bodyPr>
            <a:lstStyle/>
            <a:p>
              <a:pPr algn="ctr"/>
              <a:r>
                <a:rPr lang="en-US" sz="800">
                  <a:latin typeface="Courier New" panose="02070309020205020404" pitchFamily="49" charset="0"/>
                  <a:cs typeface="Courier New" panose="02070309020205020404" pitchFamily="49" charset="0"/>
                </a:rPr>
                <a:t>[1][0]</a:t>
              </a:r>
            </a:p>
          </p:txBody>
        </p:sp>
        <p:sp>
          <p:nvSpPr>
            <p:cNvPr id="73" name="TextBox 72"/>
            <p:cNvSpPr txBox="1"/>
            <p:nvPr/>
          </p:nvSpPr>
          <p:spPr>
            <a:xfrm>
              <a:off x="4501080" y="5110018"/>
              <a:ext cx="598458" cy="215444"/>
            </a:xfrm>
            <a:prstGeom prst="rect">
              <a:avLst/>
            </a:prstGeom>
            <a:noFill/>
          </p:spPr>
          <p:txBody>
            <a:bodyPr wrap="square" rtlCol="0">
              <a:spAutoFit/>
            </a:bodyPr>
            <a:lstStyle/>
            <a:p>
              <a:pPr algn="ctr"/>
              <a:r>
                <a:rPr lang="en-US" sz="800">
                  <a:latin typeface="Courier New" panose="02070309020205020404" pitchFamily="49" charset="0"/>
                  <a:cs typeface="Courier New" panose="02070309020205020404" pitchFamily="49" charset="0"/>
                </a:rPr>
                <a:t>[1][1]</a:t>
              </a:r>
            </a:p>
          </p:txBody>
        </p:sp>
        <p:sp>
          <p:nvSpPr>
            <p:cNvPr id="74" name="TextBox 73"/>
            <p:cNvSpPr txBox="1"/>
            <p:nvPr/>
          </p:nvSpPr>
          <p:spPr>
            <a:xfrm>
              <a:off x="5099538" y="5110018"/>
              <a:ext cx="598458" cy="215444"/>
            </a:xfrm>
            <a:prstGeom prst="rect">
              <a:avLst/>
            </a:prstGeom>
            <a:noFill/>
          </p:spPr>
          <p:txBody>
            <a:bodyPr wrap="square" rtlCol="0">
              <a:spAutoFit/>
            </a:bodyPr>
            <a:lstStyle/>
            <a:p>
              <a:pPr algn="ctr"/>
              <a:r>
                <a:rPr lang="en-US" sz="800">
                  <a:latin typeface="Courier New" panose="02070309020205020404" pitchFamily="49" charset="0"/>
                  <a:cs typeface="Courier New" panose="02070309020205020404" pitchFamily="49" charset="0"/>
                </a:rPr>
                <a:t>[1][2]</a:t>
              </a:r>
            </a:p>
          </p:txBody>
        </p:sp>
        <p:sp>
          <p:nvSpPr>
            <p:cNvPr id="75" name="TextBox 74"/>
            <p:cNvSpPr txBox="1"/>
            <p:nvPr/>
          </p:nvSpPr>
          <p:spPr>
            <a:xfrm>
              <a:off x="5694516" y="5110018"/>
              <a:ext cx="598458" cy="215444"/>
            </a:xfrm>
            <a:prstGeom prst="rect">
              <a:avLst/>
            </a:prstGeom>
            <a:noFill/>
          </p:spPr>
          <p:txBody>
            <a:bodyPr wrap="square" rtlCol="0">
              <a:spAutoFit/>
            </a:bodyPr>
            <a:lstStyle/>
            <a:p>
              <a:pPr algn="ctr"/>
              <a:r>
                <a:rPr lang="en-US" sz="800">
                  <a:latin typeface="Courier New" panose="02070309020205020404" pitchFamily="49" charset="0"/>
                  <a:cs typeface="Courier New" panose="02070309020205020404" pitchFamily="49" charset="0"/>
                </a:rPr>
                <a:t>[1][3]</a:t>
              </a:r>
            </a:p>
          </p:txBody>
        </p:sp>
        <p:sp>
          <p:nvSpPr>
            <p:cNvPr id="76" name="TextBox 75"/>
            <p:cNvSpPr txBox="1"/>
            <p:nvPr/>
          </p:nvSpPr>
          <p:spPr>
            <a:xfrm>
              <a:off x="6299932" y="5110018"/>
              <a:ext cx="598458" cy="215444"/>
            </a:xfrm>
            <a:prstGeom prst="rect">
              <a:avLst/>
            </a:prstGeom>
            <a:noFill/>
          </p:spPr>
          <p:txBody>
            <a:bodyPr wrap="square" rtlCol="0">
              <a:spAutoFit/>
            </a:bodyPr>
            <a:lstStyle/>
            <a:p>
              <a:pPr algn="ctr"/>
              <a:r>
                <a:rPr lang="en-US" sz="800">
                  <a:latin typeface="Courier New" panose="02070309020205020404" pitchFamily="49" charset="0"/>
                  <a:cs typeface="Courier New" panose="02070309020205020404" pitchFamily="49" charset="0"/>
                </a:rPr>
                <a:t>[2][0]</a:t>
              </a:r>
            </a:p>
          </p:txBody>
        </p:sp>
        <p:sp>
          <p:nvSpPr>
            <p:cNvPr id="77" name="TextBox 76"/>
            <p:cNvSpPr txBox="1"/>
            <p:nvPr/>
          </p:nvSpPr>
          <p:spPr>
            <a:xfrm>
              <a:off x="6894909" y="5110018"/>
              <a:ext cx="598458" cy="215444"/>
            </a:xfrm>
            <a:prstGeom prst="rect">
              <a:avLst/>
            </a:prstGeom>
            <a:noFill/>
          </p:spPr>
          <p:txBody>
            <a:bodyPr wrap="square" rtlCol="0">
              <a:spAutoFit/>
            </a:bodyPr>
            <a:lstStyle/>
            <a:p>
              <a:pPr algn="ctr"/>
              <a:r>
                <a:rPr lang="en-US" sz="800">
                  <a:latin typeface="Courier New" panose="02070309020205020404" pitchFamily="49" charset="0"/>
                  <a:cs typeface="Courier New" panose="02070309020205020404" pitchFamily="49" charset="0"/>
                </a:rPr>
                <a:t>[2][1]</a:t>
              </a:r>
            </a:p>
          </p:txBody>
        </p:sp>
        <p:sp>
          <p:nvSpPr>
            <p:cNvPr id="78" name="TextBox 77"/>
            <p:cNvSpPr txBox="1"/>
            <p:nvPr/>
          </p:nvSpPr>
          <p:spPr>
            <a:xfrm>
              <a:off x="7493366" y="5802871"/>
              <a:ext cx="598458" cy="215444"/>
            </a:xfrm>
            <a:prstGeom prst="rect">
              <a:avLst/>
            </a:prstGeom>
            <a:noFill/>
          </p:spPr>
          <p:txBody>
            <a:bodyPr wrap="square" lIns="0" tIns="45720" rIns="0" bIns="45720" rtlCol="0">
              <a:spAutoFit/>
            </a:bodyPr>
            <a:lstStyle/>
            <a:p>
              <a:pPr algn="ctr"/>
              <a:r>
                <a:rPr lang="en-US" sz="800">
                  <a:latin typeface="Courier New" panose="02070309020205020404" pitchFamily="49" charset="0"/>
                  <a:cs typeface="Courier New" panose="02070309020205020404" pitchFamily="49" charset="0"/>
                </a:rPr>
                <a:t>0x62FE38</a:t>
              </a:r>
            </a:p>
          </p:txBody>
        </p:sp>
        <p:sp>
          <p:nvSpPr>
            <p:cNvPr id="79" name="Rectangle 78"/>
            <p:cNvSpPr/>
            <p:nvPr/>
          </p:nvSpPr>
          <p:spPr>
            <a:xfrm>
              <a:off x="7493367" y="5342474"/>
              <a:ext cx="598458" cy="4296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a:latin typeface="Courier New" panose="02070309020205020404" pitchFamily="49" charset="0"/>
                  <a:cs typeface="Courier New" panose="02070309020205020404" pitchFamily="49" charset="0"/>
                </a:rPr>
                <a:t>11</a:t>
              </a:r>
            </a:p>
          </p:txBody>
        </p:sp>
        <p:sp>
          <p:nvSpPr>
            <p:cNvPr id="80" name="TextBox 79"/>
            <p:cNvSpPr txBox="1"/>
            <p:nvPr/>
          </p:nvSpPr>
          <p:spPr>
            <a:xfrm>
              <a:off x="7493367" y="5110018"/>
              <a:ext cx="598458" cy="215444"/>
            </a:xfrm>
            <a:prstGeom prst="rect">
              <a:avLst/>
            </a:prstGeom>
            <a:noFill/>
          </p:spPr>
          <p:txBody>
            <a:bodyPr wrap="square" rtlCol="0">
              <a:spAutoFit/>
            </a:bodyPr>
            <a:lstStyle/>
            <a:p>
              <a:pPr algn="ctr"/>
              <a:r>
                <a:rPr lang="en-US" sz="800">
                  <a:latin typeface="Courier New" panose="02070309020205020404" pitchFamily="49" charset="0"/>
                  <a:cs typeface="Courier New" panose="02070309020205020404" pitchFamily="49" charset="0"/>
                </a:rPr>
                <a:t>[2][2]</a:t>
              </a:r>
            </a:p>
          </p:txBody>
        </p:sp>
        <p:sp>
          <p:nvSpPr>
            <p:cNvPr id="81" name="TextBox 80"/>
            <p:cNvSpPr txBox="1"/>
            <p:nvPr/>
          </p:nvSpPr>
          <p:spPr>
            <a:xfrm>
              <a:off x="8088343" y="5802871"/>
              <a:ext cx="598458" cy="215444"/>
            </a:xfrm>
            <a:prstGeom prst="rect">
              <a:avLst/>
            </a:prstGeom>
            <a:noFill/>
          </p:spPr>
          <p:txBody>
            <a:bodyPr wrap="square" lIns="0" tIns="45720" rIns="0" bIns="45720" rtlCol="0">
              <a:spAutoFit/>
            </a:bodyPr>
            <a:lstStyle/>
            <a:p>
              <a:pPr algn="ctr"/>
              <a:r>
                <a:rPr lang="en-US" sz="800">
                  <a:latin typeface="Courier New" panose="02070309020205020404" pitchFamily="49" charset="0"/>
                  <a:cs typeface="Courier New" panose="02070309020205020404" pitchFamily="49" charset="0"/>
                </a:rPr>
                <a:t>0x62FE3C</a:t>
              </a:r>
            </a:p>
          </p:txBody>
        </p:sp>
        <p:sp>
          <p:nvSpPr>
            <p:cNvPr id="82" name="Rectangle 81"/>
            <p:cNvSpPr/>
            <p:nvPr/>
          </p:nvSpPr>
          <p:spPr>
            <a:xfrm>
              <a:off x="8088344" y="5342474"/>
              <a:ext cx="598458" cy="4296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a:latin typeface="Courier New" panose="02070309020205020404" pitchFamily="49" charset="0"/>
                  <a:cs typeface="Courier New" panose="02070309020205020404" pitchFamily="49" charset="0"/>
                </a:rPr>
                <a:t>12</a:t>
              </a:r>
            </a:p>
          </p:txBody>
        </p:sp>
        <p:sp>
          <p:nvSpPr>
            <p:cNvPr id="83" name="TextBox 82"/>
            <p:cNvSpPr txBox="1"/>
            <p:nvPr/>
          </p:nvSpPr>
          <p:spPr>
            <a:xfrm>
              <a:off x="8088344" y="5110018"/>
              <a:ext cx="598458" cy="215444"/>
            </a:xfrm>
            <a:prstGeom prst="rect">
              <a:avLst/>
            </a:prstGeom>
            <a:noFill/>
          </p:spPr>
          <p:txBody>
            <a:bodyPr wrap="square" rtlCol="0">
              <a:spAutoFit/>
            </a:bodyPr>
            <a:lstStyle/>
            <a:p>
              <a:pPr algn="ctr"/>
              <a:r>
                <a:rPr lang="en-US" sz="800">
                  <a:latin typeface="Courier New" panose="02070309020205020404" pitchFamily="49" charset="0"/>
                  <a:cs typeface="Courier New" panose="02070309020205020404" pitchFamily="49" charset="0"/>
                </a:rPr>
                <a:t>[2][3]</a:t>
              </a:r>
            </a:p>
          </p:txBody>
        </p:sp>
        <p:sp>
          <p:nvSpPr>
            <p:cNvPr id="84" name="TextBox 83"/>
            <p:cNvSpPr txBox="1"/>
            <p:nvPr/>
          </p:nvSpPr>
          <p:spPr>
            <a:xfrm>
              <a:off x="329273" y="4900742"/>
              <a:ext cx="1120370" cy="219482"/>
            </a:xfrm>
            <a:prstGeom prst="rect">
              <a:avLst/>
            </a:prstGeom>
            <a:noFill/>
          </p:spPr>
          <p:txBody>
            <a:bodyPr wrap="square" rtlCol="0">
              <a:spAutoFit/>
            </a:bodyPr>
            <a:lstStyle/>
            <a:p>
              <a:pPr algn="r"/>
              <a:r>
                <a:rPr lang="en-US" sz="800">
                  <a:latin typeface="Courier New" panose="02070309020205020404" pitchFamily="49" charset="0"/>
                  <a:cs typeface="Courier New" panose="02070309020205020404" pitchFamily="49" charset="0"/>
                </a:rPr>
                <a:t>Sub-array Index</a:t>
              </a:r>
            </a:p>
          </p:txBody>
        </p:sp>
        <p:sp>
          <p:nvSpPr>
            <p:cNvPr id="85" name="TextBox 84"/>
            <p:cNvSpPr txBox="1"/>
            <p:nvPr/>
          </p:nvSpPr>
          <p:spPr>
            <a:xfrm>
              <a:off x="1519229" y="4901561"/>
              <a:ext cx="598458" cy="215444"/>
            </a:xfrm>
            <a:prstGeom prst="rect">
              <a:avLst/>
            </a:prstGeom>
            <a:noFill/>
          </p:spPr>
          <p:txBody>
            <a:bodyPr wrap="square" rtlCol="0">
              <a:spAutoFit/>
            </a:bodyPr>
            <a:lstStyle/>
            <a:p>
              <a:pPr algn="ctr"/>
              <a:r>
                <a:rPr lang="en-US" sz="800">
                  <a:latin typeface="Courier New" panose="02070309020205020404" pitchFamily="49" charset="0"/>
                  <a:cs typeface="Courier New" panose="02070309020205020404" pitchFamily="49" charset="0"/>
                </a:rPr>
                <a:t>0</a:t>
              </a:r>
            </a:p>
          </p:txBody>
        </p:sp>
        <p:sp>
          <p:nvSpPr>
            <p:cNvPr id="86" name="TextBox 85"/>
            <p:cNvSpPr txBox="1"/>
            <p:nvPr/>
          </p:nvSpPr>
          <p:spPr>
            <a:xfrm>
              <a:off x="3902620" y="4900742"/>
              <a:ext cx="598458" cy="215444"/>
            </a:xfrm>
            <a:prstGeom prst="rect">
              <a:avLst/>
            </a:prstGeom>
            <a:noFill/>
          </p:spPr>
          <p:txBody>
            <a:bodyPr wrap="square" rtlCol="0">
              <a:spAutoFit/>
            </a:bodyPr>
            <a:lstStyle/>
            <a:p>
              <a:pPr algn="ctr"/>
              <a:r>
                <a:rPr lang="en-US" sz="800">
                  <a:latin typeface="Courier New" panose="02070309020205020404" pitchFamily="49" charset="0"/>
                  <a:cs typeface="Courier New" panose="02070309020205020404" pitchFamily="49" charset="0"/>
                </a:rPr>
                <a:t>1</a:t>
              </a:r>
            </a:p>
          </p:txBody>
        </p:sp>
        <p:sp>
          <p:nvSpPr>
            <p:cNvPr id="87" name="TextBox 86"/>
            <p:cNvSpPr txBox="1"/>
            <p:nvPr/>
          </p:nvSpPr>
          <p:spPr>
            <a:xfrm>
              <a:off x="6296450" y="4900742"/>
              <a:ext cx="598458" cy="215444"/>
            </a:xfrm>
            <a:prstGeom prst="rect">
              <a:avLst/>
            </a:prstGeom>
            <a:noFill/>
          </p:spPr>
          <p:txBody>
            <a:bodyPr wrap="square" rtlCol="0">
              <a:spAutoFit/>
            </a:bodyPr>
            <a:lstStyle/>
            <a:p>
              <a:pPr algn="ctr"/>
              <a:r>
                <a:rPr lang="en-US" sz="800">
                  <a:latin typeface="Courier New" panose="02070309020205020404" pitchFamily="49" charset="0"/>
                  <a:cs typeface="Courier New" panose="02070309020205020404" pitchFamily="49" charset="0"/>
                </a:rPr>
                <a:t>2</a:t>
              </a:r>
            </a:p>
          </p:txBody>
        </p:sp>
      </p:grpSp>
      <p:pic>
        <p:nvPicPr>
          <p:cNvPr id="8" name="Picture 7"/>
          <p:cNvPicPr>
            <a:picLocks noChangeAspect="1"/>
          </p:cNvPicPr>
          <p:nvPr/>
        </p:nvPicPr>
        <p:blipFill rotWithShape="1">
          <a:blip r:embed="rId2"/>
          <a:srcRect r="63506" b="37706"/>
          <a:stretch/>
        </p:blipFill>
        <p:spPr>
          <a:xfrm>
            <a:off x="5730153" y="1798442"/>
            <a:ext cx="2820013" cy="2517467"/>
          </a:xfrm>
          <a:prstGeom prst="rect">
            <a:avLst/>
          </a:prstGeom>
        </p:spPr>
      </p:pic>
      <p:sp>
        <p:nvSpPr>
          <p:cNvPr id="11" name="Rectangle 10"/>
          <p:cNvSpPr/>
          <p:nvPr/>
        </p:nvSpPr>
        <p:spPr>
          <a:xfrm>
            <a:off x="457200" y="4496312"/>
            <a:ext cx="2518638" cy="369332"/>
          </a:xfrm>
          <a:prstGeom prst="rect">
            <a:avLst/>
          </a:prstGeom>
        </p:spPr>
        <p:txBody>
          <a:bodyPr wrap="none">
            <a:spAutoFit/>
          </a:bodyPr>
          <a:lstStyle/>
          <a:p>
            <a:r>
              <a:rPr lang="en-US" b="1"/>
              <a:t>Minh họa bằng hình ảnh</a:t>
            </a:r>
          </a:p>
        </p:txBody>
      </p:sp>
    </p:spTree>
    <p:extLst>
      <p:ext uri="{BB962C8B-B14F-4D97-AF65-F5344CB8AC3E}">
        <p14:creationId xmlns:p14="http://schemas.microsoft.com/office/powerpoint/2010/main" val="11866518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Bản chất dữ liệu của mảng</a:t>
            </a:r>
          </a:p>
        </p:txBody>
      </p:sp>
      <p:sp>
        <p:nvSpPr>
          <p:cNvPr id="3" name="Content Placeholder 2"/>
          <p:cNvSpPr>
            <a:spLocks noGrp="1"/>
          </p:cNvSpPr>
          <p:nvPr>
            <p:ph idx="1"/>
          </p:nvPr>
        </p:nvSpPr>
        <p:spPr/>
        <p:txBody>
          <a:bodyPr>
            <a:normAutofit/>
          </a:bodyPr>
          <a:lstStyle/>
          <a:p>
            <a:pPr marL="0" indent="0">
              <a:buNone/>
            </a:pPr>
            <a:r>
              <a:rPr lang="en-US" sz="1800" b="1"/>
              <a:t>Tổng quát với mảng 2 chiều:</a:t>
            </a:r>
          </a:p>
          <a:p>
            <a:pPr marL="0" indent="0">
              <a:buNone/>
            </a:pPr>
            <a:r>
              <a:rPr lang="en-US" sz="1800">
                <a:solidFill>
                  <a:prstClr val="black"/>
                </a:solidFill>
              </a:rPr>
              <a:t>Với một mảng 2 chiều bất kì có kích thước </a:t>
            </a:r>
            <a:r>
              <a:rPr lang="en-US" sz="1400">
                <a:solidFill>
                  <a:prstClr val="black"/>
                </a:solidFill>
                <a:latin typeface="Courier New" panose="02070309020205020404" pitchFamily="49" charset="0"/>
                <a:cs typeface="Courier New" panose="02070309020205020404" pitchFamily="49" charset="0"/>
              </a:rPr>
              <a:t>m × n</a:t>
            </a:r>
            <a:r>
              <a:rPr lang="en-US" sz="1800">
                <a:solidFill>
                  <a:prstClr val="black"/>
                </a:solidFill>
              </a:rPr>
              <a:t>, kiểu dữ liệu của mảng có kích thước </a:t>
            </a:r>
            <a:r>
              <a:rPr lang="en-US" sz="1400">
                <a:solidFill>
                  <a:prstClr val="black"/>
                </a:solidFill>
                <a:latin typeface="Courier New" panose="02070309020205020404" pitchFamily="49" charset="0"/>
                <a:cs typeface="Courier New" panose="02070309020205020404" pitchFamily="49" charset="0"/>
              </a:rPr>
              <a:t>l</a:t>
            </a:r>
            <a:r>
              <a:rPr lang="en-US" sz="1800">
                <a:solidFill>
                  <a:prstClr val="black"/>
                </a:solidFill>
              </a:rPr>
              <a:t> byte thì kích thước dữ liệu của mảng sẽ là:</a:t>
            </a:r>
          </a:p>
          <a:p>
            <a:pPr marL="0" lvl="0" indent="0" algn="ctr">
              <a:spcBef>
                <a:spcPts val="0"/>
              </a:spcBef>
              <a:buNone/>
            </a:pPr>
            <a:r>
              <a:rPr lang="en-US" sz="1800">
                <a:solidFill>
                  <a:prstClr val="black"/>
                </a:solidFill>
                <a:latin typeface="Courier New" panose="02070309020205020404" pitchFamily="49" charset="0"/>
                <a:cs typeface="Courier New" panose="02070309020205020404" pitchFamily="49" charset="0"/>
              </a:rPr>
              <a:t>m × n × l (byte)</a:t>
            </a:r>
          </a:p>
          <a:p>
            <a:pPr marL="0" lvl="0" indent="0" algn="just">
              <a:spcBef>
                <a:spcPts val="0"/>
              </a:spcBef>
              <a:buNone/>
            </a:pPr>
            <a:r>
              <a:rPr lang="en-US" sz="1800">
                <a:solidFill>
                  <a:prstClr val="black"/>
                </a:solidFill>
              </a:rPr>
              <a:t>Nếu mảng được cấp phát tại địa chỉ </a:t>
            </a:r>
            <a:r>
              <a:rPr lang="en-US" sz="1400">
                <a:solidFill>
                  <a:prstClr val="black"/>
                </a:solidFill>
                <a:latin typeface="Courier New" panose="02070309020205020404" pitchFamily="49" charset="0"/>
                <a:cs typeface="Courier New" panose="02070309020205020404" pitchFamily="49" charset="0"/>
              </a:rPr>
              <a:t>a</a:t>
            </a:r>
            <a:r>
              <a:rPr lang="en-US" sz="1800">
                <a:solidFill>
                  <a:prstClr val="black"/>
                </a:solidFill>
              </a:rPr>
              <a:t>, thì địa chỉ của mảng con có chỉ số </a:t>
            </a:r>
            <a:r>
              <a:rPr lang="en-US" sz="1400">
                <a:solidFill>
                  <a:prstClr val="black"/>
                </a:solidFill>
                <a:latin typeface="Courier New" panose="02070309020205020404" pitchFamily="49" charset="0"/>
                <a:cs typeface="Courier New" panose="02070309020205020404" pitchFamily="49" charset="0"/>
              </a:rPr>
              <a:t>i</a:t>
            </a:r>
            <a:r>
              <a:rPr lang="en-US" sz="1800">
                <a:solidFill>
                  <a:prstClr val="black"/>
                </a:solidFill>
              </a:rPr>
              <a:t> sẽ là:</a:t>
            </a:r>
          </a:p>
          <a:p>
            <a:pPr marL="0" lvl="0" indent="0" algn="ctr">
              <a:spcBef>
                <a:spcPts val="0"/>
              </a:spcBef>
              <a:buNone/>
            </a:pPr>
            <a:r>
              <a:rPr lang="en-US" sz="1800">
                <a:solidFill>
                  <a:prstClr val="black"/>
                </a:solidFill>
                <a:latin typeface="Courier New" panose="02070309020205020404" pitchFamily="49" charset="0"/>
                <a:cs typeface="Courier New" panose="02070309020205020404" pitchFamily="49" charset="0"/>
              </a:rPr>
              <a:t>a + i × n × l</a:t>
            </a:r>
          </a:p>
          <a:p>
            <a:pPr marL="0" lvl="0" indent="0" algn="just">
              <a:spcBef>
                <a:spcPts val="0"/>
              </a:spcBef>
              <a:buNone/>
            </a:pPr>
            <a:r>
              <a:rPr lang="en-US" sz="1800">
                <a:solidFill>
                  <a:prstClr val="black"/>
                </a:solidFill>
                <a:cs typeface="Courier New" panose="02070309020205020404" pitchFamily="49" charset="0"/>
              </a:rPr>
              <a:t>Địa chỉ của phần tử ở hàng </a:t>
            </a:r>
            <a:r>
              <a:rPr lang="en-US" sz="1400">
                <a:solidFill>
                  <a:prstClr val="black"/>
                </a:solidFill>
                <a:latin typeface="Courier New" panose="02070309020205020404" pitchFamily="49" charset="0"/>
                <a:cs typeface="Courier New" panose="02070309020205020404" pitchFamily="49" charset="0"/>
              </a:rPr>
              <a:t>i</a:t>
            </a:r>
            <a:r>
              <a:rPr lang="en-US" sz="1800">
                <a:solidFill>
                  <a:prstClr val="black"/>
                </a:solidFill>
                <a:cs typeface="Courier New" panose="02070309020205020404" pitchFamily="49" charset="0"/>
              </a:rPr>
              <a:t>, cột </a:t>
            </a:r>
            <a:r>
              <a:rPr lang="en-US" sz="1400">
                <a:solidFill>
                  <a:prstClr val="black"/>
                </a:solidFill>
                <a:latin typeface="Courier New" panose="02070309020205020404" pitchFamily="49" charset="0"/>
                <a:cs typeface="Courier New" panose="02070309020205020404" pitchFamily="49" charset="0"/>
              </a:rPr>
              <a:t>j</a:t>
            </a:r>
            <a:r>
              <a:rPr lang="en-US" sz="1800">
                <a:solidFill>
                  <a:prstClr val="black"/>
                </a:solidFill>
                <a:cs typeface="Courier New" panose="02070309020205020404" pitchFamily="49" charset="0"/>
              </a:rPr>
              <a:t> sẽ là:</a:t>
            </a:r>
          </a:p>
          <a:p>
            <a:pPr marL="0" indent="0" algn="ctr">
              <a:spcBef>
                <a:spcPts val="0"/>
              </a:spcBef>
              <a:buNone/>
            </a:pPr>
            <a:r>
              <a:rPr lang="en-US" sz="1800">
                <a:solidFill>
                  <a:prstClr val="black"/>
                </a:solidFill>
                <a:latin typeface="Courier New" panose="02070309020205020404" pitchFamily="49" charset="0"/>
                <a:cs typeface="Courier New" panose="02070309020205020404" pitchFamily="49" charset="0"/>
              </a:rPr>
              <a:t>a + (i × n + j) × l</a:t>
            </a:r>
            <a:endParaRPr lang="en-US" sz="1800">
              <a:solidFill>
                <a:prstClr val="black"/>
              </a:solidFill>
              <a:cs typeface="Courier New" panose="02070309020205020404" pitchFamily="49" charset="0"/>
            </a:endParaRPr>
          </a:p>
          <a:p>
            <a:pPr marL="0" lvl="0" indent="0" algn="just">
              <a:spcBef>
                <a:spcPts val="0"/>
              </a:spcBef>
              <a:buNone/>
            </a:pPr>
            <a:r>
              <a:rPr lang="en-US" sz="1800">
                <a:solidFill>
                  <a:prstClr val="black"/>
                </a:solidFill>
                <a:cs typeface="Courier New" panose="02070309020205020404" pitchFamily="49" charset="0"/>
              </a:rPr>
              <a:t>Nếu coi mảng 2 chiều như là một mảng 1 chiều kích thước </a:t>
            </a:r>
            <a:r>
              <a:rPr lang="en-US" sz="1400">
                <a:solidFill>
                  <a:prstClr val="black"/>
                </a:solidFill>
                <a:latin typeface="Courier New" panose="02070309020205020404" pitchFamily="49" charset="0"/>
                <a:cs typeface="Courier New" panose="02070309020205020404" pitchFamily="49" charset="0"/>
              </a:rPr>
              <a:t>m × n </a:t>
            </a:r>
            <a:r>
              <a:rPr lang="en-US" sz="1800">
                <a:solidFill>
                  <a:prstClr val="black"/>
                </a:solidFill>
                <a:cs typeface="Courier New" panose="02070309020205020404" pitchFamily="49" charset="0"/>
              </a:rPr>
              <a:t>phần tử, thì phần tử ở hàng </a:t>
            </a:r>
            <a:r>
              <a:rPr lang="en-US" sz="1400">
                <a:solidFill>
                  <a:prstClr val="black"/>
                </a:solidFill>
                <a:latin typeface="Courier New" panose="02070309020205020404" pitchFamily="49" charset="0"/>
                <a:cs typeface="Courier New" panose="02070309020205020404" pitchFamily="49" charset="0"/>
              </a:rPr>
              <a:t>i</a:t>
            </a:r>
            <a:r>
              <a:rPr lang="en-US" sz="1800">
                <a:solidFill>
                  <a:prstClr val="black"/>
                </a:solidFill>
                <a:cs typeface="Courier New" panose="02070309020205020404" pitchFamily="49" charset="0"/>
              </a:rPr>
              <a:t>, cột </a:t>
            </a:r>
            <a:r>
              <a:rPr lang="en-US" sz="1400">
                <a:solidFill>
                  <a:prstClr val="black"/>
                </a:solidFill>
                <a:latin typeface="Courier New" panose="02070309020205020404" pitchFamily="49" charset="0"/>
                <a:cs typeface="Courier New" panose="02070309020205020404" pitchFamily="49" charset="0"/>
              </a:rPr>
              <a:t>j</a:t>
            </a:r>
            <a:r>
              <a:rPr lang="en-US" sz="1800">
                <a:solidFill>
                  <a:prstClr val="black"/>
                </a:solidFill>
                <a:cs typeface="Courier New" panose="02070309020205020404" pitchFamily="49" charset="0"/>
              </a:rPr>
              <a:t> của mảng 2 chiều sẽ tương ứng với phần tử có chỉ số:</a:t>
            </a:r>
          </a:p>
          <a:p>
            <a:pPr marL="0" lvl="0" indent="0" algn="ctr">
              <a:spcBef>
                <a:spcPts val="0"/>
              </a:spcBef>
              <a:buNone/>
            </a:pPr>
            <a:r>
              <a:rPr lang="en-US" sz="1800">
                <a:solidFill>
                  <a:prstClr val="black"/>
                </a:solidFill>
                <a:latin typeface="Courier New" panose="02070309020205020404" pitchFamily="49" charset="0"/>
                <a:cs typeface="Courier New" panose="02070309020205020404" pitchFamily="49" charset="0"/>
              </a:rPr>
              <a:t>i × n + j</a:t>
            </a:r>
            <a:endParaRPr lang="en-US" sz="1800">
              <a:solidFill>
                <a:prstClr val="black"/>
              </a:solidFill>
              <a:cs typeface="Courier New" panose="02070309020205020404" pitchFamily="49" charset="0"/>
            </a:endParaRPr>
          </a:p>
          <a:p>
            <a:pPr marL="0" lvl="0" indent="0" algn="just">
              <a:spcBef>
                <a:spcPts val="0"/>
              </a:spcBef>
              <a:buNone/>
            </a:pPr>
            <a:r>
              <a:rPr lang="en-US" sz="1800">
                <a:solidFill>
                  <a:prstClr val="black"/>
                </a:solidFill>
                <a:cs typeface="Courier New" panose="02070309020205020404" pitchFamily="49" charset="0"/>
              </a:rPr>
              <a:t>của mảng 1 chiều.</a:t>
            </a:r>
          </a:p>
        </p:txBody>
      </p:sp>
    </p:spTree>
    <p:extLst>
      <p:ext uri="{BB962C8B-B14F-4D97-AF65-F5344CB8AC3E}">
        <p14:creationId xmlns:p14="http://schemas.microsoft.com/office/powerpoint/2010/main" val="41290766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IV. TOÁN TỬ VỚI CON TRỎ</a:t>
            </a:r>
          </a:p>
        </p:txBody>
      </p:sp>
    </p:spTree>
    <p:extLst>
      <p:ext uri="{BB962C8B-B14F-4D97-AF65-F5344CB8AC3E}">
        <p14:creationId xmlns:p14="http://schemas.microsoft.com/office/powerpoint/2010/main" val="1597909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Toán tử với con trỏ</a:t>
            </a:r>
          </a:p>
        </p:txBody>
      </p:sp>
      <p:sp>
        <p:nvSpPr>
          <p:cNvPr id="3" name="Rectangle 2"/>
          <p:cNvSpPr/>
          <p:nvPr/>
        </p:nvSpPr>
        <p:spPr>
          <a:xfrm>
            <a:off x="457200" y="1098186"/>
            <a:ext cx="8195912" cy="5139869"/>
          </a:xfrm>
          <a:prstGeom prst="rect">
            <a:avLst/>
          </a:prstGeom>
        </p:spPr>
        <p:txBody>
          <a:bodyPr wrap="square">
            <a:spAutoFit/>
          </a:bodyPr>
          <a:lstStyle/>
          <a:p>
            <a:pPr algn="just"/>
            <a:r>
              <a:rPr lang="en-US"/>
              <a:t>Ngôn ngữ C hỗ trợ một số toán tử dùng với con trỏ. Các toán tử này về mặt kí hiệu giống với các toán tử dùng với số nguyên, tuy vậy cách dùng và ý nghĩa của chúng thì có sự khác biệt.</a:t>
            </a:r>
          </a:p>
          <a:p>
            <a:pPr algn="just"/>
            <a:r>
              <a:rPr lang="en-US" sz="2000" b="1"/>
              <a:t>1. Toán tử so sánh</a:t>
            </a:r>
          </a:p>
          <a:p>
            <a:pPr lvl="0" algn="just"/>
            <a:r>
              <a:rPr lang="en-US">
                <a:solidFill>
                  <a:prstClr val="black"/>
                </a:solidFill>
              </a:rPr>
              <a:t>Do địa chỉ lưu trữ trong con trỏ là số nguyên không âm, nên các toán tử so sánh (</a:t>
            </a:r>
            <a:r>
              <a:rPr lang="en-US" sz="1400">
                <a:solidFill>
                  <a:prstClr val="black"/>
                </a:solidFill>
                <a:latin typeface="Courier New" panose="02070309020205020404" pitchFamily="49" charset="0"/>
                <a:cs typeface="Courier New" panose="02070309020205020404" pitchFamily="49" charset="0"/>
              </a:rPr>
              <a:t>==</a:t>
            </a:r>
            <a:r>
              <a:rPr lang="en-US">
                <a:solidFill>
                  <a:prstClr val="black"/>
                </a:solidFill>
              </a:rPr>
              <a:t>, </a:t>
            </a:r>
            <a:r>
              <a:rPr lang="en-US" sz="1400">
                <a:solidFill>
                  <a:prstClr val="black"/>
                </a:solidFill>
                <a:latin typeface="Courier New" panose="02070309020205020404" pitchFamily="49" charset="0"/>
                <a:cs typeface="Courier New" panose="02070309020205020404" pitchFamily="49" charset="0"/>
              </a:rPr>
              <a:t>!=</a:t>
            </a:r>
            <a:r>
              <a:rPr lang="en-US">
                <a:solidFill>
                  <a:prstClr val="black"/>
                </a:solidFill>
              </a:rPr>
              <a:t>, </a:t>
            </a:r>
            <a:r>
              <a:rPr lang="en-US" sz="1400">
                <a:solidFill>
                  <a:prstClr val="black"/>
                </a:solidFill>
                <a:latin typeface="Courier New" panose="02070309020205020404" pitchFamily="49" charset="0"/>
                <a:cs typeface="Courier New" panose="02070309020205020404" pitchFamily="49" charset="0"/>
              </a:rPr>
              <a:t>&gt;</a:t>
            </a:r>
            <a:r>
              <a:rPr lang="en-US">
                <a:solidFill>
                  <a:prstClr val="black"/>
                </a:solidFill>
              </a:rPr>
              <a:t>, </a:t>
            </a:r>
            <a:r>
              <a:rPr lang="en-US" sz="1400">
                <a:solidFill>
                  <a:prstClr val="black"/>
                </a:solidFill>
                <a:latin typeface="Courier New" panose="02070309020205020404" pitchFamily="49" charset="0"/>
                <a:cs typeface="Courier New" panose="02070309020205020404" pitchFamily="49" charset="0"/>
              </a:rPr>
              <a:t>&lt;</a:t>
            </a:r>
            <a:r>
              <a:rPr lang="en-US">
                <a:solidFill>
                  <a:prstClr val="black"/>
                </a:solidFill>
              </a:rPr>
              <a:t>, </a:t>
            </a:r>
            <a:r>
              <a:rPr lang="en-US" sz="1400">
                <a:solidFill>
                  <a:prstClr val="black"/>
                </a:solidFill>
                <a:latin typeface="Courier New" panose="02070309020205020404" pitchFamily="49" charset="0"/>
                <a:cs typeface="Courier New" panose="02070309020205020404" pitchFamily="49" charset="0"/>
              </a:rPr>
              <a:t>&gt;=</a:t>
            </a:r>
            <a:r>
              <a:rPr lang="en-US">
                <a:solidFill>
                  <a:prstClr val="black"/>
                </a:solidFill>
              </a:rPr>
              <a:t>, </a:t>
            </a:r>
            <a:r>
              <a:rPr lang="en-US" sz="1400">
                <a:solidFill>
                  <a:prstClr val="black"/>
                </a:solidFill>
                <a:latin typeface="Courier New" panose="02070309020205020404" pitchFamily="49" charset="0"/>
                <a:cs typeface="Courier New" panose="02070309020205020404" pitchFamily="49" charset="0"/>
              </a:rPr>
              <a:t>&lt;=</a:t>
            </a:r>
            <a:r>
              <a:rPr lang="en-US">
                <a:solidFill>
                  <a:prstClr val="black"/>
                </a:solidFill>
              </a:rPr>
              <a:t>) hoàn toàn có thể được dùng với con trỏ, giống như với số nguyên thông thường.</a:t>
            </a:r>
            <a:endParaRPr lang="en-US"/>
          </a:p>
          <a:p>
            <a:pPr algn="just"/>
            <a:r>
              <a:rPr lang="en-US" sz="2000" b="1"/>
              <a:t>2. Toán tử ++ và --</a:t>
            </a:r>
          </a:p>
          <a:p>
            <a:pPr algn="just"/>
            <a:r>
              <a:rPr lang="en-US"/>
              <a:t>Nếu kiểu dữ liệu của con trỏ </a:t>
            </a:r>
            <a:r>
              <a:rPr lang="en-US" sz="1400">
                <a:latin typeface="Courier New" panose="02070309020205020404" pitchFamily="49" charset="0"/>
                <a:cs typeface="Courier New" panose="02070309020205020404" pitchFamily="49" charset="0"/>
              </a:rPr>
              <a:t>p</a:t>
            </a:r>
            <a:r>
              <a:rPr lang="en-US"/>
              <a:t> có kích thước là </a:t>
            </a:r>
            <a:r>
              <a:rPr lang="en-US" sz="1400">
                <a:latin typeface="Courier New" panose="02070309020205020404" pitchFamily="49" charset="0"/>
                <a:cs typeface="Courier New" panose="02070309020205020404" pitchFamily="49" charset="0"/>
              </a:rPr>
              <a:t>l</a:t>
            </a:r>
            <a:r>
              <a:rPr lang="en-US"/>
              <a:t> byte và địa chỉ được lưu trữ trong con trỏ </a:t>
            </a:r>
            <a:r>
              <a:rPr lang="en-US" sz="1400">
                <a:latin typeface="Courier New" panose="02070309020205020404" pitchFamily="49" charset="0"/>
                <a:cs typeface="Courier New" panose="02070309020205020404" pitchFamily="49" charset="0"/>
              </a:rPr>
              <a:t>p</a:t>
            </a:r>
            <a:r>
              <a:rPr lang="en-US"/>
              <a:t> là </a:t>
            </a:r>
            <a:r>
              <a:rPr lang="en-US" sz="1400">
                <a:latin typeface="Courier New" panose="02070309020205020404" pitchFamily="49" charset="0"/>
                <a:cs typeface="Courier New" panose="02070309020205020404" pitchFamily="49" charset="0"/>
              </a:rPr>
              <a:t>a</a:t>
            </a:r>
            <a:r>
              <a:rPr lang="en-US"/>
              <a:t> thì:</a:t>
            </a:r>
          </a:p>
          <a:p>
            <a:pPr marL="342900" indent="-342900" algn="just">
              <a:buFont typeface="Arial" panose="020B0604020202020204" pitchFamily="34" charset="0"/>
              <a:buChar char="•"/>
            </a:pPr>
            <a:r>
              <a:rPr lang="en-US"/>
              <a:t>Phép toán </a:t>
            </a:r>
            <a:r>
              <a:rPr lang="en-US" sz="1400">
                <a:latin typeface="Courier New" panose="02070309020205020404" pitchFamily="49" charset="0"/>
                <a:cs typeface="Courier New" panose="02070309020205020404" pitchFamily="49" charset="0"/>
              </a:rPr>
              <a:t>p++</a:t>
            </a:r>
            <a:r>
              <a:rPr lang="en-US"/>
              <a:t> sẽ làm tăng địa chỉ của con trỏ </a:t>
            </a:r>
            <a:r>
              <a:rPr lang="en-US" sz="1400">
                <a:latin typeface="Courier New" panose="02070309020205020404" pitchFamily="49" charset="0"/>
                <a:cs typeface="Courier New" panose="02070309020205020404" pitchFamily="49" charset="0"/>
              </a:rPr>
              <a:t>p</a:t>
            </a:r>
            <a:r>
              <a:rPr lang="en-US"/>
              <a:t> lên </a:t>
            </a:r>
            <a:r>
              <a:rPr lang="en-US" sz="1400">
                <a:latin typeface="Courier New" panose="02070309020205020404" pitchFamily="49" charset="0"/>
                <a:cs typeface="Courier New" panose="02070309020205020404" pitchFamily="49" charset="0"/>
              </a:rPr>
              <a:t>l</a:t>
            </a:r>
            <a:r>
              <a:rPr lang="en-US"/>
              <a:t> đơn vị, tức địa chỉ được lưu trong p sẽ trở thành </a:t>
            </a:r>
            <a:r>
              <a:rPr lang="en-US" sz="1400">
                <a:latin typeface="Courier New" panose="02070309020205020404" pitchFamily="49" charset="0"/>
                <a:cs typeface="Courier New" panose="02070309020205020404" pitchFamily="49" charset="0"/>
              </a:rPr>
              <a:t>a + l</a:t>
            </a:r>
            <a:r>
              <a:rPr lang="en-US">
                <a:cs typeface="Courier New" panose="02070309020205020404" pitchFamily="49" charset="0"/>
              </a:rPr>
              <a:t>.</a:t>
            </a:r>
          </a:p>
          <a:p>
            <a:pPr marL="342900" indent="-342900" algn="just">
              <a:buFont typeface="Arial" panose="020B0604020202020204" pitchFamily="34" charset="0"/>
              <a:buChar char="•"/>
            </a:pPr>
            <a:r>
              <a:rPr lang="en-US"/>
              <a:t>Phép toán </a:t>
            </a:r>
            <a:r>
              <a:rPr lang="en-US" sz="1400">
                <a:latin typeface="Courier New" panose="02070309020205020404" pitchFamily="49" charset="0"/>
                <a:cs typeface="Courier New" panose="02070309020205020404" pitchFamily="49" charset="0"/>
              </a:rPr>
              <a:t>p--</a:t>
            </a:r>
            <a:r>
              <a:rPr lang="en-US"/>
              <a:t> sẽ làm giảm địa chỉ của con trỏ </a:t>
            </a:r>
            <a:r>
              <a:rPr lang="en-US" sz="1400">
                <a:latin typeface="Courier New" panose="02070309020205020404" pitchFamily="49" charset="0"/>
                <a:cs typeface="Courier New" panose="02070309020205020404" pitchFamily="49" charset="0"/>
              </a:rPr>
              <a:t>p</a:t>
            </a:r>
            <a:r>
              <a:rPr lang="en-US"/>
              <a:t> xuống </a:t>
            </a:r>
            <a:r>
              <a:rPr lang="en-US" sz="1400">
                <a:latin typeface="Courier New" panose="02070309020205020404" pitchFamily="49" charset="0"/>
                <a:cs typeface="Courier New" panose="02070309020205020404" pitchFamily="49" charset="0"/>
              </a:rPr>
              <a:t>l</a:t>
            </a:r>
            <a:r>
              <a:rPr lang="en-US"/>
              <a:t> đơn vị, tức địa chỉ được lưu trong p sẽ trở thành </a:t>
            </a:r>
            <a:r>
              <a:rPr lang="en-US" sz="1400">
                <a:latin typeface="Courier New" panose="02070309020205020404" pitchFamily="49" charset="0"/>
                <a:cs typeface="Courier New" panose="02070309020205020404" pitchFamily="49" charset="0"/>
              </a:rPr>
              <a:t>a - l</a:t>
            </a:r>
            <a:r>
              <a:rPr lang="en-US">
                <a:cs typeface="Courier New" panose="02070309020205020404" pitchFamily="49" charset="0"/>
              </a:rPr>
              <a:t>.</a:t>
            </a:r>
          </a:p>
          <a:p>
            <a:pPr marL="342900" indent="-342900" algn="just">
              <a:buFont typeface="Arial" panose="020B0604020202020204" pitchFamily="34" charset="0"/>
              <a:buChar char="•"/>
            </a:pPr>
            <a:endParaRPr lang="en-US" b="1"/>
          </a:p>
          <a:p>
            <a:pPr algn="just"/>
            <a:r>
              <a:rPr lang="en-US" b="1"/>
              <a:t>Ứng dụng với mảng: </a:t>
            </a:r>
            <a:r>
              <a:rPr lang="en-US"/>
              <a:t>Nếu con trỏ </a:t>
            </a:r>
            <a:r>
              <a:rPr lang="en-US" sz="1400">
                <a:latin typeface="Courier New" panose="02070309020205020404" pitchFamily="49" charset="0"/>
                <a:cs typeface="Courier New" panose="02070309020205020404" pitchFamily="49" charset="0"/>
              </a:rPr>
              <a:t>p</a:t>
            </a:r>
            <a:r>
              <a:rPr lang="en-US"/>
              <a:t> hiện đang trỏ tới phần tử có chỉ số </a:t>
            </a:r>
            <a:r>
              <a:rPr lang="en-US" sz="1400">
                <a:latin typeface="Courier New" panose="02070309020205020404" pitchFamily="49" charset="0"/>
                <a:cs typeface="Courier New" panose="02070309020205020404" pitchFamily="49" charset="0"/>
              </a:rPr>
              <a:t>i</a:t>
            </a:r>
            <a:r>
              <a:rPr lang="en-US"/>
              <a:t> của mảng </a:t>
            </a:r>
            <a:r>
              <a:rPr lang="en-US" sz="1400">
                <a:latin typeface="Courier New" panose="02070309020205020404" pitchFamily="49" charset="0"/>
                <a:cs typeface="Courier New" panose="02070309020205020404" pitchFamily="49" charset="0"/>
              </a:rPr>
              <a:t>a</a:t>
            </a:r>
            <a:r>
              <a:rPr lang="en-US"/>
              <a:t>:</a:t>
            </a:r>
          </a:p>
          <a:p>
            <a:pPr marL="342900" indent="-342900" algn="just">
              <a:buFont typeface="Arial" panose="020B0604020202020204" pitchFamily="34" charset="0"/>
              <a:buChar char="•"/>
            </a:pPr>
            <a:r>
              <a:rPr lang="en-US"/>
              <a:t>Phép toán </a:t>
            </a:r>
            <a:r>
              <a:rPr lang="en-US" sz="1400">
                <a:latin typeface="Courier New" panose="02070309020205020404" pitchFamily="49" charset="0"/>
                <a:cs typeface="Courier New" panose="02070309020205020404" pitchFamily="49" charset="0"/>
              </a:rPr>
              <a:t>p++</a:t>
            </a:r>
            <a:r>
              <a:rPr lang="en-US"/>
              <a:t> sẽ khiến </a:t>
            </a:r>
            <a:r>
              <a:rPr lang="en-US" sz="1400">
                <a:latin typeface="Courier New" panose="02070309020205020404" pitchFamily="49" charset="0"/>
                <a:cs typeface="Courier New" panose="02070309020205020404" pitchFamily="49" charset="0"/>
              </a:rPr>
              <a:t>p</a:t>
            </a:r>
            <a:r>
              <a:rPr lang="en-US"/>
              <a:t> trỏ tới phần tử có chỉ số </a:t>
            </a:r>
            <a:r>
              <a:rPr lang="en-US" sz="1400">
                <a:latin typeface="Courier New" panose="02070309020205020404" pitchFamily="49" charset="0"/>
                <a:cs typeface="Courier New" panose="02070309020205020404" pitchFamily="49" charset="0"/>
              </a:rPr>
              <a:t>i + 1</a:t>
            </a:r>
            <a:r>
              <a:rPr lang="en-US"/>
              <a:t>.</a:t>
            </a:r>
          </a:p>
          <a:p>
            <a:pPr marL="342900" indent="-342900" algn="just">
              <a:buFont typeface="Arial" panose="020B0604020202020204" pitchFamily="34" charset="0"/>
              <a:buChar char="•"/>
            </a:pPr>
            <a:r>
              <a:rPr lang="en-US"/>
              <a:t>Phép toán </a:t>
            </a:r>
            <a:r>
              <a:rPr lang="en-US" sz="1400">
                <a:latin typeface="Courier New" panose="02070309020205020404" pitchFamily="49" charset="0"/>
                <a:cs typeface="Courier New" panose="02070309020205020404" pitchFamily="49" charset="0"/>
              </a:rPr>
              <a:t>p--</a:t>
            </a:r>
            <a:r>
              <a:rPr lang="en-US"/>
              <a:t> sẽ khiến </a:t>
            </a:r>
            <a:r>
              <a:rPr lang="en-US" sz="1400">
                <a:solidFill>
                  <a:prstClr val="black"/>
                </a:solidFill>
                <a:latin typeface="Courier New" panose="02070309020205020404" pitchFamily="49" charset="0"/>
                <a:cs typeface="Courier New" panose="02070309020205020404" pitchFamily="49" charset="0"/>
              </a:rPr>
              <a:t>p</a:t>
            </a:r>
            <a:r>
              <a:rPr lang="en-US"/>
              <a:t> trỏ tới phần tử có chỉ số </a:t>
            </a:r>
            <a:r>
              <a:rPr lang="en-US" sz="1400">
                <a:latin typeface="Courier New" panose="02070309020205020404" pitchFamily="49" charset="0"/>
                <a:cs typeface="Courier New" panose="02070309020205020404" pitchFamily="49" charset="0"/>
              </a:rPr>
              <a:t>i - 1</a:t>
            </a:r>
            <a:r>
              <a:rPr lang="en-US"/>
              <a:t>.</a:t>
            </a:r>
          </a:p>
        </p:txBody>
      </p:sp>
    </p:spTree>
    <p:extLst>
      <p:ext uri="{BB962C8B-B14F-4D97-AF65-F5344CB8AC3E}">
        <p14:creationId xmlns:p14="http://schemas.microsoft.com/office/powerpoint/2010/main" val="3126022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Toán tử với con trỏ</a:t>
            </a:r>
          </a:p>
        </p:txBody>
      </p:sp>
      <p:graphicFrame>
        <p:nvGraphicFramePr>
          <p:cNvPr id="4" name="Table 3"/>
          <p:cNvGraphicFramePr>
            <a:graphicFrameLocks noGrp="1"/>
          </p:cNvGraphicFramePr>
          <p:nvPr>
            <p:extLst>
              <p:ext uri="{D42A27DB-BD31-4B8C-83A1-F6EECF244321}">
                <p14:modId xmlns:p14="http://schemas.microsoft.com/office/powerpoint/2010/main" val="3279201390"/>
              </p:ext>
            </p:extLst>
          </p:nvPr>
        </p:nvGraphicFramePr>
        <p:xfrm>
          <a:off x="457200" y="1154478"/>
          <a:ext cx="8195912" cy="2370090"/>
        </p:xfrm>
        <a:graphic>
          <a:graphicData uri="http://schemas.openxmlformats.org/drawingml/2006/table">
            <a:tbl>
              <a:tblPr firstRow="1" bandRow="1">
                <a:tableStyleId>{17292A2E-F333-43FB-9621-5CBBE7FDCDCB}</a:tableStyleId>
              </a:tblPr>
              <a:tblGrid>
                <a:gridCol w="8195912">
                  <a:extLst>
                    <a:ext uri="{9D8B030D-6E8A-4147-A177-3AD203B41FA5}">
                      <a16:colId xmlns:a16="http://schemas.microsoft.com/office/drawing/2014/main" val="107693152"/>
                    </a:ext>
                  </a:extLst>
                </a:gridCol>
              </a:tblGrid>
              <a:tr h="252652">
                <a:tc>
                  <a:txBody>
                    <a:bodyPr/>
                    <a:lstStyle/>
                    <a:p>
                      <a:pPr marL="0" indent="0" algn="just">
                        <a:buNone/>
                      </a:pPr>
                      <a:r>
                        <a:rPr lang="en-US" sz="1600" i="0"/>
                        <a:t>E8.13 </a:t>
                      </a:r>
                      <a:r>
                        <a:rPr lang="en-US" sz="1600" i="0" baseline="0"/>
                        <a:t>- </a:t>
                      </a:r>
                      <a:r>
                        <a:rPr lang="en-US" sz="1600" b="1" i="0">
                          <a:latin typeface="Calibri" panose="020F0502020204030204" pitchFamily="34" charset="0"/>
                          <a:cs typeface="Calibri" panose="020F0502020204030204" pitchFamily="34" charset="0"/>
                        </a:rPr>
                        <a:t>Ví</a:t>
                      </a:r>
                      <a:r>
                        <a:rPr lang="en-US" sz="1600" b="1" i="0" baseline="0">
                          <a:latin typeface="Calibri" panose="020F0502020204030204" pitchFamily="34" charset="0"/>
                          <a:cs typeface="Calibri" panose="020F0502020204030204" pitchFamily="34" charset="0"/>
                        </a:rPr>
                        <a:t> dụ về các toán tử ++ và --</a:t>
                      </a:r>
                      <a:endParaRPr lang="en-US" sz="1600" b="1" i="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0474077"/>
                  </a:ext>
                </a:extLst>
              </a:tr>
              <a:tr h="2034810">
                <a:tc>
                  <a:txBody>
                    <a:bodyPr/>
                    <a:lstStyle/>
                    <a:p>
                      <a:pPr marL="0" marR="0">
                        <a:spcBef>
                          <a:spcPts val="0"/>
                        </a:spcBef>
                        <a:spcAft>
                          <a:spcPts val="0"/>
                        </a:spcAft>
                      </a:pPr>
                      <a:r>
                        <a:rPr lang="en-US" sz="1200">
                          <a:solidFill>
                            <a:srgbClr val="1F7199"/>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b="1">
                          <a:solidFill>
                            <a:srgbClr val="1F7199"/>
                          </a:solidFill>
                          <a:effectLst/>
                          <a:latin typeface="Courier New" panose="02070309020205020404" pitchFamily="49" charset="0"/>
                          <a:ea typeface="Courier New" panose="02070309020205020404" pitchFamily="49" charset="0"/>
                          <a:cs typeface="Courier New" panose="02070309020205020404" pitchFamily="49" charset="0"/>
                        </a:rPr>
                        <a:t>include</a:t>
                      </a:r>
                      <a:r>
                        <a:rPr lang="en-US" sz="1200">
                          <a:solidFill>
                            <a:srgbClr val="1F7199"/>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4D99BF"/>
                          </a:solidFill>
                          <a:effectLst/>
                          <a:latin typeface="Courier New" panose="02070309020205020404" pitchFamily="49" charset="0"/>
                          <a:ea typeface="Courier New" panose="02070309020205020404" pitchFamily="49" charset="0"/>
                          <a:cs typeface="Courier New" panose="02070309020205020404" pitchFamily="49" charset="0"/>
                        </a:rPr>
                        <a:t>&lt;stdio.h&gt;</a:t>
                      </a:r>
                      <a:endParaRPr lang="en-US" sz="1200">
                        <a:solidFill>
                          <a:schemeClr val="tx1"/>
                        </a:solidFill>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b="1">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main</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effectLst/>
                          <a:latin typeface="Courier New" panose="02070309020205020404" pitchFamily="49" charset="0"/>
                          <a:ea typeface="Courier New" panose="02070309020205020404" pitchFamily="49" charset="0"/>
                          <a:cs typeface="Times New Roman" panose="02020603050405020304" pitchFamily="18" charset="0"/>
                        </a:rPr>
                        <a:t> </a:t>
                      </a: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 *p = &amp;a;</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printf</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"p points to %p\n"</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p);</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p++;</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printf</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"After increment, p points to %p\n"</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p);</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p--;</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printf</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"After decrement, p points to %p\n"</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p);</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txBody>
                  <a:tcPr/>
                </a:tc>
                <a:extLst>
                  <a:ext uri="{0D108BD9-81ED-4DB2-BD59-A6C34878D82A}">
                    <a16:rowId xmlns:a16="http://schemas.microsoft.com/office/drawing/2014/main" val="3231565464"/>
                  </a:ext>
                </a:extLst>
              </a:tr>
            </a:tbl>
          </a:graphicData>
        </a:graphic>
      </p:graphicFrame>
      <p:sp>
        <p:nvSpPr>
          <p:cNvPr id="8" name="TextBox 7"/>
          <p:cNvSpPr txBox="1"/>
          <p:nvPr/>
        </p:nvSpPr>
        <p:spPr>
          <a:xfrm>
            <a:off x="457200" y="3524568"/>
            <a:ext cx="869337" cy="369332"/>
          </a:xfrm>
          <a:prstGeom prst="rect">
            <a:avLst/>
          </a:prstGeom>
          <a:noFill/>
        </p:spPr>
        <p:txBody>
          <a:bodyPr wrap="square" rtlCol="0">
            <a:spAutoFit/>
          </a:bodyPr>
          <a:lstStyle/>
          <a:p>
            <a:r>
              <a:rPr lang="en-US" b="1"/>
              <a:t>Output</a:t>
            </a:r>
          </a:p>
        </p:txBody>
      </p:sp>
      <p:pic>
        <p:nvPicPr>
          <p:cNvPr id="6" name="Picture 5"/>
          <p:cNvPicPr>
            <a:picLocks noChangeAspect="1"/>
          </p:cNvPicPr>
          <p:nvPr/>
        </p:nvPicPr>
        <p:blipFill rotWithShape="1">
          <a:blip r:embed="rId2"/>
          <a:srcRect r="61379" b="81221"/>
          <a:stretch/>
        </p:blipFill>
        <p:spPr>
          <a:xfrm>
            <a:off x="457200" y="3893900"/>
            <a:ext cx="3601439" cy="915838"/>
          </a:xfrm>
          <a:prstGeom prst="rect">
            <a:avLst/>
          </a:prstGeom>
        </p:spPr>
      </p:pic>
    </p:spTree>
    <p:extLst>
      <p:ext uri="{BB962C8B-B14F-4D97-AF65-F5344CB8AC3E}">
        <p14:creationId xmlns:p14="http://schemas.microsoft.com/office/powerpoint/2010/main" val="2966550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Toán tử với con trỏ</a:t>
            </a:r>
          </a:p>
        </p:txBody>
      </p:sp>
      <p:graphicFrame>
        <p:nvGraphicFramePr>
          <p:cNvPr id="4" name="Table 3"/>
          <p:cNvGraphicFramePr>
            <a:graphicFrameLocks noGrp="1"/>
          </p:cNvGraphicFramePr>
          <p:nvPr>
            <p:extLst>
              <p:ext uri="{D42A27DB-BD31-4B8C-83A1-F6EECF244321}">
                <p14:modId xmlns:p14="http://schemas.microsoft.com/office/powerpoint/2010/main" val="1941344253"/>
              </p:ext>
            </p:extLst>
          </p:nvPr>
        </p:nvGraphicFramePr>
        <p:xfrm>
          <a:off x="457199" y="2555073"/>
          <a:ext cx="8195912" cy="2370090"/>
        </p:xfrm>
        <a:graphic>
          <a:graphicData uri="http://schemas.openxmlformats.org/drawingml/2006/table">
            <a:tbl>
              <a:tblPr firstRow="1" bandRow="1">
                <a:tableStyleId>{17292A2E-F333-43FB-9621-5CBBE7FDCDCB}</a:tableStyleId>
              </a:tblPr>
              <a:tblGrid>
                <a:gridCol w="8195912">
                  <a:extLst>
                    <a:ext uri="{9D8B030D-6E8A-4147-A177-3AD203B41FA5}">
                      <a16:colId xmlns:a16="http://schemas.microsoft.com/office/drawing/2014/main" val="107693152"/>
                    </a:ext>
                  </a:extLst>
                </a:gridCol>
              </a:tblGrid>
              <a:tr h="252652">
                <a:tc>
                  <a:txBody>
                    <a:bodyPr/>
                    <a:lstStyle/>
                    <a:p>
                      <a:pPr marL="0" indent="0" algn="just">
                        <a:buNone/>
                      </a:pPr>
                      <a:r>
                        <a:rPr lang="en-US" sz="1600" i="0"/>
                        <a:t>E8.14 </a:t>
                      </a:r>
                      <a:r>
                        <a:rPr lang="en-US" sz="1600" i="0" baseline="0"/>
                        <a:t>- </a:t>
                      </a:r>
                      <a:r>
                        <a:rPr lang="en-US" sz="1600" b="1" i="0" baseline="0">
                          <a:latin typeface="Calibri" panose="020F0502020204030204" pitchFamily="34" charset="0"/>
                          <a:cs typeface="Calibri" panose="020F0502020204030204" pitchFamily="34" charset="0"/>
                        </a:rPr>
                        <a:t>Ví dụ dùng con trỏ và toán tử ++ để in lát cắt của 1 mảng</a:t>
                      </a:r>
                      <a:endParaRPr lang="en-US" sz="1600" b="1" i="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0474077"/>
                  </a:ext>
                </a:extLst>
              </a:tr>
              <a:tr h="2034810">
                <a:tc>
                  <a:txBody>
                    <a:bodyPr/>
                    <a:lstStyle/>
                    <a:p>
                      <a:pPr marL="0" marR="0">
                        <a:spcBef>
                          <a:spcPts val="0"/>
                        </a:spcBef>
                        <a:spcAft>
                          <a:spcPts val="0"/>
                        </a:spcAft>
                      </a:pPr>
                      <a:r>
                        <a:rPr lang="en-US" sz="1200">
                          <a:solidFill>
                            <a:srgbClr val="1F7199"/>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b="1">
                          <a:solidFill>
                            <a:srgbClr val="1F7199"/>
                          </a:solidFill>
                          <a:effectLst/>
                          <a:latin typeface="Courier New" panose="02070309020205020404" pitchFamily="49" charset="0"/>
                          <a:ea typeface="Courier New" panose="02070309020205020404" pitchFamily="49" charset="0"/>
                          <a:cs typeface="Courier New" panose="02070309020205020404" pitchFamily="49" charset="0"/>
                        </a:rPr>
                        <a:t>include</a:t>
                      </a:r>
                      <a:r>
                        <a:rPr lang="en-US" sz="1200">
                          <a:solidFill>
                            <a:srgbClr val="1F7199"/>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4D99BF"/>
                          </a:solidFill>
                          <a:effectLst/>
                          <a:latin typeface="Courier New" panose="02070309020205020404" pitchFamily="49" charset="0"/>
                          <a:ea typeface="Courier New" panose="02070309020205020404" pitchFamily="49" charset="0"/>
                          <a:cs typeface="Courier New" panose="02070309020205020404" pitchFamily="49" charset="0"/>
                        </a:rPr>
                        <a:t>&lt;stdio.h&gt;</a:t>
                      </a:r>
                    </a:p>
                    <a:p>
                      <a:pPr marL="0" marR="0">
                        <a:spcBef>
                          <a:spcPts val="0"/>
                        </a:spcBef>
                        <a:spcAft>
                          <a:spcPts val="0"/>
                        </a:spcAft>
                      </a:pP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b="1">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main</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effectLst/>
                          <a:latin typeface="Courier New" panose="02070309020205020404" pitchFamily="49" charset="0"/>
                          <a:ea typeface="Courier New" panose="02070309020205020404" pitchFamily="49" charset="0"/>
                          <a:cs typeface="Times New Roman" panose="02020603050405020304" pitchFamily="18" charset="0"/>
                        </a:rPr>
                        <a:t> </a:t>
                      </a: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10</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 {</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1</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2</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3</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4</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5</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6</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7</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8</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9</a:t>
                      </a:r>
                      <a:r>
                        <a:rPr lang="en-US" sz="1200">
                          <a:solidFill>
                            <a:schemeClr val="tx1"/>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10</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s, e, *p;</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printf</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"Enter index range to print: "</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scanf</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"%d%d"</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&amp;s, &amp;e);</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for</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(p = &amp;a[s]; p &lt;= &amp;a[e]; p++)</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printf</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"%d "</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*p);</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txBody>
                  <a:tcPr/>
                </a:tc>
                <a:extLst>
                  <a:ext uri="{0D108BD9-81ED-4DB2-BD59-A6C34878D82A}">
                    <a16:rowId xmlns:a16="http://schemas.microsoft.com/office/drawing/2014/main" val="3231565464"/>
                  </a:ext>
                </a:extLst>
              </a:tr>
            </a:tbl>
          </a:graphicData>
        </a:graphic>
      </p:graphicFrame>
      <p:sp>
        <p:nvSpPr>
          <p:cNvPr id="8" name="TextBox 7"/>
          <p:cNvSpPr txBox="1"/>
          <p:nvPr/>
        </p:nvSpPr>
        <p:spPr>
          <a:xfrm>
            <a:off x="5417386" y="2870537"/>
            <a:ext cx="869337" cy="369332"/>
          </a:xfrm>
          <a:prstGeom prst="rect">
            <a:avLst/>
          </a:prstGeom>
          <a:noFill/>
        </p:spPr>
        <p:txBody>
          <a:bodyPr wrap="square" rtlCol="0">
            <a:spAutoFit/>
          </a:bodyPr>
          <a:lstStyle/>
          <a:p>
            <a:r>
              <a:rPr lang="en-US" b="1"/>
              <a:t>Output</a:t>
            </a:r>
          </a:p>
        </p:txBody>
      </p:sp>
      <p:sp>
        <p:nvSpPr>
          <p:cNvPr id="3" name="Rectangle 2"/>
          <p:cNvSpPr/>
          <p:nvPr/>
        </p:nvSpPr>
        <p:spPr>
          <a:xfrm>
            <a:off x="457199" y="1077745"/>
            <a:ext cx="8134709" cy="1477328"/>
          </a:xfrm>
          <a:prstGeom prst="rect">
            <a:avLst/>
          </a:prstGeom>
        </p:spPr>
        <p:txBody>
          <a:bodyPr wrap="square">
            <a:spAutoFit/>
          </a:bodyPr>
          <a:lstStyle/>
          <a:p>
            <a:pPr algn="just"/>
            <a:r>
              <a:rPr lang="en-US" b="1"/>
              <a:t>Ví dụ: </a:t>
            </a:r>
            <a:r>
              <a:rPr lang="en-US"/>
              <a:t>Hãy viết chương trình:</a:t>
            </a:r>
          </a:p>
          <a:p>
            <a:pPr marL="285750" indent="-285750" algn="just">
              <a:buFont typeface="Arial" panose="020B0604020202020204" pitchFamily="34" charset="0"/>
              <a:buChar char="•"/>
            </a:pPr>
            <a:r>
              <a:rPr lang="en-US"/>
              <a:t>Khởi tạo mảng </a:t>
            </a:r>
            <a:r>
              <a:rPr lang="en-US">
                <a:cs typeface="Courier New" panose="02070309020205020404" pitchFamily="49" charset="0"/>
              </a:rPr>
              <a:t>a</a:t>
            </a:r>
            <a:r>
              <a:rPr lang="en-US"/>
              <a:t> gồm 10 số nguyên dương đầu tiên.</a:t>
            </a:r>
          </a:p>
          <a:p>
            <a:pPr marL="285750" indent="-285750" algn="just">
              <a:buFont typeface="Arial" panose="020B0604020202020204" pitchFamily="34" charset="0"/>
              <a:buChar char="•"/>
            </a:pPr>
            <a:r>
              <a:rPr lang="en-US"/>
              <a:t>Nhập vào 2 số nguyên </a:t>
            </a:r>
            <a:r>
              <a:rPr lang="en-US">
                <a:cs typeface="Courier New" panose="02070309020205020404" pitchFamily="49" charset="0"/>
              </a:rPr>
              <a:t>s</a:t>
            </a:r>
            <a:r>
              <a:rPr lang="en-US"/>
              <a:t> và </a:t>
            </a:r>
            <a:r>
              <a:rPr lang="en-US">
                <a:cs typeface="Courier New" panose="02070309020205020404" pitchFamily="49" charset="0"/>
              </a:rPr>
              <a:t>e</a:t>
            </a:r>
            <a:r>
              <a:rPr lang="en-US"/>
              <a:t> (</a:t>
            </a:r>
            <a:r>
              <a:rPr lang="en-US">
                <a:cs typeface="Courier New" panose="02070309020205020404" pitchFamily="49" charset="0"/>
              </a:rPr>
              <a:t>0 ≤ s, e ≤ 9</a:t>
            </a:r>
            <a:r>
              <a:rPr lang="en-US">
                <a:cs typeface="Arial" panose="020B0604020202020204" pitchFamily="34" charset="0"/>
              </a:rPr>
              <a:t>).</a:t>
            </a:r>
          </a:p>
          <a:p>
            <a:pPr marL="285750" indent="-285750" algn="just">
              <a:buFont typeface="Arial" panose="020B0604020202020204" pitchFamily="34" charset="0"/>
              <a:buChar char="•"/>
            </a:pPr>
            <a:r>
              <a:rPr lang="en-US">
                <a:cs typeface="Arial" panose="020B0604020202020204" pitchFamily="34" charset="0"/>
              </a:rPr>
              <a:t>In ra các phần tử có chỉ số nằm trong đoạn [s, e].</a:t>
            </a:r>
          </a:p>
          <a:p>
            <a:pPr algn="just"/>
            <a:r>
              <a:rPr lang="en-US" b="1">
                <a:cs typeface="Arial" panose="020B0604020202020204" pitchFamily="34" charset="0"/>
              </a:rPr>
              <a:t>Yêu cầu: </a:t>
            </a:r>
            <a:r>
              <a:rPr lang="en-US">
                <a:cs typeface="Arial" panose="020B0604020202020204" pitchFamily="34" charset="0"/>
              </a:rPr>
              <a:t>dùng con trỏ và toán tử ++ để in phần tử mảng.</a:t>
            </a:r>
            <a:endParaRPr lang="en-US"/>
          </a:p>
        </p:txBody>
      </p:sp>
      <p:pic>
        <p:nvPicPr>
          <p:cNvPr id="5" name="Picture 4"/>
          <p:cNvPicPr>
            <a:picLocks noChangeAspect="1"/>
          </p:cNvPicPr>
          <p:nvPr/>
        </p:nvPicPr>
        <p:blipFill rotWithShape="1">
          <a:blip r:embed="rId2"/>
          <a:srcRect r="70907" b="87058"/>
          <a:stretch/>
        </p:blipFill>
        <p:spPr>
          <a:xfrm>
            <a:off x="5417386" y="3239869"/>
            <a:ext cx="2712918" cy="631166"/>
          </a:xfrm>
          <a:prstGeom prst="rect">
            <a:avLst/>
          </a:prstGeom>
        </p:spPr>
      </p:pic>
      <p:pic>
        <p:nvPicPr>
          <p:cNvPr id="7" name="Picture 6"/>
          <p:cNvPicPr>
            <a:picLocks noChangeAspect="1"/>
          </p:cNvPicPr>
          <p:nvPr/>
        </p:nvPicPr>
        <p:blipFill rotWithShape="1">
          <a:blip r:embed="rId3"/>
          <a:srcRect r="71000" b="87058"/>
          <a:stretch/>
        </p:blipFill>
        <p:spPr>
          <a:xfrm>
            <a:off x="5417386" y="3924665"/>
            <a:ext cx="2704292" cy="631166"/>
          </a:xfrm>
          <a:prstGeom prst="rect">
            <a:avLst/>
          </a:prstGeom>
        </p:spPr>
      </p:pic>
    </p:spTree>
    <p:extLst>
      <p:ext uri="{BB962C8B-B14F-4D97-AF65-F5344CB8AC3E}">
        <p14:creationId xmlns:p14="http://schemas.microsoft.com/office/powerpoint/2010/main" val="36207879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Toán tử với con trỏ</a:t>
            </a:r>
          </a:p>
        </p:txBody>
      </p:sp>
      <p:sp>
        <p:nvSpPr>
          <p:cNvPr id="3" name="Rectangle 2"/>
          <p:cNvSpPr/>
          <p:nvPr/>
        </p:nvSpPr>
        <p:spPr>
          <a:xfrm>
            <a:off x="457200" y="1098186"/>
            <a:ext cx="8195912" cy="4616648"/>
          </a:xfrm>
          <a:prstGeom prst="rect">
            <a:avLst/>
          </a:prstGeom>
        </p:spPr>
        <p:txBody>
          <a:bodyPr wrap="square">
            <a:spAutoFit/>
          </a:bodyPr>
          <a:lstStyle/>
          <a:p>
            <a:pPr algn="just"/>
            <a:r>
              <a:rPr lang="en-US" sz="2000" b="1"/>
              <a:t>3. Toán tử + và -</a:t>
            </a:r>
          </a:p>
          <a:p>
            <a:pPr algn="just"/>
            <a:r>
              <a:rPr lang="en-US"/>
              <a:t>Cùng nguyên lý với toán tử </a:t>
            </a:r>
            <a:r>
              <a:rPr lang="en-US" sz="1600">
                <a:latin typeface="Courier New" panose="02070309020205020404" pitchFamily="49" charset="0"/>
                <a:cs typeface="Courier New" panose="02070309020205020404" pitchFamily="49" charset="0"/>
              </a:rPr>
              <a:t>++</a:t>
            </a:r>
            <a:r>
              <a:rPr lang="en-US"/>
              <a:t> và </a:t>
            </a:r>
            <a:r>
              <a:rPr lang="en-US" sz="1600">
                <a:latin typeface="Courier New" panose="02070309020205020404" pitchFamily="49" charset="0"/>
                <a:cs typeface="Courier New" panose="02070309020205020404" pitchFamily="49" charset="0"/>
              </a:rPr>
              <a:t>--</a:t>
            </a:r>
            <a:r>
              <a:rPr lang="en-US"/>
              <a:t>, nếu kiểu dữ liệu của con trỏ </a:t>
            </a:r>
            <a:r>
              <a:rPr lang="en-US" sz="1600">
                <a:latin typeface="Courier New" panose="02070309020205020404" pitchFamily="49" charset="0"/>
                <a:cs typeface="Courier New" panose="02070309020205020404" pitchFamily="49" charset="0"/>
              </a:rPr>
              <a:t>p</a:t>
            </a:r>
            <a:r>
              <a:rPr lang="en-US"/>
              <a:t> có kích thước là </a:t>
            </a:r>
            <a:r>
              <a:rPr lang="en-US" sz="1600">
                <a:latin typeface="Courier New" panose="02070309020205020404" pitchFamily="49" charset="0"/>
                <a:cs typeface="Courier New" panose="02070309020205020404" pitchFamily="49" charset="0"/>
              </a:rPr>
              <a:t>l</a:t>
            </a:r>
            <a:r>
              <a:rPr lang="en-US"/>
              <a:t> byte, địa chỉ được lưu trữ trong con trỏ </a:t>
            </a:r>
            <a:r>
              <a:rPr lang="en-US" sz="1600">
                <a:latin typeface="Courier New" panose="02070309020205020404" pitchFamily="49" charset="0"/>
                <a:cs typeface="Courier New" panose="02070309020205020404" pitchFamily="49" charset="0"/>
              </a:rPr>
              <a:t>p</a:t>
            </a:r>
            <a:r>
              <a:rPr lang="en-US"/>
              <a:t> là </a:t>
            </a:r>
            <a:r>
              <a:rPr lang="en-US" sz="1600">
                <a:latin typeface="Courier New" panose="02070309020205020404" pitchFamily="49" charset="0"/>
                <a:cs typeface="Courier New" panose="02070309020205020404" pitchFamily="49" charset="0"/>
              </a:rPr>
              <a:t>a</a:t>
            </a:r>
            <a:r>
              <a:rPr lang="en-US"/>
              <a:t> và </a:t>
            </a:r>
            <a:r>
              <a:rPr lang="en-US" sz="1600">
                <a:latin typeface="Courier New" panose="02070309020205020404" pitchFamily="49" charset="0"/>
                <a:cs typeface="Courier New" panose="02070309020205020404" pitchFamily="49" charset="0"/>
              </a:rPr>
              <a:t>i</a:t>
            </a:r>
            <a:r>
              <a:rPr lang="en-US"/>
              <a:t> là số nguyên, thì:</a:t>
            </a:r>
          </a:p>
          <a:p>
            <a:pPr marL="342900" indent="-342900" algn="just">
              <a:buFont typeface="Arial" panose="020B0604020202020204" pitchFamily="34" charset="0"/>
              <a:buChar char="•"/>
            </a:pPr>
            <a:r>
              <a:rPr lang="en-US"/>
              <a:t>Phép toán </a:t>
            </a:r>
            <a:r>
              <a:rPr lang="en-US" sz="1400">
                <a:latin typeface="Courier New" panose="02070309020205020404" pitchFamily="49" charset="0"/>
                <a:cs typeface="Courier New" panose="02070309020205020404" pitchFamily="49" charset="0"/>
              </a:rPr>
              <a:t>p + i</a:t>
            </a:r>
            <a:r>
              <a:rPr lang="en-US"/>
              <a:t> sẽ trả về hằng con trỏ cùng kiểu dữ liệu với </a:t>
            </a:r>
            <a:r>
              <a:rPr lang="en-US" sz="1400">
                <a:latin typeface="Courier New" panose="02070309020205020404" pitchFamily="49" charset="0"/>
                <a:cs typeface="Courier New" panose="02070309020205020404" pitchFamily="49" charset="0"/>
              </a:rPr>
              <a:t>p</a:t>
            </a:r>
            <a:r>
              <a:rPr lang="en-US"/>
              <a:t> và chứa địa chỉ</a:t>
            </a:r>
            <a:br>
              <a:rPr lang="en-US"/>
            </a:br>
            <a:r>
              <a:rPr lang="en-US" sz="1400">
                <a:latin typeface="Courier New" panose="02070309020205020404" pitchFamily="49" charset="0"/>
                <a:cs typeface="Courier New" panose="02070309020205020404" pitchFamily="49" charset="0"/>
              </a:rPr>
              <a:t>a + i × l</a:t>
            </a:r>
            <a:r>
              <a:rPr lang="en-US">
                <a:cs typeface="Courier New" panose="02070309020205020404" pitchFamily="49" charset="0"/>
              </a:rPr>
              <a:t>.</a:t>
            </a:r>
          </a:p>
          <a:p>
            <a:pPr marL="342900" indent="-342900" algn="just">
              <a:buFont typeface="Arial" panose="020B0604020202020204" pitchFamily="34" charset="0"/>
              <a:buChar char="•"/>
            </a:pPr>
            <a:r>
              <a:rPr lang="en-US"/>
              <a:t>Phép toán </a:t>
            </a:r>
            <a:r>
              <a:rPr lang="en-US" sz="1400">
                <a:latin typeface="Courier New" panose="02070309020205020404" pitchFamily="49" charset="0"/>
                <a:cs typeface="Courier New" panose="02070309020205020404" pitchFamily="49" charset="0"/>
              </a:rPr>
              <a:t>p - i</a:t>
            </a:r>
            <a:r>
              <a:rPr lang="en-US"/>
              <a:t> sẽ trả về hằng con trỏ cùng kiểu dữ liệu với </a:t>
            </a:r>
            <a:r>
              <a:rPr lang="en-US" sz="1400">
                <a:latin typeface="Courier New" panose="02070309020205020404" pitchFamily="49" charset="0"/>
                <a:cs typeface="Courier New" panose="02070309020205020404" pitchFamily="49" charset="0"/>
              </a:rPr>
              <a:t>p</a:t>
            </a:r>
            <a:r>
              <a:rPr lang="en-US"/>
              <a:t> và chứa địa chỉ</a:t>
            </a:r>
            <a:br>
              <a:rPr lang="en-US"/>
            </a:br>
            <a:r>
              <a:rPr lang="en-US" sz="1400">
                <a:latin typeface="Courier New" panose="02070309020205020404" pitchFamily="49" charset="0"/>
                <a:cs typeface="Courier New" panose="02070309020205020404" pitchFamily="49" charset="0"/>
              </a:rPr>
              <a:t>a - i × l</a:t>
            </a:r>
            <a:r>
              <a:rPr lang="en-US">
                <a:cs typeface="Courier New" panose="02070309020205020404" pitchFamily="49" charset="0"/>
              </a:rPr>
              <a:t>.</a:t>
            </a:r>
          </a:p>
          <a:p>
            <a:pPr algn="just"/>
            <a:r>
              <a:rPr lang="en-US" b="1" i="1"/>
              <a:t>Lưu ý: </a:t>
            </a:r>
            <a:r>
              <a:rPr lang="en-US" i="1"/>
              <a:t>Giá trị của i có thể âm.</a:t>
            </a:r>
          </a:p>
          <a:p>
            <a:pPr algn="just"/>
            <a:endParaRPr lang="en-US" b="1"/>
          </a:p>
          <a:p>
            <a:pPr algn="just"/>
            <a:r>
              <a:rPr lang="en-US" b="1"/>
              <a:t>Ứng dụng với mảng: </a:t>
            </a:r>
            <a:r>
              <a:rPr lang="en-US"/>
              <a:t>Nếu con trỏ </a:t>
            </a:r>
            <a:r>
              <a:rPr lang="en-US" sz="1400">
                <a:latin typeface="Courier New" panose="02070309020205020404" pitchFamily="49" charset="0"/>
                <a:cs typeface="Courier New" panose="02070309020205020404" pitchFamily="49" charset="0"/>
              </a:rPr>
              <a:t>p</a:t>
            </a:r>
            <a:r>
              <a:rPr lang="en-US"/>
              <a:t> hiện đang trỏ tới phần tử có chỉ số </a:t>
            </a:r>
            <a:r>
              <a:rPr lang="en-US" sz="1400">
                <a:latin typeface="Courier New" panose="02070309020205020404" pitchFamily="49" charset="0"/>
                <a:cs typeface="Courier New" panose="02070309020205020404" pitchFamily="49" charset="0"/>
              </a:rPr>
              <a:t>k</a:t>
            </a:r>
            <a:r>
              <a:rPr lang="en-US"/>
              <a:t> của mảng </a:t>
            </a:r>
            <a:r>
              <a:rPr lang="en-US" sz="1400">
                <a:latin typeface="Courier New" panose="02070309020205020404" pitchFamily="49" charset="0"/>
                <a:cs typeface="Courier New" panose="02070309020205020404" pitchFamily="49" charset="0"/>
              </a:rPr>
              <a:t>a</a:t>
            </a:r>
            <a:r>
              <a:rPr lang="en-US"/>
              <a:t>:</a:t>
            </a:r>
          </a:p>
          <a:p>
            <a:pPr marL="342900" indent="-342900" algn="just">
              <a:buFont typeface="Arial" panose="020B0604020202020204" pitchFamily="34" charset="0"/>
              <a:buChar char="•"/>
            </a:pPr>
            <a:r>
              <a:rPr lang="en-US"/>
              <a:t>Phép toán </a:t>
            </a:r>
            <a:r>
              <a:rPr lang="en-US" sz="1400">
                <a:latin typeface="Courier New" panose="02070309020205020404" pitchFamily="49" charset="0"/>
                <a:cs typeface="Courier New" panose="02070309020205020404" pitchFamily="49" charset="0"/>
              </a:rPr>
              <a:t>p + i</a:t>
            </a:r>
            <a:r>
              <a:rPr lang="en-US"/>
              <a:t> sẽ trả về hằng con trỏ trỏ tới phần tử có chỉ số </a:t>
            </a:r>
            <a:r>
              <a:rPr lang="en-US" sz="1400">
                <a:latin typeface="Courier New" panose="02070309020205020404" pitchFamily="49" charset="0"/>
                <a:cs typeface="Courier New" panose="02070309020205020404" pitchFamily="49" charset="0"/>
              </a:rPr>
              <a:t>k + i</a:t>
            </a:r>
            <a:r>
              <a:rPr lang="en-US"/>
              <a:t>.</a:t>
            </a:r>
          </a:p>
          <a:p>
            <a:pPr marL="342900" indent="-342900" algn="just">
              <a:buFont typeface="Arial" panose="020B0604020202020204" pitchFamily="34" charset="0"/>
              <a:buChar char="•"/>
            </a:pPr>
            <a:r>
              <a:rPr lang="en-US"/>
              <a:t>Phép toán </a:t>
            </a:r>
            <a:r>
              <a:rPr lang="en-US" sz="1400">
                <a:latin typeface="Courier New" panose="02070309020205020404" pitchFamily="49" charset="0"/>
                <a:cs typeface="Courier New" panose="02070309020205020404" pitchFamily="49" charset="0"/>
              </a:rPr>
              <a:t>p - i</a:t>
            </a:r>
            <a:r>
              <a:rPr lang="en-US"/>
              <a:t> sẽ trả về hằng con trỏ trỏ tới phần tử có chỉ số </a:t>
            </a:r>
            <a:r>
              <a:rPr lang="en-US" sz="1400">
                <a:latin typeface="Courier New" panose="02070309020205020404" pitchFamily="49" charset="0"/>
                <a:cs typeface="Courier New" panose="02070309020205020404" pitchFamily="49" charset="0"/>
              </a:rPr>
              <a:t>k - i</a:t>
            </a:r>
            <a:r>
              <a:rPr lang="en-US"/>
              <a:t>.</a:t>
            </a:r>
            <a:endParaRPr lang="en-US">
              <a:cs typeface="Courier New" panose="02070309020205020404" pitchFamily="49" charset="0"/>
            </a:endParaRPr>
          </a:p>
          <a:p>
            <a:pPr algn="just"/>
            <a:endParaRPr lang="en-US" sz="2000" b="1"/>
          </a:p>
          <a:p>
            <a:pPr algn="just"/>
            <a:r>
              <a:rPr lang="en-US" sz="2000" b="1"/>
              <a:t>4. Toán tử += và -=</a:t>
            </a:r>
          </a:p>
          <a:p>
            <a:pPr algn="just"/>
            <a:r>
              <a:rPr lang="en-US">
                <a:cs typeface="Courier New" panose="02070309020205020404" pitchFamily="49" charset="0"/>
              </a:rPr>
              <a:t>Tương tự như toán tử với số nguyên, các toán tử </a:t>
            </a:r>
            <a:r>
              <a:rPr lang="en-US" sz="1600">
                <a:latin typeface="Courier New" panose="02070309020205020404" pitchFamily="49" charset="0"/>
                <a:cs typeface="Courier New" panose="02070309020205020404" pitchFamily="49" charset="0"/>
              </a:rPr>
              <a:t>+</a:t>
            </a:r>
            <a:r>
              <a:rPr lang="en-US">
                <a:cs typeface="Courier New" panose="02070309020205020404" pitchFamily="49" charset="0"/>
              </a:rPr>
              <a:t> và </a:t>
            </a:r>
            <a:r>
              <a:rPr lang="en-US" sz="1600">
                <a:latin typeface="Courier New" panose="02070309020205020404" pitchFamily="49" charset="0"/>
                <a:cs typeface="Courier New" panose="02070309020205020404" pitchFamily="49" charset="0"/>
              </a:rPr>
              <a:t>-</a:t>
            </a:r>
            <a:r>
              <a:rPr lang="en-US">
                <a:cs typeface="Courier New" panose="02070309020205020404" pitchFamily="49" charset="0"/>
              </a:rPr>
              <a:t> khi kết hợp với toán tử gán </a:t>
            </a:r>
            <a:r>
              <a:rPr lang="en-US" sz="1600">
                <a:latin typeface="Courier New" panose="02070309020205020404" pitchFamily="49" charset="0"/>
                <a:cs typeface="Courier New" panose="02070309020205020404" pitchFamily="49" charset="0"/>
              </a:rPr>
              <a:t>=</a:t>
            </a:r>
            <a:r>
              <a:rPr lang="en-US">
                <a:cs typeface="Courier New" panose="02070309020205020404" pitchFamily="49" charset="0"/>
              </a:rPr>
              <a:t> cũng cho ra các toán tử phức hợp </a:t>
            </a:r>
            <a:r>
              <a:rPr lang="en-US" sz="1600">
                <a:latin typeface="Courier New" panose="02070309020205020404" pitchFamily="49" charset="0"/>
                <a:cs typeface="Courier New" panose="02070309020205020404" pitchFamily="49" charset="0"/>
              </a:rPr>
              <a:t>+=</a:t>
            </a:r>
            <a:r>
              <a:rPr lang="en-US">
                <a:cs typeface="Courier New" panose="02070309020205020404" pitchFamily="49" charset="0"/>
              </a:rPr>
              <a:t> và </a:t>
            </a:r>
            <a:r>
              <a:rPr lang="en-US" sz="1600">
                <a:latin typeface="Courier New" panose="02070309020205020404" pitchFamily="49" charset="0"/>
                <a:cs typeface="Courier New" panose="02070309020205020404" pitchFamily="49" charset="0"/>
              </a:rPr>
              <a:t>-=</a:t>
            </a:r>
            <a:r>
              <a:rPr lang="en-US">
                <a:cs typeface="Courier New" panose="02070309020205020404" pitchFamily="49" charset="0"/>
              </a:rPr>
              <a:t> với ý nghĩa tương tự.</a:t>
            </a:r>
          </a:p>
        </p:txBody>
      </p:sp>
    </p:spTree>
    <p:extLst>
      <p:ext uri="{BB962C8B-B14F-4D97-AF65-F5344CB8AC3E}">
        <p14:creationId xmlns:p14="http://schemas.microsoft.com/office/powerpoint/2010/main" val="25108735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Toán tử với con trỏ</a:t>
            </a:r>
          </a:p>
        </p:txBody>
      </p:sp>
      <p:graphicFrame>
        <p:nvGraphicFramePr>
          <p:cNvPr id="4" name="Table 3"/>
          <p:cNvGraphicFramePr>
            <a:graphicFrameLocks noGrp="1"/>
          </p:cNvGraphicFramePr>
          <p:nvPr>
            <p:extLst>
              <p:ext uri="{D42A27DB-BD31-4B8C-83A1-F6EECF244321}">
                <p14:modId xmlns:p14="http://schemas.microsoft.com/office/powerpoint/2010/main" val="12666703"/>
              </p:ext>
            </p:extLst>
          </p:nvPr>
        </p:nvGraphicFramePr>
        <p:xfrm>
          <a:off x="457200" y="1154478"/>
          <a:ext cx="8195912" cy="2621280"/>
        </p:xfrm>
        <a:graphic>
          <a:graphicData uri="http://schemas.openxmlformats.org/drawingml/2006/table">
            <a:tbl>
              <a:tblPr firstRow="1" bandRow="1">
                <a:tableStyleId>{17292A2E-F333-43FB-9621-5CBBE7FDCDCB}</a:tableStyleId>
              </a:tblPr>
              <a:tblGrid>
                <a:gridCol w="8195912">
                  <a:extLst>
                    <a:ext uri="{9D8B030D-6E8A-4147-A177-3AD203B41FA5}">
                      <a16:colId xmlns:a16="http://schemas.microsoft.com/office/drawing/2014/main" val="107693152"/>
                    </a:ext>
                  </a:extLst>
                </a:gridCol>
              </a:tblGrid>
              <a:tr h="252652">
                <a:tc>
                  <a:txBody>
                    <a:bodyPr/>
                    <a:lstStyle/>
                    <a:p>
                      <a:pPr marL="0" indent="0" algn="just">
                        <a:buNone/>
                      </a:pPr>
                      <a:r>
                        <a:rPr lang="en-US" sz="1600" i="0"/>
                        <a:t>E8.15 </a:t>
                      </a:r>
                      <a:r>
                        <a:rPr lang="en-US" sz="1600" i="0" baseline="0"/>
                        <a:t>- </a:t>
                      </a:r>
                      <a:r>
                        <a:rPr lang="en-US" sz="1600" b="1" i="0">
                          <a:latin typeface="Calibri" panose="020F0502020204030204" pitchFamily="34" charset="0"/>
                          <a:cs typeface="Calibri" panose="020F0502020204030204" pitchFamily="34" charset="0"/>
                        </a:rPr>
                        <a:t>Ví</a:t>
                      </a:r>
                      <a:r>
                        <a:rPr lang="en-US" sz="1600" b="1" i="0" baseline="0">
                          <a:latin typeface="Calibri" panose="020F0502020204030204" pitchFamily="34" charset="0"/>
                          <a:cs typeface="Calibri" panose="020F0502020204030204" pitchFamily="34" charset="0"/>
                        </a:rPr>
                        <a:t> dụ về các toán tử +, -, += và -=</a:t>
                      </a:r>
                      <a:endParaRPr lang="en-US" sz="1600" b="1" i="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0474077"/>
                  </a:ext>
                </a:extLst>
              </a:tr>
              <a:tr h="2034810">
                <a:tc>
                  <a:txBody>
                    <a:bodyPr/>
                    <a:lstStyle/>
                    <a:p>
                      <a:pPr marL="0" marR="0">
                        <a:spcBef>
                          <a:spcPts val="0"/>
                        </a:spcBef>
                        <a:spcAft>
                          <a:spcPts val="0"/>
                        </a:spcAft>
                      </a:pPr>
                      <a:r>
                        <a:rPr lang="en-US" sz="1200">
                          <a:solidFill>
                            <a:srgbClr val="1F7199"/>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b="1">
                          <a:solidFill>
                            <a:srgbClr val="1F7199"/>
                          </a:solidFill>
                          <a:effectLst/>
                          <a:latin typeface="Courier New" panose="02070309020205020404" pitchFamily="49" charset="0"/>
                          <a:ea typeface="Courier New" panose="02070309020205020404" pitchFamily="49" charset="0"/>
                          <a:cs typeface="Courier New" panose="02070309020205020404" pitchFamily="49" charset="0"/>
                        </a:rPr>
                        <a:t>include</a:t>
                      </a:r>
                      <a:r>
                        <a:rPr lang="en-US" sz="1200">
                          <a:solidFill>
                            <a:srgbClr val="1F7199"/>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4D99BF"/>
                          </a:solidFill>
                          <a:effectLst/>
                          <a:latin typeface="Courier New" panose="02070309020205020404" pitchFamily="49" charset="0"/>
                          <a:ea typeface="Courier New" panose="02070309020205020404" pitchFamily="49" charset="0"/>
                          <a:cs typeface="Courier New" panose="02070309020205020404" pitchFamily="49" charset="0"/>
                        </a:rPr>
                        <a:t>&lt;stdio.h&gt;</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b="1">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main</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effectLst/>
                          <a:latin typeface="Courier New" panose="02070309020205020404" pitchFamily="49" charset="0"/>
                          <a:ea typeface="Courier New" panose="02070309020205020404" pitchFamily="49" charset="0"/>
                          <a:cs typeface="Times New Roman" panose="02020603050405020304" pitchFamily="18" charset="0"/>
                        </a:rPr>
                        <a:t> </a:t>
                      </a: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 *p = &amp;a;</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printf</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"p points to %p\n"</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p);</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printf</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"p + 2 points to %p\n"</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p + </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2</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printf</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"p - 3 points to %p\n"</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p - </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3</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p += </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4</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printf</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"After increasing by 4 units, p points to %p\n"</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p);</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p -= </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3</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printf</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"After decreasing by 3 units, p points to %p\n"</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p);</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txBody>
                  <a:tcPr/>
                </a:tc>
                <a:extLst>
                  <a:ext uri="{0D108BD9-81ED-4DB2-BD59-A6C34878D82A}">
                    <a16:rowId xmlns:a16="http://schemas.microsoft.com/office/drawing/2014/main" val="3231565464"/>
                  </a:ext>
                </a:extLst>
              </a:tr>
            </a:tbl>
          </a:graphicData>
        </a:graphic>
      </p:graphicFrame>
      <p:sp>
        <p:nvSpPr>
          <p:cNvPr id="8" name="TextBox 7"/>
          <p:cNvSpPr txBox="1"/>
          <p:nvPr/>
        </p:nvSpPr>
        <p:spPr>
          <a:xfrm>
            <a:off x="457200" y="3775758"/>
            <a:ext cx="869337" cy="369332"/>
          </a:xfrm>
          <a:prstGeom prst="rect">
            <a:avLst/>
          </a:prstGeom>
          <a:noFill/>
        </p:spPr>
        <p:txBody>
          <a:bodyPr wrap="square" rtlCol="0">
            <a:spAutoFit/>
          </a:bodyPr>
          <a:lstStyle/>
          <a:p>
            <a:r>
              <a:rPr lang="en-US" b="1"/>
              <a:t>Output</a:t>
            </a:r>
          </a:p>
        </p:txBody>
      </p:sp>
      <p:pic>
        <p:nvPicPr>
          <p:cNvPr id="3" name="Picture 2"/>
          <p:cNvPicPr>
            <a:picLocks noChangeAspect="1"/>
          </p:cNvPicPr>
          <p:nvPr/>
        </p:nvPicPr>
        <p:blipFill rotWithShape="1">
          <a:blip r:embed="rId2"/>
          <a:srcRect r="52220" b="74853"/>
          <a:stretch/>
        </p:blipFill>
        <p:spPr>
          <a:xfrm>
            <a:off x="457200" y="4145090"/>
            <a:ext cx="4455454" cy="1226389"/>
          </a:xfrm>
          <a:prstGeom prst="rect">
            <a:avLst/>
          </a:prstGeom>
        </p:spPr>
      </p:pic>
    </p:spTree>
    <p:extLst>
      <p:ext uri="{BB962C8B-B14F-4D97-AF65-F5344CB8AC3E}">
        <p14:creationId xmlns:p14="http://schemas.microsoft.com/office/powerpoint/2010/main" val="24517173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Toán tử với con trỏ</a:t>
            </a:r>
          </a:p>
        </p:txBody>
      </p:sp>
      <p:graphicFrame>
        <p:nvGraphicFramePr>
          <p:cNvPr id="4" name="Table 3"/>
          <p:cNvGraphicFramePr>
            <a:graphicFrameLocks noGrp="1"/>
          </p:cNvGraphicFramePr>
          <p:nvPr>
            <p:extLst>
              <p:ext uri="{D42A27DB-BD31-4B8C-83A1-F6EECF244321}">
                <p14:modId xmlns:p14="http://schemas.microsoft.com/office/powerpoint/2010/main" val="4271996755"/>
              </p:ext>
            </p:extLst>
          </p:nvPr>
        </p:nvGraphicFramePr>
        <p:xfrm>
          <a:off x="457199" y="1447077"/>
          <a:ext cx="8195912" cy="2370090"/>
        </p:xfrm>
        <a:graphic>
          <a:graphicData uri="http://schemas.openxmlformats.org/drawingml/2006/table">
            <a:tbl>
              <a:tblPr firstRow="1" bandRow="1">
                <a:tableStyleId>{17292A2E-F333-43FB-9621-5CBBE7FDCDCB}</a:tableStyleId>
              </a:tblPr>
              <a:tblGrid>
                <a:gridCol w="8195912">
                  <a:extLst>
                    <a:ext uri="{9D8B030D-6E8A-4147-A177-3AD203B41FA5}">
                      <a16:colId xmlns:a16="http://schemas.microsoft.com/office/drawing/2014/main" val="107693152"/>
                    </a:ext>
                  </a:extLst>
                </a:gridCol>
              </a:tblGrid>
              <a:tr h="252652">
                <a:tc>
                  <a:txBody>
                    <a:bodyPr/>
                    <a:lstStyle/>
                    <a:p>
                      <a:pPr marL="0" indent="0" algn="just">
                        <a:buNone/>
                      </a:pPr>
                      <a:r>
                        <a:rPr lang="en-US" sz="1600" i="0"/>
                        <a:t>E8.16 </a:t>
                      </a:r>
                      <a:r>
                        <a:rPr lang="en-US" sz="1600" i="0" baseline="0"/>
                        <a:t>- </a:t>
                      </a:r>
                      <a:r>
                        <a:rPr lang="en-US" sz="1600" b="1" i="0" baseline="0">
                          <a:latin typeface="Calibri" panose="020F0502020204030204" pitchFamily="34" charset="0"/>
                          <a:cs typeface="Calibri" panose="020F0502020204030204" pitchFamily="34" charset="0"/>
                        </a:rPr>
                        <a:t>Ví dụ dùng con trỏ và toán tử + để in lát cắt của 1 mảng</a:t>
                      </a:r>
                      <a:endParaRPr lang="en-US" sz="1600" b="1" i="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0474077"/>
                  </a:ext>
                </a:extLst>
              </a:tr>
              <a:tr h="2034810">
                <a:tc>
                  <a:txBody>
                    <a:bodyPr/>
                    <a:lstStyle/>
                    <a:p>
                      <a:pPr marL="0" marR="0">
                        <a:spcBef>
                          <a:spcPts val="0"/>
                        </a:spcBef>
                        <a:spcAft>
                          <a:spcPts val="0"/>
                        </a:spcAft>
                      </a:pPr>
                      <a:r>
                        <a:rPr lang="en-US" sz="1200">
                          <a:solidFill>
                            <a:srgbClr val="1F7199"/>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b="1">
                          <a:solidFill>
                            <a:srgbClr val="1F7199"/>
                          </a:solidFill>
                          <a:effectLst/>
                          <a:latin typeface="Courier New" panose="02070309020205020404" pitchFamily="49" charset="0"/>
                          <a:ea typeface="Courier New" panose="02070309020205020404" pitchFamily="49" charset="0"/>
                          <a:cs typeface="Courier New" panose="02070309020205020404" pitchFamily="49" charset="0"/>
                        </a:rPr>
                        <a:t>include</a:t>
                      </a:r>
                      <a:r>
                        <a:rPr lang="en-US" sz="1200">
                          <a:solidFill>
                            <a:srgbClr val="1F7199"/>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4D99BF"/>
                          </a:solidFill>
                          <a:effectLst/>
                          <a:latin typeface="Courier New" panose="02070309020205020404" pitchFamily="49" charset="0"/>
                          <a:ea typeface="Courier New" panose="02070309020205020404" pitchFamily="49" charset="0"/>
                          <a:cs typeface="Courier New" panose="02070309020205020404" pitchFamily="49" charset="0"/>
                        </a:rPr>
                        <a:t>&lt;stdio.h&gt;</a:t>
                      </a:r>
                      <a:endParaRPr lang="en-US" sz="1200">
                        <a:solidFill>
                          <a:schemeClr val="tx1"/>
                        </a:solidFill>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b="1">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main</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r>
                        <a:rPr lang="en-US" sz="1200">
                          <a:effectLst/>
                          <a:latin typeface="Courier New" panose="02070309020205020404" pitchFamily="49" charset="0"/>
                          <a:ea typeface="Courier New" panose="02070309020205020404" pitchFamily="49" charset="0"/>
                          <a:cs typeface="Times New Roman" panose="02020603050405020304" pitchFamily="18" charset="0"/>
                        </a:rPr>
                        <a:t> </a:t>
                      </a: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b="1">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20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10</a:t>
                      </a:r>
                      <a:r>
                        <a:rPr lang="en-US" sz="120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 {</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1</a:t>
                      </a:r>
                      <a:r>
                        <a:rPr lang="en-US" sz="120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2</a:t>
                      </a:r>
                      <a:r>
                        <a:rPr lang="en-US" sz="120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3</a:t>
                      </a:r>
                      <a:r>
                        <a:rPr lang="en-US" sz="120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4</a:t>
                      </a:r>
                      <a:r>
                        <a:rPr lang="en-US" sz="120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5</a:t>
                      </a:r>
                      <a:r>
                        <a:rPr lang="en-US" sz="120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6</a:t>
                      </a:r>
                      <a:r>
                        <a:rPr lang="en-US" sz="120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7</a:t>
                      </a:r>
                      <a:r>
                        <a:rPr lang="en-US" sz="120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8</a:t>
                      </a:r>
                      <a:r>
                        <a:rPr lang="en-US" sz="120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9</a:t>
                      </a:r>
                      <a:r>
                        <a:rPr lang="en-US" sz="120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10</a:t>
                      </a:r>
                      <a:r>
                        <a:rPr lang="en-US" sz="120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b="1">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20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s, e, i;</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printf</a:t>
                      </a:r>
                      <a:r>
                        <a:rPr lang="en-US" sz="120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"Enter index range to print: "</a:t>
                      </a:r>
                      <a:r>
                        <a:rPr lang="en-US" sz="120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scanf</a:t>
                      </a:r>
                      <a:r>
                        <a:rPr lang="en-US" sz="120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"%d%d"</a:t>
                      </a:r>
                      <a:r>
                        <a:rPr lang="en-US" sz="120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&amp;s, &amp;e);</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b="1">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for</a:t>
                      </a:r>
                      <a:r>
                        <a:rPr lang="en-US" sz="120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(i = s; i &lt;= e; i++)</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printf</a:t>
                      </a:r>
                      <a:r>
                        <a:rPr lang="en-US" sz="120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"%d "</a:t>
                      </a:r>
                      <a:r>
                        <a:rPr lang="en-US" sz="120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 + i));</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txBody>
                  <a:tcPr/>
                </a:tc>
                <a:extLst>
                  <a:ext uri="{0D108BD9-81ED-4DB2-BD59-A6C34878D82A}">
                    <a16:rowId xmlns:a16="http://schemas.microsoft.com/office/drawing/2014/main" val="3231565464"/>
                  </a:ext>
                </a:extLst>
              </a:tr>
            </a:tbl>
          </a:graphicData>
        </a:graphic>
      </p:graphicFrame>
      <p:sp>
        <p:nvSpPr>
          <p:cNvPr id="3" name="Rectangle 2"/>
          <p:cNvSpPr/>
          <p:nvPr/>
        </p:nvSpPr>
        <p:spPr>
          <a:xfrm>
            <a:off x="457199" y="1077745"/>
            <a:ext cx="8134709" cy="369332"/>
          </a:xfrm>
          <a:prstGeom prst="rect">
            <a:avLst/>
          </a:prstGeom>
        </p:spPr>
        <p:txBody>
          <a:bodyPr wrap="square">
            <a:spAutoFit/>
          </a:bodyPr>
          <a:lstStyle/>
          <a:p>
            <a:pPr algn="just"/>
            <a:r>
              <a:rPr lang="en-US" b="1"/>
              <a:t>Ví dụ: </a:t>
            </a:r>
            <a:r>
              <a:rPr lang="en-US"/>
              <a:t>Hãy viết lại ví dụ E8.12 nhưng sử dụng con trỏ và toán tử +.</a:t>
            </a:r>
          </a:p>
        </p:txBody>
      </p:sp>
    </p:spTree>
    <p:extLst>
      <p:ext uri="{BB962C8B-B14F-4D97-AF65-F5344CB8AC3E}">
        <p14:creationId xmlns:p14="http://schemas.microsoft.com/office/powerpoint/2010/main" val="1622718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Toán tử với con trỏ</a:t>
            </a:r>
          </a:p>
        </p:txBody>
      </p:sp>
      <p:sp>
        <p:nvSpPr>
          <p:cNvPr id="3" name="Rectangle 2"/>
          <p:cNvSpPr/>
          <p:nvPr/>
        </p:nvSpPr>
        <p:spPr>
          <a:xfrm>
            <a:off x="457200" y="1098186"/>
            <a:ext cx="8195912" cy="4001095"/>
          </a:xfrm>
          <a:prstGeom prst="rect">
            <a:avLst/>
          </a:prstGeom>
        </p:spPr>
        <p:txBody>
          <a:bodyPr wrap="square">
            <a:spAutoFit/>
          </a:bodyPr>
          <a:lstStyle/>
          <a:p>
            <a:pPr algn="just"/>
            <a:r>
              <a:rPr lang="en-US" sz="2000" b="1"/>
              <a:t>5. Toán tử chỉ số</a:t>
            </a:r>
          </a:p>
          <a:p>
            <a:pPr algn="just"/>
            <a:r>
              <a:rPr lang="en-US"/>
              <a:t>Như đã giới thiệu ở bài trước, để truy cập vào phần tử có chỉ số </a:t>
            </a:r>
            <a:r>
              <a:rPr lang="en-US" sz="1400">
                <a:latin typeface="Courier New" panose="02070309020205020404" pitchFamily="49" charset="0"/>
                <a:cs typeface="Courier New" panose="02070309020205020404" pitchFamily="49" charset="0"/>
              </a:rPr>
              <a:t>i</a:t>
            </a:r>
            <a:r>
              <a:rPr lang="en-US"/>
              <a:t> của mảng </a:t>
            </a:r>
            <a:r>
              <a:rPr lang="en-US" sz="1400">
                <a:latin typeface="Courier New" panose="02070309020205020404" pitchFamily="49" charset="0"/>
                <a:cs typeface="Courier New" panose="02070309020205020404" pitchFamily="49" charset="0"/>
              </a:rPr>
              <a:t>a</a:t>
            </a:r>
            <a:r>
              <a:rPr lang="en-US"/>
              <a:t> thì ta viết </a:t>
            </a:r>
            <a:r>
              <a:rPr lang="en-US" sz="1400">
                <a:solidFill>
                  <a:prstClr val="black"/>
                </a:solidFill>
                <a:latin typeface="Courier New" panose="02070309020205020404" pitchFamily="49" charset="0"/>
                <a:cs typeface="Courier New" panose="02070309020205020404" pitchFamily="49" charset="0"/>
              </a:rPr>
              <a:t>a[i]</a:t>
            </a:r>
            <a:r>
              <a:rPr lang="en-US"/>
              <a:t>. Ở phần này ta sẽ giải thích bản chất của cú pháp trên.</a:t>
            </a:r>
          </a:p>
          <a:p>
            <a:pPr algn="just"/>
            <a:endParaRPr lang="en-US"/>
          </a:p>
          <a:p>
            <a:pPr algn="just"/>
            <a:r>
              <a:rPr lang="en-US"/>
              <a:t>Trong C, cặp ngoặc vuông </a:t>
            </a:r>
            <a:r>
              <a:rPr lang="en-US" sz="1600">
                <a:latin typeface="Courier New" panose="02070309020205020404" pitchFamily="49" charset="0"/>
                <a:cs typeface="Courier New" panose="02070309020205020404" pitchFamily="49" charset="0"/>
              </a:rPr>
              <a:t>[]</a:t>
            </a:r>
            <a:r>
              <a:rPr lang="en-US"/>
              <a:t> được gọi là toán tử chỉ số (subscript operator). Khi sử dụng toán tử chỉ số với con trỏ, chẳng hạn nếu viết:</a:t>
            </a:r>
          </a:p>
          <a:p>
            <a:pPr algn="ctr"/>
            <a:r>
              <a:rPr lang="en-US">
                <a:latin typeface="Courier New" panose="02070309020205020404" pitchFamily="49" charset="0"/>
                <a:cs typeface="Courier New" panose="02070309020205020404" pitchFamily="49" charset="0"/>
              </a:rPr>
              <a:t>p[i]</a:t>
            </a:r>
          </a:p>
          <a:p>
            <a:pPr algn="just"/>
            <a:r>
              <a:rPr lang="en-US"/>
              <a:t>thì chương trình sẽ cộng con trỏ </a:t>
            </a:r>
            <a:r>
              <a:rPr lang="en-US" sz="1600">
                <a:latin typeface="Courier New" panose="02070309020205020404" pitchFamily="49" charset="0"/>
                <a:cs typeface="Courier New" panose="02070309020205020404" pitchFamily="49" charset="0"/>
              </a:rPr>
              <a:t>p</a:t>
            </a:r>
            <a:r>
              <a:rPr lang="en-US"/>
              <a:t> với </a:t>
            </a:r>
            <a:r>
              <a:rPr lang="en-US" sz="1600">
                <a:latin typeface="Courier New" panose="02070309020205020404" pitchFamily="49" charset="0"/>
                <a:cs typeface="Courier New" panose="02070309020205020404" pitchFamily="49" charset="0"/>
              </a:rPr>
              <a:t>i</a:t>
            </a:r>
            <a:r>
              <a:rPr lang="en-US"/>
              <a:t> rồi giải tham chiếu, tức </a:t>
            </a:r>
            <a:r>
              <a:rPr lang="en-US" sz="1400">
                <a:latin typeface="Courier New" panose="02070309020205020404" pitchFamily="49" charset="0"/>
                <a:cs typeface="Courier New" panose="02070309020205020404" pitchFamily="49" charset="0"/>
              </a:rPr>
              <a:t>p[i]</a:t>
            </a:r>
            <a:r>
              <a:rPr lang="en-US"/>
              <a:t> tương đương với </a:t>
            </a:r>
            <a:r>
              <a:rPr lang="en-US" sz="1400">
                <a:latin typeface="Courier New" panose="02070309020205020404" pitchFamily="49" charset="0"/>
                <a:cs typeface="Courier New" panose="02070309020205020404" pitchFamily="49" charset="0"/>
              </a:rPr>
              <a:t>*(p + i)</a:t>
            </a:r>
            <a:r>
              <a:rPr lang="en-US">
                <a:cs typeface="Courier New" panose="02070309020205020404" pitchFamily="49" charset="0"/>
              </a:rPr>
              <a:t>.</a:t>
            </a:r>
          </a:p>
          <a:p>
            <a:pPr algn="just"/>
            <a:endParaRPr lang="en-US">
              <a:cs typeface="Courier New" panose="02070309020205020404" pitchFamily="49" charset="0"/>
            </a:endParaRPr>
          </a:p>
          <a:p>
            <a:pPr algn="just"/>
            <a:r>
              <a:rPr lang="en-US" b="1" i="1"/>
              <a:t>Lưu ý: </a:t>
            </a:r>
            <a:r>
              <a:rPr lang="en-US" i="1"/>
              <a:t>Giá trị của i có thể âm.</a:t>
            </a:r>
            <a:endParaRPr lang="en-US"/>
          </a:p>
          <a:p>
            <a:pPr algn="just"/>
            <a:endParaRPr lang="en-US"/>
          </a:p>
          <a:p>
            <a:pPr algn="just"/>
            <a:r>
              <a:rPr lang="en-US" b="1"/>
              <a:t>Ứng dụng với mảng: </a:t>
            </a:r>
            <a:r>
              <a:rPr lang="en-US"/>
              <a:t>Nếu con trỏ </a:t>
            </a:r>
            <a:r>
              <a:rPr lang="en-US" sz="1400">
                <a:latin typeface="Courier New" panose="02070309020205020404" pitchFamily="49" charset="0"/>
                <a:cs typeface="Courier New" panose="02070309020205020404" pitchFamily="49" charset="0"/>
              </a:rPr>
              <a:t>p</a:t>
            </a:r>
            <a:r>
              <a:rPr lang="en-US"/>
              <a:t> hiện đang trỏ tới phần tử có chỉ số </a:t>
            </a:r>
            <a:r>
              <a:rPr lang="en-US" sz="1400">
                <a:latin typeface="Courier New" panose="02070309020205020404" pitchFamily="49" charset="0"/>
                <a:cs typeface="Courier New" panose="02070309020205020404" pitchFamily="49" charset="0"/>
              </a:rPr>
              <a:t>k</a:t>
            </a:r>
            <a:r>
              <a:rPr lang="en-US"/>
              <a:t> của mảng </a:t>
            </a:r>
            <a:r>
              <a:rPr lang="en-US" sz="1400">
                <a:latin typeface="Courier New" panose="02070309020205020404" pitchFamily="49" charset="0"/>
                <a:cs typeface="Courier New" panose="02070309020205020404" pitchFamily="49" charset="0"/>
              </a:rPr>
              <a:t>a</a:t>
            </a:r>
            <a:r>
              <a:rPr lang="en-US"/>
              <a:t>, thì phép toán </a:t>
            </a:r>
            <a:r>
              <a:rPr lang="en-US" sz="1400">
                <a:latin typeface="Courier New" panose="02070309020205020404" pitchFamily="49" charset="0"/>
                <a:cs typeface="Courier New" panose="02070309020205020404" pitchFamily="49" charset="0"/>
              </a:rPr>
              <a:t>p[i]</a:t>
            </a:r>
            <a:r>
              <a:rPr lang="en-US"/>
              <a:t> sẽ trả về biến tương ứng với phần tử có chỉ số </a:t>
            </a:r>
            <a:r>
              <a:rPr lang="en-US" sz="1400">
                <a:latin typeface="Courier New" panose="02070309020205020404" pitchFamily="49" charset="0"/>
                <a:cs typeface="Courier New" panose="02070309020205020404" pitchFamily="49" charset="0"/>
              </a:rPr>
              <a:t>k + i</a:t>
            </a:r>
            <a:r>
              <a:rPr lang="en-US"/>
              <a:t>.</a:t>
            </a:r>
          </a:p>
        </p:txBody>
      </p:sp>
    </p:spTree>
    <p:extLst>
      <p:ext uri="{BB962C8B-B14F-4D97-AF65-F5344CB8AC3E}">
        <p14:creationId xmlns:p14="http://schemas.microsoft.com/office/powerpoint/2010/main" val="2852477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Địa chỉ bộ nhớ</a:t>
            </a:r>
          </a:p>
        </p:txBody>
      </p:sp>
      <p:sp>
        <p:nvSpPr>
          <p:cNvPr id="3" name="Content Placeholder 2"/>
          <p:cNvSpPr>
            <a:spLocks noGrp="1"/>
          </p:cNvSpPr>
          <p:nvPr>
            <p:ph idx="1"/>
          </p:nvPr>
        </p:nvSpPr>
        <p:spPr>
          <a:xfrm>
            <a:off x="457200" y="1056373"/>
            <a:ext cx="5375709" cy="5180798"/>
          </a:xfrm>
        </p:spPr>
        <p:txBody>
          <a:bodyPr>
            <a:normAutofit/>
          </a:bodyPr>
          <a:lstStyle/>
          <a:p>
            <a:pPr marL="0" indent="0" algn="just">
              <a:buNone/>
            </a:pPr>
            <a:r>
              <a:rPr lang="en-US" sz="2400" b="1"/>
              <a:t>1. Khái niệm</a:t>
            </a:r>
          </a:p>
          <a:p>
            <a:pPr marL="0" indent="0" algn="just">
              <a:buNone/>
            </a:pPr>
            <a:r>
              <a:rPr lang="en-US" sz="2000"/>
              <a:t>Ta có thể hình dung bộ nhớ của chương trình là một dãy các ô nhớ liền kề nhau, mỗi ô nhớ có kích thước là 1 byte. Các ô nhớ này sẽ được đánh số lần lượt từ 0, và con số này được gọi là địa chỉ của ô nhớ.</a:t>
            </a:r>
          </a:p>
          <a:p>
            <a:pPr marL="0" indent="0" algn="just">
              <a:buNone/>
            </a:pPr>
            <a:r>
              <a:rPr lang="en-US" sz="2000"/>
              <a:t>Các ô nhớ liền kề có thể được kết hợp với nhau thành các vùng nhớ (block) để lưu trữ dữ liệu cũng như mã thực thi của chương trình. Khi đó địa chỉ của vùng nhớ được quy ước là địa chỉ của ô nhớ đầu tiên.</a:t>
            </a:r>
          </a:p>
        </p:txBody>
      </p:sp>
      <p:pic>
        <p:nvPicPr>
          <p:cNvPr id="1026" name="Picture 2" descr="https://chortle.ccsu.edu/AssemblyTutorial/Chapter-10/memory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8483" y="1248878"/>
            <a:ext cx="2581275" cy="4057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42612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Toán tử với con trỏ</a:t>
            </a:r>
          </a:p>
        </p:txBody>
      </p:sp>
      <p:graphicFrame>
        <p:nvGraphicFramePr>
          <p:cNvPr id="4" name="Table 3"/>
          <p:cNvGraphicFramePr>
            <a:graphicFrameLocks noGrp="1"/>
          </p:cNvGraphicFramePr>
          <p:nvPr>
            <p:extLst>
              <p:ext uri="{D42A27DB-BD31-4B8C-83A1-F6EECF244321}">
                <p14:modId xmlns:p14="http://schemas.microsoft.com/office/powerpoint/2010/main" val="2543841249"/>
              </p:ext>
            </p:extLst>
          </p:nvPr>
        </p:nvGraphicFramePr>
        <p:xfrm>
          <a:off x="457199" y="1447077"/>
          <a:ext cx="8195912" cy="2370090"/>
        </p:xfrm>
        <a:graphic>
          <a:graphicData uri="http://schemas.openxmlformats.org/drawingml/2006/table">
            <a:tbl>
              <a:tblPr firstRow="1" bandRow="1">
                <a:tableStyleId>{17292A2E-F333-43FB-9621-5CBBE7FDCDCB}</a:tableStyleId>
              </a:tblPr>
              <a:tblGrid>
                <a:gridCol w="8195912">
                  <a:extLst>
                    <a:ext uri="{9D8B030D-6E8A-4147-A177-3AD203B41FA5}">
                      <a16:colId xmlns:a16="http://schemas.microsoft.com/office/drawing/2014/main" val="107693152"/>
                    </a:ext>
                  </a:extLst>
                </a:gridCol>
              </a:tblGrid>
              <a:tr h="252652">
                <a:tc>
                  <a:txBody>
                    <a:bodyPr/>
                    <a:lstStyle/>
                    <a:p>
                      <a:pPr marL="0" indent="0" algn="just">
                        <a:buNone/>
                      </a:pPr>
                      <a:r>
                        <a:rPr lang="en-US" sz="1600" i="0"/>
                        <a:t>E8.17 </a:t>
                      </a:r>
                      <a:r>
                        <a:rPr lang="en-US" sz="1600" i="0" baseline="0"/>
                        <a:t>- </a:t>
                      </a:r>
                      <a:r>
                        <a:rPr lang="en-US" sz="1600" b="1" i="0" baseline="0">
                          <a:latin typeface="Calibri" panose="020F0502020204030204" pitchFamily="34" charset="0"/>
                          <a:cs typeface="Calibri" panose="020F0502020204030204" pitchFamily="34" charset="0"/>
                        </a:rPr>
                        <a:t>Ví dụ dùng con trỏ và toán tử chỉ số để in lát cắt của 1 mảng</a:t>
                      </a:r>
                      <a:endParaRPr lang="en-US" sz="1600" b="1" i="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0474077"/>
                  </a:ext>
                </a:extLst>
              </a:tr>
              <a:tr h="2034810">
                <a:tc>
                  <a:txBody>
                    <a:bodyPr/>
                    <a:lstStyle/>
                    <a:p>
                      <a:pPr marL="0" marR="0">
                        <a:spcBef>
                          <a:spcPts val="0"/>
                        </a:spcBef>
                        <a:spcAft>
                          <a:spcPts val="0"/>
                        </a:spcAft>
                      </a:pPr>
                      <a:r>
                        <a:rPr lang="en-US" sz="1200">
                          <a:solidFill>
                            <a:srgbClr val="1F7199"/>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b="1">
                          <a:solidFill>
                            <a:srgbClr val="1F7199"/>
                          </a:solidFill>
                          <a:effectLst/>
                          <a:latin typeface="Courier New" panose="02070309020205020404" pitchFamily="49" charset="0"/>
                          <a:ea typeface="Courier New" panose="02070309020205020404" pitchFamily="49" charset="0"/>
                          <a:cs typeface="Courier New" panose="02070309020205020404" pitchFamily="49" charset="0"/>
                        </a:rPr>
                        <a:t>include</a:t>
                      </a:r>
                      <a:r>
                        <a:rPr lang="en-US" sz="1200">
                          <a:solidFill>
                            <a:srgbClr val="1F7199"/>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4D99BF"/>
                          </a:solidFill>
                          <a:effectLst/>
                          <a:latin typeface="Courier New" panose="02070309020205020404" pitchFamily="49" charset="0"/>
                          <a:ea typeface="Courier New" panose="02070309020205020404" pitchFamily="49" charset="0"/>
                          <a:cs typeface="Courier New" panose="02070309020205020404" pitchFamily="49" charset="0"/>
                        </a:rPr>
                        <a:t>&lt;stdio.h&gt;</a:t>
                      </a:r>
                      <a:endParaRPr lang="en-US" sz="1200">
                        <a:solidFill>
                          <a:schemeClr val="tx1"/>
                        </a:solidFill>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b="1">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main</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effectLst/>
                          <a:latin typeface="Courier New" panose="02070309020205020404" pitchFamily="49" charset="0"/>
                          <a:ea typeface="Courier New" panose="02070309020205020404" pitchFamily="49" charset="0"/>
                          <a:cs typeface="Times New Roman" panose="02020603050405020304" pitchFamily="18" charset="0"/>
                        </a:rPr>
                        <a:t> </a:t>
                      </a: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10</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 {</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1</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2</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3</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4</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5</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6</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7</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8</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9</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10</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s, e, i, *p;</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printf</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"Enter index range to print: "</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scanf</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"%d%d"</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&amp;s, &amp;e);</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for</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(p = &amp;a[s], i = </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0</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i &lt;= e - s; i++)</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printf</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"%d "</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p[i]);</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txBody>
                  <a:tcPr/>
                </a:tc>
                <a:extLst>
                  <a:ext uri="{0D108BD9-81ED-4DB2-BD59-A6C34878D82A}">
                    <a16:rowId xmlns:a16="http://schemas.microsoft.com/office/drawing/2014/main" val="3231565464"/>
                  </a:ext>
                </a:extLst>
              </a:tr>
            </a:tbl>
          </a:graphicData>
        </a:graphic>
      </p:graphicFrame>
      <p:sp>
        <p:nvSpPr>
          <p:cNvPr id="3" name="Rectangle 2"/>
          <p:cNvSpPr/>
          <p:nvPr/>
        </p:nvSpPr>
        <p:spPr>
          <a:xfrm>
            <a:off x="457199" y="1077745"/>
            <a:ext cx="8134709" cy="369332"/>
          </a:xfrm>
          <a:prstGeom prst="rect">
            <a:avLst/>
          </a:prstGeom>
        </p:spPr>
        <p:txBody>
          <a:bodyPr wrap="square">
            <a:spAutoFit/>
          </a:bodyPr>
          <a:lstStyle/>
          <a:p>
            <a:pPr algn="just"/>
            <a:r>
              <a:rPr lang="en-US" b="1"/>
              <a:t>Ví dụ: </a:t>
            </a:r>
            <a:r>
              <a:rPr lang="en-US"/>
              <a:t>Hãy viết lại ví dụ E8.12 nhưng sử dụng con trỏ và toán tử chỉ số.</a:t>
            </a:r>
          </a:p>
        </p:txBody>
      </p:sp>
    </p:spTree>
    <p:extLst>
      <p:ext uri="{BB962C8B-B14F-4D97-AF65-F5344CB8AC3E}">
        <p14:creationId xmlns:p14="http://schemas.microsoft.com/office/powerpoint/2010/main" val="33755676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Toán tử với con trỏ</a:t>
            </a:r>
          </a:p>
        </p:txBody>
      </p:sp>
      <p:graphicFrame>
        <p:nvGraphicFramePr>
          <p:cNvPr id="4" name="Table 3"/>
          <p:cNvGraphicFramePr>
            <a:graphicFrameLocks noGrp="1"/>
          </p:cNvGraphicFramePr>
          <p:nvPr>
            <p:extLst>
              <p:ext uri="{D42A27DB-BD31-4B8C-83A1-F6EECF244321}">
                <p14:modId xmlns:p14="http://schemas.microsoft.com/office/powerpoint/2010/main" val="2688071684"/>
              </p:ext>
            </p:extLst>
          </p:nvPr>
        </p:nvGraphicFramePr>
        <p:xfrm>
          <a:off x="457199" y="2832071"/>
          <a:ext cx="8195912" cy="3352800"/>
        </p:xfrm>
        <a:graphic>
          <a:graphicData uri="http://schemas.openxmlformats.org/drawingml/2006/table">
            <a:tbl>
              <a:tblPr firstRow="1" bandRow="1">
                <a:tableStyleId>{17292A2E-F333-43FB-9621-5CBBE7FDCDCB}</a:tableStyleId>
              </a:tblPr>
              <a:tblGrid>
                <a:gridCol w="8195912">
                  <a:extLst>
                    <a:ext uri="{9D8B030D-6E8A-4147-A177-3AD203B41FA5}">
                      <a16:colId xmlns:a16="http://schemas.microsoft.com/office/drawing/2014/main" val="107693152"/>
                    </a:ext>
                  </a:extLst>
                </a:gridCol>
              </a:tblGrid>
              <a:tr h="252652">
                <a:tc>
                  <a:txBody>
                    <a:bodyPr/>
                    <a:lstStyle/>
                    <a:p>
                      <a:pPr marL="0" indent="0" algn="just">
                        <a:buNone/>
                      </a:pPr>
                      <a:r>
                        <a:rPr lang="en-US" sz="1600" i="0"/>
                        <a:t>E8.18 </a:t>
                      </a:r>
                      <a:r>
                        <a:rPr lang="en-US" sz="1600" i="0" baseline="0"/>
                        <a:t>- </a:t>
                      </a:r>
                      <a:r>
                        <a:rPr lang="en-US" sz="1600" b="1" i="0" baseline="0">
                          <a:latin typeface="Calibri" panose="020F0502020204030204" pitchFamily="34" charset="0"/>
                          <a:cs typeface="Calibri" panose="020F0502020204030204" pitchFamily="34" charset="0"/>
                        </a:rPr>
                        <a:t>Ví dụ dùng con trỏ và toán tử chỉ số để nhập/xuất trên mảng 2 chiều</a:t>
                      </a:r>
                      <a:endParaRPr lang="en-US" sz="1600" b="1" i="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0474077"/>
                  </a:ext>
                </a:extLst>
              </a:tr>
              <a:tr h="2034810">
                <a:tc>
                  <a:txBody>
                    <a:bodyPr/>
                    <a:lstStyle/>
                    <a:p>
                      <a:pPr marL="0" marR="0">
                        <a:spcBef>
                          <a:spcPts val="0"/>
                        </a:spcBef>
                        <a:spcAft>
                          <a:spcPts val="0"/>
                        </a:spcAft>
                      </a:pPr>
                      <a:r>
                        <a:rPr lang="en-US" sz="1200">
                          <a:solidFill>
                            <a:srgbClr val="1F7199"/>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b="1">
                          <a:solidFill>
                            <a:srgbClr val="1F7199"/>
                          </a:solidFill>
                          <a:effectLst/>
                          <a:latin typeface="Courier New" panose="02070309020205020404" pitchFamily="49" charset="0"/>
                          <a:ea typeface="Courier New" panose="02070309020205020404" pitchFamily="49" charset="0"/>
                          <a:cs typeface="Courier New" panose="02070309020205020404" pitchFamily="49" charset="0"/>
                        </a:rPr>
                        <a:t>include</a:t>
                      </a:r>
                      <a:r>
                        <a:rPr lang="en-US" sz="1200">
                          <a:solidFill>
                            <a:srgbClr val="1F7199"/>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4D99BF"/>
                          </a:solidFill>
                          <a:effectLst/>
                          <a:latin typeface="Courier New" panose="02070309020205020404" pitchFamily="49" charset="0"/>
                          <a:ea typeface="Courier New" panose="02070309020205020404" pitchFamily="49" charset="0"/>
                          <a:cs typeface="Courier New" panose="02070309020205020404" pitchFamily="49" charset="0"/>
                        </a:rPr>
                        <a:t>&lt;stdio.h&gt;</a:t>
                      </a:r>
                      <a:endParaRPr lang="en-US" sz="1200">
                        <a:solidFill>
                          <a:schemeClr val="tx1"/>
                        </a:solidFill>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b="1">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main</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effectLst/>
                          <a:latin typeface="Courier New" panose="02070309020205020404" pitchFamily="49" charset="0"/>
                          <a:ea typeface="Courier New" panose="02070309020205020404" pitchFamily="49" charset="0"/>
                          <a:cs typeface="Times New Roman" panose="02020603050405020304" pitchFamily="18" charset="0"/>
                        </a:rPr>
                        <a:t> </a:t>
                      </a: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m, n, i;</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printf</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"Enter m, n: "</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scanf</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"%d%d"</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&amp;m, &amp;n);</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a[m][n];</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*p = a;</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printf</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"Enter a %d x %d matrix:\n"</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m, n);</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for</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(i = </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0</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i &lt; m * n; i++)</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scanf</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"%d"</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&amp;p[i]);</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puts</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"Here is the matrix printed as a sequence:"</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for</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(i = </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0</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i &lt; m * n; i++)</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printf</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"%d "</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p[i]);</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printf</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"\n"</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txBody>
                  <a:tcPr/>
                </a:tc>
                <a:extLst>
                  <a:ext uri="{0D108BD9-81ED-4DB2-BD59-A6C34878D82A}">
                    <a16:rowId xmlns:a16="http://schemas.microsoft.com/office/drawing/2014/main" val="3231565464"/>
                  </a:ext>
                </a:extLst>
              </a:tr>
            </a:tbl>
          </a:graphicData>
        </a:graphic>
      </p:graphicFrame>
      <p:sp>
        <p:nvSpPr>
          <p:cNvPr id="8" name="TextBox 7"/>
          <p:cNvSpPr txBox="1"/>
          <p:nvPr/>
        </p:nvSpPr>
        <p:spPr>
          <a:xfrm>
            <a:off x="5387284" y="3185753"/>
            <a:ext cx="869337" cy="369332"/>
          </a:xfrm>
          <a:prstGeom prst="rect">
            <a:avLst/>
          </a:prstGeom>
          <a:noFill/>
        </p:spPr>
        <p:txBody>
          <a:bodyPr wrap="square" rtlCol="0">
            <a:spAutoFit/>
          </a:bodyPr>
          <a:lstStyle/>
          <a:p>
            <a:r>
              <a:rPr lang="en-US" b="1"/>
              <a:t>Output</a:t>
            </a:r>
          </a:p>
        </p:txBody>
      </p:sp>
      <p:sp>
        <p:nvSpPr>
          <p:cNvPr id="3" name="Rectangle 2"/>
          <p:cNvSpPr/>
          <p:nvPr/>
        </p:nvSpPr>
        <p:spPr>
          <a:xfrm>
            <a:off x="457199" y="1077745"/>
            <a:ext cx="8134709" cy="1754326"/>
          </a:xfrm>
          <a:prstGeom prst="rect">
            <a:avLst/>
          </a:prstGeom>
        </p:spPr>
        <p:txBody>
          <a:bodyPr wrap="square">
            <a:spAutoFit/>
          </a:bodyPr>
          <a:lstStyle/>
          <a:p>
            <a:pPr algn="just"/>
            <a:r>
              <a:rPr lang="en-US" b="1"/>
              <a:t>Ví dụ: </a:t>
            </a:r>
            <a:r>
              <a:rPr lang="en-US"/>
              <a:t>Hãy viết chương trình:</a:t>
            </a:r>
          </a:p>
          <a:p>
            <a:pPr marL="285750" indent="-285750" algn="just">
              <a:buFont typeface="Arial" panose="020B0604020202020204" pitchFamily="34" charset="0"/>
              <a:buChar char="•"/>
            </a:pPr>
            <a:r>
              <a:rPr lang="en-US"/>
              <a:t>Nhập vào 2 số nguyên dương m, n.</a:t>
            </a:r>
          </a:p>
          <a:p>
            <a:pPr marL="285750" indent="-285750" algn="just">
              <a:buFont typeface="Arial" panose="020B0604020202020204" pitchFamily="34" charset="0"/>
              <a:buChar char="•"/>
            </a:pPr>
            <a:r>
              <a:rPr lang="en-US"/>
              <a:t>Nhập vào ma trận số nguyên kích thước m x n.</a:t>
            </a:r>
          </a:p>
          <a:p>
            <a:pPr marL="285750" indent="-285750" algn="just">
              <a:buFont typeface="Arial" panose="020B0604020202020204" pitchFamily="34" charset="0"/>
              <a:buChar char="•"/>
            </a:pPr>
            <a:r>
              <a:rPr lang="en-US"/>
              <a:t>In ra tất cả các phần tử của ma trận thành 1 dãy (các phần tử được in theo thứ tự từ trái sang phải, từ trên xuống dưới).</a:t>
            </a:r>
          </a:p>
          <a:p>
            <a:pPr algn="just"/>
            <a:r>
              <a:rPr lang="en-US" b="1"/>
              <a:t>Yêu cầu: </a:t>
            </a:r>
            <a:r>
              <a:rPr lang="en-US"/>
              <a:t>sử dụng con trỏ để nhập/xuất phần tử.</a:t>
            </a:r>
          </a:p>
        </p:txBody>
      </p:sp>
      <p:pic>
        <p:nvPicPr>
          <p:cNvPr id="9" name="Picture 8"/>
          <p:cNvPicPr>
            <a:picLocks noChangeAspect="1"/>
          </p:cNvPicPr>
          <p:nvPr/>
        </p:nvPicPr>
        <p:blipFill rotWithShape="1">
          <a:blip r:embed="rId2"/>
          <a:srcRect r="65634" b="68485"/>
          <a:stretch/>
        </p:blipFill>
        <p:spPr>
          <a:xfrm>
            <a:off x="5387284" y="3555085"/>
            <a:ext cx="3204624" cy="1536940"/>
          </a:xfrm>
          <a:prstGeom prst="rect">
            <a:avLst/>
          </a:prstGeom>
        </p:spPr>
      </p:pic>
    </p:spTree>
    <p:extLst>
      <p:ext uri="{BB962C8B-B14F-4D97-AF65-F5344CB8AC3E}">
        <p14:creationId xmlns:p14="http://schemas.microsoft.com/office/powerpoint/2010/main" val="499836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 CẤP PHÁT BỘ NHỚ ĐỘNG</a:t>
            </a:r>
          </a:p>
        </p:txBody>
      </p:sp>
    </p:spTree>
    <p:extLst>
      <p:ext uri="{BB962C8B-B14F-4D97-AF65-F5344CB8AC3E}">
        <p14:creationId xmlns:p14="http://schemas.microsoft.com/office/powerpoint/2010/main" val="7409383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solidFill>
                  <a:prstClr val="black"/>
                </a:solidFill>
              </a:rPr>
              <a:t>Cấp phát bộ nhớ động</a:t>
            </a:r>
            <a:endParaRPr lang="en-US"/>
          </a:p>
        </p:txBody>
      </p:sp>
      <p:sp>
        <p:nvSpPr>
          <p:cNvPr id="3" name="Rectangle 2"/>
          <p:cNvSpPr/>
          <p:nvPr/>
        </p:nvSpPr>
        <p:spPr>
          <a:xfrm>
            <a:off x="457200" y="1098186"/>
            <a:ext cx="8195912" cy="1569660"/>
          </a:xfrm>
          <a:prstGeom prst="rect">
            <a:avLst/>
          </a:prstGeom>
        </p:spPr>
        <p:txBody>
          <a:bodyPr wrap="square">
            <a:spAutoFit/>
          </a:bodyPr>
          <a:lstStyle/>
          <a:p>
            <a:pPr algn="just"/>
            <a:r>
              <a:rPr lang="en-US" sz="2400" b="1"/>
              <a:t>1. Giới thiệu về các hàm cấp phát động</a:t>
            </a:r>
          </a:p>
          <a:p>
            <a:pPr algn="just"/>
            <a:r>
              <a:rPr lang="en-US"/>
              <a:t>Như đã giải thích ở phần mở đầu, trong một số trường hợp chúng ta cần các công cụ giúp cấp phát và giải phóng bộ nhớ theo ý muốn để tận dụng tài nguyên bộ nhớ cho hiệu quả, hay còn gọi là </a:t>
            </a:r>
            <a:r>
              <a:rPr lang="en-US" b="1"/>
              <a:t>cấp phát động</a:t>
            </a:r>
            <a:r>
              <a:rPr lang="en-US"/>
              <a:t> (dynamic memory allocation). Trong C, thư viện </a:t>
            </a:r>
            <a:r>
              <a:rPr lang="en-US" b="1"/>
              <a:t>stdlib.h</a:t>
            </a:r>
            <a:r>
              <a:rPr lang="en-US"/>
              <a:t> cung cấp 4 hàm giúp ta thực hiện được điều này, đó là:</a:t>
            </a:r>
          </a:p>
        </p:txBody>
      </p:sp>
      <p:graphicFrame>
        <p:nvGraphicFramePr>
          <p:cNvPr id="5" name="Table 4"/>
          <p:cNvGraphicFramePr>
            <a:graphicFrameLocks noGrp="1"/>
          </p:cNvGraphicFramePr>
          <p:nvPr>
            <p:extLst>
              <p:ext uri="{D42A27DB-BD31-4B8C-83A1-F6EECF244321}">
                <p14:modId xmlns:p14="http://schemas.microsoft.com/office/powerpoint/2010/main" val="4189360251"/>
              </p:ext>
            </p:extLst>
          </p:nvPr>
        </p:nvGraphicFramePr>
        <p:xfrm>
          <a:off x="457200" y="2667846"/>
          <a:ext cx="8195912" cy="2123440"/>
        </p:xfrm>
        <a:graphic>
          <a:graphicData uri="http://schemas.openxmlformats.org/drawingml/2006/table">
            <a:tbl>
              <a:tblPr firstRow="1" bandRow="1">
                <a:tableStyleId>{F5AB1C69-6EDB-4FF4-983F-18BD219EF322}</a:tableStyleId>
              </a:tblPr>
              <a:tblGrid>
                <a:gridCol w="1302589">
                  <a:extLst>
                    <a:ext uri="{9D8B030D-6E8A-4147-A177-3AD203B41FA5}">
                      <a16:colId xmlns:a16="http://schemas.microsoft.com/office/drawing/2014/main" val="2766667660"/>
                    </a:ext>
                  </a:extLst>
                </a:gridCol>
                <a:gridCol w="6893323">
                  <a:extLst>
                    <a:ext uri="{9D8B030D-6E8A-4147-A177-3AD203B41FA5}">
                      <a16:colId xmlns:a16="http://schemas.microsoft.com/office/drawing/2014/main" val="1400121751"/>
                    </a:ext>
                  </a:extLst>
                </a:gridCol>
              </a:tblGrid>
              <a:tr h="370840">
                <a:tc>
                  <a:txBody>
                    <a:bodyPr/>
                    <a:lstStyle/>
                    <a:p>
                      <a:r>
                        <a:rPr lang="en-US" baseline="0"/>
                        <a:t>Tên hàm</a:t>
                      </a:r>
                      <a:endParaRPr lang="en-US"/>
                    </a:p>
                  </a:txBody>
                  <a:tcPr/>
                </a:tc>
                <a:tc>
                  <a:txBody>
                    <a:bodyPr/>
                    <a:lstStyle/>
                    <a:p>
                      <a:r>
                        <a:rPr lang="en-US"/>
                        <a:t>Chức</a:t>
                      </a:r>
                      <a:r>
                        <a:rPr lang="en-US" baseline="0"/>
                        <a:t> năng</a:t>
                      </a:r>
                      <a:endParaRPr lang="en-US"/>
                    </a:p>
                  </a:txBody>
                  <a:tcPr/>
                </a:tc>
                <a:extLst>
                  <a:ext uri="{0D108BD9-81ED-4DB2-BD59-A6C34878D82A}">
                    <a16:rowId xmlns:a16="http://schemas.microsoft.com/office/drawing/2014/main" val="2609800043"/>
                  </a:ext>
                </a:extLst>
              </a:tr>
              <a:tr h="370840">
                <a:tc>
                  <a:txBody>
                    <a:bodyPr/>
                    <a:lstStyle/>
                    <a:p>
                      <a:r>
                        <a:rPr lang="en-US" sz="1400">
                          <a:latin typeface="Courier New" panose="02070309020205020404" pitchFamily="49" charset="0"/>
                          <a:cs typeface="Courier New" panose="02070309020205020404" pitchFamily="49" charset="0"/>
                        </a:rPr>
                        <a:t>malloc()</a:t>
                      </a:r>
                    </a:p>
                  </a:txBody>
                  <a:tcPr/>
                </a:tc>
                <a:tc>
                  <a:txBody>
                    <a:bodyPr/>
                    <a:lstStyle/>
                    <a:p>
                      <a:r>
                        <a:rPr lang="en-US"/>
                        <a:t>Cấp</a:t>
                      </a:r>
                      <a:r>
                        <a:rPr lang="en-US" baseline="0"/>
                        <a:t> phát 1 vùng nhớ với kích thước xác định.</a:t>
                      </a:r>
                      <a:endParaRPr lang="en-US"/>
                    </a:p>
                  </a:txBody>
                  <a:tcPr/>
                </a:tc>
                <a:extLst>
                  <a:ext uri="{0D108BD9-81ED-4DB2-BD59-A6C34878D82A}">
                    <a16:rowId xmlns:a16="http://schemas.microsoft.com/office/drawing/2014/main" val="1650092690"/>
                  </a:ext>
                </a:extLst>
              </a:tr>
              <a:tr h="370840">
                <a:tc>
                  <a:txBody>
                    <a:bodyPr/>
                    <a:lstStyle/>
                    <a:p>
                      <a:r>
                        <a:rPr lang="en-US" sz="1400">
                          <a:latin typeface="Courier New" panose="02070309020205020404" pitchFamily="49" charset="0"/>
                          <a:cs typeface="Courier New" panose="02070309020205020404" pitchFamily="49" charset="0"/>
                        </a:rPr>
                        <a:t>calloc()</a:t>
                      </a:r>
                    </a:p>
                  </a:txBody>
                  <a:tcPr/>
                </a:tc>
                <a:tc>
                  <a:txBody>
                    <a:bodyPr/>
                    <a:lstStyle/>
                    <a:p>
                      <a:r>
                        <a:rPr lang="en-US"/>
                        <a:t>Cấp</a:t>
                      </a:r>
                      <a:r>
                        <a:rPr lang="en-US" baseline="0"/>
                        <a:t> phát 1 mảng với số phần tử và kích thước dữ liệu của phần tử xác định, đồng thời khởi tạo giá trị cho các phần tử bằng 0.</a:t>
                      </a:r>
                      <a:endParaRPr lang="en-US"/>
                    </a:p>
                  </a:txBody>
                  <a:tcPr/>
                </a:tc>
                <a:extLst>
                  <a:ext uri="{0D108BD9-81ED-4DB2-BD59-A6C34878D82A}">
                    <a16:rowId xmlns:a16="http://schemas.microsoft.com/office/drawing/2014/main" val="1884788734"/>
                  </a:ext>
                </a:extLst>
              </a:tr>
              <a:tr h="370840">
                <a:tc>
                  <a:txBody>
                    <a:bodyPr/>
                    <a:lstStyle/>
                    <a:p>
                      <a:r>
                        <a:rPr lang="en-US" sz="1400">
                          <a:latin typeface="Courier New" panose="02070309020205020404" pitchFamily="49" charset="0"/>
                          <a:cs typeface="Courier New" panose="02070309020205020404" pitchFamily="49" charset="0"/>
                        </a:rPr>
                        <a:t>realloc()</a:t>
                      </a:r>
                    </a:p>
                  </a:txBody>
                  <a:tcPr/>
                </a:tc>
                <a:tc>
                  <a:txBody>
                    <a:bodyPr/>
                    <a:lstStyle/>
                    <a:p>
                      <a:r>
                        <a:rPr lang="en-US"/>
                        <a:t>Thay</a:t>
                      </a:r>
                      <a:r>
                        <a:rPr lang="en-US" baseline="0"/>
                        <a:t> đổi kích thước 1 vùng nhớ đã cấp phát.</a:t>
                      </a:r>
                      <a:endParaRPr lang="en-US"/>
                    </a:p>
                  </a:txBody>
                  <a:tcPr/>
                </a:tc>
                <a:extLst>
                  <a:ext uri="{0D108BD9-81ED-4DB2-BD59-A6C34878D82A}">
                    <a16:rowId xmlns:a16="http://schemas.microsoft.com/office/drawing/2014/main" val="1333092175"/>
                  </a:ext>
                </a:extLst>
              </a:tr>
              <a:tr h="370840">
                <a:tc>
                  <a:txBody>
                    <a:bodyPr/>
                    <a:lstStyle/>
                    <a:p>
                      <a:r>
                        <a:rPr lang="en-US" sz="1400">
                          <a:latin typeface="Courier New" panose="02070309020205020404" pitchFamily="49" charset="0"/>
                          <a:cs typeface="Courier New" panose="02070309020205020404" pitchFamily="49" charset="0"/>
                        </a:rPr>
                        <a:t>free()</a:t>
                      </a:r>
                    </a:p>
                  </a:txBody>
                  <a:tcPr/>
                </a:tc>
                <a:tc>
                  <a:txBody>
                    <a:bodyPr/>
                    <a:lstStyle/>
                    <a:p>
                      <a:r>
                        <a:rPr lang="en-US"/>
                        <a:t>Giải</a:t>
                      </a:r>
                      <a:r>
                        <a:rPr lang="en-US" baseline="0"/>
                        <a:t> phóng 1 vùng nhớ đã cấp phát.</a:t>
                      </a:r>
                      <a:endParaRPr lang="en-US"/>
                    </a:p>
                  </a:txBody>
                  <a:tcPr/>
                </a:tc>
                <a:extLst>
                  <a:ext uri="{0D108BD9-81ED-4DB2-BD59-A6C34878D82A}">
                    <a16:rowId xmlns:a16="http://schemas.microsoft.com/office/drawing/2014/main" val="2016969577"/>
                  </a:ext>
                </a:extLst>
              </a:tr>
            </a:tbl>
          </a:graphicData>
        </a:graphic>
      </p:graphicFrame>
      <p:sp>
        <p:nvSpPr>
          <p:cNvPr id="6" name="Rectangle 5"/>
          <p:cNvSpPr/>
          <p:nvPr/>
        </p:nvSpPr>
        <p:spPr>
          <a:xfrm>
            <a:off x="457200" y="4791286"/>
            <a:ext cx="8195912" cy="1323439"/>
          </a:xfrm>
          <a:prstGeom prst="rect">
            <a:avLst/>
          </a:prstGeom>
        </p:spPr>
        <p:txBody>
          <a:bodyPr wrap="square">
            <a:spAutoFit/>
          </a:bodyPr>
          <a:lstStyle/>
          <a:p>
            <a:pPr algn="just"/>
            <a:r>
              <a:rPr lang="en-US" sz="1600" b="1"/>
              <a:t>Lưu ý:</a:t>
            </a:r>
            <a:r>
              <a:rPr lang="en-US" sz="1600"/>
              <a:t> Thư viện stdlib.h định nghĩa kiểu </a:t>
            </a:r>
            <a:r>
              <a:rPr lang="en-US" sz="1200">
                <a:latin typeface="Courier New" panose="02070309020205020404" pitchFamily="49" charset="0"/>
                <a:cs typeface="Courier New" panose="02070309020205020404" pitchFamily="49" charset="0"/>
              </a:rPr>
              <a:t>size_t</a:t>
            </a:r>
            <a:r>
              <a:rPr lang="en-US" sz="1600"/>
              <a:t> dùng để truyền cũng như trả về kích thước bộ nhớ trong các hàm. Thực chất kiểu này là một kiểu số nguyên không âm, và kích thước của nó phụ thuộc vào kiến trúc chương trình khi biên dịch:</a:t>
            </a:r>
          </a:p>
          <a:p>
            <a:pPr marL="285750" indent="-285750" algn="just">
              <a:buFont typeface="Arial" panose="020B0604020202020204" pitchFamily="34" charset="0"/>
              <a:buChar char="•"/>
            </a:pPr>
            <a:r>
              <a:rPr lang="en-US" sz="1600"/>
              <a:t>Nếu chương trình là 32-bit thì </a:t>
            </a:r>
            <a:r>
              <a:rPr lang="en-US" sz="1200">
                <a:latin typeface="Courier New" panose="02070309020205020404" pitchFamily="49" charset="0"/>
                <a:cs typeface="Courier New" panose="02070309020205020404" pitchFamily="49" charset="0"/>
              </a:rPr>
              <a:t>size_t</a:t>
            </a:r>
            <a:r>
              <a:rPr lang="en-US" sz="1600"/>
              <a:t> tương đương với kiểu </a:t>
            </a:r>
            <a:r>
              <a:rPr lang="en-US" sz="1200">
                <a:latin typeface="Courier New" panose="02070309020205020404" pitchFamily="49" charset="0"/>
                <a:cs typeface="Courier New" panose="02070309020205020404" pitchFamily="49" charset="0"/>
              </a:rPr>
              <a:t>unsigned int</a:t>
            </a:r>
            <a:r>
              <a:rPr lang="en-US" sz="1600"/>
              <a:t>.</a:t>
            </a:r>
          </a:p>
          <a:p>
            <a:pPr marL="285750" indent="-285750" algn="just">
              <a:buFont typeface="Arial" panose="020B0604020202020204" pitchFamily="34" charset="0"/>
              <a:buChar char="•"/>
            </a:pPr>
            <a:r>
              <a:rPr lang="en-US" sz="1600"/>
              <a:t>Nếu chương trình là 64-bit thì </a:t>
            </a:r>
            <a:r>
              <a:rPr lang="en-US" sz="1200">
                <a:latin typeface="Courier New" panose="02070309020205020404" pitchFamily="49" charset="0"/>
                <a:cs typeface="Courier New" panose="02070309020205020404" pitchFamily="49" charset="0"/>
              </a:rPr>
              <a:t>size_t</a:t>
            </a:r>
            <a:r>
              <a:rPr lang="en-US" sz="1600"/>
              <a:t> tương đương với kiểu </a:t>
            </a:r>
            <a:r>
              <a:rPr lang="en-US" sz="1200">
                <a:latin typeface="Courier New" panose="02070309020205020404" pitchFamily="49" charset="0"/>
                <a:cs typeface="Courier New" panose="02070309020205020404" pitchFamily="49" charset="0"/>
              </a:rPr>
              <a:t>unsigned long long</a:t>
            </a:r>
            <a:r>
              <a:rPr lang="en-US" sz="1600"/>
              <a:t>.</a:t>
            </a:r>
          </a:p>
        </p:txBody>
      </p:sp>
    </p:spTree>
    <p:extLst>
      <p:ext uri="{BB962C8B-B14F-4D97-AF65-F5344CB8AC3E}">
        <p14:creationId xmlns:p14="http://schemas.microsoft.com/office/powerpoint/2010/main" val="20782200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solidFill>
                  <a:prstClr val="black"/>
                </a:solidFill>
              </a:rPr>
              <a:t>Cấp phát bộ nhớ động</a:t>
            </a:r>
            <a:endParaRPr lang="en-US"/>
          </a:p>
        </p:txBody>
      </p:sp>
      <p:sp>
        <p:nvSpPr>
          <p:cNvPr id="3" name="Rectangle 2"/>
          <p:cNvSpPr/>
          <p:nvPr/>
        </p:nvSpPr>
        <p:spPr>
          <a:xfrm>
            <a:off x="457200" y="1098186"/>
            <a:ext cx="8195912" cy="4278094"/>
          </a:xfrm>
          <a:prstGeom prst="rect">
            <a:avLst/>
          </a:prstGeom>
        </p:spPr>
        <p:txBody>
          <a:bodyPr wrap="square">
            <a:spAutoFit/>
          </a:bodyPr>
          <a:lstStyle/>
          <a:p>
            <a:pPr algn="just"/>
            <a:r>
              <a:rPr lang="en-US" sz="2400" b="1"/>
              <a:t>2. Hàm malloc()</a:t>
            </a:r>
          </a:p>
          <a:p>
            <a:pPr algn="just">
              <a:tabLst>
                <a:tab pos="457200" algn="l"/>
                <a:tab pos="1371600" algn="l"/>
              </a:tabLst>
            </a:pPr>
            <a:r>
              <a:rPr lang="en-US" b="1"/>
              <a:t>Mô tả hàm:</a:t>
            </a:r>
            <a:endParaRPr lang="en-US"/>
          </a:p>
          <a:p>
            <a:pPr algn="just">
              <a:tabLst>
                <a:tab pos="457200" algn="l"/>
                <a:tab pos="1371600" algn="l"/>
              </a:tabLst>
            </a:pPr>
            <a:r>
              <a:rPr lang="en-US" sz="1400" b="1">
                <a:latin typeface="Courier New" panose="02070309020205020404" pitchFamily="49" charset="0"/>
                <a:cs typeface="Courier New" panose="02070309020205020404" pitchFamily="49" charset="0"/>
              </a:rPr>
              <a:t>	void</a:t>
            </a:r>
            <a:r>
              <a:rPr lang="en-US" sz="1400">
                <a:latin typeface="Courier New" panose="02070309020205020404" pitchFamily="49" charset="0"/>
                <a:cs typeface="Courier New" panose="02070309020205020404" pitchFamily="49" charset="0"/>
              </a:rPr>
              <a:t> *malloc(</a:t>
            </a:r>
            <a:r>
              <a:rPr lang="en-US" sz="1400" b="1">
                <a:latin typeface="Courier New" panose="02070309020205020404" pitchFamily="49" charset="0"/>
                <a:cs typeface="Courier New" panose="02070309020205020404" pitchFamily="49" charset="0"/>
              </a:rPr>
              <a:t>size_t</a:t>
            </a:r>
            <a:r>
              <a:rPr lang="en-US" sz="1400">
                <a:latin typeface="Courier New" panose="02070309020205020404" pitchFamily="49" charset="0"/>
                <a:cs typeface="Courier New" panose="02070309020205020404" pitchFamily="49" charset="0"/>
              </a:rPr>
              <a:t> size);</a:t>
            </a:r>
          </a:p>
          <a:p>
            <a:pPr algn="just">
              <a:tabLst>
                <a:tab pos="457200" algn="l"/>
                <a:tab pos="1371600" algn="l"/>
              </a:tabLst>
            </a:pPr>
            <a:r>
              <a:rPr lang="en-US" b="1"/>
              <a:t>Tham số:</a:t>
            </a:r>
          </a:p>
          <a:p>
            <a:pPr algn="just">
              <a:tabLst>
                <a:tab pos="457200" algn="l"/>
                <a:tab pos="1371600" algn="l"/>
              </a:tabLst>
            </a:pPr>
            <a:r>
              <a:rPr lang="en-US" sz="1400">
                <a:latin typeface="Courier New" panose="02070309020205020404" pitchFamily="49" charset="0"/>
                <a:cs typeface="Courier New" panose="02070309020205020404" pitchFamily="49" charset="0"/>
              </a:rPr>
              <a:t>	size	</a:t>
            </a:r>
            <a:r>
              <a:rPr lang="en-US"/>
              <a:t>Kích thước vùng nhớ muốn cấp phát (theo byte).</a:t>
            </a:r>
          </a:p>
          <a:p>
            <a:pPr algn="just">
              <a:tabLst>
                <a:tab pos="457200" algn="l"/>
                <a:tab pos="1371600" algn="l"/>
              </a:tabLst>
            </a:pPr>
            <a:r>
              <a:rPr lang="en-US" b="1"/>
              <a:t>Chức năng:</a:t>
            </a:r>
          </a:p>
          <a:p>
            <a:pPr algn="just">
              <a:tabLst>
                <a:tab pos="457200" algn="l"/>
                <a:tab pos="1371600" algn="l"/>
              </a:tabLst>
            </a:pPr>
            <a:r>
              <a:rPr lang="en-US"/>
              <a:t>	Hàm </a:t>
            </a:r>
            <a:r>
              <a:rPr lang="en-US" sz="1400">
                <a:latin typeface="Courier New" panose="02070309020205020404" pitchFamily="49" charset="0"/>
                <a:cs typeface="Courier New" panose="02070309020205020404" pitchFamily="49" charset="0"/>
              </a:rPr>
              <a:t>malloc</a:t>
            </a:r>
            <a:r>
              <a:rPr lang="en-US" sz="1600">
                <a:latin typeface="Courier New" panose="02070309020205020404" pitchFamily="49" charset="0"/>
                <a:cs typeface="Courier New" panose="02070309020205020404" pitchFamily="49" charset="0"/>
              </a:rPr>
              <a:t>()</a:t>
            </a:r>
            <a:r>
              <a:rPr lang="en-US"/>
              <a:t> khi gọi sẽ yêu cầu hệ thống cấp phát 1 vùng nhớ có kích thước </a:t>
            </a:r>
            <a:r>
              <a:rPr lang="en-US" sz="1400">
                <a:latin typeface="Courier New" panose="02070309020205020404" pitchFamily="49" charset="0"/>
                <a:cs typeface="Courier New" panose="02070309020205020404" pitchFamily="49" charset="0"/>
              </a:rPr>
              <a:t>size</a:t>
            </a:r>
            <a:r>
              <a:rPr lang="en-US"/>
              <a:t> byte cho chương trình.</a:t>
            </a:r>
          </a:p>
          <a:p>
            <a:pPr algn="just">
              <a:tabLst>
                <a:tab pos="457200" algn="l"/>
                <a:tab pos="1371600" algn="l"/>
              </a:tabLst>
            </a:pPr>
            <a:r>
              <a:rPr lang="en-US" b="1"/>
              <a:t>Kết quả trả về:</a:t>
            </a:r>
          </a:p>
          <a:p>
            <a:pPr algn="just">
              <a:tabLst>
                <a:tab pos="457200" algn="l"/>
                <a:tab pos="1371600" algn="l"/>
              </a:tabLst>
            </a:pPr>
            <a:r>
              <a:rPr lang="en-US"/>
              <a:t>	Hàm </a:t>
            </a:r>
            <a:r>
              <a:rPr lang="en-US" sz="1400">
                <a:latin typeface="Courier New" panose="02070309020205020404" pitchFamily="49" charset="0"/>
                <a:cs typeface="Courier New" panose="02070309020205020404" pitchFamily="49" charset="0"/>
              </a:rPr>
              <a:t>malloc()</a:t>
            </a:r>
            <a:r>
              <a:rPr lang="en-US"/>
              <a:t> sẽ trả về 1 con trỏ không kiểu trỏ tới vùng nhớ được cấp phát cho chương trình, hoặc con trỏ null nếu việc cấp phát không thành công (trường hợp hệ thống không đủ bộ nhớ để cấp phát).</a:t>
            </a:r>
          </a:p>
          <a:p>
            <a:pPr algn="just">
              <a:tabLst>
                <a:tab pos="457200" algn="l"/>
                <a:tab pos="1371600" algn="l"/>
              </a:tabLst>
            </a:pPr>
            <a:r>
              <a:rPr lang="en-US" b="1"/>
              <a:t>Lưu ý:</a:t>
            </a:r>
          </a:p>
          <a:p>
            <a:pPr algn="just">
              <a:tabLst>
                <a:tab pos="457200" algn="l"/>
                <a:tab pos="1371600" algn="l"/>
              </a:tabLst>
            </a:pPr>
            <a:r>
              <a:rPr lang="en-US"/>
              <a:t>	Nếu kích thước nhập vào bằng 0 thì hàm </a:t>
            </a:r>
            <a:r>
              <a:rPr lang="en-US" sz="1400">
                <a:latin typeface="Courier New" panose="02070309020205020404" pitchFamily="49" charset="0"/>
                <a:cs typeface="Courier New" panose="02070309020205020404" pitchFamily="49" charset="0"/>
              </a:rPr>
              <a:t>malloc()</a:t>
            </a:r>
            <a:r>
              <a:rPr lang="en-US"/>
              <a:t> vẫn có thể trả về 1 con trỏ khác null, tuy vậy việc giải tham chiếu con trỏ đó có thể sẽ gây ra lỗi chương trình.</a:t>
            </a:r>
          </a:p>
        </p:txBody>
      </p:sp>
    </p:spTree>
    <p:extLst>
      <p:ext uri="{BB962C8B-B14F-4D97-AF65-F5344CB8AC3E}">
        <p14:creationId xmlns:p14="http://schemas.microsoft.com/office/powerpoint/2010/main" val="14346943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solidFill>
                  <a:prstClr val="black"/>
                </a:solidFill>
              </a:rPr>
              <a:t>Cấp phát bộ nhớ động</a:t>
            </a:r>
            <a:endParaRPr lang="en-US"/>
          </a:p>
        </p:txBody>
      </p:sp>
      <p:sp>
        <p:nvSpPr>
          <p:cNvPr id="3" name="Rectangle 2"/>
          <p:cNvSpPr/>
          <p:nvPr/>
        </p:nvSpPr>
        <p:spPr>
          <a:xfrm>
            <a:off x="457200" y="1098186"/>
            <a:ext cx="8195912" cy="4555093"/>
          </a:xfrm>
          <a:prstGeom prst="rect">
            <a:avLst/>
          </a:prstGeom>
        </p:spPr>
        <p:txBody>
          <a:bodyPr wrap="square">
            <a:spAutoFit/>
          </a:bodyPr>
          <a:lstStyle/>
          <a:p>
            <a:pPr algn="just"/>
            <a:r>
              <a:rPr lang="en-US" sz="2400" b="1"/>
              <a:t>3. Hàm calloc()</a:t>
            </a:r>
          </a:p>
          <a:p>
            <a:pPr algn="just">
              <a:tabLst>
                <a:tab pos="457200" algn="l"/>
                <a:tab pos="1371600" algn="l"/>
              </a:tabLst>
            </a:pPr>
            <a:r>
              <a:rPr lang="en-US" b="1"/>
              <a:t>Mô tả hàm:</a:t>
            </a:r>
            <a:endParaRPr lang="en-US"/>
          </a:p>
          <a:p>
            <a:pPr algn="just">
              <a:tabLst>
                <a:tab pos="457200" algn="l"/>
                <a:tab pos="1371600" algn="l"/>
              </a:tabLst>
            </a:pPr>
            <a:r>
              <a:rPr lang="en-US" sz="1400" b="1">
                <a:latin typeface="Courier New" panose="02070309020205020404" pitchFamily="49" charset="0"/>
                <a:cs typeface="Courier New" panose="02070309020205020404" pitchFamily="49" charset="0"/>
              </a:rPr>
              <a:t>	void</a:t>
            </a:r>
            <a:r>
              <a:rPr lang="en-US" sz="1400">
                <a:latin typeface="Courier New" panose="02070309020205020404" pitchFamily="49" charset="0"/>
                <a:cs typeface="Courier New" panose="02070309020205020404" pitchFamily="49" charset="0"/>
              </a:rPr>
              <a:t> *calloc(</a:t>
            </a:r>
            <a:r>
              <a:rPr lang="en-US" sz="1400" b="1">
                <a:latin typeface="Courier New" panose="02070309020205020404" pitchFamily="49" charset="0"/>
                <a:cs typeface="Courier New" panose="02070309020205020404" pitchFamily="49" charset="0"/>
              </a:rPr>
              <a:t>size_t</a:t>
            </a:r>
            <a:r>
              <a:rPr lang="en-US" sz="1400">
                <a:latin typeface="Courier New" panose="02070309020205020404" pitchFamily="49" charset="0"/>
                <a:cs typeface="Courier New" panose="02070309020205020404" pitchFamily="49" charset="0"/>
              </a:rPr>
              <a:t> num, </a:t>
            </a:r>
            <a:r>
              <a:rPr lang="en-US" sz="1400" b="1">
                <a:latin typeface="Courier New" panose="02070309020205020404" pitchFamily="49" charset="0"/>
                <a:cs typeface="Courier New" panose="02070309020205020404" pitchFamily="49" charset="0"/>
              </a:rPr>
              <a:t>size_t</a:t>
            </a:r>
            <a:r>
              <a:rPr lang="en-US" sz="1400">
                <a:latin typeface="Courier New" panose="02070309020205020404" pitchFamily="49" charset="0"/>
                <a:cs typeface="Courier New" panose="02070309020205020404" pitchFamily="49" charset="0"/>
              </a:rPr>
              <a:t> size);</a:t>
            </a:r>
          </a:p>
          <a:p>
            <a:pPr algn="just">
              <a:tabLst>
                <a:tab pos="457200" algn="l"/>
                <a:tab pos="1371600" algn="l"/>
              </a:tabLst>
            </a:pPr>
            <a:r>
              <a:rPr lang="en-US" b="1"/>
              <a:t>Tham số:</a:t>
            </a:r>
          </a:p>
          <a:p>
            <a:pPr algn="just">
              <a:tabLst>
                <a:tab pos="457200" algn="l"/>
                <a:tab pos="1371600" algn="l"/>
              </a:tabLst>
            </a:pPr>
            <a:r>
              <a:rPr lang="en-US" sz="1400">
                <a:latin typeface="Courier New" panose="02070309020205020404" pitchFamily="49" charset="0"/>
                <a:cs typeface="Courier New" panose="02070309020205020404" pitchFamily="49" charset="0"/>
              </a:rPr>
              <a:t>	num	</a:t>
            </a:r>
            <a:r>
              <a:rPr lang="en-US"/>
              <a:t>Số phần tử của mảng được cấp phát.</a:t>
            </a:r>
          </a:p>
          <a:p>
            <a:pPr algn="just">
              <a:tabLst>
                <a:tab pos="457200" algn="l"/>
                <a:tab pos="1371600" algn="l"/>
              </a:tabLst>
            </a:pPr>
            <a:r>
              <a:rPr lang="en-US" sz="1400">
                <a:latin typeface="Courier New" panose="02070309020205020404" pitchFamily="49" charset="0"/>
                <a:cs typeface="Courier New" panose="02070309020205020404" pitchFamily="49" charset="0"/>
              </a:rPr>
              <a:t>	size	</a:t>
            </a:r>
            <a:r>
              <a:rPr lang="en-US"/>
              <a:t>Kích thước dữ liệu của phần tử (theo byte).</a:t>
            </a:r>
          </a:p>
          <a:p>
            <a:pPr algn="just">
              <a:tabLst>
                <a:tab pos="457200" algn="l"/>
                <a:tab pos="1371600" algn="l"/>
              </a:tabLst>
            </a:pPr>
            <a:r>
              <a:rPr lang="en-US" b="1"/>
              <a:t>Chức năng:</a:t>
            </a:r>
          </a:p>
          <a:p>
            <a:pPr algn="just">
              <a:tabLst>
                <a:tab pos="457200" algn="l"/>
                <a:tab pos="1371600" algn="l"/>
              </a:tabLst>
            </a:pPr>
            <a:r>
              <a:rPr lang="en-US"/>
              <a:t>	Hàm </a:t>
            </a:r>
            <a:r>
              <a:rPr lang="en-US" sz="1400">
                <a:latin typeface="Courier New" panose="02070309020205020404" pitchFamily="49" charset="0"/>
                <a:cs typeface="Courier New" panose="02070309020205020404" pitchFamily="49" charset="0"/>
              </a:rPr>
              <a:t>calloc</a:t>
            </a:r>
            <a:r>
              <a:rPr lang="en-US" sz="1600">
                <a:latin typeface="Courier New" panose="02070309020205020404" pitchFamily="49" charset="0"/>
                <a:cs typeface="Courier New" panose="02070309020205020404" pitchFamily="49" charset="0"/>
              </a:rPr>
              <a:t>()</a:t>
            </a:r>
            <a:r>
              <a:rPr lang="en-US"/>
              <a:t> khi gọi sẽ yêu cầu hệ thống cấp phát 1 vùng nhớ kích thước </a:t>
            </a:r>
            <a:r>
              <a:rPr lang="en-US" sz="1400">
                <a:latin typeface="Courier New" panose="02070309020205020404" pitchFamily="49" charset="0"/>
                <a:cs typeface="Courier New" panose="02070309020205020404" pitchFamily="49" charset="0"/>
              </a:rPr>
              <a:t>num × size</a:t>
            </a:r>
            <a:r>
              <a:rPr lang="en-US"/>
              <a:t> byte dùng để lưu trữ mảng, và khởi tạo tất cả các phần tử của mảng bằng 0.</a:t>
            </a:r>
          </a:p>
          <a:p>
            <a:pPr algn="just">
              <a:tabLst>
                <a:tab pos="457200" algn="l"/>
                <a:tab pos="1371600" algn="l"/>
              </a:tabLst>
            </a:pPr>
            <a:r>
              <a:rPr lang="en-US" b="1"/>
              <a:t>Kết quả trả về:</a:t>
            </a:r>
          </a:p>
          <a:p>
            <a:pPr algn="just">
              <a:tabLst>
                <a:tab pos="457200" algn="l"/>
                <a:tab pos="1371600" algn="l"/>
              </a:tabLst>
            </a:pPr>
            <a:r>
              <a:rPr lang="en-US"/>
              <a:t>	Giống như hàm </a:t>
            </a:r>
            <a:r>
              <a:rPr lang="en-US" sz="1400">
                <a:latin typeface="Courier New" panose="02070309020205020404" pitchFamily="49" charset="0"/>
                <a:cs typeface="Courier New" panose="02070309020205020404" pitchFamily="49" charset="0"/>
              </a:rPr>
              <a:t>malloc()</a:t>
            </a:r>
            <a:r>
              <a:rPr lang="en-US"/>
              <a:t>, hàm </a:t>
            </a:r>
            <a:r>
              <a:rPr lang="en-US" sz="1400">
                <a:latin typeface="Courier New" panose="02070309020205020404" pitchFamily="49" charset="0"/>
                <a:cs typeface="Courier New" panose="02070309020205020404" pitchFamily="49" charset="0"/>
              </a:rPr>
              <a:t>calloc()</a:t>
            </a:r>
            <a:r>
              <a:rPr lang="en-US"/>
              <a:t> sẽ trả về 1 con trỏ không kiểu trỏ tới vùng nhớ được cấp phát cho chương trình, hoặc con trỏ null nếu việc cấp phát không thành công (trường hợp hệ thống không đủ bộ nhớ để cấp phát).</a:t>
            </a:r>
          </a:p>
          <a:p>
            <a:pPr algn="just">
              <a:tabLst>
                <a:tab pos="457200" algn="l"/>
                <a:tab pos="1371600" algn="l"/>
              </a:tabLst>
            </a:pPr>
            <a:r>
              <a:rPr lang="en-US" b="1"/>
              <a:t>Lưu ý:</a:t>
            </a:r>
          </a:p>
          <a:p>
            <a:pPr lvl="1" algn="just">
              <a:tabLst>
                <a:tab pos="457200" algn="l"/>
                <a:tab pos="1371600" algn="l"/>
              </a:tabLst>
            </a:pPr>
            <a:r>
              <a:rPr lang="en-US"/>
              <a:t>Giống như hàm </a:t>
            </a:r>
            <a:r>
              <a:rPr lang="en-US" sz="1400">
                <a:latin typeface="Courier New" panose="02070309020205020404" pitchFamily="49" charset="0"/>
                <a:cs typeface="Courier New" panose="02070309020205020404" pitchFamily="49" charset="0"/>
              </a:rPr>
              <a:t>malloc()</a:t>
            </a:r>
            <a:r>
              <a:rPr lang="en-US"/>
              <a:t>, </a:t>
            </a:r>
            <a:r>
              <a:rPr lang="en-US">
                <a:solidFill>
                  <a:prstClr val="black"/>
                </a:solidFill>
              </a:rPr>
              <a:t>nếu kích thước nhập vào bằng 0 thì hàm </a:t>
            </a:r>
            <a:r>
              <a:rPr lang="en-US" sz="1400">
                <a:solidFill>
                  <a:prstClr val="black"/>
                </a:solidFill>
                <a:latin typeface="Courier New" panose="02070309020205020404" pitchFamily="49" charset="0"/>
                <a:cs typeface="Courier New" panose="02070309020205020404" pitchFamily="49" charset="0"/>
              </a:rPr>
              <a:t>calloc()</a:t>
            </a:r>
            <a:r>
              <a:rPr lang="en-US">
                <a:solidFill>
                  <a:prstClr val="black"/>
                </a:solidFill>
              </a:rPr>
              <a:t> vẫn có thể trả về 1 con trỏ khác null.</a:t>
            </a:r>
            <a:endParaRPr lang="en-US"/>
          </a:p>
        </p:txBody>
      </p:sp>
    </p:spTree>
    <p:extLst>
      <p:ext uri="{BB962C8B-B14F-4D97-AF65-F5344CB8AC3E}">
        <p14:creationId xmlns:p14="http://schemas.microsoft.com/office/powerpoint/2010/main" val="12763951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solidFill>
                  <a:prstClr val="black"/>
                </a:solidFill>
              </a:rPr>
              <a:t>Cấp phát bộ nhớ động</a:t>
            </a:r>
            <a:endParaRPr lang="en-US"/>
          </a:p>
        </p:txBody>
      </p:sp>
      <p:sp>
        <p:nvSpPr>
          <p:cNvPr id="3" name="Rectangle 2"/>
          <p:cNvSpPr/>
          <p:nvPr/>
        </p:nvSpPr>
        <p:spPr>
          <a:xfrm>
            <a:off x="457200" y="1098186"/>
            <a:ext cx="8195912" cy="5201424"/>
          </a:xfrm>
          <a:prstGeom prst="rect">
            <a:avLst/>
          </a:prstGeom>
        </p:spPr>
        <p:txBody>
          <a:bodyPr wrap="square">
            <a:spAutoFit/>
          </a:bodyPr>
          <a:lstStyle/>
          <a:p>
            <a:pPr algn="just"/>
            <a:r>
              <a:rPr lang="en-US" sz="2400" b="1"/>
              <a:t>4. Hàm realloc()</a:t>
            </a:r>
          </a:p>
          <a:p>
            <a:pPr algn="just">
              <a:tabLst>
                <a:tab pos="457200" algn="l"/>
                <a:tab pos="1371600" algn="l"/>
              </a:tabLst>
            </a:pPr>
            <a:r>
              <a:rPr lang="en-US" b="1"/>
              <a:t>Mô tả hàm:</a:t>
            </a:r>
            <a:endParaRPr lang="en-US"/>
          </a:p>
          <a:p>
            <a:pPr algn="just">
              <a:tabLst>
                <a:tab pos="457200" algn="l"/>
                <a:tab pos="1371600" algn="l"/>
              </a:tabLst>
            </a:pPr>
            <a:r>
              <a:rPr lang="en-US" sz="1400" b="1">
                <a:latin typeface="Courier New" panose="02070309020205020404" pitchFamily="49" charset="0"/>
                <a:cs typeface="Courier New" panose="02070309020205020404" pitchFamily="49" charset="0"/>
              </a:rPr>
              <a:t>	void</a:t>
            </a:r>
            <a:r>
              <a:rPr lang="en-US" sz="1400">
                <a:latin typeface="Courier New" panose="02070309020205020404" pitchFamily="49" charset="0"/>
                <a:cs typeface="Courier New" panose="02070309020205020404" pitchFamily="49" charset="0"/>
              </a:rPr>
              <a:t> *realloc(</a:t>
            </a:r>
            <a:r>
              <a:rPr lang="en-US" sz="1400" b="1">
                <a:latin typeface="Courier New" panose="02070309020205020404" pitchFamily="49" charset="0"/>
                <a:cs typeface="Courier New" panose="02070309020205020404" pitchFamily="49" charset="0"/>
              </a:rPr>
              <a:t>void</a:t>
            </a:r>
            <a:r>
              <a:rPr lang="en-US" sz="1400">
                <a:latin typeface="Courier New" panose="02070309020205020404" pitchFamily="49" charset="0"/>
                <a:cs typeface="Courier New" panose="02070309020205020404" pitchFamily="49" charset="0"/>
              </a:rPr>
              <a:t> *ptr, </a:t>
            </a:r>
            <a:r>
              <a:rPr lang="en-US" sz="1400" b="1">
                <a:latin typeface="Courier New" panose="02070309020205020404" pitchFamily="49" charset="0"/>
                <a:cs typeface="Courier New" panose="02070309020205020404" pitchFamily="49" charset="0"/>
              </a:rPr>
              <a:t>size_t</a:t>
            </a:r>
            <a:r>
              <a:rPr lang="en-US" sz="1400">
                <a:latin typeface="Courier New" panose="02070309020205020404" pitchFamily="49" charset="0"/>
                <a:cs typeface="Courier New" panose="02070309020205020404" pitchFamily="49" charset="0"/>
              </a:rPr>
              <a:t> size);</a:t>
            </a:r>
          </a:p>
          <a:p>
            <a:pPr algn="just">
              <a:tabLst>
                <a:tab pos="457200" algn="l"/>
                <a:tab pos="1371600" algn="l"/>
              </a:tabLst>
            </a:pPr>
            <a:r>
              <a:rPr lang="en-US" b="1"/>
              <a:t>Tham số:</a:t>
            </a:r>
          </a:p>
          <a:p>
            <a:pPr algn="just">
              <a:tabLst>
                <a:tab pos="457200" algn="l"/>
                <a:tab pos="1371600" algn="l"/>
              </a:tabLst>
            </a:pPr>
            <a:r>
              <a:rPr lang="en-US" sz="1400">
                <a:latin typeface="Courier New" panose="02070309020205020404" pitchFamily="49" charset="0"/>
                <a:cs typeface="Courier New" panose="02070309020205020404" pitchFamily="49" charset="0"/>
              </a:rPr>
              <a:t>	ptr	</a:t>
            </a:r>
            <a:r>
              <a:rPr lang="en-US"/>
              <a:t>Con trỏ trỏ tới vùng nhớ cần thay đổi kích thước.</a:t>
            </a:r>
          </a:p>
          <a:p>
            <a:pPr algn="just">
              <a:tabLst>
                <a:tab pos="457200" algn="l"/>
                <a:tab pos="1371600" algn="l"/>
              </a:tabLst>
            </a:pPr>
            <a:r>
              <a:rPr lang="en-US" sz="1400">
                <a:latin typeface="Courier New" panose="02070309020205020404" pitchFamily="49" charset="0"/>
                <a:cs typeface="Courier New" panose="02070309020205020404" pitchFamily="49" charset="0"/>
              </a:rPr>
              <a:t>	size	</a:t>
            </a:r>
            <a:r>
              <a:rPr lang="en-US"/>
              <a:t>Kích thước mới của vùng nhớ.</a:t>
            </a:r>
          </a:p>
          <a:p>
            <a:pPr algn="just">
              <a:tabLst>
                <a:tab pos="457200" algn="l"/>
                <a:tab pos="1371600" algn="l"/>
              </a:tabLst>
            </a:pPr>
            <a:r>
              <a:rPr lang="en-US" b="1"/>
              <a:t>Chức năng:</a:t>
            </a:r>
          </a:p>
          <a:p>
            <a:pPr algn="just">
              <a:tabLst>
                <a:tab pos="457200" algn="l"/>
                <a:tab pos="1371600" algn="l"/>
              </a:tabLst>
            </a:pPr>
            <a:r>
              <a:rPr lang="en-US"/>
              <a:t>	Hàm </a:t>
            </a:r>
            <a:r>
              <a:rPr lang="en-US" sz="1400">
                <a:latin typeface="Courier New" panose="02070309020205020404" pitchFamily="49" charset="0"/>
                <a:cs typeface="Courier New" panose="02070309020205020404" pitchFamily="49" charset="0"/>
              </a:rPr>
              <a:t>realloc</a:t>
            </a:r>
            <a:r>
              <a:rPr lang="en-US" sz="1600">
                <a:latin typeface="Courier New" panose="02070309020205020404" pitchFamily="49" charset="0"/>
                <a:cs typeface="Courier New" panose="02070309020205020404" pitchFamily="49" charset="0"/>
              </a:rPr>
              <a:t>()</a:t>
            </a:r>
            <a:r>
              <a:rPr lang="en-US"/>
              <a:t> khi gọi sẽ thay đổi kích thước của vùng nhớ được trỏ bởi </a:t>
            </a:r>
            <a:r>
              <a:rPr lang="en-US" sz="1400">
                <a:latin typeface="Courier New" panose="02070309020205020404" pitchFamily="49" charset="0"/>
                <a:cs typeface="Courier New" panose="02070309020205020404" pitchFamily="49" charset="0"/>
              </a:rPr>
              <a:t>ptr</a:t>
            </a:r>
            <a:r>
              <a:rPr lang="en-US"/>
              <a:t>.</a:t>
            </a:r>
          </a:p>
          <a:p>
            <a:pPr marL="742950" lvl="1" indent="-285750" algn="just">
              <a:buFont typeface="Arial" panose="020B0604020202020204" pitchFamily="34" charset="0"/>
              <a:buChar char="•"/>
              <a:tabLst>
                <a:tab pos="457200" algn="l"/>
                <a:tab pos="1371600" algn="l"/>
              </a:tabLst>
            </a:pPr>
            <a:r>
              <a:rPr lang="en-US" sz="1600"/>
              <a:t>Nếu kích thước mới nhỏ hơn hoặc bằng kích thước cũ thì chương trình chỉ đơn thuần ghi nhận kích thước mới của vùng nhớ và không làm gì đến dữ liệu trong đó.</a:t>
            </a:r>
          </a:p>
          <a:p>
            <a:pPr marL="742950" lvl="1" indent="-285750" algn="just">
              <a:buFont typeface="Arial" panose="020B0604020202020204" pitchFamily="34" charset="0"/>
              <a:buChar char="•"/>
              <a:tabLst>
                <a:tab pos="457200" algn="l"/>
                <a:tab pos="1371600" algn="l"/>
              </a:tabLst>
            </a:pPr>
            <a:r>
              <a:rPr lang="en-US" sz="1600"/>
              <a:t>Nếu kích thước mới lớn hơn kích thước cũ thì chương trình sẽ cố gắng tăng kích thước vùng nhớ. Nếu việc tăng này khiến cho vùng nhớ đè lên các vùng nhớ đang dùng khác thì chương trình sẽ yêu cầu cấp phát 1 vùng nhớ với kích thước mới và chuyển toàn bộ dữ liệu của vùng nhớ cũ sang vùng nhớ mới.</a:t>
            </a:r>
          </a:p>
          <a:p>
            <a:pPr algn="just">
              <a:tabLst>
                <a:tab pos="457200" algn="l"/>
                <a:tab pos="1371600" algn="l"/>
              </a:tabLst>
            </a:pPr>
            <a:r>
              <a:rPr lang="en-US" b="1"/>
              <a:t>Kết quả trả về:</a:t>
            </a:r>
          </a:p>
          <a:p>
            <a:pPr algn="just">
              <a:tabLst>
                <a:tab pos="457200" algn="l"/>
                <a:tab pos="1371600" algn="l"/>
              </a:tabLst>
            </a:pPr>
            <a:r>
              <a:rPr lang="en-US"/>
              <a:t>	Hàm </a:t>
            </a:r>
            <a:r>
              <a:rPr lang="en-US" sz="1400">
                <a:latin typeface="Courier New" panose="02070309020205020404" pitchFamily="49" charset="0"/>
                <a:cs typeface="Courier New" panose="02070309020205020404" pitchFamily="49" charset="0"/>
              </a:rPr>
              <a:t>realloc()</a:t>
            </a:r>
            <a:r>
              <a:rPr lang="en-US"/>
              <a:t> sẽ trả về 1 con trỏ không kiểu trỏ tới vùng nhớ được thay đổi kích thước (có thể không giống với con trỏ đầu vào, như đã giải thích ở trên).</a:t>
            </a:r>
          </a:p>
          <a:p>
            <a:pPr algn="just">
              <a:tabLst>
                <a:tab pos="457200" algn="l"/>
                <a:tab pos="1371600" algn="l"/>
              </a:tabLst>
            </a:pPr>
            <a:r>
              <a:rPr lang="en-US" b="1"/>
              <a:t>Lưu ý:</a:t>
            </a:r>
          </a:p>
          <a:p>
            <a:pPr algn="just">
              <a:tabLst>
                <a:tab pos="457200" algn="l"/>
                <a:tab pos="1371600" algn="l"/>
              </a:tabLst>
            </a:pPr>
            <a:r>
              <a:rPr lang="en-US" b="1"/>
              <a:t>	</a:t>
            </a:r>
            <a:r>
              <a:rPr lang="en-US"/>
              <a:t>Nếu </a:t>
            </a:r>
            <a:r>
              <a:rPr lang="en-US" sz="1400">
                <a:latin typeface="Courier New" panose="02070309020205020404" pitchFamily="49" charset="0"/>
                <a:cs typeface="Courier New" panose="02070309020205020404" pitchFamily="49" charset="0"/>
              </a:rPr>
              <a:t>ptr</a:t>
            </a:r>
            <a:r>
              <a:rPr lang="en-US"/>
              <a:t> là con trỏ null thì hàm </a:t>
            </a:r>
            <a:r>
              <a:rPr lang="en-US" sz="1400">
                <a:latin typeface="Courier New" panose="02070309020205020404" pitchFamily="49" charset="0"/>
                <a:cs typeface="Courier New" panose="02070309020205020404" pitchFamily="49" charset="0"/>
              </a:rPr>
              <a:t>realloc()</a:t>
            </a:r>
            <a:r>
              <a:rPr lang="en-US"/>
              <a:t> hoạt động giống như hàm </a:t>
            </a:r>
            <a:r>
              <a:rPr lang="en-US" sz="1400">
                <a:latin typeface="Courier New" panose="02070309020205020404" pitchFamily="49" charset="0"/>
                <a:cs typeface="Courier New" panose="02070309020205020404" pitchFamily="49" charset="0"/>
              </a:rPr>
              <a:t>malloc()</a:t>
            </a:r>
            <a:r>
              <a:rPr lang="en-US"/>
              <a:t>.</a:t>
            </a:r>
          </a:p>
        </p:txBody>
      </p:sp>
    </p:spTree>
    <p:extLst>
      <p:ext uri="{BB962C8B-B14F-4D97-AF65-F5344CB8AC3E}">
        <p14:creationId xmlns:p14="http://schemas.microsoft.com/office/powerpoint/2010/main" val="14189893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solidFill>
                  <a:prstClr val="black"/>
                </a:solidFill>
              </a:rPr>
              <a:t>Cấp phát bộ nhớ động</a:t>
            </a:r>
            <a:endParaRPr lang="en-US"/>
          </a:p>
        </p:txBody>
      </p:sp>
      <p:sp>
        <p:nvSpPr>
          <p:cNvPr id="3" name="Rectangle 2"/>
          <p:cNvSpPr/>
          <p:nvPr/>
        </p:nvSpPr>
        <p:spPr>
          <a:xfrm>
            <a:off x="457200" y="1098186"/>
            <a:ext cx="8195912" cy="3170099"/>
          </a:xfrm>
          <a:prstGeom prst="rect">
            <a:avLst/>
          </a:prstGeom>
        </p:spPr>
        <p:txBody>
          <a:bodyPr wrap="square">
            <a:spAutoFit/>
          </a:bodyPr>
          <a:lstStyle/>
          <a:p>
            <a:pPr algn="just"/>
            <a:r>
              <a:rPr lang="en-US" sz="2400" b="1"/>
              <a:t>5. Hàm free()</a:t>
            </a:r>
          </a:p>
          <a:p>
            <a:pPr algn="just">
              <a:tabLst>
                <a:tab pos="457200" algn="l"/>
                <a:tab pos="1371600" algn="l"/>
              </a:tabLst>
            </a:pPr>
            <a:r>
              <a:rPr lang="en-US" b="1"/>
              <a:t>Mô tả hàm:</a:t>
            </a:r>
            <a:endParaRPr lang="en-US"/>
          </a:p>
          <a:p>
            <a:pPr algn="just">
              <a:tabLst>
                <a:tab pos="457200" algn="l"/>
                <a:tab pos="1371600" algn="l"/>
              </a:tabLst>
            </a:pPr>
            <a:r>
              <a:rPr lang="en-US" sz="1400" b="1">
                <a:latin typeface="Courier New" panose="02070309020205020404" pitchFamily="49" charset="0"/>
                <a:cs typeface="Courier New" panose="02070309020205020404" pitchFamily="49" charset="0"/>
              </a:rPr>
              <a:t>	void</a:t>
            </a:r>
            <a:r>
              <a:rPr lang="en-US" sz="1400">
                <a:latin typeface="Courier New" panose="02070309020205020404" pitchFamily="49" charset="0"/>
                <a:cs typeface="Courier New" panose="02070309020205020404" pitchFamily="49" charset="0"/>
              </a:rPr>
              <a:t> free(</a:t>
            </a:r>
            <a:r>
              <a:rPr lang="en-US" sz="1400" b="1">
                <a:latin typeface="Courier New" panose="02070309020205020404" pitchFamily="49" charset="0"/>
                <a:cs typeface="Courier New" panose="02070309020205020404" pitchFamily="49" charset="0"/>
              </a:rPr>
              <a:t>void</a:t>
            </a:r>
            <a:r>
              <a:rPr lang="en-US" sz="1400">
                <a:latin typeface="Courier New" panose="02070309020205020404" pitchFamily="49" charset="0"/>
                <a:cs typeface="Courier New" panose="02070309020205020404" pitchFamily="49" charset="0"/>
              </a:rPr>
              <a:t> *ptr);</a:t>
            </a:r>
          </a:p>
          <a:p>
            <a:pPr algn="just">
              <a:tabLst>
                <a:tab pos="457200" algn="l"/>
                <a:tab pos="1371600" algn="l"/>
              </a:tabLst>
            </a:pPr>
            <a:r>
              <a:rPr lang="en-US" b="1"/>
              <a:t>Tham số:</a:t>
            </a:r>
          </a:p>
          <a:p>
            <a:pPr algn="just">
              <a:tabLst>
                <a:tab pos="457200" algn="l"/>
                <a:tab pos="1371600" algn="l"/>
              </a:tabLst>
            </a:pPr>
            <a:r>
              <a:rPr lang="en-US" sz="1400">
                <a:latin typeface="Courier New" panose="02070309020205020404" pitchFamily="49" charset="0"/>
                <a:cs typeface="Courier New" panose="02070309020205020404" pitchFamily="49" charset="0"/>
              </a:rPr>
              <a:t>	ptr	</a:t>
            </a:r>
            <a:r>
              <a:rPr lang="en-US"/>
              <a:t> Con trỏ trỏ tới vùng nhớ cần giải phóng.</a:t>
            </a:r>
          </a:p>
          <a:p>
            <a:pPr algn="just">
              <a:tabLst>
                <a:tab pos="457200" algn="l"/>
                <a:tab pos="1371600" algn="l"/>
              </a:tabLst>
            </a:pPr>
            <a:r>
              <a:rPr lang="en-US" b="1"/>
              <a:t>Chức năng:</a:t>
            </a:r>
          </a:p>
          <a:p>
            <a:pPr algn="just">
              <a:tabLst>
                <a:tab pos="457200" algn="l"/>
                <a:tab pos="1371600" algn="l"/>
              </a:tabLst>
            </a:pPr>
            <a:r>
              <a:rPr lang="en-US"/>
              <a:t>	Hàm </a:t>
            </a:r>
            <a:r>
              <a:rPr lang="en-US" sz="1400">
                <a:latin typeface="Courier New" panose="02070309020205020404" pitchFamily="49" charset="0"/>
                <a:cs typeface="Courier New" panose="02070309020205020404" pitchFamily="49" charset="0"/>
              </a:rPr>
              <a:t>free</a:t>
            </a:r>
            <a:r>
              <a:rPr lang="en-US" sz="1600">
                <a:latin typeface="Courier New" panose="02070309020205020404" pitchFamily="49" charset="0"/>
                <a:cs typeface="Courier New" panose="02070309020205020404" pitchFamily="49" charset="0"/>
              </a:rPr>
              <a:t>()</a:t>
            </a:r>
            <a:r>
              <a:rPr lang="en-US"/>
              <a:t> khi gọi sẽ giải phóng vùng nhớ được trỏ bởi </a:t>
            </a:r>
            <a:r>
              <a:rPr lang="en-US" sz="1400">
                <a:latin typeface="Courier New" panose="02070309020205020404" pitchFamily="49" charset="0"/>
                <a:cs typeface="Courier New" panose="02070309020205020404" pitchFamily="49" charset="0"/>
              </a:rPr>
              <a:t>ptr</a:t>
            </a:r>
            <a:r>
              <a:rPr lang="en-US"/>
              <a:t>.</a:t>
            </a:r>
          </a:p>
          <a:p>
            <a:pPr algn="just">
              <a:tabLst>
                <a:tab pos="457200" algn="l"/>
                <a:tab pos="1371600" algn="l"/>
              </a:tabLst>
            </a:pPr>
            <a:r>
              <a:rPr lang="en-US" b="1"/>
              <a:t>Kết quả trả về:</a:t>
            </a:r>
          </a:p>
          <a:p>
            <a:pPr algn="just">
              <a:tabLst>
                <a:tab pos="457200" algn="l"/>
                <a:tab pos="1371600" algn="l"/>
              </a:tabLst>
            </a:pPr>
            <a:r>
              <a:rPr lang="en-US"/>
              <a:t>	Hàm không trả về giá trị nào.</a:t>
            </a:r>
          </a:p>
          <a:p>
            <a:pPr algn="just">
              <a:tabLst>
                <a:tab pos="457200" algn="l"/>
                <a:tab pos="1371600" algn="l"/>
              </a:tabLst>
            </a:pPr>
            <a:r>
              <a:rPr lang="en-US" b="1"/>
              <a:t>Lưu ý:</a:t>
            </a:r>
          </a:p>
          <a:p>
            <a:pPr algn="just">
              <a:tabLst>
                <a:tab pos="457200" algn="l"/>
                <a:tab pos="1371600" algn="l"/>
              </a:tabLst>
            </a:pPr>
            <a:r>
              <a:rPr lang="en-US"/>
              <a:t>	 Nếu </a:t>
            </a:r>
            <a:r>
              <a:rPr lang="en-US" sz="1400">
                <a:latin typeface="Courier New" panose="02070309020205020404" pitchFamily="49" charset="0"/>
                <a:cs typeface="Courier New" panose="02070309020205020404" pitchFamily="49" charset="0"/>
              </a:rPr>
              <a:t>ptr</a:t>
            </a:r>
            <a:r>
              <a:rPr lang="en-US"/>
              <a:t> là con trỏ null thì hàm không làm gì cả.</a:t>
            </a:r>
          </a:p>
        </p:txBody>
      </p:sp>
    </p:spTree>
    <p:extLst>
      <p:ext uri="{BB962C8B-B14F-4D97-AF65-F5344CB8AC3E}">
        <p14:creationId xmlns:p14="http://schemas.microsoft.com/office/powerpoint/2010/main" val="20313829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Cấp phát bộ nhớ động</a:t>
            </a:r>
          </a:p>
        </p:txBody>
      </p:sp>
      <p:graphicFrame>
        <p:nvGraphicFramePr>
          <p:cNvPr id="4" name="Table 3"/>
          <p:cNvGraphicFramePr>
            <a:graphicFrameLocks noGrp="1"/>
          </p:cNvGraphicFramePr>
          <p:nvPr>
            <p:extLst>
              <p:ext uri="{D42A27DB-BD31-4B8C-83A1-F6EECF244321}">
                <p14:modId xmlns:p14="http://schemas.microsoft.com/office/powerpoint/2010/main" val="1237718340"/>
              </p:ext>
            </p:extLst>
          </p:nvPr>
        </p:nvGraphicFramePr>
        <p:xfrm>
          <a:off x="457199" y="1816409"/>
          <a:ext cx="8195912" cy="4450080"/>
        </p:xfrm>
        <a:graphic>
          <a:graphicData uri="http://schemas.openxmlformats.org/drawingml/2006/table">
            <a:tbl>
              <a:tblPr firstRow="1" bandRow="1">
                <a:tableStyleId>{17292A2E-F333-43FB-9621-5CBBE7FDCDCB}</a:tableStyleId>
              </a:tblPr>
              <a:tblGrid>
                <a:gridCol w="8195912">
                  <a:extLst>
                    <a:ext uri="{9D8B030D-6E8A-4147-A177-3AD203B41FA5}">
                      <a16:colId xmlns:a16="http://schemas.microsoft.com/office/drawing/2014/main" val="107693152"/>
                    </a:ext>
                  </a:extLst>
                </a:gridCol>
              </a:tblGrid>
              <a:tr h="252652">
                <a:tc>
                  <a:txBody>
                    <a:bodyPr/>
                    <a:lstStyle/>
                    <a:p>
                      <a:pPr marL="0" indent="0" algn="just">
                        <a:buNone/>
                      </a:pPr>
                      <a:r>
                        <a:rPr lang="en-US" sz="1600" i="0"/>
                        <a:t>E8.19 </a:t>
                      </a:r>
                      <a:r>
                        <a:rPr lang="en-US" sz="1600" i="0" baseline="0"/>
                        <a:t>- </a:t>
                      </a:r>
                      <a:r>
                        <a:rPr lang="en-US" sz="1600" b="1" i="0" baseline="0">
                          <a:latin typeface="Calibri" panose="020F0502020204030204" pitchFamily="34" charset="0"/>
                          <a:cs typeface="Calibri" panose="020F0502020204030204" pitchFamily="34" charset="0"/>
                        </a:rPr>
                        <a:t>Ví dụ về hàm calloc() và free()</a:t>
                      </a:r>
                      <a:endParaRPr lang="en-US" sz="1600" b="1" i="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0474077"/>
                  </a:ext>
                </a:extLst>
              </a:tr>
              <a:tr h="2034810">
                <a:tc>
                  <a:txBody>
                    <a:bodyPr/>
                    <a:lstStyle/>
                    <a:p>
                      <a:pPr marL="0" marR="0">
                        <a:spcBef>
                          <a:spcPts val="0"/>
                        </a:spcBef>
                        <a:spcAft>
                          <a:spcPts val="0"/>
                        </a:spcAft>
                      </a:pPr>
                      <a:r>
                        <a:rPr lang="en-US" sz="1200">
                          <a:solidFill>
                            <a:srgbClr val="1F7199"/>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b="1">
                          <a:solidFill>
                            <a:srgbClr val="1F7199"/>
                          </a:solidFill>
                          <a:effectLst/>
                          <a:latin typeface="Courier New" panose="02070309020205020404" pitchFamily="49" charset="0"/>
                          <a:ea typeface="Courier New" panose="02070309020205020404" pitchFamily="49" charset="0"/>
                          <a:cs typeface="Courier New" panose="02070309020205020404" pitchFamily="49" charset="0"/>
                        </a:rPr>
                        <a:t>include</a:t>
                      </a:r>
                      <a:r>
                        <a:rPr lang="en-US" sz="1200">
                          <a:solidFill>
                            <a:srgbClr val="1F7199"/>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4D99BF"/>
                          </a:solidFill>
                          <a:effectLst/>
                          <a:latin typeface="Courier New" panose="02070309020205020404" pitchFamily="49" charset="0"/>
                          <a:ea typeface="Courier New" panose="02070309020205020404" pitchFamily="49" charset="0"/>
                          <a:cs typeface="Courier New" panose="02070309020205020404" pitchFamily="49" charset="0"/>
                        </a:rPr>
                        <a:t>&lt;stdio.h&gt;</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1F7199"/>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b="1">
                          <a:solidFill>
                            <a:srgbClr val="1F7199"/>
                          </a:solidFill>
                          <a:effectLst/>
                          <a:latin typeface="Courier New" panose="02070309020205020404" pitchFamily="49" charset="0"/>
                          <a:ea typeface="Courier New" panose="02070309020205020404" pitchFamily="49" charset="0"/>
                          <a:cs typeface="Courier New" panose="02070309020205020404" pitchFamily="49" charset="0"/>
                        </a:rPr>
                        <a:t>include</a:t>
                      </a:r>
                      <a:r>
                        <a:rPr lang="en-US" sz="1200">
                          <a:solidFill>
                            <a:srgbClr val="1F7199"/>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4D99BF"/>
                          </a:solidFill>
                          <a:effectLst/>
                          <a:latin typeface="Courier New" panose="02070309020205020404" pitchFamily="49" charset="0"/>
                          <a:ea typeface="Courier New" panose="02070309020205020404" pitchFamily="49" charset="0"/>
                          <a:cs typeface="Courier New" panose="02070309020205020404" pitchFamily="49" charset="0"/>
                        </a:rPr>
                        <a:t>&lt;stdlib.h&gt;</a:t>
                      </a:r>
                      <a:endParaRPr lang="en-US" sz="1200">
                        <a:solidFill>
                          <a:schemeClr val="tx1"/>
                        </a:solidFill>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b="1">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main</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effectLst/>
                          <a:latin typeface="Courier New" panose="02070309020205020404" pitchFamily="49" charset="0"/>
                          <a:ea typeface="Courier New" panose="02070309020205020404" pitchFamily="49" charset="0"/>
                          <a:cs typeface="Times New Roman" panose="02020603050405020304" pitchFamily="18" charset="0"/>
                        </a:rPr>
                        <a:t> </a:t>
                      </a: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i, n;</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printf</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"Enter n: "</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scanf</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"%d"</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&amp;n);</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888888"/>
                          </a:solidFill>
                          <a:effectLst/>
                          <a:latin typeface="Courier New" panose="02070309020205020404" pitchFamily="49" charset="0"/>
                          <a:ea typeface="Courier New" panose="02070309020205020404" pitchFamily="49" charset="0"/>
                          <a:cs typeface="Courier New" panose="02070309020205020404" pitchFamily="49" charset="0"/>
                        </a:rPr>
                        <a:t>// Allocate memory to store array with calloc()</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888888"/>
                          </a:solidFill>
                          <a:effectLst/>
                          <a:latin typeface="Courier New" panose="02070309020205020404" pitchFamily="49" charset="0"/>
                          <a:ea typeface="Courier New" panose="02070309020205020404" pitchFamily="49" charset="0"/>
                          <a:cs typeface="Courier New" panose="02070309020205020404" pitchFamily="49" charset="0"/>
                        </a:rPr>
                        <a:t>// The line below is equivalent to: int a[n]; (the const keyword can be removed)</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const</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 = </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smtClean="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calloc</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(n</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sizeof</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b="1">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printf</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"Enter array of %d elements: "</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n);</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for</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(i = </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0</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i &lt; n; i++)</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scanf</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"%d"</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&amp;a[i]);</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printf</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"Here is the array you entered: "</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printf</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"%d"</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0</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for</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(i = </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1</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i &lt; n; i++) {</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printf</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 %d"</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a[i]);</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printf</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"\n"</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888888"/>
                          </a:solidFill>
                          <a:effectLst/>
                          <a:latin typeface="Courier New" panose="02070309020205020404" pitchFamily="49" charset="0"/>
                          <a:ea typeface="Courier New" panose="02070309020205020404" pitchFamily="49" charset="0"/>
                          <a:cs typeface="Courier New" panose="02070309020205020404" pitchFamily="49" charset="0"/>
                        </a:rPr>
                        <a:t>// Free the allocated memory before exiting</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free</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txBody>
                  <a:tcPr/>
                </a:tc>
                <a:extLst>
                  <a:ext uri="{0D108BD9-81ED-4DB2-BD59-A6C34878D82A}">
                    <a16:rowId xmlns:a16="http://schemas.microsoft.com/office/drawing/2014/main" val="3231565464"/>
                  </a:ext>
                </a:extLst>
              </a:tr>
            </a:tbl>
          </a:graphicData>
        </a:graphic>
      </p:graphicFrame>
      <p:sp>
        <p:nvSpPr>
          <p:cNvPr id="3" name="Rectangle 2"/>
          <p:cNvSpPr/>
          <p:nvPr/>
        </p:nvSpPr>
        <p:spPr>
          <a:xfrm>
            <a:off x="457199" y="1077745"/>
            <a:ext cx="8134709" cy="738664"/>
          </a:xfrm>
          <a:prstGeom prst="rect">
            <a:avLst/>
          </a:prstGeom>
        </p:spPr>
        <p:txBody>
          <a:bodyPr wrap="square">
            <a:spAutoFit/>
          </a:bodyPr>
          <a:lstStyle/>
          <a:p>
            <a:pPr algn="just"/>
            <a:r>
              <a:rPr lang="en-US" sz="2400" b="1"/>
              <a:t>6. Các ví dụ</a:t>
            </a:r>
          </a:p>
          <a:p>
            <a:pPr algn="just"/>
            <a:r>
              <a:rPr lang="en-US" b="1"/>
              <a:t>Ví dụ 1: </a:t>
            </a:r>
            <a:r>
              <a:rPr lang="en-US"/>
              <a:t>Hãy viết lại ví dụ E7.4 nhưng sử dụng các hàm cấp phát động.</a:t>
            </a:r>
          </a:p>
        </p:txBody>
      </p:sp>
    </p:spTree>
    <p:extLst>
      <p:ext uri="{BB962C8B-B14F-4D97-AF65-F5344CB8AC3E}">
        <p14:creationId xmlns:p14="http://schemas.microsoft.com/office/powerpoint/2010/main" val="622990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Cấp phát bộ nhớ động</a:t>
            </a:r>
          </a:p>
        </p:txBody>
      </p:sp>
      <p:graphicFrame>
        <p:nvGraphicFramePr>
          <p:cNvPr id="4" name="Table 3"/>
          <p:cNvGraphicFramePr>
            <a:graphicFrameLocks noGrp="1"/>
          </p:cNvGraphicFramePr>
          <p:nvPr>
            <p:extLst>
              <p:ext uri="{D42A27DB-BD31-4B8C-83A1-F6EECF244321}">
                <p14:modId xmlns:p14="http://schemas.microsoft.com/office/powerpoint/2010/main" val="1530583803"/>
              </p:ext>
            </p:extLst>
          </p:nvPr>
        </p:nvGraphicFramePr>
        <p:xfrm>
          <a:off x="457200" y="2807074"/>
          <a:ext cx="8195912" cy="3169920"/>
        </p:xfrm>
        <a:graphic>
          <a:graphicData uri="http://schemas.openxmlformats.org/drawingml/2006/table">
            <a:tbl>
              <a:tblPr firstRow="1" bandRow="1">
                <a:tableStyleId>{17292A2E-F333-43FB-9621-5CBBE7FDCDCB}</a:tableStyleId>
              </a:tblPr>
              <a:tblGrid>
                <a:gridCol w="8195912">
                  <a:extLst>
                    <a:ext uri="{9D8B030D-6E8A-4147-A177-3AD203B41FA5}">
                      <a16:colId xmlns:a16="http://schemas.microsoft.com/office/drawing/2014/main" val="107693152"/>
                    </a:ext>
                  </a:extLst>
                </a:gridCol>
              </a:tblGrid>
              <a:tr h="252652">
                <a:tc>
                  <a:txBody>
                    <a:bodyPr/>
                    <a:lstStyle/>
                    <a:p>
                      <a:pPr marL="0" indent="0" algn="just">
                        <a:buNone/>
                      </a:pPr>
                      <a:r>
                        <a:rPr lang="en-US" sz="1600" i="0"/>
                        <a:t>E8.20 </a:t>
                      </a:r>
                      <a:r>
                        <a:rPr lang="en-US" sz="1600" i="0" baseline="0"/>
                        <a:t>- </a:t>
                      </a:r>
                      <a:r>
                        <a:rPr lang="en-US" sz="1600" b="1" i="0" baseline="0">
                          <a:latin typeface="Calibri" panose="020F0502020204030204" pitchFamily="34" charset="0"/>
                          <a:cs typeface="Calibri" panose="020F0502020204030204" pitchFamily="34" charset="0"/>
                        </a:rPr>
                        <a:t>Ví dụ về các hàm malloc(), realloc() và free()</a:t>
                      </a:r>
                      <a:endParaRPr lang="en-US" sz="1600" b="1" i="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0474077"/>
                  </a:ext>
                </a:extLst>
              </a:tr>
              <a:tr h="2034810">
                <a:tc>
                  <a:txBody>
                    <a:bodyPr/>
                    <a:lstStyle/>
                    <a:p>
                      <a:pPr marL="0" marR="0">
                        <a:spcBef>
                          <a:spcPts val="0"/>
                        </a:spcBef>
                        <a:spcAft>
                          <a:spcPts val="0"/>
                        </a:spcAft>
                      </a:pPr>
                      <a:r>
                        <a:rPr lang="en-US" sz="1200">
                          <a:solidFill>
                            <a:srgbClr val="1F7199"/>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b="1">
                          <a:solidFill>
                            <a:srgbClr val="1F7199"/>
                          </a:solidFill>
                          <a:effectLst/>
                          <a:latin typeface="Courier New" panose="02070309020205020404" pitchFamily="49" charset="0"/>
                          <a:ea typeface="Courier New" panose="02070309020205020404" pitchFamily="49" charset="0"/>
                          <a:cs typeface="Courier New" panose="02070309020205020404" pitchFamily="49" charset="0"/>
                        </a:rPr>
                        <a:t>include</a:t>
                      </a:r>
                      <a:r>
                        <a:rPr lang="en-US" sz="1200">
                          <a:solidFill>
                            <a:srgbClr val="1F7199"/>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4D99BF"/>
                          </a:solidFill>
                          <a:effectLst/>
                          <a:latin typeface="Courier New" panose="02070309020205020404" pitchFamily="49" charset="0"/>
                          <a:ea typeface="Courier New" panose="02070309020205020404" pitchFamily="49" charset="0"/>
                          <a:cs typeface="Courier New" panose="02070309020205020404" pitchFamily="49" charset="0"/>
                        </a:rPr>
                        <a:t>&lt;stdio.h&gt;</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1F7199"/>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b="1">
                          <a:solidFill>
                            <a:srgbClr val="1F7199"/>
                          </a:solidFill>
                          <a:effectLst/>
                          <a:latin typeface="Courier New" panose="02070309020205020404" pitchFamily="49" charset="0"/>
                          <a:ea typeface="Courier New" panose="02070309020205020404" pitchFamily="49" charset="0"/>
                          <a:cs typeface="Courier New" panose="02070309020205020404" pitchFamily="49" charset="0"/>
                        </a:rPr>
                        <a:t>include</a:t>
                      </a:r>
                      <a:r>
                        <a:rPr lang="en-US" sz="1200">
                          <a:solidFill>
                            <a:srgbClr val="1F7199"/>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4D99BF"/>
                          </a:solidFill>
                          <a:effectLst/>
                          <a:latin typeface="Courier New" panose="02070309020205020404" pitchFamily="49" charset="0"/>
                          <a:ea typeface="Courier New" panose="02070309020205020404" pitchFamily="49" charset="0"/>
                          <a:cs typeface="Courier New" panose="02070309020205020404" pitchFamily="49" charset="0"/>
                        </a:rPr>
                        <a:t>&lt;stdlib.h&gt;</a:t>
                      </a:r>
                    </a:p>
                    <a:p>
                      <a:pPr marL="0" marR="0">
                        <a:spcBef>
                          <a:spcPts val="0"/>
                        </a:spcBef>
                        <a:spcAft>
                          <a:spcPts val="0"/>
                        </a:spcAft>
                      </a:pP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b="1">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main</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effectLst/>
                          <a:latin typeface="Courier New" panose="02070309020205020404" pitchFamily="49" charset="0"/>
                          <a:ea typeface="Courier New" panose="02070309020205020404" pitchFamily="49" charset="0"/>
                          <a:cs typeface="Times New Roman" panose="02020603050405020304" pitchFamily="18" charset="0"/>
                        </a:rPr>
                        <a:t> </a:t>
                      </a: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n, i, *p;</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printf</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"Enter number of elements: "</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scanf</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"%d"</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&amp;n);</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p = </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smtClean="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malloc</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(n </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sizeof</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b="1">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printf</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"Enter a list of %d elements: "</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n);</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for</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(i = </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0</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i &lt; n; i++)</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scanf</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"%d"</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&amp;p[i]);</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fflush(</a:t>
                      </a:r>
                      <a:r>
                        <a:rPr lang="en-US" sz="120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stdin</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printf</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"Do you want to add some more elements (y/n)? "</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if</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(getchar() == </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'y'</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aseline="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n2;</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txBody>
                  <a:tcPr/>
                </a:tc>
                <a:extLst>
                  <a:ext uri="{0D108BD9-81ED-4DB2-BD59-A6C34878D82A}">
                    <a16:rowId xmlns:a16="http://schemas.microsoft.com/office/drawing/2014/main" val="3231565464"/>
                  </a:ext>
                </a:extLst>
              </a:tr>
            </a:tbl>
          </a:graphicData>
        </a:graphic>
      </p:graphicFrame>
      <p:sp>
        <p:nvSpPr>
          <p:cNvPr id="6" name="Rectangle 5"/>
          <p:cNvSpPr/>
          <p:nvPr/>
        </p:nvSpPr>
        <p:spPr>
          <a:xfrm>
            <a:off x="457200" y="1052748"/>
            <a:ext cx="8195912" cy="1754326"/>
          </a:xfrm>
          <a:prstGeom prst="rect">
            <a:avLst/>
          </a:prstGeom>
        </p:spPr>
        <p:txBody>
          <a:bodyPr wrap="square">
            <a:spAutoFit/>
          </a:bodyPr>
          <a:lstStyle/>
          <a:p>
            <a:pPr algn="just"/>
            <a:r>
              <a:rPr lang="en-US" b="1"/>
              <a:t>Ví dụ 2: </a:t>
            </a:r>
            <a:r>
              <a:rPr lang="en-US"/>
              <a:t>Hãy viết chương trình sau:</a:t>
            </a:r>
          </a:p>
          <a:p>
            <a:pPr marL="342900" indent="-342900" algn="just">
              <a:buFont typeface="+mj-lt"/>
              <a:buAutoNum type="arabicPeriod"/>
            </a:pPr>
            <a:r>
              <a:rPr lang="en-US"/>
              <a:t>Nhập vào 1 mảng số nguyên kích thước n.</a:t>
            </a:r>
          </a:p>
          <a:p>
            <a:pPr marL="342900" indent="-342900" algn="just">
              <a:buFont typeface="+mj-lt"/>
              <a:buAutoNum type="arabicPeriod"/>
            </a:pPr>
            <a:r>
              <a:rPr lang="en-US"/>
              <a:t>Hỏi người dùng xem có muốn nhập thêm phần tử không. Nếu có thì cho người dùng nhập thêm phần tử vào mảng đó.</a:t>
            </a:r>
          </a:p>
          <a:p>
            <a:pPr marL="342900" indent="-342900" algn="just">
              <a:buFont typeface="+mj-lt"/>
              <a:buAutoNum type="arabicPeriod"/>
            </a:pPr>
            <a:r>
              <a:rPr lang="en-US"/>
              <a:t>In ra mảng số nguyên đã nhập.</a:t>
            </a:r>
          </a:p>
          <a:p>
            <a:pPr algn="just"/>
            <a:r>
              <a:rPr lang="en-US" b="1"/>
              <a:t>Yêu cầu: </a:t>
            </a:r>
            <a:r>
              <a:rPr lang="en-US"/>
              <a:t>Sử dụng các hàm cấp phát động.</a:t>
            </a:r>
          </a:p>
        </p:txBody>
      </p:sp>
    </p:spTree>
    <p:extLst>
      <p:ext uri="{BB962C8B-B14F-4D97-AF65-F5344CB8AC3E}">
        <p14:creationId xmlns:p14="http://schemas.microsoft.com/office/powerpoint/2010/main" val="2424088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Địa chỉ bộ nhớ</a:t>
            </a:r>
          </a:p>
        </p:txBody>
      </p:sp>
      <p:sp>
        <p:nvSpPr>
          <p:cNvPr id="3" name="Content Placeholder 2"/>
          <p:cNvSpPr>
            <a:spLocks noGrp="1"/>
          </p:cNvSpPr>
          <p:nvPr>
            <p:ph idx="1"/>
          </p:nvPr>
        </p:nvSpPr>
        <p:spPr>
          <a:xfrm>
            <a:off x="457200" y="1056372"/>
            <a:ext cx="8195912" cy="3034365"/>
          </a:xfrm>
        </p:spPr>
        <p:txBody>
          <a:bodyPr>
            <a:normAutofit/>
          </a:bodyPr>
          <a:lstStyle/>
          <a:p>
            <a:pPr marL="0" indent="0" algn="just">
              <a:buNone/>
            </a:pPr>
            <a:r>
              <a:rPr lang="en-US" sz="2400" b="1"/>
              <a:t>2. Độ dài địa chỉ bộ nhớ</a:t>
            </a:r>
          </a:p>
          <a:p>
            <a:pPr marL="0" indent="0" algn="just">
              <a:buNone/>
            </a:pPr>
            <a:r>
              <a:rPr lang="en-US" sz="2000"/>
              <a:t>Cùng với sự phát triển của máy tính thì dung lượng bộ nhớ ngày càng tăng lên, từ mức chỉ vài chục kilobyte của những máy tính thế hệ đầu, nay đã lên đến hàng triệu gigabyte trong những siêu máy tính hiện đại. Để có thể quản lý được dung lượng bộ nhớ khổng lồ ấy, kiến trúc máy tính cũng như địa chỉ bộ nhớ theo thời gian cũng được nâng cấp, từ 8-bit lên thành 16-bit, 32-bit và hiện nay là 64-bit.</a:t>
            </a:r>
          </a:p>
          <a:p>
            <a:pPr marL="0" indent="0" algn="just">
              <a:buNone/>
            </a:pPr>
            <a:r>
              <a:rPr lang="en-US" sz="1800" b="1" i="1"/>
              <a:t>Quy ước: </a:t>
            </a:r>
            <a:r>
              <a:rPr lang="en-US" sz="1800" i="1"/>
              <a:t>Địa chỉ bộ nhớ được viết ở hệ cơ số 16 và chèn thêm chữ số 0 ở trước cho đủ độ dài địa chỉ.</a:t>
            </a:r>
          </a:p>
        </p:txBody>
      </p:sp>
      <p:graphicFrame>
        <p:nvGraphicFramePr>
          <p:cNvPr id="4" name="Table 3"/>
          <p:cNvGraphicFramePr>
            <a:graphicFrameLocks noGrp="1"/>
          </p:cNvGraphicFramePr>
          <p:nvPr>
            <p:extLst>
              <p:ext uri="{D42A27DB-BD31-4B8C-83A1-F6EECF244321}">
                <p14:modId xmlns:p14="http://schemas.microsoft.com/office/powerpoint/2010/main" val="3005368264"/>
              </p:ext>
            </p:extLst>
          </p:nvPr>
        </p:nvGraphicFramePr>
        <p:xfrm>
          <a:off x="457199" y="4090737"/>
          <a:ext cx="8195913" cy="2123440"/>
        </p:xfrm>
        <a:graphic>
          <a:graphicData uri="http://schemas.openxmlformats.org/drawingml/2006/table">
            <a:tbl>
              <a:tblPr firstRow="1" bandRow="1">
                <a:tableStyleId>{F5AB1C69-6EDB-4FF4-983F-18BD219EF322}</a:tableStyleId>
              </a:tblPr>
              <a:tblGrid>
                <a:gridCol w="803709">
                  <a:extLst>
                    <a:ext uri="{9D8B030D-6E8A-4147-A177-3AD203B41FA5}">
                      <a16:colId xmlns:a16="http://schemas.microsoft.com/office/drawing/2014/main" val="3121922628"/>
                    </a:ext>
                  </a:extLst>
                </a:gridCol>
                <a:gridCol w="5053265">
                  <a:extLst>
                    <a:ext uri="{9D8B030D-6E8A-4147-A177-3AD203B41FA5}">
                      <a16:colId xmlns:a16="http://schemas.microsoft.com/office/drawing/2014/main" val="2240454875"/>
                    </a:ext>
                  </a:extLst>
                </a:gridCol>
                <a:gridCol w="2338939">
                  <a:extLst>
                    <a:ext uri="{9D8B030D-6E8A-4147-A177-3AD203B41FA5}">
                      <a16:colId xmlns:a16="http://schemas.microsoft.com/office/drawing/2014/main" val="3841361653"/>
                    </a:ext>
                  </a:extLst>
                </a:gridCol>
              </a:tblGrid>
              <a:tr h="370840">
                <a:tc>
                  <a:txBody>
                    <a:bodyPr/>
                    <a:lstStyle/>
                    <a:p>
                      <a:pPr algn="ctr"/>
                      <a:r>
                        <a:rPr lang="en-US"/>
                        <a:t>Kích</a:t>
                      </a:r>
                      <a:r>
                        <a:rPr lang="en-US" baseline="0"/>
                        <a:t> thước</a:t>
                      </a:r>
                      <a:endParaRPr lang="en-US"/>
                    </a:p>
                  </a:txBody>
                  <a:tcPr/>
                </a:tc>
                <a:tc>
                  <a:txBody>
                    <a:bodyPr/>
                    <a:lstStyle/>
                    <a:p>
                      <a:pPr algn="ctr"/>
                      <a:r>
                        <a:rPr lang="en-US"/>
                        <a:t>Phạm</a:t>
                      </a:r>
                      <a:r>
                        <a:rPr lang="en-US" baseline="0"/>
                        <a:t> vi giá trị của địa chỉ</a:t>
                      </a:r>
                      <a:endParaRPr lang="en-US"/>
                    </a:p>
                  </a:txBody>
                  <a:tcPr/>
                </a:tc>
                <a:tc>
                  <a:txBody>
                    <a:bodyPr/>
                    <a:lstStyle/>
                    <a:p>
                      <a:pPr algn="ctr"/>
                      <a:r>
                        <a:rPr lang="en-US"/>
                        <a:t>Dung</a:t>
                      </a:r>
                      <a:r>
                        <a:rPr lang="en-US" baseline="0"/>
                        <a:t> lượng bộ nhớ quản lý được</a:t>
                      </a:r>
                      <a:endParaRPr lang="en-US"/>
                    </a:p>
                  </a:txBody>
                  <a:tcPr/>
                </a:tc>
                <a:extLst>
                  <a:ext uri="{0D108BD9-81ED-4DB2-BD59-A6C34878D82A}">
                    <a16:rowId xmlns:a16="http://schemas.microsoft.com/office/drawing/2014/main" val="3688783663"/>
                  </a:ext>
                </a:extLst>
              </a:tr>
              <a:tr h="370840">
                <a:tc>
                  <a:txBody>
                    <a:bodyPr/>
                    <a:lstStyle/>
                    <a:p>
                      <a:r>
                        <a:rPr lang="en-US" sz="1800">
                          <a:latin typeface="+mn-lt"/>
                          <a:cs typeface="Courier New" panose="02070309020205020404" pitchFamily="49" charset="0"/>
                        </a:rPr>
                        <a:t>8-bit</a:t>
                      </a:r>
                    </a:p>
                  </a:txBody>
                  <a:tcPr/>
                </a:tc>
                <a:tc>
                  <a:txBody>
                    <a:bodyPr/>
                    <a:lstStyle/>
                    <a:p>
                      <a:r>
                        <a:rPr lang="en-US" sz="1400">
                          <a:latin typeface="Courier New" panose="02070309020205020404" pitchFamily="49" charset="0"/>
                          <a:cs typeface="Courier New" panose="02070309020205020404" pitchFamily="49" charset="0"/>
                        </a:rPr>
                        <a:t>0x00</a:t>
                      </a:r>
                      <a:r>
                        <a:rPr lang="en-US" sz="1400" baseline="0">
                          <a:latin typeface="Courier New" panose="02070309020205020404" pitchFamily="49" charset="0"/>
                          <a:cs typeface="Courier New" panose="02070309020205020404" pitchFamily="49" charset="0"/>
                        </a:rPr>
                        <a:t> .. 0xFF</a:t>
                      </a:r>
                      <a:endParaRPr lang="en-US" sz="1400">
                        <a:latin typeface="Courier New" panose="02070309020205020404" pitchFamily="49" charset="0"/>
                        <a:cs typeface="Courier New" panose="02070309020205020404" pitchFamily="49" charset="0"/>
                      </a:endParaRPr>
                    </a:p>
                  </a:txBody>
                  <a:tcPr/>
                </a:tc>
                <a:tc>
                  <a:txBody>
                    <a:bodyPr/>
                    <a:lstStyle/>
                    <a:p>
                      <a:r>
                        <a:rPr lang="en-US" sz="1800">
                          <a:latin typeface="+mn-lt"/>
                          <a:cs typeface="Courier New" panose="02070309020205020404" pitchFamily="49" charset="0"/>
                        </a:rPr>
                        <a:t>256 B</a:t>
                      </a:r>
                    </a:p>
                  </a:txBody>
                  <a:tcPr/>
                </a:tc>
                <a:extLst>
                  <a:ext uri="{0D108BD9-81ED-4DB2-BD59-A6C34878D82A}">
                    <a16:rowId xmlns:a16="http://schemas.microsoft.com/office/drawing/2014/main" val="2931556634"/>
                  </a:ext>
                </a:extLst>
              </a:tr>
              <a:tr h="370840">
                <a:tc>
                  <a:txBody>
                    <a:bodyPr/>
                    <a:lstStyle/>
                    <a:p>
                      <a:r>
                        <a:rPr lang="en-US" sz="1800">
                          <a:latin typeface="+mn-lt"/>
                          <a:cs typeface="Courier New" panose="02070309020205020404" pitchFamily="49" charset="0"/>
                        </a:rPr>
                        <a:t>16-bit</a:t>
                      </a:r>
                    </a:p>
                  </a:txBody>
                  <a:tcPr/>
                </a:tc>
                <a:tc>
                  <a:txBody>
                    <a:bodyPr/>
                    <a:lstStyle/>
                    <a:p>
                      <a:r>
                        <a:rPr lang="en-US" sz="1400">
                          <a:latin typeface="Courier New" panose="02070309020205020404" pitchFamily="49" charset="0"/>
                          <a:cs typeface="Courier New" panose="02070309020205020404" pitchFamily="49" charset="0"/>
                        </a:rPr>
                        <a:t>0x0000 .. 0xFFFF</a:t>
                      </a:r>
                    </a:p>
                  </a:txBody>
                  <a:tcPr/>
                </a:tc>
                <a:tc>
                  <a:txBody>
                    <a:bodyPr/>
                    <a:lstStyle/>
                    <a:p>
                      <a:r>
                        <a:rPr lang="en-US" sz="1800">
                          <a:latin typeface="+mn-lt"/>
                          <a:cs typeface="Courier New" panose="02070309020205020404" pitchFamily="49" charset="0"/>
                        </a:rPr>
                        <a:t>64</a:t>
                      </a:r>
                      <a:r>
                        <a:rPr lang="en-US" sz="1800" baseline="0">
                          <a:latin typeface="+mn-lt"/>
                          <a:cs typeface="Courier New" panose="02070309020205020404" pitchFamily="49" charset="0"/>
                        </a:rPr>
                        <a:t> KB</a:t>
                      </a:r>
                      <a:endParaRPr lang="en-US" sz="1800">
                        <a:latin typeface="+mn-lt"/>
                        <a:cs typeface="Courier New" panose="02070309020205020404" pitchFamily="49" charset="0"/>
                      </a:endParaRPr>
                    </a:p>
                  </a:txBody>
                  <a:tcPr/>
                </a:tc>
                <a:extLst>
                  <a:ext uri="{0D108BD9-81ED-4DB2-BD59-A6C34878D82A}">
                    <a16:rowId xmlns:a16="http://schemas.microsoft.com/office/drawing/2014/main" val="175973639"/>
                  </a:ext>
                </a:extLst>
              </a:tr>
              <a:tr h="370840">
                <a:tc>
                  <a:txBody>
                    <a:bodyPr/>
                    <a:lstStyle/>
                    <a:p>
                      <a:r>
                        <a:rPr lang="en-US" sz="1800">
                          <a:latin typeface="+mn-lt"/>
                          <a:cs typeface="Courier New" panose="02070309020205020404" pitchFamily="49" charset="0"/>
                        </a:rPr>
                        <a:t>32-bit</a:t>
                      </a:r>
                    </a:p>
                  </a:txBody>
                  <a:tcPr/>
                </a:tc>
                <a:tc>
                  <a:txBody>
                    <a:bodyPr/>
                    <a:lstStyle/>
                    <a:p>
                      <a:r>
                        <a:rPr lang="en-US" sz="1400">
                          <a:latin typeface="Courier New" panose="02070309020205020404" pitchFamily="49" charset="0"/>
                          <a:cs typeface="Courier New" panose="02070309020205020404" pitchFamily="49" charset="0"/>
                        </a:rPr>
                        <a:t>0x00000000</a:t>
                      </a:r>
                      <a:r>
                        <a:rPr lang="en-US" sz="1400" baseline="0">
                          <a:latin typeface="Courier New" panose="02070309020205020404" pitchFamily="49" charset="0"/>
                          <a:cs typeface="Courier New" panose="02070309020205020404" pitchFamily="49" charset="0"/>
                        </a:rPr>
                        <a:t> .. 0xFFFFFFFF</a:t>
                      </a:r>
                      <a:endParaRPr lang="en-US" sz="1400">
                        <a:latin typeface="Courier New" panose="02070309020205020404" pitchFamily="49" charset="0"/>
                        <a:cs typeface="Courier New" panose="02070309020205020404" pitchFamily="49" charset="0"/>
                      </a:endParaRPr>
                    </a:p>
                  </a:txBody>
                  <a:tcPr/>
                </a:tc>
                <a:tc>
                  <a:txBody>
                    <a:bodyPr/>
                    <a:lstStyle/>
                    <a:p>
                      <a:r>
                        <a:rPr lang="en-US" sz="1800">
                          <a:latin typeface="+mn-lt"/>
                          <a:cs typeface="Courier New" panose="02070309020205020404" pitchFamily="49" charset="0"/>
                        </a:rPr>
                        <a:t>4</a:t>
                      </a:r>
                      <a:r>
                        <a:rPr lang="en-US" sz="1800" baseline="0">
                          <a:latin typeface="+mn-lt"/>
                          <a:cs typeface="Courier New" panose="02070309020205020404" pitchFamily="49" charset="0"/>
                        </a:rPr>
                        <a:t> GB</a:t>
                      </a:r>
                      <a:endParaRPr lang="en-US" sz="1800">
                        <a:latin typeface="+mn-lt"/>
                        <a:cs typeface="Courier New" panose="02070309020205020404" pitchFamily="49" charset="0"/>
                      </a:endParaRPr>
                    </a:p>
                  </a:txBody>
                  <a:tcPr/>
                </a:tc>
                <a:extLst>
                  <a:ext uri="{0D108BD9-81ED-4DB2-BD59-A6C34878D82A}">
                    <a16:rowId xmlns:a16="http://schemas.microsoft.com/office/drawing/2014/main" val="3021247863"/>
                  </a:ext>
                </a:extLst>
              </a:tr>
              <a:tr h="370840">
                <a:tc>
                  <a:txBody>
                    <a:bodyPr/>
                    <a:lstStyle/>
                    <a:p>
                      <a:r>
                        <a:rPr lang="en-US" sz="1800">
                          <a:latin typeface="+mn-lt"/>
                          <a:cs typeface="Courier New" panose="02070309020205020404" pitchFamily="49" charset="0"/>
                        </a:rPr>
                        <a:t>64-bit</a:t>
                      </a:r>
                    </a:p>
                  </a:txBody>
                  <a:tcPr/>
                </a:tc>
                <a:tc>
                  <a:txBody>
                    <a:bodyPr/>
                    <a:lstStyle/>
                    <a:p>
                      <a:r>
                        <a:rPr lang="en-US" sz="1400">
                          <a:latin typeface="Courier New" panose="02070309020205020404" pitchFamily="49" charset="0"/>
                          <a:cs typeface="Courier New" panose="02070309020205020404" pitchFamily="49" charset="0"/>
                        </a:rPr>
                        <a:t>0x0000000000000000 .. 0xFFFFFFFFFFFFFFFF</a:t>
                      </a:r>
                    </a:p>
                  </a:txBody>
                  <a:tcPr/>
                </a:tc>
                <a:tc>
                  <a:txBody>
                    <a:bodyPr/>
                    <a:lstStyle/>
                    <a:p>
                      <a:r>
                        <a:rPr lang="en-US" sz="1800">
                          <a:latin typeface="+mn-lt"/>
                          <a:cs typeface="Courier New" panose="02070309020205020404" pitchFamily="49" charset="0"/>
                        </a:rPr>
                        <a:t>16 EB (1 EB ≈ 10</a:t>
                      </a:r>
                      <a:r>
                        <a:rPr lang="en-US" sz="1800" baseline="30000">
                          <a:latin typeface="+mn-lt"/>
                          <a:cs typeface="Courier New" panose="02070309020205020404" pitchFamily="49" charset="0"/>
                        </a:rPr>
                        <a:t>9</a:t>
                      </a:r>
                      <a:r>
                        <a:rPr lang="en-US" sz="1800" baseline="0">
                          <a:latin typeface="+mn-lt"/>
                          <a:cs typeface="Courier New" panose="02070309020205020404" pitchFamily="49" charset="0"/>
                        </a:rPr>
                        <a:t> GB)</a:t>
                      </a:r>
                      <a:endParaRPr lang="en-US" sz="1800">
                        <a:latin typeface="+mn-lt"/>
                        <a:cs typeface="Courier New" panose="02070309020205020404" pitchFamily="49" charset="0"/>
                      </a:endParaRPr>
                    </a:p>
                  </a:txBody>
                  <a:tcPr/>
                </a:tc>
                <a:extLst>
                  <a:ext uri="{0D108BD9-81ED-4DB2-BD59-A6C34878D82A}">
                    <a16:rowId xmlns:a16="http://schemas.microsoft.com/office/drawing/2014/main" val="1338905458"/>
                  </a:ext>
                </a:extLst>
              </a:tr>
            </a:tbl>
          </a:graphicData>
        </a:graphic>
      </p:graphicFrame>
    </p:spTree>
    <p:extLst>
      <p:ext uri="{BB962C8B-B14F-4D97-AF65-F5344CB8AC3E}">
        <p14:creationId xmlns:p14="http://schemas.microsoft.com/office/powerpoint/2010/main" val="31257688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Cấp phát bộ nhớ động</a:t>
            </a:r>
          </a:p>
        </p:txBody>
      </p:sp>
      <p:graphicFrame>
        <p:nvGraphicFramePr>
          <p:cNvPr id="4" name="Table 3"/>
          <p:cNvGraphicFramePr>
            <a:graphicFrameLocks noGrp="1"/>
          </p:cNvGraphicFramePr>
          <p:nvPr>
            <p:extLst>
              <p:ext uri="{D42A27DB-BD31-4B8C-83A1-F6EECF244321}">
                <p14:modId xmlns:p14="http://schemas.microsoft.com/office/powerpoint/2010/main" val="3709028188"/>
              </p:ext>
            </p:extLst>
          </p:nvPr>
        </p:nvGraphicFramePr>
        <p:xfrm>
          <a:off x="457200" y="1090417"/>
          <a:ext cx="8195912" cy="2987040"/>
        </p:xfrm>
        <a:graphic>
          <a:graphicData uri="http://schemas.openxmlformats.org/drawingml/2006/table">
            <a:tbl>
              <a:tblPr firstRow="1" bandRow="1">
                <a:tableStyleId>{17292A2E-F333-43FB-9621-5CBBE7FDCDCB}</a:tableStyleId>
              </a:tblPr>
              <a:tblGrid>
                <a:gridCol w="8195912">
                  <a:extLst>
                    <a:ext uri="{9D8B030D-6E8A-4147-A177-3AD203B41FA5}">
                      <a16:colId xmlns:a16="http://schemas.microsoft.com/office/drawing/2014/main" val="107693152"/>
                    </a:ext>
                  </a:extLst>
                </a:gridCol>
              </a:tblGrid>
              <a:tr h="252652">
                <a:tc>
                  <a:txBody>
                    <a:bodyPr/>
                    <a:lstStyle/>
                    <a:p>
                      <a:pPr marL="0" indent="0" algn="just">
                        <a:buNone/>
                      </a:pPr>
                      <a:r>
                        <a:rPr lang="en-US" sz="1600" i="0"/>
                        <a:t>E8.20 </a:t>
                      </a:r>
                      <a:r>
                        <a:rPr lang="en-US" sz="1600" i="0" baseline="0"/>
                        <a:t>- </a:t>
                      </a:r>
                      <a:r>
                        <a:rPr lang="en-US" sz="1600" b="1" i="0" baseline="0">
                          <a:latin typeface="Calibri" panose="020F0502020204030204" pitchFamily="34" charset="0"/>
                          <a:cs typeface="Calibri" panose="020F0502020204030204" pitchFamily="34" charset="0"/>
                        </a:rPr>
                        <a:t>Ví dụ về các hàm malloc(), realloc() và free()</a:t>
                      </a:r>
                      <a:endParaRPr lang="en-US" sz="1600" b="1" i="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0474077"/>
                  </a:ext>
                </a:extLst>
              </a:tr>
              <a:tr h="2034810">
                <a:tc>
                  <a:txBody>
                    <a:bodyPr/>
                    <a:lstStyle/>
                    <a:p>
                      <a:pPr marL="0" marR="0">
                        <a:spcBef>
                          <a:spcPts val="0"/>
                        </a:spcBef>
                        <a:spcAft>
                          <a:spcPts val="0"/>
                        </a:spcAft>
                      </a:pPr>
                      <a:r>
                        <a:rPr lang="en-US" sz="120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        printf</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"Enter number of elements to add: "</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scanf</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"%d"</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&amp;n2);</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p = </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smtClean="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realloc</a:t>
                      </a:r>
                      <a:r>
                        <a:rPr lang="en-US" sz="12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(p</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(n + n2) * </a:t>
                      </a:r>
                      <a:r>
                        <a:rPr lang="en-US" sz="1200" b="1">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sizeof</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b="1">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printf</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"Enter %d additional elements: "</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n2);</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for</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(i = </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0</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i &lt; n2; i++)</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scanf</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"%d"</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&amp;p[n + i]);</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n += n2;</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puts</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"Here is the array you entered:"</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for</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(i = </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0</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i &lt; n; i++)</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printf</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"%d "</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p[i]);</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printf</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20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"\n"</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free</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(p);</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txBody>
                  <a:tcPr/>
                </a:tc>
                <a:extLst>
                  <a:ext uri="{0D108BD9-81ED-4DB2-BD59-A6C34878D82A}">
                    <a16:rowId xmlns:a16="http://schemas.microsoft.com/office/drawing/2014/main" val="3231565464"/>
                  </a:ext>
                </a:extLst>
              </a:tr>
            </a:tbl>
          </a:graphicData>
        </a:graphic>
      </p:graphicFrame>
      <p:pic>
        <p:nvPicPr>
          <p:cNvPr id="3" name="Picture 2"/>
          <p:cNvPicPr>
            <a:picLocks noChangeAspect="1"/>
          </p:cNvPicPr>
          <p:nvPr/>
        </p:nvPicPr>
        <p:blipFill rotWithShape="1">
          <a:blip r:embed="rId2"/>
          <a:srcRect r="60916" b="68485"/>
          <a:stretch/>
        </p:blipFill>
        <p:spPr>
          <a:xfrm>
            <a:off x="457200" y="4446789"/>
            <a:ext cx="3644571" cy="1536940"/>
          </a:xfrm>
          <a:prstGeom prst="rect">
            <a:avLst/>
          </a:prstGeom>
        </p:spPr>
      </p:pic>
      <p:sp>
        <p:nvSpPr>
          <p:cNvPr id="7" name="TextBox 6"/>
          <p:cNvSpPr txBox="1"/>
          <p:nvPr/>
        </p:nvSpPr>
        <p:spPr>
          <a:xfrm>
            <a:off x="457200" y="4077457"/>
            <a:ext cx="869337" cy="369332"/>
          </a:xfrm>
          <a:prstGeom prst="rect">
            <a:avLst/>
          </a:prstGeom>
          <a:noFill/>
        </p:spPr>
        <p:txBody>
          <a:bodyPr wrap="square" rtlCol="0">
            <a:spAutoFit/>
          </a:bodyPr>
          <a:lstStyle/>
          <a:p>
            <a:r>
              <a:rPr lang="en-US" b="1"/>
              <a:t>Output</a:t>
            </a:r>
          </a:p>
        </p:txBody>
      </p:sp>
      <p:pic>
        <p:nvPicPr>
          <p:cNvPr id="5" name="Picture 4"/>
          <p:cNvPicPr>
            <a:picLocks noChangeAspect="1"/>
          </p:cNvPicPr>
          <p:nvPr/>
        </p:nvPicPr>
        <p:blipFill rotWithShape="1">
          <a:blip r:embed="rId3"/>
          <a:srcRect r="60731" b="74853"/>
          <a:stretch/>
        </p:blipFill>
        <p:spPr>
          <a:xfrm>
            <a:off x="4555156" y="4446789"/>
            <a:ext cx="3661824" cy="1226389"/>
          </a:xfrm>
          <a:prstGeom prst="rect">
            <a:avLst/>
          </a:prstGeom>
        </p:spPr>
      </p:pic>
    </p:spTree>
    <p:extLst>
      <p:ext uri="{BB962C8B-B14F-4D97-AF65-F5344CB8AC3E}">
        <p14:creationId xmlns:p14="http://schemas.microsoft.com/office/powerpoint/2010/main" val="22623121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a:t>Tài liệu tham khảo</a:t>
            </a:r>
          </a:p>
        </p:txBody>
      </p:sp>
      <p:sp>
        <p:nvSpPr>
          <p:cNvPr id="3" name="Content Placeholder 2"/>
          <p:cNvSpPr txBox="1">
            <a:spLocks/>
          </p:cNvSpPr>
          <p:nvPr/>
        </p:nvSpPr>
        <p:spPr>
          <a:xfrm>
            <a:off x="457200" y="1143000"/>
            <a:ext cx="8229600" cy="498316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Font typeface="Arial" panose="020B0604020202020204" pitchFamily="34" charset="0"/>
              <a:buNone/>
            </a:pPr>
            <a:r>
              <a:rPr lang="en-US" sz="2400"/>
              <a:t>S.G.Kotchan, </a:t>
            </a:r>
            <a:r>
              <a:rPr lang="en-US" sz="2400" i="1"/>
              <a:t>Programming in C</a:t>
            </a:r>
            <a:r>
              <a:rPr lang="en-US" sz="2400"/>
              <a:t>, 3</a:t>
            </a:r>
            <a:r>
              <a:rPr lang="en-US" sz="2400" baseline="30000"/>
              <a:t>rd</a:t>
            </a:r>
            <a:r>
              <a:rPr lang="en-US" sz="2400"/>
              <a:t> edition.</a:t>
            </a:r>
          </a:p>
          <a:p>
            <a:pPr marL="0" indent="0" algn="just">
              <a:buNone/>
            </a:pPr>
            <a:r>
              <a:rPr lang="en-US" sz="2400">
                <a:hlinkClick r:id="rId2"/>
              </a:rPr>
              <a:t>http://</a:t>
            </a:r>
            <a:r>
              <a:rPr lang="en-US" sz="2400" smtClean="0">
                <a:hlinkClick r:id="rId2"/>
              </a:rPr>
              <a:t>vietjack.com/lap_trinh_c/con_tro_trong_c.jsp</a:t>
            </a:r>
            <a:endParaRPr lang="en-US" sz="2400" smtClean="0"/>
          </a:p>
          <a:p>
            <a:pPr marL="0" indent="0" algn="just">
              <a:buNone/>
            </a:pPr>
            <a:r>
              <a:rPr lang="en-US" sz="2400" smtClean="0">
                <a:hlinkClick r:id="rId3"/>
              </a:rPr>
              <a:t>http</a:t>
            </a:r>
            <a:r>
              <a:rPr lang="en-US" sz="2400">
                <a:hlinkClick r:id="rId3"/>
              </a:rPr>
              <a:t>://</a:t>
            </a:r>
            <a:r>
              <a:rPr lang="en-US" sz="2400" smtClean="0">
                <a:hlinkClick r:id="rId3"/>
              </a:rPr>
              <a:t>vietjack.com/lap_trinh_c/quan_ly_bo_nho_trong_c.jsp</a:t>
            </a:r>
            <a:endParaRPr lang="en-US" sz="2400" smtClean="0"/>
          </a:p>
          <a:p>
            <a:pPr marL="0" indent="0" algn="just">
              <a:buNone/>
            </a:pPr>
            <a:r>
              <a:rPr lang="en-US" sz="2400" smtClean="0">
                <a:hlinkClick r:id="rId4"/>
              </a:rPr>
              <a:t>http</a:t>
            </a:r>
            <a:r>
              <a:rPr lang="en-US" sz="2400">
                <a:hlinkClick r:id="rId4"/>
              </a:rPr>
              <a:t>://www.cplusplus.com/doc/tutorial/pointers</a:t>
            </a:r>
            <a:r>
              <a:rPr lang="en-US" sz="2400" smtClean="0">
                <a:hlinkClick r:id="rId4"/>
              </a:rPr>
              <a:t>/</a:t>
            </a:r>
            <a:endParaRPr lang="en-US" sz="2400" smtClean="0"/>
          </a:p>
          <a:p>
            <a:pPr marL="0" indent="0" algn="just">
              <a:buNone/>
            </a:pPr>
            <a:r>
              <a:rPr lang="en-US" sz="2400" smtClean="0">
                <a:hlinkClick r:id="rId5"/>
              </a:rPr>
              <a:t>http</a:t>
            </a:r>
            <a:r>
              <a:rPr lang="en-US" sz="2400">
                <a:hlinkClick r:id="rId5"/>
              </a:rPr>
              <a:t>://www.cplusplus.com/reference/cstdlib</a:t>
            </a:r>
            <a:r>
              <a:rPr lang="en-US" sz="2400" smtClean="0">
                <a:hlinkClick r:id="rId5"/>
              </a:rPr>
              <a:t>/</a:t>
            </a:r>
            <a:endParaRPr lang="en-US" sz="2400" smtClean="0"/>
          </a:p>
          <a:p>
            <a:pPr marL="0" indent="0" algn="just">
              <a:buNone/>
            </a:pPr>
            <a:r>
              <a:rPr lang="en-US" sz="2400" smtClean="0">
                <a:hlinkClick r:id="rId6"/>
              </a:rPr>
              <a:t>http</a:t>
            </a:r>
            <a:r>
              <a:rPr lang="en-US" sz="2400">
                <a:hlinkClick r:id="rId6"/>
              </a:rPr>
              <a:t>://</a:t>
            </a:r>
            <a:r>
              <a:rPr lang="en-US" sz="2400" smtClean="0">
                <a:hlinkClick r:id="rId6"/>
              </a:rPr>
              <a:t>en.cppreference.com/w/c/language</a:t>
            </a:r>
            <a:endParaRPr lang="en-US" sz="2400" smtClean="0"/>
          </a:p>
          <a:p>
            <a:pPr marL="0" indent="0" algn="just">
              <a:buNone/>
            </a:pPr>
            <a:endParaRPr lang="en-US" sz="2400">
              <a:hlinkClick r:id="rId7"/>
            </a:endParaRPr>
          </a:p>
          <a:p>
            <a:pPr marL="0" indent="0" algn="just">
              <a:buFont typeface="Arial" panose="020B0604020202020204" pitchFamily="34" charset="0"/>
              <a:buNone/>
            </a:pPr>
            <a:endParaRPr lang="en-US" sz="2400"/>
          </a:p>
        </p:txBody>
      </p:sp>
    </p:spTree>
    <p:extLst>
      <p:ext uri="{BB962C8B-B14F-4D97-AF65-F5344CB8AC3E}">
        <p14:creationId xmlns:p14="http://schemas.microsoft.com/office/powerpoint/2010/main" val="4185406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Địa chỉ bộ nhớ</a:t>
            </a:r>
          </a:p>
        </p:txBody>
      </p:sp>
      <p:sp>
        <p:nvSpPr>
          <p:cNvPr id="3" name="Content Placeholder 2"/>
          <p:cNvSpPr>
            <a:spLocks noGrp="1"/>
          </p:cNvSpPr>
          <p:nvPr>
            <p:ph idx="1"/>
          </p:nvPr>
        </p:nvSpPr>
        <p:spPr>
          <a:xfrm>
            <a:off x="457200" y="1056373"/>
            <a:ext cx="8195912" cy="5132671"/>
          </a:xfrm>
        </p:spPr>
        <p:txBody>
          <a:bodyPr>
            <a:normAutofit/>
          </a:bodyPr>
          <a:lstStyle/>
          <a:p>
            <a:pPr marL="0" indent="0" algn="just">
              <a:buNone/>
            </a:pPr>
            <a:r>
              <a:rPr lang="en-US" sz="2400" b="1"/>
              <a:t>3. Kiến trúc của chương trình</a:t>
            </a:r>
          </a:p>
          <a:p>
            <a:pPr marL="0" indent="0" algn="just">
              <a:buNone/>
            </a:pPr>
            <a:r>
              <a:rPr lang="en-US" sz="2000"/>
              <a:t>Kiến trúc của chương trình quyết định kích thước địa chỉ bộ nhớ, cùng với đó là dung lượng bộ nhớ lý thuyết mà chương trình có thể sử dụng được (xem bảng trước). Kiến trúc của chương trình được lựa chọn khi biên dịch, và tùy vào nhà phát triển mà một chương trình có thể được biên dịch ra nhiều phiên bản hỗ trợ các hệ điều hành và kiến trúc khác nhau (Windows, Mac OS hoặc Linux; 16-bit, 32-bit hoặc 64-bit).</a:t>
            </a:r>
          </a:p>
          <a:p>
            <a:pPr marL="0" indent="0" algn="just">
              <a:buNone/>
            </a:pPr>
            <a:r>
              <a:rPr lang="en-US" sz="2000"/>
              <a:t>Hiện nay phần lớn các chương trình đều là 32-bit, tuy vậy số lượng chương trình có phiên bản 64-bit ngày càng tăng lên do các CPU hiện nay đều hỗ trợ kiến trúc 64-bit. Một chương trình chỉ chạy được khi kiến trúc của chương trình được hệ điều hành/CPU hỗ trợ (VD: 1 chương trình 32 bit có thể chạy được trên HĐH/CPU 64-bit, nhưng 1 chương trình 64-bit thì không chạy được trên HĐH/CPU 32-bit).</a:t>
            </a:r>
          </a:p>
        </p:txBody>
      </p:sp>
    </p:spTree>
    <p:extLst>
      <p:ext uri="{BB962C8B-B14F-4D97-AF65-F5344CB8AC3E}">
        <p14:creationId xmlns:p14="http://schemas.microsoft.com/office/powerpoint/2010/main" val="2096964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Địa chỉ bộ nhớ</a:t>
            </a:r>
          </a:p>
        </p:txBody>
      </p:sp>
      <p:sp>
        <p:nvSpPr>
          <p:cNvPr id="3" name="Content Placeholder 2"/>
          <p:cNvSpPr>
            <a:spLocks noGrp="1"/>
          </p:cNvSpPr>
          <p:nvPr>
            <p:ph idx="1"/>
          </p:nvPr>
        </p:nvSpPr>
        <p:spPr>
          <a:xfrm>
            <a:off x="457200" y="1056374"/>
            <a:ext cx="8195912" cy="1569546"/>
          </a:xfrm>
        </p:spPr>
        <p:txBody>
          <a:bodyPr>
            <a:normAutofit fontScale="92500"/>
          </a:bodyPr>
          <a:lstStyle/>
          <a:p>
            <a:pPr marL="0" indent="0" algn="just">
              <a:buNone/>
            </a:pPr>
            <a:r>
              <a:rPr lang="en-US" sz="2600" b="1"/>
              <a:t>3. Kiến trúc của chương trình</a:t>
            </a:r>
          </a:p>
          <a:p>
            <a:pPr marL="0" indent="0" algn="just">
              <a:buNone/>
            </a:pPr>
            <a:r>
              <a:rPr lang="en-US" sz="2200"/>
              <a:t>Trong Code::Blocks, để lựa chọn kiến trúc của chương trình khi biên dịch, ta click chuột phải vào project, chọn Build options… Trong mục Compiler Flag, ta lựa chọn kiến trúc khi biên dịch là x86 (32-bit) hoặc x86_64 (64-bit).</a:t>
            </a:r>
          </a:p>
        </p:txBody>
      </p:sp>
      <p:pic>
        <p:nvPicPr>
          <p:cNvPr id="5" name="Picture 4"/>
          <p:cNvPicPr>
            <a:picLocks noChangeAspect="1"/>
          </p:cNvPicPr>
          <p:nvPr/>
        </p:nvPicPr>
        <p:blipFill rotWithShape="1">
          <a:blip r:embed="rId2"/>
          <a:srcRect t="11183" r="76722" b="26523"/>
          <a:stretch/>
        </p:blipFill>
        <p:spPr>
          <a:xfrm>
            <a:off x="890336" y="2625920"/>
            <a:ext cx="2381153" cy="3385238"/>
          </a:xfrm>
          <a:prstGeom prst="rect">
            <a:avLst/>
          </a:prstGeom>
        </p:spPr>
      </p:pic>
      <p:pic>
        <p:nvPicPr>
          <p:cNvPr id="6" name="Picture 5"/>
          <p:cNvPicPr>
            <a:picLocks noChangeAspect="1"/>
          </p:cNvPicPr>
          <p:nvPr/>
        </p:nvPicPr>
        <p:blipFill>
          <a:blip r:embed="rId3"/>
          <a:stretch>
            <a:fillRect/>
          </a:stretch>
        </p:blipFill>
        <p:spPr>
          <a:xfrm>
            <a:off x="3561602" y="2625920"/>
            <a:ext cx="4687249" cy="2972402"/>
          </a:xfrm>
          <a:prstGeom prst="rect">
            <a:avLst/>
          </a:prstGeom>
        </p:spPr>
      </p:pic>
    </p:spTree>
    <p:extLst>
      <p:ext uri="{BB962C8B-B14F-4D97-AF65-F5344CB8AC3E}">
        <p14:creationId xmlns:p14="http://schemas.microsoft.com/office/powerpoint/2010/main" val="1013960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Địa chỉ bộ nhớ</a:t>
            </a:r>
          </a:p>
        </p:txBody>
      </p:sp>
      <p:sp>
        <p:nvSpPr>
          <p:cNvPr id="3" name="Content Placeholder 2"/>
          <p:cNvSpPr>
            <a:spLocks noGrp="1"/>
          </p:cNvSpPr>
          <p:nvPr>
            <p:ph idx="1"/>
          </p:nvPr>
        </p:nvSpPr>
        <p:spPr>
          <a:xfrm>
            <a:off x="457200" y="1056373"/>
            <a:ext cx="8195912" cy="2808262"/>
          </a:xfrm>
        </p:spPr>
        <p:txBody>
          <a:bodyPr>
            <a:normAutofit/>
          </a:bodyPr>
          <a:lstStyle/>
          <a:p>
            <a:pPr marL="0" indent="0" algn="just">
              <a:buNone/>
            </a:pPr>
            <a:r>
              <a:rPr lang="en-US" sz="2400" b="1"/>
              <a:t>4. Lấy và in địa chỉ bộ nhớ</a:t>
            </a:r>
          </a:p>
          <a:p>
            <a:pPr marL="0" indent="0" algn="just">
              <a:buNone/>
            </a:pPr>
            <a:r>
              <a:rPr lang="en-US" sz="2000"/>
              <a:t>Trong C, để lấy địa chỉ của biến, hằng, phần tử mảng, … ta dùng toán tử </a:t>
            </a:r>
            <a:r>
              <a:rPr lang="en-US" sz="1800">
                <a:latin typeface="Courier New" panose="02070309020205020404" pitchFamily="49" charset="0"/>
                <a:cs typeface="Courier New" panose="02070309020205020404" pitchFamily="49" charset="0"/>
              </a:rPr>
              <a:t>&amp;</a:t>
            </a:r>
            <a:r>
              <a:rPr lang="en-US" sz="2000"/>
              <a:t>. Toán tử này được gọi là </a:t>
            </a:r>
            <a:r>
              <a:rPr lang="en-US" sz="2000" b="1"/>
              <a:t>toán tử tham chiếu </a:t>
            </a:r>
            <a:r>
              <a:rPr lang="en-US" sz="2000"/>
              <a:t>(reference operator).</a:t>
            </a:r>
          </a:p>
          <a:p>
            <a:pPr marL="0" indent="0" algn="just">
              <a:buNone/>
            </a:pPr>
            <a:r>
              <a:rPr lang="en-US" sz="2000"/>
              <a:t>Do địa chỉ bộ nhớ là số nguyên không âm nên về lý thuyết, ta có thể lưu trữ giá trị địa chỉ vào biến số nguyên, cũng như sử dụng các chỉ thị </a:t>
            </a:r>
            <a:r>
              <a:rPr lang="en-US" sz="1600">
                <a:solidFill>
                  <a:schemeClr val="accent2"/>
                </a:solidFill>
                <a:latin typeface="Courier New" panose="02070309020205020404" pitchFamily="49" charset="0"/>
                <a:cs typeface="Courier New" panose="02070309020205020404" pitchFamily="49" charset="0"/>
              </a:rPr>
              <a:t>%d</a:t>
            </a:r>
            <a:r>
              <a:rPr lang="en-US" sz="2000"/>
              <a:t>, </a:t>
            </a:r>
            <a:r>
              <a:rPr lang="en-US" sz="1600">
                <a:solidFill>
                  <a:schemeClr val="accent2"/>
                </a:solidFill>
                <a:latin typeface="Courier New" panose="02070309020205020404" pitchFamily="49" charset="0"/>
                <a:cs typeface="Courier New" panose="02070309020205020404" pitchFamily="49" charset="0"/>
              </a:rPr>
              <a:t>%u</a:t>
            </a:r>
            <a:r>
              <a:rPr lang="en-US" sz="2000"/>
              <a:t>, </a:t>
            </a:r>
            <a:r>
              <a:rPr lang="en-US" sz="1600">
                <a:solidFill>
                  <a:schemeClr val="accent2"/>
                </a:solidFill>
                <a:latin typeface="Courier New" panose="02070309020205020404" pitchFamily="49" charset="0"/>
                <a:cs typeface="Courier New" panose="02070309020205020404" pitchFamily="49" charset="0"/>
              </a:rPr>
              <a:t>%x</a:t>
            </a:r>
            <a:r>
              <a:rPr lang="en-US" sz="2000"/>
              <a:t> để in địa chỉ. Tuy vậy chỉ thị chuyên dùng để in địa chỉ là </a:t>
            </a:r>
            <a:r>
              <a:rPr lang="en-US" sz="1600">
                <a:solidFill>
                  <a:schemeClr val="accent2"/>
                </a:solidFill>
                <a:latin typeface="Courier New" panose="02070309020205020404" pitchFamily="49" charset="0"/>
                <a:cs typeface="Courier New" panose="02070309020205020404" pitchFamily="49" charset="0"/>
              </a:rPr>
              <a:t>%p</a:t>
            </a:r>
            <a:r>
              <a:rPr lang="en-US" sz="2000"/>
              <a:t>. Khi dùng chỉ thị này, chương trình sẽ in giá trị địa chỉ ở hệ thập lục phân và độ dài địa chỉ in ra sẽ tùy vào kiến trúc của chương trình là 32-bit hay 64-bit.</a:t>
            </a:r>
          </a:p>
        </p:txBody>
      </p:sp>
    </p:spTree>
    <p:extLst>
      <p:ext uri="{BB962C8B-B14F-4D97-AF65-F5344CB8AC3E}">
        <p14:creationId xmlns:p14="http://schemas.microsoft.com/office/powerpoint/2010/main" val="29709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Địa chỉ bộ nhớ</a:t>
            </a:r>
          </a:p>
        </p:txBody>
      </p:sp>
      <p:sp>
        <p:nvSpPr>
          <p:cNvPr id="3" name="Content Placeholder 2"/>
          <p:cNvSpPr>
            <a:spLocks noGrp="1"/>
          </p:cNvSpPr>
          <p:nvPr>
            <p:ph idx="1"/>
          </p:nvPr>
        </p:nvSpPr>
        <p:spPr>
          <a:xfrm>
            <a:off x="457200" y="1056373"/>
            <a:ext cx="8195912" cy="435543"/>
          </a:xfrm>
        </p:spPr>
        <p:txBody>
          <a:bodyPr>
            <a:normAutofit/>
          </a:bodyPr>
          <a:lstStyle/>
          <a:p>
            <a:pPr marL="0" indent="0" algn="just">
              <a:buNone/>
            </a:pPr>
            <a:r>
              <a:rPr lang="en-US" sz="2000" b="1"/>
              <a:t>Ví dụ: </a:t>
            </a:r>
            <a:r>
              <a:rPr lang="en-US" sz="2000"/>
              <a:t>Hãy biên dịch và chạy chương trình sau với kiến trúc 32-bit và 64-bit.</a:t>
            </a:r>
          </a:p>
        </p:txBody>
      </p:sp>
      <p:graphicFrame>
        <p:nvGraphicFramePr>
          <p:cNvPr id="5" name="Table 4"/>
          <p:cNvGraphicFramePr>
            <a:graphicFrameLocks noGrp="1"/>
          </p:cNvGraphicFramePr>
          <p:nvPr>
            <p:extLst>
              <p:ext uri="{D42A27DB-BD31-4B8C-83A1-F6EECF244321}">
                <p14:modId xmlns:p14="http://schemas.microsoft.com/office/powerpoint/2010/main" val="339057477"/>
              </p:ext>
            </p:extLst>
          </p:nvPr>
        </p:nvGraphicFramePr>
        <p:xfrm>
          <a:off x="457200" y="1491916"/>
          <a:ext cx="8195912" cy="2637322"/>
        </p:xfrm>
        <a:graphic>
          <a:graphicData uri="http://schemas.openxmlformats.org/drawingml/2006/table">
            <a:tbl>
              <a:tblPr firstRow="1" bandRow="1">
                <a:tableStyleId>{17292A2E-F333-43FB-9621-5CBBE7FDCDCB}</a:tableStyleId>
              </a:tblPr>
              <a:tblGrid>
                <a:gridCol w="8195912">
                  <a:extLst>
                    <a:ext uri="{9D8B030D-6E8A-4147-A177-3AD203B41FA5}">
                      <a16:colId xmlns:a16="http://schemas.microsoft.com/office/drawing/2014/main" val="107693152"/>
                    </a:ext>
                  </a:extLst>
                </a:gridCol>
              </a:tblGrid>
              <a:tr h="337332">
                <a:tc>
                  <a:txBody>
                    <a:bodyPr/>
                    <a:lstStyle/>
                    <a:p>
                      <a:pPr marL="0" indent="0" algn="just">
                        <a:buNone/>
                      </a:pPr>
                      <a:r>
                        <a:rPr lang="en-US" sz="1600" i="0" dirty="0"/>
                        <a:t>E8.1</a:t>
                      </a:r>
                      <a:r>
                        <a:rPr lang="en-US" sz="1600" i="0" baseline="0" dirty="0"/>
                        <a:t> - </a:t>
                      </a:r>
                      <a:r>
                        <a:rPr lang="en-US" sz="1600" b="1" i="0" dirty="0" err="1">
                          <a:cs typeface="Calibri" panose="020F0502020204030204" pitchFamily="34" charset="0"/>
                        </a:rPr>
                        <a:t>Ví</a:t>
                      </a:r>
                      <a:r>
                        <a:rPr lang="en-US" sz="1600" b="1" i="0" baseline="0" dirty="0">
                          <a:cs typeface="Calibri" panose="020F0502020204030204" pitchFamily="34" charset="0"/>
                        </a:rPr>
                        <a:t> </a:t>
                      </a:r>
                      <a:r>
                        <a:rPr lang="en-US" sz="1600" b="1" i="0" baseline="0" dirty="0" err="1">
                          <a:cs typeface="Calibri" panose="020F0502020204030204" pitchFamily="34" charset="0"/>
                        </a:rPr>
                        <a:t>dụ</a:t>
                      </a:r>
                      <a:r>
                        <a:rPr lang="en-US" sz="1600" b="1" i="0" baseline="0" dirty="0">
                          <a:cs typeface="Calibri" panose="020F0502020204030204" pitchFamily="34" charset="0"/>
                        </a:rPr>
                        <a:t> </a:t>
                      </a:r>
                      <a:r>
                        <a:rPr lang="en-US" sz="1600" b="1" i="0" baseline="0" dirty="0" err="1">
                          <a:cs typeface="Calibri" panose="020F0502020204030204" pitchFamily="34" charset="0"/>
                        </a:rPr>
                        <a:t>về</a:t>
                      </a:r>
                      <a:r>
                        <a:rPr lang="en-US" sz="1600" b="1" i="0" baseline="0" dirty="0">
                          <a:cs typeface="Calibri" panose="020F0502020204030204" pitchFamily="34" charset="0"/>
                        </a:rPr>
                        <a:t> </a:t>
                      </a:r>
                      <a:r>
                        <a:rPr lang="en-US" sz="1600" b="1" i="0" baseline="0" dirty="0" err="1">
                          <a:cs typeface="Calibri" panose="020F0502020204030204" pitchFamily="34" charset="0"/>
                        </a:rPr>
                        <a:t>địa</a:t>
                      </a:r>
                      <a:r>
                        <a:rPr lang="en-US" sz="1600" b="1" i="0" baseline="0" dirty="0">
                          <a:cs typeface="Calibri" panose="020F0502020204030204" pitchFamily="34" charset="0"/>
                        </a:rPr>
                        <a:t> </a:t>
                      </a:r>
                      <a:r>
                        <a:rPr lang="en-US" sz="1600" b="1" i="0" baseline="0" dirty="0" err="1">
                          <a:cs typeface="Calibri" panose="020F0502020204030204" pitchFamily="34" charset="0"/>
                        </a:rPr>
                        <a:t>chỉ</a:t>
                      </a:r>
                      <a:r>
                        <a:rPr lang="en-US" sz="1600" b="1" i="0" baseline="0" dirty="0">
                          <a:cs typeface="Calibri" panose="020F0502020204030204" pitchFamily="34" charset="0"/>
                        </a:rPr>
                        <a:t> </a:t>
                      </a:r>
                      <a:r>
                        <a:rPr lang="en-US" sz="1600" b="1" i="0" baseline="0" dirty="0" err="1">
                          <a:cs typeface="Calibri" panose="020F0502020204030204" pitchFamily="34" charset="0"/>
                        </a:rPr>
                        <a:t>bộ</a:t>
                      </a:r>
                      <a:r>
                        <a:rPr lang="en-US" sz="1600" b="1" i="0" baseline="0" dirty="0">
                          <a:cs typeface="Calibri" panose="020F0502020204030204" pitchFamily="34" charset="0"/>
                        </a:rPr>
                        <a:t> </a:t>
                      </a:r>
                      <a:r>
                        <a:rPr lang="en-US" sz="1600" b="1" i="0" baseline="0" dirty="0" err="1">
                          <a:cs typeface="Calibri" panose="020F0502020204030204" pitchFamily="34" charset="0"/>
                        </a:rPr>
                        <a:t>nhớ</a:t>
                      </a:r>
                      <a:endParaRPr lang="en-US" sz="1600" b="1" i="0">
                        <a:cs typeface="Calibri" panose="020F0502020204030204" pitchFamily="34" charset="0"/>
                      </a:endParaRPr>
                    </a:p>
                  </a:txBody>
                  <a:tcPr/>
                </a:tc>
                <a:extLst>
                  <a:ext uri="{0D108BD9-81ED-4DB2-BD59-A6C34878D82A}">
                    <a16:rowId xmlns:a16="http://schemas.microsoft.com/office/drawing/2014/main" val="30474077"/>
                  </a:ext>
                </a:extLst>
              </a:tr>
              <a:tr h="2299990">
                <a:tc>
                  <a:txBody>
                    <a:bodyPr/>
                    <a:lstStyle/>
                    <a:p>
                      <a:pPr marL="0" marR="0">
                        <a:spcBef>
                          <a:spcPts val="0"/>
                        </a:spcBef>
                        <a:spcAft>
                          <a:spcPts val="0"/>
                        </a:spcAft>
                      </a:pPr>
                      <a:r>
                        <a:rPr lang="en-US" sz="1200" dirty="0">
                          <a:solidFill>
                            <a:srgbClr val="1F7199"/>
                          </a:solidFill>
                          <a:effectLst/>
                          <a:latin typeface="Courier New"/>
                          <a:ea typeface="Courier New" panose="02070309020205020404" pitchFamily="49" charset="0"/>
                          <a:cs typeface="Courier New"/>
                        </a:rPr>
                        <a:t>#</a:t>
                      </a:r>
                      <a:r>
                        <a:rPr lang="en-US" sz="1200" b="1" dirty="0">
                          <a:solidFill>
                            <a:srgbClr val="1F7199"/>
                          </a:solidFill>
                          <a:effectLst/>
                          <a:latin typeface="Courier New"/>
                          <a:ea typeface="Courier New" panose="02070309020205020404" pitchFamily="49" charset="0"/>
                          <a:cs typeface="Courier New"/>
                        </a:rPr>
                        <a:t>include</a:t>
                      </a:r>
                      <a:r>
                        <a:rPr lang="en-US" sz="1200" dirty="0">
                          <a:solidFill>
                            <a:srgbClr val="1F7199"/>
                          </a:solidFill>
                          <a:effectLst/>
                          <a:latin typeface="Courier New"/>
                          <a:ea typeface="Courier New" panose="02070309020205020404" pitchFamily="49" charset="0"/>
                          <a:cs typeface="Courier New"/>
                        </a:rPr>
                        <a:t> </a:t>
                      </a:r>
                      <a:r>
                        <a:rPr lang="en-US" sz="1200" dirty="0">
                          <a:solidFill>
                            <a:srgbClr val="4D99BF"/>
                          </a:solidFill>
                          <a:effectLst/>
                          <a:latin typeface="Courier New"/>
                          <a:ea typeface="Courier New" panose="02070309020205020404" pitchFamily="49" charset="0"/>
                          <a:cs typeface="Courier New"/>
                        </a:rPr>
                        <a:t>&lt;</a:t>
                      </a:r>
                      <a:r>
                        <a:rPr lang="en-US" sz="1200" dirty="0" err="1">
                          <a:solidFill>
                            <a:srgbClr val="4D99BF"/>
                          </a:solidFill>
                          <a:effectLst/>
                          <a:latin typeface="Courier New"/>
                          <a:ea typeface="Courier New" panose="02070309020205020404" pitchFamily="49" charset="0"/>
                          <a:cs typeface="Courier New"/>
                        </a:rPr>
                        <a:t>stdio.h</a:t>
                      </a:r>
                      <a:r>
                        <a:rPr lang="en-US" sz="1200" dirty="0">
                          <a:solidFill>
                            <a:srgbClr val="4D99BF"/>
                          </a:solidFill>
                          <a:effectLst/>
                          <a:latin typeface="Courier New"/>
                          <a:ea typeface="Courier New" panose="02070309020205020404" pitchFamily="49" charset="0"/>
                          <a:cs typeface="Courier New"/>
                        </a:rPr>
                        <a:t>&gt;</a:t>
                      </a:r>
                      <a:endParaRPr lang="en-US" sz="1200">
                        <a:solidFill>
                          <a:schemeClr val="tx1"/>
                        </a:solidFill>
                        <a:effectLst/>
                        <a:latin typeface="Courier New"/>
                        <a:ea typeface="Courier New" panose="02070309020205020404" pitchFamily="49" charset="0"/>
                        <a:cs typeface="Courier New"/>
                      </a:endParaRPr>
                    </a:p>
                    <a:p>
                      <a:pPr marL="0" marR="0">
                        <a:spcBef>
                          <a:spcPts val="0"/>
                        </a:spcBef>
                        <a:spcAft>
                          <a:spcPts val="0"/>
                        </a:spcAft>
                      </a:pP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b="1" dirty="0" err="1">
                          <a:solidFill>
                            <a:srgbClr val="444444"/>
                          </a:solidFill>
                          <a:effectLst/>
                          <a:latin typeface="Courier New"/>
                          <a:ea typeface="Courier New" panose="02070309020205020404" pitchFamily="49" charset="0"/>
                          <a:cs typeface="Courier New"/>
                        </a:rPr>
                        <a:t>int</a:t>
                      </a:r>
                      <a:r>
                        <a:rPr lang="en-US" sz="1200" dirty="0">
                          <a:solidFill>
                            <a:srgbClr val="444444"/>
                          </a:solidFill>
                          <a:effectLst/>
                          <a:latin typeface="Courier New"/>
                          <a:ea typeface="Courier New" panose="02070309020205020404" pitchFamily="49" charset="0"/>
                          <a:cs typeface="Courier New"/>
                        </a:rPr>
                        <a:t> </a:t>
                      </a:r>
                      <a:r>
                        <a:rPr lang="en-US" sz="1200" b="1" dirty="0">
                          <a:solidFill>
                            <a:srgbClr val="880000"/>
                          </a:solidFill>
                          <a:effectLst/>
                          <a:latin typeface="Courier New"/>
                          <a:ea typeface="Courier New" panose="02070309020205020404" pitchFamily="49" charset="0"/>
                          <a:cs typeface="Courier New"/>
                        </a:rPr>
                        <a:t>main</a:t>
                      </a:r>
                      <a:r>
                        <a:rPr lang="en-US" sz="1200" dirty="0">
                          <a:solidFill>
                            <a:srgbClr val="444444"/>
                          </a:solidFill>
                          <a:effectLst/>
                          <a:latin typeface="Courier New"/>
                          <a:ea typeface="Courier New" panose="02070309020205020404" pitchFamily="49" charset="0"/>
                          <a:cs typeface="Courier New"/>
                        </a:rPr>
                        <a:t>() {</a:t>
                      </a:r>
                      <a:endParaRPr lang="en-US" sz="1200">
                        <a:effectLst/>
                        <a:latin typeface="Courier New"/>
                        <a:ea typeface="Courier New" panose="02070309020205020404" pitchFamily="49" charset="0"/>
                        <a:cs typeface="Courier New"/>
                      </a:endParaRPr>
                    </a:p>
                    <a:p>
                      <a:pPr marL="0" marR="0">
                        <a:spcBef>
                          <a:spcPts val="0"/>
                        </a:spcBef>
                        <a:spcAft>
                          <a:spcPts val="0"/>
                        </a:spcAft>
                      </a:pPr>
                      <a:r>
                        <a:rPr lang="en-US" sz="1200" dirty="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dirty="0" err="1">
                          <a:solidFill>
                            <a:srgbClr val="444444"/>
                          </a:solidFill>
                          <a:effectLst/>
                          <a:latin typeface="Courier New"/>
                          <a:ea typeface="Courier New" panose="02070309020205020404" pitchFamily="49" charset="0"/>
                          <a:cs typeface="Courier New"/>
                        </a:rPr>
                        <a:t>int</a:t>
                      </a:r>
                      <a:r>
                        <a:rPr lang="en-US" sz="1200" dirty="0">
                          <a:solidFill>
                            <a:srgbClr val="444444"/>
                          </a:solidFill>
                          <a:effectLst/>
                          <a:latin typeface="Courier New"/>
                          <a:ea typeface="Courier New" panose="02070309020205020404" pitchFamily="49" charset="0"/>
                          <a:cs typeface="Courier New"/>
                        </a:rPr>
                        <a:t> a = </a:t>
                      </a:r>
                      <a:r>
                        <a:rPr lang="en-US" sz="1200" dirty="0">
                          <a:solidFill>
                            <a:srgbClr val="880000"/>
                          </a:solidFill>
                          <a:effectLst/>
                          <a:latin typeface="Courier New"/>
                          <a:ea typeface="Courier New" panose="02070309020205020404" pitchFamily="49" charset="0"/>
                          <a:cs typeface="Courier New"/>
                        </a:rPr>
                        <a:t>10</a:t>
                      </a:r>
                      <a:r>
                        <a:rPr lang="en-US" sz="1200" dirty="0">
                          <a:solidFill>
                            <a:srgbClr val="444444"/>
                          </a:solidFill>
                          <a:effectLst/>
                          <a:latin typeface="Courier New"/>
                          <a:ea typeface="Courier New" panose="02070309020205020404" pitchFamily="49" charset="0"/>
                          <a:cs typeface="Courier New"/>
                        </a:rPr>
                        <a:t>;</a:t>
                      </a:r>
                      <a:endParaRPr lang="en-US" sz="1200">
                        <a:effectLst/>
                        <a:latin typeface="Courier New"/>
                        <a:ea typeface="Courier New" panose="02070309020205020404" pitchFamily="49" charset="0"/>
                        <a:cs typeface="Courier New"/>
                      </a:endParaRPr>
                    </a:p>
                    <a:p>
                      <a:pPr marL="0" marR="0">
                        <a:spcBef>
                          <a:spcPts val="0"/>
                        </a:spcBef>
                        <a:spcAft>
                          <a:spcPts val="0"/>
                        </a:spcAft>
                      </a:pPr>
                      <a:r>
                        <a:rPr lang="en-US" sz="1200" dirty="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dirty="0">
                          <a:solidFill>
                            <a:srgbClr val="444444"/>
                          </a:solidFill>
                          <a:effectLst/>
                          <a:latin typeface="Courier New"/>
                          <a:ea typeface="Courier New" panose="02070309020205020404" pitchFamily="49" charset="0"/>
                          <a:cs typeface="Courier New"/>
                        </a:rPr>
                        <a:t>long</a:t>
                      </a:r>
                      <a:r>
                        <a:rPr lang="en-US" sz="1200" dirty="0">
                          <a:solidFill>
                            <a:srgbClr val="444444"/>
                          </a:solidFill>
                          <a:effectLst/>
                          <a:latin typeface="Courier New"/>
                          <a:ea typeface="Courier New" panose="02070309020205020404" pitchFamily="49" charset="0"/>
                          <a:cs typeface="Courier New"/>
                        </a:rPr>
                        <a:t> </a:t>
                      </a:r>
                      <a:r>
                        <a:rPr lang="en-US" sz="1200" b="1" dirty="0" err="1">
                          <a:solidFill>
                            <a:srgbClr val="444444"/>
                          </a:solidFill>
                          <a:effectLst/>
                          <a:latin typeface="Courier New"/>
                          <a:ea typeface="Courier New" panose="02070309020205020404" pitchFamily="49" charset="0"/>
                          <a:cs typeface="Courier New"/>
                        </a:rPr>
                        <a:t>long</a:t>
                      </a:r>
                      <a:r>
                        <a:rPr lang="en-US" sz="1200" dirty="0">
                          <a:solidFill>
                            <a:srgbClr val="444444"/>
                          </a:solidFill>
                          <a:effectLst/>
                          <a:latin typeface="Courier New"/>
                          <a:ea typeface="Courier New" panose="02070309020205020404" pitchFamily="49" charset="0"/>
                          <a:cs typeface="Courier New"/>
                        </a:rPr>
                        <a:t> b = </a:t>
                      </a:r>
                      <a:r>
                        <a:rPr lang="en-US" sz="1200" dirty="0">
                          <a:solidFill>
                            <a:srgbClr val="880000"/>
                          </a:solidFill>
                          <a:effectLst/>
                          <a:latin typeface="Courier New"/>
                          <a:ea typeface="Courier New" panose="02070309020205020404" pitchFamily="49" charset="0"/>
                          <a:cs typeface="Courier New"/>
                        </a:rPr>
                        <a:t>999999999999</a:t>
                      </a:r>
                      <a:r>
                        <a:rPr lang="en-US" sz="1200" dirty="0">
                          <a:solidFill>
                            <a:srgbClr val="444444"/>
                          </a:solidFill>
                          <a:effectLst/>
                          <a:latin typeface="Courier New"/>
                          <a:ea typeface="Courier New" panose="02070309020205020404" pitchFamily="49" charset="0"/>
                          <a:cs typeface="Courier New"/>
                        </a:rPr>
                        <a:t>;</a:t>
                      </a:r>
                      <a:endParaRPr lang="en-US" sz="1200">
                        <a:effectLst/>
                        <a:latin typeface="Courier New"/>
                        <a:ea typeface="Courier New" panose="02070309020205020404" pitchFamily="49" charset="0"/>
                        <a:cs typeface="Courier New"/>
                      </a:endParaRPr>
                    </a:p>
                    <a:p>
                      <a:pPr marL="0" marR="0">
                        <a:spcBef>
                          <a:spcPts val="0"/>
                        </a:spcBef>
                        <a:spcAft>
                          <a:spcPts val="0"/>
                        </a:spcAft>
                      </a:pPr>
                      <a:r>
                        <a:rPr lang="en-US" sz="1200" dirty="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dirty="0">
                          <a:solidFill>
                            <a:srgbClr val="444444"/>
                          </a:solidFill>
                          <a:effectLst/>
                          <a:latin typeface="Courier New"/>
                          <a:ea typeface="Courier New" panose="02070309020205020404" pitchFamily="49" charset="0"/>
                          <a:cs typeface="Courier New"/>
                        </a:rPr>
                        <a:t>char</a:t>
                      </a:r>
                      <a:r>
                        <a:rPr lang="en-US" sz="1200" dirty="0">
                          <a:solidFill>
                            <a:srgbClr val="444444"/>
                          </a:solidFill>
                          <a:effectLst/>
                          <a:latin typeface="Courier New"/>
                          <a:ea typeface="Courier New" panose="02070309020205020404" pitchFamily="49" charset="0"/>
                          <a:cs typeface="Courier New"/>
                        </a:rPr>
                        <a:t> c = </a:t>
                      </a:r>
                      <a:r>
                        <a:rPr lang="en-US" sz="1200" dirty="0">
                          <a:solidFill>
                            <a:srgbClr val="880000"/>
                          </a:solidFill>
                          <a:effectLst/>
                          <a:latin typeface="Courier New"/>
                          <a:ea typeface="Courier New" panose="02070309020205020404" pitchFamily="49" charset="0"/>
                          <a:cs typeface="Courier New"/>
                        </a:rPr>
                        <a:t>'A'</a:t>
                      </a:r>
                      <a:r>
                        <a:rPr lang="en-US" sz="1200" dirty="0">
                          <a:solidFill>
                            <a:srgbClr val="444444"/>
                          </a:solidFill>
                          <a:effectLst/>
                          <a:latin typeface="Courier New"/>
                          <a:ea typeface="Courier New" panose="02070309020205020404" pitchFamily="49" charset="0"/>
                          <a:cs typeface="Courier New"/>
                        </a:rPr>
                        <a:t>;</a:t>
                      </a:r>
                      <a:endParaRPr lang="en-US" sz="1200">
                        <a:effectLst/>
                        <a:latin typeface="Courier New"/>
                        <a:ea typeface="Courier New" panose="02070309020205020404" pitchFamily="49" charset="0"/>
                        <a:cs typeface="Courier New"/>
                      </a:endParaRPr>
                    </a:p>
                    <a:p>
                      <a:pPr marL="0" marR="0">
                        <a:spcBef>
                          <a:spcPts val="0"/>
                        </a:spcBef>
                        <a:spcAft>
                          <a:spcPts val="0"/>
                        </a:spcAft>
                      </a:pPr>
                      <a:r>
                        <a:rPr lang="en-US" sz="1200" dirty="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b="1" dirty="0">
                          <a:solidFill>
                            <a:srgbClr val="444444"/>
                          </a:solidFill>
                          <a:effectLst/>
                          <a:latin typeface="Courier New"/>
                          <a:ea typeface="Courier New" panose="02070309020205020404" pitchFamily="49" charset="0"/>
                          <a:cs typeface="Courier New"/>
                        </a:rPr>
                        <a:t>double</a:t>
                      </a:r>
                      <a:r>
                        <a:rPr lang="en-US" sz="1200" dirty="0">
                          <a:solidFill>
                            <a:srgbClr val="444444"/>
                          </a:solidFill>
                          <a:effectLst/>
                          <a:latin typeface="Courier New"/>
                          <a:ea typeface="Courier New" panose="02070309020205020404" pitchFamily="49" charset="0"/>
                          <a:cs typeface="Courier New"/>
                        </a:rPr>
                        <a:t> d = </a:t>
                      </a:r>
                      <a:r>
                        <a:rPr lang="en-US" sz="1200" dirty="0">
                          <a:solidFill>
                            <a:srgbClr val="880000"/>
                          </a:solidFill>
                          <a:effectLst/>
                          <a:latin typeface="Courier New"/>
                          <a:ea typeface="Courier New" panose="02070309020205020404" pitchFamily="49" charset="0"/>
                          <a:cs typeface="Courier New"/>
                        </a:rPr>
                        <a:t>123.4567</a:t>
                      </a:r>
                      <a:r>
                        <a:rPr lang="en-US" sz="1200" dirty="0">
                          <a:solidFill>
                            <a:srgbClr val="444444"/>
                          </a:solidFill>
                          <a:effectLst/>
                          <a:latin typeface="Courier New"/>
                          <a:ea typeface="Courier New" panose="02070309020205020404" pitchFamily="49" charset="0"/>
                          <a:cs typeface="Courier New"/>
                        </a:rPr>
                        <a:t>;</a:t>
                      </a:r>
                      <a:endParaRPr lang="en-US" sz="1200">
                        <a:effectLst/>
                        <a:latin typeface="Courier New"/>
                        <a:ea typeface="Courier New" panose="02070309020205020404" pitchFamily="49" charset="0"/>
                        <a:cs typeface="Courier New"/>
                      </a:endParaRPr>
                    </a:p>
                    <a:p>
                      <a:pPr marL="0" marR="0">
                        <a:spcBef>
                          <a:spcPts val="0"/>
                        </a:spcBef>
                        <a:spcAft>
                          <a:spcPts val="0"/>
                        </a:spcAft>
                      </a:pPr>
                      <a:r>
                        <a:rPr lang="en-US" sz="1200" dirty="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dirty="0" err="1">
                          <a:solidFill>
                            <a:srgbClr val="397300"/>
                          </a:solidFill>
                          <a:effectLst/>
                          <a:latin typeface="Courier New"/>
                          <a:ea typeface="Courier New" panose="02070309020205020404" pitchFamily="49" charset="0"/>
                          <a:cs typeface="Courier New"/>
                        </a:rPr>
                        <a:t>printf</a:t>
                      </a:r>
                      <a:r>
                        <a:rPr lang="en-US" sz="1200" dirty="0">
                          <a:solidFill>
                            <a:srgbClr val="444444"/>
                          </a:solidFill>
                          <a:effectLst/>
                          <a:latin typeface="Courier New"/>
                          <a:ea typeface="Courier New" panose="02070309020205020404" pitchFamily="49" charset="0"/>
                          <a:cs typeface="Courier New"/>
                        </a:rPr>
                        <a:t>(</a:t>
                      </a:r>
                      <a:r>
                        <a:rPr lang="en-US" sz="1200" dirty="0">
                          <a:solidFill>
                            <a:srgbClr val="880000"/>
                          </a:solidFill>
                          <a:effectLst/>
                          <a:latin typeface="Courier New"/>
                          <a:ea typeface="Courier New" panose="02070309020205020404" pitchFamily="49" charset="0"/>
                          <a:cs typeface="Courier New"/>
                        </a:rPr>
                        <a:t>"a: Address = %p, Size = %d byte.\n"</a:t>
                      </a:r>
                      <a:r>
                        <a:rPr lang="en-US" sz="1200" dirty="0">
                          <a:solidFill>
                            <a:srgbClr val="444444"/>
                          </a:solidFill>
                          <a:effectLst/>
                          <a:latin typeface="Courier New"/>
                          <a:ea typeface="Courier New" panose="02070309020205020404" pitchFamily="49" charset="0"/>
                          <a:cs typeface="Courier New"/>
                        </a:rPr>
                        <a:t>, &amp;a, </a:t>
                      </a:r>
                      <a:r>
                        <a:rPr lang="en-US" sz="1200" b="1" dirty="0" err="1">
                          <a:solidFill>
                            <a:srgbClr val="444444"/>
                          </a:solidFill>
                          <a:effectLst/>
                          <a:latin typeface="Courier New"/>
                          <a:ea typeface="Courier New" panose="02070309020205020404" pitchFamily="49" charset="0"/>
                          <a:cs typeface="Courier New"/>
                        </a:rPr>
                        <a:t>sizeof</a:t>
                      </a:r>
                      <a:r>
                        <a:rPr lang="en-US" sz="1200" dirty="0">
                          <a:solidFill>
                            <a:srgbClr val="444444"/>
                          </a:solidFill>
                          <a:effectLst/>
                          <a:latin typeface="Courier New"/>
                          <a:ea typeface="Courier New" panose="02070309020205020404" pitchFamily="49" charset="0"/>
                          <a:cs typeface="Courier New"/>
                        </a:rPr>
                        <a:t>(a));</a:t>
                      </a:r>
                      <a:endParaRPr lang="en-US" sz="1200">
                        <a:effectLst/>
                        <a:latin typeface="Courier New"/>
                        <a:ea typeface="Courier New" panose="02070309020205020404" pitchFamily="49" charset="0"/>
                        <a:cs typeface="Courier New"/>
                      </a:endParaRPr>
                    </a:p>
                    <a:p>
                      <a:pPr marL="0" marR="0">
                        <a:spcBef>
                          <a:spcPts val="0"/>
                        </a:spcBef>
                        <a:spcAft>
                          <a:spcPts val="0"/>
                        </a:spcAft>
                      </a:pPr>
                      <a:r>
                        <a:rPr lang="en-US" sz="1200" dirty="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dirty="0" err="1">
                          <a:solidFill>
                            <a:srgbClr val="397300"/>
                          </a:solidFill>
                          <a:effectLst/>
                          <a:latin typeface="Courier New"/>
                          <a:ea typeface="Courier New" panose="02070309020205020404" pitchFamily="49" charset="0"/>
                          <a:cs typeface="Courier New"/>
                        </a:rPr>
                        <a:t>printf</a:t>
                      </a:r>
                      <a:r>
                        <a:rPr lang="en-US" sz="1200" dirty="0">
                          <a:solidFill>
                            <a:srgbClr val="444444"/>
                          </a:solidFill>
                          <a:effectLst/>
                          <a:latin typeface="Courier New"/>
                          <a:ea typeface="Courier New" panose="02070309020205020404" pitchFamily="49" charset="0"/>
                          <a:cs typeface="Courier New"/>
                        </a:rPr>
                        <a:t>(</a:t>
                      </a:r>
                      <a:r>
                        <a:rPr lang="en-US" sz="1200" dirty="0">
                          <a:solidFill>
                            <a:srgbClr val="880000"/>
                          </a:solidFill>
                          <a:effectLst/>
                          <a:latin typeface="Courier New"/>
                          <a:ea typeface="Courier New" panose="02070309020205020404" pitchFamily="49" charset="0"/>
                          <a:cs typeface="Courier New"/>
                        </a:rPr>
                        <a:t>"b: Address = %p, Size = %d byte.\n"</a:t>
                      </a:r>
                      <a:r>
                        <a:rPr lang="en-US" sz="1200" dirty="0">
                          <a:solidFill>
                            <a:srgbClr val="444444"/>
                          </a:solidFill>
                          <a:effectLst/>
                          <a:latin typeface="Courier New"/>
                          <a:ea typeface="Courier New" panose="02070309020205020404" pitchFamily="49" charset="0"/>
                          <a:cs typeface="Courier New"/>
                        </a:rPr>
                        <a:t>, &amp;b, </a:t>
                      </a:r>
                      <a:r>
                        <a:rPr lang="en-US" sz="1200" b="1" dirty="0" err="1">
                          <a:solidFill>
                            <a:srgbClr val="444444"/>
                          </a:solidFill>
                          <a:effectLst/>
                          <a:latin typeface="Courier New"/>
                          <a:ea typeface="Courier New" panose="02070309020205020404" pitchFamily="49" charset="0"/>
                          <a:cs typeface="Courier New"/>
                        </a:rPr>
                        <a:t>sizeof</a:t>
                      </a:r>
                      <a:r>
                        <a:rPr lang="en-US" sz="1200" dirty="0">
                          <a:solidFill>
                            <a:srgbClr val="444444"/>
                          </a:solidFill>
                          <a:effectLst/>
                          <a:latin typeface="Courier New"/>
                          <a:ea typeface="Courier New" panose="02070309020205020404" pitchFamily="49" charset="0"/>
                          <a:cs typeface="Courier New"/>
                        </a:rPr>
                        <a:t>(b));</a:t>
                      </a:r>
                      <a:endParaRPr lang="en-US" sz="1200">
                        <a:effectLst/>
                        <a:latin typeface="Courier New"/>
                        <a:ea typeface="Courier New" panose="02070309020205020404" pitchFamily="49" charset="0"/>
                        <a:cs typeface="Courier New"/>
                      </a:endParaRPr>
                    </a:p>
                    <a:p>
                      <a:pPr marL="0" marR="0">
                        <a:spcBef>
                          <a:spcPts val="0"/>
                        </a:spcBef>
                        <a:spcAft>
                          <a:spcPts val="0"/>
                        </a:spcAft>
                      </a:pPr>
                      <a:r>
                        <a:rPr lang="en-US" sz="1200" dirty="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dirty="0" err="1">
                          <a:solidFill>
                            <a:srgbClr val="397300"/>
                          </a:solidFill>
                          <a:effectLst/>
                          <a:latin typeface="Courier New"/>
                          <a:ea typeface="Courier New" panose="02070309020205020404" pitchFamily="49" charset="0"/>
                          <a:cs typeface="Courier New"/>
                        </a:rPr>
                        <a:t>printf</a:t>
                      </a:r>
                      <a:r>
                        <a:rPr lang="en-US" sz="1200" dirty="0">
                          <a:solidFill>
                            <a:srgbClr val="444444"/>
                          </a:solidFill>
                          <a:effectLst/>
                          <a:latin typeface="Courier New"/>
                          <a:ea typeface="Courier New" panose="02070309020205020404" pitchFamily="49" charset="0"/>
                          <a:cs typeface="Courier New"/>
                        </a:rPr>
                        <a:t>(</a:t>
                      </a:r>
                      <a:r>
                        <a:rPr lang="en-US" sz="1200" dirty="0">
                          <a:solidFill>
                            <a:srgbClr val="880000"/>
                          </a:solidFill>
                          <a:effectLst/>
                          <a:latin typeface="Courier New"/>
                          <a:ea typeface="Courier New" panose="02070309020205020404" pitchFamily="49" charset="0"/>
                          <a:cs typeface="Courier New"/>
                        </a:rPr>
                        <a:t>"c: Address = %p, Size = %d byte.\n"</a:t>
                      </a:r>
                      <a:r>
                        <a:rPr lang="en-US" sz="1200" dirty="0">
                          <a:solidFill>
                            <a:srgbClr val="444444"/>
                          </a:solidFill>
                          <a:effectLst/>
                          <a:latin typeface="Courier New"/>
                          <a:ea typeface="Courier New" panose="02070309020205020404" pitchFamily="49" charset="0"/>
                          <a:cs typeface="Courier New"/>
                        </a:rPr>
                        <a:t>, &amp;c, </a:t>
                      </a:r>
                      <a:r>
                        <a:rPr lang="en-US" sz="1200" b="1" dirty="0" err="1">
                          <a:solidFill>
                            <a:srgbClr val="444444"/>
                          </a:solidFill>
                          <a:effectLst/>
                          <a:latin typeface="Courier New"/>
                          <a:ea typeface="Courier New" panose="02070309020205020404" pitchFamily="49" charset="0"/>
                          <a:cs typeface="Courier New"/>
                        </a:rPr>
                        <a:t>sizeof</a:t>
                      </a:r>
                      <a:r>
                        <a:rPr lang="en-US" sz="1200" dirty="0">
                          <a:solidFill>
                            <a:srgbClr val="444444"/>
                          </a:solidFill>
                          <a:effectLst/>
                          <a:latin typeface="Courier New"/>
                          <a:ea typeface="Courier New" panose="02070309020205020404" pitchFamily="49" charset="0"/>
                          <a:cs typeface="Courier New"/>
                        </a:rPr>
                        <a:t>(c));</a:t>
                      </a:r>
                      <a:endParaRPr lang="en-US" sz="1200">
                        <a:effectLst/>
                        <a:latin typeface="Courier New"/>
                        <a:ea typeface="Courier New" panose="02070309020205020404" pitchFamily="49" charset="0"/>
                        <a:cs typeface="Courier New"/>
                      </a:endParaRPr>
                    </a:p>
                    <a:p>
                      <a:pPr marL="0" marR="0">
                        <a:spcBef>
                          <a:spcPts val="0"/>
                        </a:spcBef>
                        <a:spcAft>
                          <a:spcPts val="0"/>
                        </a:spcAft>
                      </a:pPr>
                      <a:r>
                        <a:rPr lang="en-US" sz="1200" dirty="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200" dirty="0" err="1">
                          <a:solidFill>
                            <a:srgbClr val="397300"/>
                          </a:solidFill>
                          <a:effectLst/>
                          <a:latin typeface="Courier New"/>
                          <a:ea typeface="Courier New" panose="02070309020205020404" pitchFamily="49" charset="0"/>
                          <a:cs typeface="Courier New"/>
                        </a:rPr>
                        <a:t>printf</a:t>
                      </a:r>
                      <a:r>
                        <a:rPr lang="en-US" sz="1200" dirty="0">
                          <a:solidFill>
                            <a:srgbClr val="444444"/>
                          </a:solidFill>
                          <a:effectLst/>
                          <a:latin typeface="Courier New"/>
                          <a:ea typeface="Courier New" panose="02070309020205020404" pitchFamily="49" charset="0"/>
                          <a:cs typeface="Courier New"/>
                        </a:rPr>
                        <a:t>(</a:t>
                      </a:r>
                      <a:r>
                        <a:rPr lang="en-US" sz="1200" dirty="0">
                          <a:solidFill>
                            <a:srgbClr val="880000"/>
                          </a:solidFill>
                          <a:effectLst/>
                          <a:latin typeface="Courier New"/>
                          <a:ea typeface="Courier New" panose="02070309020205020404" pitchFamily="49" charset="0"/>
                          <a:cs typeface="Courier New"/>
                        </a:rPr>
                        <a:t>"d: Address = %p, Size = %d byte.\n"</a:t>
                      </a:r>
                      <a:r>
                        <a:rPr lang="en-US" sz="1200" dirty="0">
                          <a:solidFill>
                            <a:srgbClr val="444444"/>
                          </a:solidFill>
                          <a:effectLst/>
                          <a:latin typeface="Courier New"/>
                          <a:ea typeface="Courier New" panose="02070309020205020404" pitchFamily="49" charset="0"/>
                          <a:cs typeface="Courier New"/>
                        </a:rPr>
                        <a:t>, &amp;d, </a:t>
                      </a:r>
                      <a:r>
                        <a:rPr lang="en-US" sz="1200" b="1" dirty="0" err="1">
                          <a:solidFill>
                            <a:srgbClr val="444444"/>
                          </a:solidFill>
                          <a:effectLst/>
                          <a:latin typeface="Courier New"/>
                          <a:ea typeface="Courier New" panose="02070309020205020404" pitchFamily="49" charset="0"/>
                          <a:cs typeface="Courier New"/>
                        </a:rPr>
                        <a:t>sizeof</a:t>
                      </a:r>
                      <a:r>
                        <a:rPr lang="en-US" sz="1200" dirty="0">
                          <a:solidFill>
                            <a:srgbClr val="444444"/>
                          </a:solidFill>
                          <a:effectLst/>
                          <a:latin typeface="Courier New"/>
                          <a:ea typeface="Courier New" panose="02070309020205020404" pitchFamily="49" charset="0"/>
                          <a:cs typeface="Courier New"/>
                        </a:rPr>
                        <a:t>(d));</a:t>
                      </a:r>
                      <a:endParaRPr lang="en-US" sz="1200">
                        <a:effectLst/>
                        <a:latin typeface="Courier New"/>
                        <a:ea typeface="Courier New" panose="02070309020205020404" pitchFamily="49" charset="0"/>
                        <a:cs typeface="Courier New"/>
                      </a:endParaRPr>
                    </a:p>
                    <a:p>
                      <a:pPr marL="0" marR="0">
                        <a:spcBef>
                          <a:spcPts val="0"/>
                        </a:spcBef>
                        <a:spcAft>
                          <a:spcPts val="0"/>
                        </a:spcAft>
                      </a:pPr>
                      <a:r>
                        <a:rPr lang="en-US" sz="1200" dirty="0">
                          <a:solidFill>
                            <a:srgbClr val="444444"/>
                          </a:solidFill>
                          <a:effectLst/>
                          <a:latin typeface="Courier New"/>
                          <a:ea typeface="Courier New" panose="02070309020205020404" pitchFamily="49" charset="0"/>
                          <a:cs typeface="Courier New"/>
                        </a:rPr>
                        <a:t>}</a:t>
                      </a:r>
                      <a:endParaRPr lang="en-US" sz="1200">
                        <a:effectLst/>
                        <a:latin typeface="Courier New"/>
                        <a:ea typeface="Courier New" panose="02070309020205020404" pitchFamily="49" charset="0"/>
                        <a:cs typeface="Courier New"/>
                      </a:endParaRPr>
                    </a:p>
                  </a:txBody>
                  <a:tcPr/>
                </a:tc>
                <a:extLst>
                  <a:ext uri="{0D108BD9-81ED-4DB2-BD59-A6C34878D82A}">
                    <a16:rowId xmlns:a16="http://schemas.microsoft.com/office/drawing/2014/main" val="3231565464"/>
                  </a:ext>
                </a:extLst>
              </a:tr>
            </a:tbl>
          </a:graphicData>
        </a:graphic>
      </p:graphicFrame>
      <p:pic>
        <p:nvPicPr>
          <p:cNvPr id="4" name="Picture 3"/>
          <p:cNvPicPr>
            <a:picLocks noChangeAspect="1"/>
          </p:cNvPicPr>
          <p:nvPr/>
        </p:nvPicPr>
        <p:blipFill rotWithShape="1">
          <a:blip r:embed="rId2"/>
          <a:srcRect r="68966" b="78528"/>
          <a:stretch/>
        </p:blipFill>
        <p:spPr>
          <a:xfrm>
            <a:off x="457200" y="4564781"/>
            <a:ext cx="3205414" cy="1260244"/>
          </a:xfrm>
          <a:prstGeom prst="rect">
            <a:avLst/>
          </a:prstGeom>
        </p:spPr>
      </p:pic>
      <p:sp>
        <p:nvSpPr>
          <p:cNvPr id="6" name="TextBox 5"/>
          <p:cNvSpPr txBox="1"/>
          <p:nvPr/>
        </p:nvSpPr>
        <p:spPr>
          <a:xfrm>
            <a:off x="457200" y="4129238"/>
            <a:ext cx="869337" cy="369332"/>
          </a:xfrm>
          <a:prstGeom prst="rect">
            <a:avLst/>
          </a:prstGeom>
          <a:noFill/>
        </p:spPr>
        <p:txBody>
          <a:bodyPr wrap="square" rtlCol="0">
            <a:spAutoFit/>
          </a:bodyPr>
          <a:lstStyle/>
          <a:p>
            <a:r>
              <a:rPr lang="en-US" b="1"/>
              <a:t>Output</a:t>
            </a:r>
          </a:p>
        </p:txBody>
      </p:sp>
      <p:pic>
        <p:nvPicPr>
          <p:cNvPr id="7" name="Picture 6"/>
          <p:cNvPicPr>
            <a:picLocks noChangeAspect="1"/>
          </p:cNvPicPr>
          <p:nvPr/>
        </p:nvPicPr>
        <p:blipFill rotWithShape="1">
          <a:blip r:embed="rId3"/>
          <a:srcRect r="61395" b="78528"/>
          <a:stretch/>
        </p:blipFill>
        <p:spPr>
          <a:xfrm>
            <a:off x="4114800" y="4564781"/>
            <a:ext cx="3987454" cy="1260244"/>
          </a:xfrm>
          <a:prstGeom prst="rect">
            <a:avLst/>
          </a:prstGeom>
        </p:spPr>
      </p:pic>
      <p:sp>
        <p:nvSpPr>
          <p:cNvPr id="8" name="TextBox 7"/>
          <p:cNvSpPr txBox="1"/>
          <p:nvPr/>
        </p:nvSpPr>
        <p:spPr>
          <a:xfrm>
            <a:off x="1289886" y="5825025"/>
            <a:ext cx="1540042" cy="369332"/>
          </a:xfrm>
          <a:prstGeom prst="rect">
            <a:avLst/>
          </a:prstGeom>
          <a:noFill/>
        </p:spPr>
        <p:txBody>
          <a:bodyPr wrap="square" rtlCol="0">
            <a:spAutoFit/>
          </a:bodyPr>
          <a:lstStyle/>
          <a:p>
            <a:pPr algn="ctr"/>
            <a:r>
              <a:rPr lang="en-US"/>
              <a:t>32-bit</a:t>
            </a:r>
          </a:p>
        </p:txBody>
      </p:sp>
      <p:sp>
        <p:nvSpPr>
          <p:cNvPr id="9" name="TextBox 8"/>
          <p:cNvSpPr txBox="1"/>
          <p:nvPr/>
        </p:nvSpPr>
        <p:spPr>
          <a:xfrm>
            <a:off x="5338506" y="5815975"/>
            <a:ext cx="1540042" cy="369332"/>
          </a:xfrm>
          <a:prstGeom prst="rect">
            <a:avLst/>
          </a:prstGeom>
          <a:noFill/>
        </p:spPr>
        <p:txBody>
          <a:bodyPr wrap="square" rtlCol="0">
            <a:spAutoFit/>
          </a:bodyPr>
          <a:lstStyle/>
          <a:p>
            <a:pPr algn="ctr"/>
            <a:r>
              <a:rPr lang="en-US"/>
              <a:t>64-bit</a:t>
            </a:r>
          </a:p>
        </p:txBody>
      </p:sp>
    </p:spTree>
    <p:extLst>
      <p:ext uri="{BB962C8B-B14F-4D97-AF65-F5344CB8AC3E}">
        <p14:creationId xmlns:p14="http://schemas.microsoft.com/office/powerpoint/2010/main" val="4122891774"/>
      </p:ext>
    </p:extLst>
  </p:cSld>
  <p:clrMapOvr>
    <a:masterClrMapping/>
  </p:clrMapOvr>
</p:sld>
</file>

<file path=ppt/theme/theme1.xml><?xml version="1.0" encoding="utf-8"?>
<a:theme xmlns:a="http://schemas.openxmlformats.org/drawingml/2006/main" name="JS Club - Presentation Template">
  <a:themeElements>
    <a:clrScheme name="Code 2">
      <a:dk1>
        <a:sysClr val="windowText" lastClr="000000"/>
      </a:dk1>
      <a:lt1>
        <a:sysClr val="window" lastClr="FFFFFF"/>
      </a:lt1>
      <a:dk2>
        <a:srgbClr val="3F3F3F"/>
      </a:dk2>
      <a:lt2>
        <a:srgbClr val="EEECE1"/>
      </a:lt2>
      <a:accent1>
        <a:srgbClr val="0000FF"/>
      </a:accent1>
      <a:accent2>
        <a:srgbClr val="B00040"/>
      </a:accent2>
      <a:accent3>
        <a:srgbClr val="008000"/>
      </a:accent3>
      <a:accent4>
        <a:srgbClr val="800080"/>
      </a:accent4>
      <a:accent5>
        <a:srgbClr val="408080"/>
      </a:accent5>
      <a:accent6>
        <a:srgbClr val="BC7A0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JS Club - Presentation Template" id="{DCEEB726-EE8B-4616-8386-BEDE395A0C0D}" vid="{7A2A691A-A5BF-4F35-9D2A-7724AB24E49B}"/>
    </a:ext>
  </a:extLst>
</a:theme>
</file>

<file path=ppt/theme/theme2.xml><?xml version="1.0" encoding="utf-8"?>
<a:theme xmlns:a="http://schemas.openxmlformats.org/drawingml/2006/main" name="JS Club - Green, The Simp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JS - Colorful 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Training C++</Template>
  <TotalTime>5797</TotalTime>
  <Words>6071</Words>
  <Application>Microsoft Office PowerPoint</Application>
  <PresentationFormat>On-screen Show (4:3)</PresentationFormat>
  <Paragraphs>729</Paragraphs>
  <Slides>51</Slides>
  <Notes>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51</vt:i4>
      </vt:variant>
    </vt:vector>
  </HeadingPairs>
  <TitlesOfParts>
    <vt:vector size="60" baseType="lpstr">
      <vt:lpstr>Arial</vt:lpstr>
      <vt:lpstr>Calibri</vt:lpstr>
      <vt:lpstr>Courier New</vt:lpstr>
      <vt:lpstr>Helvetica</vt:lpstr>
      <vt:lpstr>Tahoma</vt:lpstr>
      <vt:lpstr>Times New Roman</vt:lpstr>
      <vt:lpstr>JS Club - Presentation Template</vt:lpstr>
      <vt:lpstr>JS Club - Green, The Simple</vt:lpstr>
      <vt:lpstr>JS - Colorful Presentation</vt:lpstr>
      <vt:lpstr>Lập trình cơ bản với ngôn ngữ C</vt:lpstr>
      <vt:lpstr>Mở đầu</vt:lpstr>
      <vt:lpstr>I. ĐỊA CHỈ BỘ NHỚ</vt:lpstr>
      <vt:lpstr>Địa chỉ bộ nhớ</vt:lpstr>
      <vt:lpstr>Địa chỉ bộ nhớ</vt:lpstr>
      <vt:lpstr>Địa chỉ bộ nhớ</vt:lpstr>
      <vt:lpstr>Địa chỉ bộ nhớ</vt:lpstr>
      <vt:lpstr>Địa chỉ bộ nhớ</vt:lpstr>
      <vt:lpstr>Địa chỉ bộ nhớ</vt:lpstr>
      <vt:lpstr>Địa chỉ bộ nhớ</vt:lpstr>
      <vt:lpstr>II. CON TRỎ</vt:lpstr>
      <vt:lpstr>Con trỏ</vt:lpstr>
      <vt:lpstr>Con trỏ</vt:lpstr>
      <vt:lpstr>Con trỏ</vt:lpstr>
      <vt:lpstr>Con trỏ</vt:lpstr>
      <vt:lpstr>Con trỏ</vt:lpstr>
      <vt:lpstr>Con trỏ</vt:lpstr>
      <vt:lpstr>Con trỏ</vt:lpstr>
      <vt:lpstr>Con trỏ</vt:lpstr>
      <vt:lpstr>Con trỏ</vt:lpstr>
      <vt:lpstr>Con trỏ</vt:lpstr>
      <vt:lpstr>Con trỏ</vt:lpstr>
      <vt:lpstr>Con trỏ</vt:lpstr>
      <vt:lpstr>Con trỏ</vt:lpstr>
      <vt:lpstr>Con trỏ</vt:lpstr>
      <vt:lpstr>III. BẢN CHẤT DỮ LIỆU CỦA MẢNG</vt:lpstr>
      <vt:lpstr>Bản chất dữ liệu của mảng</vt:lpstr>
      <vt:lpstr>Bản chất dữ liệu của mảng</vt:lpstr>
      <vt:lpstr>Bản chất dữ liệu của mảng</vt:lpstr>
      <vt:lpstr>Bản chất dữ liệu của mảng</vt:lpstr>
      <vt:lpstr>Bản chất dữ liệu của mảng</vt:lpstr>
      <vt:lpstr>IV. TOÁN TỬ VỚI CON TRỎ</vt:lpstr>
      <vt:lpstr>Toán tử với con trỏ</vt:lpstr>
      <vt:lpstr>Toán tử với con trỏ</vt:lpstr>
      <vt:lpstr>Toán tử với con trỏ</vt:lpstr>
      <vt:lpstr>Toán tử với con trỏ</vt:lpstr>
      <vt:lpstr>Toán tử với con trỏ</vt:lpstr>
      <vt:lpstr>Toán tử với con trỏ</vt:lpstr>
      <vt:lpstr>Toán tử với con trỏ</vt:lpstr>
      <vt:lpstr>Toán tử với con trỏ</vt:lpstr>
      <vt:lpstr>Toán tử với con trỏ</vt:lpstr>
      <vt:lpstr>V. CẤP PHÁT BỘ NHỚ ĐỘNG</vt:lpstr>
      <vt:lpstr>Cấp phát bộ nhớ động</vt:lpstr>
      <vt:lpstr>Cấp phát bộ nhớ động</vt:lpstr>
      <vt:lpstr>Cấp phát bộ nhớ động</vt:lpstr>
      <vt:lpstr>Cấp phát bộ nhớ động</vt:lpstr>
      <vt:lpstr>Cấp phát bộ nhớ động</vt:lpstr>
      <vt:lpstr>Cấp phát bộ nhớ động</vt:lpstr>
      <vt:lpstr>Cấp phát bộ nhớ động</vt:lpstr>
      <vt:lpstr>Cấp phát bộ nhớ động</vt:lpstr>
      <vt:lpstr>Tài liệu tham khảo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cơ bản với ngôn ngữ C</dc:title>
  <dc:creator>Lê Cao Nguyên</dc:creator>
  <cp:lastModifiedBy>Lê Cao Nguyên</cp:lastModifiedBy>
  <cp:revision>537</cp:revision>
  <dcterms:created xsi:type="dcterms:W3CDTF">2016-07-25T12:35:30Z</dcterms:created>
  <dcterms:modified xsi:type="dcterms:W3CDTF">2017-02-16T04:42:31Z</dcterms:modified>
</cp:coreProperties>
</file>