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45"/>
  </p:notesMasterIdLst>
  <p:sldIdLst>
    <p:sldId id="270" r:id="rId4"/>
    <p:sldId id="346" r:id="rId5"/>
    <p:sldId id="271" r:id="rId6"/>
    <p:sldId id="277" r:id="rId7"/>
    <p:sldId id="366" r:id="rId8"/>
    <p:sldId id="347" r:id="rId9"/>
    <p:sldId id="348" r:id="rId10"/>
    <p:sldId id="333" r:id="rId11"/>
    <p:sldId id="350" r:id="rId12"/>
    <p:sldId id="361" r:id="rId13"/>
    <p:sldId id="349" r:id="rId14"/>
    <p:sldId id="351" r:id="rId15"/>
    <p:sldId id="353" r:id="rId16"/>
    <p:sldId id="352" r:id="rId17"/>
    <p:sldId id="354" r:id="rId18"/>
    <p:sldId id="355" r:id="rId19"/>
    <p:sldId id="356" r:id="rId20"/>
    <p:sldId id="357" r:id="rId21"/>
    <p:sldId id="358" r:id="rId22"/>
    <p:sldId id="359" r:id="rId23"/>
    <p:sldId id="360" r:id="rId24"/>
    <p:sldId id="362" r:id="rId25"/>
    <p:sldId id="363" r:id="rId26"/>
    <p:sldId id="364" r:id="rId27"/>
    <p:sldId id="365" r:id="rId28"/>
    <p:sldId id="368" r:id="rId29"/>
    <p:sldId id="367" r:id="rId30"/>
    <p:sldId id="372" r:id="rId31"/>
    <p:sldId id="373" r:id="rId32"/>
    <p:sldId id="374" r:id="rId33"/>
    <p:sldId id="375" r:id="rId34"/>
    <p:sldId id="376" r:id="rId35"/>
    <p:sldId id="377" r:id="rId36"/>
    <p:sldId id="378" r:id="rId37"/>
    <p:sldId id="379" r:id="rId38"/>
    <p:sldId id="380" r:id="rId39"/>
    <p:sldId id="381" r:id="rId40"/>
    <p:sldId id="382" r:id="rId41"/>
    <p:sldId id="384" r:id="rId42"/>
    <p:sldId id="383" r:id="rId43"/>
    <p:sldId id="31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vietjack.com/lap_trinh_c/bien_toan_cuc_va_bien_cuc_bo_trong_c.jsp" TargetMode="External"/><Relationship Id="rId2" Type="http://schemas.openxmlformats.org/officeDocument/2006/relationships/hyperlink" Target="http://vietjack.com/lap_trinh_c/ham_trong_c.jsp" TargetMode="External"/><Relationship Id="rId1" Type="http://schemas.openxmlformats.org/officeDocument/2006/relationships/slideLayout" Target="../slideLayouts/slideLayout5.xml"/><Relationship Id="rId6" Type="http://schemas.openxmlformats.org/officeDocument/2006/relationships/hyperlink" Target="http://en.cppreference.com/w/c/language" TargetMode="External"/><Relationship Id="rId5" Type="http://schemas.openxmlformats.org/officeDocument/2006/relationships/hyperlink" Target="http://www.cplusplus.com/doc/tutorial/namespaces/" TargetMode="External"/><Relationship Id="rId4" Type="http://schemas.openxmlformats.org/officeDocument/2006/relationships/hyperlink" Target="http://www.cplusplus.com/doc/tutorial/func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200" y="4572000"/>
            <a:ext cx="7296912" cy="609600"/>
          </a:xfrm>
        </p:spPr>
        <p:txBody>
          <a:bodyPr/>
          <a:lstStyle/>
          <a:p>
            <a:pPr>
              <a:defRPr/>
            </a:pPr>
            <a:r>
              <a:rPr lang="en-US" sz="2400" err="1">
                <a:latin typeface="+mj-lt"/>
                <a:ea typeface="Tahoma" panose="020B0604030504040204" pitchFamily="34" charset="0"/>
                <a:cs typeface="Tahoma" panose="020B0604030504040204" pitchFamily="34" charset="0"/>
              </a:rPr>
              <a:t>Bài</a:t>
            </a:r>
            <a:r>
              <a:rPr lang="en-US" sz="2400">
                <a:latin typeface="+mj-lt"/>
                <a:ea typeface="Tahoma" panose="020B0604030504040204" pitchFamily="34" charset="0"/>
                <a:cs typeface="Tahoma" panose="020B0604030504040204" pitchFamily="34" charset="0"/>
              </a:rPr>
              <a:t> </a:t>
            </a:r>
            <a:r>
              <a:rPr lang="en-US" sz="2400" smtClean="0">
                <a:latin typeface="+mj-lt"/>
                <a:ea typeface="Tahoma" panose="020B0604030504040204" pitchFamily="34" charset="0"/>
                <a:cs typeface="Tahoma" panose="020B0604030504040204" pitchFamily="34" charset="0"/>
              </a:rPr>
              <a:t>9: </a:t>
            </a:r>
            <a:r>
              <a:rPr lang="en-US" sz="2400" smtClean="0">
                <a:latin typeface="+mj-lt"/>
                <a:ea typeface="Tahoma" panose="020B0604030504040204" pitchFamily="34" charset="0"/>
                <a:cs typeface="Tahoma" panose="020B0604030504040204" pitchFamily="34" charset="0"/>
              </a:rPr>
              <a:t>Hàm</a:t>
            </a:r>
            <a:endParaRPr lang="en-US" sz="240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1" y="1143000"/>
            <a:ext cx="4364966" cy="5042140"/>
          </a:xfrm>
        </p:spPr>
        <p:txBody>
          <a:bodyPr>
            <a:normAutofit/>
          </a:bodyPr>
          <a:lstStyle/>
          <a:p>
            <a:pPr marL="0" indent="0" algn="just">
              <a:buNone/>
            </a:pPr>
            <a:r>
              <a:rPr lang="en-US" sz="2400" b="1" smtClean="0"/>
              <a:t>5. Nguyên mẫu hàm</a:t>
            </a:r>
          </a:p>
          <a:p>
            <a:pPr marL="0" indent="0" algn="just">
              <a:buNone/>
            </a:pPr>
            <a:r>
              <a:rPr lang="en-US" sz="1800" smtClean="0">
                <a:cs typeface="Calibri" panose="020F0502020204030204" pitchFamily="34" charset="0"/>
              </a:rPr>
              <a:t>Nếu khi khai báo hàm mà ta không khai báo phần khối lệnh thì ta sẽ có </a:t>
            </a:r>
            <a:r>
              <a:rPr lang="en-US" sz="1800" b="1" smtClean="0">
                <a:cs typeface="Calibri" panose="020F0502020204030204" pitchFamily="34" charset="0"/>
              </a:rPr>
              <a:t>nguyên mẫu hàm</a:t>
            </a:r>
            <a:r>
              <a:rPr lang="en-US" sz="1800" smtClean="0">
                <a:cs typeface="Calibri" panose="020F0502020204030204" pitchFamily="34" charset="0"/>
              </a:rPr>
              <a:t> (function prototype), bao gồm kiểu dữ liệu trả về, tên hàm và các tham số. Trong C ta có thể viết phần khối lệnh của hàm ở vị trí khác, không nhất thiết phải ngay sau nguyên mẫu hàm. Điều này tạo sự linh hoạt trong thứ tự khai báo hàm.</a:t>
            </a:r>
          </a:p>
          <a:p>
            <a:pPr marL="0" indent="0" algn="just">
              <a:buNone/>
            </a:pPr>
            <a:endParaRPr lang="en-US" sz="1800">
              <a:cs typeface="Calibri" panose="020F0502020204030204" pitchFamily="34" charset="0"/>
            </a:endParaRPr>
          </a:p>
          <a:p>
            <a:pPr marL="0" indent="0" algn="just">
              <a:buNone/>
            </a:pPr>
            <a:r>
              <a:rPr lang="en-US" sz="1800" b="1" smtClean="0">
                <a:cs typeface="Calibri" panose="020F0502020204030204" pitchFamily="34" charset="0"/>
              </a:rPr>
              <a:t>Lưu ý: </a:t>
            </a:r>
            <a:r>
              <a:rPr lang="en-US" sz="1800" smtClean="0">
                <a:cs typeface="Calibri" panose="020F0502020204030204" pitchFamily="34" charset="0"/>
              </a:rPr>
              <a:t>Trong nguyên mẫu hàm thì tên tham số có thể được lược bỏ.</a:t>
            </a:r>
          </a:p>
          <a:p>
            <a:pPr marL="0" lvl="0"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i="1" smtClean="0">
                <a:cs typeface="Calibri" panose="020F0502020204030204" pitchFamily="34" charset="0"/>
              </a:rPr>
              <a:t>Ví dụ: </a:t>
            </a:r>
            <a:r>
              <a:rPr lang="en-US" sz="12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latin typeface="Courier New" panose="02070309020205020404" pitchFamily="49" charset="0"/>
                <a:ea typeface="Times New Roman" panose="02020603050405020304" pitchFamily="18" charset="0"/>
                <a:cs typeface="Courier New" panose="02070309020205020404" pitchFamily="49" charset="0"/>
              </a:rPr>
              <a:t>square_of_sum</a:t>
            </a:r>
            <a:r>
              <a:rPr lang="en-US" sz="12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a:solidFill>
                <a:prstClr val="black"/>
              </a:solidFill>
              <a:latin typeface="Courier New" panose="02070309020205020404" pitchFamily="49" charset="0"/>
              <a:ea typeface="Courier New" panose="02070309020205020404" pitchFamily="49"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99066073"/>
              </p:ext>
            </p:extLst>
          </p:nvPr>
        </p:nvGraphicFramePr>
        <p:xfrm>
          <a:off x="4925683" y="1143000"/>
          <a:ext cx="3709359" cy="4328160"/>
        </p:xfrm>
        <a:graphic>
          <a:graphicData uri="http://schemas.openxmlformats.org/drawingml/2006/table">
            <a:tbl>
              <a:tblPr firstRow="1" bandRow="1">
                <a:tableStyleId>{17292A2E-F333-43FB-9621-5CBBE7FDCDCB}</a:tableStyleId>
              </a:tblPr>
              <a:tblGrid>
                <a:gridCol w="3709359">
                  <a:extLst>
                    <a:ext uri="{9D8B030D-6E8A-4147-A177-3AD203B41FA5}">
                      <a16:colId xmlns:a16="http://schemas.microsoft.com/office/drawing/2014/main" val="107693152"/>
                    </a:ext>
                  </a:extLst>
                </a:gridCol>
              </a:tblGrid>
              <a:tr h="282197">
                <a:tc>
                  <a:txBody>
                    <a:bodyPr/>
                    <a:lstStyle/>
                    <a:p>
                      <a:pPr marL="0" indent="0" algn="just">
                        <a:buNone/>
                      </a:pPr>
                      <a:r>
                        <a:rPr lang="en-US" sz="1600" i="0" smtClean="0"/>
                        <a:t>E9.3 </a:t>
                      </a:r>
                      <a:r>
                        <a:rPr lang="en-US" sz="1600" i="0" baseline="0" smtClean="0"/>
                        <a:t>- </a:t>
                      </a:r>
                      <a:r>
                        <a:rPr lang="en-US" sz="1600" b="1" i="0" baseline="0" smtClean="0">
                          <a:latin typeface="Calibri" panose="020F0502020204030204" pitchFamily="34" charset="0"/>
                          <a:cs typeface="Calibri" panose="020F0502020204030204" pitchFamily="34" charset="0"/>
                        </a:rPr>
                        <a:t>Ví  dụ E9.2 nhưng sử dụng nguyên mẫu hàm</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95814">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Function prototypes</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square_of_sum</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"8^2 =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square(</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8</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 + 6)^2 =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square_of_sum(</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6</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Function definitions</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square_of_sum</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square(x + 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 x;</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6075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p:txBody>
          <a:bodyPr>
            <a:normAutofit/>
          </a:bodyPr>
          <a:lstStyle/>
          <a:p>
            <a:pPr marL="0" indent="0" algn="just">
              <a:buNone/>
            </a:pPr>
            <a:r>
              <a:rPr lang="en-US" sz="2400" b="1" smtClean="0"/>
              <a:t>6. Lưu ý về khai báo hàm</a:t>
            </a:r>
          </a:p>
          <a:p>
            <a:pPr algn="just"/>
            <a:r>
              <a:rPr lang="en-US" sz="2000" smtClean="0"/>
              <a:t>Một hàm có thể có tham số đầu vào hoặc không</a:t>
            </a:r>
            <a:r>
              <a:rPr lang="en-US" sz="2000" smtClean="0">
                <a:cs typeface="Calibri" panose="020F0502020204030204" pitchFamily="34" charset="0"/>
              </a:rPr>
              <a:t>.</a:t>
            </a:r>
          </a:p>
          <a:p>
            <a:pPr marL="0" indent="0" algn="just">
              <a:buNone/>
            </a:pPr>
            <a:r>
              <a:rPr lang="en-US" sz="2000" b="1" smtClean="0">
                <a:cs typeface="Calibri" panose="020F0502020204030204" pitchFamily="34" charset="0"/>
              </a:rPr>
              <a:t>Ví dụ:</a:t>
            </a:r>
          </a:p>
          <a:p>
            <a:pPr marL="400050" lvl="1" indent="0">
              <a:spcBef>
                <a:spcPts val="0"/>
              </a:spcBef>
              <a:buNone/>
            </a:pP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double</a:t>
            </a:r>
            <a:r>
              <a:rPr lang="en-US" sz="16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600" b="1">
                <a:solidFill>
                  <a:srgbClr val="880000"/>
                </a:solidFill>
                <a:latin typeface="Courier New" panose="02070309020205020404" pitchFamily="49" charset="0"/>
                <a:ea typeface="Courier New" panose="02070309020205020404" pitchFamily="49" charset="0"/>
                <a:cs typeface="Courier New" panose="02070309020205020404" pitchFamily="49" charset="0"/>
              </a:rPr>
              <a:t>pi</a:t>
            </a:r>
            <a:r>
              <a:rPr lang="en-US" sz="16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6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600">
                <a:latin typeface="Courier New" panose="02070309020205020404" pitchFamily="49" charset="0"/>
                <a:ea typeface="Courier New" panose="02070309020205020404" pitchFamily="49" charset="0"/>
                <a:cs typeface="Courier New" panose="02070309020205020404" pitchFamily="49" charset="0"/>
              </a:rPr>
              <a:t>    </a:t>
            </a: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return</a:t>
            </a:r>
            <a:r>
              <a:rPr lang="en-US" sz="1600">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3.14159265359</a:t>
            </a:r>
            <a:r>
              <a:rPr lang="en-US" sz="16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600" smtClean="0">
                <a:latin typeface="Courier New" panose="02070309020205020404" pitchFamily="49" charset="0"/>
                <a:ea typeface="Courier New" panose="02070309020205020404" pitchFamily="49" charset="0"/>
                <a:cs typeface="Courier New" panose="02070309020205020404" pitchFamily="49" charset="0"/>
              </a:rPr>
              <a:t>}</a:t>
            </a:r>
            <a:endParaRPr lang="en-US" sz="1600" smtClean="0">
              <a:latin typeface="Courier New" panose="02070309020205020404" pitchFamily="49" charset="0"/>
              <a:cs typeface="Courier New" panose="02070309020205020404" pitchFamily="49" charset="0"/>
            </a:endParaRPr>
          </a:p>
          <a:p>
            <a:pPr algn="just"/>
            <a:r>
              <a:rPr lang="en-US" sz="2000" smtClean="0">
                <a:cs typeface="Calibri" panose="020F0502020204030204" pitchFamily="34" charset="0"/>
              </a:rPr>
              <a:t>Nếu để kiểu dữ liệu của hàm là </a:t>
            </a:r>
            <a:r>
              <a:rPr lang="en-US" sz="1600" b="1" smtClean="0">
                <a:latin typeface="Courier New" panose="02070309020205020404" pitchFamily="49" charset="0"/>
                <a:cs typeface="Courier New" panose="02070309020205020404" pitchFamily="49" charset="0"/>
              </a:rPr>
              <a:t>void</a:t>
            </a:r>
            <a:r>
              <a:rPr lang="en-US" sz="2000" smtClean="0">
                <a:cs typeface="Calibri" panose="020F0502020204030204" pitchFamily="34" charset="0"/>
              </a:rPr>
              <a:t> thì hàm sẽ không trả về kết quả. Khi đó câu lệnh </a:t>
            </a:r>
            <a:r>
              <a:rPr lang="en-US" sz="1600" b="1">
                <a:latin typeface="Courier New" panose="02070309020205020404" pitchFamily="49" charset="0"/>
                <a:cs typeface="Courier New" panose="02070309020205020404" pitchFamily="49" charset="0"/>
              </a:rPr>
              <a:t>return</a:t>
            </a:r>
            <a:r>
              <a:rPr lang="en-US" sz="2000" smtClean="0">
                <a:cs typeface="Calibri" panose="020F0502020204030204" pitchFamily="34" charset="0"/>
              </a:rPr>
              <a:t> ở cuối hàm có thể được lược bỏ, và hàm được gọi là một chương trình con (subroutine).</a:t>
            </a:r>
          </a:p>
          <a:p>
            <a:pPr marL="0" indent="0" algn="just">
              <a:buNone/>
            </a:pPr>
            <a:r>
              <a:rPr lang="en-US" sz="2000" b="1" smtClean="0">
                <a:cs typeface="Calibri" panose="020F0502020204030204" pitchFamily="34" charset="0"/>
              </a:rPr>
              <a:t>Ví dụ:</a:t>
            </a:r>
          </a:p>
          <a:p>
            <a:pPr marL="400050" lvl="1" indent="0">
              <a:spcBef>
                <a:spcPts val="0"/>
              </a:spcBef>
              <a:buNone/>
            </a:pP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void</a:t>
            </a:r>
            <a:r>
              <a:rPr lang="en-US" sz="16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600" b="1">
                <a:solidFill>
                  <a:srgbClr val="880000"/>
                </a:solidFill>
                <a:latin typeface="Courier New" panose="02070309020205020404" pitchFamily="49" charset="0"/>
                <a:ea typeface="Courier New" panose="02070309020205020404" pitchFamily="49" charset="0"/>
                <a:cs typeface="Courier New" panose="02070309020205020404" pitchFamily="49" charset="0"/>
              </a:rPr>
              <a:t>print_hello_world</a:t>
            </a:r>
            <a:r>
              <a:rPr lang="en-US" sz="16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600">
                <a:solidFill>
                  <a:srgbClr val="444444"/>
                </a:solidFill>
                <a:latin typeface="Courier New" panose="02070309020205020404" pitchFamily="49" charset="0"/>
                <a:ea typeface="Courier New" panose="02070309020205020404" pitchFamily="49" charset="0"/>
                <a:cs typeface="Courier New" panose="02070309020205020404" pitchFamily="49" charset="0"/>
              </a:rPr>
              <a:t> count) </a:t>
            </a:r>
            <a:r>
              <a:rPr lang="en-US" sz="1600" smtClean="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600" smtClean="0">
                <a:latin typeface="Courier New" panose="02070309020205020404" pitchFamily="49" charset="0"/>
                <a:ea typeface="Courier New" panose="02070309020205020404" pitchFamily="49" charset="0"/>
                <a:cs typeface="Courier New" panose="02070309020205020404" pitchFamily="49" charset="0"/>
              </a:rPr>
              <a:t>    </a:t>
            </a: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600">
                <a:latin typeface="Courier New" panose="02070309020205020404" pitchFamily="49" charset="0"/>
                <a:ea typeface="Courier New" panose="02070309020205020404" pitchFamily="49" charset="0"/>
                <a:cs typeface="Courier New" panose="02070309020205020404" pitchFamily="49" charset="0"/>
              </a:rPr>
              <a:t> i;</a:t>
            </a:r>
          </a:p>
          <a:p>
            <a:pPr marL="400050" lvl="1" indent="0">
              <a:spcBef>
                <a:spcPts val="0"/>
              </a:spcBef>
              <a:buNone/>
            </a:pPr>
            <a:r>
              <a:rPr lang="en-US" sz="1600">
                <a:latin typeface="Courier New" panose="02070309020205020404" pitchFamily="49" charset="0"/>
                <a:ea typeface="Courier New" panose="02070309020205020404" pitchFamily="49" charset="0"/>
                <a:cs typeface="Courier New" panose="02070309020205020404" pitchFamily="49" charset="0"/>
              </a:rPr>
              <a:t>    </a:t>
            </a:r>
            <a:r>
              <a:rPr lang="en-US" sz="1600" b="1">
                <a:solidFill>
                  <a:srgbClr val="444444"/>
                </a:solidFill>
                <a:latin typeface="Courier New" panose="02070309020205020404" pitchFamily="49" charset="0"/>
                <a:ea typeface="Courier New" panose="02070309020205020404" pitchFamily="49" charset="0"/>
                <a:cs typeface="Courier New" panose="02070309020205020404" pitchFamily="49" charset="0"/>
              </a:rPr>
              <a:t>for</a:t>
            </a:r>
            <a:r>
              <a:rPr lang="en-US" sz="1600">
                <a:latin typeface="Courier New" panose="02070309020205020404" pitchFamily="49" charset="0"/>
                <a:ea typeface="Courier New" panose="02070309020205020404" pitchFamily="49" charset="0"/>
                <a:cs typeface="Courier New" panose="02070309020205020404" pitchFamily="49" charset="0"/>
              </a:rPr>
              <a:t> (i =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600">
                <a:latin typeface="Courier New" panose="02070309020205020404" pitchFamily="49" charset="0"/>
                <a:ea typeface="Courier New" panose="02070309020205020404" pitchFamily="49" charset="0"/>
                <a:cs typeface="Courier New" panose="02070309020205020404" pitchFamily="49" charset="0"/>
              </a:rPr>
              <a:t>; i &lt;= count; i++)</a:t>
            </a:r>
          </a:p>
          <a:p>
            <a:pPr marL="400050" lvl="1" indent="0">
              <a:spcBef>
                <a:spcPts val="0"/>
              </a:spcBef>
              <a:buNone/>
            </a:pPr>
            <a:r>
              <a:rPr lang="en-US" sz="1600">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397300"/>
                </a:solidFill>
                <a:latin typeface="Courier New" panose="02070309020205020404" pitchFamily="49" charset="0"/>
                <a:ea typeface="Courier New" panose="02070309020205020404" pitchFamily="49" charset="0"/>
                <a:cs typeface="Courier New" panose="02070309020205020404" pitchFamily="49" charset="0"/>
              </a:rPr>
              <a:t>puts</a:t>
            </a:r>
            <a:r>
              <a:rPr lang="en-US" sz="1600">
                <a:latin typeface="Courier New" panose="02070309020205020404" pitchFamily="49" charset="0"/>
                <a:ea typeface="Courier New" panose="02070309020205020404" pitchFamily="49" charset="0"/>
                <a:cs typeface="Courier New" panose="02070309020205020404" pitchFamily="49" charset="0"/>
              </a:rPr>
              <a:t>(</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"Hello world!"</a:t>
            </a:r>
            <a:r>
              <a:rPr lang="en-US" sz="16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600" smtClean="0">
                <a:latin typeface="Courier New" panose="02070309020205020404" pitchFamily="49" charset="0"/>
                <a:ea typeface="Courier New" panose="02070309020205020404" pitchFamily="49" charset="0"/>
                <a:cs typeface="Courier New" panose="02070309020205020404" pitchFamily="49" charset="0"/>
              </a:rPr>
              <a:t>}</a:t>
            </a:r>
            <a:endParaRPr lang="en-US" sz="1600" smtClean="0">
              <a:latin typeface="Courier New" panose="02070309020205020404" pitchFamily="49" charset="0"/>
              <a:cs typeface="Courier New" panose="02070309020205020404" pitchFamily="49" charset="0"/>
            </a:endParaRPr>
          </a:p>
          <a:p>
            <a:pPr marL="0" indent="0" algn="just">
              <a:buNone/>
            </a:pPr>
            <a:endParaRPr lang="en-US" sz="2000" smtClean="0">
              <a:cs typeface="Calibri" panose="020F0502020204030204" pitchFamily="34" charset="0"/>
            </a:endParaRPr>
          </a:p>
        </p:txBody>
      </p:sp>
    </p:spTree>
    <p:extLst>
      <p:ext uri="{BB962C8B-B14F-4D97-AF65-F5344CB8AC3E}">
        <p14:creationId xmlns:p14="http://schemas.microsoft.com/office/powerpoint/2010/main" val="318779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3001"/>
            <a:ext cx="8229600" cy="3454878"/>
          </a:xfrm>
        </p:spPr>
        <p:txBody>
          <a:bodyPr>
            <a:normAutofit/>
          </a:bodyPr>
          <a:lstStyle/>
          <a:p>
            <a:pPr marL="0" indent="0" algn="just">
              <a:buNone/>
            </a:pPr>
            <a:r>
              <a:rPr lang="en-US" sz="2400" b="1" smtClean="0"/>
              <a:t>6. Lưu ý về khai báo hàm</a:t>
            </a:r>
          </a:p>
          <a:p>
            <a:pPr algn="just"/>
            <a:r>
              <a:rPr lang="en-US" sz="2000"/>
              <a:t>Mọi hàm (trừ chương trình con) đều phải có câu lệnh </a:t>
            </a:r>
            <a:r>
              <a:rPr lang="en-US" sz="1600" b="1">
                <a:latin typeface="Courier New" panose="02070309020205020404" pitchFamily="49" charset="0"/>
                <a:cs typeface="Courier New" panose="02070309020205020404" pitchFamily="49" charset="0"/>
              </a:rPr>
              <a:t>return</a:t>
            </a:r>
            <a:r>
              <a:rPr lang="en-US" sz="2000"/>
              <a:t> để trả về kết quả của </a:t>
            </a:r>
            <a:r>
              <a:rPr lang="en-US" sz="2000" smtClean="0"/>
              <a:t>hàm. Hàm có thể trả về giá trị của hằng, biến hoặc kết quả của một biểu thức.</a:t>
            </a:r>
          </a:p>
          <a:p>
            <a:pPr algn="just"/>
            <a:r>
              <a:rPr lang="en-US" sz="2000" smtClean="0"/>
              <a:t>Một </a:t>
            </a:r>
            <a:r>
              <a:rPr lang="en-US" sz="2000"/>
              <a:t>hàm có thể có nhiều câu lệnh </a:t>
            </a:r>
            <a:r>
              <a:rPr lang="en-US" sz="1600" b="1">
                <a:latin typeface="Courier New" panose="02070309020205020404" pitchFamily="49" charset="0"/>
                <a:cs typeface="Courier New" panose="02070309020205020404" pitchFamily="49" charset="0"/>
              </a:rPr>
              <a:t>return</a:t>
            </a:r>
            <a:r>
              <a:rPr lang="en-US" sz="2000"/>
              <a:t>, và chúng có thể được đặt ở bất kì vị trí nào mà người lập trình muốn kết thúc hàm và trả về kết quả, khi đó các lệnh phía sau </a:t>
            </a:r>
            <a:r>
              <a:rPr lang="en-US" sz="1600" b="1">
                <a:latin typeface="Courier New" panose="02070309020205020404" pitchFamily="49" charset="0"/>
                <a:cs typeface="Courier New" panose="02070309020205020404" pitchFamily="49" charset="0"/>
              </a:rPr>
              <a:t>return</a:t>
            </a:r>
            <a:r>
              <a:rPr lang="en-US" sz="2000"/>
              <a:t> sẽ không được thực hiện.</a:t>
            </a:r>
          </a:p>
          <a:p>
            <a:pPr marL="0" indent="0" algn="just">
              <a:buNone/>
            </a:pPr>
            <a:endParaRPr lang="en-US" sz="2000" smtClean="0">
              <a:cs typeface="Calibri" panose="020F0502020204030204" pitchFamily="34" charset="0"/>
            </a:endParaRPr>
          </a:p>
        </p:txBody>
      </p:sp>
    </p:spTree>
    <p:extLst>
      <p:ext uri="{BB962C8B-B14F-4D97-AF65-F5344CB8AC3E}">
        <p14:creationId xmlns:p14="http://schemas.microsoft.com/office/powerpoint/2010/main" val="822619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3001"/>
            <a:ext cx="8229600" cy="375248"/>
          </a:xfrm>
        </p:spPr>
        <p:txBody>
          <a:bodyPr>
            <a:normAutofit/>
          </a:bodyPr>
          <a:lstStyle/>
          <a:p>
            <a:pPr marL="0" indent="0" algn="just">
              <a:buNone/>
            </a:pPr>
            <a:r>
              <a:rPr lang="en-US" sz="1800" b="1" smtClean="0">
                <a:cs typeface="Calibri" panose="020F0502020204030204" pitchFamily="34" charset="0"/>
              </a:rPr>
              <a:t>Ví dụ 1: </a:t>
            </a:r>
            <a:r>
              <a:rPr lang="en-US" sz="1800" smtClean="0">
                <a:cs typeface="Calibri" panose="020F0502020204030204" pitchFamily="34" charset="0"/>
              </a:rPr>
              <a:t>Hãy viết hàm nhận tham số là 2 số nguyên và trả về số lớn hơn trong 2 số đó.</a:t>
            </a:r>
          </a:p>
        </p:txBody>
      </p:sp>
      <p:graphicFrame>
        <p:nvGraphicFramePr>
          <p:cNvPr id="5" name="Table 4"/>
          <p:cNvGraphicFramePr>
            <a:graphicFrameLocks noGrp="1"/>
          </p:cNvGraphicFramePr>
          <p:nvPr>
            <p:extLst>
              <p:ext uri="{D42A27DB-BD31-4B8C-83A1-F6EECF244321}">
                <p14:modId xmlns:p14="http://schemas.microsoft.com/office/powerpoint/2010/main" val="2342167367"/>
              </p:ext>
            </p:extLst>
          </p:nvPr>
        </p:nvGraphicFramePr>
        <p:xfrm>
          <a:off x="457200" y="1518249"/>
          <a:ext cx="8205537" cy="2268747"/>
        </p:xfrm>
        <a:graphic>
          <a:graphicData uri="http://schemas.openxmlformats.org/drawingml/2006/table">
            <a:tbl>
              <a:tblPr firstRow="1" bandRow="1">
                <a:tableStyleId>{17292A2E-F333-43FB-9621-5CBBE7FDCDCB}</a:tableStyleId>
              </a:tblPr>
              <a:tblGrid>
                <a:gridCol w="2355011">
                  <a:extLst>
                    <a:ext uri="{9D8B030D-6E8A-4147-A177-3AD203B41FA5}">
                      <a16:colId xmlns:a16="http://schemas.microsoft.com/office/drawing/2014/main" val="107693152"/>
                    </a:ext>
                  </a:extLst>
                </a:gridCol>
                <a:gridCol w="2915729">
                  <a:extLst>
                    <a:ext uri="{9D8B030D-6E8A-4147-A177-3AD203B41FA5}">
                      <a16:colId xmlns:a16="http://schemas.microsoft.com/office/drawing/2014/main" val="137536464"/>
                    </a:ext>
                  </a:extLst>
                </a:gridCol>
                <a:gridCol w="2934797">
                  <a:extLst>
                    <a:ext uri="{9D8B030D-6E8A-4147-A177-3AD203B41FA5}">
                      <a16:colId xmlns:a16="http://schemas.microsoft.com/office/drawing/2014/main" val="1423490941"/>
                    </a:ext>
                  </a:extLst>
                </a:gridCol>
              </a:tblGrid>
              <a:tr h="282197">
                <a:tc gridSpan="3">
                  <a:txBody>
                    <a:bodyPr/>
                    <a:lstStyle/>
                    <a:p>
                      <a:pPr marL="0" indent="0" algn="just">
                        <a:buNone/>
                      </a:pPr>
                      <a:r>
                        <a:rPr lang="en-US" sz="1600" i="0" smtClean="0"/>
                        <a:t>E9.4 </a:t>
                      </a:r>
                      <a:r>
                        <a:rPr lang="en-US" sz="1600" i="0" baseline="0" smtClean="0"/>
                        <a:t>- </a:t>
                      </a:r>
                      <a:r>
                        <a:rPr lang="en-US" sz="1600" b="1" i="0" baseline="0" smtClean="0">
                          <a:latin typeface="Calibri" panose="020F0502020204030204" pitchFamily="34" charset="0"/>
                          <a:cs typeface="Calibri" panose="020F0502020204030204" pitchFamily="34" charset="0"/>
                        </a:rPr>
                        <a:t>Ví  dụ về hàm chứa nhiều câu lệnh return</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82197">
                <a:tc>
                  <a:txBody>
                    <a:bodyPr/>
                    <a:lstStyle/>
                    <a:p>
                      <a:pPr marL="0" indent="0" algn="ctr">
                        <a:buNone/>
                      </a:pPr>
                      <a:r>
                        <a:rPr lang="en-US" sz="1600" b="1" i="0" smtClean="0">
                          <a:latin typeface="Calibri" panose="020F0502020204030204" pitchFamily="34" charset="0"/>
                          <a:cs typeface="Calibri" panose="020F0502020204030204" pitchFamily="34" charset="0"/>
                        </a:rPr>
                        <a:t>Cách</a:t>
                      </a:r>
                      <a:r>
                        <a:rPr lang="en-US" sz="1600" b="1" i="0" baseline="0" smtClean="0">
                          <a:latin typeface="Calibri" panose="020F0502020204030204" pitchFamily="34" charset="0"/>
                          <a:cs typeface="Calibri" panose="020F0502020204030204" pitchFamily="34" charset="0"/>
                        </a:rPr>
                        <a:t> thông thường</a:t>
                      </a:r>
                      <a:endParaRPr lang="vi-VN" sz="1600" b="1" i="0" smtClean="0">
                        <a:latin typeface="Calibri" panose="020F0502020204030204" pitchFamily="34" charset="0"/>
                        <a:cs typeface="Calibri" panose="020F0502020204030204" pitchFamily="34" charset="0"/>
                      </a:endParaRPr>
                    </a:p>
                  </a:txBody>
                  <a:tcP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marL="0" indent="0" algn="ctr">
                        <a:buNone/>
                      </a:pPr>
                      <a:r>
                        <a:rPr lang="en-US" sz="1600" b="1" i="0" smtClean="0">
                          <a:latin typeface="Calibri" panose="020F0502020204030204" pitchFamily="34" charset="0"/>
                          <a:cs typeface="Calibri" panose="020F0502020204030204" pitchFamily="34" charset="0"/>
                        </a:rPr>
                        <a:t>Cách</a:t>
                      </a:r>
                      <a:r>
                        <a:rPr lang="en-US" sz="1600" b="1" i="0" baseline="0" smtClean="0">
                          <a:latin typeface="Calibri" panose="020F0502020204030204" pitchFamily="34" charset="0"/>
                          <a:cs typeface="Calibri" panose="020F0502020204030204" pitchFamily="34" charset="0"/>
                        </a:rPr>
                        <a:t> sử dụng nhiều lệnh return</a:t>
                      </a:r>
                      <a:endParaRPr lang="vi-VN" sz="1600" b="1" i="0" smtClean="0">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marL="0" indent="0" algn="ctr">
                        <a:buNone/>
                      </a:pPr>
                      <a:r>
                        <a:rPr lang="en-US" sz="1600" b="1" i="0" smtClean="0">
                          <a:latin typeface="Calibri" panose="020F0502020204030204" pitchFamily="34" charset="0"/>
                          <a:cs typeface="Calibri" panose="020F0502020204030204" pitchFamily="34" charset="0"/>
                        </a:rPr>
                        <a:t>Cách</a:t>
                      </a:r>
                      <a:r>
                        <a:rPr lang="en-US" sz="1600" b="1" i="0" baseline="0" smtClean="0">
                          <a:latin typeface="Calibri" panose="020F0502020204030204" pitchFamily="34" charset="0"/>
                          <a:cs typeface="Calibri" panose="020F0502020204030204" pitchFamily="34" charset="0"/>
                        </a:rPr>
                        <a:t> tối ưu</a:t>
                      </a:r>
                      <a:endParaRPr lang="vi-VN" sz="1600" b="1" i="0" smtClean="0">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94915281"/>
                  </a:ext>
                </a:extLst>
              </a:tr>
              <a:tr h="1598187">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max</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result;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&gt;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result =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else</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result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result;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max</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&gt; b)</a:t>
                      </a:r>
                      <a:r>
                        <a:rPr lang="en-US" sz="1200" baseline="0" smtClean="0">
                          <a:solidFill>
                            <a:schemeClr val="tx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baseline="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max</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&gt; b) ? a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3231565464"/>
                  </a:ext>
                </a:extLst>
              </a:tr>
            </a:tbl>
          </a:graphicData>
        </a:graphic>
      </p:graphicFrame>
      <p:sp>
        <p:nvSpPr>
          <p:cNvPr id="6" name="Rectangle 5"/>
          <p:cNvSpPr/>
          <p:nvPr/>
        </p:nvSpPr>
        <p:spPr>
          <a:xfrm>
            <a:off x="457199" y="3916392"/>
            <a:ext cx="8205537" cy="646331"/>
          </a:xfrm>
          <a:prstGeom prst="rect">
            <a:avLst/>
          </a:prstGeom>
        </p:spPr>
        <p:txBody>
          <a:bodyPr wrap="square">
            <a:spAutoFit/>
          </a:bodyPr>
          <a:lstStyle/>
          <a:p>
            <a:r>
              <a:rPr lang="en-US" b="1">
                <a:cs typeface="Calibri" panose="020F0502020204030204" pitchFamily="34" charset="0"/>
              </a:rPr>
              <a:t>Ví dụ </a:t>
            </a:r>
            <a:r>
              <a:rPr lang="en-US" b="1" smtClean="0">
                <a:cs typeface="Calibri" panose="020F0502020204030204" pitchFamily="34" charset="0"/>
              </a:rPr>
              <a:t>2: </a:t>
            </a:r>
            <a:r>
              <a:rPr lang="en-US">
                <a:cs typeface="Calibri" panose="020F0502020204030204" pitchFamily="34" charset="0"/>
              </a:rPr>
              <a:t>Hãy viết hàm nhận tham số đầu vào là điểm trung bình môn (số thập phân trong đoạn từ 0 đến 10) và trả về 1 kí tự là xếp hạng của môn đó theo bảng dưới đây:</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8170793"/>
              </p:ext>
            </p:extLst>
          </p:nvPr>
        </p:nvGraphicFramePr>
        <p:xfrm>
          <a:off x="457199" y="4562723"/>
          <a:ext cx="8179723" cy="949960"/>
        </p:xfrm>
        <a:graphic>
          <a:graphicData uri="http://schemas.openxmlformats.org/drawingml/2006/table">
            <a:tbl>
              <a:tblPr firstCol="1" bandRow="1">
                <a:tableStyleId>{F5AB1C69-6EDB-4FF4-983F-18BD219EF322}</a:tableStyleId>
              </a:tblPr>
              <a:tblGrid>
                <a:gridCol w="1102093">
                  <a:extLst>
                    <a:ext uri="{9D8B030D-6E8A-4147-A177-3AD203B41FA5}">
                      <a16:colId xmlns:a16="http://schemas.microsoft.com/office/drawing/2014/main" val="1185414104"/>
                    </a:ext>
                  </a:extLst>
                </a:gridCol>
                <a:gridCol w="1415526">
                  <a:extLst>
                    <a:ext uri="{9D8B030D-6E8A-4147-A177-3AD203B41FA5}">
                      <a16:colId xmlns:a16="http://schemas.microsoft.com/office/drawing/2014/main" val="167433814"/>
                    </a:ext>
                  </a:extLst>
                </a:gridCol>
                <a:gridCol w="1415526">
                  <a:extLst>
                    <a:ext uri="{9D8B030D-6E8A-4147-A177-3AD203B41FA5}">
                      <a16:colId xmlns:a16="http://schemas.microsoft.com/office/drawing/2014/main" val="820853327"/>
                    </a:ext>
                  </a:extLst>
                </a:gridCol>
                <a:gridCol w="1415526">
                  <a:extLst>
                    <a:ext uri="{9D8B030D-6E8A-4147-A177-3AD203B41FA5}">
                      <a16:colId xmlns:a16="http://schemas.microsoft.com/office/drawing/2014/main" val="281532848"/>
                    </a:ext>
                  </a:extLst>
                </a:gridCol>
                <a:gridCol w="1415526">
                  <a:extLst>
                    <a:ext uri="{9D8B030D-6E8A-4147-A177-3AD203B41FA5}">
                      <a16:colId xmlns:a16="http://schemas.microsoft.com/office/drawing/2014/main" val="3171466385"/>
                    </a:ext>
                  </a:extLst>
                </a:gridCol>
                <a:gridCol w="1415526">
                  <a:extLst>
                    <a:ext uri="{9D8B030D-6E8A-4147-A177-3AD203B41FA5}">
                      <a16:colId xmlns:a16="http://schemas.microsoft.com/office/drawing/2014/main" val="424717497"/>
                    </a:ext>
                  </a:extLst>
                </a:gridCol>
              </a:tblGrid>
              <a:tr h="370840">
                <a:tc>
                  <a:txBody>
                    <a:bodyPr/>
                    <a:lstStyle/>
                    <a:p>
                      <a:r>
                        <a:rPr lang="en-US" smtClean="0"/>
                        <a:t>Điểm</a:t>
                      </a:r>
                      <a:endParaRPr lang="en-US"/>
                    </a:p>
                  </a:txBody>
                  <a:tcPr/>
                </a:tc>
                <a:tc>
                  <a:txBody>
                    <a:bodyPr/>
                    <a:lstStyle/>
                    <a:p>
                      <a:pPr algn="ctr"/>
                      <a:r>
                        <a:rPr lang="en-US" sz="1600" smtClean="0"/>
                        <a:t>Từ 8.5</a:t>
                      </a:r>
                      <a:r>
                        <a:rPr lang="en-US" sz="1600" baseline="0" smtClean="0"/>
                        <a:t> </a:t>
                      </a:r>
                      <a:r>
                        <a:rPr lang="en-US" sz="1600" smtClean="0"/>
                        <a:t>trở</a:t>
                      </a:r>
                      <a:r>
                        <a:rPr lang="en-US" sz="1600" baseline="0" smtClean="0"/>
                        <a:t> lên</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smtClean="0"/>
                        <a:t>Từ</a:t>
                      </a:r>
                      <a:r>
                        <a:rPr lang="en-US" sz="1600" baseline="0" smtClean="0"/>
                        <a:t> 7.0 đến dưới 8.5</a:t>
                      </a:r>
                      <a:endParaRPr lang="en-US" sz="1600" smtClean="0"/>
                    </a:p>
                  </a:txBody>
                  <a:tcPr/>
                </a:tc>
                <a:tc>
                  <a:txBody>
                    <a:bodyPr/>
                    <a:lstStyle/>
                    <a:p>
                      <a:pPr algn="ctr"/>
                      <a:r>
                        <a:rPr lang="en-US" sz="1600" smtClean="0"/>
                        <a:t>Từ</a:t>
                      </a:r>
                      <a:r>
                        <a:rPr lang="en-US" sz="1600" baseline="0" smtClean="0"/>
                        <a:t> 5.5 đến dưới 7.0</a:t>
                      </a:r>
                      <a:endParaRPr lang="en-US" sz="1600"/>
                    </a:p>
                  </a:txBody>
                  <a:tcPr/>
                </a:tc>
                <a:tc>
                  <a:txBody>
                    <a:bodyPr/>
                    <a:lstStyle/>
                    <a:p>
                      <a:pPr algn="ctr"/>
                      <a:r>
                        <a:rPr lang="en-US" sz="1600" smtClean="0"/>
                        <a:t>Từ</a:t>
                      </a:r>
                      <a:r>
                        <a:rPr lang="en-US" sz="1600" baseline="0" smtClean="0"/>
                        <a:t> 4.0 đến dưới 5.5</a:t>
                      </a:r>
                      <a:endParaRPr lang="en-US" sz="1600"/>
                    </a:p>
                  </a:txBody>
                  <a:tcPr/>
                </a:tc>
                <a:tc>
                  <a:txBody>
                    <a:bodyPr/>
                    <a:lstStyle/>
                    <a:p>
                      <a:pPr algn="ctr"/>
                      <a:r>
                        <a:rPr lang="en-US" sz="1600" smtClean="0"/>
                        <a:t>Dưới</a:t>
                      </a:r>
                      <a:r>
                        <a:rPr lang="en-US" sz="1600" baseline="0" smtClean="0"/>
                        <a:t> 4.0</a:t>
                      </a:r>
                      <a:endParaRPr lang="en-US" sz="1600"/>
                    </a:p>
                  </a:txBody>
                  <a:tcPr/>
                </a:tc>
                <a:extLst>
                  <a:ext uri="{0D108BD9-81ED-4DB2-BD59-A6C34878D82A}">
                    <a16:rowId xmlns:a16="http://schemas.microsoft.com/office/drawing/2014/main" val="917943145"/>
                  </a:ext>
                </a:extLst>
              </a:tr>
              <a:tr h="370840">
                <a:tc>
                  <a:txBody>
                    <a:bodyPr/>
                    <a:lstStyle/>
                    <a:p>
                      <a:r>
                        <a:rPr lang="en-US" smtClean="0"/>
                        <a:t>Xếp</a:t>
                      </a:r>
                      <a:r>
                        <a:rPr lang="en-US" baseline="0" smtClean="0"/>
                        <a:t> hạng</a:t>
                      </a:r>
                      <a:endParaRPr lang="en-US"/>
                    </a:p>
                  </a:txBody>
                  <a:tcPr/>
                </a:tc>
                <a:tc>
                  <a:txBody>
                    <a:bodyPr/>
                    <a:lstStyle/>
                    <a:p>
                      <a:pPr algn="ctr"/>
                      <a:r>
                        <a:rPr lang="en-US" sz="1600" smtClean="0"/>
                        <a:t>A</a:t>
                      </a:r>
                      <a:endParaRPr lang="en-US" sz="1600"/>
                    </a:p>
                  </a:txBody>
                  <a:tcPr/>
                </a:tc>
                <a:tc>
                  <a:txBody>
                    <a:bodyPr/>
                    <a:lstStyle/>
                    <a:p>
                      <a:pPr algn="ctr"/>
                      <a:r>
                        <a:rPr lang="en-US" sz="1600" smtClean="0"/>
                        <a:t>B</a:t>
                      </a:r>
                      <a:endParaRPr lang="en-US" sz="1600"/>
                    </a:p>
                  </a:txBody>
                  <a:tcPr/>
                </a:tc>
                <a:tc>
                  <a:txBody>
                    <a:bodyPr/>
                    <a:lstStyle/>
                    <a:p>
                      <a:pPr algn="ctr"/>
                      <a:r>
                        <a:rPr lang="en-US" sz="1600" smtClean="0"/>
                        <a:t>C</a:t>
                      </a:r>
                      <a:endParaRPr lang="en-US" sz="1600"/>
                    </a:p>
                  </a:txBody>
                  <a:tcPr/>
                </a:tc>
                <a:tc>
                  <a:txBody>
                    <a:bodyPr/>
                    <a:lstStyle/>
                    <a:p>
                      <a:pPr algn="ctr"/>
                      <a:r>
                        <a:rPr lang="en-US" sz="1600" smtClean="0"/>
                        <a:t>D</a:t>
                      </a:r>
                      <a:endParaRPr lang="en-US" sz="1600"/>
                    </a:p>
                  </a:txBody>
                  <a:tcPr/>
                </a:tc>
                <a:tc>
                  <a:txBody>
                    <a:bodyPr/>
                    <a:lstStyle/>
                    <a:p>
                      <a:pPr algn="ctr"/>
                      <a:r>
                        <a:rPr lang="en-US" sz="1600" smtClean="0"/>
                        <a:t>F</a:t>
                      </a:r>
                      <a:endParaRPr lang="en-US" sz="1600"/>
                    </a:p>
                  </a:txBody>
                  <a:tcPr/>
                </a:tc>
                <a:extLst>
                  <a:ext uri="{0D108BD9-81ED-4DB2-BD59-A6C34878D82A}">
                    <a16:rowId xmlns:a16="http://schemas.microsoft.com/office/drawing/2014/main" val="1604621905"/>
                  </a:ext>
                </a:extLst>
              </a:tr>
            </a:tbl>
          </a:graphicData>
        </a:graphic>
      </p:graphicFrame>
    </p:spTree>
    <p:extLst>
      <p:ext uri="{BB962C8B-B14F-4D97-AF65-F5344CB8AC3E}">
        <p14:creationId xmlns:p14="http://schemas.microsoft.com/office/powerpoint/2010/main" val="357788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graphicFrame>
        <p:nvGraphicFramePr>
          <p:cNvPr id="4" name="Table 3"/>
          <p:cNvGraphicFramePr>
            <a:graphicFrameLocks noGrp="1"/>
          </p:cNvGraphicFramePr>
          <p:nvPr>
            <p:extLst>
              <p:ext uri="{D42A27DB-BD31-4B8C-83A1-F6EECF244321}">
                <p14:modId xmlns:p14="http://schemas.microsoft.com/office/powerpoint/2010/main" val="2980393169"/>
              </p:ext>
            </p:extLst>
          </p:nvPr>
        </p:nvGraphicFramePr>
        <p:xfrm>
          <a:off x="457200" y="1097223"/>
          <a:ext cx="8205538" cy="3749040"/>
        </p:xfrm>
        <a:graphic>
          <a:graphicData uri="http://schemas.openxmlformats.org/drawingml/2006/table">
            <a:tbl>
              <a:tblPr firstRow="1" bandRow="1">
                <a:tableStyleId>{17292A2E-F333-43FB-9621-5CBBE7FDCDCB}</a:tableStyleId>
              </a:tblPr>
              <a:tblGrid>
                <a:gridCol w="4102769">
                  <a:extLst>
                    <a:ext uri="{9D8B030D-6E8A-4147-A177-3AD203B41FA5}">
                      <a16:colId xmlns:a16="http://schemas.microsoft.com/office/drawing/2014/main" val="107693152"/>
                    </a:ext>
                  </a:extLst>
                </a:gridCol>
                <a:gridCol w="4102769">
                  <a:extLst>
                    <a:ext uri="{9D8B030D-6E8A-4147-A177-3AD203B41FA5}">
                      <a16:colId xmlns:a16="http://schemas.microsoft.com/office/drawing/2014/main" val="137536464"/>
                    </a:ext>
                  </a:extLst>
                </a:gridCol>
              </a:tblGrid>
              <a:tr h="282197">
                <a:tc gridSpan="2">
                  <a:txBody>
                    <a:bodyPr/>
                    <a:lstStyle/>
                    <a:p>
                      <a:pPr marL="0" indent="0" algn="just">
                        <a:buNone/>
                      </a:pPr>
                      <a:r>
                        <a:rPr lang="en-US" sz="1600" i="0" smtClean="0"/>
                        <a:t>E9.5 </a:t>
                      </a:r>
                      <a:r>
                        <a:rPr lang="en-US" sz="1600" i="0" baseline="0" smtClean="0"/>
                        <a:t>- </a:t>
                      </a:r>
                      <a:r>
                        <a:rPr lang="en-US" sz="1600" b="1" i="0" baseline="0" smtClean="0">
                          <a:latin typeface="Calibri" panose="020F0502020204030204" pitchFamily="34" charset="0"/>
                          <a:cs typeface="Calibri" panose="020F0502020204030204" pitchFamily="34" charset="0"/>
                        </a:rPr>
                        <a:t>Ví  dụ về hàm chứa nhiều câu lệnh return</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82197">
                <a:tc>
                  <a:txBody>
                    <a:bodyPr/>
                    <a:lstStyle/>
                    <a:p>
                      <a:pPr marL="0" indent="0" algn="ctr">
                        <a:buNone/>
                      </a:pPr>
                      <a:r>
                        <a:rPr lang="en-US" sz="1600" b="1" i="0" smtClean="0">
                          <a:latin typeface="Calibri" panose="020F0502020204030204" pitchFamily="34" charset="0"/>
                          <a:cs typeface="Calibri" panose="020F0502020204030204" pitchFamily="34" charset="0"/>
                        </a:rPr>
                        <a:t>Cách</a:t>
                      </a:r>
                      <a:r>
                        <a:rPr lang="en-US" sz="1600" b="1" i="0" baseline="0" smtClean="0">
                          <a:latin typeface="Calibri" panose="020F0502020204030204" pitchFamily="34" charset="0"/>
                          <a:cs typeface="Calibri" panose="020F0502020204030204" pitchFamily="34" charset="0"/>
                        </a:rPr>
                        <a:t> thông thường</a:t>
                      </a:r>
                      <a:endParaRPr lang="vi-VN" sz="1600" b="1" i="0" smtClean="0">
                        <a:latin typeface="Calibri" panose="020F0502020204030204" pitchFamily="34" charset="0"/>
                        <a:cs typeface="Calibri" panose="020F0502020204030204" pitchFamily="34" charset="0"/>
                      </a:endParaRPr>
                    </a:p>
                  </a:txBody>
                  <a:tcP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marL="0" indent="0" algn="ctr">
                        <a:buNone/>
                      </a:pPr>
                      <a:r>
                        <a:rPr lang="en-US" sz="1600" b="1" i="0" smtClean="0">
                          <a:latin typeface="Calibri" panose="020F0502020204030204" pitchFamily="34" charset="0"/>
                          <a:cs typeface="Calibri" panose="020F0502020204030204" pitchFamily="34" charset="0"/>
                        </a:rPr>
                        <a:t>Cách</a:t>
                      </a:r>
                      <a:r>
                        <a:rPr lang="en-US" sz="1600" b="1" i="0" baseline="0" smtClean="0">
                          <a:latin typeface="Calibri" panose="020F0502020204030204" pitchFamily="34" charset="0"/>
                          <a:cs typeface="Calibri" panose="020F0502020204030204" pitchFamily="34" charset="0"/>
                        </a:rPr>
                        <a:t> sử dụng nhiều lệnh return</a:t>
                      </a:r>
                      <a:endParaRPr lang="vi-VN" sz="1600" b="1" i="0" smtClean="0">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94915281"/>
                  </a:ext>
                </a:extLst>
              </a:tr>
              <a:tr h="2595814">
                <a:tc>
                  <a:txBody>
                    <a:bodyPr/>
                    <a:lstStyle/>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char</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grade</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average) </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char</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8.5</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'B'</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5.5</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'C'</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result;</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char</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grade</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average) </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8.5</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7.0</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'B'</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5.5</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'C'</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(average &gt;=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4.0</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baseline="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106438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3000"/>
            <a:ext cx="8229600" cy="2066025"/>
          </a:xfrm>
        </p:spPr>
        <p:txBody>
          <a:bodyPr>
            <a:normAutofit/>
          </a:bodyPr>
          <a:lstStyle/>
          <a:p>
            <a:pPr marL="0" indent="0" algn="just">
              <a:buNone/>
            </a:pPr>
            <a:r>
              <a:rPr lang="en-US" sz="2400" b="1" smtClean="0"/>
              <a:t>7. Truyền tham số cho hàm</a:t>
            </a:r>
          </a:p>
          <a:p>
            <a:pPr marL="0" indent="0" algn="just">
              <a:buNone/>
            </a:pPr>
            <a:r>
              <a:rPr lang="en-US" sz="2000" b="1" smtClean="0">
                <a:cs typeface="Calibri" panose="020F0502020204030204" pitchFamily="34" charset="0"/>
              </a:rPr>
              <a:t>7.1. Truyền giá trị</a:t>
            </a:r>
          </a:p>
          <a:p>
            <a:pPr marL="0" indent="0" algn="just">
              <a:buNone/>
            </a:pPr>
            <a:r>
              <a:rPr lang="en-US" sz="1800" smtClean="0">
                <a:cs typeface="Calibri" panose="020F0502020204030204" pitchFamily="34" charset="0"/>
              </a:rPr>
              <a:t>Nguyên tắc truyền tham số cho hàm trong C là </a:t>
            </a:r>
            <a:r>
              <a:rPr lang="en-US" sz="1800" b="1" smtClean="0">
                <a:cs typeface="Calibri" panose="020F0502020204030204" pitchFamily="34" charset="0"/>
              </a:rPr>
              <a:t>truyền giá trị</a:t>
            </a:r>
            <a:r>
              <a:rPr lang="en-US" sz="1800" smtClean="0">
                <a:cs typeface="Calibri" panose="020F0502020204030204" pitchFamily="34" charset="0"/>
              </a:rPr>
              <a:t> (pass-by-value). Tức là nếu tham số đầu vào khi gọi hàm là biến/hằng/biểu thức thì giá trị của biến/hằng/biểu thức sẽ được gán vào biến tham số tương ứng trong khai báo hàm.</a:t>
            </a:r>
          </a:p>
          <a:p>
            <a:pPr marL="0" indent="0" algn="just">
              <a:buNone/>
            </a:pPr>
            <a:r>
              <a:rPr lang="en-US" sz="1800" b="1" smtClean="0">
                <a:cs typeface="Calibri" panose="020F0502020204030204" pitchFamily="34" charset="0"/>
              </a:rPr>
              <a:t>Ví dụ: </a:t>
            </a:r>
            <a:r>
              <a:rPr lang="en-US" sz="1800" smtClean="0">
                <a:cs typeface="Calibri" panose="020F0502020204030204" pitchFamily="34" charset="0"/>
              </a:rPr>
              <a:t>với khai báo và gọi hàm sau:</a:t>
            </a:r>
          </a:p>
          <a:p>
            <a:pPr marL="0" indent="0" algn="just">
              <a:buNone/>
            </a:pPr>
            <a:endParaRPr lang="en-US" sz="1800" smtClean="0">
              <a:cs typeface="Calibri" panose="020F0502020204030204" pitchFamily="34" charset="0"/>
            </a:endParaRPr>
          </a:p>
        </p:txBody>
      </p:sp>
      <p:sp>
        <p:nvSpPr>
          <p:cNvPr id="4" name="TextBox 3"/>
          <p:cNvSpPr txBox="1"/>
          <p:nvPr/>
        </p:nvSpPr>
        <p:spPr>
          <a:xfrm>
            <a:off x="2449902" y="3209025"/>
            <a:ext cx="3907766" cy="338554"/>
          </a:xfrm>
          <a:prstGeom prst="rect">
            <a:avLst/>
          </a:prstGeom>
          <a:noFill/>
        </p:spPr>
        <p:txBody>
          <a:bodyPr wrap="square" rtlCol="0">
            <a:spAutoFit/>
          </a:bodyPr>
          <a:lstStyle/>
          <a:p>
            <a:r>
              <a:rPr lang="en-US" sz="1600" b="1" smtClean="0">
                <a:solidFill>
                  <a:schemeClr val="tx2"/>
                </a:solidFill>
                <a:latin typeface="Courier New" panose="02070309020205020404" pitchFamily="49" charset="0"/>
                <a:cs typeface="Courier New" panose="02070309020205020404" pitchFamily="49" charset="0"/>
              </a:rPr>
              <a:t>void</a:t>
            </a:r>
            <a:r>
              <a:rPr lang="en-US" sz="1600" smtClean="0">
                <a:latin typeface="Courier New" panose="02070309020205020404" pitchFamily="49" charset="0"/>
                <a:cs typeface="Courier New" panose="02070309020205020404" pitchFamily="49" charset="0"/>
              </a:rPr>
              <a:t> </a:t>
            </a:r>
            <a:r>
              <a:rPr lang="en-US" sz="1600" b="1" smtClean="0">
                <a:solidFill>
                  <a:schemeClr val="accent2"/>
                </a:solidFill>
                <a:latin typeface="Courier New" panose="02070309020205020404" pitchFamily="49" charset="0"/>
                <a:cs typeface="Courier New" panose="02070309020205020404" pitchFamily="49" charset="0"/>
              </a:rPr>
              <a:t>swap</a:t>
            </a:r>
            <a:r>
              <a:rPr lang="en-US" sz="1600" smtClean="0">
                <a:latin typeface="Courier New" panose="02070309020205020404" pitchFamily="49" charset="0"/>
                <a:cs typeface="Courier New" panose="02070309020205020404" pitchFamily="49" charset="0"/>
              </a:rPr>
              <a:t>(</a:t>
            </a:r>
            <a:r>
              <a:rPr lang="en-US" sz="1600" b="1">
                <a:solidFill>
                  <a:schemeClr val="tx2"/>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a, </a:t>
            </a:r>
            <a:r>
              <a:rPr lang="en-US" sz="1600" b="1">
                <a:solidFill>
                  <a:schemeClr val="tx2"/>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b) { … }</a:t>
            </a:r>
          </a:p>
        </p:txBody>
      </p:sp>
      <p:sp>
        <p:nvSpPr>
          <p:cNvPr id="5" name="TextBox 4"/>
          <p:cNvSpPr txBox="1"/>
          <p:nvPr/>
        </p:nvSpPr>
        <p:spPr>
          <a:xfrm>
            <a:off x="2449902" y="3547579"/>
            <a:ext cx="3907766" cy="338554"/>
          </a:xfrm>
          <a:prstGeom prst="rect">
            <a:avLst/>
          </a:prstGeom>
          <a:noFill/>
        </p:spPr>
        <p:txBody>
          <a:bodyPr wrap="square" rtlCol="0">
            <a:spAutoFit/>
          </a:bodyPr>
          <a:lstStyle/>
          <a:p>
            <a:r>
              <a:rPr lang="en-US" sz="1600" smtClean="0">
                <a:latin typeface="Courier New" panose="02070309020205020404" pitchFamily="49" charset="0"/>
                <a:cs typeface="Courier New" panose="02070309020205020404" pitchFamily="49" charset="0"/>
              </a:rPr>
              <a:t>swap(</a:t>
            </a:r>
            <a:r>
              <a:rPr lang="en-US" sz="1600" smtClean="0">
                <a:solidFill>
                  <a:schemeClr val="tx2"/>
                </a:solidFill>
                <a:latin typeface="Courier New" panose="02070309020205020404" pitchFamily="49" charset="0"/>
                <a:cs typeface="Courier New" panose="02070309020205020404" pitchFamily="49" charset="0"/>
              </a:rPr>
              <a:t>x, y</a:t>
            </a:r>
            <a:r>
              <a:rPr lang="en-US" sz="1600" smtClean="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457200" y="3886133"/>
            <a:ext cx="8229600" cy="1270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1800" smtClean="0">
                <a:cs typeface="Calibri" panose="020F0502020204030204" pitchFamily="34" charset="0"/>
              </a:rPr>
              <a:t>thì giá trị của biến </a:t>
            </a:r>
            <a:r>
              <a:rPr lang="en-US" sz="1800" smtClean="0">
                <a:cs typeface="Courier New" panose="02070309020205020404" pitchFamily="49" charset="0"/>
              </a:rPr>
              <a:t>x</a:t>
            </a:r>
            <a:r>
              <a:rPr lang="en-US" sz="1800" smtClean="0">
                <a:cs typeface="Calibri" panose="020F0502020204030204" pitchFamily="34" charset="0"/>
              </a:rPr>
              <a:t>, </a:t>
            </a:r>
            <a:r>
              <a:rPr lang="en-US" sz="1800">
                <a:cs typeface="Courier New" panose="02070309020205020404" pitchFamily="49" charset="0"/>
              </a:rPr>
              <a:t>y</a:t>
            </a:r>
            <a:r>
              <a:rPr lang="en-US" sz="1800" smtClean="0">
                <a:cs typeface="Calibri" panose="020F0502020204030204" pitchFamily="34" charset="0"/>
              </a:rPr>
              <a:t> sẽ được truyền tương ứng cho biến tham số </a:t>
            </a:r>
            <a:r>
              <a:rPr lang="en-US" sz="1800">
                <a:cs typeface="Courier New" panose="02070309020205020404" pitchFamily="49" charset="0"/>
              </a:rPr>
              <a:t>a</a:t>
            </a:r>
            <a:r>
              <a:rPr lang="en-US" sz="1800" smtClean="0">
                <a:cs typeface="Calibri" panose="020F0502020204030204" pitchFamily="34" charset="0"/>
              </a:rPr>
              <a:t>, </a:t>
            </a:r>
            <a:r>
              <a:rPr lang="en-US" sz="1800">
                <a:cs typeface="Courier New" panose="02070309020205020404" pitchFamily="49" charset="0"/>
              </a:rPr>
              <a:t>b</a:t>
            </a:r>
            <a:r>
              <a:rPr lang="en-US" sz="1800" smtClean="0">
                <a:cs typeface="Calibri" panose="020F0502020204030204" pitchFamily="34" charset="0"/>
              </a:rPr>
              <a:t>. Chẳng hạn nếu lúc gọi hàm ta có </a:t>
            </a:r>
            <a:r>
              <a:rPr lang="en-US" sz="1800"/>
              <a:t>x = 3, y = 5, </a:t>
            </a:r>
            <a:r>
              <a:rPr lang="en-US" sz="1800" smtClean="0">
                <a:cs typeface="Calibri" panose="020F0502020204030204" pitchFamily="34" charset="0"/>
              </a:rPr>
              <a:t>thì theo đó a = 3, b = 5, và 2 biến a, b sẽ không có quan hệ gì với 2 biến x, y. Như vậy nếu trong nội dung hàm có thay đổi giá trị của 2 biến a, b thì nó cũng không ảnh hưởng gì đến 2 biến x, y.</a:t>
            </a:r>
          </a:p>
        </p:txBody>
      </p:sp>
    </p:spTree>
    <p:extLst>
      <p:ext uri="{BB962C8B-B14F-4D97-AF65-F5344CB8AC3E}">
        <p14:creationId xmlns:p14="http://schemas.microsoft.com/office/powerpoint/2010/main" val="50973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3000"/>
            <a:ext cx="8229600" cy="2066025"/>
          </a:xfrm>
        </p:spPr>
        <p:txBody>
          <a:bodyPr>
            <a:normAutofit/>
          </a:bodyPr>
          <a:lstStyle/>
          <a:p>
            <a:pPr marL="0" indent="0" algn="just">
              <a:buNone/>
            </a:pPr>
            <a:r>
              <a:rPr lang="en-US" sz="2400" b="1" smtClean="0"/>
              <a:t>7. Truyền tham số cho hàm</a:t>
            </a:r>
          </a:p>
          <a:p>
            <a:pPr marL="0" indent="0" algn="just">
              <a:buNone/>
            </a:pPr>
            <a:r>
              <a:rPr lang="en-US" sz="2000" b="1" smtClean="0">
                <a:cs typeface="Calibri" panose="020F0502020204030204" pitchFamily="34" charset="0"/>
              </a:rPr>
              <a:t>7.2. Truyền địa chỉ</a:t>
            </a:r>
          </a:p>
          <a:p>
            <a:pPr marL="0" indent="0" algn="just">
              <a:buNone/>
            </a:pPr>
            <a:r>
              <a:rPr lang="en-US" sz="1800" smtClean="0">
                <a:cs typeface="Calibri" panose="020F0502020204030204" pitchFamily="34" charset="0"/>
              </a:rPr>
              <a:t>Một trường hợp riêng của truyền giá trị đó là thay vì truyền giá trị thông thường (số nguyên, số thập phân, …) thì ta truyền địa chỉ của biến, mảng, … Khi đó thông qua địa chỉ được truyền mà ta có thể thay đổi giá trị của biến, mảng tương ứng.</a:t>
            </a:r>
          </a:p>
          <a:p>
            <a:pPr marL="0" indent="0" algn="just">
              <a:buNone/>
            </a:pPr>
            <a:r>
              <a:rPr lang="en-US" sz="1800" b="1" smtClean="0">
                <a:cs typeface="Calibri" panose="020F0502020204030204" pitchFamily="34" charset="0"/>
              </a:rPr>
              <a:t>Ví dụ: </a:t>
            </a:r>
            <a:r>
              <a:rPr lang="en-US" sz="1800">
                <a:cs typeface="Calibri" panose="020F0502020204030204" pitchFamily="34" charset="0"/>
              </a:rPr>
              <a:t>với khai báo và gọi hàm sau</a:t>
            </a:r>
            <a:r>
              <a:rPr lang="en-US" sz="1800" smtClean="0">
                <a:cs typeface="Calibri" panose="020F0502020204030204" pitchFamily="34" charset="0"/>
              </a:rPr>
              <a:t>:</a:t>
            </a:r>
            <a:endParaRPr lang="en-US" sz="1800">
              <a:cs typeface="Calibri" panose="020F0502020204030204" pitchFamily="34" charset="0"/>
            </a:endParaRPr>
          </a:p>
        </p:txBody>
      </p:sp>
      <p:sp>
        <p:nvSpPr>
          <p:cNvPr id="4" name="TextBox 3"/>
          <p:cNvSpPr txBox="1"/>
          <p:nvPr/>
        </p:nvSpPr>
        <p:spPr>
          <a:xfrm>
            <a:off x="2510287" y="3217650"/>
            <a:ext cx="4123426" cy="338554"/>
          </a:xfrm>
          <a:prstGeom prst="rect">
            <a:avLst/>
          </a:prstGeom>
          <a:noFill/>
        </p:spPr>
        <p:txBody>
          <a:bodyPr wrap="square" rtlCol="0">
            <a:spAutoFit/>
          </a:bodyPr>
          <a:lstStyle/>
          <a:p>
            <a:r>
              <a:rPr lang="en-US" sz="1600" b="1" smtClean="0">
                <a:solidFill>
                  <a:schemeClr val="tx2"/>
                </a:solidFill>
                <a:latin typeface="Courier New" panose="02070309020205020404" pitchFamily="49" charset="0"/>
                <a:cs typeface="Courier New" panose="02070309020205020404" pitchFamily="49" charset="0"/>
              </a:rPr>
              <a:t>void</a:t>
            </a:r>
            <a:r>
              <a:rPr lang="en-US" sz="1600" smtClean="0">
                <a:latin typeface="Courier New" panose="02070309020205020404" pitchFamily="49" charset="0"/>
                <a:cs typeface="Courier New" panose="02070309020205020404" pitchFamily="49" charset="0"/>
              </a:rPr>
              <a:t> </a:t>
            </a:r>
            <a:r>
              <a:rPr lang="en-US" sz="1600" b="1" smtClean="0">
                <a:solidFill>
                  <a:schemeClr val="accent2"/>
                </a:solidFill>
                <a:latin typeface="Courier New" panose="02070309020205020404" pitchFamily="49" charset="0"/>
                <a:cs typeface="Courier New" panose="02070309020205020404" pitchFamily="49" charset="0"/>
              </a:rPr>
              <a:t>swap</a:t>
            </a:r>
            <a:r>
              <a:rPr lang="en-US" sz="1600" smtClean="0">
                <a:latin typeface="Courier New" panose="02070309020205020404" pitchFamily="49" charset="0"/>
                <a:cs typeface="Courier New" panose="02070309020205020404" pitchFamily="49" charset="0"/>
              </a:rPr>
              <a:t>(</a:t>
            </a:r>
            <a:r>
              <a:rPr lang="en-US" sz="1600" b="1">
                <a:solidFill>
                  <a:schemeClr val="tx2"/>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*a, </a:t>
            </a:r>
            <a:r>
              <a:rPr lang="en-US" sz="1600" b="1">
                <a:solidFill>
                  <a:schemeClr val="tx2"/>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*b) { … }</a:t>
            </a:r>
          </a:p>
        </p:txBody>
      </p:sp>
      <p:sp>
        <p:nvSpPr>
          <p:cNvPr id="5" name="TextBox 4"/>
          <p:cNvSpPr txBox="1"/>
          <p:nvPr/>
        </p:nvSpPr>
        <p:spPr>
          <a:xfrm>
            <a:off x="2510287" y="3556204"/>
            <a:ext cx="4123426" cy="338554"/>
          </a:xfrm>
          <a:prstGeom prst="rect">
            <a:avLst/>
          </a:prstGeom>
          <a:noFill/>
        </p:spPr>
        <p:txBody>
          <a:bodyPr wrap="square" rtlCol="0">
            <a:spAutoFit/>
          </a:bodyPr>
          <a:lstStyle/>
          <a:p>
            <a:r>
              <a:rPr lang="en-US" sz="1600" smtClean="0">
                <a:latin typeface="Courier New" panose="02070309020205020404" pitchFamily="49" charset="0"/>
                <a:cs typeface="Courier New" panose="02070309020205020404" pitchFamily="49" charset="0"/>
              </a:rPr>
              <a:t>swap(&amp;</a:t>
            </a:r>
            <a:r>
              <a:rPr lang="en-US" sz="1600" smtClean="0">
                <a:solidFill>
                  <a:schemeClr val="tx2"/>
                </a:solidFill>
                <a:latin typeface="Courier New" panose="02070309020205020404" pitchFamily="49" charset="0"/>
                <a:cs typeface="Courier New" panose="02070309020205020404" pitchFamily="49" charset="0"/>
              </a:rPr>
              <a:t>x, &amp;y</a:t>
            </a:r>
            <a:r>
              <a:rPr lang="en-US" sz="1600" smtClean="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457200" y="3894758"/>
            <a:ext cx="8229600" cy="1270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1800" smtClean="0">
                <a:cs typeface="Calibri" panose="020F0502020204030204" pitchFamily="34" charset="0"/>
              </a:rPr>
              <a:t>thì địa chỉ của biến </a:t>
            </a:r>
            <a:r>
              <a:rPr lang="en-US" sz="1800" smtClean="0">
                <a:cs typeface="Courier New" panose="02070309020205020404" pitchFamily="49" charset="0"/>
              </a:rPr>
              <a:t>x</a:t>
            </a:r>
            <a:r>
              <a:rPr lang="en-US" sz="1800" smtClean="0">
                <a:cs typeface="Calibri" panose="020F0502020204030204" pitchFamily="34" charset="0"/>
              </a:rPr>
              <a:t>, </a:t>
            </a:r>
            <a:r>
              <a:rPr lang="en-US" sz="1800">
                <a:cs typeface="Courier New" panose="02070309020205020404" pitchFamily="49" charset="0"/>
              </a:rPr>
              <a:t>y</a:t>
            </a:r>
            <a:r>
              <a:rPr lang="en-US" sz="1800" smtClean="0">
                <a:cs typeface="Calibri" panose="020F0502020204030204" pitchFamily="34" charset="0"/>
              </a:rPr>
              <a:t> sẽ được truyền tương ứng cho 2 con trỏ tham số </a:t>
            </a:r>
            <a:r>
              <a:rPr lang="en-US" sz="1800" smtClean="0">
                <a:cs typeface="Courier New" panose="02070309020205020404" pitchFamily="49" charset="0"/>
              </a:rPr>
              <a:t>a</a:t>
            </a:r>
            <a:r>
              <a:rPr lang="en-US" sz="1800" smtClean="0">
                <a:cs typeface="Calibri" panose="020F0502020204030204" pitchFamily="34" charset="0"/>
              </a:rPr>
              <a:t> và </a:t>
            </a:r>
            <a:r>
              <a:rPr lang="en-US" sz="1800" smtClean="0">
                <a:cs typeface="Courier New" panose="02070309020205020404" pitchFamily="49" charset="0"/>
              </a:rPr>
              <a:t>b</a:t>
            </a:r>
            <a:r>
              <a:rPr lang="en-US" sz="1800" smtClean="0">
                <a:cs typeface="Calibri" panose="020F0502020204030204" pitchFamily="34" charset="0"/>
              </a:rPr>
              <a:t> (con trỏ a sẽ trỏ tới biến x và con trỏ b sẽ trỏ tới biến y). Như vậy thông qua 2 con trỏ a và b ta có thể thay đổi giá trị của 2 biến x, y.</a:t>
            </a:r>
          </a:p>
        </p:txBody>
      </p:sp>
    </p:spTree>
    <p:extLst>
      <p:ext uri="{BB962C8B-B14F-4D97-AF65-F5344CB8AC3E}">
        <p14:creationId xmlns:p14="http://schemas.microsoft.com/office/powerpoint/2010/main" val="27312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graphicFrame>
        <p:nvGraphicFramePr>
          <p:cNvPr id="4" name="Table 3"/>
          <p:cNvGraphicFramePr>
            <a:graphicFrameLocks noGrp="1"/>
          </p:cNvGraphicFramePr>
          <p:nvPr>
            <p:extLst>
              <p:ext uri="{D42A27DB-BD31-4B8C-83A1-F6EECF244321}">
                <p14:modId xmlns:p14="http://schemas.microsoft.com/office/powerpoint/2010/main" val="4154095085"/>
              </p:ext>
            </p:extLst>
          </p:nvPr>
        </p:nvGraphicFramePr>
        <p:xfrm>
          <a:off x="457200" y="1097224"/>
          <a:ext cx="8205538" cy="5111042"/>
        </p:xfrm>
        <a:graphic>
          <a:graphicData uri="http://schemas.openxmlformats.org/drawingml/2006/table">
            <a:tbl>
              <a:tblPr firstRow="1" bandRow="1">
                <a:tableStyleId>{17292A2E-F333-43FB-9621-5CBBE7FDCDCB}</a:tableStyleId>
              </a:tblPr>
              <a:tblGrid>
                <a:gridCol w="4102769">
                  <a:extLst>
                    <a:ext uri="{9D8B030D-6E8A-4147-A177-3AD203B41FA5}">
                      <a16:colId xmlns:a16="http://schemas.microsoft.com/office/drawing/2014/main" val="107693152"/>
                    </a:ext>
                  </a:extLst>
                </a:gridCol>
                <a:gridCol w="4102769">
                  <a:extLst>
                    <a:ext uri="{9D8B030D-6E8A-4147-A177-3AD203B41FA5}">
                      <a16:colId xmlns:a16="http://schemas.microsoft.com/office/drawing/2014/main" val="137536464"/>
                    </a:ext>
                  </a:extLst>
                </a:gridCol>
              </a:tblGrid>
              <a:tr h="328997">
                <a:tc gridSpan="2">
                  <a:txBody>
                    <a:bodyPr/>
                    <a:lstStyle/>
                    <a:p>
                      <a:pPr marL="0" indent="0" algn="just">
                        <a:buNone/>
                      </a:pPr>
                      <a:r>
                        <a:rPr lang="en-US" sz="1600" i="0" smtClean="0"/>
                        <a:t>E9.6 </a:t>
                      </a:r>
                      <a:r>
                        <a:rPr lang="en-US" sz="1600" i="0" baseline="0" smtClean="0"/>
                        <a:t>- </a:t>
                      </a:r>
                      <a:r>
                        <a:rPr lang="en-US" sz="1600" b="1" i="0" baseline="0" smtClean="0">
                          <a:latin typeface="Calibri" panose="020F0502020204030204" pitchFamily="34" charset="0"/>
                          <a:cs typeface="Calibri" panose="020F0502020204030204" pitchFamily="34" charset="0"/>
                        </a:rPr>
                        <a:t>Ví  dụ về truyền tham số cho hàm</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28997">
                <a:tc>
                  <a:txBody>
                    <a:bodyPr/>
                    <a:lstStyle/>
                    <a:p>
                      <a:pPr marL="0" indent="0" algn="ctr">
                        <a:buNone/>
                      </a:pPr>
                      <a:r>
                        <a:rPr lang="en-US" sz="1600" b="1" i="0" smtClean="0">
                          <a:latin typeface="Calibri" panose="020F0502020204030204" pitchFamily="34" charset="0"/>
                          <a:cs typeface="Calibri" panose="020F0502020204030204" pitchFamily="34" charset="0"/>
                        </a:rPr>
                        <a:t>Truyền</a:t>
                      </a:r>
                      <a:r>
                        <a:rPr lang="en-US" sz="1600" b="1" i="0" baseline="0" smtClean="0">
                          <a:latin typeface="Calibri" panose="020F0502020204030204" pitchFamily="34" charset="0"/>
                          <a:cs typeface="Calibri" panose="020F0502020204030204" pitchFamily="34" charset="0"/>
                        </a:rPr>
                        <a:t> giá trị thông thường</a:t>
                      </a:r>
                      <a:endParaRPr lang="vi-VN" sz="1600" b="1" i="0" smtClean="0">
                        <a:latin typeface="Calibri" panose="020F0502020204030204" pitchFamily="34" charset="0"/>
                        <a:cs typeface="Calibri" panose="020F0502020204030204" pitchFamily="34" charset="0"/>
                      </a:endParaRPr>
                    </a:p>
                  </a:txBody>
                  <a:tcP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marL="0" indent="0" algn="ctr">
                        <a:buNone/>
                      </a:pPr>
                      <a:r>
                        <a:rPr lang="en-US" sz="1600" b="1" i="0" smtClean="0">
                          <a:latin typeface="Calibri" panose="020F0502020204030204" pitchFamily="34" charset="0"/>
                          <a:cs typeface="Calibri" panose="020F0502020204030204" pitchFamily="34" charset="0"/>
                        </a:rPr>
                        <a:t>Truyền</a:t>
                      </a:r>
                      <a:r>
                        <a:rPr lang="en-US" sz="1600" b="1" i="0" baseline="0" smtClean="0">
                          <a:latin typeface="Calibri" panose="020F0502020204030204" pitchFamily="34" charset="0"/>
                          <a:cs typeface="Calibri" panose="020F0502020204030204" pitchFamily="34" charset="0"/>
                        </a:rPr>
                        <a:t> địa chỉ</a:t>
                      </a:r>
                      <a:endParaRPr lang="vi-VN" sz="1600" b="1" i="0" smtClean="0">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94915281"/>
                  </a:ext>
                </a:extLst>
              </a:tr>
              <a:tr h="2811428">
                <a:tc>
                  <a:txBody>
                    <a:bodyPr/>
                    <a:lstStyle/>
                    <a:p>
                      <a:pPr marL="0" marR="0">
                        <a:spcBef>
                          <a:spcPts val="0"/>
                        </a:spcBef>
                        <a:spcAft>
                          <a:spcPts val="0"/>
                        </a:spcAft>
                      </a:pP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4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swap</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 = a;</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b;</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 c;</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15</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swap(x, 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%d\n"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4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400" smtClean="0">
                        <a:solidFill>
                          <a:schemeClr val="tx1"/>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void</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swap</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a:t>
                      </a: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c = *a;</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 *b;</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 c;</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smtClean="0">
                        <a:solidFill>
                          <a:schemeClr val="tx1"/>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15</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swap(&amp;x, &amp;y);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"%d %d\n"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231565464"/>
                  </a:ext>
                </a:extLst>
              </a:tr>
              <a:tr h="1575362">
                <a:tc>
                  <a:txBody>
                    <a:bodyPr/>
                    <a:lstStyle/>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247736025"/>
                  </a:ext>
                </a:extLst>
              </a:tr>
            </a:tbl>
          </a:graphicData>
        </a:graphic>
      </p:graphicFrame>
      <p:sp>
        <p:nvSpPr>
          <p:cNvPr id="5" name="TextBox 4"/>
          <p:cNvSpPr txBox="1"/>
          <p:nvPr/>
        </p:nvSpPr>
        <p:spPr>
          <a:xfrm>
            <a:off x="457200" y="4643222"/>
            <a:ext cx="869337" cy="369332"/>
          </a:xfrm>
          <a:prstGeom prst="rect">
            <a:avLst/>
          </a:prstGeom>
          <a:noFill/>
        </p:spPr>
        <p:txBody>
          <a:bodyPr wrap="square" rtlCol="0">
            <a:spAutoFit/>
          </a:bodyPr>
          <a:lstStyle/>
          <a:p>
            <a:r>
              <a:rPr lang="en-US" b="1" smtClean="0"/>
              <a:t>Output</a:t>
            </a:r>
            <a:endParaRPr lang="en-US" b="1"/>
          </a:p>
        </p:txBody>
      </p:sp>
      <p:sp>
        <p:nvSpPr>
          <p:cNvPr id="6" name="TextBox 5"/>
          <p:cNvSpPr txBox="1"/>
          <p:nvPr/>
        </p:nvSpPr>
        <p:spPr>
          <a:xfrm>
            <a:off x="4559969" y="4643222"/>
            <a:ext cx="869337" cy="369332"/>
          </a:xfrm>
          <a:prstGeom prst="rect">
            <a:avLst/>
          </a:prstGeom>
          <a:noFill/>
        </p:spPr>
        <p:txBody>
          <a:bodyPr wrap="square" rtlCol="0">
            <a:spAutoFit/>
          </a:bodyPr>
          <a:lstStyle/>
          <a:p>
            <a:r>
              <a:rPr lang="en-US" b="1" smtClean="0"/>
              <a:t>Output</a:t>
            </a:r>
            <a:endParaRPr lang="en-US" b="1"/>
          </a:p>
        </p:txBody>
      </p:sp>
      <p:pic>
        <p:nvPicPr>
          <p:cNvPr id="3" name="Picture 2"/>
          <p:cNvPicPr>
            <a:picLocks noChangeAspect="1"/>
          </p:cNvPicPr>
          <p:nvPr/>
        </p:nvPicPr>
        <p:blipFill rotWithShape="1">
          <a:blip r:embed="rId2"/>
          <a:srcRect r="82933" b="87588"/>
          <a:stretch/>
        </p:blipFill>
        <p:spPr>
          <a:xfrm>
            <a:off x="4633563" y="5012554"/>
            <a:ext cx="2534987" cy="964128"/>
          </a:xfrm>
          <a:prstGeom prst="rect">
            <a:avLst/>
          </a:prstGeom>
        </p:spPr>
      </p:pic>
      <p:pic>
        <p:nvPicPr>
          <p:cNvPr id="7" name="Picture 6"/>
          <p:cNvPicPr>
            <a:picLocks noChangeAspect="1"/>
          </p:cNvPicPr>
          <p:nvPr/>
        </p:nvPicPr>
        <p:blipFill rotWithShape="1">
          <a:blip r:embed="rId3"/>
          <a:srcRect r="82933" b="87588"/>
          <a:stretch/>
        </p:blipFill>
        <p:spPr>
          <a:xfrm>
            <a:off x="530794" y="5005122"/>
            <a:ext cx="2554527" cy="971560"/>
          </a:xfrm>
          <a:prstGeom prst="rect">
            <a:avLst/>
          </a:prstGeom>
        </p:spPr>
      </p:pic>
    </p:spTree>
    <p:extLst>
      <p:ext uri="{BB962C8B-B14F-4D97-AF65-F5344CB8AC3E}">
        <p14:creationId xmlns:p14="http://schemas.microsoft.com/office/powerpoint/2010/main" val="2329253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3000"/>
            <a:ext cx="8229600" cy="1444925"/>
          </a:xfrm>
        </p:spPr>
        <p:txBody>
          <a:bodyPr>
            <a:normAutofit/>
          </a:bodyPr>
          <a:lstStyle/>
          <a:p>
            <a:pPr marL="0" indent="0" algn="just">
              <a:buNone/>
            </a:pPr>
            <a:r>
              <a:rPr lang="en-US" sz="2400" b="1" smtClean="0"/>
              <a:t>7. Truyền tham số cho hàm</a:t>
            </a:r>
          </a:p>
          <a:p>
            <a:pPr marL="0" indent="0" algn="just">
              <a:buNone/>
            </a:pPr>
            <a:r>
              <a:rPr lang="en-US" sz="2000" b="1" smtClean="0">
                <a:cs typeface="Calibri" panose="020F0502020204030204" pitchFamily="34" charset="0"/>
              </a:rPr>
              <a:t>7.3. Truyền mảng cho hàm</a:t>
            </a:r>
          </a:p>
          <a:p>
            <a:pPr marL="0" indent="0" algn="just">
              <a:buNone/>
            </a:pPr>
            <a:r>
              <a:rPr lang="en-US" sz="1800" smtClean="0">
                <a:cs typeface="Calibri" panose="020F0502020204030204" pitchFamily="34" charset="0"/>
              </a:rPr>
              <a:t>Như đã giải thích ở bài 8, do bản chất của mảng là </a:t>
            </a:r>
            <a:r>
              <a:rPr lang="en-US" sz="1800" smtClean="0">
                <a:cs typeface="Calibri" panose="020F0502020204030204" pitchFamily="34" charset="0"/>
              </a:rPr>
              <a:t>hằng con </a:t>
            </a:r>
            <a:r>
              <a:rPr lang="en-US" sz="1800" smtClean="0">
                <a:cs typeface="Calibri" panose="020F0502020204030204" pitchFamily="34" charset="0"/>
              </a:rPr>
              <a:t>trỏ, nên ta có thể khai báo hàm để truyền tham số là mảng theo 3 cách:</a:t>
            </a:r>
          </a:p>
          <a:p>
            <a:pPr marL="0" indent="0" algn="just">
              <a:buNone/>
            </a:pPr>
            <a:endParaRPr lang="en-US" sz="180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61114076"/>
              </p:ext>
            </p:extLst>
          </p:nvPr>
        </p:nvGraphicFramePr>
        <p:xfrm>
          <a:off x="457200" y="2587925"/>
          <a:ext cx="8229600" cy="1483360"/>
        </p:xfrm>
        <a:graphic>
          <a:graphicData uri="http://schemas.openxmlformats.org/drawingml/2006/table">
            <a:tbl>
              <a:tblPr firstRow="1" bandRow="1">
                <a:tableStyleId>{F5AB1C69-6EDB-4FF4-983F-18BD219EF322}</a:tableStyleId>
              </a:tblPr>
              <a:tblGrid>
                <a:gridCol w="3640347">
                  <a:extLst>
                    <a:ext uri="{9D8B030D-6E8A-4147-A177-3AD203B41FA5}">
                      <a16:colId xmlns:a16="http://schemas.microsoft.com/office/drawing/2014/main" val="3861683571"/>
                    </a:ext>
                  </a:extLst>
                </a:gridCol>
                <a:gridCol w="4589253">
                  <a:extLst>
                    <a:ext uri="{9D8B030D-6E8A-4147-A177-3AD203B41FA5}">
                      <a16:colId xmlns:a16="http://schemas.microsoft.com/office/drawing/2014/main" val="3714519723"/>
                    </a:ext>
                  </a:extLst>
                </a:gridCol>
              </a:tblGrid>
              <a:tr h="370840">
                <a:tc>
                  <a:txBody>
                    <a:bodyPr/>
                    <a:lstStyle/>
                    <a:p>
                      <a:r>
                        <a:rPr lang="en-US" smtClean="0"/>
                        <a:t>Cách</a:t>
                      </a:r>
                      <a:r>
                        <a:rPr lang="en-US" baseline="0" smtClean="0"/>
                        <a:t> khai báo tham số mảng</a:t>
                      </a:r>
                      <a:endParaRPr lang="en-US"/>
                    </a:p>
                  </a:txBody>
                  <a:tcPr/>
                </a:tc>
                <a:tc>
                  <a:txBody>
                    <a:bodyPr/>
                    <a:lstStyle/>
                    <a:p>
                      <a:r>
                        <a:rPr lang="en-US" smtClean="0"/>
                        <a:t>Ví</a:t>
                      </a:r>
                      <a:r>
                        <a:rPr lang="en-US" baseline="0" smtClean="0"/>
                        <a:t> dụ</a:t>
                      </a:r>
                      <a:endParaRPr lang="en-US"/>
                    </a:p>
                  </a:txBody>
                  <a:tcPr/>
                </a:tc>
                <a:extLst>
                  <a:ext uri="{0D108BD9-81ED-4DB2-BD59-A6C34878D82A}">
                    <a16:rowId xmlns:a16="http://schemas.microsoft.com/office/drawing/2014/main" val="23286794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mtClean="0">
                          <a:cs typeface="Calibri" panose="020F0502020204030204" pitchFamily="34" charset="0"/>
                        </a:rPr>
                        <a:t>Con trỏ</a:t>
                      </a:r>
                    </a:p>
                  </a:txBody>
                  <a:tcPr/>
                </a:tc>
                <a:tc>
                  <a:txBody>
                    <a:bodyPr/>
                    <a:lstStyle/>
                    <a:p>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sort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 }</a:t>
                      </a:r>
                      <a:endParaRPr lang="en-US" sz="1400"/>
                    </a:p>
                  </a:txBody>
                  <a:tcPr/>
                </a:tc>
                <a:extLst>
                  <a:ext uri="{0D108BD9-81ED-4DB2-BD59-A6C34878D82A}">
                    <a16:rowId xmlns:a16="http://schemas.microsoft.com/office/drawing/2014/main" val="1511545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mtClean="0">
                          <a:cs typeface="Calibri" panose="020F0502020204030204" pitchFamily="34" charset="0"/>
                        </a:rPr>
                        <a:t>Mảng đã định kích thước</a:t>
                      </a:r>
                    </a:p>
                  </a:txBody>
                  <a:tcPr/>
                </a:tc>
                <a:tc>
                  <a:txBody>
                    <a:bodyPr/>
                    <a:lstStyle/>
                    <a:p>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sort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100</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r>
                        <a:rPr lang="en-US" sz="1400" smtClean="0">
                          <a:effectLst/>
                          <a:latin typeface="Courier New" panose="02070309020205020404" pitchFamily="49" charset="0"/>
                          <a:ea typeface="Courier New" panose="02070309020205020404" pitchFamily="49" charset="0"/>
                          <a:cs typeface="Courier New" panose="02070309020205020404" pitchFamily="49" charset="0"/>
                        </a:rPr>
                        <a:t>{ ... }</a:t>
                      </a:r>
                      <a:endParaRPr lang="en-US" sz="1400"/>
                    </a:p>
                  </a:txBody>
                  <a:tcPr/>
                </a:tc>
                <a:extLst>
                  <a:ext uri="{0D108BD9-81ED-4DB2-BD59-A6C34878D82A}">
                    <a16:rowId xmlns:a16="http://schemas.microsoft.com/office/drawing/2014/main" val="1375833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mtClean="0">
                          <a:cs typeface="Calibri" panose="020F0502020204030204" pitchFamily="34" charset="0"/>
                        </a:rPr>
                        <a:t>Mảng chưa định kích thước</a:t>
                      </a:r>
                    </a:p>
                  </a:txBody>
                  <a:tcPr/>
                </a:tc>
                <a:tc>
                  <a:txBody>
                    <a:bodyPr/>
                    <a:lstStyle/>
                    <a:p>
                      <a:r>
                        <a:rPr lang="en-US" sz="1400" b="1" smtClean="0">
                          <a:solidFill>
                            <a:srgbClr val="444444"/>
                          </a:solidFill>
                          <a:effectLst/>
                          <a:latin typeface="Courier New" panose="02070309020205020404" pitchFamily="49" charset="0"/>
                          <a:ea typeface="Courier New" panose="02070309020205020404" pitchFamily="49" charset="0"/>
                        </a:rPr>
                        <a:t>void</a:t>
                      </a:r>
                      <a:r>
                        <a:rPr lang="en-US" sz="1400" smtClean="0">
                          <a:solidFill>
                            <a:srgbClr val="444444"/>
                          </a:solidFill>
                          <a:effectLst/>
                          <a:latin typeface="Courier New" panose="02070309020205020404" pitchFamily="49" charset="0"/>
                          <a:ea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rPr>
                        <a:t>sort</a:t>
                      </a:r>
                      <a:r>
                        <a:rPr lang="en-US" sz="1400" smtClean="0">
                          <a:solidFill>
                            <a:srgbClr val="444444"/>
                          </a:solidFill>
                          <a:effectLst/>
                          <a:latin typeface="Courier New" panose="02070309020205020404" pitchFamily="49" charset="0"/>
                          <a:ea typeface="Courier New" panose="02070309020205020404" pitchFamily="49" charset="0"/>
                        </a:rPr>
                        <a:t>(</a:t>
                      </a:r>
                      <a:r>
                        <a:rPr lang="en-US" sz="1400" b="1" smtClean="0">
                          <a:solidFill>
                            <a:srgbClr val="444444"/>
                          </a:solidFill>
                          <a:effectLst/>
                          <a:latin typeface="Courier New" panose="02070309020205020404" pitchFamily="49" charset="0"/>
                          <a:ea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rPr>
                        <a:t> a[], </a:t>
                      </a:r>
                      <a:r>
                        <a:rPr lang="en-US" sz="1400" b="1" smtClean="0">
                          <a:solidFill>
                            <a:srgbClr val="444444"/>
                          </a:solidFill>
                          <a:effectLst/>
                          <a:latin typeface="Courier New" panose="02070309020205020404" pitchFamily="49" charset="0"/>
                          <a:ea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rPr>
                        <a:t> n) </a:t>
                      </a:r>
                      <a:r>
                        <a:rPr lang="en-US" sz="1400" smtClean="0">
                          <a:effectLst/>
                          <a:latin typeface="Courier New" panose="02070309020205020404" pitchFamily="49" charset="0"/>
                          <a:ea typeface="Courier New" panose="02070309020205020404" pitchFamily="49" charset="0"/>
                        </a:rPr>
                        <a:t>{ ... }</a:t>
                      </a:r>
                      <a:endParaRPr lang="en-US" sz="1400"/>
                    </a:p>
                  </a:txBody>
                  <a:tcPr/>
                </a:tc>
                <a:extLst>
                  <a:ext uri="{0D108BD9-81ED-4DB2-BD59-A6C34878D82A}">
                    <a16:rowId xmlns:a16="http://schemas.microsoft.com/office/drawing/2014/main" val="3619225847"/>
                  </a:ext>
                </a:extLst>
              </a:tr>
            </a:tbl>
          </a:graphicData>
        </a:graphic>
      </p:graphicFrame>
      <p:sp>
        <p:nvSpPr>
          <p:cNvPr id="8" name="Rectangle 7"/>
          <p:cNvSpPr/>
          <p:nvPr/>
        </p:nvSpPr>
        <p:spPr>
          <a:xfrm>
            <a:off x="457200" y="4071285"/>
            <a:ext cx="8229600" cy="2031325"/>
          </a:xfrm>
          <a:prstGeom prst="rect">
            <a:avLst/>
          </a:prstGeom>
        </p:spPr>
        <p:txBody>
          <a:bodyPr wrap="square">
            <a:spAutoFit/>
          </a:bodyPr>
          <a:lstStyle/>
          <a:p>
            <a:pPr algn="just"/>
            <a:r>
              <a:rPr lang="en-US">
                <a:cs typeface="Calibri" panose="020F0502020204030204" pitchFamily="34" charset="0"/>
              </a:rPr>
              <a:t>Cả 3 cách khai báo trên đều cho ra kết quả giống nhau, khi đó tham số sẽ là biến con trỏ trỏ tới mảng được truyền vào. Tuy vậy ta nên chọn cách thứ 3, bởi vì:</a:t>
            </a:r>
          </a:p>
          <a:p>
            <a:pPr marL="285750" indent="-285750" algn="just">
              <a:buFont typeface="Arial" panose="020B0604020202020204" pitchFamily="34" charset="0"/>
              <a:buChar char="•"/>
            </a:pPr>
            <a:r>
              <a:rPr lang="en-US">
                <a:cs typeface="Calibri" panose="020F0502020204030204" pitchFamily="34" charset="0"/>
              </a:rPr>
              <a:t>Với cách 1 thì ta có thể hiểu nhầm giá trị truyền vào là địa chỉ của 1 biến thay vì địa chỉ mảng.</a:t>
            </a:r>
          </a:p>
          <a:p>
            <a:pPr marL="285750" indent="-285750" algn="just">
              <a:buFont typeface="Arial" panose="020B0604020202020204" pitchFamily="34" charset="0"/>
              <a:buChar char="•"/>
            </a:pPr>
            <a:r>
              <a:rPr lang="en-US">
                <a:cs typeface="Calibri" panose="020F0502020204030204" pitchFamily="34" charset="0"/>
              </a:rPr>
              <a:t>Với cách 2 thì nếu ta truyền mảng khác kích thước thì chương trình vẫn </a:t>
            </a:r>
            <a:r>
              <a:rPr lang="en-US" smtClean="0">
                <a:cs typeface="Calibri" panose="020F0502020204030204" pitchFamily="34" charset="0"/>
              </a:rPr>
              <a:t>chấp nhận.</a:t>
            </a:r>
          </a:p>
          <a:p>
            <a:pPr marL="285750" indent="-285750" algn="just">
              <a:buFont typeface="Arial" panose="020B0604020202020204" pitchFamily="34" charset="0"/>
              <a:buChar char="•"/>
            </a:pPr>
            <a:endParaRPr lang="en-US">
              <a:cs typeface="Calibri" panose="020F0502020204030204" pitchFamily="34" charset="0"/>
            </a:endParaRPr>
          </a:p>
          <a:p>
            <a:pPr algn="just"/>
            <a:r>
              <a:rPr lang="en-US" b="1">
                <a:cs typeface="Calibri" panose="020F0502020204030204" pitchFamily="34" charset="0"/>
              </a:rPr>
              <a:t>Lưu ý: </a:t>
            </a:r>
            <a:r>
              <a:rPr lang="en-US">
                <a:cs typeface="Calibri" panose="020F0502020204030204" pitchFamily="34" charset="0"/>
              </a:rPr>
              <a:t>Ngoài truyền tham số là mảng thì ta cần truyền thêm cả </a:t>
            </a:r>
            <a:r>
              <a:rPr lang="en-US" smtClean="0">
                <a:cs typeface="Calibri" panose="020F0502020204030204" pitchFamily="34" charset="0"/>
              </a:rPr>
              <a:t>số phần tử của </a:t>
            </a:r>
            <a:r>
              <a:rPr lang="en-US">
                <a:cs typeface="Calibri" panose="020F0502020204030204" pitchFamily="34" charset="0"/>
              </a:rPr>
              <a:t>mảng</a:t>
            </a:r>
            <a:r>
              <a:rPr lang="en-US" smtClean="0">
                <a:cs typeface="Calibri" panose="020F0502020204030204" pitchFamily="34" charset="0"/>
              </a:rPr>
              <a:t>.</a:t>
            </a:r>
            <a:endParaRPr lang="en-US">
              <a:cs typeface="Calibri" panose="020F0502020204030204" pitchFamily="34" charset="0"/>
            </a:endParaRPr>
          </a:p>
        </p:txBody>
      </p:sp>
    </p:spTree>
    <p:extLst>
      <p:ext uri="{BB962C8B-B14F-4D97-AF65-F5344CB8AC3E}">
        <p14:creationId xmlns:p14="http://schemas.microsoft.com/office/powerpoint/2010/main" val="73713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a:xfrm>
            <a:off x="457200" y="1142999"/>
            <a:ext cx="8229600" cy="4990382"/>
          </a:xfrm>
        </p:spPr>
        <p:txBody>
          <a:bodyPr>
            <a:normAutofit/>
          </a:bodyPr>
          <a:lstStyle/>
          <a:p>
            <a:pPr marL="0" indent="0" algn="just">
              <a:buNone/>
            </a:pPr>
            <a:r>
              <a:rPr lang="en-US" sz="2400" b="1" smtClean="0"/>
              <a:t>7. Truyền tham số cho hàm</a:t>
            </a:r>
          </a:p>
          <a:p>
            <a:pPr marL="0" indent="0" algn="just">
              <a:buNone/>
            </a:pPr>
            <a:r>
              <a:rPr lang="en-US" sz="2000" b="1" smtClean="0">
                <a:cs typeface="Calibri" panose="020F0502020204030204" pitchFamily="34" charset="0"/>
              </a:rPr>
              <a:t>7.3. Truyền mảng cho hàm</a:t>
            </a:r>
          </a:p>
          <a:p>
            <a:pPr marL="0" indent="0" algn="just">
              <a:buNone/>
            </a:pPr>
            <a:r>
              <a:rPr lang="en-US" sz="1800" smtClean="0">
                <a:cs typeface="Calibri" panose="020F0502020204030204" pitchFamily="34" charset="0"/>
              </a:rPr>
              <a:t>Với trường hợp mảng đa chiều thì cách khai báo tham số là con trỏ có nhược điểm là ta chỉ có thể truy cập phần tử mảng như là mảng 1 chiều. Do đó ta nên khai báo tham số như khai báo mảng đa chiều.</a:t>
            </a:r>
          </a:p>
          <a:p>
            <a:pPr marL="0" indent="0" algn="just">
              <a:buNone/>
            </a:pPr>
            <a:r>
              <a:rPr lang="en-US" sz="1800" b="1" smtClean="0">
                <a:cs typeface="Calibri" panose="020F0502020204030204" pitchFamily="34" charset="0"/>
              </a:rPr>
              <a:t>VD:</a:t>
            </a:r>
            <a:r>
              <a:rPr lang="en-US" sz="1800" smtClean="0">
                <a:cs typeface="Calibri" panose="020F0502020204030204" pitchFamily="34" charset="0"/>
              </a:rPr>
              <a:t> 	</a:t>
            </a:r>
            <a:r>
              <a:rPr lang="en-US" sz="14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void</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rank</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a</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ea typeface="Courier New" panose="02070309020205020404" pitchFamily="49" charset="0"/>
                <a:cs typeface="Courier New" panose="02070309020205020404" pitchFamily="49" charset="0"/>
              </a:rPr>
              <a:t>10</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m, </a:t>
            </a:r>
            <a:r>
              <a:rPr lang="en-US" sz="14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n</a:t>
            </a: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latin typeface="Courier New" panose="02070309020205020404" pitchFamily="49" charset="0"/>
                <a:ea typeface="Courier New" panose="02070309020205020404" pitchFamily="49" charset="0"/>
                <a:cs typeface="Courier New" panose="02070309020205020404" pitchFamily="49" charset="0"/>
              </a:rPr>
              <a:t>{ ... }</a:t>
            </a:r>
            <a:endParaRPr lang="en-US" sz="1400" smtClean="0">
              <a:latin typeface="Courier New" panose="02070309020205020404" pitchFamily="49" charset="0"/>
              <a:cs typeface="Courier New" panose="02070309020205020404" pitchFamily="49" charset="0"/>
            </a:endParaRPr>
          </a:p>
          <a:p>
            <a:pPr marL="0" lvl="0" indent="0" algn="just">
              <a:spcBef>
                <a:spcPts val="0"/>
              </a:spcBef>
              <a:buNone/>
            </a:pPr>
            <a:r>
              <a:rPr lang="en-US" sz="1800" smtClean="0">
                <a:solidFill>
                  <a:prstClr val="black"/>
                </a:solidFill>
                <a:cs typeface="Calibri" panose="020F0502020204030204" pitchFamily="34" charset="0"/>
              </a:rPr>
              <a:t>Với cách khai báo này thì kích thước của chiều ngoài cùng có thể lược bỏ, còn kích thước của các chiều còn lại là bắt buộc.</a:t>
            </a:r>
            <a:endParaRPr lang="en-US" sz="1800">
              <a:solidFill>
                <a:prstClr val="black"/>
              </a:solidFill>
              <a:cs typeface="Calibri" panose="020F0502020204030204" pitchFamily="34" charset="0"/>
            </a:endParaRPr>
          </a:p>
          <a:p>
            <a:pPr marL="0" lvl="0" indent="0" algn="just">
              <a:spcBef>
                <a:spcPts val="0"/>
              </a:spcBef>
              <a:buNone/>
            </a:pPr>
            <a:endParaRPr lang="en-US" sz="1800" smtClean="0">
              <a:cs typeface="Calibri" panose="020F0502020204030204" pitchFamily="34" charset="0"/>
            </a:endParaRPr>
          </a:p>
          <a:p>
            <a:pPr marL="0" lvl="0" indent="0" algn="just">
              <a:spcBef>
                <a:spcPts val="0"/>
              </a:spcBef>
              <a:buNone/>
            </a:pPr>
            <a:r>
              <a:rPr lang="en-US" sz="1800" b="1" smtClean="0">
                <a:cs typeface="Calibri" panose="020F0502020204030204" pitchFamily="34" charset="0"/>
              </a:rPr>
              <a:t>Luyện </a:t>
            </a:r>
            <a:r>
              <a:rPr lang="en-US" sz="1800" b="1" smtClean="0">
                <a:cs typeface="Calibri" panose="020F0502020204030204" pitchFamily="34" charset="0"/>
              </a:rPr>
              <a:t>tập: </a:t>
            </a:r>
            <a:r>
              <a:rPr lang="en-US" sz="1800" smtClean="0">
                <a:cs typeface="Calibri" panose="020F0502020204030204" pitchFamily="34" charset="0"/>
              </a:rPr>
              <a:t>Hãy viết lại các ví dụ E7.6 - E7.9 trong đó tách riêng phần code của thuật toán ra thành 1 hàm.</a:t>
            </a:r>
          </a:p>
        </p:txBody>
      </p:sp>
    </p:spTree>
    <p:extLst>
      <p:ext uri="{BB962C8B-B14F-4D97-AF65-F5344CB8AC3E}">
        <p14:creationId xmlns:p14="http://schemas.microsoft.com/office/powerpoint/2010/main" val="3916888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Mở đầu</a:t>
            </a:r>
            <a:endParaRPr lang="en-US"/>
          </a:p>
        </p:txBody>
      </p:sp>
      <p:sp>
        <p:nvSpPr>
          <p:cNvPr id="3" name="Content Placeholder 2"/>
          <p:cNvSpPr>
            <a:spLocks noGrp="1"/>
          </p:cNvSpPr>
          <p:nvPr>
            <p:ph idx="1"/>
          </p:nvPr>
        </p:nvSpPr>
        <p:spPr/>
        <p:txBody>
          <a:bodyPr>
            <a:normAutofit/>
          </a:bodyPr>
          <a:lstStyle/>
          <a:p>
            <a:pPr marL="0" indent="0" algn="just">
              <a:buNone/>
            </a:pPr>
            <a:r>
              <a:rPr lang="en-US" sz="2000" smtClean="0"/>
              <a:t>Trong toán học, chúng ta có khái niệm hàm (function) là một ánh xạ từ một phần tử của tập nguồn đến một và chỉ một phần tử tương ứng của tập đích. Hay nói cách khác, với mỗi input mà hàm số nhận thì nó sẽ trả về một output duy nhất tương ứng với input đó.</a:t>
            </a:r>
          </a:p>
          <a:p>
            <a:pPr marL="0" indent="0" algn="just">
              <a:buNone/>
            </a:pPr>
            <a:r>
              <a:rPr lang="en-US" sz="2000" b="1" smtClean="0"/>
              <a:t>Ví dụ:</a:t>
            </a:r>
          </a:p>
          <a:p>
            <a:pPr marL="346075" indent="-346075" algn="just"/>
            <a:r>
              <a:rPr lang="en-US" sz="2000">
                <a:cs typeface="Courier New" panose="02070309020205020404" pitchFamily="49" charset="0"/>
              </a:rPr>
              <a:t>Hàm số y = f(x) = x</a:t>
            </a:r>
            <a:r>
              <a:rPr lang="en-US" sz="2000" baseline="30000">
                <a:cs typeface="Courier New" panose="02070309020205020404" pitchFamily="49" charset="0"/>
              </a:rPr>
              <a:t>2</a:t>
            </a:r>
            <a:r>
              <a:rPr lang="en-US" sz="2000">
                <a:cs typeface="Courier New" panose="02070309020205020404" pitchFamily="49" charset="0"/>
              </a:rPr>
              <a:t> nhận input là </a:t>
            </a:r>
            <a:r>
              <a:rPr lang="en-US" sz="2000" smtClean="0">
                <a:cs typeface="Courier New" panose="02070309020205020404" pitchFamily="49" charset="0"/>
              </a:rPr>
              <a:t>số thực </a:t>
            </a:r>
            <a:r>
              <a:rPr lang="en-US" sz="2000">
                <a:cs typeface="Courier New" panose="02070309020205020404" pitchFamily="49" charset="0"/>
              </a:rPr>
              <a:t>x và trả về output là </a:t>
            </a:r>
            <a:r>
              <a:rPr lang="en-US" sz="2000" smtClean="0">
                <a:cs typeface="Courier New" panose="02070309020205020404" pitchFamily="49" charset="0"/>
              </a:rPr>
              <a:t>bình phương của x.</a:t>
            </a:r>
            <a:endParaRPr lang="en-US" sz="2000">
              <a:cs typeface="Courier New" panose="02070309020205020404" pitchFamily="49" charset="0"/>
            </a:endParaRPr>
          </a:p>
          <a:p>
            <a:pPr marL="346075" indent="-346075" algn="just"/>
            <a:r>
              <a:rPr lang="en-US" sz="2000">
                <a:cs typeface="Courier New" panose="02070309020205020404" pitchFamily="49" charset="0"/>
              </a:rPr>
              <a:t>Hàm số z = f(x, y) = </a:t>
            </a:r>
            <a:r>
              <a:rPr lang="en-US" sz="2000" smtClean="0">
                <a:cs typeface="Courier New" panose="02070309020205020404" pitchFamily="49" charset="0"/>
              </a:rPr>
              <a:t>(x + y)</a:t>
            </a:r>
            <a:r>
              <a:rPr lang="en-US" sz="2000" baseline="30000" smtClean="0">
                <a:cs typeface="Courier New" panose="02070309020205020404" pitchFamily="49" charset="0"/>
              </a:rPr>
              <a:t>2</a:t>
            </a:r>
            <a:r>
              <a:rPr lang="en-US" sz="2000" smtClean="0">
                <a:cs typeface="Courier New" panose="02070309020205020404" pitchFamily="49" charset="0"/>
              </a:rPr>
              <a:t> nhận </a:t>
            </a:r>
            <a:r>
              <a:rPr lang="en-US" sz="2000">
                <a:cs typeface="Courier New" panose="02070309020205020404" pitchFamily="49" charset="0"/>
              </a:rPr>
              <a:t>input là hai </a:t>
            </a:r>
            <a:r>
              <a:rPr lang="en-US" sz="2000" smtClean="0">
                <a:cs typeface="Courier New" panose="02070309020205020404" pitchFamily="49" charset="0"/>
              </a:rPr>
              <a:t>số thực x</a:t>
            </a:r>
            <a:r>
              <a:rPr lang="en-US" sz="2000">
                <a:cs typeface="Courier New" panose="02070309020205020404" pitchFamily="49" charset="0"/>
              </a:rPr>
              <a:t>, y và trả về output </a:t>
            </a:r>
            <a:r>
              <a:rPr lang="en-US" sz="2000" smtClean="0">
                <a:cs typeface="Courier New" panose="02070309020205020404" pitchFamily="49" charset="0"/>
              </a:rPr>
              <a:t>là bình phương tổng của x và y.</a:t>
            </a:r>
          </a:p>
          <a:p>
            <a:pPr marL="0" indent="0" algn="just">
              <a:buNone/>
            </a:pPr>
            <a:r>
              <a:rPr lang="en-US" sz="2000" smtClean="0">
                <a:cs typeface="Courier New" panose="02070309020205020404" pitchFamily="49" charset="0"/>
              </a:rPr>
              <a:t>Bản thân lập trình vốn xuất phát từ toán học mà ra, nên nó cũng mang trong mình những khái niệm của toán học, và hàm là một trong số những khái niệm đó.</a:t>
            </a:r>
            <a:endParaRPr lang="en-US" sz="2000">
              <a:cs typeface="Courier New" panose="02070309020205020404" pitchFamily="49" charset="0"/>
            </a:endParaRPr>
          </a:p>
          <a:p>
            <a:pPr marL="0" indent="0" algn="just">
              <a:buNone/>
            </a:pPr>
            <a:endParaRPr lang="en-US" sz="2400"/>
          </a:p>
        </p:txBody>
      </p:sp>
    </p:spTree>
    <p:extLst>
      <p:ext uri="{BB962C8B-B14F-4D97-AF65-F5344CB8AC3E}">
        <p14:creationId xmlns:p14="http://schemas.microsoft.com/office/powerpoint/2010/main" val="3958489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PHẠM VI CỦA ĐỐI TƯỢNG</a:t>
            </a:r>
            <a:endParaRPr lang="en-US"/>
          </a:p>
        </p:txBody>
      </p:sp>
    </p:spTree>
    <p:extLst>
      <p:ext uri="{BB962C8B-B14F-4D97-AF65-F5344CB8AC3E}">
        <p14:creationId xmlns:p14="http://schemas.microsoft.com/office/powerpoint/2010/main" val="497434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4990382"/>
          </a:xfrm>
        </p:spPr>
        <p:txBody>
          <a:bodyPr>
            <a:normAutofit/>
          </a:bodyPr>
          <a:lstStyle/>
          <a:p>
            <a:pPr marL="0" indent="0" algn="just">
              <a:buNone/>
            </a:pPr>
            <a:r>
              <a:rPr lang="en-US" sz="2400" b="1" smtClean="0"/>
              <a:t>1. Khái niệm</a:t>
            </a:r>
          </a:p>
          <a:p>
            <a:pPr marL="0" indent="0" algn="just">
              <a:buNone/>
            </a:pPr>
            <a:r>
              <a:rPr lang="en-US" sz="2000" smtClean="0">
                <a:cs typeface="Calibri" panose="020F0502020204030204" pitchFamily="34" charset="0"/>
              </a:rPr>
              <a:t>Mọi đối tượng được khai báo trong chương trình đều có phạm vi sử dụng của nó, tùy vào vị trí mà nó được khai báo trong chương trình. Phạm vi của đối tượng quyết định những vị trí mà có thể truy cập được vào đối tượng đó trong chương trình, cũng như thứ tự ưu tiên với những đối tượng có cùng tên nhưng phạm vi khác nhau.</a:t>
            </a:r>
          </a:p>
          <a:p>
            <a:pPr marL="0" indent="0" algn="just">
              <a:buNone/>
            </a:pPr>
            <a:r>
              <a:rPr lang="en-US" sz="2000" smtClean="0">
                <a:cs typeface="Calibri" panose="020F0502020204030204" pitchFamily="34" charset="0"/>
              </a:rPr>
              <a:t>Ở đây ta xét riêng trường hợp đối tượng là biến. Một biến trong C có thể được khai báo ở 3 vị trí sau:</a:t>
            </a:r>
          </a:p>
          <a:p>
            <a:pPr algn="just"/>
            <a:r>
              <a:rPr lang="en-US" sz="2000" smtClean="0">
                <a:cs typeface="Calibri" panose="020F0502020204030204" pitchFamily="34" charset="0"/>
              </a:rPr>
              <a:t>Bên trong một khối lệnh hoặc nội dung hàm, gọi là </a:t>
            </a:r>
            <a:r>
              <a:rPr lang="en-US" sz="2000" b="1" smtClean="0">
                <a:cs typeface="Calibri" panose="020F0502020204030204" pitchFamily="34" charset="0"/>
              </a:rPr>
              <a:t>biến cục bộ </a:t>
            </a:r>
            <a:r>
              <a:rPr lang="en-US" sz="2000" smtClean="0">
                <a:cs typeface="Calibri" panose="020F0502020204030204" pitchFamily="34" charset="0"/>
              </a:rPr>
              <a:t>(local variable).</a:t>
            </a:r>
          </a:p>
          <a:p>
            <a:pPr algn="just"/>
            <a:r>
              <a:rPr lang="en-US" sz="2000" smtClean="0">
                <a:cs typeface="Calibri" panose="020F0502020204030204" pitchFamily="34" charset="0"/>
              </a:rPr>
              <a:t>Bên ngoài tất cả các hàm, gọi là </a:t>
            </a:r>
            <a:r>
              <a:rPr lang="en-US" sz="2000" b="1" smtClean="0">
                <a:cs typeface="Calibri" panose="020F0502020204030204" pitchFamily="34" charset="0"/>
              </a:rPr>
              <a:t>biến toàn cục </a:t>
            </a:r>
            <a:r>
              <a:rPr lang="en-US" sz="2000" smtClean="0">
                <a:cs typeface="Calibri" panose="020F0502020204030204" pitchFamily="34" charset="0"/>
              </a:rPr>
              <a:t>(global variable).</a:t>
            </a:r>
          </a:p>
          <a:p>
            <a:pPr algn="just"/>
            <a:r>
              <a:rPr lang="en-US" sz="2000" smtClean="0">
                <a:cs typeface="Calibri" panose="020F0502020204030204" pitchFamily="34" charset="0"/>
              </a:rPr>
              <a:t>Là các biến tham số trong nguyên mẫu hàm, gọi là các </a:t>
            </a:r>
            <a:r>
              <a:rPr lang="en-US" sz="2000" b="1" smtClean="0">
                <a:cs typeface="Calibri" panose="020F0502020204030204" pitchFamily="34" charset="0"/>
              </a:rPr>
              <a:t>tham số chính thức </a:t>
            </a:r>
            <a:r>
              <a:rPr lang="en-US" sz="2000" smtClean="0">
                <a:cs typeface="Calibri" panose="020F0502020204030204" pitchFamily="34" charset="0"/>
              </a:rPr>
              <a:t>(formal parameter).</a:t>
            </a:r>
            <a:endParaRPr lang="en-US" sz="1800" smtClean="0">
              <a:cs typeface="Calibri" panose="020F0502020204030204" pitchFamily="34" charset="0"/>
            </a:endParaRPr>
          </a:p>
        </p:txBody>
      </p:sp>
    </p:spTree>
    <p:extLst>
      <p:ext uri="{BB962C8B-B14F-4D97-AF65-F5344CB8AC3E}">
        <p14:creationId xmlns:p14="http://schemas.microsoft.com/office/powerpoint/2010/main" val="1951349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1738224"/>
          </a:xfrm>
        </p:spPr>
        <p:txBody>
          <a:bodyPr>
            <a:normAutofit/>
          </a:bodyPr>
          <a:lstStyle/>
          <a:p>
            <a:pPr marL="0" indent="0" algn="just">
              <a:buNone/>
            </a:pPr>
            <a:r>
              <a:rPr lang="en-US" sz="2400" b="1" smtClean="0"/>
              <a:t>2. Biến cục bộ</a:t>
            </a:r>
          </a:p>
          <a:p>
            <a:pPr marL="0" indent="0" algn="just">
              <a:buNone/>
            </a:pPr>
            <a:r>
              <a:rPr lang="en-US" sz="1800" smtClean="0"/>
              <a:t>Biến được khai báo trong khối lệnh hoặc nội dung hàm được gọi là biến cục bộ. Biến cục bộ chỉ có thể được truy cập bởi các câu lệnh trong cùng khối lệnh/hàm, và không thể được truy cập từ bên ngoài khối lệnh hay từ hàm khác.</a:t>
            </a:r>
          </a:p>
          <a:p>
            <a:pPr marL="0" indent="0" algn="just">
              <a:buNone/>
            </a:pPr>
            <a:r>
              <a:rPr lang="en-US" sz="1800" b="1" smtClean="0"/>
              <a:t>Ví </a:t>
            </a:r>
            <a:r>
              <a:rPr lang="en-US" sz="1800" b="1" smtClean="0"/>
              <a:t>dụ: </a:t>
            </a:r>
            <a:r>
              <a:rPr lang="en-US" sz="1800" smtClean="0"/>
              <a:t>Chương trình sau sẽ gặp lỗi khi biên dịch.</a:t>
            </a:r>
            <a:endParaRPr lang="en-US" sz="1600" smtClean="0"/>
          </a:p>
        </p:txBody>
      </p:sp>
      <p:graphicFrame>
        <p:nvGraphicFramePr>
          <p:cNvPr id="4" name="Table 3"/>
          <p:cNvGraphicFramePr>
            <a:graphicFrameLocks noGrp="1"/>
          </p:cNvGraphicFramePr>
          <p:nvPr>
            <p:extLst>
              <p:ext uri="{D42A27DB-BD31-4B8C-83A1-F6EECF244321}">
                <p14:modId xmlns:p14="http://schemas.microsoft.com/office/powerpoint/2010/main" val="676897493"/>
              </p:ext>
            </p:extLst>
          </p:nvPr>
        </p:nvGraphicFramePr>
        <p:xfrm>
          <a:off x="457200" y="2881223"/>
          <a:ext cx="8205537" cy="3307080"/>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282197">
                <a:tc>
                  <a:txBody>
                    <a:bodyPr/>
                    <a:lstStyle/>
                    <a:p>
                      <a:pPr marL="0" indent="0" algn="just">
                        <a:buNone/>
                      </a:pPr>
                      <a:r>
                        <a:rPr lang="en-US" sz="1600" i="0" smtClean="0"/>
                        <a:t>E9.7 </a:t>
                      </a:r>
                      <a:r>
                        <a:rPr lang="en-US" sz="1600" i="0" baseline="0" smtClean="0"/>
                        <a:t>- </a:t>
                      </a:r>
                      <a:r>
                        <a:rPr lang="en-US" sz="1600" b="1" i="0" baseline="0" smtClean="0">
                          <a:latin typeface="Calibri" panose="020F0502020204030204" pitchFamily="34" charset="0"/>
                          <a:cs typeface="Calibri" panose="020F0502020204030204" pitchFamily="34" charset="0"/>
                        </a:rPr>
                        <a:t>Ví  dụ về biến cục bộ</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95814">
                <a:tc>
                  <a:txBody>
                    <a:bodyPr/>
                    <a:lstStyle/>
                    <a:p>
                      <a:pPr marL="0" marR="0">
                        <a:spcBef>
                          <a:spcPts val="0"/>
                        </a:spcBef>
                        <a:spcAft>
                          <a:spcPts val="0"/>
                        </a:spcAft>
                      </a:pPr>
                      <a:r>
                        <a:rPr lang="en-US" sz="105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5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05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05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input</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b; </a:t>
                      </a:r>
                      <a:r>
                        <a:rPr lang="en-US" sz="105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Local variables</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 b: "</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"%d%d"</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 &amp;b);</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05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output</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a &amp; b are only accessible inside input() function.</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Statements here cannot access them.</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05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"Sum of a &amp; b: %d\n"</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 b);</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05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05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05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input();</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output();</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5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05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l="11009" t="83639" r="47740"/>
          <a:stretch/>
        </p:blipFill>
        <p:spPr>
          <a:xfrm>
            <a:off x="4477109" y="3558783"/>
            <a:ext cx="3983082" cy="855728"/>
          </a:xfrm>
          <a:prstGeom prst="rect">
            <a:avLst/>
          </a:prstGeom>
        </p:spPr>
      </p:pic>
      <p:sp>
        <p:nvSpPr>
          <p:cNvPr id="6" name="TextBox 5"/>
          <p:cNvSpPr txBox="1"/>
          <p:nvPr/>
        </p:nvSpPr>
        <p:spPr>
          <a:xfrm>
            <a:off x="4477109" y="3189451"/>
            <a:ext cx="869337"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2170572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2954548"/>
          </a:xfrm>
        </p:spPr>
        <p:txBody>
          <a:bodyPr>
            <a:normAutofit/>
          </a:bodyPr>
          <a:lstStyle/>
          <a:p>
            <a:pPr marL="0" indent="0" algn="just">
              <a:buNone/>
            </a:pPr>
            <a:r>
              <a:rPr lang="en-US" sz="2400" b="1" smtClean="0"/>
              <a:t>2. Biến cục bộ</a:t>
            </a:r>
          </a:p>
          <a:p>
            <a:pPr marL="0" indent="0" algn="just">
              <a:buNone/>
            </a:pPr>
            <a:r>
              <a:rPr lang="en-US" sz="1800" smtClean="0"/>
              <a:t>Một biến được khai báo ở khối lệnh bên trong một khối lệnh khác, thì có thể lấy tên giống với biến ở khối lệnh bên ngoài. Khi đó:</a:t>
            </a:r>
          </a:p>
          <a:p>
            <a:pPr algn="just"/>
            <a:r>
              <a:rPr lang="en-US" sz="1800" smtClean="0"/>
              <a:t>Việc thay đổi giá trị biến ở khối lệnh bên trong sẽ không gây ảnh hưởng đến biến cùng tên ở khối lệnh bên ngoài.</a:t>
            </a:r>
          </a:p>
          <a:p>
            <a:pPr algn="just"/>
            <a:r>
              <a:rPr lang="en-US" sz="1800" smtClean="0"/>
              <a:t>Biến ở khối lệnh bên trong không thể bị truy cập bởi các câu lệnh thuộc khối lệnh bên ngoài.</a:t>
            </a:r>
          </a:p>
          <a:p>
            <a:pPr algn="just"/>
            <a:r>
              <a:rPr lang="en-US" sz="1800" smtClean="0"/>
              <a:t>Ngược lại, biến ở khối lệnh bên ngoài có thể được truy cập bởi các câu lệnh thuộc khối lệnh bên trong.</a:t>
            </a:r>
          </a:p>
        </p:txBody>
      </p:sp>
    </p:spTree>
    <p:extLst>
      <p:ext uri="{BB962C8B-B14F-4D97-AF65-F5344CB8AC3E}">
        <p14:creationId xmlns:p14="http://schemas.microsoft.com/office/powerpoint/2010/main" val="2229616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graphicFrame>
        <p:nvGraphicFramePr>
          <p:cNvPr id="4" name="Table 3"/>
          <p:cNvGraphicFramePr>
            <a:graphicFrameLocks noGrp="1"/>
          </p:cNvGraphicFramePr>
          <p:nvPr>
            <p:extLst>
              <p:ext uri="{D42A27DB-BD31-4B8C-83A1-F6EECF244321}">
                <p14:modId xmlns:p14="http://schemas.microsoft.com/office/powerpoint/2010/main" val="2588198402"/>
              </p:ext>
            </p:extLst>
          </p:nvPr>
        </p:nvGraphicFramePr>
        <p:xfrm>
          <a:off x="457200" y="1147313"/>
          <a:ext cx="8205537" cy="5120640"/>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0">
                <a:tc>
                  <a:txBody>
                    <a:bodyPr/>
                    <a:lstStyle/>
                    <a:p>
                      <a:pPr marL="0" indent="0" algn="just">
                        <a:buNone/>
                      </a:pPr>
                      <a:r>
                        <a:rPr lang="en-US" sz="1600" i="0" smtClean="0"/>
                        <a:t>E9.8 </a:t>
                      </a:r>
                      <a:r>
                        <a:rPr lang="en-US" sz="1600" i="0" baseline="0" smtClean="0"/>
                        <a:t>- </a:t>
                      </a:r>
                      <a:r>
                        <a:rPr lang="en-US" sz="1600" b="1" i="0" baseline="0" smtClean="0">
                          <a:latin typeface="Calibri" panose="020F0502020204030204" pitchFamily="34" charset="0"/>
                          <a:cs typeface="Calibri" panose="020F0502020204030204" pitchFamily="34" charset="0"/>
                        </a:rPr>
                        <a:t>Ví  dụ về biến cục bộ trong khối lệnh con</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76685">
                <a:tc>
                  <a:txBody>
                    <a:bodyPr/>
                    <a:lstStyle/>
                    <a:p>
                      <a:pPr marL="0" marR="0">
                        <a:spcBef>
                          <a:spcPts val="0"/>
                        </a:spcBef>
                        <a:spcAft>
                          <a:spcPts val="0"/>
                        </a:spcAft>
                      </a:pP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4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y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x here is a different variable from x in outer block</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z;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z here is accessible only in inner block</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Assign value to x in inner block</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y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Assign value to y in outer block</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z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Assign value to z in inner block</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"Inner block:\n"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"x = %d\n"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"y = %d\n"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"z = %d\n"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z);</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"Outer block:\n"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"x = %d\n"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"y = %d\n"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y);</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Uncomment the line below will cause compilation error</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printf("z = %d\n", z);</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TextBox 7"/>
          <p:cNvSpPr txBox="1"/>
          <p:nvPr/>
        </p:nvSpPr>
        <p:spPr>
          <a:xfrm>
            <a:off x="6642611" y="1505526"/>
            <a:ext cx="869337" cy="369332"/>
          </a:xfrm>
          <a:prstGeom prst="rect">
            <a:avLst/>
          </a:prstGeom>
          <a:noFill/>
        </p:spPr>
        <p:txBody>
          <a:bodyPr wrap="square" rtlCol="0">
            <a:spAutoFit/>
          </a:bodyPr>
          <a:lstStyle/>
          <a:p>
            <a:r>
              <a:rPr lang="en-US" b="1" smtClean="0"/>
              <a:t>Output</a:t>
            </a:r>
            <a:endParaRPr lang="en-US" b="1"/>
          </a:p>
        </p:txBody>
      </p:sp>
      <p:pic>
        <p:nvPicPr>
          <p:cNvPr id="9" name="Picture 8"/>
          <p:cNvPicPr>
            <a:picLocks noChangeAspect="1"/>
          </p:cNvPicPr>
          <p:nvPr/>
        </p:nvPicPr>
        <p:blipFill rotWithShape="1">
          <a:blip r:embed="rId2"/>
          <a:srcRect r="83026" b="69015"/>
          <a:stretch/>
        </p:blipFill>
        <p:spPr>
          <a:xfrm>
            <a:off x="6642611" y="1874858"/>
            <a:ext cx="1582858" cy="1511060"/>
          </a:xfrm>
          <a:prstGeom prst="rect">
            <a:avLst/>
          </a:prstGeom>
        </p:spPr>
      </p:pic>
    </p:spTree>
    <p:extLst>
      <p:ext uri="{BB962C8B-B14F-4D97-AF65-F5344CB8AC3E}">
        <p14:creationId xmlns:p14="http://schemas.microsoft.com/office/powerpoint/2010/main" val="2166798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2549107"/>
          </a:xfrm>
        </p:spPr>
        <p:txBody>
          <a:bodyPr>
            <a:normAutofit/>
          </a:bodyPr>
          <a:lstStyle/>
          <a:p>
            <a:pPr marL="0" indent="0" algn="just">
              <a:buNone/>
            </a:pPr>
            <a:r>
              <a:rPr lang="en-US" sz="2400" b="1" smtClean="0"/>
              <a:t>3. Biến toàn cục</a:t>
            </a:r>
          </a:p>
          <a:p>
            <a:pPr marL="0" indent="0" algn="just">
              <a:buNone/>
            </a:pPr>
            <a:r>
              <a:rPr lang="en-US" sz="1800" smtClean="0"/>
              <a:t>Biến được khai báo bên ngoài tất cả các hàm được gọi là biến toàn cục. Thông thường biến toàn cục được khai báo ở đầu chương trình, sau các bộ tiền xử lý (preprocessor).</a:t>
            </a:r>
          </a:p>
          <a:p>
            <a:pPr algn="just"/>
            <a:r>
              <a:rPr lang="en-US" sz="1800" smtClean="0"/>
              <a:t>Biến toàn cục có thể được truy cập bởi tất cả các hàm trong chương trình, có nghĩa là biến toàn cục được sử dụng suốt chương trình sau khi nó khai báo.</a:t>
            </a:r>
          </a:p>
          <a:p>
            <a:pPr algn="just"/>
            <a:r>
              <a:rPr lang="en-US" sz="1800" smtClean="0"/>
              <a:t>Nếu trong 1 hàm có biến cục bộ trùng tên với biến toàn cục, thì đó là 2 biến tách biệt nhau, và việc thay đổi giá trị của biến cục bộ sẽ không ảnh hưởng đến biến toàn cục.</a:t>
            </a:r>
          </a:p>
        </p:txBody>
      </p:sp>
      <p:graphicFrame>
        <p:nvGraphicFramePr>
          <p:cNvPr id="4" name="Table 3"/>
          <p:cNvGraphicFramePr>
            <a:graphicFrameLocks noGrp="1"/>
          </p:cNvGraphicFramePr>
          <p:nvPr>
            <p:extLst>
              <p:ext uri="{D42A27DB-BD31-4B8C-83A1-F6EECF244321}">
                <p14:modId xmlns:p14="http://schemas.microsoft.com/office/powerpoint/2010/main" val="2113272878"/>
              </p:ext>
            </p:extLst>
          </p:nvPr>
        </p:nvGraphicFramePr>
        <p:xfrm>
          <a:off x="457200" y="3692106"/>
          <a:ext cx="8205537" cy="2589222"/>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0">
                <a:tc>
                  <a:txBody>
                    <a:bodyPr/>
                    <a:lstStyle/>
                    <a:p>
                      <a:pPr marL="0" indent="0" algn="just">
                        <a:buNone/>
                      </a:pPr>
                      <a:r>
                        <a:rPr lang="en-US" sz="1600" i="0" smtClean="0"/>
                        <a:t>E9.9 </a:t>
                      </a:r>
                      <a:r>
                        <a:rPr lang="en-US" sz="1600" i="0" baseline="0" smtClean="0"/>
                        <a:t>- </a:t>
                      </a:r>
                      <a:r>
                        <a:rPr lang="en-US" sz="1600" b="1" i="0" baseline="0" smtClean="0">
                          <a:latin typeface="Calibri" panose="020F0502020204030204" pitchFamily="34" charset="0"/>
                          <a:cs typeface="Calibri" panose="020F0502020204030204" pitchFamily="34" charset="0"/>
                        </a:rPr>
                        <a:t>Ví  dụ về biến toàn cục</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253942">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4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400" smtClean="0">
                        <a:solidFill>
                          <a:schemeClr val="tx1"/>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20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c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Global variables</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50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 </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60</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Local variables</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"a = %d\n"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 </a:t>
                      </a:r>
                      <a:r>
                        <a:rPr lang="en-US" sz="14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Print a (local)</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"b = %d\n"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b); </a:t>
                      </a:r>
                      <a:r>
                        <a:rPr lang="en-US" sz="14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Print b (local)</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"c = %d\n"</a:t>
                      </a: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c); </a:t>
                      </a:r>
                      <a:r>
                        <a:rPr lang="en-US" sz="1400" smtClean="0">
                          <a:solidFill>
                            <a:srgbClr val="888888"/>
                          </a:solidFill>
                          <a:effectLst/>
                          <a:latin typeface="Courier New" panose="02070309020205020404" pitchFamily="49" charset="0"/>
                          <a:ea typeface="Times New Roman" panose="02020603050405020304" pitchFamily="18" charset="0"/>
                          <a:cs typeface="Courier New" panose="02070309020205020404" pitchFamily="49" charset="0"/>
                        </a:rPr>
                        <a:t>// Print c (global)</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5" name="TextBox 4"/>
          <p:cNvSpPr txBox="1"/>
          <p:nvPr/>
        </p:nvSpPr>
        <p:spPr>
          <a:xfrm>
            <a:off x="5837923" y="4031022"/>
            <a:ext cx="869337" cy="369332"/>
          </a:xfrm>
          <a:prstGeom prst="rect">
            <a:avLst/>
          </a:prstGeom>
          <a:noFill/>
        </p:spPr>
        <p:txBody>
          <a:bodyPr wrap="square" rtlCol="0">
            <a:spAutoFit/>
          </a:bodyPr>
          <a:lstStyle/>
          <a:p>
            <a:r>
              <a:rPr lang="en-US" b="1" smtClean="0"/>
              <a:t>Output</a:t>
            </a:r>
            <a:endParaRPr lang="en-US" b="1"/>
          </a:p>
        </p:txBody>
      </p:sp>
      <p:pic>
        <p:nvPicPr>
          <p:cNvPr id="6" name="Picture 5"/>
          <p:cNvPicPr>
            <a:picLocks noChangeAspect="1"/>
          </p:cNvPicPr>
          <p:nvPr/>
        </p:nvPicPr>
        <p:blipFill rotWithShape="1">
          <a:blip r:embed="rId2"/>
          <a:srcRect r="81860" b="81826"/>
          <a:stretch/>
        </p:blipFill>
        <p:spPr>
          <a:xfrm>
            <a:off x="5837923" y="4400354"/>
            <a:ext cx="2329113" cy="1325980"/>
          </a:xfrm>
          <a:prstGeom prst="rect">
            <a:avLst/>
          </a:prstGeom>
        </p:spPr>
      </p:pic>
    </p:spTree>
    <p:extLst>
      <p:ext uri="{BB962C8B-B14F-4D97-AF65-F5344CB8AC3E}">
        <p14:creationId xmlns:p14="http://schemas.microsoft.com/office/powerpoint/2010/main" val="4156905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710681"/>
          </a:xfrm>
        </p:spPr>
        <p:txBody>
          <a:bodyPr>
            <a:normAutofit/>
          </a:bodyPr>
          <a:lstStyle/>
          <a:p>
            <a:pPr marL="0" indent="0" algn="just">
              <a:buNone/>
            </a:pPr>
            <a:r>
              <a:rPr lang="en-US" sz="1800" b="1" smtClean="0"/>
              <a:t>Ví dụ:</a:t>
            </a:r>
            <a:r>
              <a:rPr lang="en-US" sz="1800" smtClean="0"/>
              <a:t> Hãy viết lại ví dụ E7.7 nhưng chia chương trình ra thành 3 phần: nhập dữ liệu, sắp xếp và in ra kết quả.</a:t>
            </a:r>
            <a:endParaRPr lang="en-US" sz="1400" smtClean="0"/>
          </a:p>
        </p:txBody>
      </p:sp>
      <p:graphicFrame>
        <p:nvGraphicFramePr>
          <p:cNvPr id="4" name="Table 3"/>
          <p:cNvGraphicFramePr>
            <a:graphicFrameLocks noGrp="1"/>
          </p:cNvGraphicFramePr>
          <p:nvPr>
            <p:extLst>
              <p:ext uri="{D42A27DB-BD31-4B8C-83A1-F6EECF244321}">
                <p14:modId xmlns:p14="http://schemas.microsoft.com/office/powerpoint/2010/main" val="1572497009"/>
              </p:ext>
            </p:extLst>
          </p:nvPr>
        </p:nvGraphicFramePr>
        <p:xfrm>
          <a:off x="457200" y="1853681"/>
          <a:ext cx="8205538" cy="4117633"/>
        </p:xfrm>
        <a:graphic>
          <a:graphicData uri="http://schemas.openxmlformats.org/drawingml/2006/table">
            <a:tbl>
              <a:tblPr firstRow="1" bandRow="1">
                <a:tableStyleId>{17292A2E-F333-43FB-9621-5CBBE7FDCDCB}</a:tableStyleId>
              </a:tblPr>
              <a:tblGrid>
                <a:gridCol w="4701941">
                  <a:extLst>
                    <a:ext uri="{9D8B030D-6E8A-4147-A177-3AD203B41FA5}">
                      <a16:colId xmlns:a16="http://schemas.microsoft.com/office/drawing/2014/main" val="107693152"/>
                    </a:ext>
                  </a:extLst>
                </a:gridCol>
                <a:gridCol w="3503597">
                  <a:extLst>
                    <a:ext uri="{9D8B030D-6E8A-4147-A177-3AD203B41FA5}">
                      <a16:colId xmlns:a16="http://schemas.microsoft.com/office/drawing/2014/main" val="817681570"/>
                    </a:ext>
                  </a:extLst>
                </a:gridCol>
              </a:tblGrid>
              <a:tr h="164900">
                <a:tc gridSpan="2">
                  <a:txBody>
                    <a:bodyPr/>
                    <a:lstStyle/>
                    <a:p>
                      <a:pPr marL="0" indent="0" algn="just">
                        <a:buNone/>
                      </a:pPr>
                      <a:r>
                        <a:rPr lang="en-US" sz="1600" i="0" smtClean="0"/>
                        <a:t>E9.10 </a:t>
                      </a:r>
                      <a:r>
                        <a:rPr lang="en-US" sz="1600" i="0" baseline="0" smtClean="0"/>
                        <a:t>- </a:t>
                      </a:r>
                      <a:r>
                        <a:rPr lang="en-US" sz="1600" b="1" i="0" baseline="0" smtClean="0">
                          <a:latin typeface="Calibri" panose="020F0502020204030204" pitchFamily="34" charset="0"/>
                          <a:cs typeface="Calibri" panose="020F0502020204030204" pitchFamily="34" charset="0"/>
                        </a:rPr>
                        <a:t>Ví  dụ về biến toàn cục và module hóa chương trình</a:t>
                      </a:r>
                      <a:endParaRPr lang="vi-VN" sz="1600" b="1" i="0" smtClean="0">
                        <a:latin typeface="Calibri" panose="020F0502020204030204" pitchFamily="34" charset="0"/>
                        <a:cs typeface="Calibri" panose="020F0502020204030204" pitchFamily="34" charset="0"/>
                      </a:endParaRPr>
                    </a:p>
                  </a:txBody>
                  <a:tcPr/>
                </a:tc>
                <a:tc hMerge="1">
                  <a:txBody>
                    <a:bodyPr/>
                    <a:lstStyle/>
                    <a:p>
                      <a:endParaRPr lang="en-US"/>
                    </a:p>
                  </a:txBody>
                  <a:tcPr/>
                </a:tc>
                <a:extLst>
                  <a:ext uri="{0D108BD9-81ED-4DB2-BD59-A6C34878D82A}">
                    <a16:rowId xmlns:a16="http://schemas.microsoft.com/office/drawing/2014/main" val="30474077"/>
                  </a:ext>
                </a:extLst>
              </a:tr>
              <a:tr h="3782353">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input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sort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j, m, tmp;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 i;</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&lt; n;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(a[j] &lt;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tc>
                  <a:txBody>
                    <a:bodyPr/>
                    <a:lstStyle/>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tmp =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 =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 = tmp;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output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"Sorted list: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input();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sort();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output();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652169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5084546"/>
          </a:xfrm>
        </p:spPr>
        <p:txBody>
          <a:bodyPr>
            <a:normAutofit/>
          </a:bodyPr>
          <a:lstStyle/>
          <a:p>
            <a:pPr marL="0" indent="0" algn="just">
              <a:buNone/>
            </a:pPr>
            <a:r>
              <a:rPr lang="en-US" sz="2400" b="1" smtClean="0"/>
              <a:t>3. Biến toàn cục</a:t>
            </a:r>
          </a:p>
          <a:p>
            <a:pPr marL="0" indent="0" algn="just">
              <a:buNone/>
            </a:pPr>
            <a:r>
              <a:rPr lang="en-US" sz="1800" smtClean="0"/>
              <a:t>Trong một số trường hợp, việc sử dụng biến toàn cục giúp việc chia sẻ dữ liệu/đối tượng </a:t>
            </a:r>
            <a:r>
              <a:rPr lang="en-US" sz="1800" smtClean="0"/>
              <a:t>được </a:t>
            </a:r>
            <a:r>
              <a:rPr lang="en-US" sz="1800" smtClean="0"/>
              <a:t>dùng chung </a:t>
            </a:r>
            <a:r>
              <a:rPr lang="en-US" sz="1800" smtClean="0"/>
              <a:t>bởi các hàm trở nên đơn giản hơn. Tuy vậy nhìn chung ta nên hạn chế việc sử dụng biến toàn cục, bởi vì:</a:t>
            </a:r>
          </a:p>
          <a:p>
            <a:pPr algn="just"/>
            <a:r>
              <a:rPr lang="en-US" sz="1800" smtClean="0"/>
              <a:t>Bất cứ hàm nào cũng có thể thay đổi biến cục bộ, từ đó tăng nguy cơ lỗi chương trình cũng như phát sinh rủi ro về bảo mật dữ liệu.</a:t>
            </a:r>
          </a:p>
          <a:p>
            <a:pPr algn="just"/>
            <a:r>
              <a:rPr lang="en-US" sz="1800" smtClean="0"/>
              <a:t>Việc các hàm sử dụng chung biến toàn cục </a:t>
            </a:r>
            <a:r>
              <a:rPr lang="en-US" sz="1800" smtClean="0"/>
              <a:t>khiến </a:t>
            </a:r>
            <a:r>
              <a:rPr lang="en-US" sz="1800" smtClean="0"/>
              <a:t>cho </a:t>
            </a:r>
            <a:r>
              <a:rPr lang="en-US" sz="1800" smtClean="0"/>
              <a:t>chúng </a:t>
            </a:r>
            <a:r>
              <a:rPr lang="en-US" sz="1800" smtClean="0"/>
              <a:t>không hoạt động độc lập được. Điều đó cũng khiến việc test chương trình trở nên khó khăn hơn.</a:t>
            </a:r>
          </a:p>
          <a:p>
            <a:pPr algn="just"/>
            <a:r>
              <a:rPr lang="en-US" sz="1800" smtClean="0"/>
              <a:t>Việc các hàm sử dụng biến toàn cục khiến cho hàm không thể được dùng trong một chương trình khác, hay nói cách khác hàm </a:t>
            </a:r>
            <a:r>
              <a:rPr lang="en-US" sz="1800" smtClean="0"/>
              <a:t>không có khả </a:t>
            </a:r>
            <a:r>
              <a:rPr lang="en-US" sz="1800" smtClean="0"/>
              <a:t>năng tái sử dụng (non-reusable).</a:t>
            </a:r>
          </a:p>
          <a:p>
            <a:pPr algn="just"/>
            <a:endParaRPr lang="en-US" sz="1800" smtClean="0"/>
          </a:p>
        </p:txBody>
      </p:sp>
    </p:spTree>
    <p:extLst>
      <p:ext uri="{BB962C8B-B14F-4D97-AF65-F5344CB8AC3E}">
        <p14:creationId xmlns:p14="http://schemas.microsoft.com/office/powerpoint/2010/main" val="2680543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3000"/>
            <a:ext cx="8229600" cy="358542"/>
          </a:xfrm>
        </p:spPr>
        <p:txBody>
          <a:bodyPr>
            <a:normAutofit lnSpcReduction="10000"/>
          </a:bodyPr>
          <a:lstStyle/>
          <a:p>
            <a:pPr marL="0" indent="0" algn="just">
              <a:buNone/>
            </a:pPr>
            <a:r>
              <a:rPr lang="en-US" sz="1800" b="1"/>
              <a:t>Ví dụ:</a:t>
            </a:r>
            <a:r>
              <a:rPr lang="en-US" sz="1800"/>
              <a:t> Hãy viết lại ví dụ E9.10 nhưng không sử dụng biến toàn cục.</a:t>
            </a:r>
            <a:endParaRPr lang="en-US" sz="1400"/>
          </a:p>
        </p:txBody>
      </p:sp>
      <p:graphicFrame>
        <p:nvGraphicFramePr>
          <p:cNvPr id="4" name="Table 3"/>
          <p:cNvGraphicFramePr>
            <a:graphicFrameLocks noGrp="1"/>
          </p:cNvGraphicFramePr>
          <p:nvPr>
            <p:extLst>
              <p:ext uri="{D42A27DB-BD31-4B8C-83A1-F6EECF244321}">
                <p14:modId xmlns:p14="http://schemas.microsoft.com/office/powerpoint/2010/main" val="949131549"/>
              </p:ext>
            </p:extLst>
          </p:nvPr>
        </p:nvGraphicFramePr>
        <p:xfrm>
          <a:off x="457200" y="1501542"/>
          <a:ext cx="8205538" cy="4694150"/>
        </p:xfrm>
        <a:graphic>
          <a:graphicData uri="http://schemas.openxmlformats.org/drawingml/2006/table">
            <a:tbl>
              <a:tblPr firstRow="1" bandRow="1">
                <a:tableStyleId>{17292A2E-F333-43FB-9621-5CBBE7FDCDCB}</a:tableStyleId>
              </a:tblPr>
              <a:tblGrid>
                <a:gridCol w="4701941">
                  <a:extLst>
                    <a:ext uri="{9D8B030D-6E8A-4147-A177-3AD203B41FA5}">
                      <a16:colId xmlns:a16="http://schemas.microsoft.com/office/drawing/2014/main" val="107693152"/>
                    </a:ext>
                  </a:extLst>
                </a:gridCol>
                <a:gridCol w="3503597">
                  <a:extLst>
                    <a:ext uri="{9D8B030D-6E8A-4147-A177-3AD203B41FA5}">
                      <a16:colId xmlns:a16="http://schemas.microsoft.com/office/drawing/2014/main" val="817681570"/>
                    </a:ext>
                  </a:extLst>
                </a:gridCol>
              </a:tblGrid>
              <a:tr h="189235">
                <a:tc gridSpan="2">
                  <a:txBody>
                    <a:bodyPr/>
                    <a:lstStyle/>
                    <a:p>
                      <a:pPr marL="0" indent="0" algn="just">
                        <a:buNone/>
                      </a:pPr>
                      <a:r>
                        <a:rPr lang="en-US" sz="1600" i="0" smtClean="0"/>
                        <a:t>E9.11 </a:t>
                      </a:r>
                      <a:r>
                        <a:rPr lang="en-US" sz="1600" i="0" baseline="0" smtClean="0"/>
                        <a:t>- </a:t>
                      </a:r>
                      <a:r>
                        <a:rPr lang="en-US" sz="1600" b="1" i="0" baseline="0" smtClean="0">
                          <a:latin typeface="Calibri" panose="020F0502020204030204" pitchFamily="34" charset="0"/>
                          <a:cs typeface="Calibri" panose="020F0502020204030204" pitchFamily="34" charset="0"/>
                        </a:rPr>
                        <a:t>Ví  dụ về khử biến toàn cục bằng truyền tham số</a:t>
                      </a:r>
                      <a:endParaRPr lang="vi-VN" sz="1600" b="1" i="0" smtClean="0">
                        <a:latin typeface="Calibri" panose="020F0502020204030204" pitchFamily="34" charset="0"/>
                        <a:cs typeface="Calibri" panose="020F0502020204030204" pitchFamily="34" charset="0"/>
                      </a:endParaRPr>
                    </a:p>
                  </a:txBody>
                  <a:tcPr/>
                </a:tc>
                <a:tc hMerge="1">
                  <a:txBody>
                    <a:bodyPr/>
                    <a:lstStyle/>
                    <a:p>
                      <a:endParaRPr lang="en-US"/>
                    </a:p>
                  </a:txBody>
                  <a:tcPr/>
                </a:tc>
                <a:extLst>
                  <a:ext uri="{0D108BD9-81ED-4DB2-BD59-A6C34878D82A}">
                    <a16:rowId xmlns:a16="http://schemas.microsoft.com/office/drawing/2014/main" val="30474077"/>
                  </a:ext>
                </a:extLst>
              </a:tr>
              <a:tr h="4358870">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input_array</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swap</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 =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 c;</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selection_sort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j, 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&lt; n;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(a[j] &lt;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swap(&amp;a[i], &amp;a[m]);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print_array</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r>
                        <a:rPr lang="en-US" sz="1200" b="1" baseline="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&gt;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 %d"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input_array(&amp;n,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selection_sort(n,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"Sorted list: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print_array(n,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091114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Phạm vi của đối tượng</a:t>
            </a:r>
          </a:p>
        </p:txBody>
      </p:sp>
      <p:sp>
        <p:nvSpPr>
          <p:cNvPr id="3" name="Content Placeholder 2"/>
          <p:cNvSpPr>
            <a:spLocks noGrp="1"/>
          </p:cNvSpPr>
          <p:nvPr>
            <p:ph idx="1"/>
          </p:nvPr>
        </p:nvSpPr>
        <p:spPr>
          <a:xfrm>
            <a:off x="457200" y="1142999"/>
            <a:ext cx="8229600" cy="5084546"/>
          </a:xfrm>
        </p:spPr>
        <p:txBody>
          <a:bodyPr>
            <a:normAutofit/>
          </a:bodyPr>
          <a:lstStyle/>
          <a:p>
            <a:pPr marL="0" indent="0" algn="just">
              <a:buNone/>
            </a:pPr>
            <a:r>
              <a:rPr lang="en-US" sz="2400" b="1" smtClean="0"/>
              <a:t>4. Tham số chính thức</a:t>
            </a:r>
          </a:p>
          <a:p>
            <a:pPr marL="0" indent="0" algn="just">
              <a:buNone/>
            </a:pPr>
            <a:r>
              <a:rPr lang="en-US" sz="1800" smtClean="0"/>
              <a:t>Các tham số khai báo trong nguyên mẫu hàm sẽ truy cập được trong nội dung của hàm, và chúng tương đương với biến cục bộ.</a:t>
            </a:r>
          </a:p>
          <a:p>
            <a:pPr marL="0" indent="0" algn="just">
              <a:buNone/>
            </a:pPr>
            <a:r>
              <a:rPr lang="en-US" sz="2400" b="1" smtClean="0"/>
              <a:t>5. Tổng quát</a:t>
            </a:r>
          </a:p>
          <a:p>
            <a:pPr algn="just"/>
            <a:r>
              <a:rPr lang="en-US" sz="1800" smtClean="0"/>
              <a:t>Các phạm vi trong C (sắp xếp theo mức độ giảm dần):</a:t>
            </a:r>
          </a:p>
          <a:p>
            <a:pPr marL="0" indent="0" algn="ctr">
              <a:buNone/>
            </a:pPr>
            <a:r>
              <a:rPr lang="en-US" sz="1800" smtClean="0"/>
              <a:t>Biến toàn cục &gt; Tham số chính thức = Biến cục bộ &gt; Biến cục bộ (block con)</a:t>
            </a:r>
          </a:p>
          <a:p>
            <a:pPr algn="just"/>
            <a:r>
              <a:rPr lang="en-US" sz="1800" smtClean="0"/>
              <a:t>Biến có phạm vi cao hơn có thể được truy cập bởi các câu lệnh thuộc phạm vi thấp hơn. Ngược lại, </a:t>
            </a:r>
            <a:r>
              <a:rPr lang="en-US" sz="1800" smtClean="0">
                <a:solidFill>
                  <a:prstClr val="black"/>
                </a:solidFill>
              </a:rPr>
              <a:t>biến </a:t>
            </a:r>
            <a:r>
              <a:rPr lang="en-US" sz="1800">
                <a:solidFill>
                  <a:prstClr val="black"/>
                </a:solidFill>
              </a:rPr>
              <a:t>có phạm vi </a:t>
            </a:r>
            <a:r>
              <a:rPr lang="en-US" sz="1800" smtClean="0">
                <a:solidFill>
                  <a:prstClr val="black"/>
                </a:solidFill>
              </a:rPr>
              <a:t>thấp </a:t>
            </a:r>
            <a:r>
              <a:rPr lang="en-US" sz="1800">
                <a:solidFill>
                  <a:prstClr val="black"/>
                </a:solidFill>
              </a:rPr>
              <a:t>hơn </a:t>
            </a:r>
            <a:r>
              <a:rPr lang="en-US" sz="1800" smtClean="0">
                <a:solidFill>
                  <a:prstClr val="black"/>
                </a:solidFill>
              </a:rPr>
              <a:t>không thể được </a:t>
            </a:r>
            <a:r>
              <a:rPr lang="en-US" sz="1800">
                <a:solidFill>
                  <a:prstClr val="black"/>
                </a:solidFill>
              </a:rPr>
              <a:t>truy cập bởi các câu lệnh thuộc phạm vi </a:t>
            </a:r>
            <a:r>
              <a:rPr lang="en-US" sz="1800" smtClean="0">
                <a:solidFill>
                  <a:prstClr val="black"/>
                </a:solidFill>
              </a:rPr>
              <a:t>cao hơn.</a:t>
            </a:r>
            <a:endParaRPr lang="en-US" sz="1800" smtClean="0"/>
          </a:p>
          <a:p>
            <a:pPr algn="just"/>
            <a:r>
              <a:rPr lang="en-US" sz="1800" smtClean="0"/>
              <a:t>Ta có thể khai báo các biến cùng tên nhưng thuộc phạm vi khác nhau. Khi đó chúng là các biến độc lập với nhau.</a:t>
            </a:r>
            <a:endParaRPr lang="en-US" sz="1800"/>
          </a:p>
        </p:txBody>
      </p:sp>
    </p:spTree>
    <p:extLst>
      <p:ext uri="{BB962C8B-B14F-4D97-AF65-F5344CB8AC3E}">
        <p14:creationId xmlns:p14="http://schemas.microsoft.com/office/powerpoint/2010/main" val="314982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HÀM</a:t>
            </a:r>
            <a:endParaRPr lang="en-US"/>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VÒNG ĐỜI CỦA ĐỐI TƯỢNG</a:t>
            </a:r>
            <a:endParaRPr lang="en-US"/>
          </a:p>
        </p:txBody>
      </p:sp>
    </p:spTree>
    <p:extLst>
      <p:ext uri="{BB962C8B-B14F-4D97-AF65-F5344CB8AC3E}">
        <p14:creationId xmlns:p14="http://schemas.microsoft.com/office/powerpoint/2010/main" val="3740747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Vòng đời của đối tượng</a:t>
            </a:r>
            <a:endParaRPr lang="en-US" sz="4800"/>
          </a:p>
        </p:txBody>
      </p:sp>
      <p:sp>
        <p:nvSpPr>
          <p:cNvPr id="3" name="Content Placeholder 2"/>
          <p:cNvSpPr>
            <a:spLocks noGrp="1"/>
          </p:cNvSpPr>
          <p:nvPr>
            <p:ph idx="1"/>
          </p:nvPr>
        </p:nvSpPr>
        <p:spPr>
          <a:xfrm>
            <a:off x="457200" y="1142999"/>
            <a:ext cx="8229600" cy="1349944"/>
          </a:xfrm>
        </p:spPr>
        <p:txBody>
          <a:bodyPr>
            <a:normAutofit/>
          </a:bodyPr>
          <a:lstStyle/>
          <a:p>
            <a:pPr marL="0" indent="0" algn="just">
              <a:buNone/>
            </a:pPr>
            <a:r>
              <a:rPr lang="en-US" sz="2400" b="1" smtClean="0"/>
              <a:t>1. </a:t>
            </a:r>
            <a:r>
              <a:rPr lang="en-US" sz="2400" b="1" smtClean="0"/>
              <a:t>Vòng đời của đối tượng</a:t>
            </a:r>
            <a:endParaRPr lang="en-US" sz="2400" b="1" smtClean="0"/>
          </a:p>
          <a:p>
            <a:pPr marL="0" indent="0" algn="just">
              <a:buNone/>
            </a:pPr>
            <a:r>
              <a:rPr lang="en-US" sz="1800" smtClean="0"/>
              <a:t>Mọi đối tượng được khai báo trong C sẽ được cấp phát tại các vùng bộ nhớ khác nhau và có vòng đời tương ứng khác nhau. Khi một biến/hằng/mảng kết thúc vòng đời thì vùng nhớ tương ứng với nó sẽ được giải phóng.</a:t>
            </a:r>
          </a:p>
        </p:txBody>
      </p:sp>
      <p:graphicFrame>
        <p:nvGraphicFramePr>
          <p:cNvPr id="4" name="Table 3"/>
          <p:cNvGraphicFramePr>
            <a:graphicFrameLocks noGrp="1"/>
          </p:cNvGraphicFramePr>
          <p:nvPr>
            <p:extLst>
              <p:ext uri="{D42A27DB-BD31-4B8C-83A1-F6EECF244321}">
                <p14:modId xmlns:p14="http://schemas.microsoft.com/office/powerpoint/2010/main" val="1491009279"/>
              </p:ext>
            </p:extLst>
          </p:nvPr>
        </p:nvGraphicFramePr>
        <p:xfrm>
          <a:off x="457200" y="2492943"/>
          <a:ext cx="8229600" cy="3581400"/>
        </p:xfrm>
        <a:graphic>
          <a:graphicData uri="http://schemas.openxmlformats.org/drawingml/2006/table">
            <a:tbl>
              <a:tblPr firstRow="1" bandRow="1">
                <a:tableStyleId>{F5AB1C69-6EDB-4FF4-983F-18BD219EF322}</a:tableStyleId>
              </a:tblPr>
              <a:tblGrid>
                <a:gridCol w="890337">
                  <a:extLst>
                    <a:ext uri="{9D8B030D-6E8A-4147-A177-3AD203B41FA5}">
                      <a16:colId xmlns:a16="http://schemas.microsoft.com/office/drawing/2014/main" val="3987810458"/>
                    </a:ext>
                  </a:extLst>
                </a:gridCol>
                <a:gridCol w="2156059">
                  <a:extLst>
                    <a:ext uri="{9D8B030D-6E8A-4147-A177-3AD203B41FA5}">
                      <a16:colId xmlns:a16="http://schemas.microsoft.com/office/drawing/2014/main" val="2459571567"/>
                    </a:ext>
                  </a:extLst>
                </a:gridCol>
                <a:gridCol w="2569945">
                  <a:extLst>
                    <a:ext uri="{9D8B030D-6E8A-4147-A177-3AD203B41FA5}">
                      <a16:colId xmlns:a16="http://schemas.microsoft.com/office/drawing/2014/main" val="818611854"/>
                    </a:ext>
                  </a:extLst>
                </a:gridCol>
                <a:gridCol w="2613259">
                  <a:extLst>
                    <a:ext uri="{9D8B030D-6E8A-4147-A177-3AD203B41FA5}">
                      <a16:colId xmlns:a16="http://schemas.microsoft.com/office/drawing/2014/main" val="1950342694"/>
                    </a:ext>
                  </a:extLst>
                </a:gridCol>
              </a:tblGrid>
              <a:tr h="370840">
                <a:tc>
                  <a:txBody>
                    <a:bodyPr/>
                    <a:lstStyle/>
                    <a:p>
                      <a:pPr algn="ctr"/>
                      <a:r>
                        <a:rPr lang="en-US" smtClean="0"/>
                        <a:t>Vùng</a:t>
                      </a:r>
                      <a:r>
                        <a:rPr lang="en-US" baseline="0" smtClean="0"/>
                        <a:t> nhớ</a:t>
                      </a:r>
                      <a:endParaRPr lang="en-US"/>
                    </a:p>
                  </a:txBody>
                  <a:tcPr/>
                </a:tc>
                <a:tc>
                  <a:txBody>
                    <a:bodyPr/>
                    <a:lstStyle/>
                    <a:p>
                      <a:pPr algn="ctr"/>
                      <a:r>
                        <a:rPr lang="en-US" smtClean="0"/>
                        <a:t>Dữ</a:t>
                      </a:r>
                      <a:r>
                        <a:rPr lang="en-US" baseline="0" smtClean="0"/>
                        <a:t> liệu</a:t>
                      </a:r>
                      <a:endParaRPr lang="en-US"/>
                    </a:p>
                  </a:txBody>
                  <a:tcPr/>
                </a:tc>
                <a:tc>
                  <a:txBody>
                    <a:bodyPr/>
                    <a:lstStyle/>
                    <a:p>
                      <a:pPr algn="ctr"/>
                      <a:r>
                        <a:rPr lang="en-US" smtClean="0"/>
                        <a:t>Thời</a:t>
                      </a:r>
                      <a:r>
                        <a:rPr lang="en-US" baseline="0" smtClean="0"/>
                        <a:t> điểm b</a:t>
                      </a:r>
                      <a:r>
                        <a:rPr lang="en-US" smtClean="0"/>
                        <a:t>ắt</a:t>
                      </a:r>
                      <a:r>
                        <a:rPr lang="en-US" baseline="0" smtClean="0"/>
                        <a:t> đầu vòng đời</a:t>
                      </a:r>
                      <a:endParaRPr lang="en-US"/>
                    </a:p>
                  </a:txBody>
                  <a:tcPr/>
                </a:tc>
                <a:tc>
                  <a:txBody>
                    <a:bodyPr/>
                    <a:lstStyle/>
                    <a:p>
                      <a:pPr algn="ctr"/>
                      <a:r>
                        <a:rPr lang="en-US" smtClean="0"/>
                        <a:t>Thời</a:t>
                      </a:r>
                      <a:r>
                        <a:rPr lang="en-US" baseline="0" smtClean="0"/>
                        <a:t> điểm kết thúc vòng đời</a:t>
                      </a:r>
                      <a:endParaRPr lang="en-US"/>
                    </a:p>
                  </a:txBody>
                  <a:tcPr/>
                </a:tc>
                <a:extLst>
                  <a:ext uri="{0D108BD9-81ED-4DB2-BD59-A6C34878D82A}">
                    <a16:rowId xmlns:a16="http://schemas.microsoft.com/office/drawing/2014/main" val="3646104737"/>
                  </a:ext>
                </a:extLst>
              </a:tr>
              <a:tr h="370840">
                <a:tc>
                  <a:txBody>
                    <a:bodyPr/>
                    <a:lstStyle/>
                    <a:p>
                      <a:r>
                        <a:rPr lang="en-US" smtClean="0"/>
                        <a:t>Stack</a:t>
                      </a:r>
                      <a:endParaRPr lang="en-US"/>
                    </a:p>
                  </a:txBody>
                  <a:tcPr/>
                </a:tc>
                <a:tc>
                  <a:txBody>
                    <a:bodyPr/>
                    <a:lstStyle/>
                    <a:p>
                      <a:r>
                        <a:rPr lang="en-US" smtClean="0"/>
                        <a:t>Biến</a:t>
                      </a:r>
                      <a:r>
                        <a:rPr lang="en-US" baseline="0" smtClean="0"/>
                        <a:t> cục bộ, tham số của hàm.</a:t>
                      </a:r>
                      <a:endParaRPr lang="en-US"/>
                    </a:p>
                  </a:txBody>
                  <a:tcPr/>
                </a:tc>
                <a:tc>
                  <a:txBody>
                    <a:bodyPr/>
                    <a:lstStyle/>
                    <a:p>
                      <a:r>
                        <a:rPr lang="en-US" smtClean="0"/>
                        <a:t>Khi câu</a:t>
                      </a:r>
                      <a:r>
                        <a:rPr lang="en-US" baseline="0" smtClean="0"/>
                        <a:t> lệnh khai báo biến được thực thi.</a:t>
                      </a:r>
                      <a:endParaRPr lang="en-US"/>
                    </a:p>
                  </a:txBody>
                  <a:tcPr/>
                </a:tc>
                <a:tc>
                  <a:txBody>
                    <a:bodyPr/>
                    <a:lstStyle/>
                    <a:p>
                      <a:r>
                        <a:rPr lang="en-US" smtClean="0"/>
                        <a:t>Khi khối</a:t>
                      </a:r>
                      <a:r>
                        <a:rPr lang="en-US" baseline="0" smtClean="0"/>
                        <a:t> lệnh/hàm chứa biến kết thúc.</a:t>
                      </a:r>
                      <a:endParaRPr lang="en-US"/>
                    </a:p>
                  </a:txBody>
                  <a:tcPr/>
                </a:tc>
                <a:extLst>
                  <a:ext uri="{0D108BD9-81ED-4DB2-BD59-A6C34878D82A}">
                    <a16:rowId xmlns:a16="http://schemas.microsoft.com/office/drawing/2014/main" val="3603452846"/>
                  </a:ext>
                </a:extLst>
              </a:tr>
              <a:tr h="370840">
                <a:tc>
                  <a:txBody>
                    <a:bodyPr/>
                    <a:lstStyle/>
                    <a:p>
                      <a:r>
                        <a:rPr lang="en-US" smtClean="0"/>
                        <a:t>Heap</a:t>
                      </a:r>
                      <a:endParaRPr lang="en-US"/>
                    </a:p>
                  </a:txBody>
                  <a:tcPr/>
                </a:tc>
                <a:tc>
                  <a:txBody>
                    <a:bodyPr/>
                    <a:lstStyle/>
                    <a:p>
                      <a:r>
                        <a:rPr lang="en-US" smtClean="0"/>
                        <a:t>Vùng</a:t>
                      </a:r>
                      <a:r>
                        <a:rPr lang="en-US" baseline="0" smtClean="0"/>
                        <a:t> nhớ cấp phát động.</a:t>
                      </a:r>
                      <a:endParaRPr lang="en-US"/>
                    </a:p>
                  </a:txBody>
                  <a:tcPr/>
                </a:tc>
                <a:tc>
                  <a:txBody>
                    <a:bodyPr/>
                    <a:lstStyle/>
                    <a:p>
                      <a:r>
                        <a:rPr lang="en-US" smtClean="0"/>
                        <a:t>Khi</a:t>
                      </a:r>
                      <a:r>
                        <a:rPr lang="en-US" baseline="0" smtClean="0"/>
                        <a:t> câu lệnh cấp phát động (</a:t>
                      </a:r>
                      <a:r>
                        <a:rPr lang="en-US" sz="1400" baseline="0" smtClean="0">
                          <a:latin typeface="Courier New" panose="02070309020205020404" pitchFamily="49" charset="0"/>
                          <a:cs typeface="Courier New" panose="02070309020205020404" pitchFamily="49" charset="0"/>
                        </a:rPr>
                        <a:t>malloc()</a:t>
                      </a:r>
                      <a:r>
                        <a:rPr lang="en-US" baseline="0" smtClean="0"/>
                        <a:t>, </a:t>
                      </a:r>
                      <a:r>
                        <a:rPr lang="en-US" sz="1400" kern="1200" baseline="0" smtClean="0">
                          <a:solidFill>
                            <a:schemeClr val="dk1"/>
                          </a:solidFill>
                          <a:latin typeface="Courier New" panose="02070309020205020404" pitchFamily="49" charset="0"/>
                          <a:ea typeface="+mn-ea"/>
                          <a:cs typeface="Courier New" panose="02070309020205020404" pitchFamily="49" charset="0"/>
                        </a:rPr>
                        <a:t>calloc()</a:t>
                      </a:r>
                      <a:r>
                        <a:rPr lang="en-US" baseline="0" smtClean="0"/>
                        <a:t>, </a:t>
                      </a:r>
                      <a:r>
                        <a:rPr lang="en-US" sz="1400" kern="1200" baseline="0" smtClean="0">
                          <a:solidFill>
                            <a:schemeClr val="dk1"/>
                          </a:solidFill>
                          <a:latin typeface="Courier New" panose="02070309020205020404" pitchFamily="49" charset="0"/>
                          <a:ea typeface="+mn-ea"/>
                          <a:cs typeface="Courier New" panose="02070309020205020404" pitchFamily="49" charset="0"/>
                        </a:rPr>
                        <a:t>realloc()</a:t>
                      </a:r>
                      <a:r>
                        <a:rPr lang="en-US" baseline="0" smtClean="0"/>
                        <a:t>) được thực thi.</a:t>
                      </a:r>
                      <a:endParaRPr lang="en-US"/>
                    </a:p>
                  </a:txBody>
                  <a:tcPr/>
                </a:tc>
                <a:tc>
                  <a:txBody>
                    <a:bodyPr/>
                    <a:lstStyle/>
                    <a:p>
                      <a:r>
                        <a:rPr lang="en-US" smtClean="0"/>
                        <a:t>Khi câu</a:t>
                      </a:r>
                      <a:r>
                        <a:rPr lang="en-US" baseline="0" smtClean="0"/>
                        <a:t> lệnh </a:t>
                      </a:r>
                      <a:r>
                        <a:rPr lang="en-US" sz="1400" baseline="0" smtClean="0">
                          <a:latin typeface="Courier New" panose="02070309020205020404" pitchFamily="49" charset="0"/>
                          <a:cs typeface="Courier New" panose="02070309020205020404" pitchFamily="49" charset="0"/>
                        </a:rPr>
                        <a:t>free()</a:t>
                      </a:r>
                      <a:r>
                        <a:rPr lang="en-US" baseline="0" smtClean="0"/>
                        <a:t> được thực thi hoặc chương trình kết thúc.</a:t>
                      </a:r>
                      <a:endParaRPr lang="en-US"/>
                    </a:p>
                  </a:txBody>
                  <a:tcPr/>
                </a:tc>
                <a:extLst>
                  <a:ext uri="{0D108BD9-81ED-4DB2-BD59-A6C34878D82A}">
                    <a16:rowId xmlns:a16="http://schemas.microsoft.com/office/drawing/2014/main" val="866844742"/>
                  </a:ext>
                </a:extLst>
              </a:tr>
              <a:tr h="1112520">
                <a:tc>
                  <a:txBody>
                    <a:bodyPr/>
                    <a:lstStyle/>
                    <a:p>
                      <a:r>
                        <a:rPr lang="en-US" baseline="0" smtClean="0"/>
                        <a:t>Vùng nhớ cố định</a:t>
                      </a:r>
                      <a:endParaRPr lang="en-US"/>
                    </a:p>
                  </a:txBody>
                  <a:tcPr/>
                </a:tc>
                <a:tc>
                  <a:txBody>
                    <a:bodyPr/>
                    <a:lstStyle/>
                    <a:p>
                      <a:r>
                        <a:rPr lang="en-US" smtClean="0"/>
                        <a:t>Biến</a:t>
                      </a:r>
                      <a:r>
                        <a:rPr lang="en-US" baseline="0" smtClean="0"/>
                        <a:t> tĩnh, b</a:t>
                      </a:r>
                      <a:r>
                        <a:rPr lang="en-US" smtClean="0"/>
                        <a:t>iến</a:t>
                      </a:r>
                      <a:r>
                        <a:rPr lang="en-US" baseline="0" smtClean="0"/>
                        <a:t> toàn cục và c</a:t>
                      </a:r>
                      <a:r>
                        <a:rPr lang="en-US" smtClean="0"/>
                        <a:t>hỉ</a:t>
                      </a:r>
                      <a:r>
                        <a:rPr lang="en-US" baseline="0" smtClean="0"/>
                        <a:t> lệnh của chương trình.</a:t>
                      </a:r>
                      <a:endParaRPr lang="en-US"/>
                    </a:p>
                  </a:txBody>
                  <a:tcPr/>
                </a:tc>
                <a:tc>
                  <a:txBody>
                    <a:bodyPr/>
                    <a:lstStyle/>
                    <a:p>
                      <a:r>
                        <a:rPr lang="en-US" smtClean="0"/>
                        <a:t>Khi</a:t>
                      </a:r>
                      <a:r>
                        <a:rPr lang="en-US" baseline="0" smtClean="0"/>
                        <a:t> chương trình bắt đầu chạy.</a:t>
                      </a:r>
                      <a:endParaRPr lang="en-US"/>
                    </a:p>
                  </a:txBody>
                  <a:tcPr/>
                </a:tc>
                <a:tc>
                  <a:txBody>
                    <a:bodyPr/>
                    <a:lstStyle/>
                    <a:p>
                      <a:r>
                        <a:rPr lang="en-US" smtClean="0"/>
                        <a:t>Khi chương</a:t>
                      </a:r>
                      <a:r>
                        <a:rPr lang="en-US" baseline="0" smtClean="0"/>
                        <a:t> trình kết thúc.</a:t>
                      </a:r>
                      <a:endParaRPr lang="en-US"/>
                    </a:p>
                  </a:txBody>
                  <a:tcPr/>
                </a:tc>
                <a:extLst>
                  <a:ext uri="{0D108BD9-81ED-4DB2-BD59-A6C34878D82A}">
                    <a16:rowId xmlns:a16="http://schemas.microsoft.com/office/drawing/2014/main" val="1642861252"/>
                  </a:ext>
                </a:extLst>
              </a:tr>
            </a:tbl>
          </a:graphicData>
        </a:graphic>
      </p:graphicFrame>
    </p:spTree>
    <p:extLst>
      <p:ext uri="{BB962C8B-B14F-4D97-AF65-F5344CB8AC3E}">
        <p14:creationId xmlns:p14="http://schemas.microsoft.com/office/powerpoint/2010/main" val="299026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Vòng đời của đối tượng</a:t>
            </a:r>
          </a:p>
        </p:txBody>
      </p:sp>
      <p:sp>
        <p:nvSpPr>
          <p:cNvPr id="3" name="Content Placeholder 2"/>
          <p:cNvSpPr>
            <a:spLocks noGrp="1"/>
          </p:cNvSpPr>
          <p:nvPr>
            <p:ph idx="1"/>
          </p:nvPr>
        </p:nvSpPr>
        <p:spPr>
          <a:xfrm>
            <a:off x="457200" y="1142999"/>
            <a:ext cx="3826042" cy="5066719"/>
          </a:xfrm>
        </p:spPr>
        <p:txBody>
          <a:bodyPr>
            <a:normAutofit/>
          </a:bodyPr>
          <a:lstStyle/>
          <a:p>
            <a:pPr marL="0" indent="0" algn="just">
              <a:buNone/>
            </a:pPr>
            <a:r>
              <a:rPr lang="en-US" sz="1800" smtClean="0"/>
              <a:t>Ở ví dụ </a:t>
            </a:r>
            <a:r>
              <a:rPr lang="en-US" sz="1800" smtClean="0"/>
              <a:t>E9.12:</a:t>
            </a:r>
            <a:endParaRPr lang="en-US" sz="1800" smtClean="0"/>
          </a:p>
          <a:p>
            <a:pPr algn="just"/>
            <a:r>
              <a:rPr lang="en-US" sz="1800" smtClean="0"/>
              <a:t>Biến </a:t>
            </a:r>
            <a:r>
              <a:rPr lang="en-US" sz="1400" b="1">
                <a:latin typeface="Courier New" panose="02070309020205020404" pitchFamily="49" charset="0"/>
                <a:cs typeface="Courier New" panose="02070309020205020404" pitchFamily="49" charset="0"/>
              </a:rPr>
              <a:t>n</a:t>
            </a:r>
            <a:r>
              <a:rPr lang="en-US" sz="1800" smtClean="0"/>
              <a:t> là biến toàn cục nên nó được cấp phát một vùng nhớ cố định. Biến </a:t>
            </a:r>
            <a:r>
              <a:rPr lang="en-US" sz="1400" b="1">
                <a:latin typeface="Courier New" panose="02070309020205020404" pitchFamily="49" charset="0"/>
                <a:cs typeface="Courier New" panose="02070309020205020404" pitchFamily="49" charset="0"/>
              </a:rPr>
              <a:t>n</a:t>
            </a:r>
            <a:r>
              <a:rPr lang="en-US" sz="1800" smtClean="0"/>
              <a:t> tồn tại từ lúc chương trình bắt đầu cho </a:t>
            </a:r>
            <a:r>
              <a:rPr lang="en-US" sz="1800" smtClean="0"/>
              <a:t>đến lúc </a:t>
            </a:r>
            <a:r>
              <a:rPr lang="en-US" sz="1800" smtClean="0"/>
              <a:t>kết thúc.</a:t>
            </a:r>
          </a:p>
          <a:p>
            <a:pPr algn="just"/>
            <a:r>
              <a:rPr lang="en-US" sz="1800" smtClean="0"/>
              <a:t>Biến </a:t>
            </a:r>
            <a:r>
              <a:rPr lang="en-US" sz="1400" b="1">
                <a:latin typeface="Courier New" panose="02070309020205020404" pitchFamily="49" charset="0"/>
                <a:cs typeface="Courier New" panose="02070309020205020404" pitchFamily="49" charset="0"/>
              </a:rPr>
              <a:t>lower</a:t>
            </a:r>
            <a:r>
              <a:rPr lang="en-US" sz="1800" smtClean="0"/>
              <a:t> và </a:t>
            </a:r>
            <a:r>
              <a:rPr lang="en-US" sz="1400" b="1">
                <a:latin typeface="Courier New" panose="02070309020205020404" pitchFamily="49" charset="0"/>
                <a:cs typeface="Courier New" panose="02070309020205020404" pitchFamily="49" charset="0"/>
              </a:rPr>
              <a:t>upper</a:t>
            </a:r>
            <a:r>
              <a:rPr lang="en-US" sz="1800" smtClean="0"/>
              <a:t> là tham số nên chúng được cấp phát bộ nhớ trong stack. </a:t>
            </a:r>
            <a:r>
              <a:rPr lang="en-US" sz="1800" smtClean="0"/>
              <a:t>Mỗi lần gọi hàm thì hai </a:t>
            </a:r>
            <a:r>
              <a:rPr lang="en-US" sz="1800" smtClean="0"/>
              <a:t>biến này tồn tại từ lúc bắt đầu </a:t>
            </a:r>
            <a:r>
              <a:rPr lang="en-US" sz="1800" smtClean="0"/>
              <a:t>cho </a:t>
            </a:r>
            <a:r>
              <a:rPr lang="en-US" sz="1800" smtClean="0"/>
              <a:t>đến lúc kết thúc hàm và trả về kết quả.</a:t>
            </a:r>
          </a:p>
          <a:p>
            <a:pPr algn="just"/>
            <a:r>
              <a:rPr lang="en-US" sz="1800" smtClean="0"/>
              <a:t>Biến </a:t>
            </a:r>
            <a:r>
              <a:rPr lang="en-US" sz="1400" b="1">
                <a:latin typeface="Courier New" panose="02070309020205020404" pitchFamily="49" charset="0"/>
                <a:cs typeface="Courier New" panose="02070309020205020404" pitchFamily="49" charset="0"/>
              </a:rPr>
              <a:t>i</a:t>
            </a:r>
            <a:r>
              <a:rPr lang="en-US" sz="1800" smtClean="0"/>
              <a:t> là biến cục bộ và nằm trong khối lệnh của câu lệnh </a:t>
            </a:r>
            <a:r>
              <a:rPr lang="en-US" sz="1400" b="1" smtClean="0">
                <a:latin typeface="Courier New" panose="02070309020205020404" pitchFamily="49" charset="0"/>
                <a:cs typeface="Courier New" panose="02070309020205020404" pitchFamily="49" charset="0"/>
              </a:rPr>
              <a:t>if</a:t>
            </a:r>
            <a:r>
              <a:rPr lang="en-US" sz="1800" smtClean="0"/>
              <a:t> thuộc hàm </a:t>
            </a:r>
            <a:r>
              <a:rPr lang="en-US" sz="1400" b="1">
                <a:latin typeface="Courier New" panose="02070309020205020404" pitchFamily="49" charset="0"/>
                <a:cs typeface="Courier New" panose="02070309020205020404" pitchFamily="49" charset="0"/>
              </a:rPr>
              <a:t>main()</a:t>
            </a:r>
            <a:r>
              <a:rPr lang="en-US" sz="1800" smtClean="0"/>
              <a:t>, nên nó được cấp phát bộ nhớ trong stack. Biến </a:t>
            </a:r>
            <a:r>
              <a:rPr lang="en-US" sz="1400" b="1">
                <a:latin typeface="Courier New" panose="02070309020205020404" pitchFamily="49" charset="0"/>
                <a:cs typeface="Courier New" panose="02070309020205020404" pitchFamily="49" charset="0"/>
              </a:rPr>
              <a:t>i</a:t>
            </a:r>
            <a:r>
              <a:rPr lang="en-US" sz="1800" smtClean="0"/>
              <a:t> tồn tại từ lúc khai báo cho đến khi khối lệnh của câu lệnh </a:t>
            </a:r>
            <a:r>
              <a:rPr lang="en-US" sz="1400" b="1">
                <a:latin typeface="Courier New" panose="02070309020205020404" pitchFamily="49" charset="0"/>
                <a:cs typeface="Courier New" panose="02070309020205020404" pitchFamily="49" charset="0"/>
              </a:rPr>
              <a:t>if</a:t>
            </a:r>
            <a:r>
              <a:rPr lang="en-US" sz="1800" smtClean="0"/>
              <a:t> kết thúc.</a:t>
            </a:r>
            <a:endParaRPr lang="en-US" sz="1400" smtClean="0"/>
          </a:p>
        </p:txBody>
      </p:sp>
      <p:graphicFrame>
        <p:nvGraphicFramePr>
          <p:cNvPr id="4" name="Table 3"/>
          <p:cNvGraphicFramePr>
            <a:graphicFrameLocks noGrp="1"/>
          </p:cNvGraphicFramePr>
          <p:nvPr>
            <p:extLst>
              <p:ext uri="{D42A27DB-BD31-4B8C-83A1-F6EECF244321}">
                <p14:modId xmlns:p14="http://schemas.microsoft.com/office/powerpoint/2010/main" val="955800592"/>
              </p:ext>
            </p:extLst>
          </p:nvPr>
        </p:nvGraphicFramePr>
        <p:xfrm>
          <a:off x="4379494" y="1058598"/>
          <a:ext cx="4307306" cy="5151120"/>
        </p:xfrm>
        <a:graphic>
          <a:graphicData uri="http://schemas.openxmlformats.org/drawingml/2006/table">
            <a:tbl>
              <a:tblPr firstRow="1" bandRow="1">
                <a:tableStyleId>{17292A2E-F333-43FB-9621-5CBBE7FDCDCB}</a:tableStyleId>
              </a:tblPr>
              <a:tblGrid>
                <a:gridCol w="4307306">
                  <a:extLst>
                    <a:ext uri="{9D8B030D-6E8A-4147-A177-3AD203B41FA5}">
                      <a16:colId xmlns:a16="http://schemas.microsoft.com/office/drawing/2014/main" val="107693152"/>
                    </a:ext>
                  </a:extLst>
                </a:gridCol>
              </a:tblGrid>
              <a:tr h="166353">
                <a:tc>
                  <a:txBody>
                    <a:bodyPr/>
                    <a:lstStyle/>
                    <a:p>
                      <a:pPr marL="0" indent="0" algn="just">
                        <a:buNone/>
                      </a:pPr>
                      <a:r>
                        <a:rPr lang="en-US" sz="1600" i="0" smtClean="0"/>
                        <a:t>E9.12 </a:t>
                      </a:r>
                      <a:r>
                        <a:rPr lang="en-US" sz="1600" i="0" baseline="0" smtClean="0"/>
                        <a:t>- </a:t>
                      </a:r>
                      <a:r>
                        <a:rPr lang="en-US" sz="1600" b="1" i="0" baseline="0" smtClean="0">
                          <a:latin typeface="Calibri" panose="020F0502020204030204" pitchFamily="34" charset="0"/>
                          <a:cs typeface="Calibri" panose="020F0502020204030204" pitchFamily="34" charset="0"/>
                        </a:rPr>
                        <a:t>Ví  dụ về vòng đời của biến</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782353">
                <a:tc>
                  <a:txBody>
                    <a:bodyPr/>
                    <a:lstStyle/>
                    <a:p>
                      <a:pPr marL="0" marR="0">
                        <a:spcBef>
                          <a:spcPts val="0"/>
                        </a:spcBef>
                        <a:spcAft>
                          <a:spcPts val="0"/>
                        </a:spcAft>
                      </a:pP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&lt;stdlib.h&gt;</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0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&lt;time.h&gt;</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input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"How many random numbers do you want? "</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&amp;n);</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get_random_number</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lower, </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upper) {</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lower + rand() % (upper - lower + </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print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&gt; </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"Here are yours: "</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get_random_number(</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100</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0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"Good bye!"</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0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srand(time(</a:t>
                      </a:r>
                      <a:r>
                        <a:rPr lang="en-US" sz="1000" smtClean="0">
                          <a:solidFill>
                            <a:srgbClr val="78A960"/>
                          </a:solidFill>
                          <a:effectLst/>
                          <a:latin typeface="Courier New" panose="02070309020205020404" pitchFamily="49" charset="0"/>
                          <a:ea typeface="Courier New" panose="02070309020205020404" pitchFamily="49" charset="0"/>
                          <a:cs typeface="Courier New" panose="02070309020205020404" pitchFamily="49" charset="0"/>
                        </a:rPr>
                        <a:t>NULL</a:t>
                      </a: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input();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print();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0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0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695960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Vòng đời của đối tượng</a:t>
            </a:r>
            <a:endParaRPr lang="en-US"/>
          </a:p>
        </p:txBody>
      </p:sp>
      <p:sp>
        <p:nvSpPr>
          <p:cNvPr id="3" name="Content Placeholder 2"/>
          <p:cNvSpPr>
            <a:spLocks noGrp="1"/>
          </p:cNvSpPr>
          <p:nvPr>
            <p:ph idx="1"/>
          </p:nvPr>
        </p:nvSpPr>
        <p:spPr>
          <a:xfrm>
            <a:off x="457200" y="1142998"/>
            <a:ext cx="8229600" cy="1427673"/>
          </a:xfrm>
        </p:spPr>
        <p:txBody>
          <a:bodyPr>
            <a:normAutofit/>
          </a:bodyPr>
          <a:lstStyle/>
          <a:p>
            <a:pPr marL="0" indent="0" algn="just">
              <a:buNone/>
            </a:pPr>
            <a:r>
              <a:rPr lang="en-US" sz="2400" b="1" smtClean="0"/>
              <a:t>2. </a:t>
            </a:r>
            <a:r>
              <a:rPr lang="en-US" sz="2400" b="1" smtClean="0"/>
              <a:t>Hàm trả về kết quả là mảng</a:t>
            </a:r>
            <a:endParaRPr lang="en-US" sz="2400" b="1" smtClean="0"/>
          </a:p>
          <a:p>
            <a:pPr marL="0" indent="0" algn="just">
              <a:buNone/>
            </a:pPr>
            <a:r>
              <a:rPr lang="en-US" sz="1800" smtClean="0"/>
              <a:t>Để </a:t>
            </a:r>
            <a:r>
              <a:rPr lang="en-US" sz="1800"/>
              <a:t>hàm trả về kết quả </a:t>
            </a:r>
            <a:r>
              <a:rPr lang="en-US" sz="1800" smtClean="0"/>
              <a:t>là </a:t>
            </a:r>
            <a:r>
              <a:rPr lang="en-US" sz="1800" smtClean="0"/>
              <a:t>mảng thì ta khai báo kiểu dữ liệu trả về là con trỏ.</a:t>
            </a:r>
          </a:p>
          <a:p>
            <a:pPr marL="0" indent="0" algn="just">
              <a:buNone/>
            </a:pPr>
            <a:r>
              <a:rPr lang="en-US" sz="1800" b="1" smtClean="0"/>
              <a:t>Ví dụ: </a:t>
            </a:r>
            <a:r>
              <a:rPr lang="en-US" sz="1800" smtClean="0"/>
              <a:t>Viết hàm nhận số nguyên dương n là tham số và trả về 1 mảng n số nguyên liên tiếp từ 1 đến n.</a:t>
            </a:r>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4068310989"/>
              </p:ext>
            </p:extLst>
          </p:nvPr>
        </p:nvGraphicFramePr>
        <p:xfrm>
          <a:off x="457200" y="2570671"/>
          <a:ext cx="8205538" cy="3444240"/>
        </p:xfrm>
        <a:graphic>
          <a:graphicData uri="http://schemas.openxmlformats.org/drawingml/2006/table">
            <a:tbl>
              <a:tblPr firstRow="1" bandRow="1">
                <a:tableStyleId>{17292A2E-F333-43FB-9621-5CBBE7FDCDCB}</a:tableStyleId>
              </a:tblPr>
              <a:tblGrid>
                <a:gridCol w="4183811">
                  <a:extLst>
                    <a:ext uri="{9D8B030D-6E8A-4147-A177-3AD203B41FA5}">
                      <a16:colId xmlns:a16="http://schemas.microsoft.com/office/drawing/2014/main" val="107693152"/>
                    </a:ext>
                  </a:extLst>
                </a:gridCol>
                <a:gridCol w="4021727">
                  <a:extLst>
                    <a:ext uri="{9D8B030D-6E8A-4147-A177-3AD203B41FA5}">
                      <a16:colId xmlns:a16="http://schemas.microsoft.com/office/drawing/2014/main" val="1168776257"/>
                    </a:ext>
                  </a:extLst>
                </a:gridCol>
              </a:tblGrid>
              <a:tr h="291123">
                <a:tc gridSpan="2">
                  <a:txBody>
                    <a:bodyPr/>
                    <a:lstStyle/>
                    <a:p>
                      <a:pPr marL="0" indent="0" algn="just">
                        <a:buNone/>
                      </a:pPr>
                      <a:r>
                        <a:rPr lang="en-US" sz="1600" i="0" smtClean="0"/>
                        <a:t>E9.13 </a:t>
                      </a:r>
                      <a:r>
                        <a:rPr lang="en-US" sz="1600" i="0" baseline="0" smtClean="0"/>
                        <a:t>- </a:t>
                      </a:r>
                      <a:r>
                        <a:rPr lang="en-US" sz="1600" b="1" i="0" baseline="0" smtClean="0">
                          <a:latin typeface="Calibri" panose="020F0502020204030204" pitchFamily="34" charset="0"/>
                          <a:cs typeface="Calibri" panose="020F0502020204030204" pitchFamily="34" charset="0"/>
                        </a:rPr>
                        <a:t>Ví  dụ về </a:t>
                      </a:r>
                      <a:r>
                        <a:rPr lang="en-US" sz="1600" b="1" i="0" baseline="0" smtClean="0">
                          <a:latin typeface="Calibri" panose="020F0502020204030204" pitchFamily="34" charset="0"/>
                          <a:cs typeface="Calibri" panose="020F0502020204030204" pitchFamily="34" charset="0"/>
                        </a:rPr>
                        <a:t>hàm trả về kết quả là mảng</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253942">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generate_sequence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n)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a[n];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for</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0</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a[i]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*p = generate_sequence(</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10</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puts</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"First 10 positive integers: "</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for</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0</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&lt;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10</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"%d "</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p[i]);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4"/>
                      </a:solidFill>
                      <a:prstDash val="solid"/>
                      <a:round/>
                      <a:headEnd type="none" w="med" len="med"/>
                      <a:tailEnd type="none" w="med" len="med"/>
                    </a:lnR>
                  </a:tcPr>
                </a:tc>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mtClean="0">
                          <a:effectLst/>
                          <a:latin typeface="+mn-lt"/>
                          <a:ea typeface="Courier New" panose="02070309020205020404" pitchFamily="49" charset="0"/>
                          <a:cs typeface="Times New Roman" panose="02020603050405020304" pitchFamily="18" charset="0"/>
                        </a:rPr>
                        <a:t>Câu</a:t>
                      </a:r>
                      <a:r>
                        <a:rPr lang="en-US" sz="1800" b="1" baseline="0" smtClean="0">
                          <a:effectLst/>
                          <a:latin typeface="+mn-lt"/>
                          <a:ea typeface="Courier New" panose="02070309020205020404" pitchFamily="49" charset="0"/>
                          <a:cs typeface="Times New Roman" panose="02020603050405020304" pitchFamily="18" charset="0"/>
                        </a:rPr>
                        <a:t> hỏi:</a:t>
                      </a:r>
                    </a:p>
                    <a:p>
                      <a:pPr marL="0" marR="0" algn="just"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smtClean="0">
                          <a:effectLst/>
                          <a:latin typeface="+mn-lt"/>
                          <a:ea typeface="Courier New" panose="02070309020205020404" pitchFamily="49" charset="0"/>
                          <a:cs typeface="Times New Roman" panose="02020603050405020304" pitchFamily="18" charset="0"/>
                        </a:rPr>
                        <a:t>Tại sao chương trình này khi chạy lại gặp lỗi?</a:t>
                      </a:r>
                    </a:p>
                    <a:p>
                      <a:pPr marL="0" marR="0" algn="just"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baseline="0" smtClean="0">
                          <a:effectLst/>
                          <a:latin typeface="+mn-lt"/>
                          <a:ea typeface="Courier New" panose="02070309020205020404" pitchFamily="49" charset="0"/>
                          <a:cs typeface="Times New Roman" panose="02020603050405020304" pitchFamily="18" charset="0"/>
                        </a:rPr>
                        <a:t>Trả lời:</a:t>
                      </a:r>
                    </a:p>
                    <a:p>
                      <a:pPr marL="0" marR="0" algn="just"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mtClean="0">
                          <a:effectLst/>
                          <a:latin typeface="+mn-lt"/>
                          <a:ea typeface="Courier New" panose="02070309020205020404" pitchFamily="49" charset="0"/>
                          <a:cs typeface="Times New Roman" panose="02020603050405020304" pitchFamily="18" charset="0"/>
                        </a:rPr>
                        <a:t>Vì</a:t>
                      </a:r>
                      <a:r>
                        <a:rPr lang="en-US" sz="1800" baseline="0" smtClean="0">
                          <a:effectLst/>
                          <a:latin typeface="+mn-lt"/>
                          <a:ea typeface="Courier New" panose="02070309020205020404" pitchFamily="49" charset="0"/>
                          <a:cs typeface="Times New Roman" panose="02020603050405020304" pitchFamily="18" charset="0"/>
                        </a:rPr>
                        <a:t> khi hàm </a:t>
                      </a:r>
                      <a:r>
                        <a:rPr lang="en-US" sz="1400" baseline="0" smtClean="0">
                          <a:effectLst/>
                          <a:latin typeface="Courier New" panose="02070309020205020404" pitchFamily="49" charset="0"/>
                          <a:ea typeface="Courier New" panose="02070309020205020404" pitchFamily="49" charset="0"/>
                          <a:cs typeface="Courier New" panose="02070309020205020404" pitchFamily="49" charset="0"/>
                        </a:rPr>
                        <a:t>generate_sequence()</a:t>
                      </a:r>
                      <a:r>
                        <a:rPr lang="en-US" sz="1800" baseline="0" smtClean="0">
                          <a:effectLst/>
                          <a:latin typeface="+mn-lt"/>
                          <a:ea typeface="Courier New" panose="02070309020205020404" pitchFamily="49" charset="0"/>
                          <a:cs typeface="Times New Roman" panose="02020603050405020304" pitchFamily="18" charset="0"/>
                        </a:rPr>
                        <a:t> kết thúc thì vùng nhớ của mảng </a:t>
                      </a:r>
                      <a:r>
                        <a:rPr lang="en-US" sz="1400" kern="1200" baseline="0" smtClean="0">
                          <a:solidFill>
                            <a:schemeClr val="tx1"/>
                          </a:solidFill>
                          <a:effectLst/>
                          <a:latin typeface="Courier New" panose="02070309020205020404" pitchFamily="49" charset="0"/>
                          <a:ea typeface="Courier New" panose="02070309020205020404" pitchFamily="49" charset="0"/>
                          <a:cs typeface="Courier New" panose="02070309020205020404" pitchFamily="49" charset="0"/>
                        </a:rPr>
                        <a:t>a</a:t>
                      </a:r>
                      <a:r>
                        <a:rPr lang="en-US" sz="1800" baseline="0" smtClean="0">
                          <a:effectLst/>
                          <a:latin typeface="+mn-lt"/>
                          <a:ea typeface="Courier New" panose="02070309020205020404" pitchFamily="49" charset="0"/>
                          <a:cs typeface="Times New Roman" panose="02020603050405020304" pitchFamily="18" charset="0"/>
                        </a:rPr>
                        <a:t> sẽ được giải phóng, mà con trỏ </a:t>
                      </a:r>
                      <a:r>
                        <a:rPr lang="en-US" sz="1400" baseline="0" smtClean="0">
                          <a:effectLst/>
                          <a:latin typeface="Courier New" panose="02070309020205020404" pitchFamily="49" charset="0"/>
                          <a:ea typeface="Courier New" panose="02070309020205020404" pitchFamily="49" charset="0"/>
                          <a:cs typeface="Courier New" panose="02070309020205020404" pitchFamily="49" charset="0"/>
                        </a:rPr>
                        <a:t>p</a:t>
                      </a:r>
                      <a:r>
                        <a:rPr lang="en-US" sz="1800" baseline="0" smtClean="0">
                          <a:effectLst/>
                          <a:latin typeface="+mn-lt"/>
                          <a:ea typeface="Courier New" panose="02070309020205020404" pitchFamily="49" charset="0"/>
                          <a:cs typeface="Times New Roman" panose="02020603050405020304" pitchFamily="18" charset="0"/>
                        </a:rPr>
                        <a:t> trong hàm </a:t>
                      </a:r>
                      <a:r>
                        <a:rPr lang="en-US" sz="1400" kern="1200" baseline="0" smtClean="0">
                          <a:solidFill>
                            <a:schemeClr val="tx1"/>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800" baseline="0" smtClean="0">
                          <a:effectLst/>
                          <a:latin typeface="+mn-lt"/>
                          <a:ea typeface="Courier New" panose="02070309020205020404" pitchFamily="49" charset="0"/>
                          <a:cs typeface="Times New Roman" panose="02020603050405020304" pitchFamily="18" charset="0"/>
                        </a:rPr>
                        <a:t> lại trỏ tới vùng nhớ đó, cho nên việc truy cập vào một vùng nhớ chưa được cấp phát là không hợp lệ và sẽ gây lỗi chương trình (cụ thể là lỗi SIGSEGV).</a:t>
                      </a:r>
                      <a:endParaRPr lang="en-US" sz="1800" smtClean="0">
                        <a:effectLst/>
                        <a:latin typeface="+mn-lt"/>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777134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Vòng đời của đối tượng</a:t>
            </a:r>
            <a:endParaRPr lang="en-US"/>
          </a:p>
        </p:txBody>
      </p:sp>
      <p:sp>
        <p:nvSpPr>
          <p:cNvPr id="3" name="Content Placeholder 2"/>
          <p:cNvSpPr>
            <a:spLocks noGrp="1"/>
          </p:cNvSpPr>
          <p:nvPr>
            <p:ph idx="1"/>
          </p:nvPr>
        </p:nvSpPr>
        <p:spPr>
          <a:xfrm>
            <a:off x="457200" y="1142998"/>
            <a:ext cx="8229600" cy="5128406"/>
          </a:xfrm>
        </p:spPr>
        <p:txBody>
          <a:bodyPr>
            <a:normAutofit/>
          </a:bodyPr>
          <a:lstStyle/>
          <a:p>
            <a:pPr marL="0" indent="0" algn="just">
              <a:buNone/>
            </a:pPr>
            <a:r>
              <a:rPr lang="en-US" sz="1800" smtClean="0"/>
              <a:t>Để </a:t>
            </a:r>
            <a:r>
              <a:rPr lang="en-US" sz="1800" smtClean="0"/>
              <a:t>mảng (hay biến cục bộ) mà hàm trả địa chỉ về vẫn tồn tại sau khi hàm kết thúc, ta có thể dùng 2 cách sau:</a:t>
            </a:r>
          </a:p>
          <a:p>
            <a:pPr algn="just"/>
            <a:r>
              <a:rPr lang="en-US" sz="1800" smtClean="0"/>
              <a:t>Cấp phát biến/mảng bằng hàm cấp phát động. Do dữ liệu cấp phát động nằm trong vùng nhớ heap thay vì stack nên chúng không bị giải phóng bộ nhớ khi hàm kết thúc. Tuy vậy sau khi sử dụng xong thì ta phải gọi hàm </a:t>
            </a:r>
            <a:r>
              <a:rPr lang="en-US" sz="1400" smtClean="0">
                <a:latin typeface="Courier New" panose="02070309020205020404" pitchFamily="49" charset="0"/>
                <a:cs typeface="Courier New" panose="02070309020205020404" pitchFamily="49" charset="0"/>
              </a:rPr>
              <a:t>free()</a:t>
            </a:r>
            <a:r>
              <a:rPr lang="en-US" sz="1800" smtClean="0"/>
              <a:t> để giải phóng bộ nhớ.</a:t>
            </a:r>
          </a:p>
          <a:p>
            <a:pPr algn="just"/>
            <a:r>
              <a:rPr lang="en-US" sz="1800" smtClean="0"/>
              <a:t>Khai báo biến/mảng là biến tĩnh.</a:t>
            </a:r>
          </a:p>
          <a:p>
            <a:pPr marL="0" indent="0" algn="just">
              <a:buNone/>
            </a:pPr>
            <a:r>
              <a:rPr lang="en-US" sz="2400" b="1" smtClean="0"/>
              <a:t>3. Biến tĩnh</a:t>
            </a:r>
          </a:p>
          <a:p>
            <a:pPr marL="0" indent="0" algn="just">
              <a:buNone/>
            </a:pPr>
            <a:r>
              <a:rPr lang="en-US" sz="1800" smtClean="0"/>
              <a:t>Để khai báo một biến/mảng là biến tĩnh (static variable) thì ta thêm từ khóa </a:t>
            </a:r>
            <a:r>
              <a:rPr lang="en-US" sz="1400" b="1" smtClean="0">
                <a:latin typeface="Courier New" panose="02070309020205020404" pitchFamily="49" charset="0"/>
                <a:cs typeface="Courier New" panose="02070309020205020404" pitchFamily="49" charset="0"/>
              </a:rPr>
              <a:t>static</a:t>
            </a:r>
            <a:r>
              <a:rPr lang="en-US" sz="1800" smtClean="0"/>
              <a:t> vào trước khai báo. Với mảng thì ta phải khai báo kích thước cố định hoặc khởi tạo bằng mảng hằng.</a:t>
            </a:r>
          </a:p>
          <a:p>
            <a:pPr marL="0" indent="0" algn="just">
              <a:buNone/>
            </a:pPr>
            <a:r>
              <a:rPr lang="en-US" sz="1800" b="1" smtClean="0"/>
              <a:t>Ví dụ: </a:t>
            </a:r>
            <a:r>
              <a:rPr lang="en-US" sz="1400" b="1" smtClean="0">
                <a:latin typeface="Courier New" panose="02070309020205020404" pitchFamily="49" charset="0"/>
                <a:cs typeface="Courier New" panose="02070309020205020404" pitchFamily="49" charset="0"/>
              </a:rPr>
              <a:t>static</a:t>
            </a:r>
            <a:r>
              <a:rPr lang="en-US" sz="1400" smtClean="0">
                <a:latin typeface="Courier New" panose="02070309020205020404" pitchFamily="49" charset="0"/>
                <a:cs typeface="Courier New" panose="02070309020205020404" pitchFamily="49" charset="0"/>
              </a:rPr>
              <a:t> </a:t>
            </a:r>
            <a:r>
              <a:rPr lang="en-US" sz="1400" b="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a:t>
            </a:r>
            <a:r>
              <a:rPr lang="en-US" sz="1400" smtClean="0">
                <a:solidFill>
                  <a:schemeClr val="accent2"/>
                </a:solidFill>
                <a:latin typeface="Courier New" panose="02070309020205020404" pitchFamily="49" charset="0"/>
                <a:cs typeface="Courier New" panose="02070309020205020404" pitchFamily="49" charset="0"/>
              </a:rPr>
              <a:t>100</a:t>
            </a:r>
            <a:r>
              <a:rPr lang="en-US" sz="1400" smtClean="0">
                <a:latin typeface="Courier New" panose="02070309020205020404" pitchFamily="49" charset="0"/>
                <a:cs typeface="Courier New" panose="02070309020205020404" pitchFamily="49" charset="0"/>
              </a:rPr>
              <a:t>];</a:t>
            </a:r>
          </a:p>
          <a:p>
            <a:pPr marL="0" indent="0" algn="just">
              <a:buNone/>
            </a:pPr>
            <a:r>
              <a:rPr lang="en-US" sz="1800" smtClean="0"/>
              <a:t>Biến tĩnh được cấp phát một vùng bộ nhớ cố định và chỉ được giải phóng bộ nhớ khi chương trình kết thúc. Dữ liệu của biến, nếu không bị tác động gì, thì vẫn giữ nguyên qua các lần gọi hàm.</a:t>
            </a:r>
            <a:endParaRPr lang="en-US" sz="1800"/>
          </a:p>
        </p:txBody>
      </p:sp>
    </p:spTree>
    <p:extLst>
      <p:ext uri="{BB962C8B-B14F-4D97-AF65-F5344CB8AC3E}">
        <p14:creationId xmlns:p14="http://schemas.microsoft.com/office/powerpoint/2010/main" val="1113021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Vòng đời của đối tượng</a:t>
            </a:r>
            <a:endParaRPr lang="en-US"/>
          </a:p>
        </p:txBody>
      </p:sp>
      <p:sp>
        <p:nvSpPr>
          <p:cNvPr id="3" name="Content Placeholder 2"/>
          <p:cNvSpPr>
            <a:spLocks noGrp="1"/>
          </p:cNvSpPr>
          <p:nvPr>
            <p:ph idx="1"/>
          </p:nvPr>
        </p:nvSpPr>
        <p:spPr>
          <a:xfrm>
            <a:off x="457200" y="1143000"/>
            <a:ext cx="8229600" cy="358542"/>
          </a:xfrm>
        </p:spPr>
        <p:txBody>
          <a:bodyPr>
            <a:normAutofit lnSpcReduction="10000"/>
          </a:bodyPr>
          <a:lstStyle/>
          <a:p>
            <a:pPr marL="0" indent="0" algn="just">
              <a:buNone/>
            </a:pPr>
            <a:r>
              <a:rPr lang="en-US" sz="1800" smtClean="0"/>
              <a:t>Chương trình sau đây minh họa các đặc điểm của biến tĩnh.</a:t>
            </a:r>
            <a:endParaRPr lang="en-US" sz="1400"/>
          </a:p>
        </p:txBody>
      </p:sp>
      <p:graphicFrame>
        <p:nvGraphicFramePr>
          <p:cNvPr id="4" name="Table 3"/>
          <p:cNvGraphicFramePr>
            <a:graphicFrameLocks noGrp="1"/>
          </p:cNvGraphicFramePr>
          <p:nvPr>
            <p:extLst>
              <p:ext uri="{D42A27DB-BD31-4B8C-83A1-F6EECF244321}">
                <p14:modId xmlns:p14="http://schemas.microsoft.com/office/powerpoint/2010/main" val="3868723382"/>
              </p:ext>
            </p:extLst>
          </p:nvPr>
        </p:nvGraphicFramePr>
        <p:xfrm>
          <a:off x="457200" y="1501542"/>
          <a:ext cx="8229600" cy="3768617"/>
        </p:xfrm>
        <a:graphic>
          <a:graphicData uri="http://schemas.openxmlformats.org/drawingml/2006/table">
            <a:tbl>
              <a:tblPr firstRow="1" bandRow="1">
                <a:tableStyleId>{17292A2E-F333-43FB-9621-5CBBE7FDCDCB}</a:tableStyleId>
              </a:tblPr>
              <a:tblGrid>
                <a:gridCol w="8229600">
                  <a:extLst>
                    <a:ext uri="{9D8B030D-6E8A-4147-A177-3AD203B41FA5}">
                      <a16:colId xmlns:a16="http://schemas.microsoft.com/office/drawing/2014/main" val="107693152"/>
                    </a:ext>
                  </a:extLst>
                </a:gridCol>
              </a:tblGrid>
              <a:tr h="180609">
                <a:tc>
                  <a:txBody>
                    <a:bodyPr/>
                    <a:lstStyle/>
                    <a:p>
                      <a:pPr marL="0" indent="0" algn="just">
                        <a:buNone/>
                      </a:pPr>
                      <a:r>
                        <a:rPr lang="en-US" sz="1600" i="0" smtClean="0"/>
                        <a:t>E9.14 </a:t>
                      </a:r>
                      <a:r>
                        <a:rPr lang="en-US" sz="1600" i="0" baseline="0" smtClean="0"/>
                        <a:t>- </a:t>
                      </a:r>
                      <a:r>
                        <a:rPr lang="en-US" sz="1600" b="1" i="0" baseline="0" smtClean="0">
                          <a:latin typeface="Calibri" panose="020F0502020204030204" pitchFamily="34" charset="0"/>
                          <a:cs typeface="Calibri" panose="020F0502020204030204" pitchFamily="34" charset="0"/>
                        </a:rPr>
                        <a:t>Ví  dụ về </a:t>
                      </a:r>
                      <a:r>
                        <a:rPr lang="en-US" sz="1600" b="1" i="0" baseline="0" smtClean="0">
                          <a:latin typeface="Calibri" panose="020F0502020204030204" pitchFamily="34" charset="0"/>
                          <a:cs typeface="Calibri" panose="020F0502020204030204" pitchFamily="34" charset="0"/>
                        </a:rPr>
                        <a:t>biến tĩnh</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433337">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print_static_var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static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 = %d\n"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*p1 = print_static_var();</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*p2 = print_static_var();</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(p1 == p2)</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"Address of static variable doesn't change."</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"Really? Address of static variable can be changed?"</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*p1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print_static_var();</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63969" b="78037"/>
          <a:stretch/>
        </p:blipFill>
        <p:spPr>
          <a:xfrm>
            <a:off x="5197505" y="2229416"/>
            <a:ext cx="3359899" cy="1071113"/>
          </a:xfrm>
          <a:prstGeom prst="rect">
            <a:avLst/>
          </a:prstGeom>
        </p:spPr>
      </p:pic>
      <p:sp>
        <p:nvSpPr>
          <p:cNvPr id="6" name="TextBox 5"/>
          <p:cNvSpPr txBox="1"/>
          <p:nvPr/>
        </p:nvSpPr>
        <p:spPr>
          <a:xfrm>
            <a:off x="5197505" y="1860084"/>
            <a:ext cx="869337"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35452940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Vòng đời của đối tượng</a:t>
            </a:r>
            <a:endParaRPr lang="en-US"/>
          </a:p>
        </p:txBody>
      </p:sp>
      <p:sp>
        <p:nvSpPr>
          <p:cNvPr id="3" name="Content Placeholder 2"/>
          <p:cNvSpPr>
            <a:spLocks noGrp="1"/>
          </p:cNvSpPr>
          <p:nvPr>
            <p:ph idx="1"/>
          </p:nvPr>
        </p:nvSpPr>
        <p:spPr>
          <a:xfrm>
            <a:off x="457200" y="1143000"/>
            <a:ext cx="8229600" cy="358542"/>
          </a:xfrm>
        </p:spPr>
        <p:txBody>
          <a:bodyPr>
            <a:normAutofit lnSpcReduction="10000"/>
          </a:bodyPr>
          <a:lstStyle/>
          <a:p>
            <a:pPr marL="0" indent="0" algn="just">
              <a:buNone/>
            </a:pPr>
            <a:r>
              <a:rPr lang="en-US" sz="1800" b="1"/>
              <a:t>Ví dụ:</a:t>
            </a:r>
            <a:r>
              <a:rPr lang="en-US" sz="1800"/>
              <a:t> Hãy viết lại ví dụ </a:t>
            </a:r>
            <a:r>
              <a:rPr lang="en-US" sz="1800" smtClean="0"/>
              <a:t>E9.13 theo 2 cách: sử dụng hàm cấp phát động hoặc biến tĩnh</a:t>
            </a:r>
            <a:endParaRPr lang="en-US" sz="1400"/>
          </a:p>
        </p:txBody>
      </p:sp>
      <p:graphicFrame>
        <p:nvGraphicFramePr>
          <p:cNvPr id="4" name="Table 3"/>
          <p:cNvGraphicFramePr>
            <a:graphicFrameLocks noGrp="1"/>
          </p:cNvGraphicFramePr>
          <p:nvPr>
            <p:extLst>
              <p:ext uri="{D42A27DB-BD31-4B8C-83A1-F6EECF244321}">
                <p14:modId xmlns:p14="http://schemas.microsoft.com/office/powerpoint/2010/main" val="3853476864"/>
              </p:ext>
            </p:extLst>
          </p:nvPr>
        </p:nvGraphicFramePr>
        <p:xfrm>
          <a:off x="457200" y="1501543"/>
          <a:ext cx="8205538" cy="4305047"/>
        </p:xfrm>
        <a:graphic>
          <a:graphicData uri="http://schemas.openxmlformats.org/drawingml/2006/table">
            <a:tbl>
              <a:tblPr firstRow="1" bandRow="1">
                <a:tableStyleId>{17292A2E-F333-43FB-9621-5CBBE7FDCDCB}</a:tableStyleId>
              </a:tblPr>
              <a:tblGrid>
                <a:gridCol w="4102769">
                  <a:extLst>
                    <a:ext uri="{9D8B030D-6E8A-4147-A177-3AD203B41FA5}">
                      <a16:colId xmlns:a16="http://schemas.microsoft.com/office/drawing/2014/main" val="107693152"/>
                    </a:ext>
                  </a:extLst>
                </a:gridCol>
                <a:gridCol w="4102769">
                  <a:extLst>
                    <a:ext uri="{9D8B030D-6E8A-4147-A177-3AD203B41FA5}">
                      <a16:colId xmlns:a16="http://schemas.microsoft.com/office/drawing/2014/main" val="817681570"/>
                    </a:ext>
                  </a:extLst>
                </a:gridCol>
              </a:tblGrid>
              <a:tr h="303120">
                <a:tc gridSpan="2">
                  <a:txBody>
                    <a:bodyPr/>
                    <a:lstStyle/>
                    <a:p>
                      <a:pPr marL="0" indent="0" algn="just">
                        <a:buNone/>
                      </a:pPr>
                      <a:r>
                        <a:rPr lang="en-US" sz="1600" i="0" smtClean="0"/>
                        <a:t>E9.15 </a:t>
                      </a:r>
                      <a:r>
                        <a:rPr lang="en-US" sz="1600" i="0" baseline="0" smtClean="0"/>
                        <a:t>- </a:t>
                      </a:r>
                      <a:r>
                        <a:rPr lang="en-US" sz="1600" b="1" i="0" baseline="0" smtClean="0">
                          <a:latin typeface="Calibri" panose="020F0502020204030204" pitchFamily="34" charset="0"/>
                          <a:cs typeface="Calibri" panose="020F0502020204030204" pitchFamily="34" charset="0"/>
                        </a:rPr>
                        <a:t>Ví  dụ về </a:t>
                      </a:r>
                      <a:r>
                        <a:rPr lang="en-US" sz="1600" b="1" i="0" baseline="0" smtClean="0">
                          <a:latin typeface="Calibri" panose="020F0502020204030204" pitchFamily="34" charset="0"/>
                          <a:cs typeface="Calibri" panose="020F0502020204030204" pitchFamily="34" charset="0"/>
                        </a:rPr>
                        <a:t>hàm trả về kết quả là mảng</a:t>
                      </a:r>
                      <a:endParaRPr lang="vi-VN" sz="1600" b="1" i="0" smtClean="0">
                        <a:latin typeface="Calibri" panose="020F0502020204030204" pitchFamily="34" charset="0"/>
                        <a:cs typeface="Calibri" panose="020F0502020204030204" pitchFamily="34" charset="0"/>
                      </a:endParaRPr>
                    </a:p>
                  </a:txBody>
                  <a:tcPr/>
                </a:tc>
                <a:tc hMerge="1">
                  <a:txBody>
                    <a:bodyPr/>
                    <a:lstStyle/>
                    <a:p>
                      <a:endParaRPr lang="en-US"/>
                    </a:p>
                  </a:txBody>
                  <a:tcPr/>
                </a:tc>
                <a:extLst>
                  <a:ext uri="{0D108BD9-81ED-4DB2-BD59-A6C34878D82A}">
                    <a16:rowId xmlns:a16="http://schemas.microsoft.com/office/drawing/2014/main" val="30474077"/>
                  </a:ext>
                </a:extLst>
              </a:tr>
              <a:tr h="275564">
                <a:tc>
                  <a:txBody>
                    <a:bodyPr/>
                    <a:lstStyle/>
                    <a:p>
                      <a:pPr marL="0" marR="0" algn="ctr">
                        <a:spcBef>
                          <a:spcPts val="0"/>
                        </a:spcBef>
                        <a:spcAft>
                          <a:spcPts val="0"/>
                        </a:spcAft>
                      </a:pPr>
                      <a:r>
                        <a:rPr lang="en-US" sz="1400" b="1" smtClean="0">
                          <a:effectLst/>
                          <a:latin typeface="+mn-lt"/>
                          <a:ea typeface="Courier New" panose="02070309020205020404" pitchFamily="49" charset="0"/>
                          <a:cs typeface="Times New Roman" panose="02020603050405020304" pitchFamily="18" charset="0"/>
                        </a:rPr>
                        <a:t>Sử</a:t>
                      </a:r>
                      <a:r>
                        <a:rPr lang="en-US" sz="1400" b="1" baseline="0" smtClean="0">
                          <a:effectLst/>
                          <a:latin typeface="+mn-lt"/>
                          <a:ea typeface="Courier New" panose="02070309020205020404" pitchFamily="49" charset="0"/>
                          <a:cs typeface="Times New Roman" panose="02020603050405020304" pitchFamily="18" charset="0"/>
                        </a:rPr>
                        <a:t> dụng hàm cấp phát động</a:t>
                      </a:r>
                      <a:endParaRPr lang="en-US" sz="1400" b="1" smtClean="0">
                        <a:effectLst/>
                        <a:latin typeface="+mn-lt"/>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tc>
                  <a:txBody>
                    <a:bodyPr/>
                    <a:lstStyle/>
                    <a:p>
                      <a:pPr marL="0" marR="0" algn="ctr">
                        <a:spcBef>
                          <a:spcPts val="0"/>
                        </a:spcBef>
                        <a:spcAft>
                          <a:spcPts val="0"/>
                        </a:spcAft>
                      </a:pPr>
                      <a:r>
                        <a:rPr lang="en-US" sz="1400" b="1" smtClean="0">
                          <a:effectLst/>
                          <a:latin typeface="+mn-lt"/>
                          <a:ea typeface="Courier New" panose="02070309020205020404" pitchFamily="49" charset="0"/>
                          <a:cs typeface="Times New Roman" panose="02020603050405020304" pitchFamily="18" charset="0"/>
                        </a:rPr>
                        <a:t>Sử</a:t>
                      </a:r>
                      <a:r>
                        <a:rPr lang="en-US" sz="1400" b="1" baseline="0" smtClean="0">
                          <a:effectLst/>
                          <a:latin typeface="+mn-lt"/>
                          <a:ea typeface="Courier New" panose="02070309020205020404" pitchFamily="49" charset="0"/>
                          <a:cs typeface="Times New Roman" panose="02020603050405020304" pitchFamily="18" charset="0"/>
                        </a:rPr>
                        <a:t> dụng biến tĩnh</a:t>
                      </a:r>
                      <a:endParaRPr lang="en-US" sz="1400" b="1" smtClean="0">
                        <a:effectLst/>
                        <a:latin typeface="+mn-lt"/>
                        <a:ea typeface="Courier New" panose="02070309020205020404" pitchFamily="49" charset="0"/>
                        <a:cs typeface="Times New Roman" panose="02020603050405020304" pitchFamily="18" charset="0"/>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521605079"/>
                  </a:ext>
                </a:extLst>
              </a:tr>
              <a:tr h="3664967">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&lt;stdlib.h&gt;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generate_sequence</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calloc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(n,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sizeof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generate_sequence(</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"First 10 positive integers: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free</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2"/>
                      </a:solidFill>
                      <a:prstDash val="solid"/>
                      <a:round/>
                      <a:headEnd type="none" w="med" len="med"/>
                      <a:tailEnd type="none" w="med" len="med"/>
                    </a:lnR>
                  </a:tcPr>
                </a:tc>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generate_sequence</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static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generate_sequence(</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"First 10 positive integers: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85934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 CON TRỎ HÀM (NÂNg CAO)</a:t>
            </a:r>
            <a:endParaRPr lang="en-US"/>
          </a:p>
        </p:txBody>
      </p:sp>
    </p:spTree>
    <p:extLst>
      <p:ext uri="{BB962C8B-B14F-4D97-AF65-F5344CB8AC3E}">
        <p14:creationId xmlns:p14="http://schemas.microsoft.com/office/powerpoint/2010/main" val="303291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 trỏ hàm</a:t>
            </a:r>
            <a:endParaRPr lang="en-US"/>
          </a:p>
        </p:txBody>
      </p:sp>
      <p:sp>
        <p:nvSpPr>
          <p:cNvPr id="3" name="Content Placeholder 2"/>
          <p:cNvSpPr>
            <a:spLocks noGrp="1"/>
          </p:cNvSpPr>
          <p:nvPr>
            <p:ph idx="1"/>
          </p:nvPr>
        </p:nvSpPr>
        <p:spPr>
          <a:xfrm>
            <a:off x="457200" y="1142999"/>
            <a:ext cx="8229600" cy="4990382"/>
          </a:xfrm>
        </p:spPr>
        <p:txBody>
          <a:bodyPr>
            <a:normAutofit/>
          </a:bodyPr>
          <a:lstStyle/>
          <a:p>
            <a:pPr marL="0" indent="0" algn="just">
              <a:buNone/>
            </a:pPr>
            <a:r>
              <a:rPr lang="en-US" sz="2400" b="1" smtClean="0"/>
              <a:t>1. Khái niệm</a:t>
            </a:r>
          </a:p>
          <a:p>
            <a:pPr marL="0" indent="0" algn="just">
              <a:buNone/>
            </a:pPr>
            <a:r>
              <a:rPr lang="en-US" sz="1800" smtClean="0">
                <a:cs typeface="Calibri" panose="020F0502020204030204" pitchFamily="34" charset="0"/>
              </a:rPr>
              <a:t>Con trỏ hàm (pointer to function) là con trỏ trỏ tới địa chỉ của hàm trong vùng nhớ cố định của chương trình. Thông qua con trỏ hàm mà ta có thể thực thi hàm mà nó trỏ tới.</a:t>
            </a:r>
          </a:p>
          <a:p>
            <a:pPr marL="0" indent="0" algn="just">
              <a:buNone/>
            </a:pPr>
            <a:r>
              <a:rPr lang="en-US" sz="1800" smtClean="0">
                <a:cs typeface="Calibri" panose="020F0502020204030204" pitchFamily="34" charset="0"/>
              </a:rPr>
              <a:t>Cú pháp khai báo con trỏ hàm tương tự như khai báo nguyên mẫu hàm:</a:t>
            </a:r>
          </a:p>
          <a:p>
            <a:pPr marL="0" indent="0" algn="ctr">
              <a:buNone/>
            </a:pPr>
            <a:r>
              <a:rPr lang="en-US" sz="1200" b="1" smtClean="0">
                <a:latin typeface="Courier New" panose="02070309020205020404" pitchFamily="49" charset="0"/>
                <a:cs typeface="Courier New" panose="02070309020205020404" pitchFamily="49" charset="0"/>
              </a:rPr>
              <a:t>kiểu_dữ_liệu</a:t>
            </a:r>
            <a:r>
              <a:rPr lang="en-US" sz="1200" smtClean="0">
                <a:latin typeface="Courier New" panose="02070309020205020404" pitchFamily="49" charset="0"/>
                <a:cs typeface="Courier New" panose="02070309020205020404" pitchFamily="49" charset="0"/>
              </a:rPr>
              <a:t> (*tên_con_trỏ_hàm)(tham_số_1, tham_số_2, …) </a:t>
            </a:r>
            <a:r>
              <a:rPr lang="en-US" sz="1200" i="1" smtClean="0">
                <a:latin typeface="Courier New" panose="02070309020205020404" pitchFamily="49" charset="0"/>
                <a:cs typeface="Courier New" panose="02070309020205020404" pitchFamily="49" charset="0"/>
              </a:rPr>
              <a:t>[= </a:t>
            </a:r>
            <a:r>
              <a:rPr lang="en-US" sz="1200" i="1" smtClean="0">
                <a:solidFill>
                  <a:schemeClr val="accent2"/>
                </a:solidFill>
                <a:latin typeface="Courier New" panose="02070309020205020404" pitchFamily="49" charset="0"/>
                <a:cs typeface="Courier New" panose="02070309020205020404" pitchFamily="49" charset="0"/>
              </a:rPr>
              <a:t>địa_chỉ_hàm</a:t>
            </a:r>
            <a:r>
              <a:rPr lang="en-US" sz="1200" i="1" smtClean="0">
                <a:latin typeface="Courier New" panose="02070309020205020404" pitchFamily="49" charset="0"/>
                <a:cs typeface="Courier New" panose="02070309020205020404" pitchFamily="49" charset="0"/>
              </a:rPr>
              <a:t>]</a:t>
            </a:r>
            <a:r>
              <a:rPr lang="en-US" sz="1200" smtClean="0">
                <a:latin typeface="Courier New" panose="02070309020205020404" pitchFamily="49" charset="0"/>
                <a:cs typeface="Courier New" panose="02070309020205020404" pitchFamily="49" charset="0"/>
              </a:rPr>
              <a:t>;</a:t>
            </a:r>
          </a:p>
          <a:p>
            <a:pPr marL="0" indent="0" algn="just">
              <a:buNone/>
            </a:pPr>
            <a:r>
              <a:rPr lang="en-US" sz="1800" smtClean="0">
                <a:cs typeface="Calibri" panose="020F0502020204030204" pitchFamily="34" charset="0"/>
              </a:rPr>
              <a:t>Cách gọi hàm được trỏ thông qua con trỏ hàm cũng giống như gọi hàm thông thường:</a:t>
            </a:r>
          </a:p>
          <a:p>
            <a:pPr marL="0" indent="0" algn="ctr">
              <a:buNone/>
            </a:pPr>
            <a:r>
              <a:rPr lang="en-US" sz="1200" smtClean="0">
                <a:solidFill>
                  <a:prstClr val="black"/>
                </a:solidFill>
                <a:latin typeface="Courier New" panose="02070309020205020404" pitchFamily="49" charset="0"/>
                <a:cs typeface="Courier New" panose="02070309020205020404" pitchFamily="49" charset="0"/>
              </a:rPr>
              <a:t>tên_con_trỏ_hàm(tham_số_1</a:t>
            </a:r>
            <a:r>
              <a:rPr lang="en-US" sz="1200">
                <a:solidFill>
                  <a:prstClr val="black"/>
                </a:solidFill>
                <a:latin typeface="Courier New" panose="02070309020205020404" pitchFamily="49" charset="0"/>
                <a:cs typeface="Courier New" panose="02070309020205020404" pitchFamily="49" charset="0"/>
              </a:rPr>
              <a:t>, tham_số_2</a:t>
            </a:r>
            <a:r>
              <a:rPr lang="en-US" sz="1200">
                <a:solidFill>
                  <a:prstClr val="black"/>
                </a:solidFill>
                <a:latin typeface="Courier New" panose="02070309020205020404" pitchFamily="49" charset="0"/>
                <a:cs typeface="Courier New" panose="02070309020205020404" pitchFamily="49" charset="0"/>
              </a:rPr>
              <a:t>, </a:t>
            </a:r>
            <a:r>
              <a:rPr lang="en-US" sz="1200" smtClean="0">
                <a:solidFill>
                  <a:prstClr val="black"/>
                </a:solidFill>
                <a:latin typeface="Courier New" panose="02070309020205020404" pitchFamily="49" charset="0"/>
                <a:cs typeface="Courier New" panose="02070309020205020404" pitchFamily="49" charset="0"/>
              </a:rPr>
              <a:t>…);</a:t>
            </a:r>
            <a:endParaRPr lang="en-US" sz="1800" smtClean="0">
              <a:cs typeface="Calibri" panose="020F0502020204030204" pitchFamily="34" charset="0"/>
            </a:endParaRPr>
          </a:p>
          <a:p>
            <a:pPr marL="0" indent="0" algn="just">
              <a:buNone/>
            </a:pPr>
            <a:endParaRPr lang="en-US" sz="1800" b="1" smtClean="0">
              <a:cs typeface="Calibri" panose="020F0502020204030204" pitchFamily="34" charset="0"/>
            </a:endParaRPr>
          </a:p>
          <a:p>
            <a:pPr marL="0" indent="0" algn="just">
              <a:buNone/>
            </a:pPr>
            <a:r>
              <a:rPr lang="en-US" sz="1800" b="1" smtClean="0">
                <a:cs typeface="Calibri" panose="020F0502020204030204" pitchFamily="34" charset="0"/>
              </a:rPr>
              <a:t>Ví dụ:</a:t>
            </a:r>
            <a:r>
              <a:rPr lang="en-US" sz="1800">
                <a:cs typeface="Calibri" panose="020F0502020204030204" pitchFamily="34" charset="0"/>
              </a:rPr>
              <a:t> </a:t>
            </a:r>
            <a:r>
              <a:rPr lang="en-US" sz="1800" smtClean="0">
                <a:cs typeface="Calibri" panose="020F0502020204030204" pitchFamily="34" charset="0"/>
              </a:rPr>
              <a:t>Với hàm </a:t>
            </a:r>
            <a:r>
              <a:rPr lang="en-US" sz="1400" b="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t>
            </a:r>
            <a:r>
              <a:rPr lang="en-US" sz="1400" b="1" smtClean="0">
                <a:solidFill>
                  <a:schemeClr val="accent2"/>
                </a:solidFill>
                <a:latin typeface="Courier New" panose="02070309020205020404" pitchFamily="49" charset="0"/>
                <a:cs typeface="Courier New" panose="02070309020205020404" pitchFamily="49" charset="0"/>
              </a:rPr>
              <a:t>add</a:t>
            </a:r>
            <a:r>
              <a:rPr lang="en-US" sz="1400" smtClean="0">
                <a:latin typeface="Courier New" panose="02070309020205020404" pitchFamily="49" charset="0"/>
                <a:cs typeface="Courier New" panose="02070309020205020404" pitchFamily="49" charset="0"/>
              </a:rPr>
              <a:t>(</a:t>
            </a:r>
            <a:r>
              <a:rPr lang="en-US" sz="1400" b="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x, </a:t>
            </a:r>
            <a:r>
              <a:rPr lang="en-US" sz="1400" b="1">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y)</a:t>
            </a:r>
            <a:r>
              <a:rPr lang="en-US" sz="1200" smtClean="0">
                <a:latin typeface="Courier New" panose="02070309020205020404" pitchFamily="49" charset="0"/>
                <a:cs typeface="Courier New" panose="02070309020205020404" pitchFamily="49" charset="0"/>
              </a:rPr>
              <a:t> </a:t>
            </a:r>
            <a:r>
              <a:rPr lang="en-US" sz="1800" smtClean="0">
                <a:cs typeface="Calibri" panose="020F0502020204030204" pitchFamily="34" charset="0"/>
              </a:rPr>
              <a:t>thì khai báo con trỏ trỏ tới hàm sẽ là:</a:t>
            </a:r>
          </a:p>
          <a:p>
            <a:pPr marL="0" indent="0" algn="ctr">
              <a:buNone/>
            </a:pPr>
            <a:r>
              <a:rPr lang="en-US" sz="1400" b="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(*pf)(</a:t>
            </a:r>
            <a:r>
              <a:rPr lang="en-US" sz="1400" b="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x, </a:t>
            </a:r>
            <a:r>
              <a:rPr lang="en-US" sz="1400" b="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y</a:t>
            </a:r>
            <a:r>
              <a:rPr lang="en-US" sz="1400" smtClean="0">
                <a:latin typeface="Courier New" panose="02070309020205020404" pitchFamily="49" charset="0"/>
                <a:cs typeface="Courier New" panose="02070309020205020404" pitchFamily="49" charset="0"/>
              </a:rPr>
              <a:t>) = &amp;add;</a:t>
            </a:r>
          </a:p>
          <a:p>
            <a:pPr marL="0" indent="0" algn="just">
              <a:buNone/>
            </a:pPr>
            <a:r>
              <a:rPr lang="en-US" sz="1800" smtClean="0">
                <a:cs typeface="Calibri" panose="020F0502020204030204" pitchFamily="34" charset="0"/>
              </a:rPr>
              <a:t>Khi đó nếu ta gọi </a:t>
            </a:r>
            <a:r>
              <a:rPr lang="en-US" sz="1400" smtClean="0">
                <a:latin typeface="Courier New" panose="02070309020205020404" pitchFamily="49" charset="0"/>
                <a:cs typeface="Courier New" panose="02070309020205020404" pitchFamily="49" charset="0"/>
              </a:rPr>
              <a:t>pf(</a:t>
            </a:r>
            <a:r>
              <a:rPr lang="en-US" sz="1400" smtClean="0">
                <a:solidFill>
                  <a:schemeClr val="accent2"/>
                </a:solidFill>
                <a:latin typeface="Courier New" panose="02070309020205020404" pitchFamily="49" charset="0"/>
                <a:cs typeface="Courier New" panose="02070309020205020404" pitchFamily="49" charset="0"/>
              </a:rPr>
              <a:t>1</a:t>
            </a:r>
            <a:r>
              <a:rPr lang="en-US" sz="1400" smtClean="0">
                <a:latin typeface="Courier New" panose="02070309020205020404" pitchFamily="49" charset="0"/>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2</a:t>
            </a:r>
            <a:r>
              <a:rPr lang="en-US" sz="1400" smtClean="0">
                <a:latin typeface="Courier New" panose="02070309020205020404" pitchFamily="49" charset="0"/>
                <a:cs typeface="Courier New" panose="02070309020205020404" pitchFamily="49" charset="0"/>
              </a:rPr>
              <a:t>);</a:t>
            </a:r>
            <a:r>
              <a:rPr lang="en-US" sz="1800" smtClean="0">
                <a:cs typeface="Calibri" panose="020F0502020204030204" pitchFamily="34" charset="0"/>
              </a:rPr>
              <a:t> thì nó sẽ tương đương với gọi </a:t>
            </a:r>
            <a:r>
              <a:rPr lang="en-US" sz="1400" smtClean="0">
                <a:latin typeface="Courier New" panose="02070309020205020404" pitchFamily="49" charset="0"/>
                <a:cs typeface="Courier New" panose="02070309020205020404" pitchFamily="49" charset="0"/>
              </a:rPr>
              <a:t>add(</a:t>
            </a:r>
            <a:r>
              <a:rPr lang="en-US" sz="1400" smtClean="0">
                <a:solidFill>
                  <a:schemeClr val="accent2"/>
                </a:solidFill>
                <a:latin typeface="Courier New" panose="02070309020205020404" pitchFamily="49" charset="0"/>
                <a:cs typeface="Courier New" panose="02070309020205020404" pitchFamily="49" charset="0"/>
              </a:rPr>
              <a:t>1</a:t>
            </a:r>
            <a:r>
              <a:rPr lang="en-US" sz="1400" smtClean="0">
                <a:latin typeface="Courier New" panose="02070309020205020404" pitchFamily="49" charset="0"/>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2</a:t>
            </a:r>
            <a:r>
              <a:rPr lang="en-US" sz="1400" smtClean="0">
                <a:latin typeface="Courier New" panose="02070309020205020404" pitchFamily="49" charset="0"/>
                <a:cs typeface="Courier New" panose="02070309020205020404" pitchFamily="49" charset="0"/>
              </a:rPr>
              <a:t>);</a:t>
            </a:r>
            <a:r>
              <a:rPr lang="en-US" sz="1800" smtClean="0">
                <a:cs typeface="Calibri" panose="020F0502020204030204" pitchFamily="34" charset="0"/>
              </a:rPr>
              <a:t>.</a:t>
            </a:r>
          </a:p>
          <a:p>
            <a:pPr marL="0" indent="0" algn="just">
              <a:buNone/>
            </a:pP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34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Con trỏ hàm</a:t>
            </a:r>
            <a:endParaRPr lang="en-US"/>
          </a:p>
        </p:txBody>
      </p:sp>
      <p:sp>
        <p:nvSpPr>
          <p:cNvPr id="3" name="Content Placeholder 2"/>
          <p:cNvSpPr>
            <a:spLocks noGrp="1"/>
          </p:cNvSpPr>
          <p:nvPr>
            <p:ph idx="1"/>
          </p:nvPr>
        </p:nvSpPr>
        <p:spPr>
          <a:xfrm>
            <a:off x="457200" y="1143000"/>
            <a:ext cx="8229600" cy="634042"/>
          </a:xfrm>
        </p:spPr>
        <p:txBody>
          <a:bodyPr>
            <a:normAutofit lnSpcReduction="10000"/>
          </a:bodyPr>
          <a:lstStyle/>
          <a:p>
            <a:pPr marL="0" indent="0" algn="just">
              <a:buNone/>
            </a:pPr>
            <a:r>
              <a:rPr lang="en-US" sz="1800" b="1" smtClean="0"/>
              <a:t>Ví dụ: </a:t>
            </a:r>
            <a:r>
              <a:rPr lang="en-US" sz="1800" smtClean="0"/>
              <a:t>Viết 1 chương trình cho phép người dùng in ra câu chào hỏi hoặc câu tạm biệt bằng tiếng Anh (sử dụng con trỏ hàm).</a:t>
            </a:r>
            <a:endParaRPr lang="en-US" sz="1400"/>
          </a:p>
        </p:txBody>
      </p:sp>
      <p:graphicFrame>
        <p:nvGraphicFramePr>
          <p:cNvPr id="4" name="Table 3"/>
          <p:cNvGraphicFramePr>
            <a:graphicFrameLocks noGrp="1"/>
          </p:cNvGraphicFramePr>
          <p:nvPr>
            <p:extLst>
              <p:ext uri="{D42A27DB-BD31-4B8C-83A1-F6EECF244321}">
                <p14:modId xmlns:p14="http://schemas.microsoft.com/office/powerpoint/2010/main" val="2791853019"/>
              </p:ext>
            </p:extLst>
          </p:nvPr>
        </p:nvGraphicFramePr>
        <p:xfrm>
          <a:off x="457200" y="1777042"/>
          <a:ext cx="8229600" cy="4282440"/>
        </p:xfrm>
        <a:graphic>
          <a:graphicData uri="http://schemas.openxmlformats.org/drawingml/2006/table">
            <a:tbl>
              <a:tblPr firstRow="1" bandRow="1">
                <a:tableStyleId>{17292A2E-F333-43FB-9621-5CBBE7FDCDCB}</a:tableStyleId>
              </a:tblPr>
              <a:tblGrid>
                <a:gridCol w="8229600">
                  <a:extLst>
                    <a:ext uri="{9D8B030D-6E8A-4147-A177-3AD203B41FA5}">
                      <a16:colId xmlns:a16="http://schemas.microsoft.com/office/drawing/2014/main" val="107693152"/>
                    </a:ext>
                  </a:extLst>
                </a:gridCol>
              </a:tblGrid>
              <a:tr h="321222">
                <a:tc>
                  <a:txBody>
                    <a:bodyPr/>
                    <a:lstStyle/>
                    <a:p>
                      <a:pPr marL="0" indent="0" algn="just">
                        <a:buNone/>
                      </a:pPr>
                      <a:r>
                        <a:rPr lang="en-US" sz="1600" i="0" smtClean="0"/>
                        <a:t>E9.16 </a:t>
                      </a:r>
                      <a:r>
                        <a:rPr lang="en-US" sz="1600" i="0" baseline="0" smtClean="0"/>
                        <a:t>- </a:t>
                      </a:r>
                      <a:r>
                        <a:rPr lang="en-US" sz="1600" b="1" i="0" baseline="0" smtClean="0">
                          <a:latin typeface="Calibri" panose="020F0502020204030204" pitchFamily="34" charset="0"/>
                          <a:cs typeface="Calibri" panose="020F0502020204030204" pitchFamily="34" charset="0"/>
                        </a:rPr>
                        <a:t>Ví  dụ về </a:t>
                      </a:r>
                      <a:r>
                        <a:rPr lang="en-US" sz="1600" b="1" i="0" baseline="0" smtClean="0">
                          <a:latin typeface="Calibri" panose="020F0502020204030204" pitchFamily="34" charset="0"/>
                          <a:cs typeface="Calibri" panose="020F0502020204030204" pitchFamily="34" charset="0"/>
                        </a:rPr>
                        <a:t>con trỏ hàm</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621051">
                <a:tc>
                  <a:txBody>
                    <a:bodyPr/>
                    <a:lstStyle/>
                    <a:p>
                      <a:pPr marL="0" marR="0">
                        <a:spcBef>
                          <a:spcPts val="0"/>
                        </a:spcBef>
                        <a:spcAft>
                          <a:spcPts val="0"/>
                        </a:spcAft>
                      </a:pPr>
                      <a:r>
                        <a:rPr lang="en-US" sz="11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1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greeting</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"Hello! Nice to meet you!\n"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goodbye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"Goodbye! See you next time!\n"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choice;</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void</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(*action)();</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 Greeting\n"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 Say goodbye\n"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"Select the action you want: "</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&amp;choice);</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(choice == </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action = &amp;greeting;</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action = &amp;goodbye;</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action();</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75070" b="77860"/>
          <a:stretch/>
        </p:blipFill>
        <p:spPr>
          <a:xfrm>
            <a:off x="5508057" y="2470186"/>
            <a:ext cx="2324730" cy="1079740"/>
          </a:xfrm>
          <a:prstGeom prst="rect">
            <a:avLst/>
          </a:prstGeom>
        </p:spPr>
      </p:pic>
      <p:pic>
        <p:nvPicPr>
          <p:cNvPr id="6" name="Picture 5"/>
          <p:cNvPicPr>
            <a:picLocks noChangeAspect="1"/>
          </p:cNvPicPr>
          <p:nvPr/>
        </p:nvPicPr>
        <p:blipFill rotWithShape="1">
          <a:blip r:embed="rId3"/>
          <a:srcRect r="75255" b="78037"/>
          <a:stretch/>
        </p:blipFill>
        <p:spPr>
          <a:xfrm>
            <a:off x="5508057" y="3644407"/>
            <a:ext cx="2324730" cy="1079122"/>
          </a:xfrm>
          <a:prstGeom prst="rect">
            <a:avLst/>
          </a:prstGeom>
        </p:spPr>
      </p:pic>
      <p:sp>
        <p:nvSpPr>
          <p:cNvPr id="7" name="TextBox 6"/>
          <p:cNvSpPr txBox="1"/>
          <p:nvPr/>
        </p:nvSpPr>
        <p:spPr>
          <a:xfrm>
            <a:off x="5508057" y="2104017"/>
            <a:ext cx="869337"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2331959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p:txBody>
          <a:bodyPr>
            <a:normAutofit/>
          </a:bodyPr>
          <a:lstStyle/>
          <a:p>
            <a:pPr marL="0" indent="0" algn="just">
              <a:buNone/>
            </a:pPr>
            <a:r>
              <a:rPr lang="en-US" sz="2400" b="1" smtClean="0"/>
              <a:t>1. Định nghĩa</a:t>
            </a:r>
          </a:p>
          <a:p>
            <a:pPr marL="0" indent="0" algn="just">
              <a:buNone/>
            </a:pPr>
            <a:r>
              <a:rPr lang="en-US" sz="2000" smtClean="0"/>
              <a:t>Hàm (function) là một khối lệnh được gọi bởi chương trình nhằm thực hiện một tác vụ nhất định theo tham số đầu vào được cung cấp (nếu có).</a:t>
            </a:r>
          </a:p>
          <a:p>
            <a:pPr marL="0" indent="0" algn="just">
              <a:buNone/>
            </a:pPr>
            <a:r>
              <a:rPr lang="en-US" sz="2000" smtClean="0"/>
              <a:t>Hàm trong lập trình cũng tương tự như hàm trong toán học, nhưng có một vài điểm khác biệt:</a:t>
            </a:r>
          </a:p>
          <a:p>
            <a:pPr algn="just"/>
            <a:r>
              <a:rPr lang="en-US" sz="1800" smtClean="0"/>
              <a:t>Hàm có thể có tham số hoặc không.</a:t>
            </a:r>
          </a:p>
          <a:p>
            <a:pPr algn="just"/>
            <a:r>
              <a:rPr lang="en-US" sz="1800" smtClean="0"/>
              <a:t>Nội dung của hàm là các câu lệnh thay vì phép toán.</a:t>
            </a:r>
          </a:p>
          <a:p>
            <a:pPr algn="just"/>
            <a:r>
              <a:rPr lang="en-US" sz="1800" smtClean="0"/>
              <a:t>Hàm có thể trả về kết quả hoặc không.</a:t>
            </a:r>
          </a:p>
          <a:p>
            <a:pPr algn="just"/>
            <a:r>
              <a:rPr lang="en-US" sz="1800" smtClean="0"/>
              <a:t>Hàm có thể không làm gì cả.</a:t>
            </a:r>
          </a:p>
          <a:p>
            <a:pPr marL="0" indent="0" algn="just">
              <a:buNone/>
            </a:pPr>
            <a:endParaRPr lang="en-US" sz="2400" smtClean="0"/>
          </a:p>
        </p:txBody>
      </p:sp>
    </p:spTree>
    <p:extLst>
      <p:ext uri="{BB962C8B-B14F-4D97-AF65-F5344CB8AC3E}">
        <p14:creationId xmlns:p14="http://schemas.microsoft.com/office/powerpoint/2010/main" val="3856515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Con trỏ hàm</a:t>
            </a:r>
            <a:endParaRPr lang="en-US"/>
          </a:p>
        </p:txBody>
      </p:sp>
      <p:sp>
        <p:nvSpPr>
          <p:cNvPr id="3" name="Content Placeholder 2"/>
          <p:cNvSpPr>
            <a:spLocks noGrp="1"/>
          </p:cNvSpPr>
          <p:nvPr>
            <p:ph idx="1"/>
          </p:nvPr>
        </p:nvSpPr>
        <p:spPr>
          <a:xfrm>
            <a:off x="457200" y="1143000"/>
            <a:ext cx="8229600" cy="358542"/>
          </a:xfrm>
        </p:spPr>
        <p:txBody>
          <a:bodyPr>
            <a:normAutofit lnSpcReduction="10000"/>
          </a:bodyPr>
          <a:lstStyle/>
          <a:p>
            <a:pPr marL="0" indent="0" algn="just">
              <a:buNone/>
            </a:pPr>
            <a:r>
              <a:rPr lang="en-US" sz="1800" b="1" smtClean="0"/>
              <a:t>Ví dụ: </a:t>
            </a:r>
            <a:r>
              <a:rPr lang="en-US" sz="1800" smtClean="0"/>
              <a:t>Hãy viết lại ví dụ E5.8 nhưng sử dụng con trỏ hàm.</a:t>
            </a:r>
            <a:endParaRPr lang="en-US" sz="1400"/>
          </a:p>
        </p:txBody>
      </p:sp>
      <p:graphicFrame>
        <p:nvGraphicFramePr>
          <p:cNvPr id="4" name="Table 3"/>
          <p:cNvGraphicFramePr>
            <a:graphicFrameLocks noGrp="1"/>
          </p:cNvGraphicFramePr>
          <p:nvPr>
            <p:extLst>
              <p:ext uri="{D42A27DB-BD31-4B8C-83A1-F6EECF244321}">
                <p14:modId xmlns:p14="http://schemas.microsoft.com/office/powerpoint/2010/main" val="1400188331"/>
              </p:ext>
            </p:extLst>
          </p:nvPr>
        </p:nvGraphicFramePr>
        <p:xfrm>
          <a:off x="457200" y="1501542"/>
          <a:ext cx="8229600" cy="4450080"/>
        </p:xfrm>
        <a:graphic>
          <a:graphicData uri="http://schemas.openxmlformats.org/drawingml/2006/table">
            <a:tbl>
              <a:tblPr firstRow="1" bandRow="1">
                <a:tableStyleId>{17292A2E-F333-43FB-9621-5CBBE7FDCDCB}</a:tableStyleId>
              </a:tblPr>
              <a:tblGrid>
                <a:gridCol w="4114800">
                  <a:extLst>
                    <a:ext uri="{9D8B030D-6E8A-4147-A177-3AD203B41FA5}">
                      <a16:colId xmlns:a16="http://schemas.microsoft.com/office/drawing/2014/main" val="107693152"/>
                    </a:ext>
                  </a:extLst>
                </a:gridCol>
                <a:gridCol w="4114800">
                  <a:extLst>
                    <a:ext uri="{9D8B030D-6E8A-4147-A177-3AD203B41FA5}">
                      <a16:colId xmlns:a16="http://schemas.microsoft.com/office/drawing/2014/main" val="2264245013"/>
                    </a:ext>
                  </a:extLst>
                </a:gridCol>
              </a:tblGrid>
              <a:tr h="180609">
                <a:tc gridSpan="2">
                  <a:txBody>
                    <a:bodyPr/>
                    <a:lstStyle/>
                    <a:p>
                      <a:pPr marL="0" indent="0" algn="just">
                        <a:buNone/>
                      </a:pPr>
                      <a:r>
                        <a:rPr lang="en-US" sz="1600" i="0" smtClean="0"/>
                        <a:t>E9.17 </a:t>
                      </a:r>
                      <a:r>
                        <a:rPr lang="en-US" sz="1600" i="0" baseline="0" smtClean="0"/>
                        <a:t>- </a:t>
                      </a:r>
                      <a:r>
                        <a:rPr lang="en-US" sz="1600" b="1" i="0" baseline="0" smtClean="0">
                          <a:latin typeface="Calibri" panose="020F0502020204030204" pitchFamily="34" charset="0"/>
                          <a:cs typeface="Calibri" panose="020F0502020204030204" pitchFamily="34" charset="0"/>
                        </a:rPr>
                        <a:t>Ví  dụ về </a:t>
                      </a:r>
                      <a:r>
                        <a:rPr lang="en-US" sz="1600" b="1" i="0" baseline="0" smtClean="0">
                          <a:latin typeface="Calibri" panose="020F0502020204030204" pitchFamily="34" charset="0"/>
                          <a:cs typeface="Calibri" panose="020F0502020204030204" pitchFamily="34" charset="0"/>
                        </a:rPr>
                        <a:t>con trỏ hàm</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433337">
                <a:tc>
                  <a:txBody>
                    <a:bodyPr/>
                    <a:lstStyle/>
                    <a:p>
                      <a:pPr marL="0" marR="0">
                        <a:spcBef>
                          <a:spcPts val="0"/>
                        </a:spcBef>
                        <a:spcAft>
                          <a:spcPts val="0"/>
                        </a:spcAft>
                      </a:pPr>
                      <a:r>
                        <a:rPr lang="en-US" sz="11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1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add</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subtract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multiply</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divide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char</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oper;</a:t>
                      </a:r>
                    </a:p>
                    <a:p>
                      <a:pPr marL="0" marR="0">
                        <a:spcBef>
                          <a:spcPts val="0"/>
                        </a:spcBef>
                        <a:spcAft>
                          <a:spcPts val="0"/>
                        </a:spcAft>
                      </a:pPr>
                      <a:endPar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endParaRPr>
                    </a:p>
                  </a:txBody>
                  <a:tcPr>
                    <a:lnR w="12700" cap="flat" cmpd="sng" algn="ctr">
                      <a:solidFill>
                        <a:schemeClr val="accent4"/>
                      </a:solidFill>
                      <a:prstDash val="solid"/>
                      <a:round/>
                      <a:headEnd type="none" w="med" len="med"/>
                      <a:tailEnd type="none" w="med" len="med"/>
                    </a:lnR>
                  </a:tcPr>
                </a:tc>
                <a:tc>
                  <a:txBody>
                    <a:bodyPr/>
                    <a:lstStyle/>
                    <a:p>
                      <a:pPr marL="0" marR="0">
                        <a:spcBef>
                          <a:spcPts val="0"/>
                        </a:spcBef>
                        <a:spcAft>
                          <a:spcPts val="0"/>
                        </a:spcAft>
                      </a:pPr>
                      <a:r>
                        <a:rPr lang="en-US" sz="1100" baseline="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x: "</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&amp;x);</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y: "</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&amp;y);</a:t>
                      </a:r>
                      <a:endPar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endParaRPr>
                    </a:p>
                    <a:p>
                      <a:pPr marL="0" marR="0">
                        <a:spcBef>
                          <a:spcPts val="0"/>
                        </a:spcBef>
                        <a:spcAft>
                          <a:spcPts val="0"/>
                        </a:spcAft>
                      </a:pP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    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operator (+, -, *, /): "</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fflush(</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stdin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oper = getchar();</a:t>
                      </a: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float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switch</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(oper) {</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&amp;add;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&amp;subtract;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&amp;multiply;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&amp;divide;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default</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t>
                      </a:r>
                      <a:r>
                        <a:rPr lang="en-US" sz="1100" smtClean="0">
                          <a:solidFill>
                            <a:srgbClr val="78A960"/>
                          </a:solidFill>
                          <a:effectLst/>
                          <a:latin typeface="Courier New" panose="02070309020205020404" pitchFamily="49" charset="0"/>
                          <a:ea typeface="Courier New" panose="02070309020205020404" pitchFamily="49" charset="0"/>
                          <a:cs typeface="Courier New" panose="02070309020205020404" pitchFamily="49" charset="0"/>
                        </a:rPr>
                        <a:t>NULL</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(calc != </a:t>
                      </a:r>
                      <a:r>
                        <a:rPr lang="en-US" sz="1100" smtClean="0">
                          <a:solidFill>
                            <a:srgbClr val="78A960"/>
                          </a:solidFill>
                          <a:effectLst/>
                          <a:latin typeface="Courier New" panose="02070309020205020404" pitchFamily="49" charset="0"/>
                          <a:ea typeface="Courier New" panose="02070309020205020404" pitchFamily="49" charset="0"/>
                          <a:cs typeface="Courier New" panose="02070309020205020404" pitchFamily="49" charset="0"/>
                        </a:rPr>
                        <a:t>NULL</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"%f %c %f = %f\n"</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oper, y, calc(x, y));</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 </a:t>
                      </a:r>
                      <a:r>
                        <a:rPr lang="en-US" sz="11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else</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1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1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"Invalid operator!"</a:t>
                      </a: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1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p>
                      <a:r>
                        <a:rPr lang="en-US" sz="1100" smtClean="0">
                          <a:solidFill>
                            <a:srgbClr val="444444"/>
                          </a:solidFill>
                          <a:effectLst/>
                          <a:latin typeface="Courier New" panose="02070309020205020404" pitchFamily="49" charset="0"/>
                          <a:ea typeface="Courier New" panose="02070309020205020404" pitchFamily="49" charset="0"/>
                        </a:rPr>
                        <a:t>}</a:t>
                      </a:r>
                      <a:endParaRPr lang="en-US" sz="11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622489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p>
          <a:p>
            <a:pPr marL="0" indent="0" algn="just">
              <a:buNone/>
            </a:pPr>
            <a:r>
              <a:rPr lang="en-US" sz="2400">
                <a:hlinkClick r:id="rId2"/>
              </a:rPr>
              <a:t>http://</a:t>
            </a:r>
            <a:r>
              <a:rPr lang="en-US" sz="2400" smtClean="0">
                <a:hlinkClick r:id="rId2"/>
              </a:rPr>
              <a:t>vietjack.com/lap_trinh_c/ham_trong_c.jsp</a:t>
            </a:r>
            <a:endParaRPr lang="en-US" sz="2400" smtClean="0"/>
          </a:p>
          <a:p>
            <a:pPr marL="0" indent="0" algn="just">
              <a:buNone/>
            </a:pPr>
            <a:r>
              <a:rPr lang="en-US" sz="2400" smtClean="0">
                <a:hlinkClick r:id="rId3"/>
              </a:rPr>
              <a:t>http</a:t>
            </a:r>
            <a:r>
              <a:rPr lang="en-US" sz="2400">
                <a:hlinkClick r:id="rId3"/>
              </a:rPr>
              <a:t>://</a:t>
            </a:r>
            <a:r>
              <a:rPr lang="en-US" sz="2400" smtClean="0">
                <a:hlinkClick r:id="rId3"/>
              </a:rPr>
              <a:t>vietjack.com/lap_trinh_c/bien_toan_cuc_va_bien_cuc_bo_trong_c.jsp</a:t>
            </a:r>
            <a:endParaRPr lang="en-US" sz="2400" smtClean="0"/>
          </a:p>
          <a:p>
            <a:pPr marL="0" indent="0" algn="just">
              <a:buNone/>
            </a:pPr>
            <a:r>
              <a:rPr lang="en-US" sz="2400" smtClean="0">
                <a:hlinkClick r:id="rId4"/>
              </a:rPr>
              <a:t>http</a:t>
            </a:r>
            <a:r>
              <a:rPr lang="en-US" sz="2400">
                <a:hlinkClick r:id="rId4"/>
              </a:rPr>
              <a:t>://www.cplusplus.com/doc/tutorial/functions</a:t>
            </a:r>
            <a:r>
              <a:rPr lang="en-US" sz="2400" smtClean="0">
                <a:hlinkClick r:id="rId4"/>
              </a:rPr>
              <a:t>/</a:t>
            </a:r>
            <a:endParaRPr lang="en-US" sz="2400" smtClean="0"/>
          </a:p>
          <a:p>
            <a:pPr marL="0" indent="0" algn="just">
              <a:buNone/>
            </a:pPr>
            <a:r>
              <a:rPr lang="en-US" sz="2400" smtClean="0">
                <a:hlinkClick r:id="rId5"/>
              </a:rPr>
              <a:t>http</a:t>
            </a:r>
            <a:r>
              <a:rPr lang="en-US" sz="2400">
                <a:hlinkClick r:id="rId5"/>
              </a:rPr>
              <a:t>://www.cplusplus.com/doc/tutorial/namespaces</a:t>
            </a:r>
            <a:r>
              <a:rPr lang="en-US" sz="2400" smtClean="0">
                <a:hlinkClick r:id="rId5"/>
              </a:rPr>
              <a:t>/</a:t>
            </a:r>
            <a:endParaRPr lang="en-US" sz="2400" smtClean="0"/>
          </a:p>
          <a:p>
            <a:pPr marL="0" indent="0" algn="just">
              <a:buNone/>
            </a:pPr>
            <a:r>
              <a:rPr lang="en-US" sz="2400" smtClean="0">
                <a:hlinkClick r:id="rId6"/>
              </a:rPr>
              <a:t>http</a:t>
            </a:r>
            <a:r>
              <a:rPr lang="en-US" sz="2400" smtClean="0">
                <a:hlinkClick r:id="rId6"/>
              </a:rPr>
              <a:t>://</a:t>
            </a:r>
            <a:r>
              <a:rPr lang="en-US" sz="2400" smtClean="0">
                <a:hlinkClick r:id="rId6"/>
              </a:rPr>
              <a:t>en.cppreference.com/w/c/language</a:t>
            </a:r>
            <a:endParaRPr lang="en-US" sz="2400" smtClean="0"/>
          </a:p>
          <a:p>
            <a:pPr marL="0" indent="0" algn="just">
              <a:buNone/>
            </a:pPr>
            <a:endParaRPr lang="en-US" sz="2400" smtClean="0"/>
          </a:p>
          <a:p>
            <a:pPr marL="0" indent="0" algn="just">
              <a:buNone/>
            </a:pPr>
            <a:endParaRPr lang="en-US" sz="2400"/>
          </a:p>
        </p:txBody>
      </p:sp>
    </p:spTree>
    <p:extLst>
      <p:ext uri="{BB962C8B-B14F-4D97-AF65-F5344CB8AC3E}">
        <p14:creationId xmlns:p14="http://schemas.microsoft.com/office/powerpoint/2010/main" val="4185406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p:txBody>
          <a:bodyPr>
            <a:normAutofit/>
          </a:bodyPr>
          <a:lstStyle/>
          <a:p>
            <a:pPr marL="0" indent="0" algn="just">
              <a:buNone/>
            </a:pPr>
            <a:r>
              <a:rPr lang="en-US" sz="2400" b="1" smtClean="0"/>
              <a:t>2. Lợi ích của việc sử dụng hàm</a:t>
            </a:r>
          </a:p>
          <a:p>
            <a:pPr marL="0" indent="0" algn="just">
              <a:buNone/>
            </a:pPr>
            <a:r>
              <a:rPr lang="en-US" sz="2000" smtClean="0"/>
              <a:t>Nếu như từ trước đến nay ta viết chương trình như là một dãy các câu lệnh trong hàm main(), thì nay ta có thể chia nhỏ chương trình thành các module, mỗi module tương ứng với một hàm và thực hiện một chức năng nhất định của chương trình. Việc này đem lại những lợi ích như sau:</a:t>
            </a:r>
          </a:p>
          <a:p>
            <a:pPr algn="just"/>
            <a:r>
              <a:rPr lang="en-US" sz="1800"/>
              <a:t>Chương trình trở nên dễ </a:t>
            </a:r>
            <a:r>
              <a:rPr lang="en-US" sz="1800" smtClean="0"/>
              <a:t>hiểu và có cấu trúc hơn (understandability).</a:t>
            </a:r>
          </a:p>
          <a:p>
            <a:pPr algn="just"/>
            <a:r>
              <a:rPr lang="en-US" sz="1800" smtClean="0"/>
              <a:t>Việc phát hiện và sửa lỗi trở nên dễ dàng hơn (debugability).</a:t>
            </a:r>
          </a:p>
          <a:p>
            <a:pPr lvl="0" algn="just"/>
            <a:r>
              <a:rPr lang="en-US" sz="1800" smtClean="0">
                <a:solidFill>
                  <a:prstClr val="black"/>
                </a:solidFill>
              </a:rPr>
              <a:t>Các </a:t>
            </a:r>
            <a:r>
              <a:rPr lang="en-US" sz="1800">
                <a:solidFill>
                  <a:prstClr val="black"/>
                </a:solidFill>
              </a:rPr>
              <a:t>hàm của chương trình có thể được nâng cấp, sửa chữa riêng biệt, từ đó tăng tốc độ cũng như độ ổn định của chương </a:t>
            </a:r>
            <a:r>
              <a:rPr lang="en-US" sz="1800" smtClean="0">
                <a:solidFill>
                  <a:prstClr val="black"/>
                </a:solidFill>
              </a:rPr>
              <a:t>trình (maintainability).</a:t>
            </a:r>
          </a:p>
          <a:p>
            <a:pPr lvl="0" algn="just"/>
            <a:r>
              <a:rPr lang="en-US" sz="1800" smtClean="0">
                <a:solidFill>
                  <a:prstClr val="black"/>
                </a:solidFill>
              </a:rPr>
              <a:t>Các hàm có thể được sử dụng tại nhiều vị trí trong chương trình, cũng như đóng gói lại thành thư viện để dùng trong chương trình khác (reuseability).</a:t>
            </a:r>
            <a:endParaRPr lang="en-US" sz="1800">
              <a:solidFill>
                <a:prstClr val="black"/>
              </a:solidFill>
            </a:endParaRPr>
          </a:p>
          <a:p>
            <a:pPr algn="just"/>
            <a:endParaRPr lang="en-US" sz="2400" smtClean="0"/>
          </a:p>
        </p:txBody>
      </p:sp>
    </p:spTree>
    <p:extLst>
      <p:ext uri="{BB962C8B-B14F-4D97-AF65-F5344CB8AC3E}">
        <p14:creationId xmlns:p14="http://schemas.microsoft.com/office/powerpoint/2010/main" val="307854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p:txBody>
          <a:bodyPr>
            <a:normAutofit/>
          </a:bodyPr>
          <a:lstStyle/>
          <a:p>
            <a:pPr marL="0" indent="0" algn="just">
              <a:buNone/>
            </a:pPr>
            <a:r>
              <a:rPr lang="en-US" sz="2400" b="1" smtClean="0"/>
              <a:t>3. Khai báo hàm</a:t>
            </a:r>
          </a:p>
          <a:p>
            <a:pPr marL="0" indent="0" algn="just">
              <a:buNone/>
            </a:pPr>
            <a:r>
              <a:rPr lang="en-US" sz="2000" smtClean="0"/>
              <a:t>Trong C, hàm được khai báo với cú pháp sau:</a:t>
            </a: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kiểu_dữ_liệu</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tên_hàm(tham_số_1, tham_số_2, …) {</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câu_lệnh_1;</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câu_lệnh_2;</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kết_quả;</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400050" lvl="1" indent="0"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0" indent="0" algn="just">
              <a:buNone/>
            </a:pPr>
            <a:r>
              <a:rPr lang="en-US" sz="2000" smtClean="0"/>
              <a:t>Trong đó:</a:t>
            </a:r>
          </a:p>
          <a:p>
            <a:pPr algn="just"/>
            <a:r>
              <a:rPr lang="en-US" sz="1600" b="1" smtClean="0">
                <a:latin typeface="Courier New" panose="02070309020205020404" pitchFamily="49" charset="0"/>
                <a:cs typeface="Courier New" panose="02070309020205020404" pitchFamily="49" charset="0"/>
              </a:rPr>
              <a:t>kiểu_dữ_liệu</a:t>
            </a:r>
            <a:r>
              <a:rPr lang="en-US" sz="2000" smtClean="0"/>
              <a:t> là kiểu dữ liệu của kết quả mà hàm trả về.</a:t>
            </a:r>
          </a:p>
          <a:p>
            <a:pPr algn="just"/>
            <a:r>
              <a:rPr lang="en-US" sz="1600">
                <a:latin typeface="Courier New" panose="02070309020205020404" pitchFamily="49" charset="0"/>
                <a:cs typeface="Courier New" panose="02070309020205020404" pitchFamily="49" charset="0"/>
              </a:rPr>
              <a:t>tên_hàm</a:t>
            </a:r>
            <a:r>
              <a:rPr lang="en-US" sz="2000" smtClean="0"/>
              <a:t> tuân theo quy tắc đặt tên trong C.</a:t>
            </a:r>
          </a:p>
          <a:p>
            <a:pPr algn="just"/>
            <a:r>
              <a:rPr lang="en-US" sz="2000" smtClean="0"/>
              <a:t>Các tham số được khai báo theo cú pháp </a:t>
            </a:r>
            <a:r>
              <a:rPr lang="en-US" sz="1600" b="1" smtClean="0">
                <a:latin typeface="Courier New" panose="02070309020205020404" pitchFamily="49" charset="0"/>
                <a:cs typeface="Courier New" panose="02070309020205020404" pitchFamily="49" charset="0"/>
              </a:rPr>
              <a:t>kiểu_dữ_liệu</a:t>
            </a:r>
            <a:r>
              <a:rPr lang="en-US" sz="1600" smtClean="0">
                <a:latin typeface="Courier New" panose="02070309020205020404" pitchFamily="49" charset="0"/>
                <a:cs typeface="Courier New" panose="02070309020205020404" pitchFamily="49" charset="0"/>
              </a:rPr>
              <a:t> tên_tham_số</a:t>
            </a:r>
            <a:r>
              <a:rPr lang="en-US" sz="2000" smtClean="0">
                <a:cs typeface="Courier New" panose="02070309020205020404" pitchFamily="49" charset="0"/>
              </a:rPr>
              <a:t> (</a:t>
            </a:r>
            <a:r>
              <a:rPr lang="en-US" sz="2000" smtClean="0"/>
              <a:t>tương </a:t>
            </a:r>
            <a:r>
              <a:rPr lang="en-US" sz="2000"/>
              <a:t>tự như khai báo </a:t>
            </a:r>
            <a:r>
              <a:rPr lang="en-US" sz="2000" smtClean="0"/>
              <a:t>biến) và ngăn cách nhau bằng dấu phẩy.</a:t>
            </a:r>
            <a:endParaRPr lang="en-US" sz="2000">
              <a:cs typeface="Courier New" panose="02070309020205020404" pitchFamily="49" charset="0"/>
            </a:endParaRPr>
          </a:p>
          <a:p>
            <a:pPr algn="just"/>
            <a:r>
              <a:rPr lang="en-US" sz="2000" smtClean="0">
                <a:cs typeface="Courier New" panose="02070309020205020404" pitchFamily="49" charset="0"/>
              </a:rPr>
              <a:t>Câu lệnh </a:t>
            </a:r>
            <a:r>
              <a:rPr lang="en-US" sz="1600" b="1">
                <a:latin typeface="Courier New" panose="02070309020205020404" pitchFamily="49" charset="0"/>
                <a:cs typeface="Courier New" panose="02070309020205020404" pitchFamily="49" charset="0"/>
              </a:rPr>
              <a:t>return</a:t>
            </a:r>
            <a:r>
              <a:rPr lang="en-US" sz="2000" smtClean="0">
                <a:cs typeface="Courier New" panose="02070309020205020404" pitchFamily="49" charset="0"/>
              </a:rPr>
              <a:t> kết thúc hàm và trả về kết quả của hàm.</a:t>
            </a:r>
            <a:endParaRPr lang="en-US" sz="2000" smtClean="0">
              <a:cs typeface="Calibri" panose="020F0502020204030204" pitchFamily="34" charset="0"/>
            </a:endParaRPr>
          </a:p>
          <a:p>
            <a:pPr algn="just"/>
            <a:endParaRPr lang="en-US" sz="2000" smtClean="0"/>
          </a:p>
        </p:txBody>
      </p:sp>
    </p:spTree>
    <p:extLst>
      <p:ext uri="{BB962C8B-B14F-4D97-AF65-F5344CB8AC3E}">
        <p14:creationId xmlns:p14="http://schemas.microsoft.com/office/powerpoint/2010/main" val="40941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sp>
        <p:nvSpPr>
          <p:cNvPr id="3" name="Content Placeholder 2"/>
          <p:cNvSpPr>
            <a:spLocks noGrp="1"/>
          </p:cNvSpPr>
          <p:nvPr>
            <p:ph idx="1"/>
          </p:nvPr>
        </p:nvSpPr>
        <p:spPr/>
        <p:txBody>
          <a:bodyPr>
            <a:normAutofit/>
          </a:bodyPr>
          <a:lstStyle/>
          <a:p>
            <a:pPr marL="0" indent="0" algn="just">
              <a:buNone/>
            </a:pPr>
            <a:r>
              <a:rPr lang="en-US" sz="2400" b="1" smtClean="0"/>
              <a:t>4. Gọi hàm</a:t>
            </a:r>
          </a:p>
          <a:p>
            <a:pPr marL="0" indent="0" algn="just">
              <a:buNone/>
            </a:pPr>
            <a:r>
              <a:rPr lang="en-US" sz="2000" smtClean="0"/>
              <a:t>Như đã giới thiệu ở bài 1, để gọi một hàm trong C, ta dùng cú pháp:</a:t>
            </a:r>
          </a:p>
          <a:p>
            <a:pPr marL="0" indent="0" algn="ctr" fontAlgn="base">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tên_hàm(tham_số_1</a:t>
            </a:r>
            <a:r>
              <a:rPr lang="en-US" sz="16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tham_số_2, </a:t>
            </a:r>
            <a:r>
              <a:rPr lang="en-US" sz="1600" smtClean="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a:latin typeface="Courier New" panose="02070309020205020404" pitchFamily="49" charset="0"/>
              <a:ea typeface="Courier New" panose="02070309020205020404" pitchFamily="49" charset="0"/>
              <a:cs typeface="Times New Roman" panose="02020603050405020304" pitchFamily="18" charset="0"/>
            </a:endParaRPr>
          </a:p>
          <a:p>
            <a:pPr marL="0" indent="0" algn="just">
              <a:buNone/>
            </a:pPr>
            <a:r>
              <a:rPr lang="en-US" sz="2000" smtClean="0"/>
              <a:t>trong đó tham số là</a:t>
            </a:r>
            <a:r>
              <a:rPr lang="en-US" sz="2000"/>
              <a:t> </a:t>
            </a:r>
            <a:r>
              <a:rPr lang="en-US" sz="2000" smtClean="0"/>
              <a:t>các giá trị đầu vào mà ta muốn truyền cho hàm. Các tham số phải có kiểu phù hợp với kiểu dữ liệu được quy định trong khai báo hàm.</a:t>
            </a:r>
            <a:endParaRPr lang="en-US" sz="2000">
              <a:cs typeface="Calibri" panose="020F0502020204030204" pitchFamily="34" charset="0"/>
            </a:endParaRPr>
          </a:p>
          <a:p>
            <a:pPr marL="0" indent="0" algn="just">
              <a:buNone/>
            </a:pPr>
            <a:r>
              <a:rPr lang="en-US" sz="2000" smtClean="0">
                <a:cs typeface="Calibri" panose="020F0502020204030204" pitchFamily="34" charset="0"/>
              </a:rPr>
              <a:t>Một hàm có thể được gọi trong nội dung của hàm khác hoặc trong chính nó (đệ quy - sẽ được giải thích ở phần sau).</a:t>
            </a:r>
          </a:p>
          <a:p>
            <a:pPr marL="0" indent="0" algn="just">
              <a:buNone/>
            </a:pPr>
            <a:r>
              <a:rPr lang="en-US" sz="2000" b="1" smtClean="0">
                <a:cs typeface="Calibri" panose="020F0502020204030204" pitchFamily="34" charset="0"/>
              </a:rPr>
              <a:t>Lưu ý: </a:t>
            </a:r>
            <a:r>
              <a:rPr lang="en-US" sz="2000" smtClean="0">
                <a:cs typeface="Calibri" panose="020F0502020204030204" pitchFamily="34" charset="0"/>
              </a:rPr>
              <a:t>Hàm được gọi phải được khai báo ở trước hàm gọi. Một số trình biên dịch mặc dù vẫn cho phép khai báo hàm ở vị trí bất kì, nhưng sẽ in ra cảnh báo nếu thứ tự khai báo không hợp lý.</a:t>
            </a:r>
          </a:p>
        </p:txBody>
      </p:sp>
    </p:spTree>
    <p:extLst>
      <p:ext uri="{BB962C8B-B14F-4D97-AF65-F5344CB8AC3E}">
        <p14:creationId xmlns:p14="http://schemas.microsoft.com/office/powerpoint/2010/main" val="368751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graphicFrame>
        <p:nvGraphicFramePr>
          <p:cNvPr id="4" name="Table 3"/>
          <p:cNvGraphicFramePr>
            <a:graphicFrameLocks noGrp="1"/>
          </p:cNvGraphicFramePr>
          <p:nvPr>
            <p:extLst>
              <p:ext uri="{D42A27DB-BD31-4B8C-83A1-F6EECF244321}">
                <p14:modId xmlns:p14="http://schemas.microsoft.com/office/powerpoint/2010/main" val="346224993"/>
              </p:ext>
            </p:extLst>
          </p:nvPr>
        </p:nvGraphicFramePr>
        <p:xfrm>
          <a:off x="457199" y="2252312"/>
          <a:ext cx="8205537" cy="3419385"/>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291986">
                <a:tc>
                  <a:txBody>
                    <a:bodyPr/>
                    <a:lstStyle/>
                    <a:p>
                      <a:pPr marL="0" indent="0" algn="just">
                        <a:buNone/>
                      </a:pPr>
                      <a:r>
                        <a:rPr lang="en-US" sz="1600" i="0" smtClean="0"/>
                        <a:t>E9.1 </a:t>
                      </a:r>
                      <a:r>
                        <a:rPr lang="en-US" sz="1600" i="0" baseline="0" smtClean="0"/>
                        <a:t>- </a:t>
                      </a:r>
                      <a:r>
                        <a:rPr lang="en-US" sz="1600" b="1" i="0" baseline="0" smtClean="0">
                          <a:latin typeface="Calibri" panose="020F0502020204030204" pitchFamily="34" charset="0"/>
                          <a:cs typeface="Calibri" panose="020F0502020204030204" pitchFamily="34" charset="0"/>
                        </a:rPr>
                        <a:t>Ví  dụ về khai báo và gọi hàm</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 = x * x;</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square_of_sum</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x,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y)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z = (x + y) * (x + 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z;</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"8^2 =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square(</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8</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 + 6)^2 =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square_of_sum(</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6</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Content Placeholder 2"/>
          <p:cNvSpPr>
            <a:spLocks noGrp="1"/>
          </p:cNvSpPr>
          <p:nvPr>
            <p:ph idx="1"/>
          </p:nvPr>
        </p:nvSpPr>
        <p:spPr>
          <a:xfrm>
            <a:off x="457199" y="1108107"/>
            <a:ext cx="8229600" cy="1144205"/>
          </a:xfrm>
        </p:spPr>
        <p:txBody>
          <a:bodyPr>
            <a:normAutofit/>
          </a:bodyPr>
          <a:lstStyle/>
          <a:p>
            <a:pPr marL="0" indent="0" algn="just">
              <a:buNone/>
            </a:pPr>
            <a:r>
              <a:rPr lang="en-US" sz="2000" b="1" smtClean="0"/>
              <a:t>Ví dụ 1: </a:t>
            </a:r>
            <a:r>
              <a:rPr lang="en-US" sz="2000" smtClean="0"/>
              <a:t>Hãy viết các hàm tính:</a:t>
            </a:r>
          </a:p>
          <a:p>
            <a:pPr algn="just"/>
            <a:r>
              <a:rPr lang="en-US" sz="2000" smtClean="0"/>
              <a:t>Bình phương của 1 số nguyên.</a:t>
            </a:r>
          </a:p>
          <a:p>
            <a:pPr algn="just"/>
            <a:r>
              <a:rPr lang="en-US" sz="2000" smtClean="0"/>
              <a:t>Bình phương tổng của 2 số nguyên.</a:t>
            </a:r>
            <a:endParaRPr lang="en-US" sz="1800" smtClean="0">
              <a:cs typeface="Calibri" panose="020F0502020204030204" pitchFamily="34" charset="0"/>
            </a:endParaRPr>
          </a:p>
        </p:txBody>
      </p:sp>
      <p:pic>
        <p:nvPicPr>
          <p:cNvPr id="3" name="Picture 2"/>
          <p:cNvPicPr>
            <a:picLocks noChangeAspect="1"/>
          </p:cNvPicPr>
          <p:nvPr/>
        </p:nvPicPr>
        <p:blipFill rotWithShape="1">
          <a:blip r:embed="rId2"/>
          <a:srcRect r="81110" b="84992"/>
          <a:stretch/>
        </p:blipFill>
        <p:spPr>
          <a:xfrm>
            <a:off x="5573228" y="2936914"/>
            <a:ext cx="2425366" cy="1094974"/>
          </a:xfrm>
          <a:prstGeom prst="rect">
            <a:avLst/>
          </a:prstGeom>
        </p:spPr>
      </p:pic>
      <p:sp>
        <p:nvSpPr>
          <p:cNvPr id="9" name="TextBox 8"/>
          <p:cNvSpPr txBox="1"/>
          <p:nvPr/>
        </p:nvSpPr>
        <p:spPr>
          <a:xfrm>
            <a:off x="5573228" y="2567582"/>
            <a:ext cx="869337"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2241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Hàm</a:t>
            </a:r>
          </a:p>
        </p:txBody>
      </p:sp>
      <p:graphicFrame>
        <p:nvGraphicFramePr>
          <p:cNvPr id="4" name="Table 3"/>
          <p:cNvGraphicFramePr>
            <a:graphicFrameLocks noGrp="1"/>
          </p:cNvGraphicFramePr>
          <p:nvPr>
            <p:extLst>
              <p:ext uri="{D42A27DB-BD31-4B8C-83A1-F6EECF244321}">
                <p14:modId xmlns:p14="http://schemas.microsoft.com/office/powerpoint/2010/main" val="3388088220"/>
              </p:ext>
            </p:extLst>
          </p:nvPr>
        </p:nvGraphicFramePr>
        <p:xfrm>
          <a:off x="457199" y="1472608"/>
          <a:ext cx="8205537" cy="2987040"/>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282197">
                <a:tc>
                  <a:txBody>
                    <a:bodyPr/>
                    <a:lstStyle/>
                    <a:p>
                      <a:pPr marL="0" indent="0" algn="just">
                        <a:buNone/>
                      </a:pPr>
                      <a:r>
                        <a:rPr lang="en-US" sz="1600" i="0" smtClean="0"/>
                        <a:t>E9.2 </a:t>
                      </a:r>
                      <a:r>
                        <a:rPr lang="en-US" sz="1600" i="0" baseline="0" smtClean="0"/>
                        <a:t>- </a:t>
                      </a:r>
                      <a:r>
                        <a:rPr lang="en-US" sz="1600" b="1" i="0" baseline="0" smtClean="0">
                          <a:latin typeface="Calibri" panose="020F0502020204030204" pitchFamily="34" charset="0"/>
                          <a:cs typeface="Calibri" panose="020F0502020204030204" pitchFamily="34" charset="0"/>
                        </a:rPr>
                        <a:t>Ví  dụ về gọi hàm từ hàm khác, trả về kết quả của biểu thức trong hàm</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95814">
                <a:tc>
                  <a:txBody>
                    <a:bodyPr/>
                    <a:lstStyle/>
                    <a:p>
                      <a:pPr marL="0" marR="0">
                        <a:spcBef>
                          <a:spcPts val="0"/>
                        </a:spcBef>
                        <a:spcAft>
                          <a:spcPts val="0"/>
                        </a:spcAft>
                      </a:pP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square</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 * x;</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square_of_sum</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y)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return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square(x + 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"8^2 = %d\n"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square(</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 + 6)^2 = %d\n"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square_of_sum(</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Content Placeholder 2"/>
          <p:cNvSpPr>
            <a:spLocks noGrp="1"/>
          </p:cNvSpPr>
          <p:nvPr>
            <p:ph idx="1"/>
          </p:nvPr>
        </p:nvSpPr>
        <p:spPr>
          <a:xfrm>
            <a:off x="457199" y="1108108"/>
            <a:ext cx="8229600" cy="364500"/>
          </a:xfrm>
        </p:spPr>
        <p:txBody>
          <a:bodyPr>
            <a:normAutofit fontScale="92500" lnSpcReduction="10000"/>
          </a:bodyPr>
          <a:lstStyle/>
          <a:p>
            <a:pPr marL="0" indent="0" algn="just">
              <a:buNone/>
            </a:pPr>
            <a:r>
              <a:rPr lang="en-US" sz="2000" smtClean="0"/>
              <a:t>Ví dụ 1 có thể được sửa lại cho tối giản hơn như sau:</a:t>
            </a:r>
            <a:endParaRPr lang="en-US" sz="1800" smtClean="0">
              <a:cs typeface="Calibri" panose="020F0502020204030204" pitchFamily="34" charset="0"/>
            </a:endParaRPr>
          </a:p>
        </p:txBody>
      </p:sp>
      <p:pic>
        <p:nvPicPr>
          <p:cNvPr id="3" name="Picture 2"/>
          <p:cNvPicPr>
            <a:picLocks noChangeAspect="1"/>
          </p:cNvPicPr>
          <p:nvPr/>
        </p:nvPicPr>
        <p:blipFill rotWithShape="1">
          <a:blip r:embed="rId2"/>
          <a:srcRect r="81110" b="84992"/>
          <a:stretch/>
        </p:blipFill>
        <p:spPr>
          <a:xfrm>
            <a:off x="5573228" y="2157210"/>
            <a:ext cx="2425366" cy="1094974"/>
          </a:xfrm>
          <a:prstGeom prst="rect">
            <a:avLst/>
          </a:prstGeom>
        </p:spPr>
      </p:pic>
      <p:sp>
        <p:nvSpPr>
          <p:cNvPr id="9" name="TextBox 8"/>
          <p:cNvSpPr txBox="1"/>
          <p:nvPr/>
        </p:nvSpPr>
        <p:spPr>
          <a:xfrm>
            <a:off x="5573228" y="1787878"/>
            <a:ext cx="869337"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6421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4955</TotalTime>
  <Words>6003</Words>
  <Application>Microsoft Office PowerPoint</Application>
  <PresentationFormat>On-screen Show (4:3)</PresentationFormat>
  <Paragraphs>694</Paragraphs>
  <Slides>41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Courier New</vt:lpstr>
      <vt:lpstr>Helvetica</vt:lpstr>
      <vt:lpstr>Tahoma</vt:lpstr>
      <vt:lpstr>Times New Roman</vt:lpstr>
      <vt:lpstr>JS Club - Presentation Template</vt:lpstr>
      <vt:lpstr>JS Club - Green, The Simple</vt:lpstr>
      <vt:lpstr>JS - Colorful Presentation</vt:lpstr>
      <vt:lpstr>Lập trình cơ bản với ngôn ngữ C</vt:lpstr>
      <vt:lpstr>Mở đầu</vt:lpstr>
      <vt:lpstr>I. HÀM</vt:lpstr>
      <vt:lpstr>Hàm</vt:lpstr>
      <vt:lpstr>Hàm</vt:lpstr>
      <vt:lpstr>Hàm</vt:lpstr>
      <vt:lpstr>Hàm</vt:lpstr>
      <vt:lpstr>Hàm</vt:lpstr>
      <vt:lpstr>Hàm</vt:lpstr>
      <vt:lpstr>Hàm</vt:lpstr>
      <vt:lpstr>Hàm</vt:lpstr>
      <vt:lpstr>Hàm</vt:lpstr>
      <vt:lpstr>Hàm</vt:lpstr>
      <vt:lpstr>Hàm</vt:lpstr>
      <vt:lpstr>Hàm</vt:lpstr>
      <vt:lpstr>Hàm</vt:lpstr>
      <vt:lpstr>Hàm</vt:lpstr>
      <vt:lpstr>Hàm</vt:lpstr>
      <vt:lpstr>Hàm</vt:lpstr>
      <vt:lpstr>II. PHẠM VI CỦA ĐỐI TƯỢNG</vt:lpstr>
      <vt:lpstr>Phạm vi của đối tượng</vt:lpstr>
      <vt:lpstr>Phạm vi của đối tượng</vt:lpstr>
      <vt:lpstr>Phạm vi của đối tượng</vt:lpstr>
      <vt:lpstr>Phạm vi của đối tượng</vt:lpstr>
      <vt:lpstr>Phạm vi của đối tượng</vt:lpstr>
      <vt:lpstr>Phạm vi của đối tượng</vt:lpstr>
      <vt:lpstr>Phạm vi của đối tượng</vt:lpstr>
      <vt:lpstr>Phạm vi của đối tượng</vt:lpstr>
      <vt:lpstr>Phạm vi của đối tượng</vt:lpstr>
      <vt:lpstr>III. VÒNG ĐỜI CỦA ĐỐI TƯỢNG</vt:lpstr>
      <vt:lpstr>Vòng đời của đối tượng</vt:lpstr>
      <vt:lpstr>Vòng đời của đối tượng</vt:lpstr>
      <vt:lpstr>Vòng đời của đối tượng</vt:lpstr>
      <vt:lpstr>Vòng đời của đối tượng</vt:lpstr>
      <vt:lpstr>Vòng đời của đối tượng</vt:lpstr>
      <vt:lpstr>Vòng đời của đối tượng</vt:lpstr>
      <vt:lpstr>IV. CON TRỎ HÀM (NÂNg CAO)</vt:lpstr>
      <vt:lpstr>Con trỏ hàm</vt:lpstr>
      <vt:lpstr>Con trỏ hàm</vt:lpstr>
      <vt:lpstr>Con trỏ hàm</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Lê Cao Nguyên</dc:creator>
  <cp:lastModifiedBy>Lê Cao Nguyên</cp:lastModifiedBy>
  <cp:revision>454</cp:revision>
  <dcterms:created xsi:type="dcterms:W3CDTF">2016-07-25T12:35:30Z</dcterms:created>
  <dcterms:modified xsi:type="dcterms:W3CDTF">2017-02-15T19:51:37Z</dcterms:modified>
</cp:coreProperties>
</file>