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56" r:id="rId5"/>
    <p:sldId id="387" r:id="rId6"/>
    <p:sldId id="388" r:id="rId7"/>
    <p:sldId id="389" r:id="rId8"/>
    <p:sldId id="390" r:id="rId9"/>
    <p:sldId id="394" r:id="rId10"/>
    <p:sldId id="395" r:id="rId11"/>
    <p:sldId id="399" r:id="rId12"/>
    <p:sldId id="400" r:id="rId13"/>
    <p:sldId id="402" r:id="rId14"/>
    <p:sldId id="403" r:id="rId15"/>
    <p:sldId id="415" r:id="rId16"/>
    <p:sldId id="416" r:id="rId17"/>
    <p:sldId id="419" r:id="rId18"/>
    <p:sldId id="406" r:id="rId19"/>
    <p:sldId id="421" r:id="rId20"/>
    <p:sldId id="404" r:id="rId21"/>
    <p:sldId id="407" r:id="rId22"/>
    <p:sldId id="409" r:id="rId23"/>
    <p:sldId id="414" r:id="rId24"/>
    <p:sldId id="385" r:id="rId25"/>
    <p:sldId id="420" r:id="rId26"/>
    <p:sldId id="411" r:id="rId27"/>
    <p:sldId id="417" r:id="rId28"/>
    <p:sldId id="412" r:id="rId29"/>
  </p:sldIdLst>
  <p:sldSz cx="9144000" cy="6858000" type="screen4x3"/>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A618"/>
    <a:srgbClr val="0065B0"/>
    <a:srgbClr val="CC00CC"/>
    <a:srgbClr val="0000C0"/>
    <a:srgbClr val="F69240"/>
    <a:srgbClr val="7F0055"/>
    <a:srgbClr val="00E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Stijl, licht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2DE63D5-997A-4646-A377-4702673A728D}" styleName="Stijl, licht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23" autoAdjust="0"/>
    <p:restoredTop sz="86456" autoAdjust="0"/>
  </p:normalViewPr>
  <p:slideViewPr>
    <p:cSldViewPr snapToGrid="0" snapToObjects="1">
      <p:cViewPr varScale="1">
        <p:scale>
          <a:sx n="93" d="100"/>
          <a:sy n="93" d="100"/>
        </p:scale>
        <p:origin x="20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nl-NL"/>
              <a:t>Hoofdstuk 0</a:t>
            </a:r>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75A9D2-90B0-6F4F-A3E2-4E764F8EC1D8}" type="slidenum">
              <a:rPr lang="nl-NL" smtClean="0"/>
              <a:pPr/>
              <a:t>‹nr.›</a:t>
            </a:fld>
            <a:endParaRPr lang="nl-NL"/>
          </a:p>
        </p:txBody>
      </p:sp>
    </p:spTree>
    <p:extLst>
      <p:ext uri="{BB962C8B-B14F-4D97-AF65-F5344CB8AC3E}">
        <p14:creationId xmlns:p14="http://schemas.microsoft.com/office/powerpoint/2010/main" val="358878585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nl-BE"/>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nl-BE"/>
              <a:t>Hoofdstuk 0</a:t>
            </a:r>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7BDD9-0C1D-417A-9FDA-446EE78D310C}" type="slidenum">
              <a:rPr lang="nl-BE" smtClean="0"/>
              <a:t>‹nr.›</a:t>
            </a:fld>
            <a:endParaRPr lang="nl-BE"/>
          </a:p>
        </p:txBody>
      </p:sp>
    </p:spTree>
    <p:extLst>
      <p:ext uri="{BB962C8B-B14F-4D97-AF65-F5344CB8AC3E}">
        <p14:creationId xmlns:p14="http://schemas.microsoft.com/office/powerpoint/2010/main" val="400602021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10"/>
          </p:nvPr>
        </p:nvSpPr>
        <p:spPr/>
        <p:txBody>
          <a:bodyPr/>
          <a:lstStyle/>
          <a:p>
            <a:fld id="{CED7BDD9-0C1D-417A-9FDA-446EE78D310C}" type="slidenum">
              <a:rPr lang="nl-BE" smtClean="0"/>
              <a:t>1</a:t>
            </a:fld>
            <a:endParaRPr lang="nl-BE"/>
          </a:p>
        </p:txBody>
      </p:sp>
      <p:sp>
        <p:nvSpPr>
          <p:cNvPr id="5" name="Tijdelijke aanduiding voor datum 4"/>
          <p:cNvSpPr>
            <a:spLocks noGrp="1"/>
          </p:cNvSpPr>
          <p:nvPr>
            <p:ph type="dt" idx="11"/>
          </p:nvPr>
        </p:nvSpPr>
        <p:spPr/>
        <p:txBody>
          <a:bodyPr/>
          <a:lstStyle/>
          <a:p>
            <a:endParaRPr lang="nl-BE"/>
          </a:p>
        </p:txBody>
      </p:sp>
      <p:sp>
        <p:nvSpPr>
          <p:cNvPr id="6" name="Tijdelijke aanduiding voor voettekst 5"/>
          <p:cNvSpPr>
            <a:spLocks noGrp="1"/>
          </p:cNvSpPr>
          <p:nvPr>
            <p:ph type="ftr" sz="quarter" idx="12"/>
          </p:nvPr>
        </p:nvSpPr>
        <p:spPr/>
        <p:txBody>
          <a:bodyPr/>
          <a:lstStyle/>
          <a:p>
            <a:r>
              <a:rPr lang="nl-BE"/>
              <a:t>Hoofdstuk 0</a:t>
            </a:r>
          </a:p>
        </p:txBody>
      </p:sp>
    </p:spTree>
    <p:extLst>
      <p:ext uri="{BB962C8B-B14F-4D97-AF65-F5344CB8AC3E}">
        <p14:creationId xmlns:p14="http://schemas.microsoft.com/office/powerpoint/2010/main" val="3980348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531198" y="1903517"/>
            <a:ext cx="7772400" cy="1470025"/>
          </a:xfrm>
        </p:spPr>
        <p:txBody>
          <a:bodyPr/>
          <a:lstStyle>
            <a:lvl1pPr algn="l">
              <a:defRPr b="1">
                <a:solidFill>
                  <a:schemeClr val="tx1"/>
                </a:solidFill>
              </a:defRPr>
            </a:lvl1pPr>
          </a:lstStyle>
          <a:p>
            <a:r>
              <a:rPr lang="nl-NL" dirty="0"/>
              <a:t>Klik om de stijl te bewerken</a:t>
            </a:r>
          </a:p>
        </p:txBody>
      </p:sp>
      <p:sp>
        <p:nvSpPr>
          <p:cNvPr id="3" name="Subtitel 2"/>
          <p:cNvSpPr>
            <a:spLocks noGrp="1"/>
          </p:cNvSpPr>
          <p:nvPr>
            <p:ph type="subTitle" idx="1"/>
          </p:nvPr>
        </p:nvSpPr>
        <p:spPr>
          <a:xfrm>
            <a:off x="542241" y="3876249"/>
            <a:ext cx="4807127" cy="1137302"/>
          </a:xfrm>
        </p:spPr>
        <p:txBody>
          <a:bodyPr/>
          <a:lstStyle>
            <a:lvl1pPr marL="0" indent="0" algn="l">
              <a:buNone/>
              <a:defRPr b="1">
                <a:solidFill>
                  <a:srgbClr val="58A6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Klik om de ondertitelstijl van het model te bewerken</a:t>
            </a:r>
          </a:p>
        </p:txBody>
      </p:sp>
      <p:sp>
        <p:nvSpPr>
          <p:cNvPr id="4" name="Tijdelijke aanduiding voor datum 3"/>
          <p:cNvSpPr>
            <a:spLocks noGrp="1"/>
          </p:cNvSpPr>
          <p:nvPr>
            <p:ph type="dt" sz="half" idx="10"/>
          </p:nvPr>
        </p:nvSpPr>
        <p:spPr>
          <a:xfrm>
            <a:off x="536360" y="6399774"/>
            <a:ext cx="1265640" cy="365125"/>
          </a:xfrm>
        </p:spPr>
        <p:txBody>
          <a:bodyPr/>
          <a:lstStyle>
            <a:lvl1pPr>
              <a:defRPr>
                <a:solidFill>
                  <a:schemeClr val="tx1"/>
                </a:solidFill>
              </a:defRPr>
            </a:lvl1pPr>
          </a:lstStyle>
          <a:p>
            <a:fld id="{12BFA6F3-ECDC-4450-8F6A-C2AA52B655AF}" type="datetime1">
              <a:rPr lang="nl-NL" smtClean="0"/>
              <a:t>11-9-2023</a:t>
            </a:fld>
            <a:endParaRPr lang="nl-NL" dirty="0"/>
          </a:p>
        </p:txBody>
      </p:sp>
      <p:sp>
        <p:nvSpPr>
          <p:cNvPr id="6" name="Tijdelijke aanduiding voor dianummer 5"/>
          <p:cNvSpPr>
            <a:spLocks noGrp="1"/>
          </p:cNvSpPr>
          <p:nvPr>
            <p:ph type="sldNum" sz="quarter" idx="12"/>
          </p:nvPr>
        </p:nvSpPr>
        <p:spPr>
          <a:xfrm>
            <a:off x="3231570" y="6399774"/>
            <a:ext cx="2133600" cy="365125"/>
          </a:xfrm>
        </p:spPr>
        <p:txBody>
          <a:bodyPr/>
          <a:lstStyle>
            <a:lvl1pPr>
              <a:defRPr>
                <a:solidFill>
                  <a:schemeClr val="tx1"/>
                </a:solidFill>
              </a:defRPr>
            </a:lvl1pPr>
          </a:lstStyle>
          <a:p>
            <a:fld id="{65E3036D-0E03-9346-8FAD-2172B1B1F203}" type="slidenum">
              <a:rPr lang="nl-NL" smtClean="0"/>
              <a:pPr/>
              <a:t>‹nr.›</a:t>
            </a:fld>
            <a:endParaRPr lang="nl-NL" dirty="0"/>
          </a:p>
        </p:txBody>
      </p:sp>
      <p:pic>
        <p:nvPicPr>
          <p:cNvPr id="7" name="Afbeelding 6" descr="Macintosh HD:Users:nickdaenen:Desktop:logo_pxl.wmf"/>
          <p:cNvPicPr/>
          <p:nvPr userDrawn="1"/>
        </p:nvPicPr>
        <p:blipFill>
          <a:blip r:embed="rId2"/>
          <a:srcRect/>
          <a:stretch>
            <a:fillRect/>
          </a:stretch>
        </p:blipFill>
        <p:spPr bwMode="auto">
          <a:xfrm>
            <a:off x="574618" y="390626"/>
            <a:ext cx="1420504" cy="1420504"/>
          </a:xfrm>
          <a:prstGeom prst="rect">
            <a:avLst/>
          </a:prstGeom>
          <a:noFill/>
          <a:ln w="9525">
            <a:noFill/>
            <a:miter lim="800000"/>
            <a:headEnd/>
            <a:tailEnd/>
          </a:ln>
        </p:spPr>
      </p:pic>
      <p:sp>
        <p:nvSpPr>
          <p:cNvPr id="10" name="Tekstvak 9"/>
          <p:cNvSpPr txBox="1"/>
          <p:nvPr userDrawn="1"/>
        </p:nvSpPr>
        <p:spPr>
          <a:xfrm>
            <a:off x="542241" y="6057401"/>
            <a:ext cx="5196080" cy="738664"/>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200" b="0" dirty="0"/>
              <a:t>Hogeschool PXL</a:t>
            </a:r>
            <a:r>
              <a:rPr lang="nl-NL" sz="1200" b="0" baseline="0" dirty="0"/>
              <a:t> – </a:t>
            </a:r>
            <a:r>
              <a:rPr lang="nl-NL" sz="1200" b="0" baseline="0" dirty="0" err="1"/>
              <a:t>Elfde-Liniestraat</a:t>
            </a:r>
            <a:r>
              <a:rPr lang="nl-NL" sz="1200" b="0" baseline="0" dirty="0"/>
              <a:t> 24 – B-3500 Hasselt</a:t>
            </a:r>
          </a:p>
          <a:p>
            <a:pPr marL="0" marR="0" indent="0" algn="l" defTabSz="457200" rtl="0" eaLnBrk="1" fontAlgn="auto" latinLnBrk="0" hangingPunct="1">
              <a:lnSpc>
                <a:spcPct val="100000"/>
              </a:lnSpc>
              <a:spcBef>
                <a:spcPts val="0"/>
              </a:spcBef>
              <a:spcAft>
                <a:spcPts val="0"/>
              </a:spcAft>
              <a:buClrTx/>
              <a:buSzTx/>
              <a:buFontTx/>
              <a:buNone/>
              <a:tabLst/>
              <a:defRPr/>
            </a:pPr>
            <a:r>
              <a:rPr lang="nl-NL" sz="1200" b="0" baseline="0" dirty="0" err="1"/>
              <a:t>www.pxl.be</a:t>
            </a:r>
            <a:r>
              <a:rPr lang="nl-NL" sz="1200" b="0" baseline="0" dirty="0"/>
              <a:t> - </a:t>
            </a:r>
            <a:r>
              <a:rPr lang="nl-NL" sz="1200" b="0" baseline="0" dirty="0" err="1"/>
              <a:t>www.pxl.be</a:t>
            </a:r>
            <a:r>
              <a:rPr lang="nl-NL" sz="1200" b="0" baseline="0" dirty="0"/>
              <a:t>/</a:t>
            </a:r>
            <a:r>
              <a:rPr lang="nl-NL" sz="1200" b="0" baseline="0" dirty="0" err="1"/>
              <a:t>facebook</a:t>
            </a:r>
            <a:endParaRPr lang="nl-NL" sz="1200" b="0" dirty="0"/>
          </a:p>
          <a:p>
            <a:endParaRPr lang="nl-NL" dirty="0"/>
          </a:p>
        </p:txBody>
      </p:sp>
      <p:pic>
        <p:nvPicPr>
          <p:cNvPr id="12" name="Afbeelding 11" descr="dehogeschoolmethetnetwerk.png"/>
          <p:cNvPicPr>
            <a:picLocks noChangeAspect="1"/>
          </p:cNvPicPr>
          <p:nvPr userDrawn="1"/>
        </p:nvPicPr>
        <p:blipFill>
          <a:blip r:embed="rId3"/>
          <a:stretch>
            <a:fillRect/>
          </a:stretch>
        </p:blipFill>
        <p:spPr>
          <a:xfrm>
            <a:off x="639936" y="5543474"/>
            <a:ext cx="2975517" cy="407605"/>
          </a:xfrm>
          <a:prstGeom prst="rect">
            <a:avLst/>
          </a:prstGeom>
        </p:spPr>
      </p:pic>
      <p:sp>
        <p:nvSpPr>
          <p:cNvPr id="11" name="Titel 1"/>
          <p:cNvSpPr txBox="1">
            <a:spLocks/>
          </p:cNvSpPr>
          <p:nvPr userDrawn="1"/>
        </p:nvSpPr>
        <p:spPr>
          <a:xfrm>
            <a:off x="5204798" y="433492"/>
            <a:ext cx="3621702" cy="147002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b="1" kern="1200">
                <a:solidFill>
                  <a:schemeClr val="tx1"/>
                </a:solidFill>
                <a:latin typeface="+mj-lt"/>
                <a:ea typeface="+mj-ea"/>
                <a:cs typeface="+mj-cs"/>
              </a:defRPr>
            </a:lvl1pPr>
          </a:lstStyle>
          <a:p>
            <a:r>
              <a:rPr lang="nl-NL" sz="3200" dirty="0">
                <a:solidFill>
                  <a:srgbClr val="58A618"/>
                </a:solidFill>
                <a:latin typeface="+mn-lt"/>
                <a:ea typeface="+mn-ea"/>
                <a:cs typeface="+mn-cs"/>
              </a:rPr>
              <a:t>IT</a:t>
            </a:r>
            <a:r>
              <a:rPr lang="nl-NL" sz="3200" baseline="0" dirty="0">
                <a:solidFill>
                  <a:srgbClr val="58A618"/>
                </a:solidFill>
                <a:latin typeface="+mn-lt"/>
                <a:ea typeface="+mn-ea"/>
                <a:cs typeface="+mn-cs"/>
              </a:rPr>
              <a:t> Essentials</a:t>
            </a:r>
            <a:endParaRPr lang="nl-NL" sz="3200" dirty="0">
              <a:solidFill>
                <a:srgbClr val="58A618"/>
              </a:solidFill>
              <a:latin typeface="+mn-lt"/>
              <a:ea typeface="+mn-ea"/>
              <a:cs typeface="+mn-cs"/>
            </a:endParaRPr>
          </a:p>
        </p:txBody>
      </p:sp>
      <p:pic>
        <p:nvPicPr>
          <p:cNvPr id="13" name="Afbeelding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61759" y="3341051"/>
            <a:ext cx="3682241" cy="334499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9" name="Tijdelijke aanduiding voor datum 3"/>
          <p:cNvSpPr>
            <a:spLocks noGrp="1"/>
          </p:cNvSpPr>
          <p:nvPr>
            <p:ph type="dt" sz="half" idx="10"/>
          </p:nvPr>
        </p:nvSpPr>
        <p:spPr>
          <a:xfrm>
            <a:off x="477542" y="6356350"/>
            <a:ext cx="1265640" cy="365125"/>
          </a:xfrm>
        </p:spPr>
        <p:txBody>
          <a:bodyPr/>
          <a:lstStyle/>
          <a:p>
            <a:fld id="{42238B09-DFB5-4A69-B4BA-1BA1D0C45347}" type="datetime1">
              <a:rPr lang="nl-NL" smtClean="0"/>
              <a:t>11-9-2023</a:t>
            </a:fld>
            <a:endParaRPr lang="nl-NL" dirty="0"/>
          </a:p>
        </p:txBody>
      </p:sp>
      <p:sp>
        <p:nvSpPr>
          <p:cNvPr id="10"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1"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pic>
        <p:nvPicPr>
          <p:cNvPr id="7" name="Afbeelding 6"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8" name="Tijdelijke aanduiding voor datum 3"/>
          <p:cNvSpPr>
            <a:spLocks noGrp="1"/>
          </p:cNvSpPr>
          <p:nvPr>
            <p:ph type="dt" sz="half" idx="10"/>
          </p:nvPr>
        </p:nvSpPr>
        <p:spPr>
          <a:xfrm>
            <a:off x="477542" y="6356350"/>
            <a:ext cx="1265640" cy="365125"/>
          </a:xfrm>
        </p:spPr>
        <p:txBody>
          <a:bodyPr/>
          <a:lstStyle/>
          <a:p>
            <a:fld id="{6BF9252A-0B34-45DB-A8CF-1EC78FE8ADDC}" type="datetime1">
              <a:rPr lang="nl-NL" smtClean="0"/>
              <a:t>11-9-2023</a:t>
            </a:fld>
            <a:endParaRPr lang="nl-NL" dirty="0"/>
          </a:p>
        </p:txBody>
      </p:sp>
      <p:sp>
        <p:nvSpPr>
          <p:cNvPr id="9"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0"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1E0547EC-EF9D-4C5C-A6CA-2928FD1C9ED7}"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solidFill>
                  <a:schemeClr val="tx1"/>
                </a:solidFill>
              </a:defRPr>
            </a:lvl1pPr>
          </a:lstStyle>
          <a:p>
            <a:r>
              <a:rPr lang="nl-NL"/>
              <a:t>Klik om de stijl te bewerken</a:t>
            </a:r>
            <a:endParaRPr lang="nl-NL" dirty="0"/>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1B6DF3B4-C78A-44D8-9BAA-EE5A7C63C3C5}"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BF65CF60-EF85-49FB-B0CE-96047305B616}" type="datetime1">
              <a:rPr lang="nl-NL" smtClean="0"/>
              <a:t>11-9-2023</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9" name="Afbeelding 8"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0" name="Tijdelijke aanduiding voor datum 3"/>
          <p:cNvSpPr>
            <a:spLocks noGrp="1"/>
          </p:cNvSpPr>
          <p:nvPr>
            <p:ph type="dt" sz="half" idx="10"/>
          </p:nvPr>
        </p:nvSpPr>
        <p:spPr>
          <a:xfrm>
            <a:off x="477542" y="6356350"/>
            <a:ext cx="1265640" cy="365125"/>
          </a:xfrm>
        </p:spPr>
        <p:txBody>
          <a:bodyPr/>
          <a:lstStyle/>
          <a:p>
            <a:fld id="{8BC41CC7-9609-407B-AA2F-086E6BBF6108}" type="datetime1">
              <a:rPr lang="nl-NL" smtClean="0"/>
              <a:t>11-9-2023</a:t>
            </a:fld>
            <a:endParaRPr lang="nl-NL" dirty="0"/>
          </a:p>
        </p:txBody>
      </p:sp>
      <p:sp>
        <p:nvSpPr>
          <p:cNvPr id="11"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2"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lgn="l">
              <a:defRPr/>
            </a:lvl1pPr>
          </a:lstStyle>
          <a:p>
            <a:r>
              <a:rPr lang="nl-NL"/>
              <a:t>Klik om de stijl te bewerken</a:t>
            </a:r>
          </a:p>
        </p:txBody>
      </p:sp>
      <p:sp>
        <p:nvSpPr>
          <p:cNvPr id="3" name="Tijdelijke aanduiding voor inhoud 2"/>
          <p:cNvSpPr>
            <a:spLocks noGrp="1"/>
          </p:cNvSpPr>
          <p:nvPr>
            <p:ph idx="1"/>
          </p:nvPr>
        </p:nvSpPr>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77542" y="548640"/>
            <a:ext cx="8209257" cy="5577523"/>
          </a:xfrm>
        </p:spPr>
        <p:txBody>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75462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dertitel">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0">
                <a:solidFill>
                  <a:srgbClr val="00E800"/>
                </a:solidFill>
              </a:defRPr>
            </a:lvl1pPr>
          </a:lstStyle>
          <a:p>
            <a:pPr lvl="0"/>
            <a:r>
              <a:rPr lang="nl-NL" dirty="0"/>
              <a:t>1.1 Ondertitel</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236345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Opdracht">
    <p:spTree>
      <p:nvGrpSpPr>
        <p:cNvPr id="1" name=""/>
        <p:cNvGrpSpPr/>
        <p:nvPr/>
      </p:nvGrpSpPr>
      <p:grpSpPr>
        <a:xfrm>
          <a:off x="0" y="0"/>
          <a:ext cx="0" cy="0"/>
          <a:chOff x="0" y="0"/>
          <a:chExt cx="0" cy="0"/>
        </a:xfrm>
      </p:grpSpPr>
      <p:sp>
        <p:nvSpPr>
          <p:cNvPr id="3" name="Tijdelijke aanduiding voor inhoud 2"/>
          <p:cNvSpPr>
            <a:spLocks noGrp="1"/>
          </p:cNvSpPr>
          <p:nvPr>
            <p:ph idx="1" hasCustomPrompt="1"/>
          </p:nvPr>
        </p:nvSpPr>
        <p:spPr>
          <a:xfrm>
            <a:off x="477542" y="548640"/>
            <a:ext cx="8209257" cy="5577523"/>
          </a:xfrm>
        </p:spPr>
        <p:txBody>
          <a:bodyPr/>
          <a:lstStyle>
            <a:lvl1pPr marL="0" indent="0">
              <a:buNone/>
              <a:defRPr i="1">
                <a:solidFill>
                  <a:srgbClr val="CC00CC"/>
                </a:solidFill>
              </a:defRPr>
            </a:lvl1pPr>
          </a:lstStyle>
          <a:p>
            <a:pPr lvl="0"/>
            <a:r>
              <a:rPr lang="nl-NL" dirty="0"/>
              <a:t>Opdracht 1:</a:t>
            </a:r>
          </a:p>
        </p:txBody>
      </p:sp>
      <p:sp>
        <p:nvSpPr>
          <p:cNvPr id="4" name="Tijdelijke aanduiding voor datum 3"/>
          <p:cNvSpPr>
            <a:spLocks noGrp="1"/>
          </p:cNvSpPr>
          <p:nvPr>
            <p:ph type="dt" sz="half" idx="10"/>
          </p:nvPr>
        </p:nvSpPr>
        <p:spPr>
          <a:xfrm>
            <a:off x="477542" y="6356350"/>
            <a:ext cx="1265640" cy="365125"/>
          </a:xfrm>
        </p:spPr>
        <p:txBody>
          <a:bodyPr/>
          <a:lstStyle/>
          <a:p>
            <a:fld id="{82E9CA32-80AB-429D-B782-235862AC42B1}" type="datetime1">
              <a:rPr lang="nl-NL" smtClean="0"/>
              <a:t>11-9-2023</a:t>
            </a:fld>
            <a:endParaRPr lang="nl-NL" dirty="0"/>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pic>
        <p:nvPicPr>
          <p:cNvPr id="8" name="Afbeelding 7"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Tree>
    <p:extLst>
      <p:ext uri="{BB962C8B-B14F-4D97-AF65-F5344CB8AC3E}">
        <p14:creationId xmlns:p14="http://schemas.microsoft.com/office/powerpoint/2010/main" val="144946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dia">
    <p:spTree>
      <p:nvGrpSpPr>
        <p:cNvPr id="1" name=""/>
        <p:cNvGrpSpPr/>
        <p:nvPr/>
      </p:nvGrpSpPr>
      <p:grpSpPr>
        <a:xfrm>
          <a:off x="0" y="0"/>
          <a:ext cx="0" cy="0"/>
          <a:chOff x="0" y="0"/>
          <a:chExt cx="0" cy="0"/>
        </a:xfrm>
      </p:grpSpPr>
      <p:pic>
        <p:nvPicPr>
          <p:cNvPr id="5" name="Afbeelding 4" descr="beeldslogan.png"/>
          <p:cNvPicPr>
            <a:picLocks noChangeAspect="1"/>
          </p:cNvPicPr>
          <p:nvPr userDrawn="1"/>
        </p:nvPicPr>
        <p:blipFill>
          <a:blip r:embed="rId2"/>
          <a:stretch>
            <a:fillRect/>
          </a:stretch>
        </p:blipFill>
        <p:spPr>
          <a:xfrm>
            <a:off x="1858615" y="0"/>
            <a:ext cx="5410200"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solidFill>
          <a:srgbClr val="58A618"/>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7" name="Tijdelijke aanduiding voor datum 3"/>
          <p:cNvSpPr>
            <a:spLocks noGrp="1"/>
          </p:cNvSpPr>
          <p:nvPr>
            <p:ph type="dt" sz="half" idx="10"/>
          </p:nvPr>
        </p:nvSpPr>
        <p:spPr>
          <a:xfrm>
            <a:off x="477542" y="6356350"/>
            <a:ext cx="1265640" cy="365125"/>
          </a:xfrm>
        </p:spPr>
        <p:txBody>
          <a:bodyPr/>
          <a:lstStyle>
            <a:lvl1pPr>
              <a:defRPr>
                <a:solidFill>
                  <a:schemeClr val="bg1"/>
                </a:solidFill>
              </a:defRPr>
            </a:lvl1pPr>
          </a:lstStyle>
          <a:p>
            <a:fld id="{A3270757-16A9-4CE1-AAB7-D549E6BA228A}" type="datetime1">
              <a:rPr lang="nl-NL" smtClean="0"/>
              <a:t>11-9-2023</a:t>
            </a:fld>
            <a:endParaRPr lang="nl-NL" dirty="0"/>
          </a:p>
        </p:txBody>
      </p:sp>
      <p:sp>
        <p:nvSpPr>
          <p:cNvPr id="8" name="Tijdelijke aanduiding voor voettekst 4"/>
          <p:cNvSpPr>
            <a:spLocks noGrp="1"/>
          </p:cNvSpPr>
          <p:nvPr>
            <p:ph type="ftr" sz="quarter" idx="11"/>
          </p:nvPr>
        </p:nvSpPr>
        <p:spPr>
          <a:xfrm>
            <a:off x="3124200" y="6356350"/>
            <a:ext cx="2895600" cy="365125"/>
          </a:xfrm>
        </p:spPr>
        <p:txBody>
          <a:bodyPr/>
          <a:lstStyle>
            <a:lvl1pPr>
              <a:defRPr>
                <a:solidFill>
                  <a:schemeClr val="bg1"/>
                </a:solidFill>
              </a:defRPr>
            </a:lvl1pPr>
          </a:lstStyle>
          <a:p>
            <a:endParaRPr lang="nl-NL"/>
          </a:p>
        </p:txBody>
      </p:sp>
      <p:sp>
        <p:nvSpPr>
          <p:cNvPr id="9" name="Tijdelijke aanduiding voor dianummer 5"/>
          <p:cNvSpPr>
            <a:spLocks noGrp="1"/>
          </p:cNvSpPr>
          <p:nvPr>
            <p:ph type="sldNum" sz="quarter" idx="12"/>
          </p:nvPr>
        </p:nvSpPr>
        <p:spPr>
          <a:xfrm>
            <a:off x="6553200" y="6356350"/>
            <a:ext cx="1396047" cy="365125"/>
          </a:xfrm>
        </p:spPr>
        <p:txBody>
          <a:bodyPr/>
          <a:lstStyle>
            <a:lvl1pPr>
              <a:defRPr>
                <a:solidFill>
                  <a:schemeClr val="bg1"/>
                </a:solidFill>
              </a:defRPr>
            </a:lvl1pPr>
          </a:lstStyle>
          <a:p>
            <a:fld id="{65E3036D-0E03-9346-8FAD-2172B1B1F203}" type="slidenum">
              <a:rPr lang="nl-NL" smtClean="0"/>
              <a:pPr/>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1" name="Tijdelijke aanduiding voor datum 3"/>
          <p:cNvSpPr>
            <a:spLocks noGrp="1"/>
          </p:cNvSpPr>
          <p:nvPr>
            <p:ph type="dt" sz="half" idx="10"/>
          </p:nvPr>
        </p:nvSpPr>
        <p:spPr>
          <a:xfrm>
            <a:off x="477542" y="6356350"/>
            <a:ext cx="1265640" cy="365125"/>
          </a:xfrm>
        </p:spPr>
        <p:txBody>
          <a:bodyPr/>
          <a:lstStyle/>
          <a:p>
            <a:fld id="{AF8E1C96-954A-4CBF-BB97-51C7414303B8}" type="datetime1">
              <a:rPr lang="nl-NL" smtClean="0"/>
              <a:t>11-9-2023</a:t>
            </a:fld>
            <a:endParaRPr lang="nl-NL" dirty="0"/>
          </a:p>
        </p:txBody>
      </p:sp>
      <p:sp>
        <p:nvSpPr>
          <p:cNvPr id="12"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3"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12" name="Afbeelding 11" descr="Macintosh HD:Users:nickdaenen:Desktop:logo_pxl.wmf"/>
          <p:cNvPicPr/>
          <p:nvPr userDrawn="1"/>
        </p:nvPicPr>
        <p:blipFill>
          <a:blip r:embed="rId2"/>
          <a:srcRect/>
          <a:stretch>
            <a:fillRect/>
          </a:stretch>
        </p:blipFill>
        <p:spPr bwMode="auto">
          <a:xfrm>
            <a:off x="7949247" y="5836623"/>
            <a:ext cx="737553" cy="730250"/>
          </a:xfrm>
          <a:prstGeom prst="rect">
            <a:avLst/>
          </a:prstGeom>
          <a:noFill/>
          <a:ln w="9525">
            <a:noFill/>
            <a:miter lim="800000"/>
            <a:headEnd/>
            <a:tailEnd/>
          </a:ln>
        </p:spPr>
      </p:pic>
      <p:sp>
        <p:nvSpPr>
          <p:cNvPr id="13" name="Tijdelijke aanduiding voor datum 3"/>
          <p:cNvSpPr>
            <a:spLocks noGrp="1"/>
          </p:cNvSpPr>
          <p:nvPr>
            <p:ph type="dt" sz="half" idx="10"/>
          </p:nvPr>
        </p:nvSpPr>
        <p:spPr>
          <a:xfrm>
            <a:off x="477542" y="6356350"/>
            <a:ext cx="1265640" cy="365125"/>
          </a:xfrm>
        </p:spPr>
        <p:txBody>
          <a:bodyPr/>
          <a:lstStyle/>
          <a:p>
            <a:fld id="{030A206A-FCAE-49F3-9DA4-3BB84759074A}" type="datetime1">
              <a:rPr lang="nl-NL" smtClean="0"/>
              <a:t>11-9-2023</a:t>
            </a:fld>
            <a:endParaRPr lang="nl-NL" dirty="0"/>
          </a:p>
        </p:txBody>
      </p:sp>
      <p:sp>
        <p:nvSpPr>
          <p:cNvPr id="14" name="Tijdelijke aanduiding voor voettekst 4"/>
          <p:cNvSpPr>
            <a:spLocks noGrp="1"/>
          </p:cNvSpPr>
          <p:nvPr>
            <p:ph type="ftr" sz="quarter" idx="11"/>
          </p:nvPr>
        </p:nvSpPr>
        <p:spPr>
          <a:xfrm>
            <a:off x="3124200" y="6356350"/>
            <a:ext cx="2895600" cy="365125"/>
          </a:xfrm>
        </p:spPr>
        <p:txBody>
          <a:bodyPr/>
          <a:lstStyle/>
          <a:p>
            <a:endParaRPr lang="nl-NL"/>
          </a:p>
        </p:txBody>
      </p:sp>
      <p:sp>
        <p:nvSpPr>
          <p:cNvPr id="15" name="Tijdelijke aanduiding voor dianummer 5"/>
          <p:cNvSpPr>
            <a:spLocks noGrp="1"/>
          </p:cNvSpPr>
          <p:nvPr>
            <p:ph type="sldNum" sz="quarter" idx="12"/>
          </p:nvPr>
        </p:nvSpPr>
        <p:spPr>
          <a:xfrm>
            <a:off x="6553200" y="6356350"/>
            <a:ext cx="1396047" cy="365125"/>
          </a:xfrm>
        </p:spPr>
        <p:txBody>
          <a:bodyPr/>
          <a:lstStyle/>
          <a:p>
            <a:fld id="{65E3036D-0E03-9346-8FAD-2172B1B1F203}" type="slidenum">
              <a:rPr lang="nl-NL" smtClean="0"/>
              <a:pPr/>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err="1"/>
              <a:t>Titelstijl</a:t>
            </a:r>
            <a:r>
              <a:rPr lang="en-US" dirty="0"/>
              <a:t> van model </a:t>
            </a:r>
            <a:r>
              <a:rPr lang="en-US" dirty="0" err="1"/>
              <a:t>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err="1"/>
              <a:t>Klik</a:t>
            </a:r>
            <a:r>
              <a:rPr lang="en-US" dirty="0"/>
              <a:t> om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nl-NL" dirty="0"/>
          </a:p>
        </p:txBody>
      </p:sp>
      <p:sp>
        <p:nvSpPr>
          <p:cNvPr id="4" name="Tijdelijke aanduiding voor datum 3"/>
          <p:cNvSpPr>
            <a:spLocks noGrp="1"/>
          </p:cNvSpPr>
          <p:nvPr>
            <p:ph type="dt" sz="half" idx="2"/>
          </p:nvPr>
        </p:nvSpPr>
        <p:spPr>
          <a:xfrm>
            <a:off x="1325160" y="6356350"/>
            <a:ext cx="1265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E14EA-3FAA-402A-B62D-C984B87F4144}" type="datetime1">
              <a:rPr lang="nl-NL" smtClean="0"/>
              <a:t>11-9-2023</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3036D-0E03-9346-8FAD-2172B1B1F203}" type="slidenum">
              <a:rPr lang="nl-NL" smtClean="0"/>
              <a:pPr/>
              <a:t>‹nr.›</a:t>
            </a:fld>
            <a:endParaRPr lang="nl-NL"/>
          </a:p>
        </p:txBody>
      </p:sp>
      <p:sp>
        <p:nvSpPr>
          <p:cNvPr id="7" name="Rechthoek 6"/>
          <p:cNvSpPr/>
          <p:nvPr/>
        </p:nvSpPr>
        <p:spPr>
          <a:xfrm>
            <a:off x="0" y="6682275"/>
            <a:ext cx="9144000" cy="180000"/>
          </a:xfrm>
          <a:prstGeom prst="rect">
            <a:avLst/>
          </a:prstGeom>
          <a:solidFill>
            <a:srgbClr val="58A6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2" r:id="rId4"/>
    <p:sldLayoutId id="2147483663"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l" defTabSz="457200" rtl="0" eaLnBrk="1" latinLnBrk="0" hangingPunct="1">
        <a:spcBef>
          <a:spcPct val="0"/>
        </a:spcBef>
        <a:buNone/>
        <a:defRPr sz="4400" b="1" kern="1200">
          <a:solidFill>
            <a:srgbClr val="58A618"/>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Hoofdstuk 7</a:t>
            </a:r>
          </a:p>
        </p:txBody>
      </p:sp>
      <p:sp>
        <p:nvSpPr>
          <p:cNvPr id="3" name="Subtitel 2"/>
          <p:cNvSpPr>
            <a:spLocks noGrp="1"/>
          </p:cNvSpPr>
          <p:nvPr>
            <p:ph type="subTitle" idx="1"/>
          </p:nvPr>
        </p:nvSpPr>
        <p:spPr/>
        <p:txBody>
          <a:bodyPr/>
          <a:lstStyle/>
          <a:p>
            <a:r>
              <a:rPr lang="nl-NL" dirty="0" err="1"/>
              <a:t>Lists</a:t>
            </a:r>
            <a:endParaRPr lang="nl-NL" dirty="0"/>
          </a:p>
        </p:txBody>
      </p:sp>
      <p:sp>
        <p:nvSpPr>
          <p:cNvPr id="4" name="Tijdelijke aanduiding voor dianummer 3"/>
          <p:cNvSpPr>
            <a:spLocks noGrp="1"/>
          </p:cNvSpPr>
          <p:nvPr>
            <p:ph type="sldNum" sz="quarter" idx="12"/>
          </p:nvPr>
        </p:nvSpPr>
        <p:spPr/>
        <p:txBody>
          <a:bodyPr/>
          <a:lstStyle/>
          <a:p>
            <a:fld id="{65E3036D-0E03-9346-8FAD-2172B1B1F203}" type="slidenum">
              <a:rPr lang="nl-NL" smtClean="0"/>
              <a:pPr/>
              <a:t>1</a:t>
            </a:fld>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6BC17-E7EA-438E-A75D-87CFD3C40803}"/>
              </a:ext>
            </a:extLst>
          </p:cNvPr>
          <p:cNvSpPr>
            <a:spLocks noGrp="1"/>
          </p:cNvSpPr>
          <p:nvPr>
            <p:ph type="title"/>
          </p:nvPr>
        </p:nvSpPr>
        <p:spPr/>
        <p:txBody>
          <a:bodyPr/>
          <a:lstStyle/>
          <a:p>
            <a:r>
              <a:rPr lang="nl-BE" dirty="0"/>
              <a:t>7.4 List methodes </a:t>
            </a:r>
          </a:p>
        </p:txBody>
      </p:sp>
      <p:sp>
        <p:nvSpPr>
          <p:cNvPr id="3" name="Tijdelijke aanduiding voor inhoud 2">
            <a:extLst>
              <a:ext uri="{FF2B5EF4-FFF2-40B4-BE49-F238E27FC236}">
                <a16:creationId xmlns:a16="http://schemas.microsoft.com/office/drawing/2014/main" id="{081343A2-7F1C-48AF-B8AB-124AF293F8AA}"/>
              </a:ext>
            </a:extLst>
          </p:cNvPr>
          <p:cNvSpPr>
            <a:spLocks noGrp="1"/>
          </p:cNvSpPr>
          <p:nvPr>
            <p:ph idx="1"/>
          </p:nvPr>
        </p:nvSpPr>
        <p:spPr/>
        <p:txBody>
          <a:bodyPr>
            <a:normAutofit/>
          </a:bodyPr>
          <a:lstStyle/>
          <a:p>
            <a:endParaRPr lang="nl-BE" dirty="0"/>
          </a:p>
          <a:p>
            <a:endParaRPr lang="nl-BE" dirty="0"/>
          </a:p>
          <a:p>
            <a:pPr marL="0" indent="0">
              <a:buNone/>
            </a:pPr>
            <a:endParaRPr lang="nl-BE" dirty="0"/>
          </a:p>
          <a:p>
            <a:pPr marL="0" indent="0">
              <a:buNone/>
            </a:pPr>
            <a:endParaRPr lang="nl-BE" dirty="0"/>
          </a:p>
        </p:txBody>
      </p:sp>
      <p:sp>
        <p:nvSpPr>
          <p:cNvPr id="4" name="Tijdelijke aanduiding voor dianummer 3">
            <a:extLst>
              <a:ext uri="{FF2B5EF4-FFF2-40B4-BE49-F238E27FC236}">
                <a16:creationId xmlns:a16="http://schemas.microsoft.com/office/drawing/2014/main" id="{87062A46-A3AA-4B98-B8B2-E35E695AD336}"/>
              </a:ext>
            </a:extLst>
          </p:cNvPr>
          <p:cNvSpPr>
            <a:spLocks noGrp="1"/>
          </p:cNvSpPr>
          <p:nvPr>
            <p:ph type="sldNum" sz="quarter" idx="12"/>
          </p:nvPr>
        </p:nvSpPr>
        <p:spPr/>
        <p:txBody>
          <a:bodyPr/>
          <a:lstStyle/>
          <a:p>
            <a:fld id="{65E3036D-0E03-9346-8FAD-2172B1B1F203}" type="slidenum">
              <a:rPr lang="nl-NL" smtClean="0"/>
              <a:pPr/>
              <a:t>10</a:t>
            </a:fld>
            <a:endParaRPr lang="nl-NL"/>
          </a:p>
        </p:txBody>
      </p:sp>
      <p:graphicFrame>
        <p:nvGraphicFramePr>
          <p:cNvPr id="5" name="Tijdelijke aanduiding voor inhoud 4">
            <a:extLst>
              <a:ext uri="{FF2B5EF4-FFF2-40B4-BE49-F238E27FC236}">
                <a16:creationId xmlns:a16="http://schemas.microsoft.com/office/drawing/2014/main" id="{942B0636-DAB5-42C9-9810-AD36C27C6A0D}"/>
              </a:ext>
            </a:extLst>
          </p:cNvPr>
          <p:cNvGraphicFramePr>
            <a:graphicFrameLocks/>
          </p:cNvGraphicFramePr>
          <p:nvPr>
            <p:extLst>
              <p:ext uri="{D42A27DB-BD31-4B8C-83A1-F6EECF244321}">
                <p14:modId xmlns:p14="http://schemas.microsoft.com/office/powerpoint/2010/main" val="3146025084"/>
              </p:ext>
            </p:extLst>
          </p:nvPr>
        </p:nvGraphicFramePr>
        <p:xfrm>
          <a:off x="457200" y="1600200"/>
          <a:ext cx="8229600" cy="101092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772971392"/>
                    </a:ext>
                  </a:extLst>
                </a:gridCol>
              </a:tblGrid>
              <a:tr h="370840">
                <a:tc>
                  <a:txBody>
                    <a:bodyPr/>
                    <a:lstStyle/>
                    <a:p>
                      <a:r>
                        <a:rPr lang="en-US" dirty="0" err="1"/>
                        <a:t>list.index</a:t>
                      </a:r>
                      <a:r>
                        <a:rPr lang="en-US" sz="1800" b="0" i="0" kern="1200" dirty="0">
                          <a:solidFill>
                            <a:schemeClr val="lt1"/>
                          </a:solidFill>
                          <a:effectLst/>
                          <a:latin typeface="+mn-lt"/>
                          <a:ea typeface="+mn-ea"/>
                          <a:cs typeface="+mn-cs"/>
                        </a:rPr>
                        <a:t>(</a:t>
                      </a:r>
                      <a:r>
                        <a:rPr lang="en-US" sz="1800" b="0" i="1" kern="1200" dirty="0">
                          <a:solidFill>
                            <a:schemeClr val="lt1"/>
                          </a:solidFill>
                          <a:effectLst/>
                          <a:latin typeface="+mn-lt"/>
                          <a:ea typeface="+mn-ea"/>
                          <a:cs typeface="+mn-cs"/>
                        </a:rPr>
                        <a:t>x</a:t>
                      </a:r>
                      <a:r>
                        <a:rPr lang="en-US" sz="1800" b="0" i="0" kern="1200" dirty="0">
                          <a:solidFill>
                            <a:schemeClr val="lt1"/>
                          </a:solidFill>
                          <a:effectLst/>
                          <a:latin typeface="+mn-lt"/>
                          <a:ea typeface="+mn-ea"/>
                          <a:cs typeface="+mn-cs"/>
                        </a:rPr>
                        <a:t>[, </a:t>
                      </a:r>
                      <a:r>
                        <a:rPr lang="en-US" sz="1800" b="0" i="1" kern="1200" dirty="0">
                          <a:solidFill>
                            <a:schemeClr val="lt1"/>
                          </a:solidFill>
                          <a:effectLst/>
                          <a:latin typeface="+mn-lt"/>
                          <a:ea typeface="+mn-ea"/>
                          <a:cs typeface="+mn-cs"/>
                        </a:rPr>
                        <a:t>start</a:t>
                      </a:r>
                      <a:r>
                        <a:rPr lang="en-US" sz="1800" b="0" i="0" kern="1200" dirty="0">
                          <a:solidFill>
                            <a:schemeClr val="lt1"/>
                          </a:solidFill>
                          <a:effectLst/>
                          <a:latin typeface="+mn-lt"/>
                          <a:ea typeface="+mn-ea"/>
                          <a:cs typeface="+mn-cs"/>
                        </a:rPr>
                        <a:t>[, </a:t>
                      </a:r>
                      <a:r>
                        <a:rPr lang="en-US" sz="1800" b="0" i="1" kern="1200" dirty="0">
                          <a:solidFill>
                            <a:schemeClr val="lt1"/>
                          </a:solidFill>
                          <a:effectLst/>
                          <a:latin typeface="+mn-lt"/>
                          <a:ea typeface="+mn-ea"/>
                          <a:cs typeface="+mn-cs"/>
                        </a:rPr>
                        <a:t>end</a:t>
                      </a:r>
                      <a:r>
                        <a:rPr lang="en-US" sz="1800" b="0" i="0" kern="1200" dirty="0">
                          <a:solidFill>
                            <a:schemeClr val="lt1"/>
                          </a:solidFill>
                          <a:effectLst/>
                          <a:latin typeface="+mn-lt"/>
                          <a:ea typeface="+mn-ea"/>
                          <a:cs typeface="+mn-cs"/>
                        </a:rPr>
                        <a:t>]])</a:t>
                      </a:r>
                      <a:endParaRPr lang="nl-BE" dirty="0"/>
                    </a:p>
                  </a:txBody>
                  <a:tcPr/>
                </a:tc>
                <a:extLst>
                  <a:ext uri="{0D108BD9-81ED-4DB2-BD59-A6C34878D82A}">
                    <a16:rowId xmlns:a16="http://schemas.microsoft.com/office/drawing/2014/main" val="3990392934"/>
                  </a:ext>
                </a:extLst>
              </a:tr>
              <a:tr h="370840">
                <a:tc>
                  <a:txBody>
                    <a:bodyPr/>
                    <a:lstStyle/>
                    <a:p>
                      <a:r>
                        <a:rPr lang="en-US" sz="1800" b="0" i="0" kern="1200" dirty="0">
                          <a:solidFill>
                            <a:schemeClr val="dk1"/>
                          </a:solidFill>
                          <a:effectLst/>
                          <a:latin typeface="+mn-lt"/>
                          <a:ea typeface="+mn-ea"/>
                          <a:cs typeface="+mn-cs"/>
                        </a:rPr>
                        <a:t>Return zero-based index in the list of the first item whose value is equal to </a:t>
                      </a:r>
                      <a:r>
                        <a:rPr lang="en-US" sz="1800" b="0" i="1" kern="1200" dirty="0">
                          <a:solidFill>
                            <a:schemeClr val="dk1"/>
                          </a:solidFill>
                          <a:effectLst/>
                          <a:latin typeface="+mn-lt"/>
                          <a:ea typeface="+mn-ea"/>
                          <a:cs typeface="+mn-cs"/>
                        </a:rPr>
                        <a:t>x</a:t>
                      </a:r>
                      <a:r>
                        <a:rPr lang="en-US" sz="1800" b="0" i="0" kern="1200" dirty="0">
                          <a:solidFill>
                            <a:schemeClr val="dk1"/>
                          </a:solidFill>
                          <a:effectLst/>
                          <a:latin typeface="+mn-lt"/>
                          <a:ea typeface="+mn-ea"/>
                          <a:cs typeface="+mn-cs"/>
                        </a:rPr>
                        <a:t>. Raises a </a:t>
                      </a:r>
                      <a:r>
                        <a:rPr lang="en-US" sz="1800" b="0" i="0" u="none" strike="noStrike" kern="1200" dirty="0" err="1">
                          <a:solidFill>
                            <a:schemeClr val="dk1"/>
                          </a:solidFill>
                          <a:effectLst/>
                          <a:latin typeface="+mn-lt"/>
                          <a:ea typeface="+mn-ea"/>
                          <a:cs typeface="+mn-cs"/>
                        </a:rPr>
                        <a:t>ValueError</a:t>
                      </a:r>
                      <a:r>
                        <a:rPr lang="en-US" sz="1800" b="0" i="0" u="none" strike="noStrike"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if there is no such item.</a:t>
                      </a:r>
                      <a:endParaRPr lang="en-US" dirty="0">
                        <a:effectLst/>
                      </a:endParaRPr>
                    </a:p>
                  </a:txBody>
                  <a:tcPr/>
                </a:tc>
                <a:extLst>
                  <a:ext uri="{0D108BD9-81ED-4DB2-BD59-A6C34878D82A}">
                    <a16:rowId xmlns:a16="http://schemas.microsoft.com/office/drawing/2014/main" val="954444645"/>
                  </a:ext>
                </a:extLst>
              </a:tr>
            </a:tbl>
          </a:graphicData>
        </a:graphic>
      </p:graphicFrame>
      <p:sp>
        <p:nvSpPr>
          <p:cNvPr id="6" name="Rectangle 1">
            <a:extLst>
              <a:ext uri="{FF2B5EF4-FFF2-40B4-BE49-F238E27FC236}">
                <a16:creationId xmlns:a16="http://schemas.microsoft.com/office/drawing/2014/main" id="{000BAE57-32EE-4BBD-A727-EEB996C3B85A}"/>
              </a:ext>
            </a:extLst>
          </p:cNvPr>
          <p:cNvSpPr>
            <a:spLocks noChangeArrowheads="1"/>
          </p:cNvSpPr>
          <p:nvPr/>
        </p:nvSpPr>
        <p:spPr bwMode="auto">
          <a:xfrm>
            <a:off x="457200" y="2998991"/>
            <a:ext cx="82296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orange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banana</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fruits.index</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fruits.index</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
        <p:nvSpPr>
          <p:cNvPr id="7" name="Rechthoek 6">
            <a:extLst>
              <a:ext uri="{FF2B5EF4-FFF2-40B4-BE49-F238E27FC236}">
                <a16:creationId xmlns:a16="http://schemas.microsoft.com/office/drawing/2014/main" id="{824F8CA8-3B91-47E1-8CF2-90C3C96FE643}"/>
              </a:ext>
            </a:extLst>
          </p:cNvPr>
          <p:cNvSpPr/>
          <p:nvPr/>
        </p:nvSpPr>
        <p:spPr>
          <a:xfrm>
            <a:off x="457201" y="4552804"/>
            <a:ext cx="7714034" cy="923330"/>
          </a:xfrm>
          <a:prstGeom prst="rect">
            <a:avLst/>
          </a:prstGeom>
        </p:spPr>
        <p:txBody>
          <a:bodyPr wrap="square">
            <a:spAutoFit/>
          </a:bodyPr>
          <a:lstStyle/>
          <a:p>
            <a:r>
              <a:rPr lang="nl-BE" dirty="0"/>
              <a:t>Output:</a:t>
            </a:r>
          </a:p>
          <a:p>
            <a:r>
              <a:rPr lang="nl-BE" dirty="0"/>
              <a:t>1</a:t>
            </a:r>
          </a:p>
          <a:p>
            <a:r>
              <a:rPr lang="nl-BE" dirty="0"/>
              <a:t>3</a:t>
            </a:r>
          </a:p>
        </p:txBody>
      </p:sp>
    </p:spTree>
    <p:extLst>
      <p:ext uri="{BB962C8B-B14F-4D97-AF65-F5344CB8AC3E}">
        <p14:creationId xmlns:p14="http://schemas.microsoft.com/office/powerpoint/2010/main" val="24766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6BC17-E7EA-438E-A75D-87CFD3C40803}"/>
              </a:ext>
            </a:extLst>
          </p:cNvPr>
          <p:cNvSpPr>
            <a:spLocks noGrp="1"/>
          </p:cNvSpPr>
          <p:nvPr>
            <p:ph type="title"/>
          </p:nvPr>
        </p:nvSpPr>
        <p:spPr/>
        <p:txBody>
          <a:bodyPr/>
          <a:lstStyle/>
          <a:p>
            <a:r>
              <a:rPr lang="nl-BE" dirty="0"/>
              <a:t>7.4 List methodes </a:t>
            </a:r>
          </a:p>
        </p:txBody>
      </p:sp>
      <p:sp>
        <p:nvSpPr>
          <p:cNvPr id="3" name="Tijdelijke aanduiding voor inhoud 2">
            <a:extLst>
              <a:ext uri="{FF2B5EF4-FFF2-40B4-BE49-F238E27FC236}">
                <a16:creationId xmlns:a16="http://schemas.microsoft.com/office/drawing/2014/main" id="{081343A2-7F1C-48AF-B8AB-124AF293F8AA}"/>
              </a:ext>
            </a:extLst>
          </p:cNvPr>
          <p:cNvSpPr>
            <a:spLocks noGrp="1"/>
          </p:cNvSpPr>
          <p:nvPr>
            <p:ph idx="1"/>
          </p:nvPr>
        </p:nvSpPr>
        <p:spPr/>
        <p:txBody>
          <a:bodyPr>
            <a:normAutofit/>
          </a:bodyPr>
          <a:lstStyle/>
          <a:p>
            <a:endParaRPr lang="nl-BE" dirty="0"/>
          </a:p>
          <a:p>
            <a:endParaRPr lang="nl-BE" dirty="0"/>
          </a:p>
          <a:p>
            <a:pPr marL="0" indent="0">
              <a:buNone/>
            </a:pPr>
            <a:endParaRPr lang="nl-BE" dirty="0"/>
          </a:p>
        </p:txBody>
      </p:sp>
      <p:sp>
        <p:nvSpPr>
          <p:cNvPr id="4" name="Tijdelijke aanduiding voor dianummer 3">
            <a:extLst>
              <a:ext uri="{FF2B5EF4-FFF2-40B4-BE49-F238E27FC236}">
                <a16:creationId xmlns:a16="http://schemas.microsoft.com/office/drawing/2014/main" id="{87062A46-A3AA-4B98-B8B2-E35E695AD336}"/>
              </a:ext>
            </a:extLst>
          </p:cNvPr>
          <p:cNvSpPr>
            <a:spLocks noGrp="1"/>
          </p:cNvSpPr>
          <p:nvPr>
            <p:ph type="sldNum" sz="quarter" idx="12"/>
          </p:nvPr>
        </p:nvSpPr>
        <p:spPr/>
        <p:txBody>
          <a:bodyPr/>
          <a:lstStyle/>
          <a:p>
            <a:fld id="{65E3036D-0E03-9346-8FAD-2172B1B1F203}" type="slidenum">
              <a:rPr lang="nl-NL" smtClean="0"/>
              <a:pPr/>
              <a:t>11</a:t>
            </a:fld>
            <a:endParaRPr lang="nl-NL"/>
          </a:p>
        </p:txBody>
      </p:sp>
      <p:graphicFrame>
        <p:nvGraphicFramePr>
          <p:cNvPr id="5" name="Tijdelijke aanduiding voor inhoud 4">
            <a:extLst>
              <a:ext uri="{FF2B5EF4-FFF2-40B4-BE49-F238E27FC236}">
                <a16:creationId xmlns:a16="http://schemas.microsoft.com/office/drawing/2014/main" id="{942B0636-DAB5-42C9-9810-AD36C27C6A0D}"/>
              </a:ext>
            </a:extLst>
          </p:cNvPr>
          <p:cNvGraphicFramePr>
            <a:graphicFrameLocks/>
          </p:cNvGraphicFramePr>
          <p:nvPr>
            <p:extLst>
              <p:ext uri="{D42A27DB-BD31-4B8C-83A1-F6EECF244321}">
                <p14:modId xmlns:p14="http://schemas.microsoft.com/office/powerpoint/2010/main" val="1061360146"/>
              </p:ext>
            </p:extLst>
          </p:nvPr>
        </p:nvGraphicFramePr>
        <p:xfrm>
          <a:off x="457200" y="1600200"/>
          <a:ext cx="8229600" cy="7416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772971392"/>
                    </a:ext>
                  </a:extLst>
                </a:gridCol>
              </a:tblGrid>
              <a:tr h="370840">
                <a:tc>
                  <a:txBody>
                    <a:bodyPr/>
                    <a:lstStyle/>
                    <a:p>
                      <a:r>
                        <a:rPr lang="nl-BE" dirty="0" err="1"/>
                        <a:t>list.count</a:t>
                      </a:r>
                      <a:r>
                        <a:rPr lang="nl-BE" dirty="0"/>
                        <a:t>(x)</a:t>
                      </a:r>
                    </a:p>
                  </a:txBody>
                  <a:tcPr/>
                </a:tc>
                <a:extLst>
                  <a:ext uri="{0D108BD9-81ED-4DB2-BD59-A6C34878D82A}">
                    <a16:rowId xmlns:a16="http://schemas.microsoft.com/office/drawing/2014/main" val="3990392934"/>
                  </a:ext>
                </a:extLst>
              </a:tr>
              <a:tr h="370840">
                <a:tc>
                  <a:txBody>
                    <a:bodyPr/>
                    <a:lstStyle/>
                    <a:p>
                      <a:r>
                        <a:rPr lang="en-US" sz="1800" b="0" i="0" kern="1200" dirty="0">
                          <a:solidFill>
                            <a:schemeClr val="dk1"/>
                          </a:solidFill>
                          <a:effectLst/>
                          <a:latin typeface="+mn-lt"/>
                          <a:ea typeface="+mn-ea"/>
                          <a:cs typeface="+mn-cs"/>
                        </a:rPr>
                        <a:t>Return the number of times </a:t>
                      </a:r>
                      <a:r>
                        <a:rPr lang="en-US" sz="1800" b="0" i="1" kern="1200" dirty="0">
                          <a:solidFill>
                            <a:schemeClr val="dk1"/>
                          </a:solidFill>
                          <a:effectLst/>
                          <a:latin typeface="+mn-lt"/>
                          <a:ea typeface="+mn-ea"/>
                          <a:cs typeface="+mn-cs"/>
                        </a:rPr>
                        <a:t>x</a:t>
                      </a:r>
                      <a:r>
                        <a:rPr lang="en-US" sz="1800" b="0" i="0" kern="1200" dirty="0">
                          <a:solidFill>
                            <a:schemeClr val="dk1"/>
                          </a:solidFill>
                          <a:effectLst/>
                          <a:latin typeface="+mn-lt"/>
                          <a:ea typeface="+mn-ea"/>
                          <a:cs typeface="+mn-cs"/>
                        </a:rPr>
                        <a:t> appears in the list.</a:t>
                      </a:r>
                      <a:endParaRPr lang="en-US" dirty="0">
                        <a:effectLst/>
                      </a:endParaRPr>
                    </a:p>
                  </a:txBody>
                  <a:tcPr/>
                </a:tc>
                <a:extLst>
                  <a:ext uri="{0D108BD9-81ED-4DB2-BD59-A6C34878D82A}">
                    <a16:rowId xmlns:a16="http://schemas.microsoft.com/office/drawing/2014/main" val="954444645"/>
                  </a:ext>
                </a:extLst>
              </a:tr>
            </a:tbl>
          </a:graphicData>
        </a:graphic>
      </p:graphicFrame>
      <p:sp>
        <p:nvSpPr>
          <p:cNvPr id="6" name="Rectangle 1">
            <a:extLst>
              <a:ext uri="{FF2B5EF4-FFF2-40B4-BE49-F238E27FC236}">
                <a16:creationId xmlns:a16="http://schemas.microsoft.com/office/drawing/2014/main" id="{237B6A22-06AD-47D2-AE45-A0C6606CF7C5}"/>
              </a:ext>
            </a:extLst>
          </p:cNvPr>
          <p:cNvSpPr>
            <a:spLocks noChangeArrowheads="1"/>
          </p:cNvSpPr>
          <p:nvPr/>
        </p:nvSpPr>
        <p:spPr bwMode="auto">
          <a:xfrm>
            <a:off x="457200" y="2817274"/>
            <a:ext cx="806423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orange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banana</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fruits.count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
        <p:nvSpPr>
          <p:cNvPr id="7" name="Rechthoek 6">
            <a:extLst>
              <a:ext uri="{FF2B5EF4-FFF2-40B4-BE49-F238E27FC236}">
                <a16:creationId xmlns:a16="http://schemas.microsoft.com/office/drawing/2014/main" id="{442DC922-9C22-4E40-BB2B-4B53506887C4}"/>
              </a:ext>
            </a:extLst>
          </p:cNvPr>
          <p:cNvSpPr/>
          <p:nvPr/>
        </p:nvSpPr>
        <p:spPr>
          <a:xfrm>
            <a:off x="457201" y="4552804"/>
            <a:ext cx="7714034" cy="646331"/>
          </a:xfrm>
          <a:prstGeom prst="rect">
            <a:avLst/>
          </a:prstGeom>
        </p:spPr>
        <p:txBody>
          <a:bodyPr wrap="square">
            <a:spAutoFit/>
          </a:bodyPr>
          <a:lstStyle/>
          <a:p>
            <a:r>
              <a:rPr lang="nl-BE" dirty="0"/>
              <a:t>Output:</a:t>
            </a:r>
          </a:p>
          <a:p>
            <a:r>
              <a:rPr lang="nl-BE" dirty="0"/>
              <a:t>2</a:t>
            </a:r>
          </a:p>
        </p:txBody>
      </p:sp>
    </p:spTree>
    <p:extLst>
      <p:ext uri="{BB962C8B-B14F-4D97-AF65-F5344CB8AC3E}">
        <p14:creationId xmlns:p14="http://schemas.microsoft.com/office/powerpoint/2010/main" val="262061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CC5D2C-DEF6-4390-A1BB-4FBC13A89E9B}"/>
              </a:ext>
            </a:extLst>
          </p:cNvPr>
          <p:cNvSpPr>
            <a:spLocks noGrp="1"/>
          </p:cNvSpPr>
          <p:nvPr>
            <p:ph type="title"/>
          </p:nvPr>
        </p:nvSpPr>
        <p:spPr/>
        <p:txBody>
          <a:bodyPr/>
          <a:lstStyle/>
          <a:p>
            <a:r>
              <a:rPr lang="nl-BE" dirty="0"/>
              <a:t>Opgave 7.3</a:t>
            </a:r>
          </a:p>
        </p:txBody>
      </p:sp>
      <p:sp>
        <p:nvSpPr>
          <p:cNvPr id="3" name="Tijdelijke aanduiding voor inhoud 2">
            <a:extLst>
              <a:ext uri="{FF2B5EF4-FFF2-40B4-BE49-F238E27FC236}">
                <a16:creationId xmlns:a16="http://schemas.microsoft.com/office/drawing/2014/main" id="{E4974290-0DFE-4F60-AD0A-B443118070F8}"/>
              </a:ext>
            </a:extLst>
          </p:cNvPr>
          <p:cNvSpPr>
            <a:spLocks noGrp="1"/>
          </p:cNvSpPr>
          <p:nvPr>
            <p:ph idx="1"/>
          </p:nvPr>
        </p:nvSpPr>
        <p:spPr/>
        <p:txBody>
          <a:bodyPr/>
          <a:lstStyle/>
          <a:p>
            <a:r>
              <a:rPr lang="nl-BE" dirty="0"/>
              <a:t>Vraag getallen aan een gebruiker en hou de getallen bij in een list. Wanneer het getal reeds aanwezig is in de list, geef je een boodschap met de index van het getal en verwijder je het element. Je programma stopt wanneer de gebruiker 0 typt. Je toont dan de waarden in de list.</a:t>
            </a:r>
          </a:p>
        </p:txBody>
      </p:sp>
      <p:sp>
        <p:nvSpPr>
          <p:cNvPr id="4" name="Tijdelijke aanduiding voor dianummer 3">
            <a:extLst>
              <a:ext uri="{FF2B5EF4-FFF2-40B4-BE49-F238E27FC236}">
                <a16:creationId xmlns:a16="http://schemas.microsoft.com/office/drawing/2014/main" id="{02613EE6-BE28-4AEF-9417-15F946B18BB5}"/>
              </a:ext>
            </a:extLst>
          </p:cNvPr>
          <p:cNvSpPr>
            <a:spLocks noGrp="1"/>
          </p:cNvSpPr>
          <p:nvPr>
            <p:ph type="sldNum" sz="quarter" idx="12"/>
          </p:nvPr>
        </p:nvSpPr>
        <p:spPr/>
        <p:txBody>
          <a:bodyPr/>
          <a:lstStyle/>
          <a:p>
            <a:fld id="{65E3036D-0E03-9346-8FAD-2172B1B1F203}" type="slidenum">
              <a:rPr lang="nl-NL" smtClean="0"/>
              <a:pPr/>
              <a:t>12</a:t>
            </a:fld>
            <a:endParaRPr lang="nl-NL"/>
          </a:p>
        </p:txBody>
      </p:sp>
    </p:spTree>
    <p:extLst>
      <p:ext uri="{BB962C8B-B14F-4D97-AF65-F5344CB8AC3E}">
        <p14:creationId xmlns:p14="http://schemas.microsoft.com/office/powerpoint/2010/main" val="168083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99C581-DA43-4762-9F88-C6F47F2E881F}"/>
              </a:ext>
            </a:extLst>
          </p:cNvPr>
          <p:cNvSpPr>
            <a:spLocks noGrp="1"/>
          </p:cNvSpPr>
          <p:nvPr>
            <p:ph type="title"/>
          </p:nvPr>
        </p:nvSpPr>
        <p:spPr/>
        <p:txBody>
          <a:bodyPr/>
          <a:lstStyle/>
          <a:p>
            <a:r>
              <a:rPr lang="nl-BE" dirty="0"/>
              <a:t>Opgave 7.4</a:t>
            </a:r>
          </a:p>
        </p:txBody>
      </p:sp>
      <p:sp>
        <p:nvSpPr>
          <p:cNvPr id="3" name="Tijdelijke aanduiding voor inhoud 2">
            <a:extLst>
              <a:ext uri="{FF2B5EF4-FFF2-40B4-BE49-F238E27FC236}">
                <a16:creationId xmlns:a16="http://schemas.microsoft.com/office/drawing/2014/main" id="{368D64D3-CA9C-4BF6-B403-E98E459A979A}"/>
              </a:ext>
            </a:extLst>
          </p:cNvPr>
          <p:cNvSpPr>
            <a:spLocks noGrp="1"/>
          </p:cNvSpPr>
          <p:nvPr>
            <p:ph idx="1"/>
          </p:nvPr>
        </p:nvSpPr>
        <p:spPr/>
        <p:txBody>
          <a:bodyPr/>
          <a:lstStyle/>
          <a:p>
            <a:r>
              <a:rPr lang="nl-BE" dirty="0"/>
              <a:t>Lees 10 getallen in via het toetsenbord. Bereken het gemiddelde van deze 10 getallen. Hoeveel getallen zijn er kleiner dan dit gemiddelde?</a:t>
            </a:r>
          </a:p>
        </p:txBody>
      </p:sp>
      <p:sp>
        <p:nvSpPr>
          <p:cNvPr id="4" name="Tijdelijke aanduiding voor dianummer 3">
            <a:extLst>
              <a:ext uri="{FF2B5EF4-FFF2-40B4-BE49-F238E27FC236}">
                <a16:creationId xmlns:a16="http://schemas.microsoft.com/office/drawing/2014/main" id="{4D9661E5-A15B-4ED0-B2FD-1FCE2D891E13}"/>
              </a:ext>
            </a:extLst>
          </p:cNvPr>
          <p:cNvSpPr>
            <a:spLocks noGrp="1"/>
          </p:cNvSpPr>
          <p:nvPr>
            <p:ph type="sldNum" sz="quarter" idx="12"/>
          </p:nvPr>
        </p:nvSpPr>
        <p:spPr/>
        <p:txBody>
          <a:bodyPr/>
          <a:lstStyle/>
          <a:p>
            <a:fld id="{65E3036D-0E03-9346-8FAD-2172B1B1F203}" type="slidenum">
              <a:rPr lang="nl-NL" smtClean="0"/>
              <a:pPr/>
              <a:t>13</a:t>
            </a:fld>
            <a:endParaRPr lang="nl-NL"/>
          </a:p>
        </p:txBody>
      </p:sp>
    </p:spTree>
    <p:extLst>
      <p:ext uri="{BB962C8B-B14F-4D97-AF65-F5344CB8AC3E}">
        <p14:creationId xmlns:p14="http://schemas.microsoft.com/office/powerpoint/2010/main" val="314531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E1DFDE-915B-4342-A7A6-81DBA4BA4F02}"/>
              </a:ext>
            </a:extLst>
          </p:cNvPr>
          <p:cNvSpPr>
            <a:spLocks noGrp="1"/>
          </p:cNvSpPr>
          <p:nvPr>
            <p:ph type="title"/>
          </p:nvPr>
        </p:nvSpPr>
        <p:spPr/>
        <p:txBody>
          <a:bodyPr/>
          <a:lstStyle/>
          <a:p>
            <a:r>
              <a:rPr lang="nl-BE" dirty="0"/>
              <a:t>7.5 List als argument</a:t>
            </a:r>
          </a:p>
        </p:txBody>
      </p:sp>
      <p:sp>
        <p:nvSpPr>
          <p:cNvPr id="4" name="Tijdelijke aanduiding voor dianummer 3">
            <a:extLst>
              <a:ext uri="{FF2B5EF4-FFF2-40B4-BE49-F238E27FC236}">
                <a16:creationId xmlns:a16="http://schemas.microsoft.com/office/drawing/2014/main" id="{3D4EE0AC-23CD-4F9B-A8E1-AF2905A5A4AA}"/>
              </a:ext>
            </a:extLst>
          </p:cNvPr>
          <p:cNvSpPr>
            <a:spLocks noGrp="1"/>
          </p:cNvSpPr>
          <p:nvPr>
            <p:ph type="sldNum" sz="quarter" idx="12"/>
          </p:nvPr>
        </p:nvSpPr>
        <p:spPr/>
        <p:txBody>
          <a:bodyPr/>
          <a:lstStyle/>
          <a:p>
            <a:fld id="{65E3036D-0E03-9346-8FAD-2172B1B1F203}" type="slidenum">
              <a:rPr lang="nl-NL" smtClean="0"/>
              <a:pPr/>
              <a:t>14</a:t>
            </a:fld>
            <a:endParaRPr lang="nl-NL"/>
          </a:p>
        </p:txBody>
      </p:sp>
      <p:sp>
        <p:nvSpPr>
          <p:cNvPr id="3" name="Rectangle 1">
            <a:extLst>
              <a:ext uri="{FF2B5EF4-FFF2-40B4-BE49-F238E27FC236}">
                <a16:creationId xmlns:a16="http://schemas.microsoft.com/office/drawing/2014/main" id="{7A2D8D46-EAB3-4CF7-B674-DDFA7E0502DA}"/>
              </a:ext>
            </a:extLst>
          </p:cNvPr>
          <p:cNvSpPr>
            <a:spLocks noChangeArrowheads="1"/>
          </p:cNvSpPr>
          <p:nvPr/>
        </p:nvSpPr>
        <p:spPr bwMode="auto">
          <a:xfrm>
            <a:off x="631371" y="1964127"/>
            <a:ext cx="8055429"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1" i="0" u="none" strike="noStrike" cap="none" normalizeH="0" baseline="0" dirty="0" err="1">
                <a:ln>
                  <a:noFill/>
                </a:ln>
                <a:solidFill>
                  <a:srgbClr val="000080"/>
                </a:solidFill>
                <a:effectLst/>
                <a:latin typeface="Consolas" panose="020B0609020204030204" pitchFamily="49" charset="0"/>
              </a:rPr>
              <a:t>def</a:t>
            </a:r>
            <a:r>
              <a:rPr kumimoji="0" lang="nl-BE" altLang="nl-BE" sz="2000" b="1" i="0" u="none" strike="noStrike" cap="none" normalizeH="0" baseline="0" dirty="0">
                <a:ln>
                  <a:noFill/>
                </a:ln>
                <a:solidFill>
                  <a:srgbClr val="000080"/>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wijziglist(</a:t>
            </a:r>
            <a:r>
              <a:rPr kumimoji="0" lang="nl-BE" altLang="nl-BE" sz="2000" b="0" i="0" u="none" strike="noStrike" cap="none" normalizeH="0" baseline="0" dirty="0" err="1">
                <a:ln>
                  <a:noFill/>
                </a:ln>
                <a:solidFill>
                  <a:srgbClr val="000000"/>
                </a:solidFill>
                <a:effectLst/>
                <a:latin typeface="Consolas" panose="020B0609020204030204" pitchFamily="49" charset="0"/>
              </a:rPr>
              <a:t>mijn_list</a:t>
            </a:r>
            <a:r>
              <a:rPr kumimoji="0" lang="nl-BE" altLang="nl-BE" sz="2000" b="0" i="0" u="none" strike="noStrike" cap="none" normalizeH="0" baseline="0" dirty="0">
                <a:ln>
                  <a:noFill/>
                </a:ln>
                <a:solidFill>
                  <a:srgbClr val="000000"/>
                </a:solidFill>
                <a:effectLst/>
                <a:latin typeface="Consolas" panose="020B0609020204030204" pitchFamily="49" charset="0"/>
              </a:rPr>
              <a:t>, index):</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1" i="0" u="none" strike="noStrike" cap="none" normalizeH="0" baseline="0" dirty="0" err="1">
                <a:ln>
                  <a:noFill/>
                </a:ln>
                <a:solidFill>
                  <a:srgbClr val="000080"/>
                </a:solidFill>
                <a:effectLst/>
                <a:latin typeface="Consolas" panose="020B0609020204030204" pitchFamily="49" charset="0"/>
              </a:rPr>
              <a:t>if</a:t>
            </a:r>
            <a:r>
              <a:rPr kumimoji="0" lang="nl-BE" altLang="nl-BE" sz="2000" b="1" i="0" u="none" strike="noStrike" cap="none" normalizeH="0" baseline="0" dirty="0">
                <a:ln>
                  <a:noFill/>
                </a:ln>
                <a:solidFill>
                  <a:srgbClr val="000080"/>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index &gt;= </a:t>
            </a:r>
            <a:r>
              <a:rPr kumimoji="0" lang="nl-BE" altLang="nl-BE" sz="2000" b="0" i="0" u="none" strike="noStrike" cap="none" normalizeH="0" baseline="0" dirty="0">
                <a:ln>
                  <a:noFill/>
                </a:ln>
                <a:solidFill>
                  <a:srgbClr val="0000FF"/>
                </a:solidFill>
                <a:effectLst/>
                <a:latin typeface="Consolas" panose="020B0609020204030204" pitchFamily="49" charset="0"/>
              </a:rPr>
              <a:t>0 </a:t>
            </a:r>
            <a:r>
              <a:rPr kumimoji="0" lang="nl-BE" altLang="nl-BE" sz="2000" b="1" i="0" u="none" strike="noStrike" cap="none" normalizeH="0" baseline="0" dirty="0" err="1">
                <a:ln>
                  <a:noFill/>
                </a:ln>
                <a:solidFill>
                  <a:srgbClr val="000080"/>
                </a:solidFill>
                <a:effectLst/>
                <a:latin typeface="Consolas" panose="020B0609020204030204" pitchFamily="49" charset="0"/>
              </a:rPr>
              <a:t>and</a:t>
            </a:r>
            <a:r>
              <a:rPr kumimoji="0" lang="nl-BE" altLang="nl-BE" sz="2000" b="1" i="0" u="none" strike="noStrike" cap="none" normalizeH="0" baseline="0" dirty="0">
                <a:ln>
                  <a:noFill/>
                </a:ln>
                <a:solidFill>
                  <a:srgbClr val="000080"/>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index &lt; </a:t>
            </a:r>
            <a:r>
              <a:rPr kumimoji="0" lang="nl-BE" altLang="nl-BE" sz="2000" b="0" i="0" u="none" strike="noStrike" cap="none" normalizeH="0" baseline="0" dirty="0" err="1">
                <a:ln>
                  <a:noFill/>
                </a:ln>
                <a:solidFill>
                  <a:srgbClr val="000080"/>
                </a:solidFill>
                <a:effectLst/>
                <a:latin typeface="Consolas" panose="020B0609020204030204" pitchFamily="49" charset="0"/>
              </a:rPr>
              <a:t>len</a:t>
            </a:r>
            <a:r>
              <a:rPr kumimoji="0" lang="nl-BE" altLang="nl-BE" sz="2000" b="0" i="0" u="none" strike="noStrike" cap="none" normalizeH="0" baseline="0" dirty="0">
                <a:ln>
                  <a:noFill/>
                </a:ln>
                <a:solidFill>
                  <a:srgbClr val="000000"/>
                </a:solidFill>
                <a:effectLst/>
                <a:latin typeface="Consolas" panose="020B0609020204030204" pitchFamily="49" charset="0"/>
              </a:rPr>
              <a:t>(</a:t>
            </a:r>
            <a:r>
              <a:rPr kumimoji="0" lang="nl-BE" altLang="nl-BE" sz="2000" b="0" i="0" u="none" strike="noStrike" cap="none" normalizeH="0" baseline="0" dirty="0" err="1">
                <a:ln>
                  <a:noFill/>
                </a:ln>
                <a:solidFill>
                  <a:srgbClr val="000000"/>
                </a:solidFill>
                <a:effectLst/>
                <a:latin typeface="Consolas" panose="020B0609020204030204" pitchFamily="49" charset="0"/>
              </a:rPr>
              <a:t>mijn_list</a:t>
            </a:r>
            <a:r>
              <a:rPr kumimoji="0" lang="nl-BE" altLang="nl-BE" sz="2000" b="0" i="0" u="none" strike="noStrike" cap="none" normalizeH="0" baseline="0" dirty="0">
                <a:ln>
                  <a:noFill/>
                </a:ln>
                <a:solidFill>
                  <a:srgbClr val="000000"/>
                </a:solidFill>
                <a:effectLst/>
                <a:latin typeface="Consolas" panose="020B0609020204030204" pitchFamily="49" charset="0"/>
              </a:rPr>
              <a:t>):</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0" i="0" u="none" strike="noStrike" cap="none" normalizeH="0" baseline="0" dirty="0" err="1">
                <a:ln>
                  <a:noFill/>
                </a:ln>
                <a:solidFill>
                  <a:srgbClr val="000000"/>
                </a:solidFill>
                <a:effectLst/>
                <a:latin typeface="Consolas" panose="020B0609020204030204" pitchFamily="49" charset="0"/>
              </a:rPr>
              <a:t>mijn_list</a:t>
            </a:r>
            <a:r>
              <a:rPr kumimoji="0" lang="nl-BE" altLang="nl-BE" sz="2000" b="0" i="0" u="none" strike="noStrike" cap="none" normalizeH="0" baseline="0" dirty="0">
                <a:ln>
                  <a:noFill/>
                </a:ln>
                <a:solidFill>
                  <a:srgbClr val="000000"/>
                </a:solidFill>
                <a:effectLst/>
                <a:latin typeface="Consolas" panose="020B0609020204030204" pitchFamily="49" charset="0"/>
              </a:rPr>
              <a:t>[index] = </a:t>
            </a:r>
            <a:r>
              <a:rPr kumimoji="0" lang="nl-BE" altLang="nl-BE" sz="2000" b="1" i="0" u="none" strike="noStrike" cap="none" normalizeH="0" baseline="0" dirty="0">
                <a:ln>
                  <a:noFill/>
                </a:ln>
                <a:solidFill>
                  <a:srgbClr val="008080"/>
                </a:solidFill>
                <a:effectLst/>
                <a:latin typeface="Consolas" panose="020B0609020204030204" pitchFamily="49" charset="0"/>
              </a:rPr>
              <a:t>"FRUIT!"</a:t>
            </a:r>
            <a:br>
              <a:rPr kumimoji="0" lang="nl-BE" altLang="nl-BE" sz="2000" b="1" i="0" u="none" strike="noStrike" cap="none" normalizeH="0" baseline="0" dirty="0">
                <a:ln>
                  <a:noFill/>
                </a:ln>
                <a:solidFill>
                  <a:srgbClr val="008080"/>
                </a:solidFill>
                <a:effectLst/>
                <a:latin typeface="Consolas" panose="020B0609020204030204" pitchFamily="49" charset="0"/>
              </a:rPr>
            </a:br>
            <a:endParaRPr kumimoji="0" lang="nl-BE" altLang="nl-BE" sz="2000" b="1" i="0" u="none" strike="noStrike" cap="none" normalizeH="0" baseline="0" dirty="0">
              <a:ln>
                <a:noFill/>
              </a:ln>
              <a:solidFill>
                <a:srgbClr val="00808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2000" b="1" i="0" u="none" strike="noStrike" cap="none" normalizeH="0" baseline="0" dirty="0">
                <a:ln>
                  <a:noFill/>
                </a:ln>
                <a:solidFill>
                  <a:srgbClr val="008080"/>
                </a:solidFill>
                <a:effectLst/>
                <a:latin typeface="Consolas" panose="020B0609020204030204" pitchFamily="49" charset="0"/>
              </a:rPr>
            </a:br>
            <a:r>
              <a:rPr kumimoji="0" lang="nl-BE" altLang="nl-BE" sz="2000" b="1" i="0" u="none" strike="noStrike" cap="none" normalizeH="0" baseline="0" dirty="0" err="1">
                <a:ln>
                  <a:noFill/>
                </a:ln>
                <a:solidFill>
                  <a:srgbClr val="000080"/>
                </a:solidFill>
                <a:effectLst/>
                <a:latin typeface="Consolas" panose="020B0609020204030204" pitchFamily="49" charset="0"/>
              </a:rPr>
              <a:t>def</a:t>
            </a:r>
            <a:r>
              <a:rPr kumimoji="0" lang="nl-BE" altLang="nl-BE" sz="2000" b="1" i="0" u="none" strike="noStrike" cap="none" normalizeH="0" baseline="0" dirty="0">
                <a:ln>
                  <a:noFill/>
                </a:ln>
                <a:solidFill>
                  <a:srgbClr val="000080"/>
                </a:solidFill>
                <a:effectLst/>
                <a:latin typeface="Consolas" panose="020B0609020204030204" pitchFamily="49" charset="0"/>
              </a:rPr>
              <a:t> </a:t>
            </a:r>
            <a:r>
              <a:rPr kumimoji="0" lang="nl-BE" altLang="nl-BE" sz="2000" b="0" i="0" u="none" strike="noStrike" cap="none" normalizeH="0" baseline="0" dirty="0" err="1">
                <a:ln>
                  <a:noFill/>
                </a:ln>
                <a:solidFill>
                  <a:srgbClr val="000000"/>
                </a:solidFill>
                <a:effectLst/>
                <a:latin typeface="Consolas" panose="020B0609020204030204" pitchFamily="49" charset="0"/>
              </a:rPr>
              <a:t>main</a:t>
            </a:r>
            <a:r>
              <a:rPr kumimoji="0" lang="nl-BE" altLang="nl-BE" sz="2000" b="0" i="0" u="none" strike="noStrike" cap="none" normalizeH="0" baseline="0" dirty="0">
                <a:ln>
                  <a:noFill/>
                </a:ln>
                <a:solidFill>
                  <a:srgbClr val="000000"/>
                </a:solidFill>
                <a:effectLst/>
                <a:latin typeface="Consolas" panose="020B0609020204030204" pitchFamily="49" charset="0"/>
              </a:rPr>
              <a:t>():</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fruitlist = [</a:t>
            </a:r>
            <a:r>
              <a:rPr kumimoji="0" lang="nl-BE" altLang="nl-BE" sz="2000" b="1" i="0" u="none" strike="noStrike" cap="none" normalizeH="0" baseline="0" dirty="0">
                <a:ln>
                  <a:noFill/>
                </a:ln>
                <a:solidFill>
                  <a:srgbClr val="008080"/>
                </a:solidFill>
                <a:effectLst/>
                <a:latin typeface="Consolas" panose="020B0609020204030204" pitchFamily="49" charset="0"/>
              </a:rPr>
              <a:t>"appel"</a:t>
            </a: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1" i="0" u="none" strike="noStrike" cap="none" normalizeH="0" baseline="0" dirty="0">
                <a:ln>
                  <a:noFill/>
                </a:ln>
                <a:solidFill>
                  <a:srgbClr val="008080"/>
                </a:solidFill>
                <a:effectLst/>
                <a:latin typeface="Consolas" panose="020B0609020204030204" pitchFamily="49" charset="0"/>
              </a:rPr>
              <a:t>"banaan"</a:t>
            </a: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1" i="0" u="none" strike="noStrike" cap="none" normalizeH="0" baseline="0" dirty="0">
                <a:ln>
                  <a:noFill/>
                </a:ln>
                <a:solidFill>
                  <a:srgbClr val="008080"/>
                </a:solidFill>
                <a:effectLst/>
                <a:latin typeface="Consolas" panose="020B0609020204030204" pitchFamily="49" charset="0"/>
              </a:rPr>
              <a:t>"kers"</a:t>
            </a: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1" i="0" u="none" strike="noStrike" cap="none" normalizeH="0" baseline="0" dirty="0">
                <a:ln>
                  <a:noFill/>
                </a:ln>
                <a:solidFill>
                  <a:srgbClr val="008080"/>
                </a:solidFill>
                <a:effectLst/>
                <a:latin typeface="Consolas" panose="020B0609020204030204" pitchFamily="49" charset="0"/>
              </a:rPr>
              <a:t>"doerian"</a:t>
            </a:r>
            <a:r>
              <a:rPr kumimoji="0" lang="nl-BE" altLang="nl-BE" sz="2000" b="0" i="0" u="none" strike="noStrike" cap="none" normalizeH="0" baseline="0" dirty="0">
                <a:ln>
                  <a:noFill/>
                </a:ln>
                <a:solidFill>
                  <a:srgbClr val="000000"/>
                </a:solidFill>
                <a:effectLst/>
                <a:latin typeface="Consolas" panose="020B0609020204030204" pitchFamily="49" charset="0"/>
              </a:rPr>
              <a:t>]</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0" i="0" u="none" strike="noStrike" cap="none" normalizeH="0" baseline="0" dirty="0" err="1">
                <a:ln>
                  <a:noFill/>
                </a:ln>
                <a:solidFill>
                  <a:srgbClr val="000000"/>
                </a:solidFill>
                <a:effectLst/>
                <a:latin typeface="Consolas" panose="020B0609020204030204" pitchFamily="49" charset="0"/>
              </a:rPr>
              <a:t>te_wijzigen</a:t>
            </a:r>
            <a:r>
              <a:rPr kumimoji="0" lang="nl-BE" altLang="nl-BE" sz="2000" b="0" i="0" u="none" strike="noStrike" cap="none" normalizeH="0" baseline="0" dirty="0">
                <a:ln>
                  <a:noFill/>
                </a:ln>
                <a:solidFill>
                  <a:srgbClr val="000000"/>
                </a:solidFill>
                <a:effectLst/>
                <a:latin typeface="Consolas" panose="020B0609020204030204" pitchFamily="49" charset="0"/>
              </a:rPr>
              <a:t> = </a:t>
            </a:r>
            <a:r>
              <a:rPr kumimoji="0" lang="nl-BE" altLang="nl-BE" sz="2000" b="0" i="0" u="none" strike="noStrike" cap="none" normalizeH="0" baseline="0" dirty="0">
                <a:ln>
                  <a:noFill/>
                </a:ln>
                <a:solidFill>
                  <a:srgbClr val="0000FF"/>
                </a:solidFill>
                <a:effectLst/>
                <a:latin typeface="Consolas" panose="020B0609020204030204" pitchFamily="49" charset="0"/>
              </a:rPr>
              <a:t>2</a:t>
            </a:r>
            <a:br>
              <a:rPr kumimoji="0" lang="nl-BE" altLang="nl-BE" sz="2000" b="0" i="0" u="none" strike="noStrike" cap="none" normalizeH="0" baseline="0" dirty="0">
                <a:ln>
                  <a:noFill/>
                </a:ln>
                <a:solidFill>
                  <a:srgbClr val="0000FF"/>
                </a:solidFill>
                <a:effectLst/>
                <a:latin typeface="Consolas" panose="020B0609020204030204" pitchFamily="49" charset="0"/>
              </a:rPr>
            </a:br>
            <a:r>
              <a:rPr kumimoji="0" lang="nl-BE" altLang="nl-BE" sz="2000" b="0" i="0" u="none" strike="noStrike" cap="none" normalizeH="0" baseline="0" dirty="0">
                <a:ln>
                  <a:noFill/>
                </a:ln>
                <a:solidFill>
                  <a:srgbClr val="0000FF"/>
                </a:solidFill>
                <a:effectLst/>
                <a:latin typeface="Consolas" panose="020B0609020204030204" pitchFamily="49" charset="0"/>
              </a:rPr>
              <a:t>    </a:t>
            </a:r>
            <a:r>
              <a:rPr kumimoji="0" lang="nl-BE" altLang="nl-BE" sz="2000" b="0" i="0" u="none" strike="noStrike" cap="none" normalizeH="0" baseline="0" dirty="0">
                <a:ln>
                  <a:noFill/>
                </a:ln>
                <a:solidFill>
                  <a:srgbClr val="000000"/>
                </a:solidFill>
                <a:effectLst/>
                <a:latin typeface="Consolas" panose="020B0609020204030204" pitchFamily="49" charset="0"/>
              </a:rPr>
              <a:t>wijziglist(fruitlist, </a:t>
            </a:r>
            <a:r>
              <a:rPr kumimoji="0" lang="nl-BE" altLang="nl-BE" sz="2000" b="0" i="0" u="none" strike="noStrike" cap="none" normalizeH="0" baseline="0" dirty="0" err="1">
                <a:ln>
                  <a:noFill/>
                </a:ln>
                <a:solidFill>
                  <a:srgbClr val="000000"/>
                </a:solidFill>
                <a:effectLst/>
                <a:latin typeface="Consolas" panose="020B0609020204030204" pitchFamily="49" charset="0"/>
              </a:rPr>
              <a:t>te_wijzigen</a:t>
            </a:r>
            <a:r>
              <a:rPr kumimoji="0" lang="nl-BE" altLang="nl-BE" sz="2000" b="0" i="0" u="none" strike="noStrike" cap="none" normalizeH="0" baseline="0" dirty="0">
                <a:ln>
                  <a:noFill/>
                </a:ln>
                <a:solidFill>
                  <a:srgbClr val="000000"/>
                </a:solidFill>
                <a:effectLst/>
                <a:latin typeface="Consolas" panose="020B0609020204030204" pitchFamily="49" charset="0"/>
              </a:rPr>
              <a:t>)</a:t>
            </a:r>
            <a:br>
              <a:rPr kumimoji="0" lang="nl-BE" altLang="nl-BE" sz="2000" b="0" i="0" u="none" strike="noStrike" cap="none" normalizeH="0" baseline="0" dirty="0">
                <a:ln>
                  <a:noFill/>
                </a:ln>
                <a:solidFill>
                  <a:srgbClr val="000000"/>
                </a:solidFill>
                <a:effectLst/>
                <a:latin typeface="Consolas" panose="020B0609020204030204" pitchFamily="49" charset="0"/>
              </a:rPr>
            </a:br>
            <a:r>
              <a:rPr kumimoji="0" lang="nl-BE" altLang="nl-BE" sz="2000" b="0" i="0" u="none" strike="noStrike" cap="none" normalizeH="0" baseline="0" dirty="0">
                <a:ln>
                  <a:noFill/>
                </a:ln>
                <a:solidFill>
                  <a:srgbClr val="000000"/>
                </a:solidFill>
                <a:effectLst/>
                <a:latin typeface="Consolas" panose="020B0609020204030204" pitchFamily="49" charset="0"/>
              </a:rPr>
              <a:t>    </a:t>
            </a:r>
            <a:r>
              <a:rPr kumimoji="0" lang="nl-BE" altLang="nl-BE" sz="2000" b="0" i="0" u="none" strike="noStrike" cap="none" normalizeH="0" baseline="0" dirty="0">
                <a:ln>
                  <a:noFill/>
                </a:ln>
                <a:solidFill>
                  <a:srgbClr val="000080"/>
                </a:solidFill>
                <a:effectLst/>
                <a:latin typeface="Consolas" panose="020B0609020204030204" pitchFamily="49" charset="0"/>
              </a:rPr>
              <a:t>print</a:t>
            </a:r>
            <a:r>
              <a:rPr kumimoji="0" lang="nl-BE" altLang="nl-BE" sz="2000" b="0" i="0" u="none" strike="noStrike" cap="none" normalizeH="0" baseline="0" dirty="0">
                <a:ln>
                  <a:noFill/>
                </a:ln>
                <a:solidFill>
                  <a:srgbClr val="000000"/>
                </a:solidFill>
                <a:effectLst/>
                <a:latin typeface="Consolas" panose="020B0609020204030204" pitchFamily="49" charset="0"/>
              </a:rPr>
              <a:t>(fruitlist)</a:t>
            </a:r>
            <a:endParaRPr kumimoji="0" lang="nl-BE" altLang="nl-BE"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020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E1DFDE-915B-4342-A7A6-81DBA4BA4F02}"/>
              </a:ext>
            </a:extLst>
          </p:cNvPr>
          <p:cNvSpPr>
            <a:spLocks noGrp="1"/>
          </p:cNvSpPr>
          <p:nvPr>
            <p:ph type="title"/>
          </p:nvPr>
        </p:nvSpPr>
        <p:spPr/>
        <p:txBody>
          <a:bodyPr/>
          <a:lstStyle/>
          <a:p>
            <a:r>
              <a:rPr lang="nl-BE" dirty="0"/>
              <a:t>7.5 List als argument</a:t>
            </a:r>
          </a:p>
        </p:txBody>
      </p:sp>
      <p:sp>
        <p:nvSpPr>
          <p:cNvPr id="4" name="Tijdelijke aanduiding voor dianummer 3">
            <a:extLst>
              <a:ext uri="{FF2B5EF4-FFF2-40B4-BE49-F238E27FC236}">
                <a16:creationId xmlns:a16="http://schemas.microsoft.com/office/drawing/2014/main" id="{3D4EE0AC-23CD-4F9B-A8E1-AF2905A5A4AA}"/>
              </a:ext>
            </a:extLst>
          </p:cNvPr>
          <p:cNvSpPr>
            <a:spLocks noGrp="1"/>
          </p:cNvSpPr>
          <p:nvPr>
            <p:ph type="sldNum" sz="quarter" idx="12"/>
          </p:nvPr>
        </p:nvSpPr>
        <p:spPr/>
        <p:txBody>
          <a:bodyPr/>
          <a:lstStyle/>
          <a:p>
            <a:fld id="{65E3036D-0E03-9346-8FAD-2172B1B1F203}" type="slidenum">
              <a:rPr lang="nl-NL" smtClean="0"/>
              <a:pPr/>
              <a:t>15</a:t>
            </a:fld>
            <a:endParaRPr lang="nl-NL"/>
          </a:p>
        </p:txBody>
      </p:sp>
      <p:sp>
        <p:nvSpPr>
          <p:cNvPr id="10" name="Tekstvak 9">
            <a:extLst>
              <a:ext uri="{FF2B5EF4-FFF2-40B4-BE49-F238E27FC236}">
                <a16:creationId xmlns:a16="http://schemas.microsoft.com/office/drawing/2014/main" id="{80714D11-D9D1-4E27-8593-C7223DDBA4D0}"/>
              </a:ext>
            </a:extLst>
          </p:cNvPr>
          <p:cNvSpPr txBox="1"/>
          <p:nvPr/>
        </p:nvSpPr>
        <p:spPr>
          <a:xfrm>
            <a:off x="244408" y="5615582"/>
            <a:ext cx="7315200" cy="646331"/>
          </a:xfrm>
          <a:prstGeom prst="rect">
            <a:avLst/>
          </a:prstGeom>
          <a:noFill/>
        </p:spPr>
        <p:txBody>
          <a:bodyPr wrap="square" rtlCol="0">
            <a:spAutoFit/>
          </a:bodyPr>
          <a:lstStyle/>
          <a:p>
            <a:endParaRPr lang="nl-BE" dirty="0"/>
          </a:p>
          <a:p>
            <a:r>
              <a:rPr lang="nl-BE" dirty="0"/>
              <a:t>Bron: http://www.pythontutor.com/visualize.html</a:t>
            </a:r>
          </a:p>
        </p:txBody>
      </p:sp>
      <p:pic>
        <p:nvPicPr>
          <p:cNvPr id="5" name="Afbeelding 4">
            <a:extLst>
              <a:ext uri="{FF2B5EF4-FFF2-40B4-BE49-F238E27FC236}">
                <a16:creationId xmlns:a16="http://schemas.microsoft.com/office/drawing/2014/main" id="{885CCF20-9CC4-4BBF-BBBF-60889BE8FC8B}"/>
              </a:ext>
            </a:extLst>
          </p:cNvPr>
          <p:cNvPicPr>
            <a:picLocks noChangeAspect="1"/>
          </p:cNvPicPr>
          <p:nvPr/>
        </p:nvPicPr>
        <p:blipFill>
          <a:blip r:embed="rId2"/>
          <a:stretch>
            <a:fillRect/>
          </a:stretch>
        </p:blipFill>
        <p:spPr>
          <a:xfrm>
            <a:off x="0" y="1361699"/>
            <a:ext cx="8686800" cy="4364302"/>
          </a:xfrm>
          <a:prstGeom prst="rect">
            <a:avLst/>
          </a:prstGeom>
        </p:spPr>
      </p:pic>
    </p:spTree>
    <p:extLst>
      <p:ext uri="{BB962C8B-B14F-4D97-AF65-F5344CB8AC3E}">
        <p14:creationId xmlns:p14="http://schemas.microsoft.com/office/powerpoint/2010/main" val="275982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E1DFDE-915B-4342-A7A6-81DBA4BA4F02}"/>
              </a:ext>
            </a:extLst>
          </p:cNvPr>
          <p:cNvSpPr>
            <a:spLocks noGrp="1"/>
          </p:cNvSpPr>
          <p:nvPr>
            <p:ph type="title"/>
          </p:nvPr>
        </p:nvSpPr>
        <p:spPr/>
        <p:txBody>
          <a:bodyPr/>
          <a:lstStyle/>
          <a:p>
            <a:r>
              <a:rPr lang="nl-BE" dirty="0"/>
              <a:t>7.5 List als argument</a:t>
            </a:r>
          </a:p>
        </p:txBody>
      </p:sp>
      <p:sp>
        <p:nvSpPr>
          <p:cNvPr id="4" name="Tijdelijke aanduiding voor dianummer 3">
            <a:extLst>
              <a:ext uri="{FF2B5EF4-FFF2-40B4-BE49-F238E27FC236}">
                <a16:creationId xmlns:a16="http://schemas.microsoft.com/office/drawing/2014/main" id="{3D4EE0AC-23CD-4F9B-A8E1-AF2905A5A4AA}"/>
              </a:ext>
            </a:extLst>
          </p:cNvPr>
          <p:cNvSpPr>
            <a:spLocks noGrp="1"/>
          </p:cNvSpPr>
          <p:nvPr>
            <p:ph type="sldNum" sz="quarter" idx="12"/>
          </p:nvPr>
        </p:nvSpPr>
        <p:spPr/>
        <p:txBody>
          <a:bodyPr/>
          <a:lstStyle/>
          <a:p>
            <a:fld id="{65E3036D-0E03-9346-8FAD-2172B1B1F203}" type="slidenum">
              <a:rPr lang="nl-NL" smtClean="0"/>
              <a:pPr/>
              <a:t>16</a:t>
            </a:fld>
            <a:endParaRPr lang="nl-NL"/>
          </a:p>
        </p:txBody>
      </p:sp>
      <p:sp>
        <p:nvSpPr>
          <p:cNvPr id="10" name="Tekstvak 9">
            <a:extLst>
              <a:ext uri="{FF2B5EF4-FFF2-40B4-BE49-F238E27FC236}">
                <a16:creationId xmlns:a16="http://schemas.microsoft.com/office/drawing/2014/main" id="{80714D11-D9D1-4E27-8593-C7223DDBA4D0}"/>
              </a:ext>
            </a:extLst>
          </p:cNvPr>
          <p:cNvSpPr txBox="1"/>
          <p:nvPr/>
        </p:nvSpPr>
        <p:spPr>
          <a:xfrm>
            <a:off x="244408" y="5615582"/>
            <a:ext cx="7315200" cy="646331"/>
          </a:xfrm>
          <a:prstGeom prst="rect">
            <a:avLst/>
          </a:prstGeom>
          <a:noFill/>
        </p:spPr>
        <p:txBody>
          <a:bodyPr wrap="square" rtlCol="0">
            <a:spAutoFit/>
          </a:bodyPr>
          <a:lstStyle/>
          <a:p>
            <a:endParaRPr lang="nl-BE" dirty="0"/>
          </a:p>
          <a:p>
            <a:r>
              <a:rPr lang="nl-BE" dirty="0"/>
              <a:t>Bron: http://www.pythontutor.com/visualize.html</a:t>
            </a:r>
          </a:p>
        </p:txBody>
      </p:sp>
      <p:pic>
        <p:nvPicPr>
          <p:cNvPr id="6" name="Afbeelding 5">
            <a:extLst>
              <a:ext uri="{FF2B5EF4-FFF2-40B4-BE49-F238E27FC236}">
                <a16:creationId xmlns:a16="http://schemas.microsoft.com/office/drawing/2014/main" id="{482B74E2-2ECE-47EA-A97C-ED78ED82A172}"/>
              </a:ext>
            </a:extLst>
          </p:cNvPr>
          <p:cNvPicPr>
            <a:picLocks noChangeAspect="1"/>
          </p:cNvPicPr>
          <p:nvPr/>
        </p:nvPicPr>
        <p:blipFill>
          <a:blip r:embed="rId2"/>
          <a:stretch>
            <a:fillRect/>
          </a:stretch>
        </p:blipFill>
        <p:spPr>
          <a:xfrm>
            <a:off x="0" y="1226366"/>
            <a:ext cx="9144000" cy="4405267"/>
          </a:xfrm>
          <a:prstGeom prst="rect">
            <a:avLst/>
          </a:prstGeom>
        </p:spPr>
      </p:pic>
    </p:spTree>
    <p:extLst>
      <p:ext uri="{BB962C8B-B14F-4D97-AF65-F5344CB8AC3E}">
        <p14:creationId xmlns:p14="http://schemas.microsoft.com/office/powerpoint/2010/main" val="20818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925228-41A2-4DF9-86AF-2FC27763B22A}"/>
              </a:ext>
            </a:extLst>
          </p:cNvPr>
          <p:cNvSpPr>
            <a:spLocks noGrp="1"/>
          </p:cNvSpPr>
          <p:nvPr>
            <p:ph type="title"/>
          </p:nvPr>
        </p:nvSpPr>
        <p:spPr/>
        <p:txBody>
          <a:bodyPr/>
          <a:lstStyle/>
          <a:p>
            <a:r>
              <a:rPr lang="nl-BE" dirty="0"/>
              <a:t>Opgave 7.5</a:t>
            </a:r>
          </a:p>
        </p:txBody>
      </p:sp>
      <p:sp>
        <p:nvSpPr>
          <p:cNvPr id="3" name="Tijdelijke aanduiding voor inhoud 2">
            <a:extLst>
              <a:ext uri="{FF2B5EF4-FFF2-40B4-BE49-F238E27FC236}">
                <a16:creationId xmlns:a16="http://schemas.microsoft.com/office/drawing/2014/main" id="{C92EF2F7-5ACC-4AEC-B167-B4C87CF1A981}"/>
              </a:ext>
            </a:extLst>
          </p:cNvPr>
          <p:cNvSpPr>
            <a:spLocks noGrp="1"/>
          </p:cNvSpPr>
          <p:nvPr>
            <p:ph idx="1"/>
          </p:nvPr>
        </p:nvSpPr>
        <p:spPr/>
        <p:txBody>
          <a:bodyPr>
            <a:normAutofit/>
          </a:bodyPr>
          <a:lstStyle/>
          <a:p>
            <a:r>
              <a:rPr lang="nl-BE" dirty="0"/>
              <a:t>Maak een functie in python waarbij je een list en een element als parameters voorziet. De functie drukt af hoeveel keer het gegeven element in de list voorkomt. Vervolgens worden ook alle indexen van het element afgedrukt.</a:t>
            </a:r>
          </a:p>
        </p:txBody>
      </p:sp>
      <p:sp>
        <p:nvSpPr>
          <p:cNvPr id="4" name="Tijdelijke aanduiding voor dianummer 3">
            <a:extLst>
              <a:ext uri="{FF2B5EF4-FFF2-40B4-BE49-F238E27FC236}">
                <a16:creationId xmlns:a16="http://schemas.microsoft.com/office/drawing/2014/main" id="{A5A2C309-E7EA-420D-AE4F-F413A15E35E6}"/>
              </a:ext>
            </a:extLst>
          </p:cNvPr>
          <p:cNvSpPr>
            <a:spLocks noGrp="1"/>
          </p:cNvSpPr>
          <p:nvPr>
            <p:ph type="sldNum" sz="quarter" idx="12"/>
          </p:nvPr>
        </p:nvSpPr>
        <p:spPr/>
        <p:txBody>
          <a:bodyPr/>
          <a:lstStyle/>
          <a:p>
            <a:fld id="{65E3036D-0E03-9346-8FAD-2172B1B1F203}" type="slidenum">
              <a:rPr lang="nl-NL" smtClean="0"/>
              <a:pPr/>
              <a:t>17</a:t>
            </a:fld>
            <a:endParaRPr lang="nl-NL"/>
          </a:p>
        </p:txBody>
      </p:sp>
    </p:spTree>
    <p:extLst>
      <p:ext uri="{BB962C8B-B14F-4D97-AF65-F5344CB8AC3E}">
        <p14:creationId xmlns:p14="http://schemas.microsoft.com/office/powerpoint/2010/main" val="678008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3CDABE-CC73-4C7B-A44D-B5C1494307B4}"/>
              </a:ext>
            </a:extLst>
          </p:cNvPr>
          <p:cNvSpPr>
            <a:spLocks noGrp="1"/>
          </p:cNvSpPr>
          <p:nvPr>
            <p:ph type="title"/>
          </p:nvPr>
        </p:nvSpPr>
        <p:spPr/>
        <p:txBody>
          <a:bodyPr/>
          <a:lstStyle/>
          <a:p>
            <a:r>
              <a:rPr lang="nl-BE" dirty="0"/>
              <a:t>Opgave 7.6</a:t>
            </a:r>
          </a:p>
        </p:txBody>
      </p:sp>
      <p:sp>
        <p:nvSpPr>
          <p:cNvPr id="3" name="Tijdelijke aanduiding voor inhoud 2">
            <a:extLst>
              <a:ext uri="{FF2B5EF4-FFF2-40B4-BE49-F238E27FC236}">
                <a16:creationId xmlns:a16="http://schemas.microsoft.com/office/drawing/2014/main" id="{58EC3EF7-1396-42E3-8FAD-E0869E103A3A}"/>
              </a:ext>
            </a:extLst>
          </p:cNvPr>
          <p:cNvSpPr>
            <a:spLocks noGrp="1"/>
          </p:cNvSpPr>
          <p:nvPr>
            <p:ph idx="1"/>
          </p:nvPr>
        </p:nvSpPr>
        <p:spPr/>
        <p:txBody>
          <a:bodyPr/>
          <a:lstStyle/>
          <a:p>
            <a:r>
              <a:rPr lang="en-US" dirty="0"/>
              <a:t>De </a:t>
            </a:r>
            <a:r>
              <a:rPr lang="en-US" dirty="0" err="1"/>
              <a:t>cumulatieve</a:t>
            </a:r>
            <a:r>
              <a:rPr lang="en-US" dirty="0"/>
              <a:t> </a:t>
            </a:r>
            <a:r>
              <a:rPr lang="en-US" dirty="0" err="1"/>
              <a:t>som</a:t>
            </a:r>
            <a:r>
              <a:rPr lang="en-US" dirty="0"/>
              <a:t> van </a:t>
            </a:r>
            <a:r>
              <a:rPr lang="en-US" dirty="0" err="1"/>
              <a:t>een</a:t>
            </a:r>
            <a:r>
              <a:rPr lang="en-US" dirty="0"/>
              <a:t> list [a, b, c, ...] is </a:t>
            </a:r>
            <a:r>
              <a:rPr lang="en-US" dirty="0" err="1"/>
              <a:t>gedefinieerd</a:t>
            </a:r>
            <a:r>
              <a:rPr lang="en-US" dirty="0"/>
              <a:t> </a:t>
            </a:r>
            <a:r>
              <a:rPr lang="en-US" dirty="0" err="1"/>
              <a:t>als</a:t>
            </a:r>
            <a:r>
              <a:rPr lang="en-US" dirty="0"/>
              <a:t> [a, </a:t>
            </a:r>
            <a:r>
              <a:rPr lang="en-US" dirty="0" err="1"/>
              <a:t>a+b</a:t>
            </a:r>
            <a:r>
              <a:rPr lang="en-US" dirty="0"/>
              <a:t>, </a:t>
            </a:r>
            <a:r>
              <a:rPr lang="en-US" dirty="0" err="1"/>
              <a:t>a+b+c</a:t>
            </a:r>
            <a:r>
              <a:rPr lang="en-US" dirty="0"/>
              <a:t>, ...]. </a:t>
            </a:r>
            <a:r>
              <a:rPr lang="en-US" dirty="0" err="1"/>
              <a:t>Schrijf</a:t>
            </a:r>
            <a:r>
              <a:rPr lang="en-US" dirty="0"/>
              <a:t> </a:t>
            </a:r>
            <a:r>
              <a:rPr lang="en-US" dirty="0" err="1"/>
              <a:t>een</a:t>
            </a:r>
            <a:r>
              <a:rPr lang="en-US" dirty="0"/>
              <a:t> </a:t>
            </a:r>
            <a:r>
              <a:rPr lang="en-US" dirty="0" err="1"/>
              <a:t>functie</a:t>
            </a:r>
            <a:r>
              <a:rPr lang="en-US" dirty="0"/>
              <a:t> </a:t>
            </a:r>
            <a:r>
              <a:rPr lang="en-US" dirty="0" err="1"/>
              <a:t>cumulative_sum</a:t>
            </a:r>
            <a:r>
              <a:rPr lang="en-US" dirty="0"/>
              <a:t> </a:t>
            </a:r>
            <a:r>
              <a:rPr lang="en-US" dirty="0" err="1"/>
              <a:t>waarbij</a:t>
            </a:r>
            <a:r>
              <a:rPr lang="en-US" dirty="0"/>
              <a:t> je in </a:t>
            </a:r>
            <a:r>
              <a:rPr lang="en-US" dirty="0" err="1"/>
              <a:t>een</a:t>
            </a:r>
            <a:r>
              <a:rPr lang="en-US" dirty="0"/>
              <a:t> list (parameter) </a:t>
            </a:r>
            <a:r>
              <a:rPr lang="en-US" dirty="0" err="1"/>
              <a:t>ieder</a:t>
            </a:r>
            <a:r>
              <a:rPr lang="en-US" dirty="0"/>
              <a:t> element </a:t>
            </a:r>
            <a:r>
              <a:rPr lang="en-US" dirty="0" err="1"/>
              <a:t>vervangt</a:t>
            </a:r>
            <a:r>
              <a:rPr lang="en-US" dirty="0"/>
              <a:t> door </a:t>
            </a:r>
            <a:r>
              <a:rPr lang="en-US" dirty="0" err="1"/>
              <a:t>zijn</a:t>
            </a:r>
            <a:r>
              <a:rPr lang="en-US" dirty="0"/>
              <a:t> </a:t>
            </a:r>
            <a:r>
              <a:rPr lang="en-US" dirty="0" err="1"/>
              <a:t>cumulatieve</a:t>
            </a:r>
            <a:r>
              <a:rPr lang="en-US" dirty="0"/>
              <a:t> som. </a:t>
            </a:r>
          </a:p>
          <a:p>
            <a:r>
              <a:rPr lang="en-US" dirty="0"/>
              <a:t>Kan je </a:t>
            </a:r>
            <a:r>
              <a:rPr lang="en-US" dirty="0" err="1"/>
              <a:t>ook</a:t>
            </a:r>
            <a:r>
              <a:rPr lang="en-US" dirty="0"/>
              <a:t> </a:t>
            </a:r>
            <a:r>
              <a:rPr lang="en-US" dirty="0" err="1"/>
              <a:t>een</a:t>
            </a:r>
            <a:r>
              <a:rPr lang="en-US" dirty="0"/>
              <a:t> list van strings </a:t>
            </a:r>
            <a:r>
              <a:rPr lang="en-US" dirty="0" err="1"/>
              <a:t>meegeven</a:t>
            </a:r>
            <a:r>
              <a:rPr lang="en-US" dirty="0"/>
              <a:t> </a:t>
            </a:r>
            <a:r>
              <a:rPr lang="en-US" dirty="0" err="1"/>
              <a:t>als</a:t>
            </a:r>
            <a:r>
              <a:rPr lang="en-US" dirty="0"/>
              <a:t> argument? </a:t>
            </a:r>
            <a:endParaRPr lang="nl-BE" dirty="0"/>
          </a:p>
        </p:txBody>
      </p:sp>
      <p:sp>
        <p:nvSpPr>
          <p:cNvPr id="4" name="Tijdelijke aanduiding voor dianummer 3">
            <a:extLst>
              <a:ext uri="{FF2B5EF4-FFF2-40B4-BE49-F238E27FC236}">
                <a16:creationId xmlns:a16="http://schemas.microsoft.com/office/drawing/2014/main" id="{2801F629-F9C5-4803-A1A9-E9708EF534F6}"/>
              </a:ext>
            </a:extLst>
          </p:cNvPr>
          <p:cNvSpPr>
            <a:spLocks noGrp="1"/>
          </p:cNvSpPr>
          <p:nvPr>
            <p:ph type="sldNum" sz="quarter" idx="12"/>
          </p:nvPr>
        </p:nvSpPr>
        <p:spPr/>
        <p:txBody>
          <a:bodyPr/>
          <a:lstStyle/>
          <a:p>
            <a:fld id="{65E3036D-0E03-9346-8FAD-2172B1B1F203}" type="slidenum">
              <a:rPr lang="nl-NL" smtClean="0"/>
              <a:pPr/>
              <a:t>18</a:t>
            </a:fld>
            <a:endParaRPr lang="nl-NL"/>
          </a:p>
        </p:txBody>
      </p:sp>
    </p:spTree>
    <p:extLst>
      <p:ext uri="{BB962C8B-B14F-4D97-AF65-F5344CB8AC3E}">
        <p14:creationId xmlns:p14="http://schemas.microsoft.com/office/powerpoint/2010/main" val="303982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DAC3A6-CDDA-43EA-BDD6-9D6409AB072F}"/>
              </a:ext>
            </a:extLst>
          </p:cNvPr>
          <p:cNvSpPr>
            <a:spLocks noGrp="1"/>
          </p:cNvSpPr>
          <p:nvPr>
            <p:ph type="title"/>
          </p:nvPr>
        </p:nvSpPr>
        <p:spPr>
          <a:xfrm>
            <a:off x="457200" y="342107"/>
            <a:ext cx="8229600" cy="1143000"/>
          </a:xfrm>
        </p:spPr>
        <p:txBody>
          <a:bodyPr/>
          <a:lstStyle/>
          <a:p>
            <a:r>
              <a:rPr lang="nl-BE" dirty="0"/>
              <a:t>7.6 </a:t>
            </a:r>
            <a:r>
              <a:rPr lang="nl-BE" dirty="0" err="1"/>
              <a:t>Lists</a:t>
            </a:r>
            <a:r>
              <a:rPr lang="nl-BE" dirty="0"/>
              <a:t> maken</a:t>
            </a:r>
          </a:p>
        </p:txBody>
      </p:sp>
      <p:sp>
        <p:nvSpPr>
          <p:cNvPr id="3" name="Tijdelijke aanduiding voor inhoud 2">
            <a:extLst>
              <a:ext uri="{FF2B5EF4-FFF2-40B4-BE49-F238E27FC236}">
                <a16:creationId xmlns:a16="http://schemas.microsoft.com/office/drawing/2014/main" id="{C46E5F62-9AAB-4D8D-8C82-F2D5C31D7385}"/>
              </a:ext>
            </a:extLst>
          </p:cNvPr>
          <p:cNvSpPr>
            <a:spLocks noGrp="1"/>
          </p:cNvSpPr>
          <p:nvPr>
            <p:ph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931F81A1-A88E-4D76-86A8-23EFF246A8A9}"/>
              </a:ext>
            </a:extLst>
          </p:cNvPr>
          <p:cNvSpPr>
            <a:spLocks noGrp="1"/>
          </p:cNvSpPr>
          <p:nvPr>
            <p:ph type="sldNum" sz="quarter" idx="12"/>
          </p:nvPr>
        </p:nvSpPr>
        <p:spPr/>
        <p:txBody>
          <a:bodyPr/>
          <a:lstStyle/>
          <a:p>
            <a:fld id="{65E3036D-0E03-9346-8FAD-2172B1B1F203}" type="slidenum">
              <a:rPr lang="nl-NL" smtClean="0"/>
              <a:pPr/>
              <a:t>19</a:t>
            </a:fld>
            <a:endParaRPr lang="nl-NL"/>
          </a:p>
        </p:txBody>
      </p:sp>
      <p:graphicFrame>
        <p:nvGraphicFramePr>
          <p:cNvPr id="5" name="Tijdelijke aanduiding voor inhoud 4">
            <a:extLst>
              <a:ext uri="{FF2B5EF4-FFF2-40B4-BE49-F238E27FC236}">
                <a16:creationId xmlns:a16="http://schemas.microsoft.com/office/drawing/2014/main" id="{992FA891-3DCC-432C-B4BB-37CDE7CFCC4F}"/>
              </a:ext>
            </a:extLst>
          </p:cNvPr>
          <p:cNvGraphicFramePr>
            <a:graphicFrameLocks/>
          </p:cNvGraphicFramePr>
          <p:nvPr>
            <p:extLst>
              <p:ext uri="{D42A27DB-BD31-4B8C-83A1-F6EECF244321}">
                <p14:modId xmlns:p14="http://schemas.microsoft.com/office/powerpoint/2010/main" val="4273764767"/>
              </p:ext>
            </p:extLst>
          </p:nvPr>
        </p:nvGraphicFramePr>
        <p:xfrm>
          <a:off x="457200" y="1600200"/>
          <a:ext cx="8229600" cy="7416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772971392"/>
                    </a:ext>
                  </a:extLst>
                </a:gridCol>
              </a:tblGrid>
              <a:tr h="370840">
                <a:tc>
                  <a:txBody>
                    <a:bodyPr/>
                    <a:lstStyle/>
                    <a:p>
                      <a:r>
                        <a:rPr lang="nl-BE" dirty="0" err="1"/>
                        <a:t>str.split</a:t>
                      </a:r>
                      <a:r>
                        <a:rPr lang="nl-BE" dirty="0"/>
                        <a:t>() – zie cursus H6 6.5.5</a:t>
                      </a:r>
                    </a:p>
                  </a:txBody>
                  <a:tcPr/>
                </a:tc>
                <a:extLst>
                  <a:ext uri="{0D108BD9-81ED-4DB2-BD59-A6C34878D82A}">
                    <a16:rowId xmlns:a16="http://schemas.microsoft.com/office/drawing/2014/main" val="3990392934"/>
                  </a:ext>
                </a:extLst>
              </a:tr>
              <a:tr h="370840">
                <a:tc>
                  <a:txBody>
                    <a:bodyPr/>
                    <a:lstStyle/>
                    <a:p>
                      <a:r>
                        <a:rPr lang="en-US" sz="1800" b="0" i="0" kern="1200" dirty="0">
                          <a:solidFill>
                            <a:schemeClr val="dk1"/>
                          </a:solidFill>
                          <a:effectLst/>
                          <a:latin typeface="+mn-lt"/>
                          <a:ea typeface="+mn-ea"/>
                          <a:cs typeface="+mn-cs"/>
                        </a:rPr>
                        <a:t>Return a list of the words in the string, using </a:t>
                      </a:r>
                      <a:r>
                        <a:rPr lang="en-US" sz="1800" b="0" i="1" kern="1200" dirty="0" err="1">
                          <a:solidFill>
                            <a:schemeClr val="dk1"/>
                          </a:solidFill>
                          <a:effectLst/>
                          <a:latin typeface="+mn-lt"/>
                          <a:ea typeface="+mn-ea"/>
                          <a:cs typeface="+mn-cs"/>
                        </a:rPr>
                        <a:t>sep</a:t>
                      </a:r>
                      <a:r>
                        <a:rPr lang="en-US" sz="1800" b="0" i="0" kern="1200" dirty="0">
                          <a:solidFill>
                            <a:schemeClr val="dk1"/>
                          </a:solidFill>
                          <a:effectLst/>
                          <a:latin typeface="+mn-lt"/>
                          <a:ea typeface="+mn-ea"/>
                          <a:cs typeface="+mn-cs"/>
                        </a:rPr>
                        <a:t> as the delimiter string.</a:t>
                      </a:r>
                      <a:endParaRPr lang="en-US" dirty="0">
                        <a:effectLst/>
                      </a:endParaRPr>
                    </a:p>
                  </a:txBody>
                  <a:tcPr/>
                </a:tc>
                <a:extLst>
                  <a:ext uri="{0D108BD9-81ED-4DB2-BD59-A6C34878D82A}">
                    <a16:rowId xmlns:a16="http://schemas.microsoft.com/office/drawing/2014/main" val="954444645"/>
                  </a:ext>
                </a:extLst>
              </a:tr>
            </a:tbl>
          </a:graphicData>
        </a:graphic>
      </p:graphicFrame>
      <p:sp>
        <p:nvSpPr>
          <p:cNvPr id="6" name="Rectangle 1">
            <a:extLst>
              <a:ext uri="{FF2B5EF4-FFF2-40B4-BE49-F238E27FC236}">
                <a16:creationId xmlns:a16="http://schemas.microsoft.com/office/drawing/2014/main" id="{E4D3EB25-EE19-4512-8611-5F2241251FDF}"/>
              </a:ext>
            </a:extLst>
          </p:cNvPr>
          <p:cNvSpPr>
            <a:spLocks noChangeArrowheads="1"/>
          </p:cNvSpPr>
          <p:nvPr/>
        </p:nvSpPr>
        <p:spPr bwMode="auto">
          <a:xfrm>
            <a:off x="457200" y="2767281"/>
            <a:ext cx="7276289"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colors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red,green,yellow</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b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color_list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colors.split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color_list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color_list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
        <p:nvSpPr>
          <p:cNvPr id="7" name="Rechthoek 6">
            <a:extLst>
              <a:ext uri="{FF2B5EF4-FFF2-40B4-BE49-F238E27FC236}">
                <a16:creationId xmlns:a16="http://schemas.microsoft.com/office/drawing/2014/main" id="{32F67D49-000D-47B9-AB2E-383796120C54}"/>
              </a:ext>
            </a:extLst>
          </p:cNvPr>
          <p:cNvSpPr/>
          <p:nvPr/>
        </p:nvSpPr>
        <p:spPr>
          <a:xfrm>
            <a:off x="457201" y="4552804"/>
            <a:ext cx="7714034" cy="923330"/>
          </a:xfrm>
          <a:prstGeom prst="rect">
            <a:avLst/>
          </a:prstGeom>
        </p:spPr>
        <p:txBody>
          <a:bodyPr wrap="square">
            <a:spAutoFit/>
          </a:bodyPr>
          <a:lstStyle/>
          <a:p>
            <a:r>
              <a:rPr lang="nl-BE" dirty="0"/>
              <a:t>Output:</a:t>
            </a:r>
          </a:p>
          <a:p>
            <a:r>
              <a:rPr lang="nl-BE" dirty="0"/>
              <a:t>['red', 'green', '</a:t>
            </a:r>
            <a:r>
              <a:rPr lang="nl-BE" dirty="0" err="1"/>
              <a:t>yellow</a:t>
            </a:r>
            <a:r>
              <a:rPr lang="nl-BE" dirty="0"/>
              <a:t>']</a:t>
            </a:r>
          </a:p>
          <a:p>
            <a:r>
              <a:rPr lang="nl-BE" dirty="0"/>
              <a:t>green</a:t>
            </a:r>
          </a:p>
        </p:txBody>
      </p:sp>
    </p:spTree>
    <p:extLst>
      <p:ext uri="{BB962C8B-B14F-4D97-AF65-F5344CB8AC3E}">
        <p14:creationId xmlns:p14="http://schemas.microsoft.com/office/powerpoint/2010/main" val="5823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3D0B8F-0CA7-4968-9EE6-EF83AA9097B5}"/>
              </a:ext>
            </a:extLst>
          </p:cNvPr>
          <p:cNvSpPr>
            <a:spLocks noGrp="1"/>
          </p:cNvSpPr>
          <p:nvPr>
            <p:ph type="title"/>
          </p:nvPr>
        </p:nvSpPr>
        <p:spPr/>
        <p:txBody>
          <a:bodyPr/>
          <a:lstStyle/>
          <a:p>
            <a:r>
              <a:rPr lang="nl-BE" dirty="0"/>
              <a:t>7.1 Basis</a:t>
            </a:r>
          </a:p>
        </p:txBody>
      </p:sp>
      <p:sp>
        <p:nvSpPr>
          <p:cNvPr id="4" name="Tijdelijke aanduiding voor dianummer 3">
            <a:extLst>
              <a:ext uri="{FF2B5EF4-FFF2-40B4-BE49-F238E27FC236}">
                <a16:creationId xmlns:a16="http://schemas.microsoft.com/office/drawing/2014/main" id="{9B83C176-C8FC-43C3-8A1E-DC7B770D5520}"/>
              </a:ext>
            </a:extLst>
          </p:cNvPr>
          <p:cNvSpPr>
            <a:spLocks noGrp="1"/>
          </p:cNvSpPr>
          <p:nvPr>
            <p:ph type="sldNum" sz="quarter" idx="12"/>
          </p:nvPr>
        </p:nvSpPr>
        <p:spPr/>
        <p:txBody>
          <a:bodyPr/>
          <a:lstStyle/>
          <a:p>
            <a:fld id="{65E3036D-0E03-9346-8FAD-2172B1B1F203}" type="slidenum">
              <a:rPr lang="nl-NL" smtClean="0"/>
              <a:pPr/>
              <a:t>2</a:t>
            </a:fld>
            <a:endParaRPr lang="nl-NL"/>
          </a:p>
        </p:txBody>
      </p:sp>
      <p:sp>
        <p:nvSpPr>
          <p:cNvPr id="6" name="Rectangle 1">
            <a:extLst>
              <a:ext uri="{FF2B5EF4-FFF2-40B4-BE49-F238E27FC236}">
                <a16:creationId xmlns:a16="http://schemas.microsoft.com/office/drawing/2014/main" id="{DBA2FB5D-29C7-4300-9275-A5F50714ACD3}"/>
              </a:ext>
            </a:extLst>
          </p:cNvPr>
          <p:cNvSpPr>
            <a:spLocks noChangeArrowheads="1"/>
          </p:cNvSpPr>
          <p:nvPr/>
        </p:nvSpPr>
        <p:spPr bwMode="auto">
          <a:xfrm>
            <a:off x="184826" y="1799414"/>
            <a:ext cx="8784076"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"appel"</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"banaan"</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"kers"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"mango"</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"Aantal elementen in fruitlist:"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len</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for</a:t>
            </a:r>
            <a:r>
              <a:rPr kumimoji="0" lang="nl-BE" altLang="nl-B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 </a:t>
            </a:r>
            <a:r>
              <a:rPr kumimoji="0" lang="nl-BE" altLang="nl-B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(element)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numberlist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314</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315</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642</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246</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129</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999</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for</a:t>
            </a:r>
            <a:r>
              <a:rPr kumimoji="0" lang="nl-BE" altLang="nl-B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numberlist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numberlist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3</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nl-BE" altLang="nl-B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493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0A6379-00A0-41F2-B4A6-311849031611}"/>
              </a:ext>
            </a:extLst>
          </p:cNvPr>
          <p:cNvSpPr>
            <a:spLocks noGrp="1"/>
          </p:cNvSpPr>
          <p:nvPr>
            <p:ph type="title"/>
          </p:nvPr>
        </p:nvSpPr>
        <p:spPr/>
        <p:txBody>
          <a:bodyPr/>
          <a:lstStyle/>
          <a:p>
            <a:r>
              <a:rPr lang="nl-BE" dirty="0"/>
              <a:t>7.6 List maken d.m.v. casting</a:t>
            </a:r>
          </a:p>
        </p:txBody>
      </p:sp>
      <p:sp>
        <p:nvSpPr>
          <p:cNvPr id="4" name="Tijdelijke aanduiding voor dianummer 3">
            <a:extLst>
              <a:ext uri="{FF2B5EF4-FFF2-40B4-BE49-F238E27FC236}">
                <a16:creationId xmlns:a16="http://schemas.microsoft.com/office/drawing/2014/main" id="{D4452D2F-C944-408D-8851-9126575A854E}"/>
              </a:ext>
            </a:extLst>
          </p:cNvPr>
          <p:cNvSpPr>
            <a:spLocks noGrp="1"/>
          </p:cNvSpPr>
          <p:nvPr>
            <p:ph type="sldNum" sz="quarter" idx="12"/>
          </p:nvPr>
        </p:nvSpPr>
        <p:spPr/>
        <p:txBody>
          <a:bodyPr/>
          <a:lstStyle/>
          <a:p>
            <a:fld id="{65E3036D-0E03-9346-8FAD-2172B1B1F203}" type="slidenum">
              <a:rPr lang="nl-NL" smtClean="0"/>
              <a:pPr/>
              <a:t>20</a:t>
            </a:fld>
            <a:endParaRPr lang="nl-NL"/>
          </a:p>
        </p:txBody>
      </p:sp>
      <p:sp>
        <p:nvSpPr>
          <p:cNvPr id="5" name="Rectangle 1">
            <a:extLst>
              <a:ext uri="{FF2B5EF4-FFF2-40B4-BE49-F238E27FC236}">
                <a16:creationId xmlns:a16="http://schemas.microsoft.com/office/drawing/2014/main" id="{E7E908F3-A0E2-4419-A53D-5BF8036C81AB}"/>
              </a:ext>
            </a:extLst>
          </p:cNvPr>
          <p:cNvSpPr>
            <a:spLocks noChangeArrowheads="1"/>
          </p:cNvSpPr>
          <p:nvPr/>
        </p:nvSpPr>
        <p:spPr bwMode="auto">
          <a:xfrm>
            <a:off x="457200" y="2092165"/>
            <a:ext cx="7217923"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numlist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list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4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11</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4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numlist</a:t>
            </a:r>
            <a:r>
              <a:rPr kumimoji="0" lang="nl-BE" altLang="nl-BE"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236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E3D4CF-2599-4547-9CF6-DB321418DCBF}"/>
              </a:ext>
            </a:extLst>
          </p:cNvPr>
          <p:cNvSpPr>
            <a:spLocks noGrp="1"/>
          </p:cNvSpPr>
          <p:nvPr>
            <p:ph type="title"/>
          </p:nvPr>
        </p:nvSpPr>
        <p:spPr>
          <a:xfrm>
            <a:off x="457200" y="274638"/>
            <a:ext cx="8229600" cy="1143000"/>
          </a:xfrm>
        </p:spPr>
        <p:txBody>
          <a:bodyPr/>
          <a:lstStyle/>
          <a:p>
            <a:r>
              <a:rPr lang="nl-BE" dirty="0"/>
              <a:t>7.7 Geneste </a:t>
            </a:r>
            <a:r>
              <a:rPr lang="nl-BE" dirty="0" err="1"/>
              <a:t>lists</a:t>
            </a:r>
            <a:endParaRPr lang="nl-BE" dirty="0"/>
          </a:p>
        </p:txBody>
      </p:sp>
      <p:sp>
        <p:nvSpPr>
          <p:cNvPr id="4" name="Tijdelijke aanduiding voor dianummer 3">
            <a:extLst>
              <a:ext uri="{FF2B5EF4-FFF2-40B4-BE49-F238E27FC236}">
                <a16:creationId xmlns:a16="http://schemas.microsoft.com/office/drawing/2014/main" id="{5B9F142C-EF74-41D6-BE62-3EFF55783025}"/>
              </a:ext>
            </a:extLst>
          </p:cNvPr>
          <p:cNvSpPr>
            <a:spLocks noGrp="1"/>
          </p:cNvSpPr>
          <p:nvPr>
            <p:ph type="sldNum" sz="quarter" idx="12"/>
          </p:nvPr>
        </p:nvSpPr>
        <p:spPr/>
        <p:txBody>
          <a:bodyPr/>
          <a:lstStyle/>
          <a:p>
            <a:fld id="{65E3036D-0E03-9346-8FAD-2172B1B1F203}" type="slidenum">
              <a:rPr lang="nl-NL" smtClean="0"/>
              <a:pPr/>
              <a:t>21</a:t>
            </a:fld>
            <a:endParaRPr lang="nl-NL"/>
          </a:p>
        </p:txBody>
      </p:sp>
      <p:pic>
        <p:nvPicPr>
          <p:cNvPr id="5" name="Afbeelding 4">
            <a:extLst>
              <a:ext uri="{FF2B5EF4-FFF2-40B4-BE49-F238E27FC236}">
                <a16:creationId xmlns:a16="http://schemas.microsoft.com/office/drawing/2014/main" id="{FF8DA501-83BF-45DC-AE8D-1AA10D78D135}"/>
              </a:ext>
            </a:extLst>
          </p:cNvPr>
          <p:cNvPicPr>
            <a:picLocks noChangeAspect="1"/>
          </p:cNvPicPr>
          <p:nvPr/>
        </p:nvPicPr>
        <p:blipFill>
          <a:blip r:embed="rId2"/>
          <a:stretch>
            <a:fillRect/>
          </a:stretch>
        </p:blipFill>
        <p:spPr>
          <a:xfrm>
            <a:off x="1439795" y="1300162"/>
            <a:ext cx="5953125" cy="5238750"/>
          </a:xfrm>
          <a:prstGeom prst="rect">
            <a:avLst/>
          </a:prstGeom>
        </p:spPr>
      </p:pic>
    </p:spTree>
    <p:extLst>
      <p:ext uri="{BB962C8B-B14F-4D97-AF65-F5344CB8AC3E}">
        <p14:creationId xmlns:p14="http://schemas.microsoft.com/office/powerpoint/2010/main" val="231089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80ABC0-9C21-4A92-9000-0A85784E0E56}"/>
              </a:ext>
            </a:extLst>
          </p:cNvPr>
          <p:cNvSpPr>
            <a:spLocks noGrp="1"/>
          </p:cNvSpPr>
          <p:nvPr>
            <p:ph type="title"/>
          </p:nvPr>
        </p:nvSpPr>
        <p:spPr/>
        <p:txBody>
          <a:bodyPr/>
          <a:lstStyle/>
          <a:p>
            <a:r>
              <a:rPr lang="nl-BE" dirty="0"/>
              <a:t>7.7 Geneste </a:t>
            </a:r>
            <a:r>
              <a:rPr lang="nl-BE" dirty="0" err="1"/>
              <a:t>lists</a:t>
            </a:r>
            <a:endParaRPr lang="nl-BE" dirty="0"/>
          </a:p>
        </p:txBody>
      </p:sp>
      <p:sp>
        <p:nvSpPr>
          <p:cNvPr id="4" name="Tijdelijke aanduiding voor dianummer 3">
            <a:extLst>
              <a:ext uri="{FF2B5EF4-FFF2-40B4-BE49-F238E27FC236}">
                <a16:creationId xmlns:a16="http://schemas.microsoft.com/office/drawing/2014/main" id="{3EABDF52-75A6-4306-8993-3184366A86AF}"/>
              </a:ext>
            </a:extLst>
          </p:cNvPr>
          <p:cNvSpPr>
            <a:spLocks noGrp="1"/>
          </p:cNvSpPr>
          <p:nvPr>
            <p:ph type="sldNum" sz="quarter" idx="12"/>
          </p:nvPr>
        </p:nvSpPr>
        <p:spPr/>
        <p:txBody>
          <a:bodyPr/>
          <a:lstStyle/>
          <a:p>
            <a:fld id="{65E3036D-0E03-9346-8FAD-2172B1B1F203}" type="slidenum">
              <a:rPr lang="nl-NL" smtClean="0"/>
              <a:pPr/>
              <a:t>22</a:t>
            </a:fld>
            <a:endParaRPr lang="nl-NL"/>
          </a:p>
        </p:txBody>
      </p:sp>
      <p:sp>
        <p:nvSpPr>
          <p:cNvPr id="3" name="Rectangle 1">
            <a:extLst>
              <a:ext uri="{FF2B5EF4-FFF2-40B4-BE49-F238E27FC236}">
                <a16:creationId xmlns:a16="http://schemas.microsoft.com/office/drawing/2014/main" id="{035DC014-0F4C-4658-9230-FAD24695872C}"/>
              </a:ext>
            </a:extLst>
          </p:cNvPr>
          <p:cNvSpPr>
            <a:spLocks noChangeArrowheads="1"/>
          </p:cNvSpPr>
          <p:nvPr/>
        </p:nvSpPr>
        <p:spPr bwMode="auto">
          <a:xfrm>
            <a:off x="457200" y="1559760"/>
            <a:ext cx="8588828" cy="38933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1900" b="1" i="0" u="none" strike="noStrike" cap="none" normalizeH="0" baseline="0" dirty="0" err="1">
                <a:ln>
                  <a:noFill/>
                </a:ln>
                <a:solidFill>
                  <a:srgbClr val="000080"/>
                </a:solidFill>
                <a:effectLst/>
                <a:latin typeface="Consolas" panose="020B0609020204030204" pitchFamily="49" charset="0"/>
              </a:rPr>
              <a:t>def</a:t>
            </a:r>
            <a:r>
              <a:rPr kumimoji="0" lang="nl-BE" altLang="nl-BE" sz="1900" b="1" i="0" u="none" strike="noStrike" cap="none" normalizeH="0" baseline="0" dirty="0">
                <a:ln>
                  <a:noFill/>
                </a:ln>
                <a:solidFill>
                  <a:srgbClr val="000080"/>
                </a:solidFill>
                <a:effectLst/>
                <a:latin typeface="Consolas" panose="020B0609020204030204" pitchFamily="49" charset="0"/>
              </a:rPr>
              <a:t> </a:t>
            </a:r>
            <a:r>
              <a:rPr kumimoji="0" lang="nl-BE" altLang="nl-BE" sz="1900" b="0" i="0" u="none" strike="noStrike" cap="none" normalizeH="0" baseline="0" dirty="0" err="1">
                <a:ln>
                  <a:noFill/>
                </a:ln>
                <a:solidFill>
                  <a:srgbClr val="000000"/>
                </a:solidFill>
                <a:effectLst/>
                <a:latin typeface="Consolas" panose="020B0609020204030204" pitchFamily="49" charset="0"/>
              </a:rPr>
              <a:t>toon_bord</a:t>
            </a:r>
            <a:r>
              <a:rPr kumimoji="0" lang="nl-BE" altLang="nl-BE" sz="1900" b="0" i="0" u="none" strike="noStrike" cap="none" normalizeH="0" baseline="0" dirty="0">
                <a:ln>
                  <a:noFill/>
                </a:ln>
                <a:solidFill>
                  <a:srgbClr val="000000"/>
                </a:solidFill>
                <a:effectLst/>
                <a:latin typeface="Consolas" panose="020B0609020204030204" pitchFamily="49" charset="0"/>
              </a:rPr>
              <a:t>(spelbord):</a:t>
            </a:r>
            <a:br>
              <a:rPr kumimoji="0" lang="nl-BE" altLang="nl-BE" sz="1900" b="0" i="0" u="none" strike="noStrike" cap="none" normalizeH="0" baseline="0" dirty="0">
                <a:ln>
                  <a:noFill/>
                </a:ln>
                <a:solidFill>
                  <a:srgbClr val="000000"/>
                </a:solidFill>
                <a:effectLst/>
                <a:latin typeface="Consolas" panose="020B0609020204030204" pitchFamily="49" charset="0"/>
              </a:rPr>
            </a:b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0" i="0" u="none" strike="noStrike" cap="none" normalizeH="0" baseline="0" dirty="0">
                <a:ln>
                  <a:noFill/>
                </a:ln>
                <a:solidFill>
                  <a:srgbClr val="000080"/>
                </a:solidFill>
                <a:effectLst/>
                <a:latin typeface="Consolas" panose="020B0609020204030204" pitchFamily="49" charset="0"/>
              </a:rPr>
              <a:t>print</a:t>
            </a:r>
            <a:r>
              <a:rPr kumimoji="0" lang="nl-BE" altLang="nl-BE" sz="1900" b="0" i="0" u="none" strike="noStrike" cap="none" normalizeH="0" baseline="0" dirty="0">
                <a:ln>
                  <a:noFill/>
                </a:ln>
                <a:solidFill>
                  <a:srgbClr val="000000"/>
                </a:solidFill>
                <a:effectLst/>
                <a:latin typeface="Consolas" panose="020B0609020204030204" pitchFamily="49" charset="0"/>
              </a:rPr>
              <a:t>(</a:t>
            </a:r>
            <a:r>
              <a:rPr kumimoji="0" lang="nl-BE" altLang="nl-BE" sz="1900" b="1" i="0" u="none" strike="noStrike" cap="none" normalizeH="0" baseline="0" dirty="0">
                <a:ln>
                  <a:noFill/>
                </a:ln>
                <a:solidFill>
                  <a:srgbClr val="008080"/>
                </a:solidFill>
                <a:effectLst/>
                <a:latin typeface="Consolas" panose="020B0609020204030204" pitchFamily="49" charset="0"/>
              </a:rPr>
              <a:t>"  1 2 3"</a:t>
            </a:r>
            <a:r>
              <a:rPr kumimoji="0" lang="nl-BE" altLang="nl-BE" sz="1900" b="0" i="0" u="none" strike="noStrike" cap="none" normalizeH="0" baseline="0" dirty="0">
                <a:ln>
                  <a:noFill/>
                </a:ln>
                <a:solidFill>
                  <a:srgbClr val="000000"/>
                </a:solidFill>
                <a:effectLst/>
                <a:latin typeface="Consolas" panose="020B0609020204030204" pitchFamily="49" charset="0"/>
              </a:rPr>
              <a:t>)</a:t>
            </a:r>
            <a:br>
              <a:rPr kumimoji="0" lang="nl-BE" altLang="nl-BE" sz="1900" b="0" i="0" u="none" strike="noStrike" cap="none" normalizeH="0" baseline="0" dirty="0">
                <a:ln>
                  <a:noFill/>
                </a:ln>
                <a:solidFill>
                  <a:srgbClr val="000000"/>
                </a:solidFill>
                <a:effectLst/>
                <a:latin typeface="Consolas" panose="020B0609020204030204" pitchFamily="49" charset="0"/>
              </a:rPr>
            </a:b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err="1">
                <a:ln>
                  <a:noFill/>
                </a:ln>
                <a:solidFill>
                  <a:srgbClr val="000080"/>
                </a:solidFill>
                <a:effectLst/>
                <a:latin typeface="Consolas" panose="020B0609020204030204" pitchFamily="49" charset="0"/>
              </a:rPr>
              <a:t>for</a:t>
            </a:r>
            <a:r>
              <a:rPr kumimoji="0" lang="nl-BE" altLang="nl-BE" sz="1900" b="1" i="0" u="none" strike="noStrike" cap="none" normalizeH="0" baseline="0" dirty="0">
                <a:ln>
                  <a:noFill/>
                </a:ln>
                <a:solidFill>
                  <a:srgbClr val="000080"/>
                </a:solidFill>
                <a:effectLst/>
                <a:latin typeface="Consolas" panose="020B0609020204030204" pitchFamily="49" charset="0"/>
              </a:rPr>
              <a:t> </a:t>
            </a:r>
            <a:r>
              <a:rPr kumimoji="0" lang="nl-BE" altLang="nl-BE" sz="1900" b="0" i="0" u="none" strike="noStrike" cap="none" normalizeH="0" baseline="0" dirty="0">
                <a:ln>
                  <a:noFill/>
                </a:ln>
                <a:solidFill>
                  <a:srgbClr val="000000"/>
                </a:solidFill>
                <a:effectLst/>
                <a:latin typeface="Consolas" panose="020B0609020204030204" pitchFamily="49" charset="0"/>
              </a:rPr>
              <a:t>rij </a:t>
            </a:r>
            <a:r>
              <a:rPr kumimoji="0" lang="nl-BE" altLang="nl-BE" sz="1900" b="1" i="0" u="none" strike="noStrike" cap="none" normalizeH="0" baseline="0" dirty="0">
                <a:ln>
                  <a:noFill/>
                </a:ln>
                <a:solidFill>
                  <a:srgbClr val="000080"/>
                </a:solidFill>
                <a:effectLst/>
                <a:latin typeface="Consolas" panose="020B0609020204030204" pitchFamily="49" charset="0"/>
              </a:rPr>
              <a:t>in </a:t>
            </a:r>
            <a:r>
              <a:rPr kumimoji="0" lang="nl-BE" altLang="nl-BE" sz="1900" b="0" i="0" u="none" strike="noStrike" cap="none" normalizeH="0" baseline="0" dirty="0">
                <a:ln>
                  <a:noFill/>
                </a:ln>
                <a:solidFill>
                  <a:srgbClr val="000080"/>
                </a:solidFill>
                <a:effectLst/>
                <a:latin typeface="Consolas" panose="020B0609020204030204" pitchFamily="49" charset="0"/>
              </a:rPr>
              <a:t>range</a:t>
            </a:r>
            <a:r>
              <a:rPr kumimoji="0" lang="nl-BE" altLang="nl-BE" sz="1900" b="0" i="0" u="none" strike="noStrike" cap="none" normalizeH="0" baseline="0" dirty="0">
                <a:ln>
                  <a:noFill/>
                </a:ln>
                <a:solidFill>
                  <a:srgbClr val="000000"/>
                </a:solidFill>
                <a:effectLst/>
                <a:latin typeface="Consolas" panose="020B0609020204030204" pitchFamily="49" charset="0"/>
              </a:rPr>
              <a:t>(</a:t>
            </a:r>
            <a:r>
              <a:rPr kumimoji="0" lang="nl-BE" altLang="nl-BE" sz="1900" b="0" i="0" u="none" strike="noStrike" cap="none" normalizeH="0" baseline="0" dirty="0">
                <a:ln>
                  <a:noFill/>
                </a:ln>
                <a:solidFill>
                  <a:srgbClr val="0000FF"/>
                </a:solidFill>
                <a:effectLst/>
                <a:latin typeface="Consolas" panose="020B0609020204030204" pitchFamily="49" charset="0"/>
              </a:rPr>
              <a:t>3</a:t>
            </a:r>
            <a:r>
              <a:rPr kumimoji="0" lang="nl-BE" altLang="nl-BE" sz="1900" b="0" i="0" u="none" strike="noStrike" cap="none" normalizeH="0" baseline="0" dirty="0">
                <a:ln>
                  <a:noFill/>
                </a:ln>
                <a:solidFill>
                  <a:srgbClr val="000000"/>
                </a:solidFill>
                <a:effectLst/>
                <a:latin typeface="Consolas" panose="020B0609020204030204" pitchFamily="49" charset="0"/>
              </a:rPr>
              <a:t>):</a:t>
            </a:r>
            <a:br>
              <a:rPr kumimoji="0" lang="nl-BE" altLang="nl-BE" sz="1900" b="0" i="0" u="none" strike="noStrike" cap="none" normalizeH="0" baseline="0" dirty="0">
                <a:ln>
                  <a:noFill/>
                </a:ln>
                <a:solidFill>
                  <a:srgbClr val="000000"/>
                </a:solidFill>
                <a:effectLst/>
                <a:latin typeface="Consolas" panose="020B0609020204030204" pitchFamily="49" charset="0"/>
              </a:rPr>
            </a:b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0" i="0" u="none" strike="noStrike" cap="none" normalizeH="0" baseline="0" dirty="0">
                <a:ln>
                  <a:noFill/>
                </a:ln>
                <a:solidFill>
                  <a:srgbClr val="000080"/>
                </a:solidFill>
                <a:effectLst/>
                <a:latin typeface="Consolas" panose="020B0609020204030204" pitchFamily="49" charset="0"/>
              </a:rPr>
              <a:t>print</a:t>
            </a:r>
            <a:r>
              <a:rPr kumimoji="0" lang="nl-BE" altLang="nl-BE" sz="1900" b="0" i="0" u="none" strike="noStrike" cap="none" normalizeH="0" baseline="0" dirty="0">
                <a:ln>
                  <a:noFill/>
                </a:ln>
                <a:solidFill>
                  <a:srgbClr val="000000"/>
                </a:solidFill>
                <a:effectLst/>
                <a:latin typeface="Consolas" panose="020B0609020204030204" pitchFamily="49" charset="0"/>
              </a:rPr>
              <a:t>(rij + </a:t>
            </a:r>
            <a:r>
              <a:rPr kumimoji="0" lang="nl-BE" altLang="nl-BE" sz="1900" b="0" i="0" u="none" strike="noStrike" cap="none" normalizeH="0" baseline="0" dirty="0">
                <a:ln>
                  <a:noFill/>
                </a:ln>
                <a:solidFill>
                  <a:srgbClr val="0000FF"/>
                </a:solidFill>
                <a:effectLst/>
                <a:latin typeface="Consolas" panose="020B0609020204030204" pitchFamily="49" charset="0"/>
              </a:rPr>
              <a:t>1</a:t>
            </a: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0" i="0" u="none" strike="noStrike" cap="none" normalizeH="0" baseline="0" dirty="0">
                <a:ln>
                  <a:noFill/>
                </a:ln>
                <a:solidFill>
                  <a:srgbClr val="660099"/>
                </a:solidFill>
                <a:effectLst/>
                <a:latin typeface="Consolas" panose="020B0609020204030204" pitchFamily="49" charset="0"/>
              </a:rPr>
              <a:t>end</a:t>
            </a:r>
            <a:r>
              <a:rPr kumimoji="0" lang="nl-BE" altLang="nl-BE" sz="1900" b="0" i="0" u="none" strike="noStrike" cap="none" normalizeH="0" baseline="0" dirty="0">
                <a:ln>
                  <a:noFill/>
                </a:ln>
                <a:solidFill>
                  <a:srgbClr val="000000"/>
                </a:solidFill>
                <a:effectLst/>
                <a:latin typeface="Consolas" panose="020B0609020204030204" pitchFamily="49" charset="0"/>
              </a:rPr>
              <a:t>=</a:t>
            </a:r>
            <a:r>
              <a:rPr kumimoji="0" lang="nl-BE" altLang="nl-BE" sz="1900" b="1" i="0" u="none" strike="noStrike" cap="none" normalizeH="0" baseline="0" dirty="0">
                <a:ln>
                  <a:noFill/>
                </a:ln>
                <a:solidFill>
                  <a:srgbClr val="008080"/>
                </a:solidFill>
                <a:effectLst/>
                <a:latin typeface="Consolas" panose="020B0609020204030204" pitchFamily="49" charset="0"/>
              </a:rPr>
              <a:t>" "</a:t>
            </a:r>
            <a:r>
              <a:rPr kumimoji="0" lang="nl-BE" altLang="nl-BE" sz="1900" b="0" i="0" u="none" strike="noStrike" cap="none" normalizeH="0" baseline="0" dirty="0">
                <a:ln>
                  <a:noFill/>
                </a:ln>
                <a:solidFill>
                  <a:srgbClr val="000000"/>
                </a:solidFill>
                <a:effectLst/>
                <a:latin typeface="Consolas" panose="020B0609020204030204" pitchFamily="49" charset="0"/>
              </a:rPr>
              <a:t>)</a:t>
            </a:r>
            <a:br>
              <a:rPr kumimoji="0" lang="nl-BE" altLang="nl-BE" sz="1900" b="0" i="0" u="none" strike="noStrike" cap="none" normalizeH="0" baseline="0" dirty="0">
                <a:ln>
                  <a:noFill/>
                </a:ln>
                <a:solidFill>
                  <a:srgbClr val="000000"/>
                </a:solidFill>
                <a:effectLst/>
                <a:latin typeface="Consolas" panose="020B0609020204030204" pitchFamily="49" charset="0"/>
              </a:rPr>
            </a:b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err="1">
                <a:ln>
                  <a:noFill/>
                </a:ln>
                <a:solidFill>
                  <a:srgbClr val="000080"/>
                </a:solidFill>
                <a:effectLst/>
                <a:latin typeface="Consolas" panose="020B0609020204030204" pitchFamily="49" charset="0"/>
              </a:rPr>
              <a:t>for</a:t>
            </a:r>
            <a:r>
              <a:rPr kumimoji="0" lang="nl-BE" altLang="nl-BE" sz="1900" b="1" i="0" u="none" strike="noStrike" cap="none" normalizeH="0" baseline="0" dirty="0">
                <a:ln>
                  <a:noFill/>
                </a:ln>
                <a:solidFill>
                  <a:srgbClr val="000080"/>
                </a:solidFill>
                <a:effectLst/>
                <a:latin typeface="Consolas" panose="020B0609020204030204" pitchFamily="49" charset="0"/>
              </a:rPr>
              <a:t> </a:t>
            </a:r>
            <a:r>
              <a:rPr kumimoji="0" lang="nl-BE" altLang="nl-BE" sz="1900" b="0" i="0" u="none" strike="noStrike" cap="none" normalizeH="0" baseline="0" dirty="0">
                <a:ln>
                  <a:noFill/>
                </a:ln>
                <a:solidFill>
                  <a:srgbClr val="000000"/>
                </a:solidFill>
                <a:effectLst/>
                <a:latin typeface="Consolas" panose="020B0609020204030204" pitchFamily="49" charset="0"/>
              </a:rPr>
              <a:t>kol </a:t>
            </a:r>
            <a:r>
              <a:rPr kumimoji="0" lang="nl-BE" altLang="nl-BE" sz="1900" b="1" i="0" u="none" strike="noStrike" cap="none" normalizeH="0" baseline="0" dirty="0">
                <a:ln>
                  <a:noFill/>
                </a:ln>
                <a:solidFill>
                  <a:srgbClr val="000080"/>
                </a:solidFill>
                <a:effectLst/>
                <a:latin typeface="Consolas" panose="020B0609020204030204" pitchFamily="49" charset="0"/>
              </a:rPr>
              <a:t>in </a:t>
            </a:r>
            <a:r>
              <a:rPr kumimoji="0" lang="nl-BE" altLang="nl-BE" sz="1900" b="0" i="0" u="none" strike="noStrike" cap="none" normalizeH="0" baseline="0" dirty="0">
                <a:ln>
                  <a:noFill/>
                </a:ln>
                <a:solidFill>
                  <a:srgbClr val="000080"/>
                </a:solidFill>
                <a:effectLst/>
                <a:latin typeface="Consolas" panose="020B0609020204030204" pitchFamily="49" charset="0"/>
              </a:rPr>
              <a:t>range</a:t>
            </a:r>
            <a:r>
              <a:rPr kumimoji="0" lang="nl-BE" altLang="nl-BE" sz="1900" b="0" i="0" u="none" strike="noStrike" cap="none" normalizeH="0" baseline="0" dirty="0">
                <a:ln>
                  <a:noFill/>
                </a:ln>
                <a:solidFill>
                  <a:srgbClr val="000000"/>
                </a:solidFill>
                <a:effectLst/>
                <a:latin typeface="Consolas" panose="020B0609020204030204" pitchFamily="49" charset="0"/>
              </a:rPr>
              <a:t>(</a:t>
            </a:r>
            <a:r>
              <a:rPr kumimoji="0" lang="nl-BE" altLang="nl-BE" sz="1900" b="0" i="0" u="none" strike="noStrike" cap="none" normalizeH="0" baseline="0" dirty="0">
                <a:ln>
                  <a:noFill/>
                </a:ln>
                <a:solidFill>
                  <a:srgbClr val="0000FF"/>
                </a:solidFill>
                <a:effectLst/>
                <a:latin typeface="Consolas" panose="020B0609020204030204" pitchFamily="49" charset="0"/>
              </a:rPr>
              <a:t>3</a:t>
            </a:r>
            <a:r>
              <a:rPr kumimoji="0" lang="nl-BE" altLang="nl-BE" sz="1900" b="0" i="0" u="none" strike="noStrike" cap="none" normalizeH="0" baseline="0" dirty="0">
                <a:ln>
                  <a:noFill/>
                </a:ln>
                <a:solidFill>
                  <a:srgbClr val="000000"/>
                </a:solidFill>
                <a:effectLst/>
                <a:latin typeface="Consolas" panose="020B0609020204030204" pitchFamily="49" charset="0"/>
              </a:rPr>
              <a:t>):</a:t>
            </a:r>
            <a:br>
              <a:rPr kumimoji="0" lang="nl-BE" altLang="nl-BE" sz="1900" b="0" i="0" u="none" strike="noStrike" cap="none" normalizeH="0" baseline="0" dirty="0">
                <a:ln>
                  <a:noFill/>
                </a:ln>
                <a:solidFill>
                  <a:srgbClr val="000000"/>
                </a:solidFill>
                <a:effectLst/>
                <a:latin typeface="Consolas" panose="020B0609020204030204" pitchFamily="49" charset="0"/>
              </a:rPr>
            </a:b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0" i="0" u="none" strike="noStrike" cap="none" normalizeH="0" baseline="0" dirty="0">
                <a:ln>
                  <a:noFill/>
                </a:ln>
                <a:solidFill>
                  <a:srgbClr val="000080"/>
                </a:solidFill>
                <a:effectLst/>
                <a:latin typeface="Consolas" panose="020B0609020204030204" pitchFamily="49" charset="0"/>
              </a:rPr>
              <a:t>print</a:t>
            </a:r>
            <a:r>
              <a:rPr kumimoji="0" lang="nl-BE" altLang="nl-BE" sz="1900" b="0" i="0" u="none" strike="noStrike" cap="none" normalizeH="0" baseline="0" dirty="0">
                <a:ln>
                  <a:noFill/>
                </a:ln>
                <a:solidFill>
                  <a:srgbClr val="000000"/>
                </a:solidFill>
                <a:effectLst/>
                <a:latin typeface="Consolas" panose="020B0609020204030204" pitchFamily="49" charset="0"/>
              </a:rPr>
              <a:t>(spelbord[rij][kol], </a:t>
            </a:r>
            <a:r>
              <a:rPr kumimoji="0" lang="nl-BE" altLang="nl-BE" sz="1900" b="0" i="0" u="none" strike="noStrike" cap="none" normalizeH="0" baseline="0" dirty="0">
                <a:ln>
                  <a:noFill/>
                </a:ln>
                <a:solidFill>
                  <a:srgbClr val="660099"/>
                </a:solidFill>
                <a:effectLst/>
                <a:latin typeface="Consolas" panose="020B0609020204030204" pitchFamily="49" charset="0"/>
              </a:rPr>
              <a:t>end</a:t>
            </a:r>
            <a:r>
              <a:rPr kumimoji="0" lang="nl-BE" altLang="nl-BE" sz="1900" b="0" i="0" u="none" strike="noStrike" cap="none" normalizeH="0" baseline="0" dirty="0">
                <a:ln>
                  <a:noFill/>
                </a:ln>
                <a:solidFill>
                  <a:srgbClr val="000000"/>
                </a:solidFill>
                <a:effectLst/>
                <a:latin typeface="Consolas" panose="020B0609020204030204" pitchFamily="49" charset="0"/>
              </a:rPr>
              <a:t>=</a:t>
            </a:r>
            <a:r>
              <a:rPr kumimoji="0" lang="nl-BE" altLang="nl-BE" sz="1900" b="1" i="0" u="none" strike="noStrike" cap="none" normalizeH="0" baseline="0" dirty="0">
                <a:ln>
                  <a:noFill/>
                </a:ln>
                <a:solidFill>
                  <a:srgbClr val="008080"/>
                </a:solidFill>
                <a:effectLst/>
                <a:latin typeface="Consolas" panose="020B0609020204030204" pitchFamily="49" charset="0"/>
              </a:rPr>
              <a:t>" "</a:t>
            </a:r>
            <a:r>
              <a:rPr kumimoji="0" lang="nl-BE" altLang="nl-BE" sz="1900" b="0" i="0" u="none" strike="noStrike" cap="none" normalizeH="0" baseline="0" dirty="0">
                <a:ln>
                  <a:noFill/>
                </a:ln>
                <a:solidFill>
                  <a:srgbClr val="000000"/>
                </a:solidFill>
                <a:effectLst/>
                <a:latin typeface="Consolas" panose="020B0609020204030204" pitchFamily="49" charset="0"/>
              </a:rPr>
              <a:t>)</a:t>
            </a:r>
            <a:br>
              <a:rPr kumimoji="0" lang="nl-BE" altLang="nl-BE" sz="1900" b="0" i="0" u="none" strike="noStrike" cap="none" normalizeH="0" baseline="0" dirty="0">
                <a:ln>
                  <a:noFill/>
                </a:ln>
                <a:solidFill>
                  <a:srgbClr val="000000"/>
                </a:solidFill>
                <a:effectLst/>
                <a:latin typeface="Consolas" panose="020B0609020204030204" pitchFamily="49" charset="0"/>
              </a:rPr>
            </a:b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0" i="0" u="none" strike="noStrike" cap="none" normalizeH="0" baseline="0" dirty="0">
                <a:ln>
                  <a:noFill/>
                </a:ln>
                <a:solidFill>
                  <a:srgbClr val="000080"/>
                </a:solidFill>
                <a:effectLst/>
                <a:latin typeface="Consolas" panose="020B0609020204030204" pitchFamily="49" charset="0"/>
              </a:rPr>
              <a:t>print</a:t>
            </a:r>
            <a:r>
              <a:rPr kumimoji="0" lang="nl-BE" altLang="nl-BE" sz="1900" b="0" i="0" u="none" strike="noStrike" cap="none" normalizeH="0" baseline="0" dirty="0">
                <a:ln>
                  <a:noFill/>
                </a:ln>
                <a:solidFill>
                  <a:srgbClr val="000000"/>
                </a:solidFill>
                <a:effectLst/>
                <a:latin typeface="Consolas" panose="020B0609020204030204" pitchFamily="49" charset="0"/>
              </a:rPr>
              <a:t>()</a:t>
            </a:r>
            <a:br>
              <a:rPr kumimoji="0" lang="nl-BE" altLang="nl-BE" sz="1900" b="0" i="0" u="none" strike="noStrike" cap="none" normalizeH="0" baseline="0" dirty="0">
                <a:ln>
                  <a:noFill/>
                </a:ln>
                <a:solidFill>
                  <a:srgbClr val="000000"/>
                </a:solidFill>
                <a:effectLst/>
                <a:latin typeface="Consolas" panose="020B0609020204030204" pitchFamily="49" charset="0"/>
              </a:rPr>
            </a:br>
            <a:br>
              <a:rPr kumimoji="0" lang="nl-BE" altLang="nl-BE" sz="1900" b="0" i="0" u="none" strike="noStrike" cap="none" normalizeH="0" baseline="0" dirty="0">
                <a:ln>
                  <a:noFill/>
                </a:ln>
                <a:solidFill>
                  <a:srgbClr val="000000"/>
                </a:solidFill>
                <a:effectLst/>
                <a:latin typeface="Consolas" panose="020B0609020204030204" pitchFamily="49" charset="0"/>
              </a:rPr>
            </a:br>
            <a:r>
              <a:rPr kumimoji="0" lang="nl-BE" altLang="nl-BE" sz="1900" b="1" i="0" u="none" strike="noStrike" cap="none" normalizeH="0" baseline="0" dirty="0" err="1">
                <a:ln>
                  <a:noFill/>
                </a:ln>
                <a:solidFill>
                  <a:srgbClr val="000080"/>
                </a:solidFill>
                <a:effectLst/>
                <a:latin typeface="Consolas" panose="020B0609020204030204" pitchFamily="49" charset="0"/>
              </a:rPr>
              <a:t>def</a:t>
            </a:r>
            <a:r>
              <a:rPr kumimoji="0" lang="nl-BE" altLang="nl-BE" sz="1900" b="1" i="0" u="none" strike="noStrike" cap="none" normalizeH="0" baseline="0" dirty="0">
                <a:ln>
                  <a:noFill/>
                </a:ln>
                <a:solidFill>
                  <a:srgbClr val="000080"/>
                </a:solidFill>
                <a:effectLst/>
                <a:latin typeface="Consolas" panose="020B0609020204030204" pitchFamily="49" charset="0"/>
              </a:rPr>
              <a:t> </a:t>
            </a:r>
            <a:r>
              <a:rPr kumimoji="0" lang="nl-BE" altLang="nl-BE" sz="1900" b="0" i="0" u="none" strike="noStrike" cap="none" normalizeH="0" baseline="0" dirty="0" err="1">
                <a:ln>
                  <a:noFill/>
                </a:ln>
                <a:solidFill>
                  <a:srgbClr val="000000"/>
                </a:solidFill>
                <a:effectLst/>
                <a:latin typeface="Consolas" panose="020B0609020204030204" pitchFamily="49" charset="0"/>
              </a:rPr>
              <a:t>main</a:t>
            </a:r>
            <a:r>
              <a:rPr kumimoji="0" lang="nl-BE" altLang="nl-BE" sz="1900" b="0" i="0" u="none" strike="noStrike" cap="none" normalizeH="0" baseline="0" dirty="0">
                <a:ln>
                  <a:noFill/>
                </a:ln>
                <a:solidFill>
                  <a:srgbClr val="000000"/>
                </a:solidFill>
                <a:effectLst/>
                <a:latin typeface="Consolas" panose="020B0609020204030204" pitchFamily="49" charset="0"/>
              </a:rPr>
              <a:t>():</a:t>
            </a:r>
            <a:br>
              <a:rPr kumimoji="0" lang="nl-BE" altLang="nl-BE" sz="1900" b="0" i="0" u="none" strike="noStrike" cap="none" normalizeH="0" baseline="0" dirty="0">
                <a:ln>
                  <a:noFill/>
                </a:ln>
                <a:solidFill>
                  <a:srgbClr val="000000"/>
                </a:solidFill>
                <a:effectLst/>
                <a:latin typeface="Consolas" panose="020B0609020204030204" pitchFamily="49" charset="0"/>
              </a:rPr>
            </a:br>
            <a:r>
              <a:rPr kumimoji="0" lang="nl-BE" altLang="nl-BE" sz="1900" b="0" i="0" u="none" strike="noStrike" cap="none" normalizeH="0" baseline="0" dirty="0">
                <a:ln>
                  <a:noFill/>
                </a:ln>
                <a:solidFill>
                  <a:srgbClr val="000000"/>
                </a:solidFill>
                <a:effectLst/>
                <a:latin typeface="Consolas" panose="020B0609020204030204" pitchFamily="49" charset="0"/>
              </a:rPr>
              <a:t>    bord = [[</a:t>
            </a:r>
            <a:r>
              <a:rPr kumimoji="0" lang="nl-BE" altLang="nl-BE" sz="1900" b="1" i="0" u="none" strike="noStrike" cap="none" normalizeH="0" baseline="0" dirty="0">
                <a:ln>
                  <a:noFill/>
                </a:ln>
                <a:solidFill>
                  <a:srgbClr val="008080"/>
                </a:solidFill>
                <a:effectLst/>
                <a:latin typeface="Consolas" panose="020B0609020204030204" pitchFamily="49" charset="0"/>
              </a:rPr>
              <a:t>"-"</a:t>
            </a: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a:ln>
                  <a:noFill/>
                </a:ln>
                <a:solidFill>
                  <a:srgbClr val="008080"/>
                </a:solidFill>
                <a:effectLst/>
                <a:latin typeface="Consolas" panose="020B0609020204030204" pitchFamily="49" charset="0"/>
              </a:rPr>
              <a:t>"-"</a:t>
            </a: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a:ln>
                  <a:noFill/>
                </a:ln>
                <a:solidFill>
                  <a:srgbClr val="008080"/>
                </a:solidFill>
                <a:effectLst/>
                <a:latin typeface="Consolas" panose="020B0609020204030204" pitchFamily="49" charset="0"/>
              </a:rPr>
              <a:t>"-"</a:t>
            </a: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a:ln>
                  <a:noFill/>
                </a:ln>
                <a:solidFill>
                  <a:srgbClr val="008080"/>
                </a:solidFill>
                <a:effectLst/>
                <a:latin typeface="Consolas" panose="020B0609020204030204" pitchFamily="49" charset="0"/>
              </a:rPr>
              <a:t>"-"</a:t>
            </a: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a:ln>
                  <a:noFill/>
                </a:ln>
                <a:solidFill>
                  <a:srgbClr val="008080"/>
                </a:solidFill>
                <a:effectLst/>
                <a:latin typeface="Consolas" panose="020B0609020204030204" pitchFamily="49" charset="0"/>
              </a:rPr>
              <a:t>"-"</a:t>
            </a: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a:ln>
                  <a:noFill/>
                </a:ln>
                <a:solidFill>
                  <a:srgbClr val="008080"/>
                </a:solidFill>
                <a:effectLst/>
                <a:latin typeface="Consolas" panose="020B0609020204030204" pitchFamily="49" charset="0"/>
              </a:rPr>
              <a:t>"-"</a:t>
            </a: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a:ln>
                  <a:noFill/>
                </a:ln>
                <a:solidFill>
                  <a:srgbClr val="008080"/>
                </a:solidFill>
                <a:effectLst/>
                <a:latin typeface="Consolas" panose="020B0609020204030204" pitchFamily="49" charset="0"/>
              </a:rPr>
              <a:t>"-"</a:t>
            </a: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a:ln>
                  <a:noFill/>
                </a:ln>
                <a:solidFill>
                  <a:srgbClr val="008080"/>
                </a:solidFill>
                <a:effectLst/>
                <a:latin typeface="Consolas" panose="020B0609020204030204" pitchFamily="49" charset="0"/>
              </a:rPr>
              <a:t>"-"</a:t>
            </a:r>
            <a:r>
              <a:rPr kumimoji="0" lang="nl-BE" altLang="nl-BE" sz="1900" b="0" i="0" u="none" strike="noStrike" cap="none" normalizeH="0" baseline="0" dirty="0">
                <a:ln>
                  <a:noFill/>
                </a:ln>
                <a:solidFill>
                  <a:srgbClr val="000000"/>
                </a:solidFill>
                <a:effectLst/>
                <a:latin typeface="Consolas" panose="020B0609020204030204" pitchFamily="49" charset="0"/>
              </a:rPr>
              <a:t>, </a:t>
            </a:r>
            <a:r>
              <a:rPr kumimoji="0" lang="nl-BE" altLang="nl-BE" sz="1900" b="1" i="0" u="none" strike="noStrike" cap="none" normalizeH="0" baseline="0" dirty="0">
                <a:ln>
                  <a:noFill/>
                </a:ln>
                <a:solidFill>
                  <a:srgbClr val="008080"/>
                </a:solidFill>
                <a:effectLst/>
                <a:latin typeface="Consolas" panose="020B0609020204030204" pitchFamily="49" charset="0"/>
              </a:rPr>
              <a:t>"-"</a:t>
            </a:r>
            <a:r>
              <a:rPr kumimoji="0" lang="nl-BE" altLang="nl-BE" sz="1900" b="0" i="0" u="none" strike="noStrike" cap="none" normalizeH="0" baseline="0" dirty="0">
                <a:ln>
                  <a:noFill/>
                </a:ln>
                <a:solidFill>
                  <a:srgbClr val="000000"/>
                </a:solidFill>
                <a:effectLst/>
                <a:latin typeface="Consolas" panose="020B0609020204030204" pitchFamily="49" charset="0"/>
              </a:rPr>
              <a:t>]]</a:t>
            </a:r>
            <a:br>
              <a:rPr kumimoji="0" lang="nl-BE" altLang="nl-BE" sz="1900" b="0" i="0" u="none" strike="noStrike" cap="none" normalizeH="0" baseline="0" dirty="0">
                <a:ln>
                  <a:noFill/>
                </a:ln>
                <a:solidFill>
                  <a:srgbClr val="000000"/>
                </a:solidFill>
                <a:effectLst/>
                <a:latin typeface="Consolas" panose="020B0609020204030204" pitchFamily="49" charset="0"/>
              </a:rPr>
            </a:br>
            <a:r>
              <a:rPr kumimoji="0" lang="nl-BE" altLang="nl-BE" sz="1900" b="0" i="0" u="none" strike="noStrike" cap="none" normalizeH="0" baseline="0" dirty="0">
                <a:ln>
                  <a:noFill/>
                </a:ln>
                <a:solidFill>
                  <a:srgbClr val="000000"/>
                </a:solidFill>
                <a:effectLst/>
                <a:latin typeface="Consolas" panose="020B0609020204030204" pitchFamily="49" charset="0"/>
              </a:rPr>
              <a:t>    bord[</a:t>
            </a:r>
            <a:r>
              <a:rPr kumimoji="0" lang="nl-BE" altLang="nl-BE" sz="1900" b="0" i="0" u="none" strike="noStrike" cap="none" normalizeH="0" baseline="0" dirty="0">
                <a:ln>
                  <a:noFill/>
                </a:ln>
                <a:solidFill>
                  <a:srgbClr val="0000FF"/>
                </a:solidFill>
                <a:effectLst/>
                <a:latin typeface="Consolas" panose="020B0609020204030204" pitchFamily="49" charset="0"/>
              </a:rPr>
              <a:t>1</a:t>
            </a:r>
            <a:r>
              <a:rPr kumimoji="0" lang="nl-BE" altLang="nl-BE" sz="1900" b="0" i="0" u="none" strike="noStrike" cap="none" normalizeH="0" baseline="0" dirty="0">
                <a:ln>
                  <a:noFill/>
                </a:ln>
                <a:solidFill>
                  <a:srgbClr val="000000"/>
                </a:solidFill>
                <a:effectLst/>
                <a:latin typeface="Consolas" panose="020B0609020204030204" pitchFamily="49" charset="0"/>
              </a:rPr>
              <a:t>][</a:t>
            </a:r>
            <a:r>
              <a:rPr kumimoji="0" lang="nl-BE" altLang="nl-BE" sz="1900" b="0" i="0" u="none" strike="noStrike" cap="none" normalizeH="0" baseline="0" dirty="0">
                <a:ln>
                  <a:noFill/>
                </a:ln>
                <a:solidFill>
                  <a:srgbClr val="0000FF"/>
                </a:solidFill>
                <a:effectLst/>
                <a:latin typeface="Consolas" panose="020B0609020204030204" pitchFamily="49" charset="0"/>
              </a:rPr>
              <a:t>1</a:t>
            </a:r>
            <a:r>
              <a:rPr kumimoji="0" lang="nl-BE" altLang="nl-BE" sz="1900" b="0" i="0" u="none" strike="noStrike" cap="none" normalizeH="0" baseline="0" dirty="0">
                <a:ln>
                  <a:noFill/>
                </a:ln>
                <a:solidFill>
                  <a:srgbClr val="000000"/>
                </a:solidFill>
                <a:effectLst/>
                <a:latin typeface="Consolas" panose="020B0609020204030204" pitchFamily="49" charset="0"/>
              </a:rPr>
              <a:t>] = </a:t>
            </a:r>
            <a:r>
              <a:rPr kumimoji="0" lang="nl-BE" altLang="nl-BE" sz="1900" b="1" i="0" u="none" strike="noStrike" cap="none" normalizeH="0" baseline="0" dirty="0">
                <a:ln>
                  <a:noFill/>
                </a:ln>
                <a:solidFill>
                  <a:srgbClr val="008080"/>
                </a:solidFill>
                <a:effectLst/>
                <a:latin typeface="Consolas" panose="020B0609020204030204" pitchFamily="49" charset="0"/>
              </a:rPr>
              <a:t>"X"</a:t>
            </a:r>
            <a:br>
              <a:rPr kumimoji="0" lang="nl-BE" altLang="nl-BE" sz="1900" b="1" i="0" u="none" strike="noStrike" cap="none" normalizeH="0" baseline="0" dirty="0">
                <a:ln>
                  <a:noFill/>
                </a:ln>
                <a:solidFill>
                  <a:srgbClr val="008080"/>
                </a:solidFill>
                <a:effectLst/>
                <a:latin typeface="Consolas" panose="020B0609020204030204" pitchFamily="49" charset="0"/>
              </a:rPr>
            </a:br>
            <a:r>
              <a:rPr kumimoji="0" lang="nl-BE" altLang="nl-BE" sz="1900" b="1" i="0" u="none" strike="noStrike" cap="none" normalizeH="0" baseline="0" dirty="0">
                <a:ln>
                  <a:noFill/>
                </a:ln>
                <a:solidFill>
                  <a:srgbClr val="008080"/>
                </a:solidFill>
                <a:effectLst/>
                <a:latin typeface="Consolas" panose="020B0609020204030204" pitchFamily="49" charset="0"/>
              </a:rPr>
              <a:t>    </a:t>
            </a:r>
            <a:r>
              <a:rPr kumimoji="0" lang="nl-BE" altLang="nl-BE" sz="1900" b="0" i="0" u="none" strike="noStrike" cap="none" normalizeH="0" baseline="0" dirty="0">
                <a:ln>
                  <a:noFill/>
                </a:ln>
                <a:solidFill>
                  <a:srgbClr val="000000"/>
                </a:solidFill>
                <a:effectLst/>
                <a:latin typeface="Consolas" panose="020B0609020204030204" pitchFamily="49" charset="0"/>
              </a:rPr>
              <a:t>bord[</a:t>
            </a:r>
            <a:r>
              <a:rPr kumimoji="0" lang="nl-BE" altLang="nl-BE" sz="1900" b="0" i="0" u="none" strike="noStrike" cap="none" normalizeH="0" baseline="0" dirty="0">
                <a:ln>
                  <a:noFill/>
                </a:ln>
                <a:solidFill>
                  <a:srgbClr val="0000FF"/>
                </a:solidFill>
                <a:effectLst/>
                <a:latin typeface="Consolas" panose="020B0609020204030204" pitchFamily="49" charset="0"/>
              </a:rPr>
              <a:t>0</a:t>
            </a:r>
            <a:r>
              <a:rPr kumimoji="0" lang="nl-BE" altLang="nl-BE" sz="1900" b="0" i="0" u="none" strike="noStrike" cap="none" normalizeH="0" baseline="0" dirty="0">
                <a:ln>
                  <a:noFill/>
                </a:ln>
                <a:solidFill>
                  <a:srgbClr val="000000"/>
                </a:solidFill>
                <a:effectLst/>
                <a:latin typeface="Consolas" panose="020B0609020204030204" pitchFamily="49" charset="0"/>
              </a:rPr>
              <a:t>][</a:t>
            </a:r>
            <a:r>
              <a:rPr kumimoji="0" lang="nl-BE" altLang="nl-BE" sz="1900" b="0" i="0" u="none" strike="noStrike" cap="none" normalizeH="0" baseline="0" dirty="0">
                <a:ln>
                  <a:noFill/>
                </a:ln>
                <a:solidFill>
                  <a:srgbClr val="0000FF"/>
                </a:solidFill>
                <a:effectLst/>
                <a:latin typeface="Consolas" panose="020B0609020204030204" pitchFamily="49" charset="0"/>
              </a:rPr>
              <a:t>2</a:t>
            </a:r>
            <a:r>
              <a:rPr kumimoji="0" lang="nl-BE" altLang="nl-BE" sz="1900" b="0" i="0" u="none" strike="noStrike" cap="none" normalizeH="0" baseline="0" dirty="0">
                <a:ln>
                  <a:noFill/>
                </a:ln>
                <a:solidFill>
                  <a:srgbClr val="000000"/>
                </a:solidFill>
                <a:effectLst/>
                <a:latin typeface="Consolas" panose="020B0609020204030204" pitchFamily="49" charset="0"/>
              </a:rPr>
              <a:t>] = </a:t>
            </a:r>
            <a:r>
              <a:rPr kumimoji="0" lang="nl-BE" altLang="nl-BE" sz="1900" b="1" i="0" u="none" strike="noStrike" cap="none" normalizeH="0" baseline="0" dirty="0">
                <a:ln>
                  <a:noFill/>
                </a:ln>
                <a:solidFill>
                  <a:srgbClr val="008080"/>
                </a:solidFill>
                <a:effectLst/>
                <a:latin typeface="Consolas" panose="020B0609020204030204" pitchFamily="49" charset="0"/>
              </a:rPr>
              <a:t>"O"</a:t>
            </a:r>
            <a:br>
              <a:rPr kumimoji="0" lang="nl-BE" altLang="nl-BE" sz="1900" b="1" i="0" u="none" strike="noStrike" cap="none" normalizeH="0" baseline="0" dirty="0">
                <a:ln>
                  <a:noFill/>
                </a:ln>
                <a:solidFill>
                  <a:srgbClr val="008080"/>
                </a:solidFill>
                <a:effectLst/>
                <a:latin typeface="Consolas" panose="020B0609020204030204" pitchFamily="49" charset="0"/>
              </a:rPr>
            </a:br>
            <a:r>
              <a:rPr kumimoji="0" lang="nl-BE" altLang="nl-BE" sz="1900" b="1" i="0" u="none" strike="noStrike" cap="none" normalizeH="0" baseline="0" dirty="0">
                <a:ln>
                  <a:noFill/>
                </a:ln>
                <a:solidFill>
                  <a:srgbClr val="008080"/>
                </a:solidFill>
                <a:effectLst/>
                <a:latin typeface="Consolas" panose="020B0609020204030204" pitchFamily="49" charset="0"/>
              </a:rPr>
              <a:t>    </a:t>
            </a:r>
            <a:r>
              <a:rPr kumimoji="0" lang="nl-BE" altLang="nl-BE" sz="1900" b="0" i="0" u="none" strike="noStrike" cap="none" normalizeH="0" baseline="0" dirty="0" err="1">
                <a:ln>
                  <a:noFill/>
                </a:ln>
                <a:solidFill>
                  <a:srgbClr val="000000"/>
                </a:solidFill>
                <a:effectLst/>
                <a:latin typeface="Consolas" panose="020B0609020204030204" pitchFamily="49" charset="0"/>
              </a:rPr>
              <a:t>toon_bord</a:t>
            </a:r>
            <a:r>
              <a:rPr kumimoji="0" lang="nl-BE" altLang="nl-BE" sz="1900" b="0" i="0" u="none" strike="noStrike" cap="none" normalizeH="0" baseline="0" dirty="0">
                <a:ln>
                  <a:noFill/>
                </a:ln>
                <a:solidFill>
                  <a:srgbClr val="000000"/>
                </a:solidFill>
                <a:effectLst/>
                <a:latin typeface="Consolas" panose="020B0609020204030204" pitchFamily="49" charset="0"/>
              </a:rPr>
              <a:t>(bord)</a:t>
            </a:r>
            <a:endParaRPr kumimoji="0" lang="nl-BE" altLang="nl-BE" sz="1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7035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06B473-410E-45C4-B678-E080C7020700}"/>
              </a:ext>
            </a:extLst>
          </p:cNvPr>
          <p:cNvSpPr>
            <a:spLocks noGrp="1"/>
          </p:cNvSpPr>
          <p:nvPr>
            <p:ph type="title"/>
          </p:nvPr>
        </p:nvSpPr>
        <p:spPr/>
        <p:txBody>
          <a:bodyPr/>
          <a:lstStyle/>
          <a:p>
            <a:r>
              <a:rPr lang="nl-BE" dirty="0"/>
              <a:t>Opgave 7.7</a:t>
            </a:r>
          </a:p>
        </p:txBody>
      </p:sp>
      <p:sp>
        <p:nvSpPr>
          <p:cNvPr id="3" name="Tijdelijke aanduiding voor inhoud 2">
            <a:extLst>
              <a:ext uri="{FF2B5EF4-FFF2-40B4-BE49-F238E27FC236}">
                <a16:creationId xmlns:a16="http://schemas.microsoft.com/office/drawing/2014/main" id="{C5ECE906-4FE5-42B1-9E7F-E1E749C7DE3F}"/>
              </a:ext>
            </a:extLst>
          </p:cNvPr>
          <p:cNvSpPr>
            <a:spLocks noGrp="1"/>
          </p:cNvSpPr>
          <p:nvPr>
            <p:ph idx="1"/>
          </p:nvPr>
        </p:nvSpPr>
        <p:spPr>
          <a:xfrm>
            <a:off x="457200" y="1600200"/>
            <a:ext cx="8453336" cy="4294762"/>
          </a:xfrm>
        </p:spPr>
        <p:txBody>
          <a:bodyPr>
            <a:normAutofit/>
          </a:bodyPr>
          <a:lstStyle/>
          <a:p>
            <a:pPr marL="0" lvl="0" indent="0" fontAlgn="base">
              <a:lnSpc>
                <a:spcPct val="80000"/>
              </a:lnSpc>
              <a:spcAft>
                <a:spcPct val="0"/>
              </a:spcAft>
              <a:buNone/>
            </a:pPr>
            <a:r>
              <a:rPr lang="nl-BE" altLang="nl-BE" sz="2500" dirty="0"/>
              <a:t>6 vrienden doen mee aan een wetenschappelijk onderzoek. Ze moeten allemaal een aantal fysieke testen doen en na iedere test wordt hun hartslag gemeten. Maak een geneste list met onderstaande testresultaten.</a:t>
            </a:r>
          </a:p>
          <a:p>
            <a:pPr marL="0" lvl="0" indent="0" fontAlgn="base">
              <a:lnSpc>
                <a:spcPct val="80000"/>
              </a:lnSpc>
              <a:spcAft>
                <a:spcPct val="0"/>
              </a:spcAft>
              <a:buNone/>
            </a:pPr>
            <a:endParaRPr lang="nl-BE" altLang="nl-BE" sz="2500" dirty="0"/>
          </a:p>
          <a:p>
            <a:pPr marL="0" lvl="0" indent="0" fontAlgn="base">
              <a:lnSpc>
                <a:spcPct val="80000"/>
              </a:lnSpc>
              <a:spcAft>
                <a:spcPct val="0"/>
              </a:spcAft>
              <a:buNone/>
            </a:pPr>
            <a:endParaRPr lang="nl-BE" altLang="nl-BE" sz="2500" dirty="0"/>
          </a:p>
          <a:p>
            <a:pPr marL="0" lvl="0" indent="0" fontAlgn="base">
              <a:lnSpc>
                <a:spcPct val="80000"/>
              </a:lnSpc>
              <a:spcAft>
                <a:spcPct val="0"/>
              </a:spcAft>
              <a:buNone/>
            </a:pPr>
            <a:endParaRPr lang="nl-BE" altLang="nl-BE" sz="2500" dirty="0"/>
          </a:p>
          <a:p>
            <a:pPr marL="0" lvl="0" indent="0" fontAlgn="base">
              <a:lnSpc>
                <a:spcPct val="80000"/>
              </a:lnSpc>
              <a:spcAft>
                <a:spcPct val="0"/>
              </a:spcAft>
              <a:buNone/>
            </a:pPr>
            <a:endParaRPr lang="nl-BE" altLang="nl-BE" sz="2500" dirty="0"/>
          </a:p>
          <a:p>
            <a:pPr marL="0" lvl="0" indent="0" fontAlgn="base">
              <a:lnSpc>
                <a:spcPct val="80000"/>
              </a:lnSpc>
              <a:spcAft>
                <a:spcPct val="0"/>
              </a:spcAft>
              <a:buNone/>
            </a:pPr>
            <a:endParaRPr lang="nl-BE" altLang="nl-BE" sz="2500" dirty="0"/>
          </a:p>
          <a:p>
            <a:pPr marL="0" lvl="0" indent="0" fontAlgn="base">
              <a:lnSpc>
                <a:spcPct val="80000"/>
              </a:lnSpc>
              <a:spcAft>
                <a:spcPct val="0"/>
              </a:spcAft>
              <a:buNone/>
            </a:pPr>
            <a:endParaRPr lang="nl-BE" altLang="nl-BE" sz="2500" dirty="0"/>
          </a:p>
        </p:txBody>
      </p:sp>
      <p:sp>
        <p:nvSpPr>
          <p:cNvPr id="4" name="Tijdelijke aanduiding voor dianummer 3">
            <a:extLst>
              <a:ext uri="{FF2B5EF4-FFF2-40B4-BE49-F238E27FC236}">
                <a16:creationId xmlns:a16="http://schemas.microsoft.com/office/drawing/2014/main" id="{C2399388-A60B-49A0-98DE-8D51C72C7E1A}"/>
              </a:ext>
            </a:extLst>
          </p:cNvPr>
          <p:cNvSpPr>
            <a:spLocks noGrp="1"/>
          </p:cNvSpPr>
          <p:nvPr>
            <p:ph type="sldNum" sz="quarter" idx="12"/>
          </p:nvPr>
        </p:nvSpPr>
        <p:spPr/>
        <p:txBody>
          <a:bodyPr/>
          <a:lstStyle/>
          <a:p>
            <a:fld id="{65E3036D-0E03-9346-8FAD-2172B1B1F203}" type="slidenum">
              <a:rPr lang="nl-NL" smtClean="0"/>
              <a:pPr/>
              <a:t>23</a:t>
            </a:fld>
            <a:endParaRPr lang="nl-NL"/>
          </a:p>
        </p:txBody>
      </p:sp>
      <p:graphicFrame>
        <p:nvGraphicFramePr>
          <p:cNvPr id="5" name="Tabel 4">
            <a:extLst>
              <a:ext uri="{FF2B5EF4-FFF2-40B4-BE49-F238E27FC236}">
                <a16:creationId xmlns:a16="http://schemas.microsoft.com/office/drawing/2014/main" id="{0A62A3E6-6CDE-41BF-8CD4-AED95A4CCE93}"/>
              </a:ext>
            </a:extLst>
          </p:cNvPr>
          <p:cNvGraphicFramePr>
            <a:graphicFrameLocks noGrp="1"/>
          </p:cNvGraphicFramePr>
          <p:nvPr>
            <p:extLst>
              <p:ext uri="{D42A27DB-BD31-4B8C-83A1-F6EECF244321}">
                <p14:modId xmlns:p14="http://schemas.microsoft.com/office/powerpoint/2010/main" val="841149396"/>
              </p:ext>
            </p:extLst>
          </p:nvPr>
        </p:nvGraphicFramePr>
        <p:xfrm>
          <a:off x="852047" y="3112512"/>
          <a:ext cx="6951882" cy="1971675"/>
        </p:xfrm>
        <a:graphic>
          <a:graphicData uri="http://schemas.openxmlformats.org/drawingml/2006/table">
            <a:tbl>
              <a:tblPr>
                <a:tableStyleId>{5C22544A-7EE6-4342-B048-85BDC9FD1C3A}</a:tableStyleId>
              </a:tblPr>
              <a:tblGrid>
                <a:gridCol w="507937">
                  <a:extLst>
                    <a:ext uri="{9D8B030D-6E8A-4147-A177-3AD203B41FA5}">
                      <a16:colId xmlns:a16="http://schemas.microsoft.com/office/drawing/2014/main" val="1445107441"/>
                    </a:ext>
                  </a:extLst>
                </a:gridCol>
                <a:gridCol w="1111176">
                  <a:extLst>
                    <a:ext uri="{9D8B030D-6E8A-4147-A177-3AD203B41FA5}">
                      <a16:colId xmlns:a16="http://schemas.microsoft.com/office/drawing/2014/main" val="2623894009"/>
                    </a:ext>
                  </a:extLst>
                </a:gridCol>
                <a:gridCol w="1063625">
                  <a:extLst>
                    <a:ext uri="{9D8B030D-6E8A-4147-A177-3AD203B41FA5}">
                      <a16:colId xmlns:a16="http://schemas.microsoft.com/office/drawing/2014/main" val="221080127"/>
                    </a:ext>
                  </a:extLst>
                </a:gridCol>
                <a:gridCol w="1063625">
                  <a:extLst>
                    <a:ext uri="{9D8B030D-6E8A-4147-A177-3AD203B41FA5}">
                      <a16:colId xmlns:a16="http://schemas.microsoft.com/office/drawing/2014/main" val="4168888572"/>
                    </a:ext>
                  </a:extLst>
                </a:gridCol>
                <a:gridCol w="1063625">
                  <a:extLst>
                    <a:ext uri="{9D8B030D-6E8A-4147-A177-3AD203B41FA5}">
                      <a16:colId xmlns:a16="http://schemas.microsoft.com/office/drawing/2014/main" val="2718485459"/>
                    </a:ext>
                  </a:extLst>
                </a:gridCol>
                <a:gridCol w="1063625">
                  <a:extLst>
                    <a:ext uri="{9D8B030D-6E8A-4147-A177-3AD203B41FA5}">
                      <a16:colId xmlns:a16="http://schemas.microsoft.com/office/drawing/2014/main" val="3835030945"/>
                    </a:ext>
                  </a:extLst>
                </a:gridCol>
                <a:gridCol w="1078269">
                  <a:extLst>
                    <a:ext uri="{9D8B030D-6E8A-4147-A177-3AD203B41FA5}">
                      <a16:colId xmlns:a16="http://schemas.microsoft.com/office/drawing/2014/main" val="2306754714"/>
                    </a:ext>
                  </a:extLst>
                </a:gridCol>
              </a:tblGrid>
              <a:tr h="257175">
                <a:tc>
                  <a:txBody>
                    <a:bodyPr/>
                    <a:lstStyle/>
                    <a:p>
                      <a:pPr algn="l" fontAlgn="b"/>
                      <a:endParaRPr lang="nl-BE" sz="11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ctr"/>
                      <a:r>
                        <a:rPr lang="nl-BE" sz="1500" u="none" strike="noStrike" dirty="0">
                          <a:effectLst/>
                        </a:rPr>
                        <a:t>Deelnemer 1</a:t>
                      </a:r>
                      <a:endParaRPr lang="nl-BE" sz="1500" b="1" i="0" u="none" strike="noStrike" dirty="0">
                        <a:solidFill>
                          <a:srgbClr val="44546A"/>
                        </a:solidFill>
                        <a:effectLst/>
                        <a:latin typeface="Calibri" panose="020F0502020204030204" pitchFamily="34" charset="0"/>
                      </a:endParaRPr>
                    </a:p>
                  </a:txBody>
                  <a:tcPr marL="9525" marR="9525" marT="9525" marB="0" anchor="ct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nl-BE" sz="1500" u="none" strike="noStrike" dirty="0">
                          <a:effectLst/>
                        </a:rPr>
                        <a:t>Deelnemer 2</a:t>
                      </a:r>
                      <a:endParaRPr lang="nl-BE" sz="1500" b="1" i="0" u="none" strike="noStrike" dirty="0">
                        <a:solidFill>
                          <a:srgbClr val="44546A"/>
                        </a:solidFill>
                        <a:effectLst/>
                        <a:latin typeface="Calibri" panose="020F0502020204030204" pitchFamily="34" charset="0"/>
                      </a:endParaRPr>
                    </a:p>
                  </a:txBody>
                  <a:tcPr marL="9525" marR="9525" marT="9525" marB="0" anchor="ct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nl-BE" sz="1500" u="none" strike="noStrike" dirty="0">
                          <a:effectLst/>
                        </a:rPr>
                        <a:t>Deelnemer 3</a:t>
                      </a:r>
                      <a:endParaRPr lang="nl-BE" sz="1500" b="1" i="0" u="none" strike="noStrike" dirty="0">
                        <a:solidFill>
                          <a:srgbClr val="44546A"/>
                        </a:solidFill>
                        <a:effectLst/>
                        <a:latin typeface="Calibri" panose="020F0502020204030204" pitchFamily="34" charset="0"/>
                      </a:endParaRPr>
                    </a:p>
                  </a:txBody>
                  <a:tcPr marL="9525" marR="9525" marT="9525" marB="0" anchor="ct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nl-BE" sz="1500" u="none" strike="noStrike" dirty="0">
                          <a:effectLst/>
                        </a:rPr>
                        <a:t>Deelnemer 4</a:t>
                      </a:r>
                      <a:endParaRPr lang="nl-BE" sz="1500" b="1" i="0" u="none" strike="noStrike" dirty="0">
                        <a:solidFill>
                          <a:srgbClr val="44546A"/>
                        </a:solidFill>
                        <a:effectLst/>
                        <a:latin typeface="Calibri" panose="020F0502020204030204" pitchFamily="34" charset="0"/>
                      </a:endParaRPr>
                    </a:p>
                  </a:txBody>
                  <a:tcPr marL="9525" marR="9525" marT="9525" marB="0" anchor="ctr"/>
                </a:tc>
                <a:tc>
                  <a:txBody>
                    <a:bodyPr/>
                    <a:lstStyle/>
                    <a:p>
                      <a:pPr algn="l" rtl="0" fontAlgn="ctr"/>
                      <a:r>
                        <a:rPr lang="nl-BE" sz="1500" u="none" strike="noStrike" dirty="0">
                          <a:effectLst/>
                        </a:rPr>
                        <a:t>Deelnemer 5</a:t>
                      </a:r>
                      <a:endParaRPr lang="nl-BE" sz="1500" b="1" i="0" u="none" strike="noStrike" dirty="0">
                        <a:solidFill>
                          <a:srgbClr val="44546A"/>
                        </a:solidFill>
                        <a:effectLst/>
                        <a:latin typeface="Calibri" panose="020F0502020204030204" pitchFamily="34" charset="0"/>
                      </a:endParaRPr>
                    </a:p>
                  </a:txBody>
                  <a:tcPr marL="9525" marR="9525" marT="9525" marB="0" anchor="ctr"/>
                </a:tc>
                <a:tc>
                  <a:txBody>
                    <a:bodyPr/>
                    <a:lstStyle/>
                    <a:p>
                      <a:pPr algn="l" rtl="0" fontAlgn="ctr"/>
                      <a:r>
                        <a:rPr lang="nl-BE" sz="1500" u="none" strike="noStrike" dirty="0">
                          <a:effectLst/>
                        </a:rPr>
                        <a:t>Deelnemer 6</a:t>
                      </a:r>
                      <a:endParaRPr lang="nl-BE" sz="1500" b="1" i="0" u="none" strike="noStrike" dirty="0">
                        <a:solidFill>
                          <a:srgbClr val="44546A"/>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06535370"/>
                  </a:ext>
                </a:extLst>
              </a:tr>
              <a:tr h="428625">
                <a:tc>
                  <a:txBody>
                    <a:bodyPr/>
                    <a:lstStyle/>
                    <a:p>
                      <a:pPr algn="l" rtl="0" fontAlgn="ctr"/>
                      <a:r>
                        <a:rPr lang="nl-BE" sz="1500" u="none" strike="noStrike">
                          <a:effectLst/>
                        </a:rPr>
                        <a:t>Test 1</a:t>
                      </a:r>
                      <a:endParaRPr lang="nl-BE" sz="1500" b="1" i="0" u="none" strike="noStrike">
                        <a:solidFill>
                          <a:srgbClr val="44546A"/>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72</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75</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71</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73</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72</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76</a:t>
                      </a:r>
                      <a:endParaRPr lang="nl-BE" sz="25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12088399"/>
                  </a:ext>
                </a:extLst>
              </a:tr>
              <a:tr h="428625">
                <a:tc>
                  <a:txBody>
                    <a:bodyPr/>
                    <a:lstStyle/>
                    <a:p>
                      <a:pPr algn="l" rtl="0" fontAlgn="ctr"/>
                      <a:r>
                        <a:rPr lang="nl-BE" sz="1500" u="none" strike="noStrike">
                          <a:effectLst/>
                        </a:rPr>
                        <a:t>Test 2</a:t>
                      </a:r>
                      <a:endParaRPr lang="nl-BE" sz="1500" b="1" i="0" u="none" strike="noStrike">
                        <a:solidFill>
                          <a:srgbClr val="44546A"/>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91</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90</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94</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93</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88</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91</a:t>
                      </a:r>
                      <a:endParaRPr lang="nl-BE" sz="25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0871843"/>
                  </a:ext>
                </a:extLst>
              </a:tr>
              <a:tr h="428625">
                <a:tc>
                  <a:txBody>
                    <a:bodyPr/>
                    <a:lstStyle/>
                    <a:p>
                      <a:pPr algn="l" rtl="0" fontAlgn="ctr"/>
                      <a:r>
                        <a:rPr lang="nl-BE" sz="1500" u="none" strike="noStrike">
                          <a:effectLst/>
                        </a:rPr>
                        <a:t>Test 3</a:t>
                      </a:r>
                      <a:endParaRPr lang="nl-BE" sz="1500" b="1" i="0" u="none" strike="noStrike">
                        <a:solidFill>
                          <a:srgbClr val="44546A"/>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130</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135</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139</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142</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129</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138</a:t>
                      </a:r>
                      <a:endParaRPr lang="nl-BE" sz="25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93393251"/>
                  </a:ext>
                </a:extLst>
              </a:tr>
              <a:tr h="428625">
                <a:tc>
                  <a:txBody>
                    <a:bodyPr/>
                    <a:lstStyle/>
                    <a:p>
                      <a:pPr algn="l" rtl="0" fontAlgn="ctr"/>
                      <a:r>
                        <a:rPr lang="nl-BE" sz="1500" u="none" strike="noStrike">
                          <a:effectLst/>
                        </a:rPr>
                        <a:t>Test 4</a:t>
                      </a:r>
                      <a:endParaRPr lang="nl-BE" sz="1500" b="1" i="0" u="none" strike="noStrike">
                        <a:solidFill>
                          <a:srgbClr val="44546A"/>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120</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118</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a:effectLst/>
                        </a:rPr>
                        <a:t>110</a:t>
                      </a:r>
                      <a:endParaRPr lang="nl-BE" sz="25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dirty="0">
                          <a:effectLst/>
                        </a:rPr>
                        <a:t>105</a:t>
                      </a:r>
                      <a:endParaRPr lang="nl-BE"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dirty="0">
                          <a:effectLst/>
                        </a:rPr>
                        <a:t>121</a:t>
                      </a:r>
                      <a:endParaRPr lang="nl-BE" sz="25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nl-BE" sz="2500" u="none" strike="noStrike" dirty="0">
                          <a:effectLst/>
                        </a:rPr>
                        <a:t>119</a:t>
                      </a:r>
                      <a:endParaRPr lang="nl-BE" sz="25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62864700"/>
                  </a:ext>
                </a:extLst>
              </a:tr>
            </a:tbl>
          </a:graphicData>
        </a:graphic>
      </p:graphicFrame>
    </p:spTree>
    <p:extLst>
      <p:ext uri="{BB962C8B-B14F-4D97-AF65-F5344CB8AC3E}">
        <p14:creationId xmlns:p14="http://schemas.microsoft.com/office/powerpoint/2010/main" val="497500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0A5EEF-53D4-481F-AC0D-5F034C2797AC}"/>
              </a:ext>
            </a:extLst>
          </p:cNvPr>
          <p:cNvSpPr>
            <a:spLocks noGrp="1"/>
          </p:cNvSpPr>
          <p:nvPr>
            <p:ph type="title"/>
          </p:nvPr>
        </p:nvSpPr>
        <p:spPr/>
        <p:txBody>
          <a:bodyPr/>
          <a:lstStyle/>
          <a:p>
            <a:r>
              <a:rPr lang="nl-BE" dirty="0"/>
              <a:t>Opgave 7.7 (vervolg)</a:t>
            </a:r>
          </a:p>
        </p:txBody>
      </p:sp>
      <p:sp>
        <p:nvSpPr>
          <p:cNvPr id="3" name="Tijdelijke aanduiding voor inhoud 2">
            <a:extLst>
              <a:ext uri="{FF2B5EF4-FFF2-40B4-BE49-F238E27FC236}">
                <a16:creationId xmlns:a16="http://schemas.microsoft.com/office/drawing/2014/main" id="{28FF33FA-2B39-4C83-815D-8FC443F73D62}"/>
              </a:ext>
            </a:extLst>
          </p:cNvPr>
          <p:cNvSpPr>
            <a:spLocks noGrp="1"/>
          </p:cNvSpPr>
          <p:nvPr>
            <p:ph idx="1"/>
          </p:nvPr>
        </p:nvSpPr>
        <p:spPr/>
        <p:txBody>
          <a:bodyPr>
            <a:normAutofit lnSpcReduction="10000"/>
          </a:bodyPr>
          <a:lstStyle/>
          <a:p>
            <a:pPr marL="514350" lvl="0" indent="-514350" fontAlgn="base">
              <a:lnSpc>
                <a:spcPct val="80000"/>
              </a:lnSpc>
              <a:spcAft>
                <a:spcPct val="0"/>
              </a:spcAft>
              <a:buAutoNum type="arabicPeriod"/>
            </a:pPr>
            <a:r>
              <a:rPr lang="nl-BE" altLang="nl-BE" dirty="0"/>
              <a:t>Voorzie de functies </a:t>
            </a:r>
            <a:r>
              <a:rPr lang="nl-BE" altLang="nl-BE" dirty="0" err="1"/>
              <a:t>get_number_of_participants</a:t>
            </a:r>
            <a:r>
              <a:rPr lang="nl-BE" altLang="nl-BE" dirty="0"/>
              <a:t>() en </a:t>
            </a:r>
            <a:r>
              <a:rPr lang="nl-BE" altLang="nl-BE" dirty="0" err="1"/>
              <a:t>get_number_of_tests</a:t>
            </a:r>
            <a:r>
              <a:rPr lang="nl-BE" altLang="nl-BE" dirty="0"/>
              <a:t>() die voor een geneste list met testresultaten respectievelijk het aantal deelnemers en het aantal testen teruggeeft.</a:t>
            </a:r>
          </a:p>
          <a:p>
            <a:pPr marL="514350" lvl="0" indent="-514350" fontAlgn="base">
              <a:lnSpc>
                <a:spcPct val="80000"/>
              </a:lnSpc>
              <a:spcAft>
                <a:spcPct val="0"/>
              </a:spcAft>
              <a:buAutoNum type="arabicPeriod"/>
            </a:pPr>
            <a:r>
              <a:rPr lang="nl-BE" altLang="nl-BE" dirty="0"/>
              <a:t>Voorzie de functie </a:t>
            </a:r>
            <a:r>
              <a:rPr lang="nl-BE" altLang="nl-BE" dirty="0" err="1"/>
              <a:t>highest_heart_rate</a:t>
            </a:r>
            <a:r>
              <a:rPr lang="nl-BE" altLang="nl-BE" dirty="0"/>
              <a:t>() die voor een geneste list met testresultaten de hoogste hartslag teruggeeft.</a:t>
            </a:r>
          </a:p>
          <a:p>
            <a:pPr marL="514350" lvl="0" indent="-514350" fontAlgn="base">
              <a:lnSpc>
                <a:spcPct val="80000"/>
              </a:lnSpc>
              <a:spcAft>
                <a:spcPct val="0"/>
              </a:spcAft>
              <a:buAutoNum type="arabicPeriod"/>
            </a:pPr>
            <a:r>
              <a:rPr lang="nl-BE" altLang="nl-BE" dirty="0"/>
              <a:t>Voorzie eveneens de functie </a:t>
            </a:r>
            <a:r>
              <a:rPr lang="nl-BE" altLang="nl-BE" dirty="0" err="1"/>
              <a:t>lowest_heart_rate</a:t>
            </a:r>
            <a:r>
              <a:rPr lang="nl-BE" altLang="nl-BE" dirty="0"/>
              <a:t>().</a:t>
            </a:r>
          </a:p>
          <a:p>
            <a:endParaRPr lang="nl-BE" dirty="0"/>
          </a:p>
        </p:txBody>
      </p:sp>
      <p:sp>
        <p:nvSpPr>
          <p:cNvPr id="4" name="Tijdelijke aanduiding voor dianummer 3">
            <a:extLst>
              <a:ext uri="{FF2B5EF4-FFF2-40B4-BE49-F238E27FC236}">
                <a16:creationId xmlns:a16="http://schemas.microsoft.com/office/drawing/2014/main" id="{97C3992A-8EB0-41BC-AE6E-9DAF1B8450AD}"/>
              </a:ext>
            </a:extLst>
          </p:cNvPr>
          <p:cNvSpPr>
            <a:spLocks noGrp="1"/>
          </p:cNvSpPr>
          <p:nvPr>
            <p:ph type="sldNum" sz="quarter" idx="12"/>
          </p:nvPr>
        </p:nvSpPr>
        <p:spPr/>
        <p:txBody>
          <a:bodyPr/>
          <a:lstStyle/>
          <a:p>
            <a:fld id="{65E3036D-0E03-9346-8FAD-2172B1B1F203}" type="slidenum">
              <a:rPr lang="nl-NL" smtClean="0"/>
              <a:pPr/>
              <a:t>24</a:t>
            </a:fld>
            <a:endParaRPr lang="nl-NL"/>
          </a:p>
        </p:txBody>
      </p:sp>
    </p:spTree>
    <p:extLst>
      <p:ext uri="{BB962C8B-B14F-4D97-AF65-F5344CB8AC3E}">
        <p14:creationId xmlns:p14="http://schemas.microsoft.com/office/powerpoint/2010/main" val="1391943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06B473-410E-45C4-B678-E080C7020700}"/>
              </a:ext>
            </a:extLst>
          </p:cNvPr>
          <p:cNvSpPr>
            <a:spLocks noGrp="1"/>
          </p:cNvSpPr>
          <p:nvPr>
            <p:ph type="title"/>
          </p:nvPr>
        </p:nvSpPr>
        <p:spPr/>
        <p:txBody>
          <a:bodyPr/>
          <a:lstStyle/>
          <a:p>
            <a:r>
              <a:rPr lang="nl-BE" dirty="0"/>
              <a:t>Opgave 7.7 (vervolg)</a:t>
            </a:r>
          </a:p>
        </p:txBody>
      </p:sp>
      <p:sp>
        <p:nvSpPr>
          <p:cNvPr id="3" name="Tijdelijke aanduiding voor inhoud 2">
            <a:extLst>
              <a:ext uri="{FF2B5EF4-FFF2-40B4-BE49-F238E27FC236}">
                <a16:creationId xmlns:a16="http://schemas.microsoft.com/office/drawing/2014/main" id="{C5ECE906-4FE5-42B1-9E7F-E1E749C7DE3F}"/>
              </a:ext>
            </a:extLst>
          </p:cNvPr>
          <p:cNvSpPr>
            <a:spLocks noGrp="1"/>
          </p:cNvSpPr>
          <p:nvPr>
            <p:ph idx="1"/>
          </p:nvPr>
        </p:nvSpPr>
        <p:spPr/>
        <p:txBody>
          <a:bodyPr>
            <a:normAutofit/>
          </a:bodyPr>
          <a:lstStyle/>
          <a:p>
            <a:pPr marL="0" indent="0" fontAlgn="base">
              <a:lnSpc>
                <a:spcPct val="80000"/>
              </a:lnSpc>
              <a:spcAft>
                <a:spcPct val="0"/>
              </a:spcAft>
              <a:buNone/>
            </a:pPr>
            <a:r>
              <a:rPr lang="nl-BE" altLang="nl-BE" sz="2500" dirty="0"/>
              <a:t>4. Maak een functie </a:t>
            </a:r>
            <a:r>
              <a:rPr lang="nl-BE" altLang="nl-BE" sz="2500" dirty="0" err="1"/>
              <a:t>average_heart_rate</a:t>
            </a:r>
            <a:r>
              <a:rPr lang="nl-BE" altLang="nl-BE" sz="2500" dirty="0"/>
              <a:t>() die voor iedere test de gemiddelde hartslag teruggeeft.</a:t>
            </a:r>
            <a:br>
              <a:rPr lang="nl-BE" altLang="nl-BE" sz="2500" dirty="0"/>
            </a:br>
            <a:endParaRPr lang="nl-BE" altLang="nl-BE" sz="2500" dirty="0"/>
          </a:p>
          <a:p>
            <a:pPr marL="0" indent="0" fontAlgn="base">
              <a:lnSpc>
                <a:spcPct val="80000"/>
              </a:lnSpc>
              <a:spcAft>
                <a:spcPct val="0"/>
              </a:spcAft>
              <a:buNone/>
            </a:pPr>
            <a:r>
              <a:rPr lang="nl-BE" altLang="nl-BE" sz="2500" dirty="0"/>
              <a:t>5. Maak een functie </a:t>
            </a:r>
            <a:r>
              <a:rPr lang="nl-BE" altLang="nl-BE" sz="2500" dirty="0" err="1"/>
              <a:t>heart_rate_difference</a:t>
            </a:r>
            <a:r>
              <a:rPr lang="nl-BE" altLang="nl-BE" sz="2500" dirty="0"/>
              <a:t>() die voor iedere deelnemer het verschil geeft tussen de hoogste en de laagste </a:t>
            </a:r>
            <a:r>
              <a:rPr lang="nl-BE" altLang="nl-BE" sz="2500"/>
              <a:t>hartslag.  </a:t>
            </a:r>
            <a:endParaRPr lang="nl-BE" altLang="nl-BE" sz="2500" dirty="0"/>
          </a:p>
        </p:txBody>
      </p:sp>
      <p:sp>
        <p:nvSpPr>
          <p:cNvPr id="4" name="Tijdelijke aanduiding voor dianummer 3">
            <a:extLst>
              <a:ext uri="{FF2B5EF4-FFF2-40B4-BE49-F238E27FC236}">
                <a16:creationId xmlns:a16="http://schemas.microsoft.com/office/drawing/2014/main" id="{C2399388-A60B-49A0-98DE-8D51C72C7E1A}"/>
              </a:ext>
            </a:extLst>
          </p:cNvPr>
          <p:cNvSpPr>
            <a:spLocks noGrp="1"/>
          </p:cNvSpPr>
          <p:nvPr>
            <p:ph type="sldNum" sz="quarter" idx="12"/>
          </p:nvPr>
        </p:nvSpPr>
        <p:spPr/>
        <p:txBody>
          <a:bodyPr/>
          <a:lstStyle/>
          <a:p>
            <a:fld id="{65E3036D-0E03-9346-8FAD-2172B1B1F203}" type="slidenum">
              <a:rPr lang="nl-NL" smtClean="0"/>
              <a:pPr/>
              <a:t>25</a:t>
            </a:fld>
            <a:endParaRPr lang="nl-NL"/>
          </a:p>
        </p:txBody>
      </p:sp>
    </p:spTree>
    <p:extLst>
      <p:ext uri="{BB962C8B-B14F-4D97-AF65-F5344CB8AC3E}">
        <p14:creationId xmlns:p14="http://schemas.microsoft.com/office/powerpoint/2010/main" val="1130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285CAB-6385-42FE-8432-9391AE9458B4}"/>
              </a:ext>
            </a:extLst>
          </p:cNvPr>
          <p:cNvSpPr>
            <a:spLocks noGrp="1"/>
          </p:cNvSpPr>
          <p:nvPr>
            <p:ph type="title"/>
          </p:nvPr>
        </p:nvSpPr>
        <p:spPr/>
        <p:txBody>
          <a:bodyPr/>
          <a:lstStyle/>
          <a:p>
            <a:r>
              <a:rPr lang="nl-BE" dirty="0"/>
              <a:t>Opgave 7.1</a:t>
            </a:r>
          </a:p>
        </p:txBody>
      </p:sp>
      <p:sp>
        <p:nvSpPr>
          <p:cNvPr id="3" name="Tijdelijke aanduiding voor inhoud 2">
            <a:extLst>
              <a:ext uri="{FF2B5EF4-FFF2-40B4-BE49-F238E27FC236}">
                <a16:creationId xmlns:a16="http://schemas.microsoft.com/office/drawing/2014/main" id="{33227925-B3DB-404C-8BFE-52B32090895C}"/>
              </a:ext>
            </a:extLst>
          </p:cNvPr>
          <p:cNvSpPr>
            <a:spLocks noGrp="1"/>
          </p:cNvSpPr>
          <p:nvPr>
            <p:ph idx="1"/>
          </p:nvPr>
        </p:nvSpPr>
        <p:spPr/>
        <p:txBody>
          <a:bodyPr/>
          <a:lstStyle/>
          <a:p>
            <a:pPr marL="0" indent="0">
              <a:buNone/>
            </a:pPr>
            <a:r>
              <a:rPr lang="nl-BE" dirty="0"/>
              <a:t>Gebruik een </a:t>
            </a:r>
            <a:r>
              <a:rPr lang="nl-BE" b="1" dirty="0" err="1"/>
              <a:t>while</a:t>
            </a:r>
            <a:r>
              <a:rPr lang="nl-BE" dirty="0"/>
              <a:t> loop om alle elementen van een list af te drukken.</a:t>
            </a:r>
          </a:p>
        </p:txBody>
      </p:sp>
      <p:sp>
        <p:nvSpPr>
          <p:cNvPr id="4" name="Tijdelijke aanduiding voor dianummer 3">
            <a:extLst>
              <a:ext uri="{FF2B5EF4-FFF2-40B4-BE49-F238E27FC236}">
                <a16:creationId xmlns:a16="http://schemas.microsoft.com/office/drawing/2014/main" id="{C3632640-E8EE-454C-B079-52A4961C91FD}"/>
              </a:ext>
            </a:extLst>
          </p:cNvPr>
          <p:cNvSpPr>
            <a:spLocks noGrp="1"/>
          </p:cNvSpPr>
          <p:nvPr>
            <p:ph type="sldNum" sz="quarter" idx="12"/>
          </p:nvPr>
        </p:nvSpPr>
        <p:spPr/>
        <p:txBody>
          <a:bodyPr/>
          <a:lstStyle/>
          <a:p>
            <a:fld id="{65E3036D-0E03-9346-8FAD-2172B1B1F203}" type="slidenum">
              <a:rPr lang="nl-NL" smtClean="0"/>
              <a:pPr/>
              <a:t>3</a:t>
            </a:fld>
            <a:endParaRPr lang="nl-NL"/>
          </a:p>
        </p:txBody>
      </p:sp>
    </p:spTree>
    <p:extLst>
      <p:ext uri="{BB962C8B-B14F-4D97-AF65-F5344CB8AC3E}">
        <p14:creationId xmlns:p14="http://schemas.microsoft.com/office/powerpoint/2010/main" val="255506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4F379D-F4C8-4E73-9576-53F86E0C19B8}"/>
              </a:ext>
            </a:extLst>
          </p:cNvPr>
          <p:cNvSpPr>
            <a:spLocks noGrp="1"/>
          </p:cNvSpPr>
          <p:nvPr>
            <p:ph type="title"/>
          </p:nvPr>
        </p:nvSpPr>
        <p:spPr/>
        <p:txBody>
          <a:bodyPr/>
          <a:lstStyle/>
          <a:p>
            <a:r>
              <a:rPr lang="nl-BE" dirty="0"/>
              <a:t>Opgave 7.2</a:t>
            </a:r>
          </a:p>
        </p:txBody>
      </p:sp>
      <p:sp>
        <p:nvSpPr>
          <p:cNvPr id="3" name="Tijdelijke aanduiding voor inhoud 2">
            <a:extLst>
              <a:ext uri="{FF2B5EF4-FFF2-40B4-BE49-F238E27FC236}">
                <a16:creationId xmlns:a16="http://schemas.microsoft.com/office/drawing/2014/main" id="{9191368A-B745-46DA-AB42-641F73328286}"/>
              </a:ext>
            </a:extLst>
          </p:cNvPr>
          <p:cNvSpPr>
            <a:spLocks noGrp="1"/>
          </p:cNvSpPr>
          <p:nvPr>
            <p:ph idx="1"/>
          </p:nvPr>
        </p:nvSpPr>
        <p:spPr/>
        <p:txBody>
          <a:bodyPr/>
          <a:lstStyle/>
          <a:p>
            <a:r>
              <a:rPr lang="nl-BE" dirty="0"/>
              <a:t>Maak een list met gehele getallen en bepaal de grootste waarde uit de list. Het is niet toegelaten om de functie max() te gebruiken.</a:t>
            </a:r>
          </a:p>
          <a:p>
            <a:r>
              <a:rPr lang="nl-BE" dirty="0"/>
              <a:t>Bepaal ook de kleinste waarde uit de list zonder gebruik te maken van de functie min().</a:t>
            </a:r>
          </a:p>
          <a:p>
            <a:r>
              <a:rPr lang="nl-BE" dirty="0"/>
              <a:t>Bereken tenslotte de som van alle waarden van de list.</a:t>
            </a:r>
          </a:p>
          <a:p>
            <a:endParaRPr lang="nl-BE" dirty="0"/>
          </a:p>
        </p:txBody>
      </p:sp>
      <p:sp>
        <p:nvSpPr>
          <p:cNvPr id="4" name="Tijdelijke aanduiding voor dianummer 3">
            <a:extLst>
              <a:ext uri="{FF2B5EF4-FFF2-40B4-BE49-F238E27FC236}">
                <a16:creationId xmlns:a16="http://schemas.microsoft.com/office/drawing/2014/main" id="{FA633CE8-73C7-4EB1-B8BB-CFE73C9CDBCD}"/>
              </a:ext>
            </a:extLst>
          </p:cNvPr>
          <p:cNvSpPr>
            <a:spLocks noGrp="1"/>
          </p:cNvSpPr>
          <p:nvPr>
            <p:ph type="sldNum" sz="quarter" idx="12"/>
          </p:nvPr>
        </p:nvSpPr>
        <p:spPr/>
        <p:txBody>
          <a:bodyPr/>
          <a:lstStyle/>
          <a:p>
            <a:fld id="{65E3036D-0E03-9346-8FAD-2172B1B1F203}" type="slidenum">
              <a:rPr lang="nl-NL" smtClean="0"/>
              <a:pPr/>
              <a:t>4</a:t>
            </a:fld>
            <a:endParaRPr lang="nl-NL"/>
          </a:p>
        </p:txBody>
      </p:sp>
    </p:spTree>
    <p:extLst>
      <p:ext uri="{BB962C8B-B14F-4D97-AF65-F5344CB8AC3E}">
        <p14:creationId xmlns:p14="http://schemas.microsoft.com/office/powerpoint/2010/main" val="343384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D01688-2532-4707-A5D3-F11849E3736A}"/>
              </a:ext>
            </a:extLst>
          </p:cNvPr>
          <p:cNvSpPr>
            <a:spLocks noGrp="1"/>
          </p:cNvSpPr>
          <p:nvPr>
            <p:ph type="title"/>
          </p:nvPr>
        </p:nvSpPr>
        <p:spPr/>
        <p:txBody>
          <a:bodyPr/>
          <a:lstStyle/>
          <a:p>
            <a:r>
              <a:rPr lang="nl-BE" dirty="0"/>
              <a:t>7.2 </a:t>
            </a:r>
            <a:r>
              <a:rPr lang="nl-BE" dirty="0" err="1"/>
              <a:t>Lists</a:t>
            </a:r>
            <a:r>
              <a:rPr lang="nl-BE" dirty="0"/>
              <a:t> aanpassen</a:t>
            </a:r>
          </a:p>
        </p:txBody>
      </p:sp>
      <p:sp>
        <p:nvSpPr>
          <p:cNvPr id="3" name="Tijdelijke aanduiding voor inhoud 2">
            <a:extLst>
              <a:ext uri="{FF2B5EF4-FFF2-40B4-BE49-F238E27FC236}">
                <a16:creationId xmlns:a16="http://schemas.microsoft.com/office/drawing/2014/main" id="{8C1AB00B-8C27-4A9E-9671-54A6F62B17FC}"/>
              </a:ext>
            </a:extLst>
          </p:cNvPr>
          <p:cNvSpPr>
            <a:spLocks noGrp="1"/>
          </p:cNvSpPr>
          <p:nvPr>
            <p:ph idx="1"/>
          </p:nvPr>
        </p:nvSpPr>
        <p:spPr>
          <a:xfrm>
            <a:off x="457200" y="1600200"/>
            <a:ext cx="8229600" cy="4525963"/>
          </a:xfrm>
        </p:spPr>
        <p:txBody>
          <a:bodyPr/>
          <a:lstStyle/>
          <a:p>
            <a:r>
              <a:rPr lang="nl-BE" dirty="0"/>
              <a:t>Element van een list overschrijven</a:t>
            </a:r>
          </a:p>
        </p:txBody>
      </p:sp>
      <p:sp>
        <p:nvSpPr>
          <p:cNvPr id="4" name="Tijdelijke aanduiding voor dianummer 3">
            <a:extLst>
              <a:ext uri="{FF2B5EF4-FFF2-40B4-BE49-F238E27FC236}">
                <a16:creationId xmlns:a16="http://schemas.microsoft.com/office/drawing/2014/main" id="{E9D8D2DA-BF7D-46D5-9E02-2064AD46D7FC}"/>
              </a:ext>
            </a:extLst>
          </p:cNvPr>
          <p:cNvSpPr>
            <a:spLocks noGrp="1"/>
          </p:cNvSpPr>
          <p:nvPr>
            <p:ph type="sldNum" sz="quarter" idx="12"/>
          </p:nvPr>
        </p:nvSpPr>
        <p:spPr/>
        <p:txBody>
          <a:bodyPr/>
          <a:lstStyle/>
          <a:p>
            <a:fld id="{65E3036D-0E03-9346-8FAD-2172B1B1F203}" type="slidenum">
              <a:rPr lang="nl-NL" smtClean="0"/>
              <a:pPr/>
              <a:t>5</a:t>
            </a:fld>
            <a:endParaRPr lang="nl-NL"/>
          </a:p>
        </p:txBody>
      </p:sp>
      <p:sp>
        <p:nvSpPr>
          <p:cNvPr id="6" name="Rectangle 1">
            <a:extLst>
              <a:ext uri="{FF2B5EF4-FFF2-40B4-BE49-F238E27FC236}">
                <a16:creationId xmlns:a16="http://schemas.microsoft.com/office/drawing/2014/main" id="{F20169E6-6CFF-4FD3-B75C-8E6DA2B24CC1}"/>
              </a:ext>
            </a:extLst>
          </p:cNvPr>
          <p:cNvSpPr>
            <a:spLocks noChangeArrowheads="1"/>
          </p:cNvSpPr>
          <p:nvPr/>
        </p:nvSpPr>
        <p:spPr bwMode="auto">
          <a:xfrm>
            <a:off x="457200" y="2767280"/>
            <a:ext cx="836916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"appel"</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"banaan"</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"kers"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"mandarijn"</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"aardbei"</a:t>
            </a:r>
            <a:b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
        <p:nvSpPr>
          <p:cNvPr id="7" name="Rechthoek 6">
            <a:extLst>
              <a:ext uri="{FF2B5EF4-FFF2-40B4-BE49-F238E27FC236}">
                <a16:creationId xmlns:a16="http://schemas.microsoft.com/office/drawing/2014/main" id="{2FE9082E-E634-4B04-A791-2279BA29A0B0}"/>
              </a:ext>
            </a:extLst>
          </p:cNvPr>
          <p:cNvSpPr/>
          <p:nvPr/>
        </p:nvSpPr>
        <p:spPr>
          <a:xfrm>
            <a:off x="457200" y="5247955"/>
            <a:ext cx="4572000" cy="923330"/>
          </a:xfrm>
          <a:prstGeom prst="rect">
            <a:avLst/>
          </a:prstGeom>
        </p:spPr>
        <p:txBody>
          <a:bodyPr>
            <a:spAutoFit/>
          </a:bodyPr>
          <a:lstStyle/>
          <a:p>
            <a:r>
              <a:rPr lang="nl-BE" dirty="0"/>
              <a:t>Output:</a:t>
            </a:r>
          </a:p>
          <a:p>
            <a:r>
              <a:rPr lang="nl-BE" dirty="0"/>
              <a:t>['appel', 'banaan', 'kers', 'mandarijn']</a:t>
            </a:r>
          </a:p>
          <a:p>
            <a:r>
              <a:rPr lang="nl-BE" dirty="0"/>
              <a:t>['appel', 'banaan', </a:t>
            </a:r>
            <a:r>
              <a:rPr lang="nl-BE" dirty="0">
                <a:highlight>
                  <a:srgbClr val="FFFF00"/>
                </a:highlight>
              </a:rPr>
              <a:t>'aardbei'</a:t>
            </a:r>
            <a:r>
              <a:rPr lang="nl-BE" dirty="0"/>
              <a:t>, 'mandarijn']</a:t>
            </a:r>
          </a:p>
        </p:txBody>
      </p:sp>
    </p:spTree>
    <p:extLst>
      <p:ext uri="{BB962C8B-B14F-4D97-AF65-F5344CB8AC3E}">
        <p14:creationId xmlns:p14="http://schemas.microsoft.com/office/powerpoint/2010/main" val="77643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111B9F-C5E3-456E-97E7-2ABD382BBFEF}"/>
              </a:ext>
            </a:extLst>
          </p:cNvPr>
          <p:cNvSpPr>
            <a:spLocks noGrp="1"/>
          </p:cNvSpPr>
          <p:nvPr>
            <p:ph type="title"/>
          </p:nvPr>
        </p:nvSpPr>
        <p:spPr/>
        <p:txBody>
          <a:bodyPr/>
          <a:lstStyle/>
          <a:p>
            <a:r>
              <a:rPr lang="nl-BE" dirty="0"/>
              <a:t>7.3 </a:t>
            </a:r>
            <a:r>
              <a:rPr lang="nl-BE" dirty="0" err="1"/>
              <a:t>Lists</a:t>
            </a:r>
            <a:r>
              <a:rPr lang="nl-BE" dirty="0"/>
              <a:t> en operatoren</a:t>
            </a:r>
          </a:p>
        </p:txBody>
      </p:sp>
      <p:sp>
        <p:nvSpPr>
          <p:cNvPr id="4" name="Tijdelijke aanduiding voor dianummer 3">
            <a:extLst>
              <a:ext uri="{FF2B5EF4-FFF2-40B4-BE49-F238E27FC236}">
                <a16:creationId xmlns:a16="http://schemas.microsoft.com/office/drawing/2014/main" id="{FCE82CAF-456A-4E4D-A363-82BAA3013852}"/>
              </a:ext>
            </a:extLst>
          </p:cNvPr>
          <p:cNvSpPr>
            <a:spLocks noGrp="1"/>
          </p:cNvSpPr>
          <p:nvPr>
            <p:ph type="sldNum" sz="quarter" idx="12"/>
          </p:nvPr>
        </p:nvSpPr>
        <p:spPr/>
        <p:txBody>
          <a:bodyPr/>
          <a:lstStyle/>
          <a:p>
            <a:fld id="{65E3036D-0E03-9346-8FAD-2172B1B1F203}" type="slidenum">
              <a:rPr lang="nl-NL" smtClean="0"/>
              <a:pPr/>
              <a:t>6</a:t>
            </a:fld>
            <a:endParaRPr lang="nl-NL"/>
          </a:p>
        </p:txBody>
      </p:sp>
      <p:sp>
        <p:nvSpPr>
          <p:cNvPr id="5" name="Rectangle 1">
            <a:extLst>
              <a:ext uri="{FF2B5EF4-FFF2-40B4-BE49-F238E27FC236}">
                <a16:creationId xmlns:a16="http://schemas.microsoft.com/office/drawing/2014/main" id="{333F6C7F-2DE9-4E90-9109-621B67A9D2DF}"/>
              </a:ext>
            </a:extLst>
          </p:cNvPr>
          <p:cNvSpPr>
            <a:spLocks noChangeArrowheads="1"/>
          </p:cNvSpPr>
          <p:nvPr/>
        </p:nvSpPr>
        <p:spPr bwMode="auto">
          <a:xfrm>
            <a:off x="457200" y="2291792"/>
            <a:ext cx="8424672"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"appel"</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"banaan"</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"kers"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"doerian"</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(fruitlist)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numlist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10 </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0</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numlist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
        <p:nvSpPr>
          <p:cNvPr id="6" name="Rechthoek 5">
            <a:extLst>
              <a:ext uri="{FF2B5EF4-FFF2-40B4-BE49-F238E27FC236}">
                <a16:creationId xmlns:a16="http://schemas.microsoft.com/office/drawing/2014/main" id="{112B3E87-CFC1-477D-AA4B-8706A7B33672}"/>
              </a:ext>
            </a:extLst>
          </p:cNvPr>
          <p:cNvSpPr/>
          <p:nvPr/>
        </p:nvSpPr>
        <p:spPr>
          <a:xfrm>
            <a:off x="457200" y="5247955"/>
            <a:ext cx="4572000" cy="923330"/>
          </a:xfrm>
          <a:prstGeom prst="rect">
            <a:avLst/>
          </a:prstGeom>
        </p:spPr>
        <p:txBody>
          <a:bodyPr>
            <a:spAutoFit/>
          </a:bodyPr>
          <a:lstStyle/>
          <a:p>
            <a:r>
              <a:rPr lang="nl-BE" dirty="0"/>
              <a:t>Output:</a:t>
            </a:r>
          </a:p>
          <a:p>
            <a:r>
              <a:rPr lang="nl-BE" dirty="0"/>
              <a:t>['appel', 'banaan', 'kers', 'doerian']</a:t>
            </a:r>
          </a:p>
          <a:p>
            <a:r>
              <a:rPr lang="nl-BE" dirty="0"/>
              <a:t>[0, 0, 0, 0, 0, 0, 0, 0, 0, 0]</a:t>
            </a:r>
          </a:p>
        </p:txBody>
      </p:sp>
    </p:spTree>
    <p:extLst>
      <p:ext uri="{BB962C8B-B14F-4D97-AF65-F5344CB8AC3E}">
        <p14:creationId xmlns:p14="http://schemas.microsoft.com/office/powerpoint/2010/main" val="346442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6BC17-E7EA-438E-A75D-87CFD3C40803}"/>
              </a:ext>
            </a:extLst>
          </p:cNvPr>
          <p:cNvSpPr>
            <a:spLocks noGrp="1"/>
          </p:cNvSpPr>
          <p:nvPr>
            <p:ph type="title"/>
          </p:nvPr>
        </p:nvSpPr>
        <p:spPr/>
        <p:txBody>
          <a:bodyPr/>
          <a:lstStyle/>
          <a:p>
            <a:r>
              <a:rPr lang="nl-BE" dirty="0"/>
              <a:t>7.4 List methodes </a:t>
            </a:r>
          </a:p>
        </p:txBody>
      </p:sp>
      <p:sp>
        <p:nvSpPr>
          <p:cNvPr id="4" name="Tijdelijke aanduiding voor dianummer 3">
            <a:extLst>
              <a:ext uri="{FF2B5EF4-FFF2-40B4-BE49-F238E27FC236}">
                <a16:creationId xmlns:a16="http://schemas.microsoft.com/office/drawing/2014/main" id="{87062A46-A3AA-4B98-B8B2-E35E695AD336}"/>
              </a:ext>
            </a:extLst>
          </p:cNvPr>
          <p:cNvSpPr>
            <a:spLocks noGrp="1"/>
          </p:cNvSpPr>
          <p:nvPr>
            <p:ph type="sldNum" sz="quarter" idx="12"/>
          </p:nvPr>
        </p:nvSpPr>
        <p:spPr/>
        <p:txBody>
          <a:bodyPr/>
          <a:lstStyle/>
          <a:p>
            <a:fld id="{65E3036D-0E03-9346-8FAD-2172B1B1F203}" type="slidenum">
              <a:rPr lang="nl-NL" smtClean="0"/>
              <a:pPr/>
              <a:t>7</a:t>
            </a:fld>
            <a:endParaRPr lang="nl-NL"/>
          </a:p>
        </p:txBody>
      </p:sp>
      <p:graphicFrame>
        <p:nvGraphicFramePr>
          <p:cNvPr id="5" name="Tijdelijke aanduiding voor inhoud 4">
            <a:extLst>
              <a:ext uri="{FF2B5EF4-FFF2-40B4-BE49-F238E27FC236}">
                <a16:creationId xmlns:a16="http://schemas.microsoft.com/office/drawing/2014/main" id="{942B0636-DAB5-42C9-9810-AD36C27C6A0D}"/>
              </a:ext>
            </a:extLst>
          </p:cNvPr>
          <p:cNvGraphicFramePr>
            <a:graphicFrameLocks/>
          </p:cNvGraphicFramePr>
          <p:nvPr>
            <p:extLst>
              <p:ext uri="{D42A27DB-BD31-4B8C-83A1-F6EECF244321}">
                <p14:modId xmlns:p14="http://schemas.microsoft.com/office/powerpoint/2010/main" val="2859812115"/>
              </p:ext>
            </p:extLst>
          </p:nvPr>
        </p:nvGraphicFramePr>
        <p:xfrm>
          <a:off x="457200" y="1600200"/>
          <a:ext cx="8229600" cy="74168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772971392"/>
                    </a:ext>
                  </a:extLst>
                </a:gridCol>
              </a:tblGrid>
              <a:tr h="370840">
                <a:tc>
                  <a:txBody>
                    <a:bodyPr/>
                    <a:lstStyle/>
                    <a:p>
                      <a:r>
                        <a:rPr lang="nl-BE" dirty="0" err="1"/>
                        <a:t>list.append</a:t>
                      </a:r>
                      <a:r>
                        <a:rPr lang="nl-BE" dirty="0"/>
                        <a:t>(x)</a:t>
                      </a:r>
                    </a:p>
                  </a:txBody>
                  <a:tcPr/>
                </a:tc>
                <a:extLst>
                  <a:ext uri="{0D108BD9-81ED-4DB2-BD59-A6C34878D82A}">
                    <a16:rowId xmlns:a16="http://schemas.microsoft.com/office/drawing/2014/main" val="399039293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Add an item to the end of the list. Equivalent to </a:t>
                      </a:r>
                      <a:r>
                        <a:rPr lang="en-US" dirty="0">
                          <a:effectLst/>
                        </a:rPr>
                        <a:t>a[</a:t>
                      </a:r>
                      <a:r>
                        <a:rPr lang="en-US" dirty="0" err="1">
                          <a:effectLst/>
                        </a:rPr>
                        <a:t>len</a:t>
                      </a:r>
                      <a:r>
                        <a:rPr lang="en-US" dirty="0">
                          <a:effectLst/>
                        </a:rPr>
                        <a:t>(a):]</a:t>
                      </a:r>
                      <a:r>
                        <a:rPr lang="en-US" dirty="0"/>
                        <a:t> </a:t>
                      </a:r>
                      <a:r>
                        <a:rPr lang="en-US" dirty="0">
                          <a:effectLst/>
                        </a:rPr>
                        <a:t>=</a:t>
                      </a:r>
                      <a:r>
                        <a:rPr lang="en-US" dirty="0"/>
                        <a:t> </a:t>
                      </a:r>
                      <a:r>
                        <a:rPr lang="en-US" dirty="0">
                          <a:effectLst/>
                        </a:rPr>
                        <a:t>[x]</a:t>
                      </a:r>
                      <a:r>
                        <a:rPr lang="en-US" sz="1800" b="0" i="0" kern="1200" dirty="0">
                          <a:solidFill>
                            <a:schemeClr val="dk1"/>
                          </a:solidFill>
                          <a:effectLst/>
                          <a:latin typeface="+mn-lt"/>
                          <a:ea typeface="+mn-ea"/>
                          <a:cs typeface="+mn-cs"/>
                        </a:rPr>
                        <a:t>.</a:t>
                      </a:r>
                      <a:endParaRPr lang="nl-BE" b="1" dirty="0"/>
                    </a:p>
                  </a:txBody>
                  <a:tcPr/>
                </a:tc>
                <a:extLst>
                  <a:ext uri="{0D108BD9-81ED-4DB2-BD59-A6C34878D82A}">
                    <a16:rowId xmlns:a16="http://schemas.microsoft.com/office/drawing/2014/main" val="954444645"/>
                  </a:ext>
                </a:extLst>
              </a:tr>
            </a:tbl>
          </a:graphicData>
        </a:graphic>
      </p:graphicFrame>
      <p:sp>
        <p:nvSpPr>
          <p:cNvPr id="7" name="Rectangle 1">
            <a:extLst>
              <a:ext uri="{FF2B5EF4-FFF2-40B4-BE49-F238E27FC236}">
                <a16:creationId xmlns:a16="http://schemas.microsoft.com/office/drawing/2014/main" id="{A59E853E-4575-4DB9-A47E-0939C7479510}"/>
              </a:ext>
            </a:extLst>
          </p:cNvPr>
          <p:cNvSpPr>
            <a:spLocks noChangeArrowheads="1"/>
          </p:cNvSpPr>
          <p:nvPr/>
        </p:nvSpPr>
        <p:spPr bwMode="auto">
          <a:xfrm>
            <a:off x="457200" y="2760932"/>
            <a:ext cx="8229600"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orange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pear</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banana</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fruits.append</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'kiwi'</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
        <p:nvSpPr>
          <p:cNvPr id="10" name="Rechthoek 9">
            <a:extLst>
              <a:ext uri="{FF2B5EF4-FFF2-40B4-BE49-F238E27FC236}">
                <a16:creationId xmlns:a16="http://schemas.microsoft.com/office/drawing/2014/main" id="{761776B6-5CC9-412C-9187-8166296F55E9}"/>
              </a:ext>
            </a:extLst>
          </p:cNvPr>
          <p:cNvSpPr/>
          <p:nvPr/>
        </p:nvSpPr>
        <p:spPr>
          <a:xfrm>
            <a:off x="457200" y="5247955"/>
            <a:ext cx="4572000" cy="923330"/>
          </a:xfrm>
          <a:prstGeom prst="rect">
            <a:avLst/>
          </a:prstGeom>
        </p:spPr>
        <p:txBody>
          <a:bodyPr>
            <a:spAutoFit/>
          </a:bodyPr>
          <a:lstStyle/>
          <a:p>
            <a:r>
              <a:rPr lang="nl-BE" dirty="0"/>
              <a:t>Output:</a:t>
            </a:r>
          </a:p>
          <a:p>
            <a:r>
              <a:rPr lang="nl-BE" dirty="0"/>
              <a:t>['</a:t>
            </a:r>
            <a:r>
              <a:rPr lang="nl-BE" dirty="0" err="1"/>
              <a:t>orange</a:t>
            </a:r>
            <a:r>
              <a:rPr lang="nl-BE" dirty="0"/>
              <a:t>', '</a:t>
            </a:r>
            <a:r>
              <a:rPr lang="nl-BE" dirty="0" err="1"/>
              <a:t>pear</a:t>
            </a:r>
            <a:r>
              <a:rPr lang="nl-BE" dirty="0"/>
              <a:t>', '</a:t>
            </a:r>
            <a:r>
              <a:rPr lang="nl-BE" dirty="0" err="1"/>
              <a:t>banana</a:t>
            </a:r>
            <a:r>
              <a:rPr lang="nl-BE" dirty="0"/>
              <a:t>', '</a:t>
            </a:r>
            <a:r>
              <a:rPr lang="nl-BE" dirty="0" err="1"/>
              <a:t>apple</a:t>
            </a:r>
            <a:r>
              <a:rPr lang="nl-BE" dirty="0"/>
              <a:t>']</a:t>
            </a:r>
          </a:p>
          <a:p>
            <a:r>
              <a:rPr lang="nl-BE" dirty="0"/>
              <a:t>['</a:t>
            </a:r>
            <a:r>
              <a:rPr lang="nl-BE" dirty="0" err="1"/>
              <a:t>orange</a:t>
            </a:r>
            <a:r>
              <a:rPr lang="nl-BE" dirty="0"/>
              <a:t>', '</a:t>
            </a:r>
            <a:r>
              <a:rPr lang="nl-BE" dirty="0" err="1"/>
              <a:t>pear</a:t>
            </a:r>
            <a:r>
              <a:rPr lang="nl-BE" dirty="0"/>
              <a:t>', '</a:t>
            </a:r>
            <a:r>
              <a:rPr lang="nl-BE" dirty="0" err="1"/>
              <a:t>banana</a:t>
            </a:r>
            <a:r>
              <a:rPr lang="nl-BE" dirty="0"/>
              <a:t>', '</a:t>
            </a:r>
            <a:r>
              <a:rPr lang="nl-BE" dirty="0" err="1"/>
              <a:t>apple</a:t>
            </a:r>
            <a:r>
              <a:rPr lang="nl-BE" dirty="0"/>
              <a:t>', </a:t>
            </a:r>
            <a:r>
              <a:rPr lang="nl-BE" dirty="0">
                <a:highlight>
                  <a:srgbClr val="FFFF00"/>
                </a:highlight>
              </a:rPr>
              <a:t>'kiwi'</a:t>
            </a:r>
            <a:r>
              <a:rPr lang="nl-BE" dirty="0"/>
              <a:t>]</a:t>
            </a:r>
          </a:p>
        </p:txBody>
      </p:sp>
    </p:spTree>
    <p:extLst>
      <p:ext uri="{BB962C8B-B14F-4D97-AF65-F5344CB8AC3E}">
        <p14:creationId xmlns:p14="http://schemas.microsoft.com/office/powerpoint/2010/main" val="133755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6BC17-E7EA-438E-A75D-87CFD3C40803}"/>
              </a:ext>
            </a:extLst>
          </p:cNvPr>
          <p:cNvSpPr>
            <a:spLocks noGrp="1"/>
          </p:cNvSpPr>
          <p:nvPr>
            <p:ph type="title"/>
          </p:nvPr>
        </p:nvSpPr>
        <p:spPr/>
        <p:txBody>
          <a:bodyPr/>
          <a:lstStyle/>
          <a:p>
            <a:r>
              <a:rPr lang="nl-BE" dirty="0"/>
              <a:t>7.4 List methodes </a:t>
            </a:r>
          </a:p>
        </p:txBody>
      </p:sp>
      <p:sp>
        <p:nvSpPr>
          <p:cNvPr id="3" name="Tijdelijke aanduiding voor inhoud 2">
            <a:extLst>
              <a:ext uri="{FF2B5EF4-FFF2-40B4-BE49-F238E27FC236}">
                <a16:creationId xmlns:a16="http://schemas.microsoft.com/office/drawing/2014/main" id="{081343A2-7F1C-48AF-B8AB-124AF293F8AA}"/>
              </a:ext>
            </a:extLst>
          </p:cNvPr>
          <p:cNvSpPr>
            <a:spLocks noGrp="1"/>
          </p:cNvSpPr>
          <p:nvPr>
            <p:ph idx="1"/>
          </p:nvPr>
        </p:nvSpPr>
        <p:spPr>
          <a:xfrm>
            <a:off x="457200" y="1600200"/>
            <a:ext cx="8229600" cy="3565187"/>
          </a:xfrm>
        </p:spPr>
        <p:txBody>
          <a:bodyPr>
            <a:normAutofit/>
          </a:bodyPr>
          <a:lstStyle/>
          <a:p>
            <a:endParaRPr lang="nl-BE" dirty="0"/>
          </a:p>
          <a:p>
            <a:endParaRPr lang="nl-BE" dirty="0"/>
          </a:p>
          <a:p>
            <a:pPr marL="0" indent="0">
              <a:buNone/>
            </a:pPr>
            <a:endParaRPr lang="nl-BE" dirty="0"/>
          </a:p>
          <a:p>
            <a:pPr marL="0" indent="0">
              <a:buNone/>
            </a:pPr>
            <a:endParaRPr lang="nl-BE" dirty="0"/>
          </a:p>
          <a:p>
            <a:pPr marL="0" indent="0">
              <a:buNone/>
            </a:pPr>
            <a:endParaRPr lang="nl-BE" dirty="0"/>
          </a:p>
          <a:p>
            <a:pPr marL="0" indent="0">
              <a:buNone/>
            </a:pPr>
            <a:endParaRPr lang="nl-BE" dirty="0"/>
          </a:p>
          <a:p>
            <a:pPr marL="0" indent="0">
              <a:buNone/>
            </a:pPr>
            <a:endParaRPr lang="nl-BE" dirty="0"/>
          </a:p>
          <a:p>
            <a:pPr marL="0" indent="0">
              <a:buNone/>
            </a:pPr>
            <a:endParaRPr lang="nl-BE" dirty="0"/>
          </a:p>
        </p:txBody>
      </p:sp>
      <p:sp>
        <p:nvSpPr>
          <p:cNvPr id="4" name="Tijdelijke aanduiding voor dianummer 3">
            <a:extLst>
              <a:ext uri="{FF2B5EF4-FFF2-40B4-BE49-F238E27FC236}">
                <a16:creationId xmlns:a16="http://schemas.microsoft.com/office/drawing/2014/main" id="{87062A46-A3AA-4B98-B8B2-E35E695AD336}"/>
              </a:ext>
            </a:extLst>
          </p:cNvPr>
          <p:cNvSpPr>
            <a:spLocks noGrp="1"/>
          </p:cNvSpPr>
          <p:nvPr>
            <p:ph type="sldNum" sz="quarter" idx="12"/>
          </p:nvPr>
        </p:nvSpPr>
        <p:spPr/>
        <p:txBody>
          <a:bodyPr/>
          <a:lstStyle/>
          <a:p>
            <a:fld id="{65E3036D-0E03-9346-8FAD-2172B1B1F203}" type="slidenum">
              <a:rPr lang="nl-NL" smtClean="0"/>
              <a:pPr/>
              <a:t>8</a:t>
            </a:fld>
            <a:endParaRPr lang="nl-NL"/>
          </a:p>
        </p:txBody>
      </p:sp>
      <p:graphicFrame>
        <p:nvGraphicFramePr>
          <p:cNvPr id="5" name="Tijdelijke aanduiding voor inhoud 4">
            <a:extLst>
              <a:ext uri="{FF2B5EF4-FFF2-40B4-BE49-F238E27FC236}">
                <a16:creationId xmlns:a16="http://schemas.microsoft.com/office/drawing/2014/main" id="{942B0636-DAB5-42C9-9810-AD36C27C6A0D}"/>
              </a:ext>
            </a:extLst>
          </p:cNvPr>
          <p:cNvGraphicFramePr>
            <a:graphicFrameLocks/>
          </p:cNvGraphicFramePr>
          <p:nvPr>
            <p:extLst>
              <p:ext uri="{D42A27DB-BD31-4B8C-83A1-F6EECF244321}">
                <p14:modId xmlns:p14="http://schemas.microsoft.com/office/powerpoint/2010/main" val="576233942"/>
              </p:ext>
            </p:extLst>
          </p:nvPr>
        </p:nvGraphicFramePr>
        <p:xfrm>
          <a:off x="457200" y="1600200"/>
          <a:ext cx="8229600" cy="128524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772971392"/>
                    </a:ext>
                  </a:extLst>
                </a:gridCol>
              </a:tblGrid>
              <a:tr h="370840">
                <a:tc>
                  <a:txBody>
                    <a:bodyPr/>
                    <a:lstStyle/>
                    <a:p>
                      <a:r>
                        <a:rPr lang="en-US" dirty="0" err="1"/>
                        <a:t>list.insert</a:t>
                      </a:r>
                      <a:r>
                        <a:rPr lang="en-US" dirty="0">
                          <a:effectLst/>
                        </a:rPr>
                        <a:t>(</a:t>
                      </a:r>
                      <a:r>
                        <a:rPr lang="en-US" i="1" dirty="0" err="1"/>
                        <a:t>i</a:t>
                      </a:r>
                      <a:r>
                        <a:rPr lang="en-US" dirty="0"/>
                        <a:t>, </a:t>
                      </a:r>
                      <a:r>
                        <a:rPr lang="en-US" i="1" dirty="0"/>
                        <a:t>x</a:t>
                      </a:r>
                      <a:r>
                        <a:rPr lang="en-US" dirty="0">
                          <a:effectLst/>
                        </a:rPr>
                        <a:t>)</a:t>
                      </a:r>
                      <a:endParaRPr lang="nl-BE" dirty="0"/>
                    </a:p>
                  </a:txBody>
                  <a:tcPr/>
                </a:tc>
                <a:extLst>
                  <a:ext uri="{0D108BD9-81ED-4DB2-BD59-A6C34878D82A}">
                    <a16:rowId xmlns:a16="http://schemas.microsoft.com/office/drawing/2014/main" val="3990392934"/>
                  </a:ext>
                </a:extLst>
              </a:tr>
              <a:tr h="370840">
                <a:tc>
                  <a:txBody>
                    <a:bodyPr/>
                    <a:lstStyle/>
                    <a:p>
                      <a:r>
                        <a:rPr lang="en-US" dirty="0">
                          <a:effectLst/>
                        </a:rPr>
                        <a:t>Insert an item at a given position. The first argument is the index of the element before which to insert, so </a:t>
                      </a:r>
                      <a:r>
                        <a:rPr lang="en-US" dirty="0" err="1">
                          <a:effectLst/>
                        </a:rPr>
                        <a:t>a.insert</a:t>
                      </a:r>
                      <a:r>
                        <a:rPr lang="en-US" dirty="0">
                          <a:effectLst/>
                        </a:rPr>
                        <a:t>(0, x) inserts at the front of the list, and </a:t>
                      </a:r>
                      <a:r>
                        <a:rPr lang="en-US" dirty="0" err="1">
                          <a:effectLst/>
                        </a:rPr>
                        <a:t>a.insert</a:t>
                      </a:r>
                      <a:r>
                        <a:rPr lang="en-US" dirty="0">
                          <a:effectLst/>
                        </a:rPr>
                        <a:t>(</a:t>
                      </a:r>
                      <a:r>
                        <a:rPr lang="en-US" dirty="0" err="1">
                          <a:effectLst/>
                        </a:rPr>
                        <a:t>len</a:t>
                      </a:r>
                      <a:r>
                        <a:rPr lang="en-US" dirty="0">
                          <a:effectLst/>
                        </a:rPr>
                        <a:t>(a), x) is equivalent to </a:t>
                      </a:r>
                      <a:r>
                        <a:rPr lang="en-US" dirty="0" err="1">
                          <a:effectLst/>
                        </a:rPr>
                        <a:t>a.append</a:t>
                      </a:r>
                      <a:r>
                        <a:rPr lang="en-US" dirty="0">
                          <a:effectLst/>
                        </a:rPr>
                        <a:t>(x).</a:t>
                      </a:r>
                    </a:p>
                  </a:txBody>
                  <a:tcPr/>
                </a:tc>
                <a:extLst>
                  <a:ext uri="{0D108BD9-81ED-4DB2-BD59-A6C34878D82A}">
                    <a16:rowId xmlns:a16="http://schemas.microsoft.com/office/drawing/2014/main" val="954444645"/>
                  </a:ext>
                </a:extLst>
              </a:tr>
            </a:tbl>
          </a:graphicData>
        </a:graphic>
      </p:graphicFrame>
      <p:sp>
        <p:nvSpPr>
          <p:cNvPr id="6" name="Rectangle 1">
            <a:extLst>
              <a:ext uri="{FF2B5EF4-FFF2-40B4-BE49-F238E27FC236}">
                <a16:creationId xmlns:a16="http://schemas.microsoft.com/office/drawing/2014/main" id="{544F3D0B-604E-470C-82C2-4C5D4E4C46F2}"/>
              </a:ext>
            </a:extLst>
          </p:cNvPr>
          <p:cNvSpPr>
            <a:spLocks noChangeArrowheads="1"/>
          </p:cNvSpPr>
          <p:nvPr/>
        </p:nvSpPr>
        <p:spPr bwMode="auto">
          <a:xfrm>
            <a:off x="457200" y="3540770"/>
            <a:ext cx="7334655"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orange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pear</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banana</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fruits.insert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'kiwi'</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
        <p:nvSpPr>
          <p:cNvPr id="7" name="Rechthoek 6">
            <a:extLst>
              <a:ext uri="{FF2B5EF4-FFF2-40B4-BE49-F238E27FC236}">
                <a16:creationId xmlns:a16="http://schemas.microsoft.com/office/drawing/2014/main" id="{6CAEE89B-783A-4D0A-9B87-76F8D9D57EAE}"/>
              </a:ext>
            </a:extLst>
          </p:cNvPr>
          <p:cNvSpPr/>
          <p:nvPr/>
        </p:nvSpPr>
        <p:spPr>
          <a:xfrm>
            <a:off x="457200" y="5146699"/>
            <a:ext cx="4572000" cy="646331"/>
          </a:xfrm>
          <a:prstGeom prst="rect">
            <a:avLst/>
          </a:prstGeom>
        </p:spPr>
        <p:txBody>
          <a:bodyPr>
            <a:spAutoFit/>
          </a:bodyPr>
          <a:lstStyle/>
          <a:p>
            <a:r>
              <a:rPr lang="nl-BE" dirty="0"/>
              <a:t>Output:</a:t>
            </a:r>
          </a:p>
          <a:p>
            <a:r>
              <a:rPr lang="nl-BE" dirty="0"/>
              <a:t>['</a:t>
            </a:r>
            <a:r>
              <a:rPr lang="nl-BE" dirty="0" err="1"/>
              <a:t>orange</a:t>
            </a:r>
            <a:r>
              <a:rPr lang="nl-BE" dirty="0"/>
              <a:t>', '</a:t>
            </a:r>
            <a:r>
              <a:rPr lang="nl-BE" dirty="0" err="1"/>
              <a:t>pear</a:t>
            </a:r>
            <a:r>
              <a:rPr lang="nl-BE" dirty="0"/>
              <a:t>', </a:t>
            </a:r>
            <a:r>
              <a:rPr lang="nl-BE" dirty="0">
                <a:highlight>
                  <a:srgbClr val="FFFF00"/>
                </a:highlight>
              </a:rPr>
              <a:t>'kiwi'</a:t>
            </a:r>
            <a:r>
              <a:rPr lang="nl-BE" dirty="0"/>
              <a:t>, '</a:t>
            </a:r>
            <a:r>
              <a:rPr lang="nl-BE" dirty="0" err="1"/>
              <a:t>banana</a:t>
            </a:r>
            <a:r>
              <a:rPr lang="nl-BE" dirty="0"/>
              <a:t>', '</a:t>
            </a:r>
            <a:r>
              <a:rPr lang="nl-BE" dirty="0" err="1"/>
              <a:t>apple</a:t>
            </a:r>
            <a:r>
              <a:rPr lang="nl-BE" dirty="0"/>
              <a:t>']</a:t>
            </a:r>
          </a:p>
        </p:txBody>
      </p:sp>
    </p:spTree>
    <p:extLst>
      <p:ext uri="{BB962C8B-B14F-4D97-AF65-F5344CB8AC3E}">
        <p14:creationId xmlns:p14="http://schemas.microsoft.com/office/powerpoint/2010/main" val="127600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6BC17-E7EA-438E-A75D-87CFD3C40803}"/>
              </a:ext>
            </a:extLst>
          </p:cNvPr>
          <p:cNvSpPr>
            <a:spLocks noGrp="1"/>
          </p:cNvSpPr>
          <p:nvPr>
            <p:ph type="title"/>
          </p:nvPr>
        </p:nvSpPr>
        <p:spPr/>
        <p:txBody>
          <a:bodyPr/>
          <a:lstStyle/>
          <a:p>
            <a:r>
              <a:rPr lang="nl-BE" dirty="0"/>
              <a:t>7.4 List methodes </a:t>
            </a:r>
          </a:p>
        </p:txBody>
      </p:sp>
      <p:sp>
        <p:nvSpPr>
          <p:cNvPr id="3" name="Tijdelijke aanduiding voor inhoud 2">
            <a:extLst>
              <a:ext uri="{FF2B5EF4-FFF2-40B4-BE49-F238E27FC236}">
                <a16:creationId xmlns:a16="http://schemas.microsoft.com/office/drawing/2014/main" id="{081343A2-7F1C-48AF-B8AB-124AF293F8AA}"/>
              </a:ext>
            </a:extLst>
          </p:cNvPr>
          <p:cNvSpPr>
            <a:spLocks noGrp="1"/>
          </p:cNvSpPr>
          <p:nvPr>
            <p:ph idx="1"/>
          </p:nvPr>
        </p:nvSpPr>
        <p:spPr>
          <a:xfrm>
            <a:off x="457200" y="1600201"/>
            <a:ext cx="8229600" cy="1434830"/>
          </a:xfrm>
        </p:spPr>
        <p:txBody>
          <a:bodyPr>
            <a:normAutofit/>
          </a:bodyPr>
          <a:lstStyle/>
          <a:p>
            <a:endParaRPr lang="nl-BE" dirty="0"/>
          </a:p>
          <a:p>
            <a:endParaRPr lang="nl-BE" dirty="0"/>
          </a:p>
        </p:txBody>
      </p:sp>
      <p:sp>
        <p:nvSpPr>
          <p:cNvPr id="4" name="Tijdelijke aanduiding voor dianummer 3">
            <a:extLst>
              <a:ext uri="{FF2B5EF4-FFF2-40B4-BE49-F238E27FC236}">
                <a16:creationId xmlns:a16="http://schemas.microsoft.com/office/drawing/2014/main" id="{87062A46-A3AA-4B98-B8B2-E35E695AD336}"/>
              </a:ext>
            </a:extLst>
          </p:cNvPr>
          <p:cNvSpPr>
            <a:spLocks noGrp="1"/>
          </p:cNvSpPr>
          <p:nvPr>
            <p:ph type="sldNum" sz="quarter" idx="12"/>
          </p:nvPr>
        </p:nvSpPr>
        <p:spPr/>
        <p:txBody>
          <a:bodyPr/>
          <a:lstStyle/>
          <a:p>
            <a:fld id="{65E3036D-0E03-9346-8FAD-2172B1B1F203}" type="slidenum">
              <a:rPr lang="nl-NL" smtClean="0"/>
              <a:pPr/>
              <a:t>9</a:t>
            </a:fld>
            <a:endParaRPr lang="nl-NL"/>
          </a:p>
        </p:txBody>
      </p:sp>
      <p:graphicFrame>
        <p:nvGraphicFramePr>
          <p:cNvPr id="5" name="Tijdelijke aanduiding voor inhoud 4">
            <a:extLst>
              <a:ext uri="{FF2B5EF4-FFF2-40B4-BE49-F238E27FC236}">
                <a16:creationId xmlns:a16="http://schemas.microsoft.com/office/drawing/2014/main" id="{942B0636-DAB5-42C9-9810-AD36C27C6A0D}"/>
              </a:ext>
            </a:extLst>
          </p:cNvPr>
          <p:cNvGraphicFramePr>
            <a:graphicFrameLocks/>
          </p:cNvGraphicFramePr>
          <p:nvPr>
            <p:extLst>
              <p:ext uri="{D42A27DB-BD31-4B8C-83A1-F6EECF244321}">
                <p14:modId xmlns:p14="http://schemas.microsoft.com/office/powerpoint/2010/main" val="2505987884"/>
              </p:ext>
            </p:extLst>
          </p:nvPr>
        </p:nvGraphicFramePr>
        <p:xfrm>
          <a:off x="457200" y="1600200"/>
          <a:ext cx="8229600" cy="1010920"/>
        </p:xfrm>
        <a:graphic>
          <a:graphicData uri="http://schemas.openxmlformats.org/drawingml/2006/table">
            <a:tbl>
              <a:tblPr firstRow="1" bandRow="1">
                <a:tableStyleId>{5C22544A-7EE6-4342-B048-85BDC9FD1C3A}</a:tableStyleId>
              </a:tblPr>
              <a:tblGrid>
                <a:gridCol w="8229600">
                  <a:extLst>
                    <a:ext uri="{9D8B030D-6E8A-4147-A177-3AD203B41FA5}">
                      <a16:colId xmlns:a16="http://schemas.microsoft.com/office/drawing/2014/main" val="2772971392"/>
                    </a:ext>
                  </a:extLst>
                </a:gridCol>
              </a:tblGrid>
              <a:tr h="370840">
                <a:tc>
                  <a:txBody>
                    <a:bodyPr/>
                    <a:lstStyle/>
                    <a:p>
                      <a:r>
                        <a:rPr lang="en-US" dirty="0" err="1"/>
                        <a:t>list.remove</a:t>
                      </a:r>
                      <a:r>
                        <a:rPr lang="en-US" dirty="0">
                          <a:effectLst/>
                        </a:rPr>
                        <a:t>(</a:t>
                      </a:r>
                      <a:r>
                        <a:rPr lang="en-US" i="1" dirty="0"/>
                        <a:t>x</a:t>
                      </a:r>
                      <a:r>
                        <a:rPr lang="en-US" dirty="0">
                          <a:effectLst/>
                        </a:rPr>
                        <a:t>)</a:t>
                      </a:r>
                      <a:endParaRPr lang="nl-BE" dirty="0"/>
                    </a:p>
                  </a:txBody>
                  <a:tcPr/>
                </a:tc>
                <a:extLst>
                  <a:ext uri="{0D108BD9-81ED-4DB2-BD59-A6C34878D82A}">
                    <a16:rowId xmlns:a16="http://schemas.microsoft.com/office/drawing/2014/main" val="3990392934"/>
                  </a:ext>
                </a:extLst>
              </a:tr>
              <a:tr h="370840">
                <a:tc>
                  <a:txBody>
                    <a:bodyPr/>
                    <a:lstStyle/>
                    <a:p>
                      <a:r>
                        <a:rPr lang="en-US" sz="1800" b="0" i="0" kern="1200" dirty="0">
                          <a:solidFill>
                            <a:schemeClr val="dk1"/>
                          </a:solidFill>
                          <a:effectLst/>
                          <a:latin typeface="+mn-lt"/>
                          <a:ea typeface="+mn-ea"/>
                          <a:cs typeface="+mn-cs"/>
                        </a:rPr>
                        <a:t>Remove the first item from the list whose value is equal to </a:t>
                      </a:r>
                      <a:r>
                        <a:rPr lang="en-US" sz="1800" b="0" i="1" kern="1200" dirty="0">
                          <a:solidFill>
                            <a:schemeClr val="dk1"/>
                          </a:solidFill>
                          <a:effectLst/>
                          <a:latin typeface="+mn-lt"/>
                          <a:ea typeface="+mn-ea"/>
                          <a:cs typeface="+mn-cs"/>
                        </a:rPr>
                        <a:t>x</a:t>
                      </a:r>
                      <a:r>
                        <a:rPr lang="en-US" sz="1800" b="0" i="0" kern="1200" dirty="0">
                          <a:solidFill>
                            <a:schemeClr val="dk1"/>
                          </a:solidFill>
                          <a:effectLst/>
                          <a:latin typeface="+mn-lt"/>
                          <a:ea typeface="+mn-ea"/>
                          <a:cs typeface="+mn-cs"/>
                        </a:rPr>
                        <a:t>. It raises a </a:t>
                      </a:r>
                      <a:r>
                        <a:rPr lang="en-US" dirty="0" err="1">
                          <a:effectLst/>
                        </a:rPr>
                        <a:t>ValueError</a:t>
                      </a:r>
                      <a:r>
                        <a:rPr lang="en-US" sz="1800" b="0" i="0" kern="1200" dirty="0">
                          <a:solidFill>
                            <a:schemeClr val="dk1"/>
                          </a:solidFill>
                          <a:effectLst/>
                          <a:latin typeface="+mn-lt"/>
                          <a:ea typeface="+mn-ea"/>
                          <a:cs typeface="+mn-cs"/>
                        </a:rPr>
                        <a:t> if there is no such item.</a:t>
                      </a:r>
                      <a:endParaRPr lang="en-US" dirty="0">
                        <a:effectLst/>
                      </a:endParaRPr>
                    </a:p>
                  </a:txBody>
                  <a:tcPr/>
                </a:tc>
                <a:extLst>
                  <a:ext uri="{0D108BD9-81ED-4DB2-BD59-A6C34878D82A}">
                    <a16:rowId xmlns:a16="http://schemas.microsoft.com/office/drawing/2014/main" val="954444645"/>
                  </a:ext>
                </a:extLst>
              </a:tr>
            </a:tbl>
          </a:graphicData>
        </a:graphic>
      </p:graphicFrame>
      <p:sp>
        <p:nvSpPr>
          <p:cNvPr id="6" name="Rectangle 1">
            <a:extLst>
              <a:ext uri="{FF2B5EF4-FFF2-40B4-BE49-F238E27FC236}">
                <a16:creationId xmlns:a16="http://schemas.microsoft.com/office/drawing/2014/main" id="{A646F9C1-5321-4CD0-A16A-3CC7E5DEA279}"/>
              </a:ext>
            </a:extLst>
          </p:cNvPr>
          <p:cNvSpPr>
            <a:spLocks noChangeArrowheads="1"/>
          </p:cNvSpPr>
          <p:nvPr/>
        </p:nvSpPr>
        <p:spPr bwMode="auto">
          <a:xfrm>
            <a:off x="457200" y="2699187"/>
            <a:ext cx="7947498"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orange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banana</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fruits.remove</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err="1">
                <a:ln>
                  <a:noFill/>
                </a:ln>
                <a:solidFill>
                  <a:srgbClr val="008080"/>
                </a:solidFill>
                <a:effectLst/>
                <a:latin typeface="Courier New" panose="02070309020205020404" pitchFamily="49" charset="0"/>
                <a:cs typeface="Courier New" panose="02070309020205020404" pitchFamily="49" charset="0"/>
              </a:rPr>
              <a:t>apple</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nl-BE" altLang="nl-BE"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fruits.remove</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nl-BE" altLang="nl-BE" sz="2000"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'kiwi'</a:t>
            </a:r>
            <a:r>
              <a:rPr kumimoji="0" lang="nl-BE" altLang="nl-BE"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nl-BE" altLang="nl-BE" sz="2000" b="0" i="0" u="none" strike="noStrike" cap="none" normalizeH="0" baseline="0" dirty="0">
              <a:ln>
                <a:noFill/>
              </a:ln>
              <a:solidFill>
                <a:schemeClr val="tx1"/>
              </a:solidFill>
              <a:effectLst/>
              <a:latin typeface="Arial" panose="020B0604020202020204" pitchFamily="34" charset="0"/>
            </a:endParaRPr>
          </a:p>
        </p:txBody>
      </p:sp>
      <p:sp>
        <p:nvSpPr>
          <p:cNvPr id="7" name="Rechthoek 6">
            <a:extLst>
              <a:ext uri="{FF2B5EF4-FFF2-40B4-BE49-F238E27FC236}">
                <a16:creationId xmlns:a16="http://schemas.microsoft.com/office/drawing/2014/main" id="{6CC06B34-A754-4472-BDB9-3F66C9C31C3F}"/>
              </a:ext>
            </a:extLst>
          </p:cNvPr>
          <p:cNvSpPr/>
          <p:nvPr/>
        </p:nvSpPr>
        <p:spPr>
          <a:xfrm>
            <a:off x="204281" y="4552804"/>
            <a:ext cx="8764621" cy="1754326"/>
          </a:xfrm>
          <a:prstGeom prst="rect">
            <a:avLst/>
          </a:prstGeom>
        </p:spPr>
        <p:txBody>
          <a:bodyPr wrap="square">
            <a:spAutoFit/>
          </a:bodyPr>
          <a:lstStyle/>
          <a:p>
            <a:r>
              <a:rPr lang="nl-BE" dirty="0"/>
              <a:t>Output:</a:t>
            </a:r>
          </a:p>
          <a:p>
            <a:r>
              <a:rPr lang="nl-BE" dirty="0"/>
              <a:t>['</a:t>
            </a:r>
            <a:r>
              <a:rPr lang="nl-BE" dirty="0" err="1"/>
              <a:t>orange</a:t>
            </a:r>
            <a:r>
              <a:rPr lang="nl-BE" dirty="0"/>
              <a:t>', '</a:t>
            </a:r>
            <a:r>
              <a:rPr lang="nl-BE" dirty="0" err="1"/>
              <a:t>banana</a:t>
            </a:r>
            <a:r>
              <a:rPr lang="nl-BE" dirty="0"/>
              <a:t>', '</a:t>
            </a:r>
            <a:r>
              <a:rPr lang="nl-BE" dirty="0" err="1"/>
              <a:t>apple</a:t>
            </a:r>
            <a:r>
              <a:rPr lang="nl-BE" dirty="0"/>
              <a:t>']</a:t>
            </a:r>
          </a:p>
          <a:p>
            <a:r>
              <a:rPr lang="nl-BE" dirty="0" err="1"/>
              <a:t>Traceback</a:t>
            </a:r>
            <a:r>
              <a:rPr lang="nl-BE" dirty="0"/>
              <a:t> (most recent call last):</a:t>
            </a:r>
          </a:p>
          <a:p>
            <a:r>
              <a:rPr lang="nl-BE" dirty="0"/>
              <a:t>  File "C:/Users/…/demo.py", line 4, in &lt;module&gt;</a:t>
            </a:r>
          </a:p>
          <a:p>
            <a:r>
              <a:rPr lang="nl-BE" dirty="0"/>
              <a:t>    </a:t>
            </a:r>
            <a:r>
              <a:rPr lang="nl-BE" dirty="0" err="1"/>
              <a:t>fruits.remove</a:t>
            </a:r>
            <a:r>
              <a:rPr lang="nl-BE" dirty="0"/>
              <a:t>('kiwi')</a:t>
            </a:r>
          </a:p>
          <a:p>
            <a:r>
              <a:rPr lang="nl-BE" dirty="0" err="1"/>
              <a:t>ValueError</a:t>
            </a:r>
            <a:r>
              <a:rPr lang="nl-BE" dirty="0"/>
              <a:t>: </a:t>
            </a:r>
            <a:r>
              <a:rPr lang="nl-BE" dirty="0" err="1"/>
              <a:t>list.remove</a:t>
            </a:r>
            <a:r>
              <a:rPr lang="nl-BE" dirty="0"/>
              <a:t>(x): x </a:t>
            </a:r>
            <a:r>
              <a:rPr lang="nl-BE" dirty="0" err="1"/>
              <a:t>not</a:t>
            </a:r>
            <a:r>
              <a:rPr lang="nl-BE" dirty="0"/>
              <a:t> in list</a:t>
            </a:r>
          </a:p>
        </p:txBody>
      </p:sp>
    </p:spTree>
    <p:extLst>
      <p:ext uri="{BB962C8B-B14F-4D97-AF65-F5344CB8AC3E}">
        <p14:creationId xmlns:p14="http://schemas.microsoft.com/office/powerpoint/2010/main" val="130982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Presentatie">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BDF6DBDF68B64BB7A2E7560CE18559" ma:contentTypeVersion="3" ma:contentTypeDescription="Een nieuw document maken." ma:contentTypeScope="" ma:versionID="3819241e109e70baa0a232eca21851cb">
  <xsd:schema xmlns:xsd="http://www.w3.org/2001/XMLSchema" xmlns:xs="http://www.w3.org/2001/XMLSchema" xmlns:p="http://schemas.microsoft.com/office/2006/metadata/properties" xmlns:ns2="d6417362-778e-4ed5-9083-63826e8f8b42" targetNamespace="http://schemas.microsoft.com/office/2006/metadata/properties" ma:root="true" ma:fieldsID="dcf89f0ec42ac1f3753fdb4af2197f2b" ns2:_="">
    <xsd:import namespace="d6417362-778e-4ed5-9083-63826e8f8b42"/>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17362-778e-4ed5-9083-63826e8f8b42"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Hint-hash delen" ma:internalName="SharingHintHash" ma:readOnly="true">
      <xsd:simpleType>
        <xsd:restriction base="dms:Text"/>
      </xsd:simpleType>
    </xsd:element>
    <xsd:element name="SharedWithDetails" ma:index="10"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EA81E4-6E31-49A0-A3F8-1B23EB8E6F7A}">
  <ds:schemaRefs>
    <ds:schemaRef ds:uri="http://schemas.microsoft.com/office/2006/metadata/properties"/>
    <ds:schemaRef ds:uri="http://purl.org/dc/terms/"/>
    <ds:schemaRef ds:uri="http://schemas.openxmlformats.org/package/2006/metadata/core-properties"/>
    <ds:schemaRef ds:uri="d6417362-778e-4ed5-9083-63826e8f8b42"/>
    <ds:schemaRef ds:uri="http://purl.org/dc/dcmitype/"/>
    <ds:schemaRef ds:uri="http://schemas.microsoft.com/office/infopath/2007/PartnerControls"/>
    <ds:schemaRef ds:uri="http://schemas.microsoft.com/office/2006/documentManagement/types"/>
    <ds:schemaRef ds:uri="http://purl.org/dc/elements/1.1/"/>
    <ds:schemaRef ds:uri="http://www.w3.org/XML/1998/namespace"/>
  </ds:schemaRefs>
</ds:datastoreItem>
</file>

<file path=customXml/itemProps2.xml><?xml version="1.0" encoding="utf-8"?>
<ds:datastoreItem xmlns:ds="http://schemas.openxmlformats.org/officeDocument/2006/customXml" ds:itemID="{8176354A-BC58-4C84-A5C5-53B9526F2E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17362-778e-4ed5-9083-63826e8f8b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0D4A7D-4AF3-41B8-85A1-0B40E6A1DD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16822</TotalTime>
  <Words>1475</Words>
  <Application>Microsoft Office PowerPoint</Application>
  <PresentationFormat>Diavoorstelling (4:3)</PresentationFormat>
  <Paragraphs>171</Paragraphs>
  <Slides>25</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25</vt:i4>
      </vt:variant>
    </vt:vector>
  </HeadingPairs>
  <TitlesOfParts>
    <vt:vector size="30" baseType="lpstr">
      <vt:lpstr>Arial</vt:lpstr>
      <vt:lpstr>Calibri</vt:lpstr>
      <vt:lpstr>Consolas</vt:lpstr>
      <vt:lpstr>Courier New</vt:lpstr>
      <vt:lpstr>Presentatie</vt:lpstr>
      <vt:lpstr>Hoofdstuk 7</vt:lpstr>
      <vt:lpstr>7.1 Basis</vt:lpstr>
      <vt:lpstr>Opgave 7.1</vt:lpstr>
      <vt:lpstr>Opgave 7.2</vt:lpstr>
      <vt:lpstr>7.2 Lists aanpassen</vt:lpstr>
      <vt:lpstr>7.3 Lists en operatoren</vt:lpstr>
      <vt:lpstr>7.4 List methodes </vt:lpstr>
      <vt:lpstr>7.4 List methodes </vt:lpstr>
      <vt:lpstr>7.4 List methodes </vt:lpstr>
      <vt:lpstr>7.4 List methodes </vt:lpstr>
      <vt:lpstr>7.4 List methodes </vt:lpstr>
      <vt:lpstr>Opgave 7.3</vt:lpstr>
      <vt:lpstr>Opgave 7.4</vt:lpstr>
      <vt:lpstr>7.5 List als argument</vt:lpstr>
      <vt:lpstr>7.5 List als argument</vt:lpstr>
      <vt:lpstr>7.5 List als argument</vt:lpstr>
      <vt:lpstr>Opgave 7.5</vt:lpstr>
      <vt:lpstr>Opgave 7.6</vt:lpstr>
      <vt:lpstr>7.6 Lists maken</vt:lpstr>
      <vt:lpstr>7.6 List maken d.m.v. casting</vt:lpstr>
      <vt:lpstr>7.7 Geneste lists</vt:lpstr>
      <vt:lpstr>7.7 Geneste lists</vt:lpstr>
      <vt:lpstr>Opgave 7.7</vt:lpstr>
      <vt:lpstr>Opgave 7.7 (vervolg)</vt:lpstr>
      <vt:lpstr>Opgave 7.7 (vervolg)</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PXL</dc:creator>
  <cp:lastModifiedBy>Heidi Tans</cp:lastModifiedBy>
  <cp:revision>647</cp:revision>
  <dcterms:created xsi:type="dcterms:W3CDTF">2013-10-07T12:53:33Z</dcterms:created>
  <dcterms:modified xsi:type="dcterms:W3CDTF">2023-09-11T09:58:05Z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0x0101008DBDF6DBDF68B64BB7A2E7560CE18559</vt:lpwstr>
  </property>
  <property fmtid="{D5CDD505-2E9C-101B-9397-08002B2CF9AE}" pid="3" name="MSIP_Label_f95379a6-efcb-4855-97e0-03c6be785496_Enabled">
    <vt:lpwstr>True</vt:lpwstr>
  </property>
  <property fmtid="{D5CDD505-2E9C-101B-9397-08002B2CF9AE}" pid="4" name="MSIP_Label_f95379a6-efcb-4855-97e0-03c6be785496_SiteId">
    <vt:lpwstr>0bff66c5-45db-46ed-8b81-87959e069b90</vt:lpwstr>
  </property>
  <property fmtid="{D5CDD505-2E9C-101B-9397-08002B2CF9AE}" pid="5" name="MSIP_Label_f95379a6-efcb-4855-97e0-03c6be785496_Owner">
    <vt:lpwstr>20002296@PXL.BE</vt:lpwstr>
  </property>
  <property fmtid="{D5CDD505-2E9C-101B-9397-08002B2CF9AE}" pid="6" name="MSIP_Label_f95379a6-efcb-4855-97e0-03c6be785496_SetDate">
    <vt:lpwstr>2019-10-10T20:20:03.9816922Z</vt:lpwstr>
  </property>
  <property fmtid="{D5CDD505-2E9C-101B-9397-08002B2CF9AE}" pid="7" name="MSIP_Label_f95379a6-efcb-4855-97e0-03c6be785496_Name">
    <vt:lpwstr>Publiek</vt:lpwstr>
  </property>
  <property fmtid="{D5CDD505-2E9C-101B-9397-08002B2CF9AE}" pid="8" name="MSIP_Label_f95379a6-efcb-4855-97e0-03c6be785496_Application">
    <vt:lpwstr>Microsoft Azure Information Protection</vt:lpwstr>
  </property>
  <property fmtid="{D5CDD505-2E9C-101B-9397-08002B2CF9AE}" pid="9" name="MSIP_Label_f95379a6-efcb-4855-97e0-03c6be785496_ActionId">
    <vt:lpwstr>326be173-bfb6-493c-9c4d-eb416352baba</vt:lpwstr>
  </property>
  <property fmtid="{D5CDD505-2E9C-101B-9397-08002B2CF9AE}" pid="10" name="MSIP_Label_f95379a6-efcb-4855-97e0-03c6be785496_Extended_MSFT_Method">
    <vt:lpwstr>Automatic</vt:lpwstr>
  </property>
  <property fmtid="{D5CDD505-2E9C-101B-9397-08002B2CF9AE}" pid="11" name="Sensitivity">
    <vt:lpwstr>Publiek</vt:lpwstr>
  </property>
</Properties>
</file>