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348" r:id="rId6"/>
    <p:sldId id="315" r:id="rId7"/>
    <p:sldId id="368" r:id="rId8"/>
    <p:sldId id="351" r:id="rId9"/>
    <p:sldId id="353" r:id="rId10"/>
    <p:sldId id="354" r:id="rId11"/>
    <p:sldId id="369" r:id="rId12"/>
    <p:sldId id="371" r:id="rId13"/>
    <p:sldId id="372" r:id="rId14"/>
    <p:sldId id="373" r:id="rId15"/>
    <p:sldId id="374" r:id="rId16"/>
    <p:sldId id="370" r:id="rId17"/>
    <p:sldId id="375" r:id="rId18"/>
    <p:sldId id="376" r:id="rId19"/>
    <p:sldId id="377" r:id="rId20"/>
    <p:sldId id="378" r:id="rId21"/>
    <p:sldId id="379" r:id="rId22"/>
    <p:sldId id="380" r:id="rId23"/>
    <p:sldId id="381" r:id="rId2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  <a:srgbClr val="00E8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5210" autoAdjust="0"/>
  </p:normalViewPr>
  <p:slideViewPr>
    <p:cSldViewPr snapToGrid="0" snapToObjects="1">
      <p:cViewPr varScale="1">
        <p:scale>
          <a:sx n="82" d="100"/>
          <a:sy n="82" d="100"/>
        </p:scale>
        <p:origin x="16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Lambrechts" userId="8ba8ecb1-cb6c-4eab-9b49-a0778d79413f" providerId="ADAL" clId="{195E46A6-03D2-470F-BB23-469A23BEC16B}"/>
    <pc:docChg chg="modSld">
      <pc:chgData name="Rita Lambrechts" userId="8ba8ecb1-cb6c-4eab-9b49-a0778d79413f" providerId="ADAL" clId="{195E46A6-03D2-470F-BB23-469A23BEC16B}" dt="2024-09-14T19:46:28.655" v="2"/>
      <pc:docMkLst>
        <pc:docMk/>
      </pc:docMkLst>
      <pc:sldChg chg="modSp mod">
        <pc:chgData name="Rita Lambrechts" userId="8ba8ecb1-cb6c-4eab-9b49-a0778d79413f" providerId="ADAL" clId="{195E46A6-03D2-470F-BB23-469A23BEC16B}" dt="2024-09-14T19:46:28.655" v="2"/>
        <pc:sldMkLst>
          <pc:docMk/>
          <pc:sldMk cId="1259077909" sldId="369"/>
        </pc:sldMkLst>
        <pc:spChg chg="mod">
          <ac:chgData name="Rita Lambrechts" userId="8ba8ecb1-cb6c-4eab-9b49-a0778d79413f" providerId="ADAL" clId="{195E46A6-03D2-470F-BB23-469A23BEC16B}" dt="2024-09-14T19:46:28.655" v="2"/>
          <ac:spMkLst>
            <pc:docMk/>
            <pc:sldMk cId="1259077909" sldId="36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Hoofdstuk 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Hoofdstuk 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</p:spTree>
    <p:extLst>
      <p:ext uri="{BB962C8B-B14F-4D97-AF65-F5344CB8AC3E}">
        <p14:creationId xmlns:p14="http://schemas.microsoft.com/office/powerpoint/2010/main" val="398034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0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BFA6F3-ECDC-4450-8F6A-C2AA52B655AF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>
                <a:solidFill>
                  <a:srgbClr val="58A618"/>
                </a:solidFill>
                <a:latin typeface="+mn-lt"/>
                <a:ea typeface="+mn-ea"/>
                <a:cs typeface="+mn-cs"/>
              </a:rPr>
              <a:t>IT Essentials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9" y="3341051"/>
            <a:ext cx="3682241" cy="3344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42238B09-DFB5-4A69-B4BA-1BA1D0C45347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6BF9252A-0B34-45DB-A8CF-1EC78FE8ADDC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E0547EC-EF9D-4C5C-A6CA-2928FD1C9ED7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6DF3B4-C78A-44D8-9BAA-EE5A7C63C3C5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F65CF60-EF85-49FB-B0CE-96047305B616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BC41CC7-9609-407B-AA2F-086E6BBF6108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48640"/>
            <a:ext cx="8209257" cy="5577523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0">
                <a:solidFill>
                  <a:srgbClr val="00E800"/>
                </a:solidFill>
              </a:defRPr>
            </a:lvl1pPr>
          </a:lstStyle>
          <a:p>
            <a:pPr lvl="0"/>
            <a:r>
              <a:rPr lang="nl-NL" dirty="0"/>
              <a:t>1.1 Ondertitel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4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1">
                <a:solidFill>
                  <a:srgbClr val="CC00CC"/>
                </a:solidFill>
              </a:defRPr>
            </a:lvl1pPr>
          </a:lstStyle>
          <a:p>
            <a:pPr lvl="0"/>
            <a:r>
              <a:rPr lang="nl-NL" dirty="0"/>
              <a:t>Opdracht 1: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70757-16A9-4CE1-AAB7-D549E6BA228A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F8E1C96-954A-4CBF-BB97-51C7414303B8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30A206A-FCAE-49F3-9DA4-3BB84759074A}" type="datetime1">
              <a:rPr lang="nl-NL" smtClean="0"/>
              <a:t>14-9-2024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4EA-3FAA-402A-B62D-C984B87F4144}" type="datetime1">
              <a:rPr lang="nl-NL" smtClean="0"/>
              <a:t>14-9-2024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Hoofdstuk 1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Expressies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59"/>
            <a:ext cx="8209257" cy="121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1.2.3 </a:t>
            </a:r>
            <a:r>
              <a:rPr lang="nl-BE" dirty="0" err="1">
                <a:solidFill>
                  <a:srgbClr val="92D050"/>
                </a:solidFill>
              </a:rPr>
              <a:t>Floats</a:t>
            </a:r>
            <a:r>
              <a:rPr lang="nl-BE" dirty="0">
                <a:solidFill>
                  <a:srgbClr val="92D050"/>
                </a:solidFill>
              </a:rPr>
              <a:t> (= </a:t>
            </a:r>
            <a:r>
              <a:rPr lang="nl-BE" dirty="0" err="1">
                <a:solidFill>
                  <a:srgbClr val="92D050"/>
                </a:solidFill>
              </a:rPr>
              <a:t>floating</a:t>
            </a:r>
            <a:r>
              <a:rPr lang="nl-BE" dirty="0">
                <a:solidFill>
                  <a:srgbClr val="92D050"/>
                </a:solidFill>
              </a:rPr>
              <a:t>-point getallen </a:t>
            </a: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				   = getallen met decimalen)</a:t>
            </a:r>
          </a:p>
          <a:p>
            <a:endParaRPr lang="nl-BE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4038" y="2378741"/>
            <a:ext cx="8132760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p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rint(3.14159265) 	   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3.14159265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	p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rint(3,14159265) 	    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?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800" dirty="0">
                <a:solidFill>
                  <a:srgbClr val="000000"/>
                </a:solidFill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p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rint(3.0) 			    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3.0 (is een 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float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</a:t>
            </a:r>
            <a:endParaRPr kumimoji="0" lang="nl-BE" altLang="nl-B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	p</a:t>
            </a:r>
            <a:r>
              <a:rPr kumimoji="0" lang="nl-BE" altLang="nl-BE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rint(3) 		</a:t>
            </a:r>
            <a:r>
              <a:rPr kumimoji="0" lang="nl-BE" altLang="nl-BE" sz="2800" b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    </a:t>
            </a:r>
            <a:r>
              <a:rPr kumimoji="0" lang="nl-BE" altLang="nl-BE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0" lang="nl-BE" altLang="nl-BE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3 (is een integer)</a:t>
            </a:r>
            <a:endParaRPr kumimoji="0" lang="nl-BE" altLang="nl-BE" sz="4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8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print( (431 </a:t>
            </a:r>
            <a:r>
              <a:rPr kumimoji="0" lang="nl-BE" altLang="nl-BE" sz="280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100) </a:t>
            </a:r>
            <a:r>
              <a:rPr kumimoji="0" lang="nl-BE" altLang="nl-BE" sz="280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*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100 )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430.99999999999994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8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i.p.v. 431 (door de manier waarop 			Python </a:t>
            </a:r>
            <a:r>
              <a:rPr kumimoji="0" lang="nl-BE" altLang="nl-BE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floats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 opslaat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</a:t>
            </a:r>
            <a:r>
              <a:rPr kumimoji="0" lang="nl-BE" altLang="nl-B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)</a:t>
            </a: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PIJL-LINKS en -RECHTS 4"/>
          <p:cNvSpPr/>
          <p:nvPr/>
        </p:nvSpPr>
        <p:spPr>
          <a:xfrm>
            <a:off x="1001486" y="3873655"/>
            <a:ext cx="511629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PIJL-LINKS en -RECHTS 6"/>
          <p:cNvSpPr/>
          <p:nvPr/>
        </p:nvSpPr>
        <p:spPr>
          <a:xfrm>
            <a:off x="1001486" y="3020144"/>
            <a:ext cx="511629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9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1.3 Expressies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= combinatie van één of meerdere waardes (strings, integers of </a:t>
            </a:r>
            <a:r>
              <a:rPr lang="nl-BE" dirty="0" err="1"/>
              <a:t>floats</a:t>
            </a:r>
            <a:r>
              <a:rPr lang="nl-BE" dirty="0"/>
              <a:t>) met behulp van operatoren, die dan een nieuwe waarde oplevert.</a:t>
            </a:r>
          </a:p>
        </p:txBody>
      </p:sp>
    </p:spTree>
    <p:extLst>
      <p:ext uri="{BB962C8B-B14F-4D97-AF65-F5344CB8AC3E}">
        <p14:creationId xmlns:p14="http://schemas.microsoft.com/office/powerpoint/2010/main" val="418753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85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1.3.1 Eenvoudige berekeningen</a:t>
            </a:r>
          </a:p>
          <a:p>
            <a:endParaRPr lang="nl-BE" b="1" dirty="0"/>
          </a:p>
        </p:txBody>
      </p:sp>
      <p:graphicFrame>
        <p:nvGraphicFramePr>
          <p:cNvPr id="3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59927"/>
              </p:ext>
            </p:extLst>
          </p:nvPr>
        </p:nvGraphicFramePr>
        <p:xfrm>
          <a:off x="554038" y="1741034"/>
          <a:ext cx="3397476" cy="351676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395">
                <a:tc>
                  <a:txBody>
                    <a:bodyPr/>
                    <a:lstStyle/>
                    <a:p>
                      <a:r>
                        <a:rPr lang="nl-BE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aftrekking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vermenigvuldiging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integer </a:t>
                      </a:r>
                      <a:r>
                        <a:rPr lang="nl-BE" sz="2400" baseline="0" dirty="0"/>
                        <a:t>deling</a:t>
                      </a:r>
                      <a:endParaRPr lang="nl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machtsverheffing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77541" y="1614428"/>
            <a:ext cx="8568488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+ 3)	</a:t>
            </a: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8</a:t>
            </a:r>
            <a:endParaRPr kumimoji="0" lang="nl-BE" altLang="nl-BE" i="0" u="none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print(5 - 3)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* 3)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15</a:t>
            </a:r>
            <a:endParaRPr kumimoji="0" lang="nl-BE" altLang="nl-BE" i="0" u="none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/ 3)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1.6666666666666667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// 3) 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1	</a:t>
            </a:r>
            <a:r>
              <a:rPr lang="nl-BE" altLang="nl-BE">
                <a:ea typeface="Times New Roman" panose="02020603050405020304" pitchFamily="18" charset="0"/>
                <a:cs typeface="Courier New" panose="02070309020205020404" pitchFamily="49" charset="0"/>
              </a:rPr>
              <a:t>(rondt 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af naar beneden)!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print(6 / 3)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2.0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print(6.0 / 2)	 3.0</a:t>
            </a:r>
            <a:endParaRPr lang="nl-BE" altLang="nl-BE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print(5.0 // 3)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1.0</a:t>
            </a:r>
            <a:endParaRPr lang="nl-BE" altLang="nl-BE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** 3)	</a:t>
            </a:r>
            <a:r>
              <a:rPr kumimoji="0" lang="nl-BE" altLang="nl-BE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125</a:t>
            </a:r>
            <a:endParaRPr kumimoji="0" lang="nl-BE" altLang="nl-BE" i="0" u="none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print(5 % 3) 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2 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= rest na deling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517572" y="229434"/>
            <a:ext cx="3526972" cy="138499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Als er een </a:t>
            </a:r>
            <a:r>
              <a:rPr lang="nl-BE" altLang="nl-BE" sz="2800" dirty="0" err="1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in de berekening zit, is het resultaat een </a:t>
            </a:r>
            <a:r>
              <a:rPr lang="nl-BE" altLang="nl-BE" sz="2800" dirty="0" err="1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!!!</a:t>
            </a:r>
            <a:endParaRPr lang="nl-BE" sz="2000" dirty="0">
              <a:solidFill>
                <a:srgbClr val="92D05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55172" y="229433"/>
            <a:ext cx="3516085" cy="138499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Als er een deling in de berekening zit, is het resultaat een </a:t>
            </a:r>
            <a:r>
              <a:rPr lang="nl-BE" altLang="nl-BE" sz="2800" dirty="0" err="1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!!!</a:t>
            </a:r>
            <a:endParaRPr lang="nl-BE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1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85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1.3.2 Complexe berekeningen</a:t>
            </a:r>
          </a:p>
          <a:p>
            <a:endParaRPr lang="nl-BE" b="1" dirty="0"/>
          </a:p>
        </p:txBody>
      </p:sp>
      <p:graphicFrame>
        <p:nvGraphicFramePr>
          <p:cNvPr id="3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166418"/>
              </p:ext>
            </p:extLst>
          </p:nvPr>
        </p:nvGraphicFramePr>
        <p:xfrm>
          <a:off x="554038" y="1415144"/>
          <a:ext cx="5030332" cy="45530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395">
                <a:tc>
                  <a:txBody>
                    <a:bodyPr/>
                    <a:lstStyle/>
                    <a:p>
                      <a:endParaRPr lang="nl-BE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kern="1200" dirty="0"/>
                        <a:t>()</a:t>
                      </a:r>
                      <a:endParaRPr lang="nl-BE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kern="1200" dirty="0"/>
                        <a:t>haakjes</a:t>
                      </a:r>
                      <a:endParaRPr lang="nl-BE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machtsverheffing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vermenigvuldiging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integer </a:t>
                      </a:r>
                      <a:r>
                        <a:rPr lang="nl-BE" sz="2400" baseline="0" dirty="0"/>
                        <a:t>deling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optelling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395">
                <a:tc>
                  <a:txBody>
                    <a:bodyPr/>
                    <a:lstStyle/>
                    <a:p>
                      <a:r>
                        <a:rPr lang="nl-BE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aftrekking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8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1449" y="2323417"/>
            <a:ext cx="8194487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400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print(5 * 2 - 3 + 4 / 2)</a:t>
            </a:r>
            <a:r>
              <a:rPr kumimoji="0" lang="nl-BE" altLang="nl-BE" sz="4000" i="0" u="none" strike="noStrike" cap="none" normalizeH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nl-BE" altLang="nl-BE" sz="400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nl-BE" altLang="nl-BE" sz="400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9.0</a:t>
            </a:r>
            <a:r>
              <a:rPr kumimoji="0" lang="nl-BE" altLang="nl-BE" sz="4000" i="0" u="none" strike="noStrike" cap="none" normalizeH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i.p.v. 9!</a:t>
            </a:r>
            <a:endParaRPr kumimoji="0" lang="nl-BE" altLang="nl-BE" sz="4000" i="0" u="none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400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kumimoji="0" lang="nl-BE" altLang="nl-BE" sz="4000" i="0" u="none" strike="noStrike" cap="none" normalizeH="0" baseline="0" dirty="0">
                <a:ln>
                  <a:noFill/>
                </a:ln>
                <a:effectLst/>
              </a:rPr>
              <a:t>6 - 10 / 2 + 9)	</a:t>
            </a:r>
            <a:r>
              <a:rPr kumimoji="0" lang="nl-BE" altLang="nl-BE" sz="4000" i="0" u="none" strike="noStrike" cap="none" normalizeH="0" dirty="0">
                <a:ln>
                  <a:noFill/>
                </a:ln>
                <a:effectLst/>
              </a:rPr>
              <a:t>    </a:t>
            </a:r>
            <a:r>
              <a:rPr kumimoji="0" lang="nl-BE" altLang="nl-BE" sz="4000" i="0" u="none" strike="noStrike" cap="none" normalizeH="0" baseline="0" dirty="0">
                <a:ln>
                  <a:noFill/>
                </a:ln>
                <a:effectLst/>
                <a:sym typeface="Wingdings" panose="05000000000000000000" pitchFamily="2" charset="2"/>
              </a:rPr>
              <a:t>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0" dirty="0">
                <a:ea typeface="Times New Roman" panose="02020603050405020304" pitchFamily="18" charset="0"/>
                <a:cs typeface="Courier New" panose="02070309020205020404" pitchFamily="49" charset="0"/>
              </a:rPr>
              <a:t>print((</a:t>
            </a:r>
            <a:r>
              <a:rPr lang="nl-BE" altLang="nl-BE" sz="4000" dirty="0"/>
              <a:t>6 - 10) / 2 + 9)	    </a:t>
            </a:r>
            <a:r>
              <a:rPr lang="nl-BE" altLang="nl-BE" sz="4000" dirty="0">
                <a:sym typeface="Wingdings" panose="05000000000000000000" pitchFamily="2" charset="2"/>
              </a:rPr>
              <a:t> ?</a:t>
            </a:r>
            <a:endParaRPr lang="nl-BE" altLang="nl-BE" sz="4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0" dirty="0">
                <a:ea typeface="Times New Roman" panose="02020603050405020304" pitchFamily="18" charset="0"/>
                <a:cs typeface="Courier New" panose="02070309020205020404" pitchFamily="49" charset="0"/>
              </a:rPr>
              <a:t>print(15 / 6 * 2)	     	    </a:t>
            </a:r>
            <a:r>
              <a:rPr lang="nl-BE" altLang="nl-BE" sz="4000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0" dirty="0">
                <a:ea typeface="Times New Roman" panose="02020603050405020304" pitchFamily="18" charset="0"/>
                <a:cs typeface="Courier New" panose="02070309020205020404" pitchFamily="49" charset="0"/>
              </a:rPr>
              <a:t>print(10 – 6 % 4 / 2)	    </a:t>
            </a:r>
            <a:r>
              <a:rPr lang="nl-BE" altLang="nl-BE" sz="4000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sz="4000" dirty="0">
              <a:ea typeface="Times New Roman" panose="02020603050405020304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77839" y="419095"/>
            <a:ext cx="4094162" cy="138499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Bewerkingen met dezelfde prioriteit worden van links naar rechts uitgevoerd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778828" y="419095"/>
            <a:ext cx="3817108" cy="138499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Als er een </a:t>
            </a:r>
            <a:r>
              <a:rPr lang="nl-BE" altLang="nl-BE" sz="2800" dirty="0" err="1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in de berekening zit, is het resultaat een </a:t>
            </a:r>
            <a:r>
              <a:rPr lang="nl-BE" altLang="nl-BE" sz="2800" dirty="0" err="1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nl-BE" altLang="nl-BE" sz="2800" dirty="0">
                <a:solidFill>
                  <a:srgbClr val="92D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!!!</a:t>
            </a:r>
            <a:endParaRPr lang="nl-BE" sz="2000" dirty="0">
              <a:solidFill>
                <a:srgbClr val="92D05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5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1450" y="1109592"/>
            <a:ext cx="8034979" cy="298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3600" u="sng" dirty="0"/>
              <a:t>Opgave 1.1</a:t>
            </a:r>
          </a:p>
          <a:p>
            <a:pPr marL="0" indent="0">
              <a:buNone/>
            </a:pPr>
            <a:r>
              <a:rPr lang="nl-BE" sz="3600" dirty="0"/>
              <a:t>Schrijf een programma dat het aantal seconden in 2 weken berekent. Je moet de berekening doen in Python code.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sz="4000" dirty="0">
              <a:ea typeface="Times New Roman" panose="02020603050405020304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90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1.3.3 String expressies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7541" y="1631980"/>
            <a:ext cx="731149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Je kunt de plus (+) gebruiken om twee of meerdere strings aan elkaar te "plakken".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print("tot"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"ziens")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</a:rPr>
              <a:t> 	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sym typeface="Wingdings" panose="05000000000000000000" pitchFamily="2" charset="2"/>
              </a:rPr>
              <a:t>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effectLst/>
                <a:sym typeface="Wingdings" panose="05000000000000000000" pitchFamily="2" charset="2"/>
              </a:rPr>
              <a:t>totziens</a:t>
            </a:r>
            <a:endParaRPr kumimoji="0" lang="nl-BE" altLang="nl-BE" b="0" i="0" u="none" strike="noStrike" cap="none" normalizeH="0" baseline="0" dirty="0">
              <a:ln>
                <a:noFill/>
              </a:ln>
              <a:effectLst/>
              <a:sym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print("tot " </a:t>
            </a:r>
            <a:r>
              <a:rPr lang="nl-BE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"ziens")</a:t>
            </a:r>
            <a:r>
              <a:rPr lang="nl-BE" altLang="nl-BE" dirty="0"/>
              <a:t> 	 </a:t>
            </a:r>
            <a:r>
              <a:rPr lang="nl-BE" altLang="nl-BE" dirty="0">
                <a:sym typeface="Wingdings" panose="05000000000000000000" pitchFamily="2" charset="2"/>
              </a:rPr>
              <a:t> tot ziens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print("tot" </a:t>
            </a:r>
            <a:r>
              <a:rPr lang="nl-BE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" ziens")</a:t>
            </a:r>
            <a:r>
              <a:rPr lang="nl-BE" altLang="nl-BE" dirty="0"/>
              <a:t> 	 </a:t>
            </a:r>
            <a:r>
              <a:rPr lang="nl-BE" altLang="nl-BE" dirty="0">
                <a:sym typeface="Wingdings" panose="05000000000000000000" pitchFamily="2" charset="2"/>
              </a:rPr>
              <a:t> tot ziens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print("tot" </a:t>
            </a:r>
            <a:r>
              <a:rPr lang="nl-BE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 " " + "ziens")</a:t>
            </a:r>
            <a:r>
              <a:rPr lang="nl-BE" altLang="nl-BE" dirty="0"/>
              <a:t> </a:t>
            </a:r>
            <a:r>
              <a:rPr lang="nl-BE" altLang="nl-BE" dirty="0">
                <a:sym typeface="Wingdings" panose="05000000000000000000" pitchFamily="2" charset="2"/>
              </a:rPr>
              <a:t> tot ziens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dirty="0">
              <a:sym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73943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90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1.3.4 Type casting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7752" y="1764680"/>
            <a:ext cx="7311495" cy="369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BE" b="1" dirty="0"/>
              <a:t>int()</a:t>
            </a:r>
            <a:r>
              <a:rPr lang="nl-BE" dirty="0"/>
              <a:t> geeft de waarde tussen haakjes terug als integer (= afkappen)</a:t>
            </a:r>
          </a:p>
          <a:p>
            <a:pPr lvl="0"/>
            <a:r>
              <a:rPr lang="nl-BE" b="1" dirty="0" err="1"/>
              <a:t>float</a:t>
            </a:r>
            <a:r>
              <a:rPr lang="nl-BE" b="1" dirty="0"/>
              <a:t>()</a:t>
            </a:r>
            <a:r>
              <a:rPr lang="nl-BE" dirty="0"/>
              <a:t> geeft de waarde tussen haakjes terug als </a:t>
            </a:r>
            <a:r>
              <a:rPr lang="nl-BE" dirty="0" err="1"/>
              <a:t>float</a:t>
            </a:r>
            <a:endParaRPr lang="nl-BE"/>
          </a:p>
          <a:p>
            <a:pPr lvl="0"/>
            <a:r>
              <a:rPr lang="nl-BE" b="1"/>
              <a:t>str</a:t>
            </a:r>
            <a:r>
              <a:rPr lang="nl-BE" b="1" dirty="0"/>
              <a:t>()</a:t>
            </a:r>
            <a:r>
              <a:rPr lang="nl-BE" dirty="0"/>
              <a:t> geeft de waarde tussen haakjes terug als string.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04216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7752" y="1124504"/>
            <a:ext cx="7311495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print(15 /</a:t>
            </a:r>
            <a:r>
              <a:rPr lang="en-GB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4)		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3.75</a:t>
            </a:r>
            <a:endParaRPr lang="en-GB" altLang="nl-BE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GB" altLang="nl-BE" dirty="0" err="1"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(15 /</a:t>
            </a:r>
            <a:r>
              <a:rPr lang="en-GB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4))	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print(15 +</a:t>
            </a:r>
            <a:r>
              <a:rPr lang="en-GB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4)		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19</a:t>
            </a:r>
            <a:endParaRPr lang="en-GB" altLang="nl-BE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print(float(15 +</a:t>
            </a:r>
            <a:r>
              <a:rPr lang="en-GB" altLang="nl-BE" b="1" dirty="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4))	</a:t>
            </a:r>
            <a:r>
              <a:rPr lang="en-GB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19.0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nl-BE" altLang="nl-BE" dirty="0" err="1"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(-</a:t>
            </a:r>
            <a:r>
              <a:rPr lang="nl-BE" altLang="nl-BE">
                <a:ea typeface="Times New Roman" panose="02020603050405020304" pitchFamily="18" charset="0"/>
                <a:cs typeface="Courier New" panose="02070309020205020404" pitchFamily="49" charset="0"/>
              </a:rPr>
              <a:t>17))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BE" altLang="nl-BE" dirty="0"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 ?</a:t>
            </a:r>
            <a:endParaRPr lang="nl-BE" altLang="nl-BE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  <a:t>print("Ik wil minimum een " + </a:t>
            </a:r>
            <a:r>
              <a:rPr lang="nl-BE" altLang="nl-BE" dirty="0" err="1"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  <a:t>(10) + </a:t>
            </a:r>
            <a:b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  <a:t>" halen.")</a:t>
            </a:r>
            <a:r>
              <a:rPr lang="nl-BE" altLang="nl-BE" dirty="0"/>
              <a:t> 		</a:t>
            </a:r>
            <a:r>
              <a:rPr lang="nl-BE" altLang="nl-BE" dirty="0">
                <a:sym typeface="Wingdings" panose="05000000000000000000" pitchFamily="2" charset="2"/>
              </a:rPr>
              <a:t>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  <a:t>print("Ik wil minimum een " + 10 + </a:t>
            </a:r>
            <a:b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BE" altLang="nl-BE" dirty="0">
                <a:ea typeface="Calibri" panose="020F0502020204030204" pitchFamily="34" charset="0"/>
                <a:cs typeface="Times New Roman" panose="02020603050405020304" pitchFamily="18" charset="0"/>
              </a:rPr>
              <a:t>" halen.")</a:t>
            </a:r>
            <a:r>
              <a:rPr lang="nl-BE" altLang="nl-BE" dirty="0"/>
              <a:t> 		</a:t>
            </a:r>
            <a:r>
              <a:rPr lang="nl-BE" altLang="nl-BE" dirty="0">
                <a:sym typeface="Wingdings" panose="05000000000000000000" pitchFamily="2" charset="2"/>
              </a:rPr>
              <a:t>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41244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0.  Inleiding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Resultaten tonen: print()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Datatypes: string, integer en </a:t>
            </a:r>
            <a:r>
              <a:rPr lang="nl-BE" dirty="0" err="1"/>
              <a:t>float</a:t>
            </a:r>
            <a:endParaRPr lang="nl-BE" dirty="0"/>
          </a:p>
          <a:p>
            <a:pPr marL="514350" lvl="0" indent="-514350">
              <a:buFont typeface="+mj-lt"/>
              <a:buAutoNum type="arabicPeriod"/>
            </a:pPr>
            <a:r>
              <a:rPr lang="nl-BE" dirty="0"/>
              <a:t>Expressies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Eenvoudige berekeningen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Complexe berekeningen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String expressies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BE" dirty="0"/>
              <a:t>Type casting: int(), </a:t>
            </a:r>
            <a:r>
              <a:rPr lang="nl-BE" dirty="0" err="1"/>
              <a:t>float</a:t>
            </a:r>
            <a:r>
              <a:rPr lang="nl-BE" dirty="0"/>
              <a:t>() en </a:t>
            </a:r>
            <a:r>
              <a:rPr lang="nl-BE" dirty="0" err="1"/>
              <a:t>str</a:t>
            </a:r>
            <a:r>
              <a:rPr lang="nl-BE" dirty="0"/>
              <a:t>()</a:t>
            </a:r>
          </a:p>
          <a:p>
            <a:pPr marL="514350" indent="-514350">
              <a:buAutoNum type="arabicPeriod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2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1450" y="278595"/>
            <a:ext cx="8034979" cy="465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nl-BE" sz="3600" u="sng" dirty="0"/>
              <a:t>Opgave 1.2</a:t>
            </a:r>
          </a:p>
          <a:p>
            <a:pPr marL="0" indent="0">
              <a:buNone/>
            </a:pPr>
            <a:r>
              <a:rPr lang="nl-BE" sz="3600" dirty="0"/>
              <a:t>Een boek kost in de winkel €24,95, maar boekwinkels krijgen 40 procent korting bij inkoop. Het verschepen van boeken kost €3 voor het eerste boek, en 75 cent voor ieder volgende boek. Bereken hoeveel de winkel betaalt voor 60 boeken.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altLang="nl-BE" sz="4000" dirty="0">
              <a:ea typeface="Times New Roman" panose="02020603050405020304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5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1.0 Inleiding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Wat is een </a:t>
            </a:r>
            <a:r>
              <a:rPr lang="nl-BE" b="1" dirty="0"/>
              <a:t>algoritme?</a:t>
            </a:r>
            <a:endParaRPr lang="nl-BE" dirty="0"/>
          </a:p>
          <a:p>
            <a:pPr lvl="0"/>
            <a:r>
              <a:rPr lang="nl-BE" dirty="0"/>
              <a:t>is een reeks opdrachten die vanuit een gegeven begintoestand naar een beoogd doel leiden. </a:t>
            </a:r>
          </a:p>
          <a:p>
            <a:pPr lvl="0"/>
            <a:r>
              <a:rPr lang="nl-BE" dirty="0"/>
              <a:t>Geef een voorbeeld uit het dagelijks leven.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30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Wat is </a:t>
            </a:r>
            <a:r>
              <a:rPr lang="nl-BE" b="1" dirty="0"/>
              <a:t>programmeren?	</a:t>
            </a:r>
            <a:endParaRPr lang="nl-BE" dirty="0"/>
          </a:p>
          <a:p>
            <a:pPr lvl="0"/>
            <a:r>
              <a:rPr lang="nl-BE" dirty="0"/>
              <a:t>Een computer vertellen wat hij moet doen.</a:t>
            </a:r>
          </a:p>
          <a:p>
            <a:pPr lvl="0"/>
            <a:r>
              <a:rPr lang="nl-BE" dirty="0"/>
              <a:t>Een computerprogramma is een opeenvolging van instructies (= opdrachten) die de computer verstaat. </a:t>
            </a:r>
          </a:p>
          <a:p>
            <a:pPr marL="0" lvl="0" indent="0">
              <a:buNone/>
            </a:pPr>
            <a:endParaRPr lang="nl-BE" dirty="0"/>
          </a:p>
          <a:p>
            <a:pPr marL="0" lvl="0" indent="0">
              <a:buNone/>
            </a:pPr>
            <a:r>
              <a:rPr lang="nl-BE" i="1" dirty="0"/>
              <a:t>In de cursus IT Essentials gaan we leren algoritmes bedenken. Die algoritmes gaan we leren omzetten in instructies (een programma) m.b.v. de programmeertaal Python.</a:t>
            </a: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5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1.1 Resultaten tonen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u="sng" dirty="0"/>
              <a:t>In de shell: </a:t>
            </a:r>
          </a:p>
          <a:p>
            <a:pPr marL="0" indent="0">
              <a:buNone/>
            </a:pPr>
            <a:r>
              <a:rPr lang="nl-BE" dirty="0"/>
              <a:t>	2 + 14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16</a:t>
            </a:r>
          </a:p>
          <a:p>
            <a:endParaRPr lang="nl-BE" dirty="0"/>
          </a:p>
        </p:txBody>
      </p:sp>
      <p:pic>
        <p:nvPicPr>
          <p:cNvPr id="6" name="Afbeelding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3069" y="3034220"/>
            <a:ext cx="8083730" cy="21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8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u="sng" dirty="0"/>
              <a:t>In een programma:</a:t>
            </a:r>
            <a:r>
              <a:rPr lang="nl-BE" dirty="0"/>
              <a:t> </a:t>
            </a:r>
          </a:p>
          <a:p>
            <a:r>
              <a:rPr lang="nl-BE" dirty="0"/>
              <a:t>print(2 + 14)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16</a:t>
            </a:r>
          </a:p>
          <a:p>
            <a:r>
              <a:rPr lang="nl-BE" dirty="0"/>
              <a:t>print is een functie. Heeft functiehaken!</a:t>
            </a:r>
          </a:p>
          <a:p>
            <a:r>
              <a:rPr lang="nl-BE" dirty="0"/>
              <a:t>print("Welkom in het vak </a:t>
            </a:r>
            <a:r>
              <a:rPr lang="nl-BE" dirty="0" err="1"/>
              <a:t>ITEssentials</a:t>
            </a:r>
            <a:r>
              <a:rPr lang="nl-BE" dirty="0"/>
              <a:t>!")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32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800" dirty="0">
                <a:solidFill>
                  <a:srgbClr val="92D050"/>
                </a:solidFill>
              </a:rPr>
              <a:t>1.2 Datatypes </a:t>
            </a:r>
            <a:endParaRPr lang="nl-B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1.2.1 Strings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2249123"/>
            <a:ext cx="8209257" cy="3877039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 print("Welkom in het vak </a:t>
            </a:r>
            <a:r>
              <a:rPr lang="nl-BE" dirty="0" err="1"/>
              <a:t>ITEssentials</a:t>
            </a:r>
            <a:r>
              <a:rPr lang="nl-BE" dirty="0"/>
              <a:t>!") </a:t>
            </a:r>
          </a:p>
          <a:p>
            <a:pPr marL="0" indent="0">
              <a:buNone/>
            </a:pPr>
            <a:r>
              <a:rPr lang="nl-BE" dirty="0"/>
              <a:t>      = print('Welkom in het vak </a:t>
            </a:r>
            <a:r>
              <a:rPr lang="nl-BE" dirty="0" err="1"/>
              <a:t>ITEssentials</a:t>
            </a:r>
            <a:r>
              <a:rPr lang="nl-BE" dirty="0"/>
              <a:t>!')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print("Hallo,", "dag", "Jan") 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Hallo, dag Jan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print("dia's") 				</a:t>
            </a:r>
            <a:r>
              <a:rPr lang="nl-BE" dirty="0">
                <a:sym typeface="Wingdings" panose="05000000000000000000" pitchFamily="2" charset="2"/>
              </a:rPr>
              <a:t> dia's</a:t>
            </a:r>
            <a:r>
              <a:rPr lang="nl-BE" dirty="0"/>
              <a:t>	= goed	</a:t>
            </a:r>
          </a:p>
          <a:p>
            <a:pPr marL="0" indent="0">
              <a:buNone/>
            </a:pPr>
            <a:r>
              <a:rPr lang="nl-BE" dirty="0"/>
              <a:t>     print('dia's') 							= fout. Waarom?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print('Jan zegt: "Hallo"') 		</a:t>
            </a:r>
            <a:r>
              <a:rPr lang="nl-BE" dirty="0">
                <a:sym typeface="Wingdings" panose="05000000000000000000" pitchFamily="2" charset="2"/>
              </a:rPr>
              <a:t> Jan zegt: "Hallo"	= goed</a:t>
            </a:r>
          </a:p>
          <a:p>
            <a:pPr marL="0" indent="0">
              <a:buNone/>
            </a:pPr>
            <a:r>
              <a:rPr lang="nl-BE" dirty="0"/>
              <a:t>     print("Jan zegt: "Hallo"") 							= fout. Waarom?</a:t>
            </a:r>
          </a:p>
          <a:p>
            <a:pPr marL="0" indent="0">
              <a:buNone/>
            </a:pPr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410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u="sng" dirty="0"/>
              <a:t>Bestudeer waarom onderstaande voorbeelden correct zijn:</a:t>
            </a:r>
          </a:p>
          <a:p>
            <a:pPr marL="0" indent="0">
              <a:buNone/>
            </a:pPr>
            <a:r>
              <a:rPr lang="nl-BE" dirty="0"/>
              <a:t>Als je wilt afdrukken? </a:t>
            </a:r>
          </a:p>
          <a:p>
            <a:r>
              <a:rPr lang="nl-BE" dirty="0"/>
              <a:t>Jan zegt: "Waar zijn de dia's?"</a:t>
            </a:r>
          </a:p>
          <a:p>
            <a:pPr marL="800100" lvl="2" indent="0">
              <a:buNone/>
            </a:pPr>
            <a:r>
              <a:rPr lang="nl-BE" dirty="0"/>
              <a:t>print("Jan zegt: \"Waar zijn de dia's?\"")  	</a:t>
            </a:r>
          </a:p>
          <a:p>
            <a:pPr marL="800100" lvl="2" indent="0">
              <a:buNone/>
            </a:pPr>
            <a:r>
              <a:rPr lang="nl-BE" dirty="0"/>
              <a:t>print('Jan zegt: "Waar zijn de dia\'s?"')		</a:t>
            </a:r>
          </a:p>
          <a:p>
            <a:r>
              <a:rPr lang="nl-BE" dirty="0"/>
              <a:t>\: Dit is een backslash</a:t>
            </a:r>
          </a:p>
          <a:p>
            <a:pPr marL="800100" lvl="2" indent="0">
              <a:buNone/>
            </a:pPr>
            <a:r>
              <a:rPr lang="nl-BE" dirty="0"/>
              <a:t>print("\\: Dit is een backslash")	</a:t>
            </a:r>
          </a:p>
          <a:p>
            <a:pPr marL="800100" lvl="2" indent="0">
              <a:buNone/>
            </a:pPr>
            <a:r>
              <a:rPr lang="nl-BE"/>
              <a:t>print('\\: </a:t>
            </a:r>
            <a:r>
              <a:rPr lang="nl-BE" dirty="0"/>
              <a:t>Dit is een backslash')  	 </a:t>
            </a:r>
          </a:p>
          <a:p>
            <a:r>
              <a:rPr lang="nl-BE" dirty="0"/>
              <a:t>\"Dit is een backslash"</a:t>
            </a:r>
          </a:p>
          <a:p>
            <a:pPr marL="800100" lvl="2" indent="0">
              <a:buNone/>
            </a:pPr>
            <a:r>
              <a:rPr lang="nl-BE" dirty="0"/>
              <a:t>print("\\\"Dit is een backslash\"")	</a:t>
            </a:r>
          </a:p>
          <a:p>
            <a:pPr marL="800100" lvl="2" indent="0">
              <a:buNone/>
            </a:pPr>
            <a:r>
              <a:rPr lang="nl-BE" dirty="0"/>
              <a:t>print('\\"Dit is een backslash"') 		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907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90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1.2.2 Integers (= gehele getallen)</a:t>
            </a: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458687"/>
            <a:ext cx="8209257" cy="4667476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print(3) 		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3</a:t>
            </a:r>
          </a:p>
          <a:p>
            <a:r>
              <a:rPr lang="nl-BE" dirty="0"/>
              <a:t>print(+3) 		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3</a:t>
            </a:r>
          </a:p>
          <a:p>
            <a:pPr marL="0" indent="0">
              <a:buNone/>
            </a:pPr>
            <a:r>
              <a:rPr lang="nl-BE" dirty="0"/>
              <a:t>		print("3") 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?</a:t>
            </a:r>
          </a:p>
          <a:p>
            <a:pPr marL="0" indent="0">
              <a:buNone/>
            </a:pPr>
            <a:r>
              <a:rPr lang="nl-BE" dirty="0"/>
              <a:t>		print("+3") 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?</a:t>
            </a:r>
          </a:p>
          <a:p>
            <a:r>
              <a:rPr lang="nl-BE" dirty="0"/>
              <a:t>print(-16) 	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-16</a:t>
            </a:r>
          </a:p>
          <a:p>
            <a:r>
              <a:rPr lang="nl-BE" dirty="0"/>
              <a:t>print(2, 5, 7) 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2 5 7</a:t>
            </a:r>
          </a:p>
          <a:p>
            <a:r>
              <a:rPr lang="nl-BE" dirty="0"/>
              <a:t>print(2000000000) 		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2000000000</a:t>
            </a:r>
          </a:p>
          <a:p>
            <a:r>
              <a:rPr lang="nl-BE" dirty="0"/>
              <a:t>print(2,000,000,000) 			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?</a:t>
            </a:r>
          </a:p>
          <a:p>
            <a:pPr marL="0" indent="0">
              <a:buNone/>
            </a:pPr>
            <a:r>
              <a:rPr lang="nl-BE" dirty="0"/>
              <a:t>		!!! print(2.000.000.000)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?</a:t>
            </a:r>
          </a:p>
        </p:txBody>
      </p:sp>
      <p:sp>
        <p:nvSpPr>
          <p:cNvPr id="5" name="PIJL-LINKS en -RECHTS 4"/>
          <p:cNvSpPr/>
          <p:nvPr/>
        </p:nvSpPr>
        <p:spPr>
          <a:xfrm>
            <a:off x="881743" y="2601461"/>
            <a:ext cx="511629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-LINKS en -RECHTS 5"/>
          <p:cNvSpPr/>
          <p:nvPr/>
        </p:nvSpPr>
        <p:spPr>
          <a:xfrm>
            <a:off x="881743" y="3140161"/>
            <a:ext cx="511629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PIJL-LINKS en -RECHTS 6"/>
          <p:cNvSpPr/>
          <p:nvPr/>
        </p:nvSpPr>
        <p:spPr>
          <a:xfrm>
            <a:off x="881742" y="5588935"/>
            <a:ext cx="511629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824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EA81E4-6E31-49A0-A3F8-1B23EB8E6F7A}">
  <ds:schemaRefs>
    <ds:schemaRef ds:uri="http://purl.org/dc/terms/"/>
    <ds:schemaRef ds:uri="http://schemas.openxmlformats.org/package/2006/metadata/core-properties"/>
    <ds:schemaRef ds:uri="d6417362-778e-4ed5-9083-63826e8f8b4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14069</TotalTime>
  <Words>1166</Words>
  <Application>Microsoft Office PowerPoint</Application>
  <PresentationFormat>Diavoorstelling (4:3)</PresentationFormat>
  <Paragraphs>181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Presentatie</vt:lpstr>
      <vt:lpstr>Hoofdstuk 1</vt:lpstr>
      <vt:lpstr>Inhoud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Rita Lambrechts</cp:lastModifiedBy>
  <cp:revision>393</cp:revision>
  <dcterms:created xsi:type="dcterms:W3CDTF">2013-10-07T12:53:33Z</dcterms:created>
  <dcterms:modified xsi:type="dcterms:W3CDTF">2024-09-14T19:46:31Z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</Properties>
</file>