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8" r:id="rId6"/>
    <p:sldId id="315" r:id="rId7"/>
    <p:sldId id="351" r:id="rId8"/>
    <p:sldId id="376" r:id="rId9"/>
    <p:sldId id="368" r:id="rId10"/>
    <p:sldId id="377" r:id="rId11"/>
    <p:sldId id="378" r:id="rId12"/>
    <p:sldId id="379" r:id="rId13"/>
    <p:sldId id="369" r:id="rId14"/>
    <p:sldId id="370" r:id="rId15"/>
    <p:sldId id="382" r:id="rId16"/>
    <p:sldId id="371" r:id="rId17"/>
    <p:sldId id="381" r:id="rId18"/>
    <p:sldId id="372" r:id="rId19"/>
    <p:sldId id="383" r:id="rId20"/>
    <p:sldId id="373" r:id="rId21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00E8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433" autoAdjust="0"/>
  </p:normalViewPr>
  <p:slideViewPr>
    <p:cSldViewPr snapToGrid="0" snapToObjects="1">
      <p:cViewPr varScale="1">
        <p:scale>
          <a:sx n="104" d="100"/>
          <a:sy n="104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</p:spTree>
    <p:extLst>
      <p:ext uri="{BB962C8B-B14F-4D97-AF65-F5344CB8AC3E}">
        <p14:creationId xmlns:p14="http://schemas.microsoft.com/office/powerpoint/2010/main" val="39803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408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93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89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Hoofdstuk 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18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IT Essentials</a:t>
            </a:r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9" y="3341051"/>
            <a:ext cx="3682241" cy="3344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48640"/>
            <a:ext cx="8209257" cy="5577523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0">
                <a:solidFill>
                  <a:srgbClr val="00E800"/>
                </a:solidFill>
              </a:defRPr>
            </a:lvl1pPr>
          </a:lstStyle>
          <a:p>
            <a:pPr lvl="0"/>
            <a:r>
              <a:rPr lang="nl-NL" dirty="0"/>
              <a:t>1.1 Ondertitel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45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7542" y="548640"/>
            <a:ext cx="8209257" cy="5577523"/>
          </a:xfrm>
        </p:spPr>
        <p:txBody>
          <a:bodyPr/>
          <a:lstStyle>
            <a:lvl1pPr marL="0" indent="0">
              <a:buNone/>
              <a:defRPr i="1">
                <a:solidFill>
                  <a:srgbClr val="CC00CC"/>
                </a:solidFill>
              </a:defRPr>
            </a:lvl1pPr>
          </a:lstStyle>
          <a:p>
            <a:pPr lvl="0"/>
            <a:r>
              <a:rPr lang="nl-NL" dirty="0"/>
              <a:t>Opdracht 1: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11-9-2023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11-9-2023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Hoofdstuk 2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Variabelen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2.4 Debugging met variabelen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388312"/>
            <a:ext cx="7809208" cy="4602163"/>
          </a:xfrm>
        </p:spPr>
        <p:txBody>
          <a:bodyPr>
            <a:normAutofit/>
          </a:bodyPr>
          <a:lstStyle/>
          <a:p>
            <a:r>
              <a:rPr lang="nl-BE" sz="2800" dirty="0"/>
              <a:t>door het toevoegen van extra print()-statements</a:t>
            </a:r>
            <a:br>
              <a:rPr lang="nl-BE" sz="2800" dirty="0"/>
            </a:br>
            <a:endParaRPr lang="nl-BE" sz="2800" dirty="0"/>
          </a:p>
          <a:p>
            <a:r>
              <a:rPr lang="nl-BE" sz="2800" dirty="0"/>
              <a:t>voorbeeld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207565"/>
            <a:ext cx="4324350" cy="27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499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2.5 Soft </a:t>
            </a:r>
            <a:r>
              <a:rPr lang="nl-BE" dirty="0" err="1">
                <a:solidFill>
                  <a:srgbClr val="92D050"/>
                </a:solidFill>
              </a:rPr>
              <a:t>typing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0" y="1561309"/>
            <a:ext cx="8209257" cy="4602163"/>
          </a:xfrm>
        </p:spPr>
        <p:txBody>
          <a:bodyPr>
            <a:noAutofit/>
          </a:bodyPr>
          <a:lstStyle/>
          <a:p>
            <a:r>
              <a:rPr lang="nl-BE" sz="2800" dirty="0"/>
              <a:t>soft </a:t>
            </a:r>
            <a:r>
              <a:rPr lang="nl-BE" sz="2800" dirty="0" err="1"/>
              <a:t>typing</a:t>
            </a:r>
            <a:r>
              <a:rPr lang="nl-BE" sz="2800" dirty="0"/>
              <a:t>: een variabele heeft geen vast type</a:t>
            </a:r>
          </a:p>
          <a:p>
            <a:r>
              <a:rPr lang="nl-BE" sz="2800" dirty="0"/>
              <a:t>type van variabele opvragen: functie type()</a:t>
            </a:r>
          </a:p>
          <a:p>
            <a:pPr marL="0" indent="0">
              <a:buNone/>
            </a:pPr>
            <a:br>
              <a:rPr lang="nl-BE" sz="2800" dirty="0"/>
            </a:br>
            <a:endParaRPr lang="nl-BE" sz="20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73" y="2881315"/>
            <a:ext cx="2848363" cy="139541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203374" y="3117355"/>
            <a:ext cx="207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ym typeface="Wingdings" panose="05000000000000000000" pitchFamily="2" charset="2"/>
              </a:rPr>
              <a:t> &lt;class 'int'&gt;</a:t>
            </a:r>
            <a:endParaRPr lang="nl-BE" sz="2400" dirty="0"/>
          </a:p>
        </p:txBody>
      </p:sp>
      <p:sp>
        <p:nvSpPr>
          <p:cNvPr id="9" name="Tekstvak 8"/>
          <p:cNvSpPr txBox="1"/>
          <p:nvPr/>
        </p:nvSpPr>
        <p:spPr>
          <a:xfrm>
            <a:off x="4203374" y="3815060"/>
            <a:ext cx="207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ym typeface="Wingdings" panose="05000000000000000000" pitchFamily="2" charset="2"/>
              </a:rPr>
              <a:t> &lt;class '</a:t>
            </a:r>
            <a:r>
              <a:rPr lang="nl-BE" sz="2400" dirty="0" err="1">
                <a:sym typeface="Wingdings" panose="05000000000000000000" pitchFamily="2" charset="2"/>
              </a:rPr>
              <a:t>str</a:t>
            </a:r>
            <a:r>
              <a:rPr lang="nl-BE" sz="2400" dirty="0">
                <a:sym typeface="Wingdings" panose="05000000000000000000" pitchFamily="2" charset="2"/>
              </a:rPr>
              <a:t>'&gt;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148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285084"/>
            <a:ext cx="8209257" cy="4602163"/>
          </a:xfrm>
        </p:spPr>
        <p:txBody>
          <a:bodyPr>
            <a:noAutofit/>
          </a:bodyPr>
          <a:lstStyle/>
          <a:p>
            <a:r>
              <a:rPr lang="nl-BE" sz="2800" dirty="0"/>
              <a:t>hard </a:t>
            </a:r>
            <a:r>
              <a:rPr lang="nl-BE" sz="2800" dirty="0" err="1"/>
              <a:t>typing</a:t>
            </a:r>
            <a:r>
              <a:rPr lang="nl-BE" sz="2800" dirty="0"/>
              <a:t>: data type van een variabele wordt bepaald bij declaratie van variabele en kan niet meer wijzigen (</a:t>
            </a:r>
            <a:r>
              <a:rPr lang="nl-BE" sz="2800" dirty="0" err="1"/>
              <a:t>vb</a:t>
            </a:r>
            <a:r>
              <a:rPr lang="nl-BE" sz="2800" dirty="0"/>
              <a:t> Java, C++)</a:t>
            </a:r>
          </a:p>
          <a:p>
            <a:r>
              <a:rPr lang="nl-BE" sz="2800" dirty="0"/>
              <a:t>operatoren passen zich aan </a:t>
            </a:r>
            <a:r>
              <a:rPr lang="nl-BE" sz="2800" dirty="0" err="1"/>
              <a:t>aan</a:t>
            </a:r>
            <a:r>
              <a:rPr lang="nl-BE" sz="2800" dirty="0"/>
              <a:t> type van variabele: </a:t>
            </a:r>
            <a:br>
              <a:rPr lang="nl-BE" sz="2800" dirty="0"/>
            </a:br>
            <a:endParaRPr lang="nl-BE" sz="28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3428999"/>
            <a:ext cx="2943225" cy="1753138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3848098" y="4440556"/>
            <a:ext cx="12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ym typeface="Wingdings" panose="05000000000000000000" pitchFamily="2" charset="2"/>
              </a:rPr>
              <a:t> ?</a:t>
            </a:r>
          </a:p>
          <a:p>
            <a:r>
              <a:rPr lang="nl-BE" sz="2400" dirty="0">
                <a:sym typeface="Wingdings" panose="05000000000000000000" pitchFamily="2" charset="2"/>
              </a:rPr>
              <a:t> 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0545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2.6 Verkorte operatoren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7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777926"/>
              </p:ext>
            </p:extLst>
          </p:nvPr>
        </p:nvGraphicFramePr>
        <p:xfrm>
          <a:off x="1221853" y="2114119"/>
          <a:ext cx="6093347" cy="321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Verkorte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Gebruik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Gelijk 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Betekenis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 = a +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optelling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-=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 = a -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aftrekking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*=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= a *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vermenigvuldiging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BE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/=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= a /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BE" dirty="0"/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</a:t>
                      </a:r>
                      <a:r>
                        <a:rPr lang="nl-BE" baseline="0" dirty="0"/>
                        <a:t> //=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= a //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gehele</a:t>
                      </a:r>
                      <a:r>
                        <a:rPr lang="nl-BE" baseline="0" dirty="0"/>
                        <a:t> deling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BE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%=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= a %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BE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**=</a:t>
                      </a:r>
                      <a:r>
                        <a:rPr lang="nl-BE" baseline="0" dirty="0"/>
                        <a:t>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 </a:t>
                      </a:r>
                      <a:r>
                        <a:rPr lang="nl-BE"/>
                        <a:t>= a ** b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machtsverheffing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1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2.6 Verkorte operatoren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r>
              <a:rPr lang="nl-BE" dirty="0"/>
              <a:t>voorbeeld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624137"/>
            <a:ext cx="4749298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5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2.7 Commentaar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r>
              <a:rPr lang="nl-BE" dirty="0"/>
              <a:t>= tekst die Python negeert tijdens uitvoering</a:t>
            </a:r>
          </a:p>
          <a:p>
            <a:r>
              <a:rPr lang="nl-BE" dirty="0"/>
              <a:t>wordt gebruikt om code te verduidelijken</a:t>
            </a:r>
          </a:p>
          <a:p>
            <a:r>
              <a:rPr lang="nl-BE" dirty="0"/>
              <a:t>#: 1 regel commentaar</a:t>
            </a:r>
          </a:p>
          <a:p>
            <a:r>
              <a:rPr lang="nl-BE" dirty="0"/>
              <a:t>Voorbeeld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89" y="4014787"/>
            <a:ext cx="3246632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3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4217" y="723899"/>
            <a:ext cx="8209257" cy="4602163"/>
          </a:xfrm>
        </p:spPr>
        <p:txBody>
          <a:bodyPr>
            <a:normAutofit/>
          </a:bodyPr>
          <a:lstStyle/>
          <a:p>
            <a:r>
              <a:rPr lang="nl-BE" dirty="0"/>
              <a:t>3 aanhalingstekens: meerdere regels commentaar, rekening houdend met </a:t>
            </a:r>
            <a:r>
              <a:rPr lang="nl-BE" dirty="0" err="1"/>
              <a:t>indentatie</a:t>
            </a:r>
            <a:endParaRPr lang="nl-BE" dirty="0"/>
          </a:p>
          <a:p>
            <a:r>
              <a:rPr lang="nl-BE" dirty="0"/>
              <a:t>Voorbeeld:</a:t>
            </a:r>
            <a:br>
              <a:rPr lang="nl-BE" dirty="0"/>
            </a:b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23" y="3024980"/>
            <a:ext cx="5457313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2.8 Input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/>
          </a:bodyPr>
          <a:lstStyle/>
          <a:p>
            <a:r>
              <a:rPr lang="nl-BE" sz="2800" dirty="0"/>
              <a:t>gebruiker geeft data (gegevens) in</a:t>
            </a:r>
          </a:p>
          <a:p>
            <a:r>
              <a:rPr lang="nl-BE" sz="2800" dirty="0"/>
              <a:t>functie: input()</a:t>
            </a:r>
          </a:p>
          <a:p>
            <a:r>
              <a:rPr lang="nl-BE" sz="2800" dirty="0"/>
              <a:t>voorbeeld: </a:t>
            </a:r>
            <a:br>
              <a:rPr lang="nl-BE" sz="2800" dirty="0"/>
            </a:br>
            <a:endParaRPr lang="nl-BE" sz="2800" dirty="0"/>
          </a:p>
          <a:p>
            <a:pPr marL="0" indent="0">
              <a:buNone/>
            </a:pPr>
            <a:br>
              <a:rPr lang="nl-BE" sz="2800" dirty="0"/>
            </a:br>
            <a:r>
              <a:rPr lang="nl-BE" sz="2800" dirty="0"/>
              <a:t>    </a:t>
            </a:r>
            <a:r>
              <a:rPr lang="nl-BE" sz="2800"/>
              <a:t>text</a:t>
            </a:r>
            <a:r>
              <a:rPr lang="nl-BE" sz="2800" dirty="0"/>
              <a:t> = variabele van type string</a:t>
            </a:r>
          </a:p>
          <a:p>
            <a:r>
              <a:rPr lang="nl-BE" sz="2800" dirty="0"/>
              <a:t>ander type input? </a:t>
            </a:r>
            <a:r>
              <a:rPr lang="nl-BE" sz="2800" dirty="0">
                <a:sym typeface="Wingdings" panose="05000000000000000000" pitchFamily="2" charset="2"/>
              </a:rPr>
              <a:t> casting</a:t>
            </a:r>
            <a:endParaRPr lang="nl-BE" sz="28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094259"/>
            <a:ext cx="6129422" cy="70621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5141119"/>
            <a:ext cx="5476875" cy="9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Inleiding</a:t>
            </a:r>
          </a:p>
          <a:p>
            <a:pPr marL="514350" indent="-514350">
              <a:buAutoNum type="arabicPeriod"/>
            </a:pPr>
            <a:r>
              <a:rPr lang="nl-NL" dirty="0"/>
              <a:t>Variabelen en waarden</a:t>
            </a:r>
          </a:p>
          <a:p>
            <a:pPr marL="514350" indent="-514350">
              <a:buAutoNum type="arabicPeriod"/>
            </a:pPr>
            <a:r>
              <a:rPr lang="nl-NL" dirty="0"/>
              <a:t>Variabele namen</a:t>
            </a:r>
          </a:p>
          <a:p>
            <a:pPr marL="914400" lvl="1" indent="-514350">
              <a:buAutoNum type="arabicPeriod"/>
            </a:pPr>
            <a:r>
              <a:rPr lang="nl-NL" dirty="0"/>
              <a:t>Conventies</a:t>
            </a:r>
          </a:p>
          <a:p>
            <a:pPr marL="914400" lvl="1" indent="-514350">
              <a:buAutoNum type="arabicPeriod"/>
            </a:pPr>
            <a:r>
              <a:rPr lang="nl-NL" dirty="0"/>
              <a:t>Oefenen met variabele namen</a:t>
            </a:r>
          </a:p>
          <a:p>
            <a:pPr marL="914400" lvl="1" indent="-514350">
              <a:buAutoNum type="arabicPeriod"/>
            </a:pPr>
            <a:r>
              <a:rPr lang="nl-NL" dirty="0"/>
              <a:t>Constanten</a:t>
            </a:r>
          </a:p>
          <a:p>
            <a:pPr marL="514350" indent="-514350">
              <a:buAutoNum type="arabicPeriod"/>
            </a:pPr>
            <a:r>
              <a:rPr lang="nl-NL" dirty="0"/>
              <a:t>Debuggen met variabelen</a:t>
            </a:r>
          </a:p>
          <a:p>
            <a:pPr marL="514350" indent="-514350">
              <a:buAutoNum type="arabicPeriod"/>
            </a:pPr>
            <a:r>
              <a:rPr lang="nl-NL" dirty="0"/>
              <a:t>Soft </a:t>
            </a:r>
            <a:r>
              <a:rPr lang="nl-NL" dirty="0" err="1"/>
              <a:t>typing</a:t>
            </a:r>
            <a:endParaRPr lang="nl-NL" dirty="0"/>
          </a:p>
          <a:p>
            <a:pPr marL="514350" indent="-514350">
              <a:buAutoNum type="arabicPeriod"/>
            </a:pPr>
            <a:r>
              <a:rPr lang="nl-NL" dirty="0"/>
              <a:t>Verkorte operatoren</a:t>
            </a:r>
          </a:p>
          <a:p>
            <a:pPr marL="514350" indent="-514350">
              <a:buAutoNum type="arabicPeriod"/>
            </a:pPr>
            <a:r>
              <a:rPr lang="nl-NL" dirty="0"/>
              <a:t>Commentaar</a:t>
            </a:r>
          </a:p>
          <a:p>
            <a:pPr marL="514350" indent="-514350">
              <a:buAutoNum type="arabicPeriod"/>
            </a:pPr>
            <a:r>
              <a:rPr lang="nl-NL" dirty="0"/>
              <a:t>Input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2.1 Inleiding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zie opgave 1.1: bereken prijs van 60 boeken</a:t>
            </a:r>
            <a:br>
              <a:rPr lang="nl-BE" dirty="0"/>
            </a:br>
            <a:r>
              <a:rPr lang="nl-BE" dirty="0">
                <a:sym typeface="Wingdings" panose="05000000000000000000" pitchFamily="2" charset="2"/>
              </a:rPr>
              <a:t> bereken prijs 73 of 555 of … boeken: Hoe?</a:t>
            </a:r>
            <a:br>
              <a:rPr lang="nl-BE" dirty="0"/>
            </a:br>
            <a:endParaRPr lang="nl-BE" dirty="0"/>
          </a:p>
          <a:p>
            <a:r>
              <a:rPr lang="nl-BE" dirty="0"/>
              <a:t>je hebt nood aan variabelen waarin de verschillende waardes achtereenvolgens opgeslagen kunnen worden</a:t>
            </a:r>
            <a:br>
              <a:rPr lang="nl-BE" dirty="0"/>
            </a:br>
            <a:endParaRPr lang="nl-BE" dirty="0"/>
          </a:p>
          <a:p>
            <a:r>
              <a:rPr lang="nl-BE" dirty="0"/>
              <a:t>code = je ontwerpt algoritme dat probleem op een </a:t>
            </a:r>
            <a:r>
              <a:rPr lang="nl-BE" b="1" u="sng" dirty="0"/>
              <a:t>algemeen</a:t>
            </a:r>
            <a:r>
              <a:rPr lang="nl-BE" dirty="0"/>
              <a:t> toepasbare manier oplost</a:t>
            </a:r>
          </a:p>
        </p:txBody>
      </p:sp>
    </p:spTree>
    <p:extLst>
      <p:ext uri="{BB962C8B-B14F-4D97-AF65-F5344CB8AC3E}">
        <p14:creationId xmlns:p14="http://schemas.microsoft.com/office/powerpoint/2010/main" val="240308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2.2 Variabelen en waarden</a:t>
            </a: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variabele = plaats in geheugen met een naam en waar je een waarde in kan stoppen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= is ‘</a:t>
            </a:r>
            <a:r>
              <a:rPr lang="nl-BE" dirty="0" err="1"/>
              <a:t>assignment</a:t>
            </a:r>
            <a:r>
              <a:rPr lang="nl-BE" dirty="0"/>
              <a:t>’ operator</a:t>
            </a:r>
            <a:br>
              <a:rPr lang="nl-BE" dirty="0"/>
            </a:br>
            <a:endParaRPr lang="nl-BE" dirty="0"/>
          </a:p>
        </p:txBody>
      </p:sp>
      <p:sp>
        <p:nvSpPr>
          <p:cNvPr id="16" name="Tekstvak 15"/>
          <p:cNvSpPr txBox="1"/>
          <p:nvPr/>
        </p:nvSpPr>
        <p:spPr>
          <a:xfrm>
            <a:off x="5497290" y="2842560"/>
            <a:ext cx="12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number1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678388" y="2842560"/>
            <a:ext cx="11212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5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497290" y="3288192"/>
            <a:ext cx="12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number2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6678388" y="3288192"/>
            <a:ext cx="11212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6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5497290" y="3748111"/>
            <a:ext cx="120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/>
              <a:t>total</a:t>
            </a:r>
            <a:endParaRPr lang="nl-BE" sz="2000" dirty="0"/>
          </a:p>
        </p:txBody>
      </p:sp>
      <p:sp>
        <p:nvSpPr>
          <p:cNvPr id="21" name="Tekstvak 20"/>
          <p:cNvSpPr txBox="1"/>
          <p:nvPr/>
        </p:nvSpPr>
        <p:spPr>
          <a:xfrm>
            <a:off x="6678388" y="3748111"/>
            <a:ext cx="11212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11</a:t>
            </a:r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842560"/>
            <a:ext cx="3703492" cy="99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8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9343" y="1178293"/>
            <a:ext cx="8209257" cy="460216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Voorbeelden: </a:t>
            </a:r>
            <a:r>
              <a:rPr lang="nl-BE" dirty="0">
                <a:solidFill>
                  <a:srgbClr val="FFC000"/>
                </a:solidFill>
              </a:rPr>
              <a:t>goed of fout?</a:t>
            </a:r>
            <a:br>
              <a:rPr lang="nl-BE" dirty="0">
                <a:solidFill>
                  <a:srgbClr val="FF0000"/>
                </a:solidFill>
              </a:rPr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pPr marL="0" indent="0">
              <a:buNone/>
            </a:pPr>
            <a:br>
              <a:rPr lang="nl-BE" dirty="0"/>
            </a:b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7" y="2192718"/>
            <a:ext cx="952325" cy="79360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73" y="4551278"/>
            <a:ext cx="2477039" cy="65328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3" name="Tekstvak 12"/>
          <p:cNvSpPr txBox="1"/>
          <p:nvPr/>
        </p:nvSpPr>
        <p:spPr>
          <a:xfrm>
            <a:off x="6922948" y="1605822"/>
            <a:ext cx="1685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Code is goed, maar niet volgens de code conventies! Best betekenisvolle namen!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407" y="4545441"/>
            <a:ext cx="1977367" cy="65912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5" name="Tekstvak 14"/>
          <p:cNvSpPr txBox="1"/>
          <p:nvPr/>
        </p:nvSpPr>
        <p:spPr>
          <a:xfrm>
            <a:off x="4217799" y="3907914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= goed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2379474" y="5204563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= goed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5756672" y="5204563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= fout!</a:t>
            </a:r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73" y="2197480"/>
            <a:ext cx="4153777" cy="164494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0812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460336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rgbClr val="92D050"/>
                </a:solidFill>
              </a:rPr>
              <a:t>2.3 Variabelennamen</a:t>
            </a:r>
          </a:p>
          <a:p>
            <a:pPr marL="0" indent="0">
              <a:buNone/>
            </a:pPr>
            <a:r>
              <a:rPr lang="nl-BE" sz="2800" dirty="0">
                <a:solidFill>
                  <a:srgbClr val="92D050"/>
                </a:solidFill>
              </a:rPr>
              <a:t>2.3.1 Conventies</a:t>
            </a:r>
            <a:endParaRPr lang="nl-B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0" y="1657349"/>
            <a:ext cx="8209257" cy="4602163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enkel letters, cijfers en </a:t>
            </a:r>
            <a:r>
              <a:rPr lang="nl-BE" dirty="0" err="1"/>
              <a:t>underscores</a:t>
            </a:r>
            <a:r>
              <a:rPr lang="nl-BE" dirty="0"/>
              <a:t> (_)</a:t>
            </a:r>
          </a:p>
          <a:p>
            <a:r>
              <a:rPr lang="nl-BE" dirty="0"/>
              <a:t>moet beginnen met letter of </a:t>
            </a:r>
            <a:r>
              <a:rPr lang="nl-BE" dirty="0" err="1"/>
              <a:t>underscore</a:t>
            </a:r>
            <a:endParaRPr lang="nl-BE" dirty="0"/>
          </a:p>
          <a:p>
            <a:r>
              <a:rPr lang="nl-BE" dirty="0"/>
              <a:t>mag geen gereserveerd woord zijn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pPr marL="0" indent="0">
              <a:buNone/>
            </a:pP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case </a:t>
            </a:r>
            <a:r>
              <a:rPr lang="nl-BE" dirty="0" err="1"/>
              <a:t>sensitive</a:t>
            </a:r>
            <a:endParaRPr lang="nl-BE" dirty="0"/>
          </a:p>
          <a:p>
            <a:r>
              <a:rPr lang="nl-BE" dirty="0"/>
              <a:t>conventies: betekenisvol / beginnend met letter / allemaal kleine letters /  _ tussen woorden</a:t>
            </a:r>
            <a:br>
              <a:rPr lang="nl-BE" dirty="0"/>
            </a:b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73" y="2780802"/>
            <a:ext cx="4972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33399"/>
            <a:ext cx="8209257" cy="4602163"/>
          </a:xfrm>
        </p:spPr>
        <p:txBody>
          <a:bodyPr>
            <a:normAutofit/>
          </a:bodyPr>
          <a:lstStyle/>
          <a:p>
            <a:r>
              <a:rPr lang="nl-BE" dirty="0"/>
              <a:t>Voorbeeld </a:t>
            </a:r>
            <a:r>
              <a:rPr lang="nl-BE" dirty="0">
                <a:solidFill>
                  <a:srgbClr val="FFC000"/>
                </a:solidFill>
              </a:rPr>
              <a:t>(leesbaar?)</a:t>
            </a:r>
          </a:p>
          <a:p>
            <a:pPr marL="0" indent="0">
              <a:buNone/>
            </a:pPr>
            <a:br>
              <a:rPr lang="nl-BE" dirty="0"/>
            </a:br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67124"/>
            <a:ext cx="6277568" cy="146843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604962"/>
            <a:ext cx="2825750" cy="14128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Tekstvak 8"/>
          <p:cNvSpPr txBox="1"/>
          <p:nvPr/>
        </p:nvSpPr>
        <p:spPr>
          <a:xfrm>
            <a:off x="4867548" y="1667832"/>
            <a:ext cx="22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Geen betekenisvolle namen!</a:t>
            </a:r>
          </a:p>
        </p:txBody>
      </p:sp>
      <p:sp>
        <p:nvSpPr>
          <p:cNvPr id="10" name="PIJL-OMLAAG 9"/>
          <p:cNvSpPr/>
          <p:nvPr/>
        </p:nvSpPr>
        <p:spPr>
          <a:xfrm>
            <a:off x="5772150" y="2446336"/>
            <a:ext cx="333375" cy="439739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5589447" y="3263930"/>
            <a:ext cx="17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rgbClr val="FFC000"/>
                </a:solidFill>
              </a:rPr>
              <a:t>Beter:</a:t>
            </a:r>
          </a:p>
        </p:txBody>
      </p:sp>
    </p:spTree>
    <p:extLst>
      <p:ext uri="{BB962C8B-B14F-4D97-AF65-F5344CB8AC3E}">
        <p14:creationId xmlns:p14="http://schemas.microsoft.com/office/powerpoint/2010/main" val="24521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5562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800" dirty="0">
                <a:solidFill>
                  <a:srgbClr val="92D050"/>
                </a:solidFill>
              </a:rPr>
              <a:t>2.3.2 Oefenen met variabelennamen</a:t>
            </a:r>
          </a:p>
          <a:p>
            <a:pPr marL="0" indent="0">
              <a:buNone/>
            </a:pP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Voorbeeld </a:t>
            </a:r>
            <a:r>
              <a:rPr lang="nl-BE" dirty="0">
                <a:solidFill>
                  <a:srgbClr val="FFC000"/>
                </a:solidFill>
              </a:rPr>
              <a:t>(goed of fout?)</a:t>
            </a:r>
          </a:p>
          <a:p>
            <a:endParaRPr lang="nl-B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nl-BE" sz="2800" dirty="0"/>
              <a:t>		</a:t>
            </a:r>
            <a:r>
              <a:rPr lang="nl-BE" sz="2800" dirty="0" err="1"/>
              <a:t>classification</a:t>
            </a:r>
            <a:r>
              <a:rPr lang="nl-BE" sz="2800" dirty="0"/>
              <a:t> = 1		#1</a:t>
            </a:r>
          </a:p>
          <a:p>
            <a:pPr marL="0" indent="0">
              <a:buNone/>
            </a:pPr>
            <a:r>
              <a:rPr lang="nl-BE" sz="2800" dirty="0"/>
              <a:t>		</a:t>
            </a:r>
            <a:r>
              <a:rPr lang="nl-BE" sz="2800" dirty="0" err="1"/>
              <a:t>Classification</a:t>
            </a:r>
            <a:r>
              <a:rPr lang="nl-BE" sz="2800" dirty="0"/>
              <a:t> = 1		#2</a:t>
            </a:r>
          </a:p>
          <a:p>
            <a:pPr marL="0" indent="0">
              <a:buNone/>
            </a:pPr>
            <a:r>
              <a:rPr lang="nl-BE" sz="2800" dirty="0"/>
              <a:t>		</a:t>
            </a:r>
            <a:r>
              <a:rPr lang="nl-BE" sz="2800" dirty="0" err="1"/>
              <a:t>cl@ssification</a:t>
            </a:r>
            <a:r>
              <a:rPr lang="nl-BE" sz="2800" dirty="0"/>
              <a:t> = 1		#3</a:t>
            </a:r>
          </a:p>
          <a:p>
            <a:pPr marL="0" indent="0">
              <a:buNone/>
            </a:pPr>
            <a:r>
              <a:rPr lang="nl-BE" sz="2800" dirty="0"/>
              <a:t>		Class1f1cation = 1		#4</a:t>
            </a:r>
          </a:p>
          <a:p>
            <a:pPr marL="0" indent="0">
              <a:buNone/>
            </a:pPr>
            <a:r>
              <a:rPr lang="nl-BE" sz="2800" dirty="0"/>
              <a:t>		8classification = 1		#5</a:t>
            </a:r>
          </a:p>
          <a:p>
            <a:pPr marL="0" indent="0">
              <a:buNone/>
            </a:pPr>
            <a:r>
              <a:rPr lang="nl-BE" sz="2800" dirty="0"/>
              <a:t>		_</a:t>
            </a:r>
            <a:r>
              <a:rPr lang="nl-BE" sz="2800" dirty="0" err="1"/>
              <a:t>classification</a:t>
            </a:r>
            <a:r>
              <a:rPr lang="nl-BE" sz="2800" dirty="0"/>
              <a:t> = 1		#6</a:t>
            </a:r>
          </a:p>
          <a:p>
            <a:pPr marL="0" indent="0">
              <a:buNone/>
            </a:pPr>
            <a:r>
              <a:rPr lang="nl-BE" sz="2800" dirty="0"/>
              <a:t>		class = 1				#7</a:t>
            </a:r>
          </a:p>
          <a:p>
            <a:pPr marL="0" indent="0">
              <a:buNone/>
            </a:pPr>
            <a:r>
              <a:rPr lang="nl-BE" sz="2800" dirty="0"/>
              <a:t>		Class = 1				#8</a:t>
            </a:r>
          </a:p>
          <a:p>
            <a:pPr marL="0" indent="0">
              <a:buNone/>
            </a:pP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2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8" name="Tijdelijke aanduiding voor inhoud 4"/>
          <p:cNvSpPr txBox="1">
            <a:spLocks/>
          </p:cNvSpPr>
          <p:nvPr/>
        </p:nvSpPr>
        <p:spPr>
          <a:xfrm>
            <a:off x="477541" y="251460"/>
            <a:ext cx="8209257" cy="147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nl-BE" sz="2800" dirty="0">
                <a:solidFill>
                  <a:srgbClr val="92D050"/>
                </a:solidFill>
              </a:rPr>
              <a:t>2.3.3 Constanten</a:t>
            </a:r>
          </a:p>
          <a:p>
            <a:pPr marL="0" indent="0">
              <a:buNone/>
            </a:pPr>
            <a:endParaRPr lang="nl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nl-BE" dirty="0">
              <a:solidFill>
                <a:srgbClr val="92D050"/>
              </a:solidFill>
            </a:endParaRPr>
          </a:p>
          <a:p>
            <a:pPr marL="0" indent="0">
              <a:buFont typeface="Arial"/>
              <a:buNone/>
            </a:pPr>
            <a:endParaRPr lang="nl-BE" dirty="0">
              <a:solidFill>
                <a:srgbClr val="92D050"/>
              </a:solidFill>
            </a:endParaRPr>
          </a:p>
          <a:p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1523999"/>
            <a:ext cx="8209257" cy="460216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waarde kan niet meer gewijzigd worden in meeste programmeertalen         in Python kan dit wel!</a:t>
            </a:r>
            <a:br>
              <a:rPr lang="nl-BE" dirty="0"/>
            </a:br>
            <a:endParaRPr lang="nl-BE" dirty="0"/>
          </a:p>
          <a:p>
            <a:r>
              <a:rPr lang="nl-BE" dirty="0"/>
              <a:t>conventie: hoofdletters met _ tussen woorden</a:t>
            </a:r>
            <a:br>
              <a:rPr lang="nl-BE" dirty="0"/>
            </a:br>
            <a:endParaRPr lang="nl-BE" dirty="0"/>
          </a:p>
          <a:p>
            <a:r>
              <a:rPr lang="nl-BE" dirty="0"/>
              <a:t>Voorbeeld</a:t>
            </a:r>
          </a:p>
          <a:p>
            <a:pPr marL="0" indent="0">
              <a:buNone/>
            </a:pPr>
            <a:br>
              <a:rPr lang="nl-BE" dirty="0"/>
            </a:br>
            <a:endParaRPr lang="nl-BE" dirty="0"/>
          </a:p>
        </p:txBody>
      </p:sp>
      <p:sp>
        <p:nvSpPr>
          <p:cNvPr id="2" name="PIJL-LINKS en -RECHTS 1"/>
          <p:cNvSpPr/>
          <p:nvPr/>
        </p:nvSpPr>
        <p:spPr>
          <a:xfrm>
            <a:off x="5514975" y="2090737"/>
            <a:ext cx="514350" cy="219075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906962"/>
            <a:ext cx="4812421" cy="14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180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A81E4-6E31-49A0-A3F8-1B23EB8E6F7A}">
  <ds:schemaRefs>
    <ds:schemaRef ds:uri="http://schemas.openxmlformats.org/package/2006/metadata/core-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14012</TotalTime>
  <Words>593</Words>
  <Application>Microsoft Office PowerPoint</Application>
  <PresentationFormat>Diavoorstelling (4:3)</PresentationFormat>
  <Paragraphs>169</Paragraphs>
  <Slides>17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Presentatie</vt:lpstr>
      <vt:lpstr>Hoofdstuk 2</vt:lpstr>
      <vt:lpstr>Inhoud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Heidi Tans</cp:lastModifiedBy>
  <cp:revision>375</cp:revision>
  <dcterms:created xsi:type="dcterms:W3CDTF">2013-10-07T12:53:33Z</dcterms:created>
  <dcterms:modified xsi:type="dcterms:W3CDTF">2023-09-11T09:53:24Z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