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1"/>
  </p:notesMasterIdLst>
  <p:handoutMasterIdLst>
    <p:handoutMasterId r:id="rId62"/>
  </p:handoutMasterIdLst>
  <p:sldIdLst>
    <p:sldId id="256" r:id="rId5"/>
    <p:sldId id="348" r:id="rId6"/>
    <p:sldId id="315" r:id="rId7"/>
    <p:sldId id="368" r:id="rId8"/>
    <p:sldId id="382" r:id="rId9"/>
    <p:sldId id="384" r:id="rId10"/>
    <p:sldId id="351" r:id="rId11"/>
    <p:sldId id="354" r:id="rId12"/>
    <p:sldId id="385" r:id="rId13"/>
    <p:sldId id="387" r:id="rId14"/>
    <p:sldId id="388" r:id="rId15"/>
    <p:sldId id="389" r:id="rId16"/>
    <p:sldId id="377" r:id="rId17"/>
    <p:sldId id="390" r:id="rId18"/>
    <p:sldId id="391" r:id="rId19"/>
    <p:sldId id="392" r:id="rId20"/>
    <p:sldId id="393" r:id="rId21"/>
    <p:sldId id="394" r:id="rId22"/>
    <p:sldId id="395" r:id="rId23"/>
    <p:sldId id="397" r:id="rId24"/>
    <p:sldId id="399" r:id="rId25"/>
    <p:sldId id="396" r:id="rId26"/>
    <p:sldId id="307" r:id="rId27"/>
    <p:sldId id="400" r:id="rId28"/>
    <p:sldId id="401" r:id="rId29"/>
    <p:sldId id="309" r:id="rId30"/>
    <p:sldId id="402" r:id="rId31"/>
    <p:sldId id="398" r:id="rId32"/>
    <p:sldId id="403" r:id="rId33"/>
    <p:sldId id="404" r:id="rId34"/>
    <p:sldId id="405" r:id="rId35"/>
    <p:sldId id="406" r:id="rId36"/>
    <p:sldId id="407" r:id="rId37"/>
    <p:sldId id="386" r:id="rId38"/>
    <p:sldId id="410" r:id="rId39"/>
    <p:sldId id="427" r:id="rId40"/>
    <p:sldId id="411" r:id="rId41"/>
    <p:sldId id="412" r:id="rId42"/>
    <p:sldId id="413" r:id="rId43"/>
    <p:sldId id="414" r:id="rId44"/>
    <p:sldId id="415" r:id="rId45"/>
    <p:sldId id="416" r:id="rId46"/>
    <p:sldId id="409" r:id="rId47"/>
    <p:sldId id="417" r:id="rId48"/>
    <p:sldId id="418" r:id="rId49"/>
    <p:sldId id="419" r:id="rId50"/>
    <p:sldId id="420" r:id="rId51"/>
    <p:sldId id="408" r:id="rId52"/>
    <p:sldId id="425" r:id="rId53"/>
    <p:sldId id="426" r:id="rId54"/>
    <p:sldId id="428" r:id="rId55"/>
    <p:sldId id="429" r:id="rId56"/>
    <p:sldId id="430" r:id="rId57"/>
    <p:sldId id="431" r:id="rId58"/>
    <p:sldId id="326" r:id="rId59"/>
    <p:sldId id="327" r:id="rId60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  <a:srgbClr val="00E8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900" autoAdjust="0"/>
  </p:normalViewPr>
  <p:slideViewPr>
    <p:cSldViewPr snapToGrid="0" snapToObjects="1">
      <p:cViewPr varScale="1">
        <p:scale>
          <a:sx n="102" d="100"/>
          <a:sy n="102" d="100"/>
        </p:scale>
        <p:origin x="17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Hoofdstuk 0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/>
              <a:t>Hoofdstuk 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BDD9-0C1D-417A-9FDA-446EE78D31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0202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1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</p:spTree>
    <p:extLst>
      <p:ext uri="{BB962C8B-B14F-4D97-AF65-F5344CB8AC3E}">
        <p14:creationId xmlns:p14="http://schemas.microsoft.com/office/powerpoint/2010/main" val="398034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08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BFA6F3-ECDC-4450-8F6A-C2AA52B655AF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/>
              <a:t>Hogeschool PXL</a:t>
            </a:r>
            <a:r>
              <a:rPr lang="nl-NL" sz="1200" b="0" baseline="0" dirty="0"/>
              <a:t> – </a:t>
            </a:r>
            <a:r>
              <a:rPr lang="nl-NL" sz="1200" b="0" baseline="0" dirty="0" err="1"/>
              <a:t>Elfde-Liniestraat</a:t>
            </a:r>
            <a:r>
              <a:rPr lang="nl-NL" sz="1200" b="0" baseline="0" dirty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/>
              <a:t>www.pxl.be</a:t>
            </a:r>
            <a:r>
              <a:rPr lang="nl-NL" sz="1200" b="0" baseline="0" dirty="0"/>
              <a:t> - </a:t>
            </a:r>
            <a:r>
              <a:rPr lang="nl-NL" sz="1200" b="0" baseline="0" dirty="0" err="1"/>
              <a:t>www.pxl.be</a:t>
            </a:r>
            <a:r>
              <a:rPr lang="nl-NL" sz="1200" b="0" baseline="0" dirty="0"/>
              <a:t>/</a:t>
            </a:r>
            <a:r>
              <a:rPr lang="nl-NL" sz="1200" b="0" baseline="0" dirty="0" err="1"/>
              <a:t>facebook</a:t>
            </a:r>
            <a:endParaRPr lang="nl-NL" sz="1200" b="0" dirty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 userDrawn="1"/>
        </p:nvSpPr>
        <p:spPr>
          <a:xfrm>
            <a:off x="5204798" y="433492"/>
            <a:ext cx="36217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>
                <a:solidFill>
                  <a:srgbClr val="58A618"/>
                </a:solidFill>
                <a:latin typeface="+mn-lt"/>
                <a:ea typeface="+mn-ea"/>
                <a:cs typeface="+mn-cs"/>
              </a:rPr>
              <a:t>IT Essentials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59" y="3341051"/>
            <a:ext cx="3682241" cy="3344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42238B09-DFB5-4A69-B4BA-1BA1D0C45347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6BF9252A-0B34-45DB-A8CF-1EC78FE8ADDC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1E0547EC-EF9D-4C5C-A6CA-2928FD1C9ED7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6DF3B4-C78A-44D8-9BAA-EE5A7C63C3C5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F65CF60-EF85-49FB-B0CE-96047305B616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BC41CC7-9609-407B-AA2F-086E6BBF6108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548640"/>
            <a:ext cx="8209257" cy="5577523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6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0">
                <a:solidFill>
                  <a:srgbClr val="00E800"/>
                </a:solidFill>
              </a:defRPr>
            </a:lvl1pPr>
          </a:lstStyle>
          <a:p>
            <a:pPr lvl="0"/>
            <a:r>
              <a:rPr lang="nl-NL" dirty="0"/>
              <a:t>1.1 Ondertitel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45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dr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1">
                <a:solidFill>
                  <a:srgbClr val="CC00CC"/>
                </a:solidFill>
              </a:defRPr>
            </a:lvl1pPr>
          </a:lstStyle>
          <a:p>
            <a:pPr lvl="0"/>
            <a:r>
              <a:rPr lang="nl-NL" dirty="0"/>
              <a:t>Opdracht 1: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46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270757-16A9-4CE1-AAB7-D549E6BA228A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AF8E1C96-954A-4CBF-BB97-51C7414303B8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030A206A-FCAE-49F3-9DA4-3BB84759074A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4EA-3FAA-402A-B62D-C984B87F4144}" type="datetime1">
              <a:rPr lang="nl-NL" smtClean="0"/>
              <a:t>11-9-2023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Hoofdstuk 3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Condities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3.1.2 Vergelijkingen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3" y="2249123"/>
            <a:ext cx="7917428" cy="334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 Let op het verschil tussen = en ==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=		toekenning					</a:t>
            </a:r>
            <a:r>
              <a:rPr lang="nl-BE" dirty="0" err="1"/>
              <a:t>vb</a:t>
            </a:r>
            <a:r>
              <a:rPr lang="nl-BE" dirty="0"/>
              <a:t> a = 5</a:t>
            </a:r>
          </a:p>
          <a:p>
            <a:pPr marL="0" indent="0">
              <a:buNone/>
            </a:pPr>
            <a:r>
              <a:rPr lang="nl-BE" dirty="0"/>
              <a:t>==		vergelijkingsoperator		</a:t>
            </a:r>
            <a:r>
              <a:rPr lang="nl-BE" dirty="0" err="1"/>
              <a:t>vb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a == 5:</a:t>
            </a:r>
          </a:p>
        </p:txBody>
      </p:sp>
    </p:spTree>
    <p:extLst>
      <p:ext uri="{BB962C8B-B14F-4D97-AF65-F5344CB8AC3E}">
        <p14:creationId xmlns:p14="http://schemas.microsoft.com/office/powerpoint/2010/main" val="126402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3.1.2 Vergelijkingen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3" y="2249123"/>
            <a:ext cx="7917428" cy="562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 Voorbeelden: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9144AF-DCD9-404F-AC67-AEE496C05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3" y="3114955"/>
            <a:ext cx="5962168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"Jan"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"7.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"Jan"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"Jan"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Annita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"Jan"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annita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"Jan"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7AD01E-0A6C-49A6-AE36-98CB2CC48221}"/>
              </a:ext>
            </a:extLst>
          </p:cNvPr>
          <p:cNvSpPr txBox="1"/>
          <p:nvPr/>
        </p:nvSpPr>
        <p:spPr>
          <a:xfrm>
            <a:off x="5787957" y="2239396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</a:rPr>
              <a:t>Output??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10EDE70-BD95-4AD1-8B52-6EBE0167859E}"/>
              </a:ext>
            </a:extLst>
          </p:cNvPr>
          <p:cNvSpPr/>
          <p:nvPr/>
        </p:nvSpPr>
        <p:spPr>
          <a:xfrm>
            <a:off x="5802675" y="3066276"/>
            <a:ext cx="19989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/>
              <a:t>1.  True</a:t>
            </a:r>
          </a:p>
          <a:p>
            <a:r>
              <a:rPr lang="nl-BE" sz="2000" dirty="0"/>
              <a:t>2.  True</a:t>
            </a:r>
          </a:p>
          <a:p>
            <a:r>
              <a:rPr lang="nl-BE" sz="2000" dirty="0"/>
              <a:t>3.  </a:t>
            </a:r>
            <a:r>
              <a:rPr lang="nl-BE" sz="2000" dirty="0" err="1"/>
              <a:t>False</a:t>
            </a:r>
            <a:endParaRPr lang="nl-BE" sz="2000" dirty="0"/>
          </a:p>
          <a:p>
            <a:r>
              <a:rPr lang="nl-BE" sz="2000" dirty="0"/>
              <a:t>4.  True</a:t>
            </a:r>
          </a:p>
          <a:p>
            <a:r>
              <a:rPr lang="nl-BE" sz="2000" dirty="0"/>
              <a:t>5.  </a:t>
            </a:r>
            <a:r>
              <a:rPr lang="nl-BE" sz="2000" dirty="0" err="1"/>
              <a:t>False</a:t>
            </a:r>
            <a:endParaRPr lang="nl-BE" sz="2000" dirty="0"/>
          </a:p>
          <a:p>
            <a:r>
              <a:rPr lang="nl-BE" sz="2000" dirty="0"/>
              <a:t>6.  </a:t>
            </a:r>
            <a:r>
              <a:rPr lang="nl-BE" sz="2000" dirty="0" err="1"/>
              <a:t>False</a:t>
            </a:r>
            <a:endParaRPr lang="nl-BE" sz="2000" dirty="0"/>
          </a:p>
          <a:p>
            <a:r>
              <a:rPr lang="nl-BE" sz="2000" dirty="0"/>
              <a:t>7.  </a:t>
            </a:r>
            <a:r>
              <a:rPr lang="nl-BE" sz="2000" dirty="0" err="1"/>
              <a:t>False</a:t>
            </a:r>
            <a:endParaRPr lang="nl-BE" sz="2000" dirty="0"/>
          </a:p>
          <a:p>
            <a:r>
              <a:rPr lang="nl-BE" sz="2000" dirty="0"/>
              <a:t>8.  True</a:t>
            </a:r>
          </a:p>
          <a:p>
            <a:r>
              <a:rPr lang="nl-BE" sz="2000" dirty="0"/>
              <a:t>9.  </a:t>
            </a:r>
            <a:r>
              <a:rPr lang="nl-BE" sz="2000" dirty="0" err="1"/>
              <a:t>False</a:t>
            </a:r>
            <a:endParaRPr lang="nl-BE" sz="2000" dirty="0"/>
          </a:p>
          <a:p>
            <a:r>
              <a:rPr lang="nl-BE" sz="2000" dirty="0"/>
              <a:t>10.  True</a:t>
            </a:r>
          </a:p>
        </p:txBody>
      </p:sp>
    </p:spTree>
    <p:extLst>
      <p:ext uri="{BB962C8B-B14F-4D97-AF65-F5344CB8AC3E}">
        <p14:creationId xmlns:p14="http://schemas.microsoft.com/office/powerpoint/2010/main" val="3664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3.1.2 Vergelijkingen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3" y="2249123"/>
            <a:ext cx="7917428" cy="562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 Voorbeelden: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9144AF-DCD9-404F-AC67-AEE496C05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3" y="3576621"/>
            <a:ext cx="458084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"11. 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"Jan"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BE" altLang="nl-B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ERROR!!</a:t>
            </a:r>
            <a:endParaRPr kumimoji="0" lang="nl-BE" altLang="nl-BE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2F1E450-23E8-4A6D-85DA-DE6A916F9635}"/>
              </a:ext>
            </a:extLst>
          </p:cNvPr>
          <p:cNvSpPr txBox="1"/>
          <p:nvPr/>
        </p:nvSpPr>
        <p:spPr>
          <a:xfrm>
            <a:off x="5505855" y="4027251"/>
            <a:ext cx="2889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Bij test op gelijkheid mag je tekst en getallen door elkaar gebruiken</a:t>
            </a:r>
          </a:p>
          <a:p>
            <a:endParaRPr lang="nl-BE" dirty="0">
              <a:solidFill>
                <a:schemeClr val="accent6"/>
              </a:solidFill>
            </a:endParaRPr>
          </a:p>
          <a:p>
            <a:r>
              <a:rPr lang="nl-BE" dirty="0">
                <a:solidFill>
                  <a:schemeClr val="accent6"/>
                </a:solidFill>
              </a:rPr>
              <a:t>Bij test op ongelijkheid kan dat niet!!!!</a:t>
            </a:r>
          </a:p>
        </p:txBody>
      </p:sp>
    </p:spTree>
    <p:extLst>
      <p:ext uri="{BB962C8B-B14F-4D97-AF65-F5344CB8AC3E}">
        <p14:creationId xmlns:p14="http://schemas.microsoft.com/office/powerpoint/2010/main" val="278728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2843" y="1253699"/>
            <a:ext cx="7336404" cy="126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3600" u="sng" dirty="0"/>
              <a:t>Opgave 3.1</a:t>
            </a:r>
          </a:p>
          <a:p>
            <a:pPr marL="0" indent="0">
              <a:buNone/>
            </a:pPr>
            <a:r>
              <a:rPr lang="nl-BE" sz="3600" dirty="0"/>
              <a:t>Wat is de uitkomst van: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271D6-7AE4-4F2D-B82E-77C7D0D77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42" y="2738116"/>
            <a:ext cx="500001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nl-BE" altLang="nl-BE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BE" altLang="nl-BE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nl-BE" altLang="nl-BE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altLang="nl-BE" sz="36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7" </a:t>
            </a:r>
            <a:r>
              <a:rPr kumimoji="0" lang="nl-BE" altLang="nl-BE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BE" altLang="nl-BE" sz="36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21"</a:t>
            </a:r>
            <a:endParaRPr kumimoji="0" lang="nl-BE" altLang="nl-BE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4B48D4D-2329-42EB-8E83-6C2A1A09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42" y="4490299"/>
            <a:ext cx="733640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l-BE" sz="3600" dirty="0"/>
              <a:t>Leg uit!</a:t>
            </a:r>
          </a:p>
        </p:txBody>
      </p:sp>
    </p:spTree>
    <p:extLst>
      <p:ext uri="{BB962C8B-B14F-4D97-AF65-F5344CB8AC3E}">
        <p14:creationId xmlns:p14="http://schemas.microsoft.com/office/powerpoint/2010/main" val="108183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3.1.2 Vergelijkingen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3" y="2249123"/>
            <a:ext cx="7917428" cy="5621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BE" dirty="0"/>
              <a:t> Uitkomst van een </a:t>
            </a:r>
            <a:r>
              <a:rPr lang="nl-BE" dirty="0" err="1"/>
              <a:t>boolean</a:t>
            </a:r>
            <a:r>
              <a:rPr lang="nl-BE" dirty="0"/>
              <a:t> expressie toekennen aan een variabele: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F78572-F9D9-4BA0-95F7-99EEF80DD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3" y="3194935"/>
            <a:ext cx="471702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antwoord =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b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juist = antwoord ==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b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(juist)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juist = antwoord &gt;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b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(juist)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(juist))</a:t>
            </a:r>
            <a:endParaRPr kumimoji="0" lang="nl-BE" altLang="nl-B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8031A8-0977-4F78-BF82-CB18A5FC295B}"/>
              </a:ext>
            </a:extLst>
          </p:cNvPr>
          <p:cNvSpPr/>
          <p:nvPr/>
        </p:nvSpPr>
        <p:spPr>
          <a:xfrm>
            <a:off x="5739320" y="3935314"/>
            <a:ext cx="32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 err="1"/>
              <a:t>False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True</a:t>
            </a:r>
          </a:p>
          <a:p>
            <a:r>
              <a:rPr lang="nl-BE" sz="2400" dirty="0"/>
              <a:t>&lt;class '</a:t>
            </a:r>
            <a:r>
              <a:rPr lang="nl-BE" sz="2400" dirty="0" err="1"/>
              <a:t>bool</a:t>
            </a:r>
            <a:r>
              <a:rPr lang="nl-BE" sz="2400" dirty="0"/>
              <a:t>'&gt;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ADBE3FB-839A-4126-9AC7-3F93963DB3DB}"/>
              </a:ext>
            </a:extLst>
          </p:cNvPr>
          <p:cNvSpPr txBox="1"/>
          <p:nvPr/>
        </p:nvSpPr>
        <p:spPr>
          <a:xfrm>
            <a:off x="5692430" y="3091645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</a:rPr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20011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2843" y="908737"/>
            <a:ext cx="7336404" cy="436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3600" u="sng" dirty="0"/>
              <a:t>Opgave 3.2</a:t>
            </a:r>
          </a:p>
          <a:p>
            <a:pPr marL="0" indent="0">
              <a:buNone/>
            </a:pPr>
            <a:r>
              <a:rPr lang="nl-BE" sz="3600" dirty="0"/>
              <a:t>Schrijf code die test of volgende waarden gelijk zijn aan mekaar, of dat de eerste de grootste is of niet:</a:t>
            </a:r>
          </a:p>
          <a:p>
            <a:r>
              <a:rPr lang="nl-BE" sz="3600" dirty="0"/>
              <a:t>1/10 en 0.10</a:t>
            </a:r>
          </a:p>
          <a:p>
            <a:r>
              <a:rPr lang="nl-BE" sz="3600" dirty="0"/>
              <a:t>1/3 en 0.33</a:t>
            </a:r>
          </a:p>
          <a:p>
            <a:r>
              <a:rPr lang="nl-BE" sz="3600" dirty="0"/>
              <a:t>(1/3)*3 en 1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4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3.1.3 in operator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3" y="1955261"/>
            <a:ext cx="7917428" cy="8560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BE" sz="4000" dirty="0"/>
              <a:t> test of een waarde voorkomt in een collectie</a:t>
            </a:r>
          </a:p>
          <a:p>
            <a:pPr marL="0" indent="0">
              <a:buNone/>
            </a:pPr>
            <a:r>
              <a:rPr lang="nl-BE" sz="4000" dirty="0"/>
              <a:t>(voorlopig enkel de string)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ADBE3FB-839A-4126-9AC7-3F93963DB3DB}"/>
              </a:ext>
            </a:extLst>
          </p:cNvPr>
          <p:cNvSpPr txBox="1"/>
          <p:nvPr/>
        </p:nvSpPr>
        <p:spPr>
          <a:xfrm>
            <a:off x="6256653" y="2777805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</a:rPr>
              <a:t>Output??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C0DFDE-5CF4-40CA-971D-FF41F72F8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1" y="3460696"/>
            <a:ext cx="577911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essentials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essentials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essentials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essentials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essentials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80B95BF-7B5B-4263-A36D-D2761B9C6143}"/>
              </a:ext>
            </a:extLst>
          </p:cNvPr>
          <p:cNvSpPr/>
          <p:nvPr/>
        </p:nvSpPr>
        <p:spPr>
          <a:xfrm>
            <a:off x="6256653" y="3452295"/>
            <a:ext cx="17898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/>
              <a:t>True</a:t>
            </a:r>
          </a:p>
          <a:p>
            <a:r>
              <a:rPr lang="nl-BE" sz="2000" dirty="0" err="1"/>
              <a:t>False</a:t>
            </a:r>
            <a:endParaRPr lang="nl-BE" sz="2000" dirty="0"/>
          </a:p>
          <a:p>
            <a:r>
              <a:rPr lang="nl-BE" sz="2000" dirty="0"/>
              <a:t>True</a:t>
            </a:r>
          </a:p>
          <a:p>
            <a:r>
              <a:rPr lang="nl-BE" sz="2000" dirty="0" err="1"/>
              <a:t>False</a:t>
            </a:r>
            <a:endParaRPr lang="nl-BE" sz="2000" dirty="0"/>
          </a:p>
          <a:p>
            <a:r>
              <a:rPr lang="nl-BE" sz="2000" dirty="0" err="1"/>
              <a:t>False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3914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2843" y="908737"/>
            <a:ext cx="7336404" cy="436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3600" u="sng" dirty="0"/>
              <a:t>Opgave 3.3</a:t>
            </a:r>
          </a:p>
          <a:p>
            <a:pPr marL="0" indent="0">
              <a:buNone/>
            </a:pPr>
            <a:r>
              <a:rPr lang="nl-BE" sz="3600" dirty="0"/>
              <a:t>Schrijf code die test of volgende tekens of combinatie van tekens voorkomt in je volledige naam:</a:t>
            </a:r>
          </a:p>
          <a:p>
            <a:r>
              <a:rPr lang="nl-BE" sz="3600" dirty="0"/>
              <a:t>e</a:t>
            </a:r>
          </a:p>
          <a:p>
            <a:r>
              <a:rPr lang="nl-BE" sz="3600" dirty="0"/>
              <a:t>x</a:t>
            </a:r>
          </a:p>
          <a:p>
            <a:r>
              <a:rPr lang="nl-BE" sz="3600" dirty="0"/>
              <a:t>Van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84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3.1.4 Logische operatoren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3" y="1955261"/>
            <a:ext cx="7917428" cy="8560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BE" sz="4000" dirty="0"/>
              <a:t>Twee of meer </a:t>
            </a:r>
            <a:r>
              <a:rPr lang="nl-BE" sz="4000" dirty="0" err="1"/>
              <a:t>boolean</a:t>
            </a:r>
            <a:r>
              <a:rPr lang="nl-BE" sz="4000" dirty="0"/>
              <a:t> expressies kunnen gecombineerd worden m.b.v. logische operatoren</a:t>
            </a:r>
          </a:p>
          <a:p>
            <a:pPr marL="0" indent="0">
              <a:buNone/>
            </a:pPr>
            <a:endParaRPr lang="nl-BE" dirty="0"/>
          </a:p>
        </p:txBody>
      </p:sp>
      <p:graphicFrame>
        <p:nvGraphicFramePr>
          <p:cNvPr id="10" name="Tijdelijke aanduiding voor inhoud 3">
            <a:extLst>
              <a:ext uri="{FF2B5EF4-FFF2-40B4-BE49-F238E27FC236}">
                <a16:creationId xmlns:a16="http://schemas.microsoft.com/office/drawing/2014/main" id="{3803C7EE-9267-49E8-BCE0-50CC516520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509967"/>
              </p:ext>
            </p:extLst>
          </p:nvPr>
        </p:nvGraphicFramePr>
        <p:xfrm>
          <a:off x="467519" y="3305026"/>
          <a:ext cx="820896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Logische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true</a:t>
                      </a:r>
                      <a:r>
                        <a:rPr lang="nl-BE" dirty="0"/>
                        <a:t> als beide expressies 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 zijn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true</a:t>
                      </a:r>
                      <a:r>
                        <a:rPr lang="nl-BE" dirty="0"/>
                        <a:t> als 1 van beide expressies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true</a:t>
                      </a:r>
                      <a:r>
                        <a:rPr lang="nl-BE" baseline="0" dirty="0"/>
                        <a:t> is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not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is het tegenovergestelde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85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3.1.4 Logische operatoren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3" y="1955261"/>
            <a:ext cx="3221163" cy="8560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BE" sz="4000" dirty="0"/>
              <a:t> Stel:	t = True</a:t>
            </a:r>
          </a:p>
          <a:p>
            <a:pPr marL="0" indent="0">
              <a:buNone/>
            </a:pPr>
            <a:r>
              <a:rPr lang="nl-BE" sz="4000" dirty="0"/>
              <a:t>		f = </a:t>
            </a:r>
            <a:r>
              <a:rPr lang="nl-BE" sz="4000" dirty="0" err="1"/>
              <a:t>False</a:t>
            </a:r>
            <a:endParaRPr lang="nl-BE" sz="4000" dirty="0"/>
          </a:p>
          <a:p>
            <a:pPr marL="0" indent="0">
              <a:buNone/>
            </a:pPr>
            <a:endParaRPr lang="nl-BE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A01DF68A-B606-49CE-82C8-8F51BEE60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354901"/>
              </p:ext>
            </p:extLst>
          </p:nvPr>
        </p:nvGraphicFramePr>
        <p:xfrm>
          <a:off x="4436257" y="2026507"/>
          <a:ext cx="3512990" cy="3897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6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64">
                <a:tc>
                  <a:txBody>
                    <a:bodyPr/>
                    <a:lstStyle/>
                    <a:p>
                      <a:r>
                        <a:rPr lang="nl-BE" b="0" dirty="0"/>
                        <a:t>t </a:t>
                      </a:r>
                      <a:r>
                        <a:rPr lang="nl-BE" b="0" dirty="0" err="1"/>
                        <a:t>and</a:t>
                      </a:r>
                      <a:r>
                        <a:rPr lang="nl-BE" b="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4">
                <a:tc>
                  <a:txBody>
                    <a:bodyPr/>
                    <a:lstStyle/>
                    <a:p>
                      <a:r>
                        <a:rPr lang="nl-BE" dirty="0"/>
                        <a:t>t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64">
                <a:tc>
                  <a:txBody>
                    <a:bodyPr/>
                    <a:lstStyle/>
                    <a:p>
                      <a:r>
                        <a:rPr lang="nl-BE" dirty="0"/>
                        <a:t>f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64">
                <a:tc>
                  <a:txBody>
                    <a:bodyPr/>
                    <a:lstStyle/>
                    <a:p>
                      <a:r>
                        <a:rPr lang="nl-BE" dirty="0"/>
                        <a:t>f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64">
                <a:tc>
                  <a:txBody>
                    <a:bodyPr/>
                    <a:lstStyle/>
                    <a:p>
                      <a:r>
                        <a:rPr lang="nl-BE" dirty="0"/>
                        <a:t>t or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456"/>
                  </a:ext>
                </a:extLst>
              </a:tr>
              <a:tr h="389764">
                <a:tc>
                  <a:txBody>
                    <a:bodyPr/>
                    <a:lstStyle/>
                    <a:p>
                      <a:r>
                        <a:rPr lang="nl-BE" dirty="0"/>
                        <a:t>t or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06261"/>
                  </a:ext>
                </a:extLst>
              </a:tr>
              <a:tr h="389764">
                <a:tc>
                  <a:txBody>
                    <a:bodyPr/>
                    <a:lstStyle/>
                    <a:p>
                      <a:r>
                        <a:rPr lang="nl-BE" dirty="0"/>
                        <a:t>f or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32128"/>
                  </a:ext>
                </a:extLst>
              </a:tr>
              <a:tr h="389764">
                <a:tc>
                  <a:txBody>
                    <a:bodyPr/>
                    <a:lstStyle/>
                    <a:p>
                      <a:r>
                        <a:rPr lang="nl-BE" dirty="0"/>
                        <a:t>f or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21308"/>
                  </a:ext>
                </a:extLst>
              </a:tr>
              <a:tr h="389764">
                <a:tc>
                  <a:txBody>
                    <a:bodyPr/>
                    <a:lstStyle/>
                    <a:p>
                      <a:r>
                        <a:rPr lang="nl-BE" dirty="0" err="1"/>
                        <a:t>not</a:t>
                      </a:r>
                      <a:r>
                        <a:rPr lang="nl-BE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33579"/>
                  </a:ext>
                </a:extLst>
              </a:tr>
              <a:tr h="389764">
                <a:tc>
                  <a:txBody>
                    <a:bodyPr/>
                    <a:lstStyle/>
                    <a:p>
                      <a:r>
                        <a:rPr lang="nl-BE" dirty="0" err="1"/>
                        <a:t>not</a:t>
                      </a:r>
                      <a:r>
                        <a:rPr lang="nl-BE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False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5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0.  Inleiding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 err="1"/>
              <a:t>Boolean</a:t>
            </a:r>
            <a:r>
              <a:rPr lang="nl-BE" dirty="0"/>
              <a:t> expressies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nl-BE" dirty="0" err="1"/>
              <a:t>Booleans</a:t>
            </a:r>
            <a:r>
              <a:rPr lang="nl-BE" dirty="0"/>
              <a:t>, vergelijkingen, in operator, logische operatoren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Conditionele statements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nl-BE" dirty="0"/>
              <a:t>Blokken code, inspringen, </a:t>
            </a:r>
            <a:r>
              <a:rPr lang="nl-BE" dirty="0" err="1"/>
              <a:t>twee-weg</a:t>
            </a:r>
            <a:r>
              <a:rPr lang="nl-BE" dirty="0"/>
              <a:t> beslissingen, stroomdiagrammen, meer-weg beslissingen, geneste condities</a:t>
            </a:r>
          </a:p>
          <a:p>
            <a:pPr marL="514350" indent="-514350">
              <a:buAutoNum type="arabicPeriod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2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3.1.4 Logische operatoren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6FB2D3A-4479-457D-9DD8-7343E6CB3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0478" y="2110216"/>
            <a:ext cx="6861175" cy="4162425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nl-BE" dirty="0">
                <a:solidFill>
                  <a:schemeClr val="accent6"/>
                </a:solidFill>
              </a:rPr>
              <a:t>Let op bij het combineren van meerdere </a:t>
            </a:r>
            <a:r>
              <a:rPr lang="nl-BE" b="1" dirty="0" err="1">
                <a:solidFill>
                  <a:schemeClr val="accent6"/>
                </a:solidFill>
              </a:rPr>
              <a:t>and</a:t>
            </a:r>
            <a:r>
              <a:rPr lang="nl-BE" dirty="0" err="1">
                <a:solidFill>
                  <a:schemeClr val="accent6"/>
                </a:solidFill>
              </a:rPr>
              <a:t>s</a:t>
            </a:r>
            <a:r>
              <a:rPr lang="nl-BE" dirty="0">
                <a:solidFill>
                  <a:schemeClr val="accent6"/>
                </a:solidFill>
              </a:rPr>
              <a:t> en </a:t>
            </a:r>
            <a:r>
              <a:rPr lang="nl-BE" b="1" dirty="0" err="1">
                <a:solidFill>
                  <a:schemeClr val="accent6"/>
                </a:solidFill>
              </a:rPr>
              <a:t>or</a:t>
            </a:r>
            <a:r>
              <a:rPr lang="nl-BE" dirty="0" err="1">
                <a:solidFill>
                  <a:schemeClr val="accent6"/>
                </a:solidFill>
              </a:rPr>
              <a:t>s</a:t>
            </a:r>
            <a:r>
              <a:rPr lang="nl-BE" dirty="0">
                <a:solidFill>
                  <a:schemeClr val="accent6"/>
                </a:solidFill>
              </a:rPr>
              <a:t>!!</a:t>
            </a:r>
          </a:p>
          <a:p>
            <a:pPr>
              <a:buFont typeface="Wingdings 3" panose="05040102010807070707" pitchFamily="18" charset="2"/>
              <a:buNone/>
            </a:pPr>
            <a:endParaRPr lang="nl-BE" dirty="0"/>
          </a:p>
          <a:p>
            <a:pPr>
              <a:buFont typeface="Wingdings 3" panose="05040102010807070707" pitchFamily="18" charset="2"/>
              <a:buNone/>
            </a:pPr>
            <a:r>
              <a:rPr lang="nl-BE" sz="2800" dirty="0"/>
              <a:t>Gebruik van haakjes is aangewezen!</a:t>
            </a:r>
          </a:p>
          <a:p>
            <a:r>
              <a:rPr lang="nl-BE" sz="2800" dirty="0"/>
              <a:t>Minder kans op fouten</a:t>
            </a:r>
          </a:p>
          <a:p>
            <a:r>
              <a:rPr lang="nl-BE" sz="2800" dirty="0"/>
              <a:t>Maakt je code leesbaarder</a:t>
            </a:r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4998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3.1.4 Logische operatoren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6FB2D3A-4479-457D-9DD8-7343E6CB3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0478" y="2110216"/>
            <a:ext cx="6861175" cy="4162425"/>
          </a:xfrm>
        </p:spPr>
        <p:txBody>
          <a:bodyPr>
            <a:normAutofit fontScale="92500"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nl-BE" dirty="0">
                <a:solidFill>
                  <a:srgbClr val="58A618"/>
                </a:solidFill>
              </a:rPr>
              <a:t>Voorbeeld</a:t>
            </a:r>
          </a:p>
          <a:p>
            <a:pPr marL="0" indent="0">
              <a:buNone/>
            </a:pPr>
            <a:r>
              <a:rPr lang="fr-FR" dirty="0"/>
              <a:t>x + 2 &lt; y or y == 40 and a * 2 &gt; 5 or b &gt; 3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Beter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x + 2 &lt; y or (y == 40 and a * 2 &gt; 5) or b &gt; 3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6252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3.1.4 Logische operatoren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6FB2D3A-4479-457D-9DD8-7343E6CB3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0478" y="2110216"/>
            <a:ext cx="6861175" cy="4162425"/>
          </a:xfrm>
        </p:spPr>
        <p:txBody>
          <a:bodyPr>
            <a:normAutofit fontScale="85000" lnSpcReduction="20000"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nl-BE" dirty="0">
                <a:solidFill>
                  <a:schemeClr val="accent6"/>
                </a:solidFill>
              </a:rPr>
              <a:t>Let op bij het combineren van meerdere </a:t>
            </a:r>
            <a:r>
              <a:rPr lang="nl-BE" b="1" dirty="0" err="1">
                <a:solidFill>
                  <a:schemeClr val="accent6"/>
                </a:solidFill>
              </a:rPr>
              <a:t>and</a:t>
            </a:r>
            <a:r>
              <a:rPr lang="nl-BE" dirty="0" err="1">
                <a:solidFill>
                  <a:schemeClr val="accent6"/>
                </a:solidFill>
              </a:rPr>
              <a:t>s</a:t>
            </a:r>
            <a:r>
              <a:rPr lang="nl-BE" dirty="0">
                <a:solidFill>
                  <a:schemeClr val="accent6"/>
                </a:solidFill>
              </a:rPr>
              <a:t> en </a:t>
            </a:r>
            <a:r>
              <a:rPr lang="nl-BE" b="1" dirty="0" err="1">
                <a:solidFill>
                  <a:schemeClr val="accent6"/>
                </a:solidFill>
              </a:rPr>
              <a:t>or</a:t>
            </a:r>
            <a:r>
              <a:rPr lang="nl-BE" dirty="0" err="1">
                <a:solidFill>
                  <a:schemeClr val="accent6"/>
                </a:solidFill>
              </a:rPr>
              <a:t>s</a:t>
            </a:r>
            <a:r>
              <a:rPr lang="nl-BE" dirty="0">
                <a:solidFill>
                  <a:schemeClr val="accent6"/>
                </a:solidFill>
              </a:rPr>
              <a:t>!!</a:t>
            </a:r>
          </a:p>
          <a:p>
            <a:pPr>
              <a:buFont typeface="Wingdings 3" panose="05040102010807070707" pitchFamily="18" charset="2"/>
              <a:buNone/>
            </a:pPr>
            <a:endParaRPr lang="nl-BE" dirty="0"/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Prioriteitsregels: van hoog  </a:t>
            </a:r>
            <a:r>
              <a:rPr lang="nl-BE" dirty="0">
                <a:cs typeface="Arial" panose="020B0604020202020204" pitchFamily="34" charset="0"/>
              </a:rPr>
              <a:t>→</a:t>
            </a:r>
            <a:r>
              <a:rPr lang="nl-BE" dirty="0"/>
              <a:t>  laag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haakjes ()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numerieke operatoren</a:t>
            </a:r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vergelijkingsoperatoren</a:t>
            </a:r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</a:t>
            </a:r>
            <a:r>
              <a:rPr lang="nl-BE" dirty="0" err="1"/>
              <a:t>not</a:t>
            </a:r>
            <a:endParaRPr lang="nl-BE" dirty="0"/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</a:t>
            </a:r>
            <a:r>
              <a:rPr lang="nl-BE" dirty="0" err="1"/>
              <a:t>and</a:t>
            </a:r>
            <a:endParaRPr lang="nl-BE" dirty="0"/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or</a:t>
            </a:r>
          </a:p>
          <a:p>
            <a:pPr>
              <a:buFont typeface="Wingdings 3" panose="05040102010807070707" pitchFamily="18" charset="2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8523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629942" y="1593354"/>
            <a:ext cx="820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</a:t>
            </a:r>
            <a:r>
              <a:rPr lang="nl-B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l-BE" sz="2800" dirty="0">
                <a:solidFill>
                  <a:srgbClr val="6A3E3E"/>
                </a:solidFill>
                <a:latin typeface="Courier New" panose="02070309020205020404" pitchFamily="49" charset="0"/>
              </a:rPr>
              <a:t>2</a:t>
            </a:r>
            <a:r>
              <a:rPr lang="nl-B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nl-BE" sz="2800" dirty="0">
                <a:solidFill>
                  <a:srgbClr val="6A3E3E"/>
                </a:solidFill>
                <a:latin typeface="Courier New" panose="02070309020205020404" pitchFamily="49" charset="0"/>
              </a:rPr>
              <a:t>3</a:t>
            </a:r>
            <a:r>
              <a:rPr lang="nl-B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&gt; 5 or </a:t>
            </a:r>
            <a:r>
              <a:rPr lang="nl-BE" sz="2800" dirty="0">
                <a:solidFill>
                  <a:srgbClr val="6A3E3E"/>
                </a:solidFill>
                <a:latin typeface="Courier New" panose="02070309020205020404" pitchFamily="49" charset="0"/>
              </a:rPr>
              <a:t>9</a:t>
            </a:r>
            <a:r>
              <a:rPr lang="nl-B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== 9) or </a:t>
            </a:r>
            <a:r>
              <a:rPr lang="nl-BE" sz="2800" dirty="0">
                <a:solidFill>
                  <a:srgbClr val="6A3E3E"/>
                </a:solidFill>
                <a:latin typeface="Courier New" panose="02070309020205020404" pitchFamily="49" charset="0"/>
              </a:rPr>
              <a:t>4</a:t>
            </a:r>
            <a:r>
              <a:rPr lang="nl-B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&gt; 3</a:t>
            </a:r>
          </a:p>
        </p:txBody>
      </p:sp>
      <p:sp>
        <p:nvSpPr>
          <p:cNvPr id="12" name="Linkeraccolade 11"/>
          <p:cNvSpPr/>
          <p:nvPr/>
        </p:nvSpPr>
        <p:spPr>
          <a:xfrm rot="16200000">
            <a:off x="2011522" y="1446052"/>
            <a:ext cx="267970" cy="1249363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kstvak 12"/>
          <p:cNvSpPr txBox="1"/>
          <p:nvPr/>
        </p:nvSpPr>
        <p:spPr>
          <a:xfrm>
            <a:off x="1842679" y="2149526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5</a:t>
            </a:r>
          </a:p>
        </p:txBody>
      </p:sp>
      <p:sp>
        <p:nvSpPr>
          <p:cNvPr id="15" name="Linkeraccolade 14"/>
          <p:cNvSpPr/>
          <p:nvPr/>
        </p:nvSpPr>
        <p:spPr>
          <a:xfrm rot="16200000">
            <a:off x="2357138" y="1547005"/>
            <a:ext cx="298779" cy="1971404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1989138" y="2602557"/>
            <a:ext cx="91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/>
              <a:t>False</a:t>
            </a:r>
            <a:endParaRPr lang="nl-BE" sz="2400" dirty="0"/>
          </a:p>
        </p:txBody>
      </p:sp>
      <p:sp>
        <p:nvSpPr>
          <p:cNvPr id="17" name="Linkeraccolade 16"/>
          <p:cNvSpPr/>
          <p:nvPr/>
        </p:nvSpPr>
        <p:spPr>
          <a:xfrm rot="16200000">
            <a:off x="4899185" y="2293225"/>
            <a:ext cx="267969" cy="1338270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/>
          <p:cNvSpPr txBox="1"/>
          <p:nvPr/>
        </p:nvSpPr>
        <p:spPr>
          <a:xfrm>
            <a:off x="4544886" y="2996038"/>
            <a:ext cx="77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True</a:t>
            </a:r>
          </a:p>
        </p:txBody>
      </p:sp>
      <p:sp>
        <p:nvSpPr>
          <p:cNvPr id="19" name="Linkeraccolade 18"/>
          <p:cNvSpPr/>
          <p:nvPr/>
        </p:nvSpPr>
        <p:spPr>
          <a:xfrm rot="16200000">
            <a:off x="3529190" y="1190028"/>
            <a:ext cx="198460" cy="4494178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/>
          <p:cNvSpPr txBox="1"/>
          <p:nvPr/>
        </p:nvSpPr>
        <p:spPr>
          <a:xfrm>
            <a:off x="3034236" y="3481799"/>
            <a:ext cx="91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True</a:t>
            </a:r>
          </a:p>
        </p:txBody>
      </p:sp>
      <p:sp>
        <p:nvSpPr>
          <p:cNvPr id="21" name="Linkeraccolade 20"/>
          <p:cNvSpPr/>
          <p:nvPr/>
        </p:nvSpPr>
        <p:spPr>
          <a:xfrm rot="16200000">
            <a:off x="3287199" y="1227386"/>
            <a:ext cx="250742" cy="5412262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kstvak 21"/>
          <p:cNvSpPr txBox="1"/>
          <p:nvPr/>
        </p:nvSpPr>
        <p:spPr>
          <a:xfrm>
            <a:off x="2867019" y="3997019"/>
            <a:ext cx="102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/>
              <a:t>False</a:t>
            </a:r>
            <a:endParaRPr lang="nl-BE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63826" y="482169"/>
            <a:ext cx="7071818" cy="157918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Voorbeeld:</a:t>
            </a:r>
          </a:p>
        </p:txBody>
      </p:sp>
      <p:sp>
        <p:nvSpPr>
          <p:cNvPr id="23" name="Linkeraccolade 22"/>
          <p:cNvSpPr/>
          <p:nvPr/>
        </p:nvSpPr>
        <p:spPr>
          <a:xfrm rot="16200000">
            <a:off x="6912755" y="3498704"/>
            <a:ext cx="304466" cy="1531561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Tekstvak 23"/>
          <p:cNvSpPr txBox="1"/>
          <p:nvPr/>
        </p:nvSpPr>
        <p:spPr>
          <a:xfrm>
            <a:off x="6299207" y="4299089"/>
            <a:ext cx="77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True</a:t>
            </a:r>
          </a:p>
        </p:txBody>
      </p:sp>
      <p:sp>
        <p:nvSpPr>
          <p:cNvPr id="27" name="Linkeraccolade 26"/>
          <p:cNvSpPr/>
          <p:nvPr/>
        </p:nvSpPr>
        <p:spPr>
          <a:xfrm rot="16200000">
            <a:off x="4168434" y="1337912"/>
            <a:ext cx="276205" cy="7285421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kstvak 27"/>
          <p:cNvSpPr txBox="1"/>
          <p:nvPr/>
        </p:nvSpPr>
        <p:spPr>
          <a:xfrm>
            <a:off x="3684838" y="5029356"/>
            <a:ext cx="89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True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559009" y="5646295"/>
            <a:ext cx="685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ym typeface="Wingdings" panose="05000000000000000000" pitchFamily="2" charset="2"/>
              </a:rPr>
              <a:t> Het resultaat van deze uitdrukking is True.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209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7" grpId="0" animBg="1"/>
      <p:bldP spid="2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2843" y="613273"/>
            <a:ext cx="7336404" cy="495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2800" u="sng" dirty="0"/>
              <a:t>Opgave 3.4</a:t>
            </a:r>
          </a:p>
          <a:p>
            <a:pPr marL="0" indent="0">
              <a:buNone/>
            </a:pPr>
            <a:r>
              <a:rPr lang="nl-BE" sz="2800" dirty="0"/>
              <a:t>Geef voor de code hieronder waardes voor a, b en c, die ertoe leiden dat de 2 expressies verschillende uitkomsten hebben:</a:t>
            </a:r>
          </a:p>
          <a:p>
            <a:pPr marL="0" indent="0">
              <a:buNone/>
            </a:pPr>
            <a:r>
              <a:rPr lang="nl-BE" sz="2800" dirty="0"/>
              <a:t>a = # True of </a:t>
            </a:r>
            <a:r>
              <a:rPr lang="nl-BE" sz="2800" dirty="0" err="1"/>
              <a:t>False</a:t>
            </a:r>
            <a:r>
              <a:rPr lang="nl-BE" sz="2800" dirty="0"/>
              <a:t>?</a:t>
            </a:r>
          </a:p>
          <a:p>
            <a:pPr marL="0" indent="0">
              <a:buNone/>
            </a:pPr>
            <a:r>
              <a:rPr lang="nl-BE" sz="2800" dirty="0"/>
              <a:t>b = # True of </a:t>
            </a:r>
            <a:r>
              <a:rPr lang="nl-BE" sz="2800" dirty="0" err="1"/>
              <a:t>False</a:t>
            </a:r>
            <a:r>
              <a:rPr lang="nl-BE" sz="2800" dirty="0"/>
              <a:t>?</a:t>
            </a:r>
          </a:p>
          <a:p>
            <a:pPr marL="0" indent="0">
              <a:buNone/>
            </a:pPr>
            <a:r>
              <a:rPr lang="nl-BE" sz="2800" dirty="0"/>
              <a:t>c = # True of </a:t>
            </a:r>
            <a:r>
              <a:rPr lang="nl-BE" sz="2800" dirty="0" err="1"/>
              <a:t>False</a:t>
            </a:r>
            <a:r>
              <a:rPr lang="nl-BE" sz="2800" dirty="0"/>
              <a:t>?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print((a </a:t>
            </a:r>
            <a:r>
              <a:rPr lang="nl-BE" sz="2800" dirty="0" err="1"/>
              <a:t>and</a:t>
            </a:r>
            <a:r>
              <a:rPr lang="nl-BE" sz="2800" dirty="0"/>
              <a:t> b) or c)</a:t>
            </a:r>
          </a:p>
          <a:p>
            <a:pPr marL="0" indent="0">
              <a:buNone/>
            </a:pPr>
            <a:r>
              <a:rPr lang="nl-BE" sz="2800" dirty="0"/>
              <a:t>print(a </a:t>
            </a:r>
            <a:r>
              <a:rPr lang="nl-BE" sz="2800" dirty="0" err="1"/>
              <a:t>and</a:t>
            </a:r>
            <a:r>
              <a:rPr lang="nl-BE" sz="2800" dirty="0"/>
              <a:t> (b or c))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0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3.1.4 Logische operatoren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6FB2D3A-4479-457D-9DD8-7343E6CB3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0478" y="2110216"/>
            <a:ext cx="6861175" cy="4162425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nl-BE" dirty="0">
                <a:solidFill>
                  <a:schemeClr val="accent6"/>
                </a:solidFill>
              </a:rPr>
              <a:t>Een logische expressie met enkel </a:t>
            </a:r>
            <a:r>
              <a:rPr lang="nl-BE" b="1" dirty="0" err="1">
                <a:solidFill>
                  <a:schemeClr val="accent6"/>
                </a:solidFill>
              </a:rPr>
              <a:t>and</a:t>
            </a:r>
            <a:r>
              <a:rPr lang="nl-BE" dirty="0" err="1">
                <a:solidFill>
                  <a:schemeClr val="accent6"/>
                </a:solidFill>
              </a:rPr>
              <a:t>s</a:t>
            </a:r>
            <a:r>
              <a:rPr lang="nl-BE" dirty="0">
                <a:solidFill>
                  <a:schemeClr val="accent6"/>
                </a:solidFill>
              </a:rPr>
              <a:t> </a:t>
            </a:r>
            <a:r>
              <a:rPr lang="nl-BE">
                <a:solidFill>
                  <a:schemeClr val="accent6"/>
                </a:solidFill>
              </a:rPr>
              <a:t>of enkel </a:t>
            </a:r>
            <a:r>
              <a:rPr lang="nl-BE" b="1" dirty="0" err="1">
                <a:solidFill>
                  <a:schemeClr val="accent6"/>
                </a:solidFill>
              </a:rPr>
              <a:t>or</a:t>
            </a:r>
            <a:r>
              <a:rPr lang="nl-BE" dirty="0" err="1">
                <a:solidFill>
                  <a:schemeClr val="accent6"/>
                </a:solidFill>
              </a:rPr>
              <a:t>s</a:t>
            </a:r>
            <a:r>
              <a:rPr lang="nl-BE" dirty="0">
                <a:solidFill>
                  <a:schemeClr val="accent6"/>
                </a:solidFill>
              </a:rPr>
              <a:t>:</a:t>
            </a:r>
          </a:p>
          <a:p>
            <a:r>
              <a:rPr lang="nl-BE" sz="2800" dirty="0"/>
              <a:t>Haakjes zijn niet nodig</a:t>
            </a:r>
          </a:p>
          <a:p>
            <a:r>
              <a:rPr lang="nl-BE" sz="2800" dirty="0"/>
              <a:t>Expressie wordt van links naar rechts geëvalueerd.  </a:t>
            </a:r>
            <a:br>
              <a:rPr lang="nl-BE" sz="2800" dirty="0"/>
            </a:br>
            <a:r>
              <a:rPr lang="nl-BE" sz="2800" dirty="0"/>
              <a:t>Python stopt de evaluatie op het moment dat de uitkomst bekend is!!</a:t>
            </a:r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4037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77542" y="548640"/>
            <a:ext cx="8209257" cy="6042660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Vb1: Bij de </a:t>
            </a:r>
            <a:r>
              <a:rPr lang="nl-BE" sz="2800" dirty="0" err="1"/>
              <a:t>and</a:t>
            </a:r>
            <a:r>
              <a:rPr lang="nl-BE" sz="2800" dirty="0"/>
              <a:t>-operator is de voorwaarde True als beide voorwaarden True zijn.</a:t>
            </a:r>
          </a:p>
          <a:p>
            <a:pPr marL="0" indent="0">
              <a:buNone/>
            </a:pPr>
            <a:r>
              <a:rPr lang="nl-BE" sz="2800" dirty="0"/>
              <a:t>					a &gt; 0 </a:t>
            </a:r>
            <a:r>
              <a:rPr lang="nl-BE" sz="2800" dirty="0" err="1"/>
              <a:t>and</a:t>
            </a:r>
            <a:r>
              <a:rPr lang="nl-BE" sz="2800" dirty="0"/>
              <a:t> b / a &gt; 5</a:t>
            </a:r>
          </a:p>
          <a:p>
            <a:pPr marL="0" indent="0">
              <a:buNone/>
            </a:pPr>
            <a:r>
              <a:rPr lang="nl-BE" sz="2800" dirty="0"/>
              <a:t>     Als de eerste voorwaarde </a:t>
            </a:r>
            <a:r>
              <a:rPr lang="nl-BE" sz="2800" dirty="0" err="1"/>
              <a:t>False</a:t>
            </a:r>
            <a:r>
              <a:rPr lang="nl-BE" sz="2800" dirty="0"/>
              <a:t> is, heeft het in dit</a:t>
            </a:r>
            <a:br>
              <a:rPr lang="nl-BE" sz="2800" dirty="0"/>
            </a:br>
            <a:r>
              <a:rPr lang="nl-BE" sz="2800" dirty="0"/>
              <a:t>     geval geen zin om de 2</a:t>
            </a:r>
            <a:r>
              <a:rPr lang="nl-BE" sz="2800" baseline="30000" dirty="0"/>
              <a:t>e</a:t>
            </a:r>
            <a:r>
              <a:rPr lang="nl-BE" sz="2800" dirty="0"/>
              <a:t> voorwaarde nog na te</a:t>
            </a:r>
            <a:br>
              <a:rPr lang="nl-BE" sz="2800" dirty="0"/>
            </a:br>
            <a:r>
              <a:rPr lang="nl-BE" sz="2800" dirty="0"/>
              <a:t>     kijken. Als je de </a:t>
            </a:r>
            <a:r>
              <a:rPr lang="nl-BE" sz="2800" dirty="0" err="1"/>
              <a:t>and</a:t>
            </a:r>
            <a:r>
              <a:rPr lang="nl-BE" sz="2800" dirty="0"/>
              <a:t>-operator gebruikt, wordt de 2</a:t>
            </a:r>
            <a:r>
              <a:rPr lang="nl-BE" sz="2800" baseline="30000" dirty="0"/>
              <a:t>e</a:t>
            </a:r>
            <a:br>
              <a:rPr lang="nl-BE" sz="2800" baseline="30000" dirty="0"/>
            </a:br>
            <a:r>
              <a:rPr lang="nl-BE" sz="2800" baseline="30000" dirty="0"/>
              <a:t> </a:t>
            </a:r>
            <a:r>
              <a:rPr lang="nl-BE" sz="2800" dirty="0"/>
              <a:t>    voorwaarde alleen nagegaan als de 1</a:t>
            </a:r>
            <a:r>
              <a:rPr lang="nl-BE" sz="2800" baseline="30000" dirty="0"/>
              <a:t>e</a:t>
            </a:r>
            <a:r>
              <a:rPr lang="nl-BE" sz="2800" dirty="0"/>
              <a:t> True is.</a:t>
            </a:r>
          </a:p>
          <a:p>
            <a:endParaRPr lang="nl-BE" sz="2800" dirty="0"/>
          </a:p>
          <a:p>
            <a:r>
              <a:rPr lang="nl-BE" sz="2800" dirty="0"/>
              <a:t>Vb2: Bij de or-operator is de voorwaarde True als minstens 1 van beide voorwaarden True is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r>
              <a:rPr lang="nl-BE" sz="2000" dirty="0"/>
              <a:t>	</a:t>
            </a:r>
            <a:r>
              <a:rPr lang="nl-BE" sz="2800" dirty="0"/>
              <a:t>				a &lt; 0 or a &gt; 100</a:t>
            </a:r>
            <a:br>
              <a:rPr lang="nl-BE" sz="2800" dirty="0"/>
            </a:br>
            <a:r>
              <a:rPr lang="nl-BE" sz="2800" dirty="0"/>
              <a:t>     Bij de or-operator wordt de 2</a:t>
            </a:r>
            <a:r>
              <a:rPr lang="nl-BE" sz="2800" baseline="30000" dirty="0"/>
              <a:t>e</a:t>
            </a:r>
            <a:r>
              <a:rPr lang="nl-BE" sz="2800" dirty="0"/>
              <a:t> voorwaarde alleen</a:t>
            </a:r>
            <a:br>
              <a:rPr lang="nl-BE" sz="2800" dirty="0"/>
            </a:br>
            <a:r>
              <a:rPr lang="nl-BE" sz="2800" dirty="0"/>
              <a:t>     nagegaan als de 1</a:t>
            </a:r>
            <a:r>
              <a:rPr lang="nl-BE" sz="2800" baseline="30000" dirty="0"/>
              <a:t>e</a:t>
            </a:r>
            <a:r>
              <a:rPr lang="nl-BE" sz="2800" dirty="0"/>
              <a:t> voorwaarde </a:t>
            </a:r>
            <a:r>
              <a:rPr lang="nl-BE" sz="2800" dirty="0" err="1"/>
              <a:t>False</a:t>
            </a:r>
            <a:r>
              <a:rPr lang="nl-BE" sz="2800" dirty="0"/>
              <a:t> is.</a:t>
            </a:r>
            <a:endParaRPr lang="nl-BE" sz="20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88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3.1.4 Logische operatoren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6FB2D3A-4479-457D-9DD8-7343E6CB3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0478" y="2110216"/>
            <a:ext cx="7368769" cy="3590193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nl-BE" dirty="0">
                <a:solidFill>
                  <a:srgbClr val="58A618"/>
                </a:solidFill>
              </a:rPr>
              <a:t>Voorbeeld</a:t>
            </a:r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Stel x = 30, y = 40, a = 0 en b = 5</a:t>
            </a:r>
          </a:p>
          <a:p>
            <a:pPr>
              <a:buFont typeface="Wingdings 3" panose="05040102010807070707" pitchFamily="18" charset="2"/>
              <a:buNone/>
            </a:pPr>
            <a:endParaRPr lang="nl-BE" dirty="0"/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Zijn volgende uitdrukkingen True of </a:t>
            </a:r>
            <a:r>
              <a:rPr lang="nl-BE" dirty="0" err="1"/>
              <a:t>False</a:t>
            </a:r>
            <a:r>
              <a:rPr lang="nl-BE" dirty="0"/>
              <a:t>:</a:t>
            </a:r>
          </a:p>
          <a:p>
            <a:r>
              <a:rPr lang="fr-FR" dirty="0"/>
              <a:t>x + 2 &lt; y or a == 0 or b / a &gt; 5	</a:t>
            </a:r>
            <a:endParaRPr lang="fr-FR" dirty="0">
              <a:solidFill>
                <a:schemeClr val="accent6"/>
              </a:solidFill>
            </a:endParaRPr>
          </a:p>
          <a:p>
            <a:r>
              <a:rPr lang="nl-BE" dirty="0"/>
              <a:t>x + y &lt; 100 </a:t>
            </a:r>
            <a:r>
              <a:rPr lang="nl-BE" dirty="0" err="1"/>
              <a:t>and</a:t>
            </a:r>
            <a:r>
              <a:rPr lang="nl-BE" dirty="0"/>
              <a:t> a == 9 </a:t>
            </a:r>
            <a:r>
              <a:rPr lang="nl-BE" dirty="0" err="1"/>
              <a:t>and</a:t>
            </a:r>
            <a:r>
              <a:rPr lang="nl-BE" dirty="0"/>
              <a:t> b &gt; 3		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000804E-7A43-4A35-B92A-D6AC9E0CD905}"/>
              </a:ext>
            </a:extLst>
          </p:cNvPr>
          <p:cNvSpPr txBox="1"/>
          <p:nvPr/>
        </p:nvSpPr>
        <p:spPr>
          <a:xfrm>
            <a:off x="6553200" y="4572000"/>
            <a:ext cx="16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(</a:t>
            </a:r>
            <a:r>
              <a:rPr lang="fr-FR" dirty="0" err="1">
                <a:solidFill>
                  <a:schemeClr val="accent6"/>
                </a:solidFill>
              </a:rPr>
              <a:t>nuldeling</a:t>
            </a:r>
            <a:r>
              <a:rPr lang="fr-FR" dirty="0">
                <a:solidFill>
                  <a:schemeClr val="accent6"/>
                </a:solidFill>
              </a:rPr>
              <a:t>??)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3D3B2DF-AB84-49E5-8765-D01DDEFC8ABD}"/>
              </a:ext>
            </a:extLst>
          </p:cNvPr>
          <p:cNvSpPr txBox="1"/>
          <p:nvPr/>
        </p:nvSpPr>
        <p:spPr>
          <a:xfrm>
            <a:off x="907915" y="5935053"/>
            <a:ext cx="616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6"/>
                </a:solidFill>
              </a:rPr>
              <a:t>Volgorde</a:t>
            </a:r>
            <a:r>
              <a:rPr lang="fr-FR" dirty="0">
                <a:solidFill>
                  <a:schemeClr val="accent6"/>
                </a:solidFill>
              </a:rPr>
              <a:t> van je </a:t>
            </a:r>
            <a:r>
              <a:rPr lang="fr-FR" dirty="0" err="1">
                <a:solidFill>
                  <a:schemeClr val="accent6"/>
                </a:solidFill>
              </a:rPr>
              <a:t>condities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is</a:t>
            </a:r>
            <a:r>
              <a:rPr lang="fr-FR" dirty="0">
                <a:solidFill>
                  <a:schemeClr val="accent6"/>
                </a:solidFill>
              </a:rPr>
              <a:t> in dit </a:t>
            </a:r>
            <a:r>
              <a:rPr lang="fr-FR" dirty="0" err="1">
                <a:solidFill>
                  <a:schemeClr val="accent6"/>
                </a:solidFill>
              </a:rPr>
              <a:t>geval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wel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belangrijk</a:t>
            </a:r>
            <a:r>
              <a:rPr lang="fr-FR" dirty="0">
                <a:solidFill>
                  <a:schemeClr val="accent6"/>
                </a:solidFill>
              </a:rPr>
              <a:t>!!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02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3.1.4 Logische operatoren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6FB2D3A-4479-457D-9DD8-7343E6CB3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0478" y="2110216"/>
            <a:ext cx="6861175" cy="4162425"/>
          </a:xfrm>
        </p:spPr>
        <p:txBody>
          <a:bodyPr>
            <a:normAutofit fontScale="92500" lnSpcReduction="10000"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nl-BE" dirty="0">
                <a:solidFill>
                  <a:srgbClr val="58A618"/>
                </a:solidFill>
              </a:rPr>
              <a:t>Voorbeeld</a:t>
            </a:r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Stel x=30, y=40, a=10 en b=5</a:t>
            </a:r>
          </a:p>
          <a:p>
            <a:pPr>
              <a:buFont typeface="Wingdings 3" panose="05040102010807070707" pitchFamily="18" charset="2"/>
              <a:buNone/>
            </a:pPr>
            <a:endParaRPr lang="nl-BE" dirty="0"/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Zijn volgende uitdrukkingen True of </a:t>
            </a:r>
            <a:r>
              <a:rPr lang="nl-BE" dirty="0" err="1"/>
              <a:t>False</a:t>
            </a:r>
            <a:r>
              <a:rPr lang="nl-BE" dirty="0"/>
              <a:t>:</a:t>
            </a:r>
          </a:p>
          <a:p>
            <a:r>
              <a:rPr lang="fr-FR" dirty="0"/>
              <a:t>x + 12 &lt; y or not (y == 40 and a * 2 &gt; 5)</a:t>
            </a:r>
          </a:p>
          <a:p>
            <a:r>
              <a:rPr lang="nl-BE" dirty="0" err="1"/>
              <a:t>not</a:t>
            </a:r>
            <a:r>
              <a:rPr lang="nl-BE" dirty="0"/>
              <a:t> (x + y &lt; 10 or a == 9) </a:t>
            </a:r>
            <a:r>
              <a:rPr lang="nl-BE" dirty="0" err="1"/>
              <a:t>and</a:t>
            </a:r>
            <a:r>
              <a:rPr lang="nl-BE" dirty="0"/>
              <a:t> b &gt; 3</a:t>
            </a:r>
          </a:p>
          <a:p>
            <a:r>
              <a:rPr lang="nl-BE" dirty="0"/>
              <a:t>x + y</a:t>
            </a:r>
            <a:r>
              <a:rPr lang="nl-BE" dirty="0">
                <a:sym typeface="Symbol" panose="05050102010706020507" pitchFamily="18" charset="2"/>
              </a:rPr>
              <a:t> != 7</a:t>
            </a:r>
            <a:r>
              <a:rPr lang="nl-BE" dirty="0"/>
              <a:t>0 or (a == 1 </a:t>
            </a:r>
            <a:r>
              <a:rPr lang="nl-BE" dirty="0" err="1"/>
              <a:t>and</a:t>
            </a:r>
            <a:r>
              <a:rPr lang="nl-BE" dirty="0"/>
              <a:t> b &gt; 3)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nl-B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62077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01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</a:t>
            </a: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ADBE3FB-839A-4126-9AC7-3F93963DB3DB}"/>
              </a:ext>
            </a:extLst>
          </p:cNvPr>
          <p:cNvSpPr txBox="1"/>
          <p:nvPr/>
        </p:nvSpPr>
        <p:spPr>
          <a:xfrm>
            <a:off x="680936" y="3442895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58A618"/>
                </a:solidFill>
              </a:rPr>
              <a:t>Voorbeeld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334CA8B-282F-41ED-B840-B9F12E238993}"/>
              </a:ext>
            </a:extLst>
          </p:cNvPr>
          <p:cNvSpPr txBox="1"/>
          <p:nvPr/>
        </p:nvSpPr>
        <p:spPr>
          <a:xfrm>
            <a:off x="680936" y="1468046"/>
            <a:ext cx="7208195" cy="1569660"/>
          </a:xfrm>
          <a:prstGeom prst="rect">
            <a:avLst/>
          </a:prstGeom>
          <a:noFill/>
          <a:ln w="28575">
            <a:solidFill>
              <a:srgbClr val="58A618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conditioneel statement = </a:t>
            </a:r>
            <a:r>
              <a:rPr lang="nl-BE" altLang="nl-BE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statement</a:t>
            </a:r>
          </a:p>
          <a:p>
            <a:pPr marL="719138" lvl="0" indent="-719138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Een test (een </a:t>
            </a:r>
            <a:r>
              <a:rPr lang="nl-BE" altLang="nl-BE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boolean</a:t>
            </a: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expressie)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 of meerdere acties die enkel worden uitgevoerd als de test True oplevert</a:t>
            </a:r>
            <a:endParaRPr lang="nl-BE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1F1529A-EFB5-443D-87C7-EF476E35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36" y="3955809"/>
            <a:ext cx="45720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 is 5"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3.0 Inleiding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7923A8BD-170F-4CA5-BA9A-0F45C0727F5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l-BE" dirty="0"/>
              <a:t>Een programma bestaat meestal uit:</a:t>
            </a:r>
          </a:p>
          <a:p>
            <a:r>
              <a:rPr lang="nl-BE" dirty="0"/>
              <a:t>Opeenvolgende instructies</a:t>
            </a:r>
          </a:p>
          <a:p>
            <a:r>
              <a:rPr lang="nl-BE" dirty="0"/>
              <a:t>Keuzes: voorwaardelijke instructies (H3)</a:t>
            </a:r>
          </a:p>
          <a:p>
            <a:r>
              <a:rPr lang="nl-BE" dirty="0"/>
              <a:t>Herhalingen: herhaaldelijke uitvoering van instructies (H4)</a:t>
            </a:r>
          </a:p>
          <a:p>
            <a:r>
              <a:rPr lang="nl-BE" dirty="0"/>
              <a:t>Invoer: gegevens opvragen</a:t>
            </a:r>
          </a:p>
          <a:p>
            <a:r>
              <a:rPr lang="nl-BE" dirty="0"/>
              <a:t>Uitvoer: gegevens ter beschikking stellen</a:t>
            </a:r>
          </a:p>
        </p:txBody>
      </p:sp>
    </p:spTree>
    <p:extLst>
      <p:ext uri="{BB962C8B-B14F-4D97-AF65-F5344CB8AC3E}">
        <p14:creationId xmlns:p14="http://schemas.microsoft.com/office/powerpoint/2010/main" val="24030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01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</a:t>
            </a: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ADBE3FB-839A-4126-9AC7-3F93963DB3DB}"/>
              </a:ext>
            </a:extLst>
          </p:cNvPr>
          <p:cNvSpPr txBox="1"/>
          <p:nvPr/>
        </p:nvSpPr>
        <p:spPr>
          <a:xfrm>
            <a:off x="573932" y="1876741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58A618"/>
                </a:solidFill>
              </a:rPr>
              <a:t>Syntax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1F1529A-EFB5-443D-87C7-EF476E35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1" y="1839047"/>
            <a:ext cx="717901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expressie&gt;:</a:t>
            </a: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&lt;acties&gt;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op:</a:t>
            </a: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achter de </a:t>
            </a: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nl-BE" altLang="nl-BE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expressie</a:t>
            </a: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Inspringing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kumimoji="0" lang="nl-BE" altLang="nl-B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4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3.2.1 Blokken code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1" y="2230634"/>
            <a:ext cx="7917428" cy="10505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BE" sz="4000" dirty="0"/>
              <a:t> Na de </a:t>
            </a:r>
            <a:r>
              <a:rPr lang="nl-BE" sz="4000" dirty="0" err="1"/>
              <a:t>if</a:t>
            </a:r>
            <a:r>
              <a:rPr lang="nl-BE" sz="4000" dirty="0"/>
              <a:t>, gaan de bijhorende &lt;acties&gt; inspringen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4000" dirty="0"/>
              <a:t>Blok code = opeenvolgende statements die hetzelfde niveau van </a:t>
            </a:r>
            <a:r>
              <a:rPr lang="nl-BE" sz="4000" dirty="0" err="1"/>
              <a:t>inspringing</a:t>
            </a:r>
            <a:r>
              <a:rPr lang="nl-BE" sz="4000" dirty="0"/>
              <a:t> hebben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31E63C9-D858-461A-A7E2-DAE099F9D861}"/>
              </a:ext>
            </a:extLst>
          </p:cNvPr>
          <p:cNvSpPr txBox="1"/>
          <p:nvPr/>
        </p:nvSpPr>
        <p:spPr>
          <a:xfrm>
            <a:off x="680936" y="3442895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58A618"/>
                </a:solidFill>
              </a:rPr>
              <a:t>Voorbeeld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AD7462E-C7EA-4878-8E09-462318774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35" y="3968628"/>
            <a:ext cx="738329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"dit wordt gedrukt als x 5 is"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 is dus 5"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"deze regel wordt altijd uitgevoerd"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3.2.1 Blokken code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1" y="2230634"/>
            <a:ext cx="7917428" cy="10505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BE" sz="4000" dirty="0"/>
              <a:t> Meerdere </a:t>
            </a:r>
            <a:r>
              <a:rPr lang="nl-BE" sz="4000" dirty="0" err="1"/>
              <a:t>if</a:t>
            </a:r>
            <a:r>
              <a:rPr lang="nl-BE" sz="4000" dirty="0"/>
              <a:t>-statements zijn uiteraard mogelijk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4000" dirty="0"/>
              <a:t>In onderstaand </a:t>
            </a:r>
            <a:r>
              <a:rPr lang="nl-BE" sz="4000" dirty="0" err="1"/>
              <a:t>vb</a:t>
            </a:r>
            <a:r>
              <a:rPr lang="nl-BE" sz="4000" dirty="0"/>
              <a:t> is elke </a:t>
            </a:r>
            <a:r>
              <a:rPr lang="nl-BE" sz="4000" dirty="0" err="1"/>
              <a:t>if</a:t>
            </a:r>
            <a:r>
              <a:rPr lang="nl-BE" sz="4000" dirty="0"/>
              <a:t> onafhankelijk van de vorige</a:t>
            </a:r>
            <a:br>
              <a:rPr lang="nl-BE" sz="4000" dirty="0"/>
            </a:br>
            <a:r>
              <a:rPr lang="nl-BE" sz="4000" dirty="0"/>
              <a:t>Waarom?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31E63C9-D858-461A-A7E2-DAE099F9D861}"/>
              </a:ext>
            </a:extLst>
          </p:cNvPr>
          <p:cNvSpPr txBox="1"/>
          <p:nvPr/>
        </p:nvSpPr>
        <p:spPr>
          <a:xfrm>
            <a:off x="680936" y="3274833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58A618"/>
                </a:solidFill>
              </a:rPr>
              <a:t>Voorbeeld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C464F-9115-4FBF-AF5D-FBBE3FC1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09" y="3798969"/>
            <a:ext cx="876461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"als je nog studeert, kom je in aanmerking voor kindergeld"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&gt;=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"vanaf 15 mag je een vakantiejob uitoefenen"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&gt;=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 mag bier drinken"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&gt;=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 bent meerderjarig"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&gt;=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 komt in aanmerking voor seniorenkorting"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71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33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3.2.2 Inspringen</a:t>
            </a:r>
          </a:p>
          <a:p>
            <a:pPr marL="0" indent="0">
              <a:buNone/>
            </a:pP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1" y="2230634"/>
            <a:ext cx="7917428" cy="337249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BE" sz="4000" dirty="0"/>
              <a:t> Van het allergrootste belang!!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4000" dirty="0"/>
              <a:t>4 spaties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4000" dirty="0"/>
              <a:t>Meeste editors doen aan auto-</a:t>
            </a:r>
            <a:r>
              <a:rPr lang="nl-BE" sz="4000" dirty="0" err="1"/>
              <a:t>indenting</a:t>
            </a:r>
            <a:endParaRPr lang="nl-BE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sz="4000" dirty="0"/>
              <a:t>Tab wordt normaal automatisch vervangen door 4 spaties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122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3224E9D-7DAF-4455-8CA5-B80D2EC2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34</a:t>
            </a:fld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8A6C9A-A445-4EFF-9D6C-1D9F94B5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3432"/>
            <a:ext cx="8734425" cy="36290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0FE324E-4BAD-4637-B483-4901A2C4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02" y="3997634"/>
            <a:ext cx="5524372" cy="24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6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35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6383" y="626252"/>
            <a:ext cx="733640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2800" u="sng" dirty="0"/>
              <a:t>Opgave 3.7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8611873-E612-4CD5-AAC1-108E03B5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1" y="1456615"/>
            <a:ext cx="6082422" cy="4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3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36</a:t>
            </a:fld>
            <a:endParaRPr lang="nl-NL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B496DF-B9B8-4B69-BBC6-B94019EA7E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>
                <a:solidFill>
                  <a:schemeClr val="tx1"/>
                </a:solidFill>
              </a:rPr>
              <a:t>Wat zijn de waarden van a en b na uitvoeren van volgende statements?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D021CC1-7C5F-4635-B9E0-A7B06D1F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2" y="1788936"/>
            <a:ext cx="279095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 b: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a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 = a + b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BE" altLang="nl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 b: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a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 + b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BF423DF-E347-47C6-B11A-DFF1AE22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013" y="1788936"/>
            <a:ext cx="395915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 b: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a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 = a + b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 b: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a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 + b</a:t>
            </a:r>
            <a:endParaRPr kumimoji="0" lang="nl-BE" altLang="nl-B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0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37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3.2.3 </a:t>
            </a:r>
            <a:r>
              <a:rPr lang="nl-BE" dirty="0" err="1">
                <a:solidFill>
                  <a:srgbClr val="92D050"/>
                </a:solidFill>
              </a:rPr>
              <a:t>Twee-weg</a:t>
            </a:r>
            <a:r>
              <a:rPr lang="nl-BE" dirty="0">
                <a:solidFill>
                  <a:srgbClr val="92D050"/>
                </a:solidFill>
              </a:rPr>
              <a:t> beslissingen</a:t>
            </a:r>
            <a:endParaRPr lang="nl-BE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3EC02D1-FE62-40E7-94E7-19ECC88A349D}"/>
              </a:ext>
            </a:extLst>
          </p:cNvPr>
          <p:cNvSpPr txBox="1"/>
          <p:nvPr/>
        </p:nvSpPr>
        <p:spPr>
          <a:xfrm>
            <a:off x="477541" y="2333942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58A618"/>
                </a:solidFill>
              </a:rPr>
              <a:t>Voorbeeld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6C1256-8E5D-4AA0-81A3-6D403044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32" y="3243978"/>
            <a:ext cx="723649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 bent minderjarig"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 bent meerderjarig"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45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38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3.2.3 </a:t>
            </a:r>
            <a:r>
              <a:rPr lang="nl-BE" dirty="0" err="1">
                <a:solidFill>
                  <a:srgbClr val="92D050"/>
                </a:solidFill>
              </a:rPr>
              <a:t>Twee-weg</a:t>
            </a:r>
            <a:r>
              <a:rPr lang="nl-BE" dirty="0">
                <a:solidFill>
                  <a:srgbClr val="92D050"/>
                </a:solidFill>
              </a:rPr>
              <a:t> beslissingen</a:t>
            </a:r>
            <a:endParaRPr lang="nl-BE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06D880-6653-4AA8-BA2F-ACE43339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1" y="2200234"/>
            <a:ext cx="747170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expressie&gt;: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&lt;acties&gt;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BE" altLang="nl-BE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&lt;acties&gt;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op:</a:t>
            </a: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achter de </a:t>
            </a: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nl-BE" altLang="nl-BE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BE" altLang="nl-BE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nl-BE" altLang="nl-BE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moet uitgelijnd zijn met de bijhorende </a:t>
            </a:r>
            <a:r>
              <a:rPr lang="nl-BE" altLang="nl-BE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nl-BE" altLang="nl-BE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Sowieso wordt 1 </a:t>
            </a: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vd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actie-blokken uitgevoerd</a:t>
            </a:r>
            <a:endParaRPr kumimoji="0" lang="nl-BE" altLang="nl-B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59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39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6383" y="1309869"/>
            <a:ext cx="7336404" cy="142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2800" u="sng" dirty="0"/>
              <a:t>Opgave 3.8</a:t>
            </a:r>
          </a:p>
          <a:p>
            <a:pPr marL="0" indent="0">
              <a:buNone/>
            </a:pPr>
            <a:r>
              <a:rPr lang="nl-BE" sz="2800" dirty="0"/>
              <a:t>Schrijf code die vraagt om een integer en dan rapporteert of de integer even of oneven is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1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AA0304-3C5A-411D-A187-17ED731505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592" y="836712"/>
            <a:ext cx="6913562" cy="3455987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nl-BE" dirty="0"/>
              <a:t>Condities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keuzestructuur</a:t>
            </a:r>
          </a:p>
          <a:p>
            <a:pPr>
              <a:buFont typeface="Wingdings 3" panose="05040102010807070707" pitchFamily="18" charset="2"/>
              <a:buNone/>
            </a:pPr>
            <a:endParaRPr lang="nl-BE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nl-BE" b="1" dirty="0">
                <a:solidFill>
                  <a:srgbClr val="58A618"/>
                </a:solidFill>
              </a:rPr>
              <a:t>Voorbeeld: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nl-BE" dirty="0"/>
              <a:t>Gegeven: 2 getallen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nl-BE" dirty="0"/>
              <a:t>Gevraagd: Druk het grootste af</a:t>
            </a:r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7569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40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3.2.4 Stroomdiagrammen</a:t>
            </a:r>
            <a:endParaRPr lang="nl-BE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06D880-6653-4AA8-BA2F-ACE43339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0" y="2190189"/>
            <a:ext cx="853027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visuele weergave van alle statements in je programma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nl-BE" altLang="nl-B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van het programma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uit te voeren instructies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een conditie die geëvalueerd wordt als True of </a:t>
            </a:r>
            <a:r>
              <a:rPr lang="nl-BE" altLang="nl-BE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nl-BE" altLang="nl-BE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einde van het programma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94DCEB5F-F65B-4B86-A140-DB7E9B44FA9E}"/>
              </a:ext>
            </a:extLst>
          </p:cNvPr>
          <p:cNvSpPr/>
          <p:nvPr/>
        </p:nvSpPr>
        <p:spPr>
          <a:xfrm>
            <a:off x="612843" y="3219855"/>
            <a:ext cx="1575880" cy="389107"/>
          </a:xfrm>
          <a:prstGeom prst="roundRect">
            <a:avLst>
              <a:gd name="adj" fmla="val 41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21B5CF60-8638-457E-9478-22ECFD653761}"/>
              </a:ext>
            </a:extLst>
          </p:cNvPr>
          <p:cNvSpPr/>
          <p:nvPr/>
        </p:nvSpPr>
        <p:spPr>
          <a:xfrm>
            <a:off x="612843" y="4959640"/>
            <a:ext cx="1575880" cy="389107"/>
          </a:xfrm>
          <a:prstGeom prst="roundRect">
            <a:avLst>
              <a:gd name="adj" fmla="val 41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Stop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8359DCF-45B5-442C-A13B-7DABA8AA842B}"/>
              </a:ext>
            </a:extLst>
          </p:cNvPr>
          <p:cNvSpPr/>
          <p:nvPr/>
        </p:nvSpPr>
        <p:spPr>
          <a:xfrm>
            <a:off x="612844" y="3881662"/>
            <a:ext cx="1575880" cy="310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uit 4">
            <a:extLst>
              <a:ext uri="{FF2B5EF4-FFF2-40B4-BE49-F238E27FC236}">
                <a16:creationId xmlns:a16="http://schemas.microsoft.com/office/drawing/2014/main" id="{5553A191-6C37-4724-B634-756FBA0F84F5}"/>
              </a:ext>
            </a:extLst>
          </p:cNvPr>
          <p:cNvSpPr/>
          <p:nvPr/>
        </p:nvSpPr>
        <p:spPr>
          <a:xfrm>
            <a:off x="612844" y="4406630"/>
            <a:ext cx="1575879" cy="38910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24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2C80005-08C6-4155-83DE-599BAD34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41</a:t>
            </a:fld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09EE691-AA07-49DE-87F5-3D3CA649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4" y="0"/>
            <a:ext cx="6431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38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42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3.2.5 Meer-weg beslissingen</a:t>
            </a:r>
            <a:endParaRPr lang="nl-BE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3EC02D1-FE62-40E7-94E7-19ECC88A349D}"/>
              </a:ext>
            </a:extLst>
          </p:cNvPr>
          <p:cNvSpPr txBox="1"/>
          <p:nvPr/>
        </p:nvSpPr>
        <p:spPr>
          <a:xfrm>
            <a:off x="477541" y="2333942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58A618"/>
                </a:solidFill>
              </a:rPr>
              <a:t>Voorbeeld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F0AA18-1DCC-473F-8951-6B8838F8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20" y="2877137"/>
            <a:ext cx="6433445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"kind"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"tiener"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"jong"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"ouder"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"oud"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28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03C6580-1761-4289-BAB5-5AFD1749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43</a:t>
            </a:fld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568867A-1366-408B-89EA-9F539A46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55" y="0"/>
            <a:ext cx="4919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2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44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6383" y="577363"/>
            <a:ext cx="7336404" cy="289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2800" u="sng" dirty="0"/>
              <a:t>Opgave 3.9</a:t>
            </a:r>
          </a:p>
          <a:p>
            <a:r>
              <a:rPr lang="nl-BE" sz="2800" dirty="0"/>
              <a:t>Bij welke waarden voor de variabele ‘leeftijd’ ga je als output ‘jong’ krijgen?</a:t>
            </a:r>
          </a:p>
          <a:p>
            <a:r>
              <a:rPr lang="nl-BE" sz="2800" dirty="0"/>
              <a:t>Bij welke waarden voor de variabele ‘leeftijd’ ga je als output ‘oud’ krijgen?</a:t>
            </a:r>
          </a:p>
          <a:p>
            <a:endParaRPr lang="nl-BE" sz="28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62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1F06D880-6653-4AA8-BA2F-ACE43339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94" y="1892458"/>
            <a:ext cx="7471706" cy="45858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expressie&gt;: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&lt;acties&gt;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BE" altLang="nl-B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BE" altLang="nl-BE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nl-BE" altLang="nl-B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expressie&gt;: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&lt;acties&gt;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BE" altLang="nl-BE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&lt;acties&gt;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op:</a:t>
            </a: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1 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-statement kunnen meerdere 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elifs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voorkomen.  Volgorde!!</a:t>
            </a:r>
            <a:endParaRPr lang="nl-BE" altLang="nl-BE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 alle </a:t>
            </a:r>
            <a:r>
              <a:rPr lang="nl-BE" altLang="nl-BE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expressies </a:t>
            </a:r>
            <a:r>
              <a:rPr lang="nl-BE" altLang="nl-BE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blijken, wordt de </a:t>
            </a:r>
            <a:r>
              <a:rPr lang="nl-BE" altLang="nl-BE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uitgevoerd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45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3.2.5 Meer-weg beslissingen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582931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46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2842" y="859336"/>
            <a:ext cx="7898859" cy="40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2800" u="sng"/>
              <a:t>Opgave 3.10</a:t>
            </a:r>
            <a:endParaRPr lang="nl-BE" sz="2800" u="sng" dirty="0"/>
          </a:p>
          <a:p>
            <a:pPr marL="0" indent="0">
              <a:buNone/>
            </a:pPr>
            <a:r>
              <a:rPr lang="nl-BE" sz="2800" dirty="0"/>
              <a:t>Schrijf een programma dat een variabele gewicht heeft. Als gewicht groter is dan 20 (kilo), print je: “Er moet een toeslag van €25 betaald worden voor bagage die te zwaar is.” Als gewicht kleiner is dan 20, print je: “Goede reis!”. Als gewicht precies 20 is, print je: “Poeh! Dat gewicht is precies goed!”. </a:t>
            </a:r>
          </a:p>
          <a:p>
            <a:pPr marL="0" indent="0">
              <a:buNone/>
            </a:pPr>
            <a:r>
              <a:rPr lang="nl-BE" sz="2800" dirty="0"/>
              <a:t>Wijzig de waarde van gewicht een paar keer om de code te testen.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22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47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3.2.6 Geneste condities</a:t>
            </a:r>
            <a:endParaRPr lang="nl-BE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3EC02D1-FE62-40E7-94E7-19ECC88A349D}"/>
              </a:ext>
            </a:extLst>
          </p:cNvPr>
          <p:cNvSpPr txBox="1"/>
          <p:nvPr/>
        </p:nvSpPr>
        <p:spPr>
          <a:xfrm>
            <a:off x="477541" y="2333942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58A618"/>
                </a:solidFill>
              </a:rPr>
              <a:t>Voorbeeld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808BEA-7CDC-46D2-BB2D-3882196F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0" y="3123332"/>
            <a:ext cx="8384358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%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Hier begint een genest blok code</a:t>
            </a:r>
            <a:b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%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deelbaar door 7 en 11."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deelbaar door 7, maar niet door 11."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Hier eindigt een genest blok code</a:t>
            </a:r>
            <a:b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%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deelbaar door 11, maar niet door 7."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niet deelbaar door 7 of 11."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25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C7A118A-B0DC-481A-915E-C6AA1313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48</a:t>
            </a:fld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7F293E-E670-46E3-83C9-7E770E7F1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86537"/>
            <a:ext cx="60483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22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49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3.2 Conditionele statements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3.2.6 Geneste condities</a:t>
            </a:r>
            <a:endParaRPr lang="nl-BE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808BEA-7CDC-46D2-BB2D-3882196F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21" y="2153844"/>
            <a:ext cx="83843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zelfde code – verschillende syntax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44161C-60CB-4C35-8FC8-86D3362F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21" y="2723389"/>
            <a:ext cx="497083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"kind"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"tiener"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"jong"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"ouder"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"oud"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8749E6-9A2B-4775-A719-08C99B01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226" y="2742845"/>
            <a:ext cx="2918298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"kind"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"tiener"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"jong"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"ouder"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"oud"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2C80005-08C6-4155-83DE-599BAD34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09EE691-AA07-49DE-87F5-3D3CA649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4" y="0"/>
            <a:ext cx="6431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8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50</a:t>
            </a:fld>
            <a:endParaRPr lang="nl-NL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808BEA-7CDC-46D2-BB2D-3882196F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21" y="616874"/>
            <a:ext cx="83843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Afhankelijk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van de situatie kan je beter een geneste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een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gebruiken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38659BF-FEB4-40EA-913D-30FAE3BA5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05" y="1285009"/>
            <a:ext cx="479573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kortingkaart == 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"inkomgeld: 3 euro"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"inkomgeld: 5 euro"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kortingkaart == 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"inkomgeld: 7 euro"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"inkomgeld: 10 euro"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1634D6-9614-42F0-BD47-256CC578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05" y="4437798"/>
            <a:ext cx="541830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kortingkaart == 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"inkomgeld: 3 euro"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&lt;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kortingkaart == 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"nee"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"inkomgeld: 5 euro"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leeftijd &gt;=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kortingkaart == 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"inkomgeld: 7 euro"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"inkomgeld: 10 euro"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17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D3D5F32-6F19-4786-98D1-D08AE905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51</a:t>
            </a:fld>
            <a:endParaRPr lang="nl-NL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CBF492-4742-4E34-94F2-D55D63A053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>
                <a:solidFill>
                  <a:schemeClr val="tx1"/>
                </a:solidFill>
              </a:rPr>
              <a:t>Zijn volgende blokken code equivalent?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C97D92-7A3B-447E-87E5-397DB401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2" y="1164245"/>
            <a:ext cx="417316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"&lt;10"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"&lt;20"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"&gt;=20"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BE" altLang="nl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"&lt;10"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"&lt;20"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"&gt;=20"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24DB8C-3685-486F-9569-513CCE85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60" y="2549239"/>
            <a:ext cx="283074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"&lt;10"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"&lt;20"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"&gt;=20"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751612E-62FD-40BC-81E3-4E33E1BA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52</a:t>
            </a:fld>
            <a:endParaRPr lang="nl-NL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A3FC1B-574F-4D22-8131-FB44C33CDE6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>
                <a:solidFill>
                  <a:schemeClr val="tx1"/>
                </a:solidFill>
              </a:rPr>
              <a:t>Zijn volgende blokken code equivalent?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5AAA16-5B52-4062-BF1C-8981F4497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62" y="1648680"/>
            <a:ext cx="397861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= x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 = x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= x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x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00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93DD77D-261B-473D-8C3F-8C9D1AFD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53</a:t>
            </a:fld>
            <a:endParaRPr lang="nl-NL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E2A6D9-6429-4888-A6F7-6FC94629040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>
                <a:solidFill>
                  <a:schemeClr val="tx1"/>
                </a:solidFill>
              </a:rPr>
              <a:t>Zijn volgende blokken code equivalent?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912E35F-430F-4CEC-9BE8-F7DD57DE7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279139"/>
            <a:ext cx="531130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&gt; 100"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&lt; 10"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&gt;= 10"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BE" altLang="nl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&gt; 100"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&lt; 10"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&gt;= 10"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11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3E447FB-04B8-4671-8E2B-65AB2111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54</a:t>
            </a:fld>
            <a:endParaRPr lang="nl-NL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ECF8E1-249E-4D35-B02C-69B4CBB386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>
                <a:solidFill>
                  <a:schemeClr val="tx1"/>
                </a:solidFill>
              </a:rPr>
              <a:t>Zijn volgende blokken code equivalent?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8DD6E3-C082-47D0-8FE3-A95E5687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76" y="1448468"/>
            <a:ext cx="45720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!=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b = x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 = x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BE" altLang="nl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!=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b = x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a = x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74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65875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55</a:t>
            </a:fld>
            <a:endParaRPr lang="nl-NL" dirty="0"/>
          </a:p>
        </p:txBody>
      </p:sp>
      <p:sp>
        <p:nvSpPr>
          <p:cNvPr id="8" name="Tijdelijke aanduiding voor inhoud 5"/>
          <p:cNvSpPr txBox="1">
            <a:spLocks/>
          </p:cNvSpPr>
          <p:nvPr/>
        </p:nvSpPr>
        <p:spPr>
          <a:xfrm>
            <a:off x="665458" y="555625"/>
            <a:ext cx="8002292" cy="5664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>
                <a:solidFill>
                  <a:srgbClr val="CC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i="0" u="sng" dirty="0">
                <a:solidFill>
                  <a:schemeClr val="tx1"/>
                </a:solidFill>
              </a:rPr>
              <a:t>Opgave BMI</a:t>
            </a:r>
          </a:p>
          <a:p>
            <a:r>
              <a:rPr lang="nl-BE" sz="2400" i="0" dirty="0">
                <a:solidFill>
                  <a:schemeClr val="tx1"/>
                </a:solidFill>
              </a:rPr>
              <a:t>Maak een programma dat de </a:t>
            </a:r>
            <a:r>
              <a:rPr lang="nl-BE" sz="2400" b="1" i="0" dirty="0">
                <a:solidFill>
                  <a:schemeClr val="tx1"/>
                </a:solidFill>
              </a:rPr>
              <a:t>BMI</a:t>
            </a:r>
            <a:r>
              <a:rPr lang="nl-BE" sz="2400" i="0" dirty="0">
                <a:solidFill>
                  <a:schemeClr val="tx1"/>
                </a:solidFill>
              </a:rPr>
              <a:t> van een persoon berekent. Vraag de gebruiker naar zijn lengte en gewicht en bereken de BMI. Steek deze waarde in een afzonderlijke variabele. Geef vervolgens medisch advies.</a:t>
            </a:r>
          </a:p>
          <a:p>
            <a:endParaRPr lang="nl-BE" sz="2400" i="0" dirty="0">
              <a:solidFill>
                <a:schemeClr val="tx1"/>
              </a:solidFill>
            </a:endParaRPr>
          </a:p>
          <a:p>
            <a:endParaRPr lang="nl-BE" sz="1600" i="0" dirty="0">
              <a:solidFill>
                <a:schemeClr val="tx1"/>
              </a:solidFill>
            </a:endParaRPr>
          </a:p>
          <a:p>
            <a:endParaRPr lang="nl-BE" sz="2400" i="0" dirty="0">
              <a:solidFill>
                <a:schemeClr val="tx1"/>
              </a:solidFill>
            </a:endParaRPr>
          </a:p>
        </p:txBody>
      </p:sp>
      <p:sp>
        <p:nvSpPr>
          <p:cNvPr id="9" name="Tijdelijke aanduiding voor inhoud 5"/>
          <p:cNvSpPr txBox="1">
            <a:spLocks/>
          </p:cNvSpPr>
          <p:nvPr/>
        </p:nvSpPr>
        <p:spPr>
          <a:xfrm>
            <a:off x="477542" y="555625"/>
            <a:ext cx="7650458" cy="481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>
                <a:solidFill>
                  <a:srgbClr val="CC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9" name="Tijdelijke aanduiding voor inhoud 2"/>
          <p:cNvSpPr txBox="1">
            <a:spLocks/>
          </p:cNvSpPr>
          <p:nvPr/>
        </p:nvSpPr>
        <p:spPr>
          <a:xfrm>
            <a:off x="665458" y="5147546"/>
            <a:ext cx="5353050" cy="1261406"/>
          </a:xfrm>
          <a:prstGeom prst="rect">
            <a:avLst/>
          </a:prstGeom>
          <a:ln w="28575" cap="flat" cmpd="sng" algn="ctr">
            <a:solidFill>
              <a:schemeClr val="accent6"/>
            </a:solidFill>
            <a:prstDash val="solid"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gewicht in kg</a:t>
            </a:r>
          </a:p>
          <a:p>
            <a:pPr marL="0" indent="0">
              <a:buNone/>
            </a:pP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BMI =  _____________________________</a:t>
            </a:r>
          </a:p>
          <a:p>
            <a:pPr marL="0" indent="0">
              <a:buNone/>
            </a:pP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       (lengte in m) * (lengte in m)</a:t>
            </a:r>
          </a:p>
          <a:p>
            <a:pPr marL="0" indent="0">
              <a:buNone/>
            </a:pP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65458" y="2780691"/>
            <a:ext cx="4722088" cy="19389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/>
              <a:t>lager dan 18: ondergewicht</a:t>
            </a:r>
          </a:p>
          <a:p>
            <a:r>
              <a:rPr lang="nl-BE" sz="2400" dirty="0"/>
              <a:t>18 tot 25: ok</a:t>
            </a:r>
          </a:p>
          <a:p>
            <a:r>
              <a:rPr lang="nl-BE" sz="2400" dirty="0"/>
              <a:t>25 tot 30: overgewicht</a:t>
            </a:r>
          </a:p>
          <a:p>
            <a:r>
              <a:rPr lang="nl-BE" sz="2400" dirty="0"/>
              <a:t>30 tot 40: obesitas</a:t>
            </a:r>
          </a:p>
          <a:p>
            <a:r>
              <a:rPr lang="nl-BE" sz="2400" dirty="0"/>
              <a:t>40 en hoger: ziekelijk overgewicht</a:t>
            </a:r>
          </a:p>
        </p:txBody>
      </p:sp>
    </p:spTree>
    <p:extLst>
      <p:ext uri="{BB962C8B-B14F-4D97-AF65-F5344CB8AC3E}">
        <p14:creationId xmlns:p14="http://schemas.microsoft.com/office/powerpoint/2010/main" val="1376827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6553200" y="6365875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56</a:t>
            </a:fld>
            <a:endParaRPr lang="nl-NL" dirty="0"/>
          </a:p>
        </p:txBody>
      </p:sp>
      <p:sp>
        <p:nvSpPr>
          <p:cNvPr id="9" name="Tijdelijke aanduiding voor inhoud 5"/>
          <p:cNvSpPr txBox="1">
            <a:spLocks/>
          </p:cNvSpPr>
          <p:nvPr/>
        </p:nvSpPr>
        <p:spPr>
          <a:xfrm>
            <a:off x="477542" y="555625"/>
            <a:ext cx="7650458" cy="481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>
                <a:solidFill>
                  <a:srgbClr val="CC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301557" y="108051"/>
            <a:ext cx="8586561" cy="6248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nl-BE" sz="2800" u="sng" dirty="0"/>
              <a:t>Opgave lidgeld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nl-BE" sz="2400" dirty="0"/>
              <a:t>Schrijf 4 programma’s voor volgende </a:t>
            </a:r>
            <a:r>
              <a:rPr lang="nl-BE" sz="2400" b="1" u="sng" dirty="0"/>
              <a:t>vier situaties </a:t>
            </a:r>
            <a:r>
              <a:rPr lang="nl-BE" sz="2400" dirty="0"/>
              <a:t>waarbij het jaarlijkse lidgeld voor een sportvereniging dient berekend te worden. </a:t>
            </a:r>
            <a:r>
              <a:rPr lang="nl-BE" sz="2400"/>
              <a:t>Invoer:  </a:t>
            </a:r>
            <a:endParaRPr lang="nl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/>
              <a:t>De burgerlijke staat (dit is een cijfer van 1 tot en met 3: </a:t>
            </a:r>
            <a:br>
              <a:rPr lang="nl-BE" sz="2400" dirty="0"/>
            </a:br>
            <a:r>
              <a:rPr lang="nl-BE" sz="2400" dirty="0"/>
              <a:t>1 = ongehuwd; 2 = gehuwd; 3 = weduw(e)(naar))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/>
              <a:t>de leeftijd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lphaLcParenR"/>
              <a:tabLst>
                <a:tab pos="180340" algn="l"/>
                <a:tab pos="595630" algn="l"/>
              </a:tabLst>
            </a:pPr>
            <a:r>
              <a:rPr lang="nl-BE" sz="2400" dirty="0"/>
              <a:t>ongehuwd: 25 euro; gehuwd: 20 euro; weduw(e)(naar): 15 euro.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lphaLcParenR"/>
              <a:tabLst>
                <a:tab pos="180340" algn="l"/>
                <a:tab pos="595630" algn="l"/>
              </a:tabLst>
            </a:pPr>
            <a:r>
              <a:rPr lang="nl-BE" sz="2400" dirty="0"/>
              <a:t>ongehuwd jonger dan 30: 25 euro; alle overige betalen 15 euro.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lphaLcParenR"/>
              <a:tabLst>
                <a:tab pos="180340" algn="l"/>
                <a:tab pos="595630" algn="l"/>
              </a:tabLst>
            </a:pPr>
            <a:r>
              <a:rPr lang="nl-BE" sz="2400" dirty="0"/>
              <a:t>alle leden jonger dan 30 en alle ongehuwden: 25 euro; alle overige betalen 15 euro.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lphaLcParenR"/>
              <a:tabLst>
                <a:tab pos="180340" algn="l"/>
                <a:tab pos="595630" algn="l"/>
              </a:tabLst>
            </a:pPr>
            <a:r>
              <a:rPr lang="nl-BE" sz="2400" dirty="0"/>
              <a:t>ongehuwd: 25 euro; gehuwd jonger dan 30: 20 euro; alle overige betalen 15 euro.</a:t>
            </a:r>
          </a:p>
        </p:txBody>
      </p:sp>
    </p:spTree>
    <p:extLst>
      <p:ext uri="{BB962C8B-B14F-4D97-AF65-F5344CB8AC3E}">
        <p14:creationId xmlns:p14="http://schemas.microsoft.com/office/powerpoint/2010/main" val="281874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AA0304-3C5A-411D-A187-17ED731505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4477" y="649303"/>
            <a:ext cx="6913562" cy="622437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nl-BE" dirty="0"/>
              <a:t>In Python</a:t>
            </a:r>
          </a:p>
          <a:p>
            <a:pPr>
              <a:buFont typeface="Wingdings 3" panose="05040102010807070707" pitchFamily="18" charset="2"/>
              <a:buNone/>
            </a:pPr>
            <a:endParaRPr lang="nl-BE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73DED-A184-446A-8D3F-2290DCAC4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77" y="1357420"/>
            <a:ext cx="838524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b: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is het grootste getal"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 is het grootste getal"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"of misschien zijn ze even groot"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"einde"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32A07C9-6360-4638-9D4B-7C0DD6D2C1B3}"/>
              </a:ext>
            </a:extLst>
          </p:cNvPr>
          <p:cNvSpPr txBox="1"/>
          <p:nvPr/>
        </p:nvSpPr>
        <p:spPr>
          <a:xfrm>
            <a:off x="554477" y="4879022"/>
            <a:ext cx="7208195" cy="1477328"/>
          </a:xfrm>
          <a:prstGeom prst="rect">
            <a:avLst/>
          </a:prstGeom>
          <a:noFill/>
          <a:ln w="28575">
            <a:solidFill>
              <a:srgbClr val="58A618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conditioneel statement</a:t>
            </a:r>
          </a:p>
          <a:p>
            <a:pPr marL="719138" lvl="0" indent="-719138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Een test (een </a:t>
            </a:r>
            <a:r>
              <a:rPr lang="nl-BE" altLang="nl-BE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boolean</a:t>
            </a: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expressie)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nl-BE" altLang="nl-BE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 of meerdere acties</a:t>
            </a:r>
            <a:endParaRPr lang="nl-BE" altLang="nl-BE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EEFA674-56B7-4A25-AF96-F64C5CCA46CF}"/>
              </a:ext>
            </a:extLst>
          </p:cNvPr>
          <p:cNvSpPr txBox="1"/>
          <p:nvPr/>
        </p:nvSpPr>
        <p:spPr>
          <a:xfrm>
            <a:off x="5505855" y="807396"/>
            <a:ext cx="225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accent6"/>
                </a:solidFill>
              </a:rPr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18935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7CF3C15-9343-4081-AB78-65F7C796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42" y="1685756"/>
            <a:ext cx="8209257" cy="4082746"/>
          </a:xfrm>
        </p:spPr>
        <p:txBody>
          <a:bodyPr>
            <a:normAutofit/>
          </a:bodyPr>
          <a:lstStyle/>
          <a:p>
            <a:r>
              <a:rPr lang="nl-BE" dirty="0"/>
              <a:t>Een test = een </a:t>
            </a:r>
            <a:r>
              <a:rPr lang="nl-BE" dirty="0" err="1"/>
              <a:t>boolean</a:t>
            </a:r>
            <a:r>
              <a:rPr lang="nl-BE" dirty="0"/>
              <a:t> expressie</a:t>
            </a:r>
          </a:p>
          <a:p>
            <a:r>
              <a:rPr lang="nl-BE" dirty="0"/>
              <a:t>De acties worden alleen uitgevoerd als de test evalueert als zijnde “waar”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In Python:</a:t>
            </a:r>
          </a:p>
          <a:p>
            <a:pPr marL="0" indent="0">
              <a:buNone/>
            </a:pPr>
            <a:r>
              <a:rPr lang="nl-BE" dirty="0"/>
              <a:t>Waar = True</a:t>
            </a:r>
          </a:p>
          <a:p>
            <a:pPr marL="0" indent="0">
              <a:buNone/>
            </a:pPr>
            <a:r>
              <a:rPr lang="nl-BE" dirty="0"/>
              <a:t>Onwaar = </a:t>
            </a:r>
            <a:r>
              <a:rPr lang="nl-BE" dirty="0" err="1"/>
              <a:t>False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458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3.1.1 </a:t>
            </a:r>
            <a:r>
              <a:rPr lang="nl-BE" dirty="0" err="1">
                <a:solidFill>
                  <a:srgbClr val="92D050"/>
                </a:solidFill>
              </a:rPr>
              <a:t>Booleans</a:t>
            </a: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2249123"/>
            <a:ext cx="8209257" cy="3877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Een expressie die evalueert naar True of </a:t>
            </a:r>
            <a:r>
              <a:rPr lang="nl-BE" dirty="0" err="1"/>
              <a:t>False</a:t>
            </a:r>
            <a:r>
              <a:rPr lang="nl-BE" dirty="0"/>
              <a:t> is een “</a:t>
            </a:r>
            <a:r>
              <a:rPr lang="nl-BE" dirty="0" err="1"/>
              <a:t>boolean</a:t>
            </a:r>
            <a:r>
              <a:rPr lang="nl-BE" dirty="0"/>
              <a:t> expressie”.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True en </a:t>
            </a:r>
            <a:r>
              <a:rPr lang="nl-BE" dirty="0" err="1"/>
              <a:t>False</a:t>
            </a:r>
            <a:r>
              <a:rPr lang="nl-BE" dirty="0"/>
              <a:t> zijn </a:t>
            </a:r>
            <a:r>
              <a:rPr lang="nl-BE" dirty="0" err="1"/>
              <a:t>Boolean</a:t>
            </a:r>
            <a:r>
              <a:rPr lang="nl-BE" dirty="0"/>
              <a:t> waardes.</a:t>
            </a:r>
          </a:p>
        </p:txBody>
      </p:sp>
    </p:spTree>
    <p:extLst>
      <p:ext uri="{BB962C8B-B14F-4D97-AF65-F5344CB8AC3E}">
        <p14:creationId xmlns:p14="http://schemas.microsoft.com/office/powerpoint/2010/main" val="382410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3.1 </a:t>
            </a:r>
            <a:r>
              <a:rPr lang="nl-BE" sz="4800" dirty="0" err="1">
                <a:solidFill>
                  <a:srgbClr val="92D050"/>
                </a:solidFill>
              </a:rPr>
              <a:t>Boolean</a:t>
            </a:r>
            <a:r>
              <a:rPr lang="nl-BE" sz="4800" dirty="0">
                <a:solidFill>
                  <a:srgbClr val="92D050"/>
                </a:solidFill>
              </a:rPr>
              <a:t> expressies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3.1.2 Vergelijkingen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3" y="2249123"/>
            <a:ext cx="7917428" cy="7761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dirty="0"/>
              <a:t>Een vergelijking bestaat uit 2 waardes met een vergelijkingsoperator ertussen, </a:t>
            </a:r>
            <a:r>
              <a:rPr lang="nl-BE" dirty="0" err="1"/>
              <a:t>vb</a:t>
            </a:r>
            <a:r>
              <a:rPr lang="nl-BE" dirty="0"/>
              <a:t> a &gt; b</a:t>
            </a:r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4A18D01A-66E7-45F0-957A-4860F7679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242810"/>
              </p:ext>
            </p:extLst>
          </p:nvPr>
        </p:nvGraphicFramePr>
        <p:xfrm>
          <a:off x="856921" y="3429000"/>
          <a:ext cx="451723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Relationele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Betekenis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groter 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groter</a:t>
                      </a:r>
                      <a:r>
                        <a:rPr lang="nl-BE" baseline="0" dirty="0"/>
                        <a:t> of gelijk aan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kleiner</a:t>
                      </a:r>
                      <a:r>
                        <a:rPr lang="nl-BE" baseline="0" dirty="0"/>
                        <a:t> dan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kleiner of gelijk 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gelijk 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niet gelijk 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kstvak 1">
            <a:extLst>
              <a:ext uri="{FF2B5EF4-FFF2-40B4-BE49-F238E27FC236}">
                <a16:creationId xmlns:a16="http://schemas.microsoft.com/office/drawing/2014/main" id="{6294E982-BC28-4332-B467-DE971D951E98}"/>
              </a:ext>
            </a:extLst>
          </p:cNvPr>
          <p:cNvSpPr txBox="1"/>
          <p:nvPr/>
        </p:nvSpPr>
        <p:spPr>
          <a:xfrm>
            <a:off x="6040877" y="3511685"/>
            <a:ext cx="235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6"/>
                </a:solidFill>
              </a:rPr>
              <a:t>Zowel voor getallen als voor tekst!</a:t>
            </a:r>
          </a:p>
        </p:txBody>
      </p:sp>
    </p:spTree>
    <p:extLst>
      <p:ext uri="{BB962C8B-B14F-4D97-AF65-F5344CB8AC3E}">
        <p14:creationId xmlns:p14="http://schemas.microsoft.com/office/powerpoint/2010/main" val="9297084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DF6DBDF68B64BB7A2E7560CE18559" ma:contentTypeVersion="3" ma:contentTypeDescription="Een nieuw document maken." ma:contentTypeScope="" ma:versionID="3819241e109e70baa0a232eca21851cb">
  <xsd:schema xmlns:xsd="http://www.w3.org/2001/XMLSchema" xmlns:xs="http://www.w3.org/2001/XMLSchema" xmlns:p="http://schemas.microsoft.com/office/2006/metadata/properties" xmlns:ns2="d6417362-778e-4ed5-9083-63826e8f8b42" targetNamespace="http://schemas.microsoft.com/office/2006/metadata/properties" ma:root="true" ma:fieldsID="dcf89f0ec42ac1f3753fdb4af2197f2b" ns2:_="">
    <xsd:import namespace="d6417362-778e-4ed5-9083-63826e8f8b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17362-778e-4ed5-9083-63826e8f8b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D4A7D-4AF3-41B8-85A1-0B40E6A1D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EA81E4-6E31-49A0-A3F8-1B23EB8E6F7A}">
  <ds:schemaRefs>
    <ds:schemaRef ds:uri="http://purl.org/dc/terms/"/>
    <ds:schemaRef ds:uri="http://schemas.openxmlformats.org/package/2006/metadata/core-properties"/>
    <ds:schemaRef ds:uri="d6417362-778e-4ed5-9083-63826e8f8b4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76354A-BC58-4C84-A5C5-53B9526F2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40045</TotalTime>
  <Words>3193</Words>
  <Application>Microsoft Office PowerPoint</Application>
  <PresentationFormat>Diavoorstelling (4:3)</PresentationFormat>
  <Paragraphs>430</Paragraphs>
  <Slides>56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Wingdings</vt:lpstr>
      <vt:lpstr>Wingdings 3</vt:lpstr>
      <vt:lpstr>Presentatie</vt:lpstr>
      <vt:lpstr>Hoofdstuk 3</vt:lpstr>
      <vt:lpstr>Inhoud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Heidi Tans</cp:lastModifiedBy>
  <cp:revision>477</cp:revision>
  <dcterms:created xsi:type="dcterms:W3CDTF">2013-10-07T12:53:33Z</dcterms:created>
  <dcterms:modified xsi:type="dcterms:W3CDTF">2023-09-11T09:54:42Z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0x0101008DBDF6DBDF68B64BB7A2E7560CE18559</vt:lpwstr>
  </property>
  <property fmtid="{D5CDD505-2E9C-101B-9397-08002B2CF9AE}" pid="3" name="MSIP_Label_f95379a6-efcb-4855-97e0-03c6be785496_Enabled">
    <vt:lpwstr>True</vt:lpwstr>
  </property>
  <property fmtid="{D5CDD505-2E9C-101B-9397-08002B2CF9AE}" pid="4" name="MSIP_Label_f95379a6-efcb-4855-97e0-03c6be785496_SiteId">
    <vt:lpwstr>0bff66c5-45db-46ed-8b81-87959e069b90</vt:lpwstr>
  </property>
  <property fmtid="{D5CDD505-2E9C-101B-9397-08002B2CF9AE}" pid="5" name="MSIP_Label_f95379a6-efcb-4855-97e0-03c6be785496_Owner">
    <vt:lpwstr>20002296@PXL.BE</vt:lpwstr>
  </property>
  <property fmtid="{D5CDD505-2E9C-101B-9397-08002B2CF9AE}" pid="6" name="MSIP_Label_f95379a6-efcb-4855-97e0-03c6be785496_SetDate">
    <vt:lpwstr>2019-09-08T17:44:00.8196475Z</vt:lpwstr>
  </property>
  <property fmtid="{D5CDD505-2E9C-101B-9397-08002B2CF9AE}" pid="7" name="MSIP_Label_f95379a6-efcb-4855-97e0-03c6be785496_Name">
    <vt:lpwstr>Publiek</vt:lpwstr>
  </property>
  <property fmtid="{D5CDD505-2E9C-101B-9397-08002B2CF9AE}" pid="8" name="MSIP_Label_f95379a6-efcb-4855-97e0-03c6be785496_Application">
    <vt:lpwstr>Microsoft Azure Information Protection</vt:lpwstr>
  </property>
  <property fmtid="{D5CDD505-2E9C-101B-9397-08002B2CF9AE}" pid="9" name="MSIP_Label_f95379a6-efcb-4855-97e0-03c6be785496_ActionId">
    <vt:lpwstr>47018bd7-035b-4f8b-b236-10d56b36b88f</vt:lpwstr>
  </property>
  <property fmtid="{D5CDD505-2E9C-101B-9397-08002B2CF9AE}" pid="10" name="MSIP_Label_f95379a6-efcb-4855-97e0-03c6be785496_Extended_MSFT_Method">
    <vt:lpwstr>Automatic</vt:lpwstr>
  </property>
  <property fmtid="{D5CDD505-2E9C-101B-9397-08002B2CF9AE}" pid="11" name="Sensitivity">
    <vt:lpwstr>Publiek</vt:lpwstr>
  </property>
</Properties>
</file>