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256" r:id="rId5"/>
    <p:sldId id="348" r:id="rId6"/>
    <p:sldId id="315" r:id="rId7"/>
    <p:sldId id="351" r:id="rId8"/>
    <p:sldId id="353" r:id="rId9"/>
    <p:sldId id="354" r:id="rId10"/>
    <p:sldId id="355" r:id="rId11"/>
    <p:sldId id="356" r:id="rId12"/>
    <p:sldId id="357" r:id="rId13"/>
    <p:sldId id="358" r:id="rId14"/>
    <p:sldId id="359" r:id="rId15"/>
    <p:sldId id="360" r:id="rId16"/>
    <p:sldId id="361" r:id="rId17"/>
    <p:sldId id="350" r:id="rId18"/>
    <p:sldId id="362" r:id="rId19"/>
    <p:sldId id="365" r:id="rId20"/>
    <p:sldId id="366" r:id="rId21"/>
    <p:sldId id="367" r:id="rId22"/>
    <p:sldId id="363" r:id="rId23"/>
    <p:sldId id="352" r:id="rId24"/>
    <p:sldId id="364" r:id="rId25"/>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a:srgbClr val="00E8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jl, gemiddeld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6433" autoAdjust="0"/>
  </p:normalViewPr>
  <p:slideViewPr>
    <p:cSldViewPr snapToGrid="0" snapToObjects="1">
      <p:cViewPr varScale="1">
        <p:scale>
          <a:sx n="104" d="100"/>
          <a:sy n="104" d="100"/>
        </p:scale>
        <p:origin x="169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nl-NL"/>
              <a:t>Hoofdstuk 0</a:t>
            </a:r>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E75A9D2-90B0-6F4F-A3E2-4E764F8EC1D8}" type="slidenum">
              <a:rPr lang="nl-NL" smtClean="0"/>
              <a:pPr/>
              <a:t>‹nr.›</a:t>
            </a:fld>
            <a:endParaRPr lang="nl-NL"/>
          </a:p>
        </p:txBody>
      </p:sp>
    </p:spTree>
    <p:extLst>
      <p:ext uri="{BB962C8B-B14F-4D97-AF65-F5344CB8AC3E}">
        <p14:creationId xmlns:p14="http://schemas.microsoft.com/office/powerpoint/2010/main" val="358878585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nl-BE"/>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nl-BE"/>
              <a:t>Hoofdstuk 0</a:t>
            </a:r>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7BDD9-0C1D-417A-9FDA-446EE78D310C}" type="slidenum">
              <a:rPr lang="nl-BE" smtClean="0"/>
              <a:t>‹nr.›</a:t>
            </a:fld>
            <a:endParaRPr lang="nl-BE"/>
          </a:p>
        </p:txBody>
      </p:sp>
    </p:spTree>
    <p:extLst>
      <p:ext uri="{BB962C8B-B14F-4D97-AF65-F5344CB8AC3E}">
        <p14:creationId xmlns:p14="http://schemas.microsoft.com/office/powerpoint/2010/main" val="4006020217"/>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CED7BDD9-0C1D-417A-9FDA-446EE78D310C}" type="slidenum">
              <a:rPr lang="nl-BE" smtClean="0"/>
              <a:t>1</a:t>
            </a:fld>
            <a:endParaRPr lang="nl-BE"/>
          </a:p>
        </p:txBody>
      </p:sp>
      <p:sp>
        <p:nvSpPr>
          <p:cNvPr id="5" name="Tijdelijke aanduiding voor datum 4"/>
          <p:cNvSpPr>
            <a:spLocks noGrp="1"/>
          </p:cNvSpPr>
          <p:nvPr>
            <p:ph type="dt" idx="11"/>
          </p:nvPr>
        </p:nvSpPr>
        <p:spPr/>
        <p:txBody>
          <a:bodyPr/>
          <a:lstStyle/>
          <a:p>
            <a:endParaRPr lang="nl-BE"/>
          </a:p>
        </p:txBody>
      </p:sp>
      <p:sp>
        <p:nvSpPr>
          <p:cNvPr id="6" name="Tijdelijke aanduiding voor voettekst 5"/>
          <p:cNvSpPr>
            <a:spLocks noGrp="1"/>
          </p:cNvSpPr>
          <p:nvPr>
            <p:ph type="ftr" sz="quarter" idx="12"/>
          </p:nvPr>
        </p:nvSpPr>
        <p:spPr/>
        <p:txBody>
          <a:bodyPr/>
          <a:lstStyle/>
          <a:p>
            <a:r>
              <a:rPr lang="nl-BE"/>
              <a:t>Hoofdstuk 0</a:t>
            </a:r>
          </a:p>
        </p:txBody>
      </p:sp>
    </p:spTree>
    <p:extLst>
      <p:ext uri="{BB962C8B-B14F-4D97-AF65-F5344CB8AC3E}">
        <p14:creationId xmlns:p14="http://schemas.microsoft.com/office/powerpoint/2010/main" val="3980348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atum 3"/>
          <p:cNvSpPr>
            <a:spLocks noGrp="1"/>
          </p:cNvSpPr>
          <p:nvPr>
            <p:ph type="dt" idx="10"/>
          </p:nvPr>
        </p:nvSpPr>
        <p:spPr/>
        <p:txBody>
          <a:bodyPr/>
          <a:lstStyle/>
          <a:p>
            <a:endParaRPr lang="nl-BE"/>
          </a:p>
        </p:txBody>
      </p:sp>
      <p:sp>
        <p:nvSpPr>
          <p:cNvPr id="5" name="Tijdelijke aanduiding voor voettekst 4"/>
          <p:cNvSpPr>
            <a:spLocks noGrp="1"/>
          </p:cNvSpPr>
          <p:nvPr>
            <p:ph type="ftr" sz="quarter" idx="11"/>
          </p:nvPr>
        </p:nvSpPr>
        <p:spPr/>
        <p:txBody>
          <a:bodyPr/>
          <a:lstStyle/>
          <a:p>
            <a:r>
              <a:rPr lang="nl-BE"/>
              <a:t>Hoofdstuk 0</a:t>
            </a:r>
          </a:p>
        </p:txBody>
      </p:sp>
      <p:sp>
        <p:nvSpPr>
          <p:cNvPr id="6" name="Tijdelijke aanduiding voor dianummer 5"/>
          <p:cNvSpPr>
            <a:spLocks noGrp="1"/>
          </p:cNvSpPr>
          <p:nvPr>
            <p:ph type="sldNum" sz="quarter" idx="12"/>
          </p:nvPr>
        </p:nvSpPr>
        <p:spPr/>
        <p:txBody>
          <a:bodyPr/>
          <a:lstStyle/>
          <a:p>
            <a:fld id="{CED7BDD9-0C1D-417A-9FDA-446EE78D310C}" type="slidenum">
              <a:rPr lang="nl-BE" smtClean="0"/>
              <a:t>2</a:t>
            </a:fld>
            <a:endParaRPr lang="nl-BE"/>
          </a:p>
        </p:txBody>
      </p:sp>
    </p:spTree>
    <p:extLst>
      <p:ext uri="{BB962C8B-B14F-4D97-AF65-F5344CB8AC3E}">
        <p14:creationId xmlns:p14="http://schemas.microsoft.com/office/powerpoint/2010/main" val="25940817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531198" y="1903517"/>
            <a:ext cx="7772400" cy="1470025"/>
          </a:xfrm>
        </p:spPr>
        <p:txBody>
          <a:bodyPr/>
          <a:lstStyle>
            <a:lvl1pPr algn="l">
              <a:defRPr b="1">
                <a:solidFill>
                  <a:schemeClr val="tx1"/>
                </a:solidFill>
              </a:defRPr>
            </a:lvl1pPr>
          </a:lstStyle>
          <a:p>
            <a:r>
              <a:rPr lang="nl-NL" dirty="0"/>
              <a:t>Klik om de stijl te bewerken</a:t>
            </a:r>
          </a:p>
        </p:txBody>
      </p:sp>
      <p:sp>
        <p:nvSpPr>
          <p:cNvPr id="3" name="Subtitel 2"/>
          <p:cNvSpPr>
            <a:spLocks noGrp="1"/>
          </p:cNvSpPr>
          <p:nvPr>
            <p:ph type="subTitle" idx="1"/>
          </p:nvPr>
        </p:nvSpPr>
        <p:spPr>
          <a:xfrm>
            <a:off x="542241" y="3876249"/>
            <a:ext cx="4807127" cy="1137302"/>
          </a:xfrm>
        </p:spPr>
        <p:txBody>
          <a:bodyPr/>
          <a:lstStyle>
            <a:lvl1pPr marL="0" indent="0" algn="l">
              <a:buNone/>
              <a:defRPr b="1">
                <a:solidFill>
                  <a:srgbClr val="58A6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om de ondertitelstijl van het model te bewerken</a:t>
            </a:r>
          </a:p>
        </p:txBody>
      </p:sp>
      <p:sp>
        <p:nvSpPr>
          <p:cNvPr id="4" name="Tijdelijke aanduiding voor datum 3"/>
          <p:cNvSpPr>
            <a:spLocks noGrp="1"/>
          </p:cNvSpPr>
          <p:nvPr>
            <p:ph type="dt" sz="half" idx="10"/>
          </p:nvPr>
        </p:nvSpPr>
        <p:spPr>
          <a:xfrm>
            <a:off x="536360" y="6399774"/>
            <a:ext cx="1265640" cy="365125"/>
          </a:xfrm>
        </p:spPr>
        <p:txBody>
          <a:bodyPr/>
          <a:lstStyle>
            <a:lvl1pPr>
              <a:defRPr>
                <a:solidFill>
                  <a:schemeClr val="tx1"/>
                </a:solidFill>
              </a:defRPr>
            </a:lvl1pPr>
          </a:lstStyle>
          <a:p>
            <a:fld id="{12BFA6F3-ECDC-4450-8F6A-C2AA52B655AF}" type="datetime1">
              <a:rPr lang="nl-NL" smtClean="0"/>
              <a:t>11-9-2023</a:t>
            </a:fld>
            <a:endParaRPr lang="nl-NL" dirty="0"/>
          </a:p>
        </p:txBody>
      </p:sp>
      <p:sp>
        <p:nvSpPr>
          <p:cNvPr id="6" name="Tijdelijke aanduiding voor dianummer 5"/>
          <p:cNvSpPr>
            <a:spLocks noGrp="1"/>
          </p:cNvSpPr>
          <p:nvPr>
            <p:ph type="sldNum" sz="quarter" idx="12"/>
          </p:nvPr>
        </p:nvSpPr>
        <p:spPr>
          <a:xfrm>
            <a:off x="3231570" y="6399774"/>
            <a:ext cx="2133600" cy="365125"/>
          </a:xfrm>
        </p:spPr>
        <p:txBody>
          <a:bodyPr/>
          <a:lstStyle>
            <a:lvl1pPr>
              <a:defRPr>
                <a:solidFill>
                  <a:schemeClr val="tx1"/>
                </a:solidFill>
              </a:defRPr>
            </a:lvl1pPr>
          </a:lstStyle>
          <a:p>
            <a:fld id="{65E3036D-0E03-9346-8FAD-2172B1B1F203}" type="slidenum">
              <a:rPr lang="nl-NL" smtClean="0"/>
              <a:pPr/>
              <a:t>‹nr.›</a:t>
            </a:fld>
            <a:endParaRPr lang="nl-NL" dirty="0"/>
          </a:p>
        </p:txBody>
      </p:sp>
      <p:pic>
        <p:nvPicPr>
          <p:cNvPr id="7" name="Afbeelding 6" descr="Macintosh HD:Users:nickdaenen:Desktop:logo_pxl.wmf"/>
          <p:cNvPicPr/>
          <p:nvPr userDrawn="1"/>
        </p:nvPicPr>
        <p:blipFill>
          <a:blip r:embed="rId2"/>
          <a:srcRect/>
          <a:stretch>
            <a:fillRect/>
          </a:stretch>
        </p:blipFill>
        <p:spPr bwMode="auto">
          <a:xfrm>
            <a:off x="574618" y="390626"/>
            <a:ext cx="1420504" cy="1420504"/>
          </a:xfrm>
          <a:prstGeom prst="rect">
            <a:avLst/>
          </a:prstGeom>
          <a:noFill/>
          <a:ln w="9525">
            <a:noFill/>
            <a:miter lim="800000"/>
            <a:headEnd/>
            <a:tailEnd/>
          </a:ln>
        </p:spPr>
      </p:pic>
      <p:sp>
        <p:nvSpPr>
          <p:cNvPr id="10" name="Tekstvak 9"/>
          <p:cNvSpPr txBox="1"/>
          <p:nvPr userDrawn="1"/>
        </p:nvSpPr>
        <p:spPr>
          <a:xfrm>
            <a:off x="542241" y="6057401"/>
            <a:ext cx="5196080" cy="738664"/>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l-NL" sz="1200" b="0" dirty="0"/>
              <a:t>Hogeschool PXL</a:t>
            </a:r>
            <a:r>
              <a:rPr lang="nl-NL" sz="1200" b="0" baseline="0" dirty="0"/>
              <a:t> – </a:t>
            </a:r>
            <a:r>
              <a:rPr lang="nl-NL" sz="1200" b="0" baseline="0" dirty="0" err="1"/>
              <a:t>Elfde-Liniestraat</a:t>
            </a:r>
            <a:r>
              <a:rPr lang="nl-NL" sz="1200" b="0" baseline="0" dirty="0"/>
              <a:t> 24 – B-3500 Hasselt</a:t>
            </a:r>
          </a:p>
          <a:p>
            <a:pPr marL="0" marR="0" indent="0" algn="l" defTabSz="457200" rtl="0" eaLnBrk="1" fontAlgn="auto" latinLnBrk="0" hangingPunct="1">
              <a:lnSpc>
                <a:spcPct val="100000"/>
              </a:lnSpc>
              <a:spcBef>
                <a:spcPts val="0"/>
              </a:spcBef>
              <a:spcAft>
                <a:spcPts val="0"/>
              </a:spcAft>
              <a:buClrTx/>
              <a:buSzTx/>
              <a:buFontTx/>
              <a:buNone/>
              <a:tabLst/>
              <a:defRPr/>
            </a:pPr>
            <a:r>
              <a:rPr lang="nl-NL" sz="1200" b="0" baseline="0" dirty="0" err="1"/>
              <a:t>www.pxl.be</a:t>
            </a:r>
            <a:r>
              <a:rPr lang="nl-NL" sz="1200" b="0" baseline="0" dirty="0"/>
              <a:t> - </a:t>
            </a:r>
            <a:r>
              <a:rPr lang="nl-NL" sz="1200" b="0" baseline="0" dirty="0" err="1"/>
              <a:t>www.pxl.be</a:t>
            </a:r>
            <a:r>
              <a:rPr lang="nl-NL" sz="1200" b="0" baseline="0" dirty="0"/>
              <a:t>/</a:t>
            </a:r>
            <a:r>
              <a:rPr lang="nl-NL" sz="1200" b="0" baseline="0" dirty="0" err="1"/>
              <a:t>facebook</a:t>
            </a:r>
            <a:endParaRPr lang="nl-NL" sz="1200" b="0" dirty="0"/>
          </a:p>
          <a:p>
            <a:endParaRPr lang="nl-NL" dirty="0"/>
          </a:p>
        </p:txBody>
      </p:sp>
      <p:pic>
        <p:nvPicPr>
          <p:cNvPr id="12" name="Afbeelding 11" descr="dehogeschoolmethetnetwerk.png"/>
          <p:cNvPicPr>
            <a:picLocks noChangeAspect="1"/>
          </p:cNvPicPr>
          <p:nvPr userDrawn="1"/>
        </p:nvPicPr>
        <p:blipFill>
          <a:blip r:embed="rId3"/>
          <a:stretch>
            <a:fillRect/>
          </a:stretch>
        </p:blipFill>
        <p:spPr>
          <a:xfrm>
            <a:off x="639936" y="5543474"/>
            <a:ext cx="2975517" cy="407605"/>
          </a:xfrm>
          <a:prstGeom prst="rect">
            <a:avLst/>
          </a:prstGeom>
        </p:spPr>
      </p:pic>
      <p:sp>
        <p:nvSpPr>
          <p:cNvPr id="11" name="Titel 1"/>
          <p:cNvSpPr txBox="1">
            <a:spLocks/>
          </p:cNvSpPr>
          <p:nvPr userDrawn="1"/>
        </p:nvSpPr>
        <p:spPr>
          <a:xfrm>
            <a:off x="5204798" y="433492"/>
            <a:ext cx="3621702" cy="147002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1" kern="1200">
                <a:solidFill>
                  <a:schemeClr val="tx1"/>
                </a:solidFill>
                <a:latin typeface="+mj-lt"/>
                <a:ea typeface="+mj-ea"/>
                <a:cs typeface="+mj-cs"/>
              </a:defRPr>
            </a:lvl1pPr>
          </a:lstStyle>
          <a:p>
            <a:r>
              <a:rPr lang="nl-NL" sz="3200" dirty="0">
                <a:solidFill>
                  <a:srgbClr val="58A618"/>
                </a:solidFill>
                <a:latin typeface="+mn-lt"/>
                <a:ea typeface="+mn-ea"/>
                <a:cs typeface="+mn-cs"/>
              </a:rPr>
              <a:t>IT Essentials</a:t>
            </a:r>
          </a:p>
        </p:txBody>
      </p:sp>
      <p:pic>
        <p:nvPicPr>
          <p:cNvPr id="13" name="Afbeelding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61759" y="3341051"/>
            <a:ext cx="3682241" cy="334499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9" name="Tijdelijke aanduiding voor datum 3"/>
          <p:cNvSpPr>
            <a:spLocks noGrp="1"/>
          </p:cNvSpPr>
          <p:nvPr>
            <p:ph type="dt" sz="half" idx="10"/>
          </p:nvPr>
        </p:nvSpPr>
        <p:spPr>
          <a:xfrm>
            <a:off x="477542" y="6356350"/>
            <a:ext cx="1265640" cy="365125"/>
          </a:xfrm>
        </p:spPr>
        <p:txBody>
          <a:bodyPr/>
          <a:lstStyle/>
          <a:p>
            <a:fld id="{42238B09-DFB5-4A69-B4BA-1BA1D0C45347}" type="datetime1">
              <a:rPr lang="nl-NL" smtClean="0"/>
              <a:t>11-9-2023</a:t>
            </a:fld>
            <a:endParaRPr lang="nl-NL" dirty="0"/>
          </a:p>
        </p:txBody>
      </p:sp>
      <p:sp>
        <p:nvSpPr>
          <p:cNvPr id="10"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1"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7" name="Afbeelding 6"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8" name="Tijdelijke aanduiding voor datum 3"/>
          <p:cNvSpPr>
            <a:spLocks noGrp="1"/>
          </p:cNvSpPr>
          <p:nvPr>
            <p:ph type="dt" sz="half" idx="10"/>
          </p:nvPr>
        </p:nvSpPr>
        <p:spPr>
          <a:xfrm>
            <a:off x="477542" y="6356350"/>
            <a:ext cx="1265640" cy="365125"/>
          </a:xfrm>
        </p:spPr>
        <p:txBody>
          <a:bodyPr/>
          <a:lstStyle/>
          <a:p>
            <a:fld id="{6BF9252A-0B34-45DB-A8CF-1EC78FE8ADDC}" type="datetime1">
              <a:rPr lang="nl-NL" smtClean="0"/>
              <a:t>11-9-2023</a:t>
            </a:fld>
            <a:endParaRPr lang="nl-NL" dirty="0"/>
          </a:p>
        </p:txBody>
      </p:sp>
      <p:sp>
        <p:nvSpPr>
          <p:cNvPr id="9"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0"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pic>
        <p:nvPicPr>
          <p:cNvPr id="10" name="Afbeelding 9"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1" name="Tijdelijke aanduiding voor datum 3"/>
          <p:cNvSpPr>
            <a:spLocks noGrp="1"/>
          </p:cNvSpPr>
          <p:nvPr>
            <p:ph type="dt" sz="half" idx="10"/>
          </p:nvPr>
        </p:nvSpPr>
        <p:spPr>
          <a:xfrm>
            <a:off x="477542" y="6356350"/>
            <a:ext cx="1265640" cy="365125"/>
          </a:xfrm>
        </p:spPr>
        <p:txBody>
          <a:bodyPr/>
          <a:lstStyle/>
          <a:p>
            <a:fld id="{1E0547EC-EF9D-4C5C-A6CA-2928FD1C9ED7}" type="datetime1">
              <a:rPr lang="nl-NL" smtClean="0"/>
              <a:t>11-9-2023</a:t>
            </a:fld>
            <a:endParaRPr lang="nl-NL" dirty="0"/>
          </a:p>
        </p:txBody>
      </p:sp>
      <p:sp>
        <p:nvSpPr>
          <p:cNvPr id="12"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3"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nl-NL"/>
              <a:t>Klik om de stijl te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pic>
        <p:nvPicPr>
          <p:cNvPr id="10" name="Afbeelding 9"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1" name="Tijdelijke aanduiding voor datum 3"/>
          <p:cNvSpPr>
            <a:spLocks noGrp="1"/>
          </p:cNvSpPr>
          <p:nvPr>
            <p:ph type="dt" sz="half" idx="10"/>
          </p:nvPr>
        </p:nvSpPr>
        <p:spPr>
          <a:xfrm>
            <a:off x="477542" y="6356350"/>
            <a:ext cx="1265640" cy="365125"/>
          </a:xfrm>
        </p:spPr>
        <p:txBody>
          <a:bodyPr/>
          <a:lstStyle>
            <a:lvl1pPr>
              <a:defRPr>
                <a:solidFill>
                  <a:schemeClr val="bg1"/>
                </a:solidFill>
              </a:defRPr>
            </a:lvl1pPr>
          </a:lstStyle>
          <a:p>
            <a:fld id="{1B6DF3B4-C78A-44D8-9BAA-EE5A7C63C3C5}" type="datetime1">
              <a:rPr lang="nl-NL" smtClean="0"/>
              <a:t>11-9-2023</a:t>
            </a:fld>
            <a:endParaRPr lang="nl-NL" dirty="0"/>
          </a:p>
        </p:txBody>
      </p:sp>
      <p:sp>
        <p:nvSpPr>
          <p:cNvPr id="12" name="Tijdelijke aanduiding voor voettekst 4"/>
          <p:cNvSpPr>
            <a:spLocks noGrp="1"/>
          </p:cNvSpPr>
          <p:nvPr>
            <p:ph type="ftr" sz="quarter" idx="11"/>
          </p:nvPr>
        </p:nvSpPr>
        <p:spPr>
          <a:xfrm>
            <a:off x="3124200" y="6356350"/>
            <a:ext cx="2895600" cy="365125"/>
          </a:xfrm>
        </p:spPr>
        <p:txBody>
          <a:bodyPr/>
          <a:lstStyle>
            <a:lvl1pPr>
              <a:defRPr>
                <a:solidFill>
                  <a:schemeClr val="bg1"/>
                </a:solidFill>
              </a:defRPr>
            </a:lvl1pPr>
          </a:lstStyle>
          <a:p>
            <a:endParaRPr lang="nl-NL"/>
          </a:p>
        </p:txBody>
      </p:sp>
      <p:sp>
        <p:nvSpPr>
          <p:cNvPr id="13" name="Tijdelijke aanduiding voor dianummer 5"/>
          <p:cNvSpPr>
            <a:spLocks noGrp="1"/>
          </p:cNvSpPr>
          <p:nvPr>
            <p:ph type="sldNum" sz="quarter" idx="12"/>
          </p:nvPr>
        </p:nvSpPr>
        <p:spPr>
          <a:xfrm>
            <a:off x="6553200" y="6356350"/>
            <a:ext cx="1396047" cy="365125"/>
          </a:xfrm>
        </p:spPr>
        <p:txBody>
          <a:bodyPr/>
          <a:lstStyle>
            <a:lvl1pPr>
              <a:defRPr>
                <a:solidFill>
                  <a:schemeClr val="bg1"/>
                </a:solidFill>
              </a:defRPr>
            </a:lvl1pPr>
          </a:lstStyle>
          <a:p>
            <a:fld id="{65E3036D-0E03-9346-8FAD-2172B1B1F203}" type="slidenum">
              <a:rPr lang="nl-NL" smtClean="0"/>
              <a:pPr/>
              <a:t>‹nr.›</a:t>
            </a:fld>
            <a:endParaRPr lang="nl-N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pic>
        <p:nvPicPr>
          <p:cNvPr id="9" name="Afbeelding 8"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0" name="Tijdelijke aanduiding voor datum 3"/>
          <p:cNvSpPr>
            <a:spLocks noGrp="1"/>
          </p:cNvSpPr>
          <p:nvPr>
            <p:ph type="dt" sz="half" idx="10"/>
          </p:nvPr>
        </p:nvSpPr>
        <p:spPr>
          <a:xfrm>
            <a:off x="477542" y="6356350"/>
            <a:ext cx="1265640" cy="365125"/>
          </a:xfrm>
        </p:spPr>
        <p:txBody>
          <a:bodyPr/>
          <a:lstStyle/>
          <a:p>
            <a:fld id="{BF65CF60-EF85-49FB-B0CE-96047305B616}" type="datetime1">
              <a:rPr lang="nl-NL" smtClean="0"/>
              <a:t>11-9-2023</a:t>
            </a:fld>
            <a:endParaRPr lang="nl-NL" dirty="0"/>
          </a:p>
        </p:txBody>
      </p:sp>
      <p:sp>
        <p:nvSpPr>
          <p:cNvPr id="11"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2"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pic>
        <p:nvPicPr>
          <p:cNvPr id="9" name="Afbeelding 8"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0" name="Tijdelijke aanduiding voor datum 3"/>
          <p:cNvSpPr>
            <a:spLocks noGrp="1"/>
          </p:cNvSpPr>
          <p:nvPr>
            <p:ph type="dt" sz="half" idx="10"/>
          </p:nvPr>
        </p:nvSpPr>
        <p:spPr>
          <a:xfrm>
            <a:off x="477542" y="6356350"/>
            <a:ext cx="1265640" cy="365125"/>
          </a:xfrm>
        </p:spPr>
        <p:txBody>
          <a:bodyPr/>
          <a:lstStyle/>
          <a:p>
            <a:fld id="{8BC41CC7-9609-407B-AA2F-086E6BBF6108}" type="datetime1">
              <a:rPr lang="nl-NL" smtClean="0"/>
              <a:t>11-9-2023</a:t>
            </a:fld>
            <a:endParaRPr lang="nl-NL" dirty="0"/>
          </a:p>
        </p:txBody>
      </p:sp>
      <p:sp>
        <p:nvSpPr>
          <p:cNvPr id="11"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2"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lgn="l">
              <a:defRPr/>
            </a:lvl1pPr>
          </a:lstStyle>
          <a:p>
            <a:r>
              <a:rPr lang="nl-NL"/>
              <a:t>Klik om de stijl te bewerken</a:t>
            </a:r>
          </a:p>
        </p:txBody>
      </p:sp>
      <p:sp>
        <p:nvSpPr>
          <p:cNvPr id="3" name="Tijdelijke aanduiding voor inhoud 2"/>
          <p:cNvSpPr>
            <a:spLocks noGrp="1"/>
          </p:cNvSpPr>
          <p:nvPr>
            <p:ph idx="1"/>
          </p:nvPr>
        </p:nvSpPr>
        <p:spPr/>
        <p:txBody>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10"/>
          </p:nvPr>
        </p:nvSpPr>
        <p:spPr>
          <a:xfrm>
            <a:off x="477542" y="6356350"/>
            <a:ext cx="1265640" cy="365125"/>
          </a:xfrm>
        </p:spPr>
        <p:txBody>
          <a:bodyPr/>
          <a:lstStyle/>
          <a:p>
            <a:fld id="{82E9CA32-80AB-429D-B782-235862AC42B1}" type="datetime1">
              <a:rPr lang="nl-NL" smtClean="0"/>
              <a:t>11-9-2023</a:t>
            </a:fld>
            <a:endParaRPr lang="nl-NL" dirty="0"/>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77542" y="548640"/>
            <a:ext cx="8209257" cy="5577523"/>
          </a:xfrm>
        </p:spPr>
        <p:txBody>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10"/>
          </p:nvPr>
        </p:nvSpPr>
        <p:spPr>
          <a:xfrm>
            <a:off x="477542" y="6356350"/>
            <a:ext cx="1265640" cy="365125"/>
          </a:xfrm>
        </p:spPr>
        <p:txBody>
          <a:bodyPr/>
          <a:lstStyle/>
          <a:p>
            <a:fld id="{82E9CA32-80AB-429D-B782-235862AC42B1}" type="datetime1">
              <a:rPr lang="nl-NL" smtClean="0"/>
              <a:t>11-9-2023</a:t>
            </a:fld>
            <a:endParaRPr lang="nl-NL" dirty="0"/>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Tree>
    <p:extLst>
      <p:ext uri="{BB962C8B-B14F-4D97-AF65-F5344CB8AC3E}">
        <p14:creationId xmlns:p14="http://schemas.microsoft.com/office/powerpoint/2010/main" val="1754620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dertitel">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477542" y="548640"/>
            <a:ext cx="8209257" cy="5577523"/>
          </a:xfrm>
        </p:spPr>
        <p:txBody>
          <a:bodyPr/>
          <a:lstStyle>
            <a:lvl1pPr marL="0" indent="0">
              <a:buNone/>
              <a:defRPr i="0">
                <a:solidFill>
                  <a:srgbClr val="00E800"/>
                </a:solidFill>
              </a:defRPr>
            </a:lvl1pPr>
          </a:lstStyle>
          <a:p>
            <a:pPr lvl="0"/>
            <a:r>
              <a:rPr lang="nl-NL" dirty="0"/>
              <a:t>1.1 Ondertitel</a:t>
            </a:r>
          </a:p>
        </p:txBody>
      </p:sp>
      <p:sp>
        <p:nvSpPr>
          <p:cNvPr id="4" name="Tijdelijke aanduiding voor datum 3"/>
          <p:cNvSpPr>
            <a:spLocks noGrp="1"/>
          </p:cNvSpPr>
          <p:nvPr>
            <p:ph type="dt" sz="half" idx="10"/>
          </p:nvPr>
        </p:nvSpPr>
        <p:spPr>
          <a:xfrm>
            <a:off x="477542" y="6356350"/>
            <a:ext cx="1265640" cy="365125"/>
          </a:xfrm>
        </p:spPr>
        <p:txBody>
          <a:bodyPr/>
          <a:lstStyle/>
          <a:p>
            <a:fld id="{82E9CA32-80AB-429D-B782-235862AC42B1}" type="datetime1">
              <a:rPr lang="nl-NL" smtClean="0"/>
              <a:t>11-9-2023</a:t>
            </a:fld>
            <a:endParaRPr lang="nl-NL" dirty="0"/>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Tree>
    <p:extLst>
      <p:ext uri="{BB962C8B-B14F-4D97-AF65-F5344CB8AC3E}">
        <p14:creationId xmlns:p14="http://schemas.microsoft.com/office/powerpoint/2010/main" val="2363451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Opdracht">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477542" y="548640"/>
            <a:ext cx="8209257" cy="5577523"/>
          </a:xfrm>
        </p:spPr>
        <p:txBody>
          <a:bodyPr/>
          <a:lstStyle>
            <a:lvl1pPr marL="0" indent="0">
              <a:buNone/>
              <a:defRPr i="1">
                <a:solidFill>
                  <a:srgbClr val="CC00CC"/>
                </a:solidFill>
              </a:defRPr>
            </a:lvl1pPr>
          </a:lstStyle>
          <a:p>
            <a:pPr lvl="0"/>
            <a:r>
              <a:rPr lang="nl-NL" dirty="0"/>
              <a:t>Opdracht 1:</a:t>
            </a:r>
          </a:p>
        </p:txBody>
      </p:sp>
      <p:sp>
        <p:nvSpPr>
          <p:cNvPr id="4" name="Tijdelijke aanduiding voor datum 3"/>
          <p:cNvSpPr>
            <a:spLocks noGrp="1"/>
          </p:cNvSpPr>
          <p:nvPr>
            <p:ph type="dt" sz="half" idx="10"/>
          </p:nvPr>
        </p:nvSpPr>
        <p:spPr>
          <a:xfrm>
            <a:off x="477542" y="6356350"/>
            <a:ext cx="1265640" cy="365125"/>
          </a:xfrm>
        </p:spPr>
        <p:txBody>
          <a:bodyPr/>
          <a:lstStyle/>
          <a:p>
            <a:fld id="{82E9CA32-80AB-429D-B782-235862AC42B1}" type="datetime1">
              <a:rPr lang="nl-NL" smtClean="0"/>
              <a:t>11-9-2023</a:t>
            </a:fld>
            <a:endParaRPr lang="nl-NL" dirty="0"/>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Tree>
    <p:extLst>
      <p:ext uri="{BB962C8B-B14F-4D97-AF65-F5344CB8AC3E}">
        <p14:creationId xmlns:p14="http://schemas.microsoft.com/office/powerpoint/2010/main" val="1449462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eldia">
    <p:spTree>
      <p:nvGrpSpPr>
        <p:cNvPr id="1" name=""/>
        <p:cNvGrpSpPr/>
        <p:nvPr/>
      </p:nvGrpSpPr>
      <p:grpSpPr>
        <a:xfrm>
          <a:off x="0" y="0"/>
          <a:ext cx="0" cy="0"/>
          <a:chOff x="0" y="0"/>
          <a:chExt cx="0" cy="0"/>
        </a:xfrm>
      </p:grpSpPr>
      <p:pic>
        <p:nvPicPr>
          <p:cNvPr id="5" name="Afbeelding 4" descr="beeldslogan.png"/>
          <p:cNvPicPr>
            <a:picLocks noChangeAspect="1"/>
          </p:cNvPicPr>
          <p:nvPr userDrawn="1"/>
        </p:nvPicPr>
        <p:blipFill>
          <a:blip r:embed="rId2"/>
          <a:stretch>
            <a:fillRect/>
          </a:stretch>
        </p:blipFill>
        <p:spPr>
          <a:xfrm>
            <a:off x="1858615" y="0"/>
            <a:ext cx="5410200"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nl-NL"/>
              <a:t>Klik om de stijl te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7" name="Tijdelijke aanduiding voor datum 3"/>
          <p:cNvSpPr>
            <a:spLocks noGrp="1"/>
          </p:cNvSpPr>
          <p:nvPr>
            <p:ph type="dt" sz="half" idx="10"/>
          </p:nvPr>
        </p:nvSpPr>
        <p:spPr>
          <a:xfrm>
            <a:off x="477542" y="6356350"/>
            <a:ext cx="1265640" cy="365125"/>
          </a:xfrm>
        </p:spPr>
        <p:txBody>
          <a:bodyPr/>
          <a:lstStyle>
            <a:lvl1pPr>
              <a:defRPr>
                <a:solidFill>
                  <a:schemeClr val="bg1"/>
                </a:solidFill>
              </a:defRPr>
            </a:lvl1pPr>
          </a:lstStyle>
          <a:p>
            <a:fld id="{A3270757-16A9-4CE1-AAB7-D549E6BA228A}" type="datetime1">
              <a:rPr lang="nl-NL" smtClean="0"/>
              <a:t>11-9-2023</a:t>
            </a:fld>
            <a:endParaRPr lang="nl-NL" dirty="0"/>
          </a:p>
        </p:txBody>
      </p:sp>
      <p:sp>
        <p:nvSpPr>
          <p:cNvPr id="8" name="Tijdelijke aanduiding voor voettekst 4"/>
          <p:cNvSpPr>
            <a:spLocks noGrp="1"/>
          </p:cNvSpPr>
          <p:nvPr>
            <p:ph type="ftr" sz="quarter" idx="11"/>
          </p:nvPr>
        </p:nvSpPr>
        <p:spPr>
          <a:xfrm>
            <a:off x="3124200" y="6356350"/>
            <a:ext cx="2895600" cy="365125"/>
          </a:xfrm>
        </p:spPr>
        <p:txBody>
          <a:bodyPr/>
          <a:lstStyle>
            <a:lvl1pPr>
              <a:defRPr>
                <a:solidFill>
                  <a:schemeClr val="bg1"/>
                </a:solidFill>
              </a:defRPr>
            </a:lvl1pPr>
          </a:lstStyle>
          <a:p>
            <a:endParaRPr lang="nl-NL"/>
          </a:p>
        </p:txBody>
      </p:sp>
      <p:sp>
        <p:nvSpPr>
          <p:cNvPr id="9" name="Tijdelijke aanduiding voor dianummer 5"/>
          <p:cNvSpPr>
            <a:spLocks noGrp="1"/>
          </p:cNvSpPr>
          <p:nvPr>
            <p:ph type="sldNum" sz="quarter" idx="12"/>
          </p:nvPr>
        </p:nvSpPr>
        <p:spPr>
          <a:xfrm>
            <a:off x="6553200" y="6356350"/>
            <a:ext cx="1396047" cy="365125"/>
          </a:xfrm>
        </p:spPr>
        <p:txBody>
          <a:bodyPr/>
          <a:lstStyle>
            <a:lvl1pPr>
              <a:defRPr>
                <a:solidFill>
                  <a:schemeClr val="bg1"/>
                </a:solidFill>
              </a:defRPr>
            </a:lvl1pPr>
          </a:lstStyle>
          <a:p>
            <a:fld id="{65E3036D-0E03-9346-8FAD-2172B1B1F203}" type="slidenum">
              <a:rPr lang="nl-NL" smtClean="0"/>
              <a:pPr/>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pic>
        <p:nvPicPr>
          <p:cNvPr id="10" name="Afbeelding 9"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1" name="Tijdelijke aanduiding voor datum 3"/>
          <p:cNvSpPr>
            <a:spLocks noGrp="1"/>
          </p:cNvSpPr>
          <p:nvPr>
            <p:ph type="dt" sz="half" idx="10"/>
          </p:nvPr>
        </p:nvSpPr>
        <p:spPr>
          <a:xfrm>
            <a:off x="477542" y="6356350"/>
            <a:ext cx="1265640" cy="365125"/>
          </a:xfrm>
        </p:spPr>
        <p:txBody>
          <a:bodyPr/>
          <a:lstStyle/>
          <a:p>
            <a:fld id="{AF8E1C96-954A-4CBF-BB97-51C7414303B8}" type="datetime1">
              <a:rPr lang="nl-NL" smtClean="0"/>
              <a:t>11-9-2023</a:t>
            </a:fld>
            <a:endParaRPr lang="nl-NL" dirty="0"/>
          </a:p>
        </p:txBody>
      </p:sp>
      <p:sp>
        <p:nvSpPr>
          <p:cNvPr id="12"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3"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pic>
        <p:nvPicPr>
          <p:cNvPr id="12" name="Afbeelding 11"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3" name="Tijdelijke aanduiding voor datum 3"/>
          <p:cNvSpPr>
            <a:spLocks noGrp="1"/>
          </p:cNvSpPr>
          <p:nvPr>
            <p:ph type="dt" sz="half" idx="10"/>
          </p:nvPr>
        </p:nvSpPr>
        <p:spPr>
          <a:xfrm>
            <a:off x="477542" y="6356350"/>
            <a:ext cx="1265640" cy="365125"/>
          </a:xfrm>
        </p:spPr>
        <p:txBody>
          <a:bodyPr/>
          <a:lstStyle/>
          <a:p>
            <a:fld id="{030A206A-FCAE-49F3-9DA4-3BB84759074A}" type="datetime1">
              <a:rPr lang="nl-NL" smtClean="0"/>
              <a:t>11-9-2023</a:t>
            </a:fld>
            <a:endParaRPr lang="nl-NL" dirty="0"/>
          </a:p>
        </p:txBody>
      </p:sp>
      <p:sp>
        <p:nvSpPr>
          <p:cNvPr id="14"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5"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err="1"/>
              <a:t>Titelstijl</a:t>
            </a:r>
            <a:r>
              <a:rPr lang="en-US" dirty="0"/>
              <a:t> van model </a:t>
            </a:r>
            <a:r>
              <a:rPr lang="en-US" dirty="0" err="1"/>
              <a:t>bewerken</a:t>
            </a:r>
            <a:endParaRPr lang="nl-NL" dirty="0"/>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err="1"/>
              <a:t>Klik</a:t>
            </a:r>
            <a:r>
              <a:rPr lang="en-US" dirty="0"/>
              <a:t> om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4" name="Tijdelijke aanduiding voor datum 3"/>
          <p:cNvSpPr>
            <a:spLocks noGrp="1"/>
          </p:cNvSpPr>
          <p:nvPr>
            <p:ph type="dt" sz="half" idx="2"/>
          </p:nvPr>
        </p:nvSpPr>
        <p:spPr>
          <a:xfrm>
            <a:off x="1325160" y="6356350"/>
            <a:ext cx="126564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6E14EA-3FAA-402A-B62D-C984B87F4144}" type="datetime1">
              <a:rPr lang="nl-NL" smtClean="0"/>
              <a:t>11-9-2023</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dirty="0"/>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3036D-0E03-9346-8FAD-2172B1B1F203}" type="slidenum">
              <a:rPr lang="nl-NL" smtClean="0"/>
              <a:pPr/>
              <a:t>‹nr.›</a:t>
            </a:fld>
            <a:endParaRPr lang="nl-NL"/>
          </a:p>
        </p:txBody>
      </p:sp>
      <p:sp>
        <p:nvSpPr>
          <p:cNvPr id="7" name="Rechthoek 6"/>
          <p:cNvSpPr/>
          <p:nvPr/>
        </p:nvSpPr>
        <p:spPr>
          <a:xfrm>
            <a:off x="0" y="6682275"/>
            <a:ext cx="9144000" cy="180000"/>
          </a:xfrm>
          <a:prstGeom prst="rect">
            <a:avLst/>
          </a:prstGeom>
          <a:solidFill>
            <a:srgbClr val="58A61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2" r:id="rId4"/>
    <p:sldLayoutId id="2147483663" r:id="rId5"/>
    <p:sldLayoutId id="214748366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hdr="0" ftr="0" dt="0"/>
  <p:txStyles>
    <p:titleStyle>
      <a:lvl1pPr algn="l" defTabSz="457200" rtl="0" eaLnBrk="1" latinLnBrk="0" hangingPunct="1">
        <a:spcBef>
          <a:spcPct val="0"/>
        </a:spcBef>
        <a:buNone/>
        <a:defRPr sz="4400" b="1" kern="1200">
          <a:solidFill>
            <a:srgbClr val="58A618"/>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a:t>Hoofdstuk 4</a:t>
            </a:r>
          </a:p>
        </p:txBody>
      </p:sp>
      <p:sp>
        <p:nvSpPr>
          <p:cNvPr id="3" name="Subtitel 2"/>
          <p:cNvSpPr>
            <a:spLocks noGrp="1"/>
          </p:cNvSpPr>
          <p:nvPr>
            <p:ph type="subTitle" idx="1"/>
          </p:nvPr>
        </p:nvSpPr>
        <p:spPr/>
        <p:txBody>
          <a:bodyPr/>
          <a:lstStyle/>
          <a:p>
            <a:r>
              <a:rPr lang="nl-NL" dirty="0"/>
              <a:t>Iteraties</a:t>
            </a:r>
          </a:p>
        </p:txBody>
      </p:sp>
      <p:sp>
        <p:nvSpPr>
          <p:cNvPr id="4" name="Tijdelijke aanduiding voor dianummer 3"/>
          <p:cNvSpPr>
            <a:spLocks noGrp="1"/>
          </p:cNvSpPr>
          <p:nvPr>
            <p:ph type="sldNum" sz="quarter" idx="12"/>
          </p:nvPr>
        </p:nvSpPr>
        <p:spPr/>
        <p:txBody>
          <a:bodyPr/>
          <a:lstStyle/>
          <a:p>
            <a:fld id="{65E3036D-0E03-9346-8FAD-2172B1B1F203}" type="slidenum">
              <a:rPr lang="nl-NL" smtClean="0"/>
              <a:pPr/>
              <a:t>1</a:t>
            </a:fld>
            <a:endParaRPr lang="nl-N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10</a:t>
            </a:fld>
            <a:endParaRPr lang="nl-NL"/>
          </a:p>
        </p:txBody>
      </p:sp>
      <p:sp>
        <p:nvSpPr>
          <p:cNvPr id="8" name="Tijdelijke aanduiding voor inhoud 4"/>
          <p:cNvSpPr txBox="1">
            <a:spLocks/>
          </p:cNvSpPr>
          <p:nvPr/>
        </p:nvSpPr>
        <p:spPr>
          <a:xfrm>
            <a:off x="477541" y="556260"/>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solidFill>
                  <a:srgbClr val="92D050"/>
                </a:solidFill>
              </a:rPr>
              <a:t>4.2.2 For loop met een string als &lt;collectie&gt;</a:t>
            </a:r>
            <a:endParaRPr lang="nl-BE" sz="2400" dirty="0">
              <a:solidFill>
                <a:schemeClr val="tx1">
                  <a:lumMod val="65000"/>
                  <a:lumOff val="35000"/>
                </a:schemeClr>
              </a:solidFill>
            </a:endParaRPr>
          </a:p>
          <a:p>
            <a:pPr marL="0" indent="0">
              <a:buNone/>
            </a:pPr>
            <a:endParaRPr lang="nl-BE" dirty="0">
              <a:solidFill>
                <a:srgbClr val="92D050"/>
              </a:solidFill>
            </a:endParaRPr>
          </a:p>
          <a:p>
            <a:pPr marL="0" indent="0">
              <a:buFont typeface="Arial"/>
              <a:buNone/>
            </a:pPr>
            <a:endParaRPr lang="nl-BE" dirty="0">
              <a:solidFill>
                <a:srgbClr val="92D050"/>
              </a:solidFill>
            </a:endParaRPr>
          </a:p>
          <a:p>
            <a:endParaRPr lang="nl-BE" b="1" dirty="0"/>
          </a:p>
        </p:txBody>
      </p:sp>
      <p:sp>
        <p:nvSpPr>
          <p:cNvPr id="3" name="Tijdelijke aanduiding voor inhoud 2"/>
          <p:cNvSpPr>
            <a:spLocks noGrp="1"/>
          </p:cNvSpPr>
          <p:nvPr>
            <p:ph idx="1"/>
          </p:nvPr>
        </p:nvSpPr>
        <p:spPr>
          <a:xfrm>
            <a:off x="477542" y="1523999"/>
            <a:ext cx="8209257" cy="4602163"/>
          </a:xfrm>
        </p:spPr>
        <p:txBody>
          <a:bodyPr>
            <a:normAutofit/>
          </a:bodyPr>
          <a:lstStyle/>
          <a:p>
            <a:r>
              <a:rPr lang="nl-BE" dirty="0"/>
              <a:t>string = collectie van tekens </a:t>
            </a:r>
            <a:br>
              <a:rPr lang="nl-BE" dirty="0"/>
            </a:br>
            <a:endParaRPr lang="nl-BE" dirty="0"/>
          </a:p>
          <a:p>
            <a:r>
              <a:rPr lang="nl-BE" dirty="0"/>
              <a:t>"banaan" = </a:t>
            </a:r>
            <a:br>
              <a:rPr lang="nl-BE" dirty="0"/>
            </a:br>
            <a:r>
              <a:rPr lang="nl-BE" dirty="0"/>
              <a:t>  collectie van "b" "a" "n" "a" "a" "n"</a:t>
            </a:r>
            <a:br>
              <a:rPr lang="nl-BE" dirty="0"/>
            </a:br>
            <a:endParaRPr lang="nl-BE" dirty="0"/>
          </a:p>
          <a:p>
            <a:r>
              <a:rPr lang="nl-BE" dirty="0"/>
              <a:t>volgorde is van belang</a:t>
            </a:r>
          </a:p>
          <a:p>
            <a:pPr marL="0" indent="0">
              <a:buNone/>
            </a:pPr>
            <a:endParaRPr lang="nl-BE" dirty="0"/>
          </a:p>
        </p:txBody>
      </p:sp>
    </p:spTree>
    <p:extLst>
      <p:ext uri="{BB962C8B-B14F-4D97-AF65-F5344CB8AC3E}">
        <p14:creationId xmlns:p14="http://schemas.microsoft.com/office/powerpoint/2010/main" val="2844183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11</a:t>
            </a:fld>
            <a:endParaRPr lang="nl-NL"/>
          </a:p>
        </p:txBody>
      </p:sp>
      <p:sp>
        <p:nvSpPr>
          <p:cNvPr id="8" name="Tijdelijke aanduiding voor inhoud 4"/>
          <p:cNvSpPr txBox="1">
            <a:spLocks/>
          </p:cNvSpPr>
          <p:nvPr/>
        </p:nvSpPr>
        <p:spPr>
          <a:xfrm>
            <a:off x="477541" y="556260"/>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solidFill>
                  <a:srgbClr val="92D050"/>
                </a:solidFill>
              </a:rPr>
              <a:t>4.2.2 For loop met een string als &lt;collectie&gt;</a:t>
            </a:r>
            <a:endParaRPr lang="nl-BE" sz="2400" dirty="0">
              <a:solidFill>
                <a:schemeClr val="tx1">
                  <a:lumMod val="65000"/>
                  <a:lumOff val="35000"/>
                </a:schemeClr>
              </a:solidFill>
            </a:endParaRPr>
          </a:p>
          <a:p>
            <a:pPr marL="0" indent="0">
              <a:buNone/>
            </a:pPr>
            <a:endParaRPr lang="nl-BE" dirty="0">
              <a:solidFill>
                <a:srgbClr val="92D050"/>
              </a:solidFill>
            </a:endParaRPr>
          </a:p>
          <a:p>
            <a:pPr marL="0" indent="0">
              <a:buFont typeface="Arial"/>
              <a:buNone/>
            </a:pPr>
            <a:endParaRPr lang="nl-BE" dirty="0">
              <a:solidFill>
                <a:srgbClr val="92D050"/>
              </a:solidFill>
            </a:endParaRPr>
          </a:p>
          <a:p>
            <a:endParaRPr lang="nl-BE" b="1" dirty="0"/>
          </a:p>
        </p:txBody>
      </p:sp>
      <p:sp>
        <p:nvSpPr>
          <p:cNvPr id="3" name="Tijdelijke aanduiding voor inhoud 2"/>
          <p:cNvSpPr>
            <a:spLocks noGrp="1"/>
          </p:cNvSpPr>
          <p:nvPr>
            <p:ph idx="1"/>
          </p:nvPr>
        </p:nvSpPr>
        <p:spPr>
          <a:xfrm>
            <a:off x="477542" y="1523999"/>
            <a:ext cx="8209257" cy="4602163"/>
          </a:xfrm>
        </p:spPr>
        <p:txBody>
          <a:bodyPr>
            <a:normAutofit/>
          </a:bodyPr>
          <a:lstStyle/>
          <a:p>
            <a:r>
              <a:rPr lang="nl-BE" dirty="0"/>
              <a:t>opdracht 4.10: Wat is de output van volgend programma?</a:t>
            </a:r>
          </a:p>
        </p:txBody>
      </p:sp>
      <p:pic>
        <p:nvPicPr>
          <p:cNvPr id="2" name="Afbeelding 1"/>
          <p:cNvPicPr>
            <a:picLocks noChangeAspect="1"/>
          </p:cNvPicPr>
          <p:nvPr/>
        </p:nvPicPr>
        <p:blipFill>
          <a:blip r:embed="rId2"/>
          <a:stretch>
            <a:fillRect/>
          </a:stretch>
        </p:blipFill>
        <p:spPr>
          <a:xfrm>
            <a:off x="4572000" y="2406607"/>
            <a:ext cx="2838450" cy="2390775"/>
          </a:xfrm>
          <a:prstGeom prst="rect">
            <a:avLst/>
          </a:prstGeom>
        </p:spPr>
      </p:pic>
    </p:spTree>
    <p:extLst>
      <p:ext uri="{BB962C8B-B14F-4D97-AF65-F5344CB8AC3E}">
        <p14:creationId xmlns:p14="http://schemas.microsoft.com/office/powerpoint/2010/main" val="44697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12</a:t>
            </a:fld>
            <a:endParaRPr lang="nl-NL"/>
          </a:p>
        </p:txBody>
      </p:sp>
      <p:sp>
        <p:nvSpPr>
          <p:cNvPr id="8" name="Tijdelijke aanduiding voor inhoud 4"/>
          <p:cNvSpPr txBox="1">
            <a:spLocks/>
          </p:cNvSpPr>
          <p:nvPr/>
        </p:nvSpPr>
        <p:spPr>
          <a:xfrm>
            <a:off x="477541" y="556260"/>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solidFill>
                  <a:srgbClr val="92D050"/>
                </a:solidFill>
              </a:rPr>
              <a:t>4.2.3 For loop met een variabele &lt;collectie&gt;</a:t>
            </a:r>
            <a:endParaRPr lang="nl-BE" sz="2400" dirty="0">
              <a:solidFill>
                <a:schemeClr val="tx1">
                  <a:lumMod val="65000"/>
                  <a:lumOff val="35000"/>
                </a:schemeClr>
              </a:solidFill>
            </a:endParaRPr>
          </a:p>
          <a:p>
            <a:pPr marL="0" indent="0">
              <a:buNone/>
            </a:pPr>
            <a:endParaRPr lang="nl-BE" dirty="0">
              <a:solidFill>
                <a:srgbClr val="92D050"/>
              </a:solidFill>
            </a:endParaRPr>
          </a:p>
          <a:p>
            <a:pPr marL="0" indent="0">
              <a:buFont typeface="Arial"/>
              <a:buNone/>
            </a:pPr>
            <a:endParaRPr lang="nl-BE" dirty="0">
              <a:solidFill>
                <a:srgbClr val="92D050"/>
              </a:solidFill>
            </a:endParaRPr>
          </a:p>
          <a:p>
            <a:endParaRPr lang="nl-BE" b="1" dirty="0"/>
          </a:p>
        </p:txBody>
      </p:sp>
      <p:sp>
        <p:nvSpPr>
          <p:cNvPr id="3" name="Tijdelijke aanduiding voor inhoud 2"/>
          <p:cNvSpPr>
            <a:spLocks noGrp="1"/>
          </p:cNvSpPr>
          <p:nvPr>
            <p:ph idx="1"/>
          </p:nvPr>
        </p:nvSpPr>
        <p:spPr>
          <a:xfrm>
            <a:off x="477542" y="1523999"/>
            <a:ext cx="8209257" cy="4602163"/>
          </a:xfrm>
        </p:spPr>
        <p:txBody>
          <a:bodyPr>
            <a:normAutofit/>
          </a:bodyPr>
          <a:lstStyle/>
          <a:p>
            <a:r>
              <a:rPr lang="nl-BE" dirty="0"/>
              <a:t>opdracht 4.11 a: Wat is de output van volgend Python programma?</a:t>
            </a:r>
            <a:br>
              <a:rPr lang="nl-BE" dirty="0"/>
            </a:br>
            <a:br>
              <a:rPr lang="nl-BE" dirty="0"/>
            </a:br>
            <a:endParaRPr lang="nl-BE" dirty="0"/>
          </a:p>
          <a:p>
            <a:r>
              <a:rPr lang="nl-BE" dirty="0"/>
              <a:t>opdracht 4.11 b: Wat als de inhoud van de variabele gewijzigd wordt?</a:t>
            </a:r>
          </a:p>
          <a:p>
            <a:endParaRPr lang="nl-BE" dirty="0"/>
          </a:p>
        </p:txBody>
      </p:sp>
      <p:pic>
        <p:nvPicPr>
          <p:cNvPr id="2" name="Afbeelding 1"/>
          <p:cNvPicPr>
            <a:picLocks noChangeAspect="1"/>
          </p:cNvPicPr>
          <p:nvPr/>
        </p:nvPicPr>
        <p:blipFill>
          <a:blip r:embed="rId2"/>
          <a:stretch>
            <a:fillRect/>
          </a:stretch>
        </p:blipFill>
        <p:spPr>
          <a:xfrm>
            <a:off x="5550165" y="2170721"/>
            <a:ext cx="2200872" cy="1146933"/>
          </a:xfrm>
          <a:prstGeom prst="rect">
            <a:avLst/>
          </a:prstGeom>
        </p:spPr>
      </p:pic>
      <p:pic>
        <p:nvPicPr>
          <p:cNvPr id="7" name="Afbeelding 6"/>
          <p:cNvPicPr>
            <a:picLocks noChangeAspect="1"/>
          </p:cNvPicPr>
          <p:nvPr/>
        </p:nvPicPr>
        <p:blipFill>
          <a:blip r:embed="rId3"/>
          <a:stretch>
            <a:fillRect/>
          </a:stretch>
        </p:blipFill>
        <p:spPr>
          <a:xfrm>
            <a:off x="5622448" y="4291507"/>
            <a:ext cx="2510515" cy="1570907"/>
          </a:xfrm>
          <a:prstGeom prst="rect">
            <a:avLst/>
          </a:prstGeom>
        </p:spPr>
      </p:pic>
    </p:spTree>
    <p:extLst>
      <p:ext uri="{BB962C8B-B14F-4D97-AF65-F5344CB8AC3E}">
        <p14:creationId xmlns:p14="http://schemas.microsoft.com/office/powerpoint/2010/main" val="3647357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13</a:t>
            </a:fld>
            <a:endParaRPr lang="nl-NL"/>
          </a:p>
        </p:txBody>
      </p:sp>
      <p:sp>
        <p:nvSpPr>
          <p:cNvPr id="8" name="Tijdelijke aanduiding voor inhoud 4"/>
          <p:cNvSpPr txBox="1">
            <a:spLocks/>
          </p:cNvSpPr>
          <p:nvPr/>
        </p:nvSpPr>
        <p:spPr>
          <a:xfrm>
            <a:off x="477541" y="556260"/>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solidFill>
                  <a:srgbClr val="92D050"/>
                </a:solidFill>
              </a:rPr>
              <a:t>4.2.4 For loop met een handmatige &lt;collectie&gt;</a:t>
            </a:r>
            <a:endParaRPr lang="nl-BE" sz="2400" dirty="0">
              <a:solidFill>
                <a:schemeClr val="tx1">
                  <a:lumMod val="65000"/>
                  <a:lumOff val="35000"/>
                </a:schemeClr>
              </a:solidFill>
            </a:endParaRPr>
          </a:p>
          <a:p>
            <a:pPr marL="0" indent="0">
              <a:buNone/>
            </a:pPr>
            <a:endParaRPr lang="nl-BE" dirty="0">
              <a:solidFill>
                <a:srgbClr val="92D050"/>
              </a:solidFill>
            </a:endParaRPr>
          </a:p>
          <a:p>
            <a:pPr marL="0" indent="0">
              <a:buFont typeface="Arial"/>
              <a:buNone/>
            </a:pPr>
            <a:endParaRPr lang="nl-BE" dirty="0">
              <a:solidFill>
                <a:srgbClr val="92D050"/>
              </a:solidFill>
            </a:endParaRPr>
          </a:p>
          <a:p>
            <a:endParaRPr lang="nl-BE" b="1" dirty="0"/>
          </a:p>
        </p:txBody>
      </p:sp>
      <p:sp>
        <p:nvSpPr>
          <p:cNvPr id="3" name="Tijdelijke aanduiding voor inhoud 2"/>
          <p:cNvSpPr>
            <a:spLocks noGrp="1"/>
          </p:cNvSpPr>
          <p:nvPr>
            <p:ph idx="1"/>
          </p:nvPr>
        </p:nvSpPr>
        <p:spPr>
          <a:xfrm>
            <a:off x="477542" y="1523999"/>
            <a:ext cx="8209257" cy="4602163"/>
          </a:xfrm>
        </p:spPr>
        <p:txBody>
          <a:bodyPr>
            <a:normAutofit/>
          </a:bodyPr>
          <a:lstStyle/>
          <a:p>
            <a:r>
              <a:rPr lang="nl-BE" dirty="0"/>
              <a:t>opdracht 4.12: Wat is de output van volgend programma?  </a:t>
            </a:r>
            <a:br>
              <a:rPr lang="nl-BE" dirty="0"/>
            </a:br>
            <a:br>
              <a:rPr lang="nl-BE" dirty="0"/>
            </a:br>
            <a:endParaRPr lang="nl-BE" dirty="0"/>
          </a:p>
          <a:p>
            <a:pPr marL="0" indent="0">
              <a:buNone/>
            </a:pPr>
            <a:endParaRPr lang="nl-BE" dirty="0"/>
          </a:p>
          <a:p>
            <a:pPr marL="0" indent="0">
              <a:buNone/>
            </a:pPr>
            <a:endParaRPr lang="nl-BE" dirty="0"/>
          </a:p>
        </p:txBody>
      </p:sp>
      <p:pic>
        <p:nvPicPr>
          <p:cNvPr id="5" name="Afbeelding 4"/>
          <p:cNvPicPr>
            <a:picLocks noChangeAspect="1"/>
          </p:cNvPicPr>
          <p:nvPr/>
        </p:nvPicPr>
        <p:blipFill>
          <a:blip r:embed="rId2"/>
          <a:stretch>
            <a:fillRect/>
          </a:stretch>
        </p:blipFill>
        <p:spPr>
          <a:xfrm>
            <a:off x="1515230" y="2690714"/>
            <a:ext cx="6264956" cy="1701824"/>
          </a:xfrm>
          <a:prstGeom prst="rect">
            <a:avLst/>
          </a:prstGeom>
        </p:spPr>
      </p:pic>
    </p:spTree>
    <p:extLst>
      <p:ext uri="{BB962C8B-B14F-4D97-AF65-F5344CB8AC3E}">
        <p14:creationId xmlns:p14="http://schemas.microsoft.com/office/powerpoint/2010/main" val="2100558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14</a:t>
            </a:fld>
            <a:endParaRPr lang="nl-NL"/>
          </a:p>
        </p:txBody>
      </p:sp>
      <p:sp>
        <p:nvSpPr>
          <p:cNvPr id="8" name="Tijdelijke aanduiding voor inhoud 4"/>
          <p:cNvSpPr txBox="1">
            <a:spLocks/>
          </p:cNvSpPr>
          <p:nvPr/>
        </p:nvSpPr>
        <p:spPr>
          <a:xfrm>
            <a:off x="477541" y="556260"/>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solidFill>
                  <a:srgbClr val="92D050"/>
                </a:solidFill>
              </a:rPr>
              <a:t>4.3 </a:t>
            </a:r>
            <a:r>
              <a:rPr lang="nl-BE" dirty="0" err="1">
                <a:solidFill>
                  <a:srgbClr val="92D050"/>
                </a:solidFill>
              </a:rPr>
              <a:t>While</a:t>
            </a:r>
            <a:r>
              <a:rPr lang="nl-BE" dirty="0">
                <a:solidFill>
                  <a:srgbClr val="92D050"/>
                </a:solidFill>
              </a:rPr>
              <a:t> loop</a:t>
            </a:r>
            <a:endParaRPr lang="nl-BE" sz="2400" dirty="0">
              <a:solidFill>
                <a:schemeClr val="tx1">
                  <a:lumMod val="65000"/>
                  <a:lumOff val="35000"/>
                </a:schemeClr>
              </a:solidFill>
            </a:endParaRPr>
          </a:p>
          <a:p>
            <a:pPr marL="0" indent="0">
              <a:buNone/>
            </a:pPr>
            <a:endParaRPr lang="nl-BE" dirty="0">
              <a:solidFill>
                <a:srgbClr val="92D050"/>
              </a:solidFill>
            </a:endParaRPr>
          </a:p>
          <a:p>
            <a:pPr marL="0" indent="0">
              <a:buFont typeface="Arial"/>
              <a:buNone/>
            </a:pPr>
            <a:endParaRPr lang="nl-BE" dirty="0">
              <a:solidFill>
                <a:srgbClr val="92D050"/>
              </a:solidFill>
            </a:endParaRPr>
          </a:p>
          <a:p>
            <a:endParaRPr lang="nl-BE" b="1" dirty="0"/>
          </a:p>
        </p:txBody>
      </p:sp>
      <p:sp>
        <p:nvSpPr>
          <p:cNvPr id="3" name="Tijdelijke aanduiding voor inhoud 2"/>
          <p:cNvSpPr>
            <a:spLocks noGrp="1"/>
          </p:cNvSpPr>
          <p:nvPr>
            <p:ph idx="1"/>
          </p:nvPr>
        </p:nvSpPr>
        <p:spPr>
          <a:xfrm>
            <a:off x="477542" y="1523999"/>
            <a:ext cx="8209257" cy="4602163"/>
          </a:xfrm>
        </p:spPr>
        <p:txBody>
          <a:bodyPr/>
          <a:lstStyle/>
          <a:p>
            <a:r>
              <a:rPr lang="nl-BE" dirty="0"/>
              <a:t>= iteratiestructuur met test vooraan</a:t>
            </a:r>
            <a:br>
              <a:rPr lang="nl-BE" dirty="0"/>
            </a:br>
            <a:endParaRPr lang="nl-BE" dirty="0"/>
          </a:p>
          <a:p>
            <a:r>
              <a:rPr lang="nl-BE" dirty="0"/>
              <a:t>syntax: </a:t>
            </a:r>
            <a:br>
              <a:rPr lang="nl-BE" dirty="0"/>
            </a:br>
            <a:endParaRPr lang="nl-BE" dirty="0"/>
          </a:p>
          <a:p>
            <a:r>
              <a:rPr lang="nl-BE" dirty="0"/>
              <a:t>lees als: zolang de &lt;</a:t>
            </a:r>
            <a:r>
              <a:rPr lang="nl-BE" dirty="0" err="1"/>
              <a:t>boolean</a:t>
            </a:r>
            <a:r>
              <a:rPr lang="nl-BE" dirty="0"/>
              <a:t> expressie&gt; True is, worden de &lt;acties&gt; uitgevoerd</a:t>
            </a:r>
          </a:p>
          <a:p>
            <a:pPr marL="0" indent="0">
              <a:buNone/>
            </a:pPr>
            <a:endParaRPr lang="nl-BE" dirty="0"/>
          </a:p>
          <a:p>
            <a:pPr marL="0" indent="0">
              <a:buNone/>
            </a:pPr>
            <a:endParaRPr lang="nl-BE" dirty="0"/>
          </a:p>
        </p:txBody>
      </p:sp>
      <p:pic>
        <p:nvPicPr>
          <p:cNvPr id="5" name="Afbeelding 4"/>
          <p:cNvPicPr/>
          <p:nvPr/>
        </p:nvPicPr>
        <p:blipFill>
          <a:blip r:embed="rId2"/>
          <a:stretch>
            <a:fillRect/>
          </a:stretch>
        </p:blipFill>
        <p:spPr>
          <a:xfrm>
            <a:off x="2528501" y="2614123"/>
            <a:ext cx="2201949" cy="760248"/>
          </a:xfrm>
          <a:prstGeom prst="rect">
            <a:avLst/>
          </a:prstGeom>
        </p:spPr>
      </p:pic>
    </p:spTree>
    <p:extLst>
      <p:ext uri="{BB962C8B-B14F-4D97-AF65-F5344CB8AC3E}">
        <p14:creationId xmlns:p14="http://schemas.microsoft.com/office/powerpoint/2010/main" val="3291743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15</a:t>
            </a:fld>
            <a:endParaRPr lang="nl-NL"/>
          </a:p>
        </p:txBody>
      </p:sp>
      <p:sp>
        <p:nvSpPr>
          <p:cNvPr id="8" name="Tijdelijke aanduiding voor inhoud 4"/>
          <p:cNvSpPr txBox="1">
            <a:spLocks/>
          </p:cNvSpPr>
          <p:nvPr/>
        </p:nvSpPr>
        <p:spPr>
          <a:xfrm>
            <a:off x="477541" y="556260"/>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solidFill>
                  <a:srgbClr val="92D050"/>
                </a:solidFill>
              </a:rPr>
              <a:t>4.3.1  </a:t>
            </a:r>
            <a:r>
              <a:rPr lang="nl-BE" dirty="0" err="1">
                <a:solidFill>
                  <a:srgbClr val="92D050"/>
                </a:solidFill>
              </a:rPr>
              <a:t>While</a:t>
            </a:r>
            <a:r>
              <a:rPr lang="nl-BE" dirty="0">
                <a:solidFill>
                  <a:srgbClr val="92D050"/>
                </a:solidFill>
              </a:rPr>
              <a:t> loop: een eerste voorbeeld</a:t>
            </a:r>
            <a:endParaRPr lang="nl-BE" sz="2400" dirty="0">
              <a:solidFill>
                <a:schemeClr val="tx1">
                  <a:lumMod val="65000"/>
                  <a:lumOff val="35000"/>
                </a:schemeClr>
              </a:solidFill>
            </a:endParaRPr>
          </a:p>
          <a:p>
            <a:pPr marL="0" indent="0">
              <a:buNone/>
            </a:pPr>
            <a:endParaRPr lang="nl-BE" dirty="0">
              <a:solidFill>
                <a:srgbClr val="92D050"/>
              </a:solidFill>
            </a:endParaRPr>
          </a:p>
          <a:p>
            <a:pPr marL="0" indent="0">
              <a:buFont typeface="Arial"/>
              <a:buNone/>
            </a:pPr>
            <a:endParaRPr lang="nl-BE" dirty="0">
              <a:solidFill>
                <a:srgbClr val="92D050"/>
              </a:solidFill>
            </a:endParaRPr>
          </a:p>
          <a:p>
            <a:endParaRPr lang="nl-BE" b="1" dirty="0"/>
          </a:p>
        </p:txBody>
      </p:sp>
      <p:sp>
        <p:nvSpPr>
          <p:cNvPr id="3" name="Tijdelijke aanduiding voor inhoud 2"/>
          <p:cNvSpPr>
            <a:spLocks noGrp="1"/>
          </p:cNvSpPr>
          <p:nvPr>
            <p:ph idx="1"/>
          </p:nvPr>
        </p:nvSpPr>
        <p:spPr>
          <a:xfrm>
            <a:off x="477542" y="1523999"/>
            <a:ext cx="8209257" cy="4602163"/>
          </a:xfrm>
        </p:spPr>
        <p:txBody>
          <a:bodyPr>
            <a:normAutofit lnSpcReduction="10000"/>
          </a:bodyPr>
          <a:lstStyle/>
          <a:p>
            <a:r>
              <a:rPr lang="nl-BE" dirty="0"/>
              <a:t>opdracht 4.13 a:   Wat is de output van volgend programma? </a:t>
            </a:r>
            <a:br>
              <a:rPr lang="nl-BE" dirty="0"/>
            </a:br>
            <a:endParaRPr lang="nl-BE" dirty="0"/>
          </a:p>
          <a:p>
            <a:r>
              <a:rPr lang="nl-BE" dirty="0"/>
              <a:t>opdracht 4.13 b: Wat is de output van volgend programma?</a:t>
            </a:r>
          </a:p>
          <a:p>
            <a:pPr marL="0" indent="0">
              <a:buNone/>
            </a:pPr>
            <a:endParaRPr lang="nl-BE" dirty="0"/>
          </a:p>
          <a:p>
            <a:r>
              <a:rPr lang="nl-BE" dirty="0" err="1"/>
              <a:t>indentatie</a:t>
            </a:r>
            <a:r>
              <a:rPr lang="nl-BE" dirty="0"/>
              <a:t> </a:t>
            </a:r>
            <a:r>
              <a:rPr lang="nl-BE" dirty="0">
                <a:sym typeface="Wingdings" panose="05000000000000000000" pitchFamily="2" charset="2"/>
              </a:rPr>
              <a:t> zeer belangrijk</a:t>
            </a:r>
            <a:endParaRPr lang="nl-BE" dirty="0"/>
          </a:p>
          <a:p>
            <a:pPr marL="0" indent="0">
              <a:buNone/>
            </a:pPr>
            <a:br>
              <a:rPr lang="nl-BE" dirty="0"/>
            </a:br>
            <a:endParaRPr lang="nl-BE" dirty="0"/>
          </a:p>
          <a:p>
            <a:endParaRPr lang="nl-BE" dirty="0"/>
          </a:p>
        </p:txBody>
      </p:sp>
      <p:pic>
        <p:nvPicPr>
          <p:cNvPr id="2" name="Afbeelding 1"/>
          <p:cNvPicPr>
            <a:picLocks noChangeAspect="1"/>
          </p:cNvPicPr>
          <p:nvPr/>
        </p:nvPicPr>
        <p:blipFill>
          <a:blip r:embed="rId2"/>
          <a:stretch>
            <a:fillRect/>
          </a:stretch>
        </p:blipFill>
        <p:spPr>
          <a:xfrm>
            <a:off x="4875019" y="2026508"/>
            <a:ext cx="1394684" cy="967739"/>
          </a:xfrm>
          <a:prstGeom prst="rect">
            <a:avLst/>
          </a:prstGeom>
        </p:spPr>
      </p:pic>
      <p:pic>
        <p:nvPicPr>
          <p:cNvPr id="6" name="Afbeelding 5"/>
          <p:cNvPicPr>
            <a:picLocks noChangeAspect="1"/>
          </p:cNvPicPr>
          <p:nvPr/>
        </p:nvPicPr>
        <p:blipFill>
          <a:blip r:embed="rId3"/>
          <a:stretch>
            <a:fillRect/>
          </a:stretch>
        </p:blipFill>
        <p:spPr>
          <a:xfrm>
            <a:off x="3484236" y="3428999"/>
            <a:ext cx="1417603" cy="1108818"/>
          </a:xfrm>
          <a:prstGeom prst="rect">
            <a:avLst/>
          </a:prstGeom>
        </p:spPr>
      </p:pic>
    </p:spTree>
    <p:extLst>
      <p:ext uri="{BB962C8B-B14F-4D97-AF65-F5344CB8AC3E}">
        <p14:creationId xmlns:p14="http://schemas.microsoft.com/office/powerpoint/2010/main" val="1431373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16</a:t>
            </a:fld>
            <a:endParaRPr lang="nl-NL"/>
          </a:p>
        </p:txBody>
      </p:sp>
      <p:sp>
        <p:nvSpPr>
          <p:cNvPr id="8" name="Tijdelijke aanduiding voor inhoud 4"/>
          <p:cNvSpPr txBox="1">
            <a:spLocks/>
          </p:cNvSpPr>
          <p:nvPr/>
        </p:nvSpPr>
        <p:spPr>
          <a:xfrm>
            <a:off x="477541" y="556260"/>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solidFill>
                  <a:srgbClr val="92D050"/>
                </a:solidFill>
              </a:rPr>
              <a:t>4.3.2  </a:t>
            </a:r>
            <a:r>
              <a:rPr lang="nl-BE" dirty="0" err="1">
                <a:solidFill>
                  <a:srgbClr val="92D050"/>
                </a:solidFill>
              </a:rPr>
              <a:t>While</a:t>
            </a:r>
            <a:r>
              <a:rPr lang="nl-BE" dirty="0">
                <a:solidFill>
                  <a:srgbClr val="92D050"/>
                </a:solidFill>
              </a:rPr>
              <a:t> loop: een tweede voorbeeld</a:t>
            </a:r>
            <a:endParaRPr lang="nl-BE" sz="2400" dirty="0">
              <a:solidFill>
                <a:schemeClr val="tx1">
                  <a:lumMod val="65000"/>
                  <a:lumOff val="35000"/>
                </a:schemeClr>
              </a:solidFill>
            </a:endParaRPr>
          </a:p>
          <a:p>
            <a:pPr marL="0" indent="0">
              <a:buNone/>
            </a:pPr>
            <a:endParaRPr lang="nl-BE" dirty="0">
              <a:solidFill>
                <a:srgbClr val="92D050"/>
              </a:solidFill>
            </a:endParaRPr>
          </a:p>
          <a:p>
            <a:pPr marL="0" indent="0">
              <a:buFont typeface="Arial"/>
              <a:buNone/>
            </a:pPr>
            <a:endParaRPr lang="nl-BE" dirty="0">
              <a:solidFill>
                <a:srgbClr val="92D050"/>
              </a:solidFill>
            </a:endParaRPr>
          </a:p>
          <a:p>
            <a:endParaRPr lang="nl-BE" b="1" dirty="0"/>
          </a:p>
        </p:txBody>
      </p:sp>
      <p:sp>
        <p:nvSpPr>
          <p:cNvPr id="3" name="Tijdelijke aanduiding voor inhoud 2"/>
          <p:cNvSpPr>
            <a:spLocks noGrp="1"/>
          </p:cNvSpPr>
          <p:nvPr>
            <p:ph idx="1"/>
          </p:nvPr>
        </p:nvSpPr>
        <p:spPr>
          <a:xfrm>
            <a:off x="477542" y="1523999"/>
            <a:ext cx="8209257" cy="4602163"/>
          </a:xfrm>
        </p:spPr>
        <p:txBody>
          <a:bodyPr/>
          <a:lstStyle/>
          <a:p>
            <a:r>
              <a:rPr lang="nl-BE" dirty="0"/>
              <a:t>opdracht 4.14:   maak opdracht 4.2 maar </a:t>
            </a:r>
            <a:r>
              <a:rPr lang="nl-BE" dirty="0" err="1"/>
              <a:t>mbv</a:t>
            </a:r>
            <a:r>
              <a:rPr lang="nl-BE" dirty="0"/>
              <a:t> een </a:t>
            </a:r>
            <a:r>
              <a:rPr lang="nl-BE" dirty="0" err="1"/>
              <a:t>while</a:t>
            </a:r>
            <a:r>
              <a:rPr lang="nl-BE" dirty="0"/>
              <a:t> loop</a:t>
            </a:r>
            <a:br>
              <a:rPr lang="nl-BE" dirty="0"/>
            </a:br>
            <a:br>
              <a:rPr lang="nl-BE" dirty="0"/>
            </a:br>
            <a:endParaRPr lang="nl-BE" dirty="0"/>
          </a:p>
          <a:p>
            <a:r>
              <a:rPr lang="nl-BE" dirty="0">
                <a:sym typeface="Wingdings" panose="05000000000000000000" pitchFamily="2" charset="2"/>
              </a:rPr>
              <a:t>Merk op: </a:t>
            </a:r>
            <a:r>
              <a:rPr lang="nl-BE" dirty="0"/>
              <a:t>variabelen initialiseren </a:t>
            </a:r>
          </a:p>
          <a:p>
            <a:pPr marL="0" indent="0">
              <a:buNone/>
            </a:pPr>
            <a:endParaRPr lang="nl-BE" dirty="0"/>
          </a:p>
          <a:p>
            <a:pPr marL="0" indent="0">
              <a:buNone/>
            </a:pPr>
            <a:br>
              <a:rPr lang="nl-BE" dirty="0"/>
            </a:br>
            <a:endParaRPr lang="nl-BE" dirty="0"/>
          </a:p>
          <a:p>
            <a:pPr marL="0" indent="0">
              <a:buNone/>
            </a:pPr>
            <a:endParaRPr lang="nl-BE" dirty="0"/>
          </a:p>
        </p:txBody>
      </p:sp>
    </p:spTree>
    <p:extLst>
      <p:ext uri="{BB962C8B-B14F-4D97-AF65-F5344CB8AC3E}">
        <p14:creationId xmlns:p14="http://schemas.microsoft.com/office/powerpoint/2010/main" val="793754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17</a:t>
            </a:fld>
            <a:endParaRPr lang="nl-NL"/>
          </a:p>
        </p:txBody>
      </p:sp>
      <p:sp>
        <p:nvSpPr>
          <p:cNvPr id="8" name="Tijdelijke aanduiding voor inhoud 4"/>
          <p:cNvSpPr txBox="1">
            <a:spLocks/>
          </p:cNvSpPr>
          <p:nvPr/>
        </p:nvSpPr>
        <p:spPr>
          <a:xfrm>
            <a:off x="477541" y="556260"/>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solidFill>
                  <a:srgbClr val="92D050"/>
                </a:solidFill>
              </a:rPr>
              <a:t>4.3.3  </a:t>
            </a:r>
            <a:r>
              <a:rPr lang="nl-BE" dirty="0" err="1">
                <a:solidFill>
                  <a:srgbClr val="92D050"/>
                </a:solidFill>
              </a:rPr>
              <a:t>While</a:t>
            </a:r>
            <a:r>
              <a:rPr lang="nl-BE" dirty="0">
                <a:solidFill>
                  <a:srgbClr val="92D050"/>
                </a:solidFill>
              </a:rPr>
              <a:t> loop onder controle van de gebruiker</a:t>
            </a:r>
            <a:endParaRPr lang="nl-BE" sz="2400" dirty="0">
              <a:solidFill>
                <a:schemeClr val="tx1">
                  <a:lumMod val="65000"/>
                  <a:lumOff val="35000"/>
                </a:schemeClr>
              </a:solidFill>
            </a:endParaRPr>
          </a:p>
          <a:p>
            <a:pPr marL="0" indent="0">
              <a:buNone/>
            </a:pPr>
            <a:endParaRPr lang="nl-BE" dirty="0">
              <a:solidFill>
                <a:srgbClr val="92D050"/>
              </a:solidFill>
            </a:endParaRPr>
          </a:p>
          <a:p>
            <a:pPr marL="0" indent="0">
              <a:buFont typeface="Arial"/>
              <a:buNone/>
            </a:pPr>
            <a:endParaRPr lang="nl-BE" dirty="0">
              <a:solidFill>
                <a:srgbClr val="92D050"/>
              </a:solidFill>
            </a:endParaRPr>
          </a:p>
          <a:p>
            <a:endParaRPr lang="nl-BE" b="1" dirty="0"/>
          </a:p>
        </p:txBody>
      </p:sp>
      <p:sp>
        <p:nvSpPr>
          <p:cNvPr id="3" name="Tijdelijke aanduiding voor inhoud 2"/>
          <p:cNvSpPr>
            <a:spLocks noGrp="1"/>
          </p:cNvSpPr>
          <p:nvPr>
            <p:ph idx="1"/>
          </p:nvPr>
        </p:nvSpPr>
        <p:spPr>
          <a:xfrm>
            <a:off x="477542" y="1523999"/>
            <a:ext cx="8209257" cy="4602163"/>
          </a:xfrm>
        </p:spPr>
        <p:txBody>
          <a:bodyPr>
            <a:normAutofit fontScale="85000" lnSpcReduction="20000"/>
          </a:bodyPr>
          <a:lstStyle/>
          <a:p>
            <a:r>
              <a:rPr lang="nl-BE" dirty="0"/>
              <a:t>opdracht 4.15:   Schrijf een programma waarbij de gebruiker achtereenvolgens getallen ingeeft totdat hij een getal ingeeft dat deelbaar is door 5. Als een getal ingegeven is, wordt dit getal alleen geprint indien het deelbaar is door 2. Dan print je “Getal x is deelbaar door 2”. Na afloop print het programma “Einde”</a:t>
            </a:r>
            <a:br>
              <a:rPr lang="nl-BE" dirty="0"/>
            </a:br>
            <a:br>
              <a:rPr lang="nl-BE" dirty="0"/>
            </a:br>
            <a:endParaRPr lang="nl-BE" dirty="0"/>
          </a:p>
          <a:p>
            <a:r>
              <a:rPr lang="nl-BE" dirty="0">
                <a:sym typeface="Wingdings" panose="05000000000000000000" pitchFamily="2" charset="2"/>
              </a:rPr>
              <a:t>Merk op: </a:t>
            </a:r>
            <a:r>
              <a:rPr lang="nl-BE" dirty="0"/>
              <a:t>op voorhand is niet altijd geweten hoe vaak de loop doorlopen zal worden</a:t>
            </a:r>
          </a:p>
          <a:p>
            <a:pPr marL="0" indent="0">
              <a:buNone/>
            </a:pPr>
            <a:br>
              <a:rPr lang="nl-BE" dirty="0"/>
            </a:br>
            <a:endParaRPr lang="nl-BE" dirty="0"/>
          </a:p>
          <a:p>
            <a:endParaRPr lang="nl-BE" dirty="0"/>
          </a:p>
        </p:txBody>
      </p:sp>
    </p:spTree>
    <p:extLst>
      <p:ext uri="{BB962C8B-B14F-4D97-AF65-F5344CB8AC3E}">
        <p14:creationId xmlns:p14="http://schemas.microsoft.com/office/powerpoint/2010/main" val="1874561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18</a:t>
            </a:fld>
            <a:endParaRPr lang="nl-NL"/>
          </a:p>
        </p:txBody>
      </p:sp>
      <p:sp>
        <p:nvSpPr>
          <p:cNvPr id="8" name="Tijdelijke aanduiding voor inhoud 4"/>
          <p:cNvSpPr txBox="1">
            <a:spLocks/>
          </p:cNvSpPr>
          <p:nvPr/>
        </p:nvSpPr>
        <p:spPr>
          <a:xfrm>
            <a:off x="477541" y="556260"/>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solidFill>
                  <a:srgbClr val="92D050"/>
                </a:solidFill>
              </a:rPr>
              <a:t>4.3.4  Eindeloze </a:t>
            </a:r>
            <a:r>
              <a:rPr lang="nl-BE" dirty="0" err="1">
                <a:solidFill>
                  <a:srgbClr val="92D050"/>
                </a:solidFill>
              </a:rPr>
              <a:t>while</a:t>
            </a:r>
            <a:r>
              <a:rPr lang="nl-BE" dirty="0">
                <a:solidFill>
                  <a:srgbClr val="92D050"/>
                </a:solidFill>
              </a:rPr>
              <a:t> loop</a:t>
            </a:r>
            <a:endParaRPr lang="nl-BE" sz="2400" dirty="0">
              <a:solidFill>
                <a:schemeClr val="tx1">
                  <a:lumMod val="65000"/>
                  <a:lumOff val="35000"/>
                </a:schemeClr>
              </a:solidFill>
            </a:endParaRPr>
          </a:p>
          <a:p>
            <a:pPr marL="0" indent="0">
              <a:buNone/>
            </a:pPr>
            <a:endParaRPr lang="nl-BE" dirty="0">
              <a:solidFill>
                <a:srgbClr val="92D050"/>
              </a:solidFill>
            </a:endParaRPr>
          </a:p>
          <a:p>
            <a:pPr marL="0" indent="0">
              <a:buFont typeface="Arial"/>
              <a:buNone/>
            </a:pPr>
            <a:endParaRPr lang="nl-BE" dirty="0">
              <a:solidFill>
                <a:srgbClr val="92D050"/>
              </a:solidFill>
            </a:endParaRPr>
          </a:p>
          <a:p>
            <a:endParaRPr lang="nl-BE" b="1" dirty="0"/>
          </a:p>
        </p:txBody>
      </p:sp>
      <p:sp>
        <p:nvSpPr>
          <p:cNvPr id="3" name="Tijdelijke aanduiding voor inhoud 2"/>
          <p:cNvSpPr>
            <a:spLocks noGrp="1"/>
          </p:cNvSpPr>
          <p:nvPr>
            <p:ph idx="1"/>
          </p:nvPr>
        </p:nvSpPr>
        <p:spPr>
          <a:xfrm>
            <a:off x="477542" y="1523999"/>
            <a:ext cx="8209257" cy="4602163"/>
          </a:xfrm>
        </p:spPr>
        <p:txBody>
          <a:bodyPr>
            <a:normAutofit fontScale="85000" lnSpcReduction="20000"/>
          </a:bodyPr>
          <a:lstStyle/>
          <a:p>
            <a:r>
              <a:rPr lang="nl-BE" dirty="0"/>
              <a:t>opdracht 4.16: Volgend programma print alle getallen (&gt;= 1) waarvoor het kwadraat kleiner is dan 10: Wat is er fout?</a:t>
            </a:r>
            <a:br>
              <a:rPr lang="nl-BE" dirty="0"/>
            </a:br>
            <a:br>
              <a:rPr lang="nl-BE" dirty="0"/>
            </a:br>
            <a:endParaRPr lang="nl-BE" dirty="0"/>
          </a:p>
          <a:p>
            <a:r>
              <a:rPr lang="nl-BE" dirty="0"/>
              <a:t>Merk op: oneindige loop  </a:t>
            </a:r>
            <a:r>
              <a:rPr lang="nl-BE" dirty="0">
                <a:sym typeface="Wingdings" panose="05000000000000000000" pitchFamily="2" charset="2"/>
              </a:rPr>
              <a:t> wijzig altijd &lt;</a:t>
            </a:r>
            <a:r>
              <a:rPr lang="nl-BE" dirty="0" err="1">
                <a:sym typeface="Wingdings" panose="05000000000000000000" pitchFamily="2" charset="2"/>
              </a:rPr>
              <a:t>boolean</a:t>
            </a:r>
            <a:r>
              <a:rPr lang="nl-BE" dirty="0">
                <a:sym typeface="Wingdings" panose="05000000000000000000" pitchFamily="2" charset="2"/>
              </a:rPr>
              <a:t> conditie&gt; in de </a:t>
            </a:r>
            <a:r>
              <a:rPr lang="nl-BE" dirty="0" err="1">
                <a:sym typeface="Wingdings" panose="05000000000000000000" pitchFamily="2" charset="2"/>
              </a:rPr>
              <a:t>while</a:t>
            </a:r>
            <a:r>
              <a:rPr lang="nl-BE" dirty="0">
                <a:sym typeface="Wingdings" panose="05000000000000000000" pitchFamily="2" charset="2"/>
              </a:rPr>
              <a:t> loop</a:t>
            </a:r>
            <a:br>
              <a:rPr lang="nl-BE" dirty="0">
                <a:sym typeface="Wingdings" panose="05000000000000000000" pitchFamily="2" charset="2"/>
              </a:rPr>
            </a:br>
            <a:br>
              <a:rPr lang="nl-BE" dirty="0">
                <a:sym typeface="Wingdings" panose="05000000000000000000" pitchFamily="2" charset="2"/>
              </a:rPr>
            </a:br>
            <a:r>
              <a:rPr lang="nl-BE" dirty="0">
                <a:sym typeface="Wingdings" panose="05000000000000000000" pitchFamily="2" charset="2"/>
              </a:rPr>
              <a:t>wijziging wordt meestal als laatste statement van de </a:t>
            </a:r>
            <a:r>
              <a:rPr lang="nl-BE" dirty="0" err="1">
                <a:sym typeface="Wingdings" panose="05000000000000000000" pitchFamily="2" charset="2"/>
              </a:rPr>
              <a:t>while</a:t>
            </a:r>
            <a:r>
              <a:rPr lang="nl-BE" dirty="0">
                <a:sym typeface="Wingdings" panose="05000000000000000000" pitchFamily="2" charset="2"/>
              </a:rPr>
              <a:t> loop gedaan</a:t>
            </a:r>
            <a:endParaRPr lang="nl-BE" dirty="0"/>
          </a:p>
          <a:p>
            <a:pPr marL="0" indent="0">
              <a:buNone/>
            </a:pPr>
            <a:br>
              <a:rPr lang="nl-BE" dirty="0"/>
            </a:br>
            <a:endParaRPr lang="nl-BE" dirty="0"/>
          </a:p>
          <a:p>
            <a:endParaRPr lang="nl-BE" dirty="0"/>
          </a:p>
        </p:txBody>
      </p:sp>
      <p:pic>
        <p:nvPicPr>
          <p:cNvPr id="5" name="Afbeelding 4"/>
          <p:cNvPicPr>
            <a:picLocks noChangeAspect="1"/>
          </p:cNvPicPr>
          <p:nvPr/>
        </p:nvPicPr>
        <p:blipFill>
          <a:blip r:embed="rId2"/>
          <a:stretch>
            <a:fillRect/>
          </a:stretch>
        </p:blipFill>
        <p:spPr>
          <a:xfrm>
            <a:off x="2437332" y="2320049"/>
            <a:ext cx="1927172" cy="807712"/>
          </a:xfrm>
          <a:prstGeom prst="rect">
            <a:avLst/>
          </a:prstGeom>
        </p:spPr>
      </p:pic>
    </p:spTree>
    <p:extLst>
      <p:ext uri="{BB962C8B-B14F-4D97-AF65-F5344CB8AC3E}">
        <p14:creationId xmlns:p14="http://schemas.microsoft.com/office/powerpoint/2010/main" val="3969113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19</a:t>
            </a:fld>
            <a:endParaRPr lang="nl-NL"/>
          </a:p>
        </p:txBody>
      </p:sp>
      <p:sp>
        <p:nvSpPr>
          <p:cNvPr id="8" name="Tijdelijke aanduiding voor inhoud 4"/>
          <p:cNvSpPr txBox="1">
            <a:spLocks/>
          </p:cNvSpPr>
          <p:nvPr/>
        </p:nvSpPr>
        <p:spPr>
          <a:xfrm>
            <a:off x="477541" y="556260"/>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solidFill>
                  <a:srgbClr val="92D050"/>
                </a:solidFill>
              </a:rPr>
              <a:t>4.3 </a:t>
            </a:r>
            <a:r>
              <a:rPr lang="nl-BE" dirty="0" err="1">
                <a:solidFill>
                  <a:srgbClr val="92D050"/>
                </a:solidFill>
              </a:rPr>
              <a:t>While</a:t>
            </a:r>
            <a:r>
              <a:rPr lang="nl-BE" dirty="0">
                <a:solidFill>
                  <a:srgbClr val="92D050"/>
                </a:solidFill>
              </a:rPr>
              <a:t> loop</a:t>
            </a:r>
            <a:endParaRPr lang="nl-BE" sz="2400" dirty="0">
              <a:solidFill>
                <a:schemeClr val="tx1">
                  <a:lumMod val="65000"/>
                  <a:lumOff val="35000"/>
                </a:schemeClr>
              </a:solidFill>
            </a:endParaRPr>
          </a:p>
          <a:p>
            <a:pPr marL="0" indent="0">
              <a:buNone/>
            </a:pPr>
            <a:endParaRPr lang="nl-BE" dirty="0">
              <a:solidFill>
                <a:srgbClr val="92D050"/>
              </a:solidFill>
            </a:endParaRPr>
          </a:p>
          <a:p>
            <a:pPr marL="0" indent="0">
              <a:buFont typeface="Arial"/>
              <a:buNone/>
            </a:pPr>
            <a:endParaRPr lang="nl-BE" dirty="0">
              <a:solidFill>
                <a:srgbClr val="92D050"/>
              </a:solidFill>
            </a:endParaRPr>
          </a:p>
          <a:p>
            <a:endParaRPr lang="nl-BE" b="1" dirty="0"/>
          </a:p>
        </p:txBody>
      </p:sp>
      <p:sp>
        <p:nvSpPr>
          <p:cNvPr id="3" name="Tijdelijke aanduiding voor inhoud 2"/>
          <p:cNvSpPr>
            <a:spLocks noGrp="1"/>
          </p:cNvSpPr>
          <p:nvPr>
            <p:ph idx="1"/>
          </p:nvPr>
        </p:nvSpPr>
        <p:spPr>
          <a:xfrm>
            <a:off x="477542" y="1523999"/>
            <a:ext cx="8209257" cy="4602163"/>
          </a:xfrm>
        </p:spPr>
        <p:txBody>
          <a:bodyPr>
            <a:normAutofit fontScale="85000" lnSpcReduction="10000"/>
          </a:bodyPr>
          <a:lstStyle/>
          <a:p>
            <a:r>
              <a:rPr lang="nl-BE" dirty="0"/>
              <a:t>opdracht 4.17: Schrijf een programma dat een getal inleest en dan het getal en het kwadraat van dat getal afdrukt tot de gebruiker als getal 0 </a:t>
            </a:r>
            <a:r>
              <a:rPr lang="nl-BE"/>
              <a:t>ingeeft. </a:t>
            </a:r>
            <a:br>
              <a:rPr lang="nl-BE" dirty="0"/>
            </a:br>
            <a:endParaRPr lang="nl-BE" dirty="0"/>
          </a:p>
          <a:p>
            <a:r>
              <a:rPr lang="nl-BE" dirty="0"/>
              <a:t>opdracht 4.18: Maak een programma dat de gebruiker vraagt een getal in te geven tussen 0 en 10. Indien de gebruiker een ongeldig getal ingeeft, herhaal je de vraag.</a:t>
            </a:r>
            <a:br>
              <a:rPr lang="nl-BE" dirty="0"/>
            </a:br>
            <a:endParaRPr lang="nl-BE" dirty="0"/>
          </a:p>
          <a:p>
            <a:pPr marL="0" indent="0">
              <a:buNone/>
            </a:pPr>
            <a:br>
              <a:rPr lang="nl-BE" dirty="0"/>
            </a:br>
            <a:endParaRPr lang="nl-BE" dirty="0"/>
          </a:p>
          <a:p>
            <a:endParaRPr lang="nl-BE" dirty="0"/>
          </a:p>
        </p:txBody>
      </p:sp>
    </p:spTree>
    <p:extLst>
      <p:ext uri="{BB962C8B-B14F-4D97-AF65-F5344CB8AC3E}">
        <p14:creationId xmlns:p14="http://schemas.microsoft.com/office/powerpoint/2010/main" val="2314694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Inhoud</a:t>
            </a:r>
          </a:p>
        </p:txBody>
      </p:sp>
      <p:sp>
        <p:nvSpPr>
          <p:cNvPr id="3" name="Tijdelijke aanduiding voor inhoud 2"/>
          <p:cNvSpPr>
            <a:spLocks noGrp="1"/>
          </p:cNvSpPr>
          <p:nvPr>
            <p:ph idx="1"/>
          </p:nvPr>
        </p:nvSpPr>
        <p:spPr/>
        <p:txBody>
          <a:bodyPr>
            <a:normAutofit fontScale="77500" lnSpcReduction="20000"/>
          </a:bodyPr>
          <a:lstStyle/>
          <a:p>
            <a:pPr marL="514350" indent="-514350">
              <a:buAutoNum type="arabicPeriod"/>
            </a:pPr>
            <a:r>
              <a:rPr lang="nl-NL" dirty="0"/>
              <a:t>Inleiding</a:t>
            </a:r>
          </a:p>
          <a:p>
            <a:pPr marL="514350" indent="-514350">
              <a:buAutoNum type="arabicPeriod"/>
            </a:pPr>
            <a:r>
              <a:rPr lang="nl-NL" dirty="0"/>
              <a:t>For loop</a:t>
            </a:r>
          </a:p>
          <a:p>
            <a:pPr marL="914400" lvl="1" indent="-514350">
              <a:buAutoNum type="arabicPeriod"/>
            </a:pPr>
            <a:r>
              <a:rPr lang="nl-NL" dirty="0"/>
              <a:t>Met getallenreeks als collectie</a:t>
            </a:r>
          </a:p>
          <a:p>
            <a:pPr marL="914400" lvl="1" indent="-514350">
              <a:buAutoNum type="arabicPeriod"/>
            </a:pPr>
            <a:r>
              <a:rPr lang="nl-NL" dirty="0"/>
              <a:t>Met een string als collectie</a:t>
            </a:r>
          </a:p>
          <a:p>
            <a:pPr marL="914400" lvl="1" indent="-514350">
              <a:buAutoNum type="arabicPeriod"/>
            </a:pPr>
            <a:r>
              <a:rPr lang="nl-NL" dirty="0"/>
              <a:t>Met een variabele collectie</a:t>
            </a:r>
          </a:p>
          <a:p>
            <a:pPr marL="914400" lvl="1" indent="-514350">
              <a:buAutoNum type="arabicPeriod"/>
            </a:pPr>
            <a:r>
              <a:rPr lang="nl-NL" dirty="0"/>
              <a:t>Met een handmatige collectie</a:t>
            </a:r>
          </a:p>
          <a:p>
            <a:pPr marL="514350" indent="-514350">
              <a:buAutoNum type="arabicPeriod"/>
            </a:pPr>
            <a:r>
              <a:rPr lang="nl-NL" dirty="0" err="1"/>
              <a:t>While</a:t>
            </a:r>
            <a:r>
              <a:rPr lang="nl-NL" dirty="0"/>
              <a:t> loop</a:t>
            </a:r>
          </a:p>
          <a:p>
            <a:pPr marL="914400" lvl="1" indent="-514350">
              <a:buAutoNum type="arabicPeriod"/>
            </a:pPr>
            <a:r>
              <a:rPr lang="nl-NL" dirty="0"/>
              <a:t>Een eerste voorbeeld</a:t>
            </a:r>
          </a:p>
          <a:p>
            <a:pPr marL="914400" lvl="1" indent="-514350">
              <a:buAutoNum type="arabicPeriod"/>
            </a:pPr>
            <a:r>
              <a:rPr lang="nl-NL" dirty="0"/>
              <a:t>Een tweede voorbeeld</a:t>
            </a:r>
          </a:p>
          <a:p>
            <a:pPr marL="914400" lvl="1" indent="-514350">
              <a:buAutoNum type="arabicPeriod"/>
            </a:pPr>
            <a:r>
              <a:rPr lang="nl-NL" dirty="0"/>
              <a:t>Onder controle van de gebruiker</a:t>
            </a:r>
          </a:p>
          <a:p>
            <a:pPr marL="914400" lvl="1" indent="-514350">
              <a:buAutoNum type="arabicPeriod"/>
            </a:pPr>
            <a:r>
              <a:rPr lang="nl-NL" dirty="0"/>
              <a:t>Eindeloze </a:t>
            </a:r>
            <a:r>
              <a:rPr lang="nl-NL" dirty="0" err="1"/>
              <a:t>while</a:t>
            </a:r>
            <a:r>
              <a:rPr lang="nl-NL" dirty="0"/>
              <a:t> loop</a:t>
            </a:r>
          </a:p>
          <a:p>
            <a:pPr marL="514350" indent="-514350">
              <a:buAutoNum type="arabicPeriod"/>
            </a:pPr>
            <a:r>
              <a:rPr lang="nl-NL" dirty="0"/>
              <a:t>Geneste loop</a:t>
            </a:r>
          </a:p>
        </p:txBody>
      </p:sp>
      <p:sp>
        <p:nvSpPr>
          <p:cNvPr id="4" name="Tijdelijke aanduiding voor dianummer 3"/>
          <p:cNvSpPr>
            <a:spLocks noGrp="1"/>
          </p:cNvSpPr>
          <p:nvPr>
            <p:ph type="sldNum" sz="quarter" idx="12"/>
          </p:nvPr>
        </p:nvSpPr>
        <p:spPr/>
        <p:txBody>
          <a:bodyPr/>
          <a:lstStyle/>
          <a:p>
            <a:fld id="{65E3036D-0E03-9346-8FAD-2172B1B1F203}" type="slidenum">
              <a:rPr lang="nl-NL" smtClean="0"/>
              <a:pPr/>
              <a:t>2</a:t>
            </a:fld>
            <a:endParaRPr lang="nl-NL"/>
          </a:p>
        </p:txBody>
      </p:sp>
    </p:spTree>
    <p:extLst>
      <p:ext uri="{BB962C8B-B14F-4D97-AF65-F5344CB8AC3E}">
        <p14:creationId xmlns:p14="http://schemas.microsoft.com/office/powerpoint/2010/main" val="369124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20</a:t>
            </a:fld>
            <a:endParaRPr lang="nl-NL"/>
          </a:p>
        </p:txBody>
      </p:sp>
      <p:sp>
        <p:nvSpPr>
          <p:cNvPr id="8" name="Tijdelijke aanduiding voor inhoud 4"/>
          <p:cNvSpPr txBox="1">
            <a:spLocks/>
          </p:cNvSpPr>
          <p:nvPr/>
        </p:nvSpPr>
        <p:spPr>
          <a:xfrm>
            <a:off x="477541" y="556260"/>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solidFill>
                  <a:srgbClr val="92D050"/>
                </a:solidFill>
              </a:rPr>
              <a:t>4.4 Geneste loops</a:t>
            </a:r>
            <a:endParaRPr lang="nl-BE" sz="2400" dirty="0">
              <a:solidFill>
                <a:schemeClr val="tx1">
                  <a:lumMod val="65000"/>
                  <a:lumOff val="35000"/>
                </a:schemeClr>
              </a:solidFill>
            </a:endParaRPr>
          </a:p>
          <a:p>
            <a:pPr marL="0" indent="0">
              <a:buNone/>
            </a:pPr>
            <a:endParaRPr lang="nl-BE" dirty="0">
              <a:solidFill>
                <a:srgbClr val="92D050"/>
              </a:solidFill>
            </a:endParaRPr>
          </a:p>
          <a:p>
            <a:pPr marL="0" indent="0">
              <a:buFont typeface="Arial"/>
              <a:buNone/>
            </a:pPr>
            <a:endParaRPr lang="nl-BE" dirty="0">
              <a:solidFill>
                <a:srgbClr val="92D050"/>
              </a:solidFill>
            </a:endParaRPr>
          </a:p>
          <a:p>
            <a:endParaRPr lang="nl-BE" b="1" dirty="0"/>
          </a:p>
        </p:txBody>
      </p:sp>
      <p:sp>
        <p:nvSpPr>
          <p:cNvPr id="3" name="Tijdelijke aanduiding voor inhoud 2"/>
          <p:cNvSpPr>
            <a:spLocks noGrp="1"/>
          </p:cNvSpPr>
          <p:nvPr>
            <p:ph idx="1"/>
          </p:nvPr>
        </p:nvSpPr>
        <p:spPr>
          <a:xfrm>
            <a:off x="477542" y="1523999"/>
            <a:ext cx="8209257" cy="4602163"/>
          </a:xfrm>
        </p:spPr>
        <p:txBody>
          <a:bodyPr/>
          <a:lstStyle/>
          <a:p>
            <a:r>
              <a:rPr lang="nl-BE" dirty="0"/>
              <a:t>opdracht 4.19: We schrijven een programma om volgende vermenigvuldigingstabel op te stellen.</a:t>
            </a:r>
            <a:br>
              <a:rPr lang="nl-BE" dirty="0"/>
            </a:br>
            <a:endParaRPr lang="nl-BE" dirty="0"/>
          </a:p>
        </p:txBody>
      </p:sp>
      <p:pic>
        <p:nvPicPr>
          <p:cNvPr id="5" name="Afbeelding 4"/>
          <p:cNvPicPr/>
          <p:nvPr/>
        </p:nvPicPr>
        <p:blipFill>
          <a:blip r:embed="rId2"/>
          <a:stretch>
            <a:fillRect/>
          </a:stretch>
        </p:blipFill>
        <p:spPr>
          <a:xfrm>
            <a:off x="1598012" y="3349582"/>
            <a:ext cx="5305425" cy="1724025"/>
          </a:xfrm>
          <a:prstGeom prst="rect">
            <a:avLst/>
          </a:prstGeom>
        </p:spPr>
      </p:pic>
    </p:spTree>
    <p:extLst>
      <p:ext uri="{BB962C8B-B14F-4D97-AF65-F5344CB8AC3E}">
        <p14:creationId xmlns:p14="http://schemas.microsoft.com/office/powerpoint/2010/main" val="1913602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21</a:t>
            </a:fld>
            <a:endParaRPr lang="nl-NL"/>
          </a:p>
        </p:txBody>
      </p:sp>
      <p:sp>
        <p:nvSpPr>
          <p:cNvPr id="8" name="Tijdelijke aanduiding voor inhoud 4"/>
          <p:cNvSpPr txBox="1">
            <a:spLocks/>
          </p:cNvSpPr>
          <p:nvPr/>
        </p:nvSpPr>
        <p:spPr>
          <a:xfrm>
            <a:off x="477541" y="556260"/>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solidFill>
                  <a:srgbClr val="92D050"/>
                </a:solidFill>
              </a:rPr>
              <a:t>4.4 Geneste loops</a:t>
            </a:r>
            <a:endParaRPr lang="nl-BE" sz="2400" dirty="0">
              <a:solidFill>
                <a:schemeClr val="tx1">
                  <a:lumMod val="65000"/>
                  <a:lumOff val="35000"/>
                </a:schemeClr>
              </a:solidFill>
            </a:endParaRPr>
          </a:p>
          <a:p>
            <a:pPr marL="0" indent="0">
              <a:buNone/>
            </a:pPr>
            <a:endParaRPr lang="nl-BE" dirty="0">
              <a:solidFill>
                <a:srgbClr val="92D050"/>
              </a:solidFill>
            </a:endParaRPr>
          </a:p>
          <a:p>
            <a:pPr marL="0" indent="0">
              <a:buFont typeface="Arial"/>
              <a:buNone/>
            </a:pPr>
            <a:endParaRPr lang="nl-BE" dirty="0">
              <a:solidFill>
                <a:srgbClr val="92D050"/>
              </a:solidFill>
            </a:endParaRPr>
          </a:p>
          <a:p>
            <a:endParaRPr lang="nl-BE" b="1" dirty="0"/>
          </a:p>
        </p:txBody>
      </p:sp>
      <p:sp>
        <p:nvSpPr>
          <p:cNvPr id="3" name="Tijdelijke aanduiding voor inhoud 2"/>
          <p:cNvSpPr>
            <a:spLocks noGrp="1"/>
          </p:cNvSpPr>
          <p:nvPr>
            <p:ph idx="1"/>
          </p:nvPr>
        </p:nvSpPr>
        <p:spPr>
          <a:xfrm>
            <a:off x="477542" y="1523999"/>
            <a:ext cx="8209257" cy="4602163"/>
          </a:xfrm>
        </p:spPr>
        <p:txBody>
          <a:bodyPr/>
          <a:lstStyle/>
          <a:p>
            <a:r>
              <a:rPr lang="nl-BE" dirty="0"/>
              <a:t>opdracht 4.20: Wat is de output van onderstaand programma: </a:t>
            </a:r>
            <a:br>
              <a:rPr lang="nl-BE" dirty="0"/>
            </a:br>
            <a:endParaRPr lang="nl-BE" dirty="0"/>
          </a:p>
          <a:p>
            <a:r>
              <a:rPr lang="nl-BE" dirty="0"/>
              <a:t>opdracht 4.21: Schrijf een programma om volgende output te bekomen: </a:t>
            </a:r>
          </a:p>
        </p:txBody>
      </p:sp>
      <p:pic>
        <p:nvPicPr>
          <p:cNvPr id="6" name="Afbeelding 5"/>
          <p:cNvPicPr>
            <a:picLocks noChangeAspect="1"/>
          </p:cNvPicPr>
          <p:nvPr/>
        </p:nvPicPr>
        <p:blipFill>
          <a:blip r:embed="rId2"/>
          <a:stretch>
            <a:fillRect/>
          </a:stretch>
        </p:blipFill>
        <p:spPr>
          <a:xfrm>
            <a:off x="6057900" y="3825080"/>
            <a:ext cx="990600" cy="1962150"/>
          </a:xfrm>
          <a:prstGeom prst="rect">
            <a:avLst/>
          </a:prstGeom>
        </p:spPr>
      </p:pic>
      <p:pic>
        <p:nvPicPr>
          <p:cNvPr id="5" name="Afbeelding 4"/>
          <p:cNvPicPr>
            <a:picLocks noChangeAspect="1"/>
          </p:cNvPicPr>
          <p:nvPr/>
        </p:nvPicPr>
        <p:blipFill>
          <a:blip r:embed="rId3"/>
          <a:stretch>
            <a:fillRect/>
          </a:stretch>
        </p:blipFill>
        <p:spPr>
          <a:xfrm>
            <a:off x="5251745" y="2168556"/>
            <a:ext cx="3115815" cy="825691"/>
          </a:xfrm>
          <a:prstGeom prst="rect">
            <a:avLst/>
          </a:prstGeom>
        </p:spPr>
      </p:pic>
    </p:spTree>
    <p:extLst>
      <p:ext uri="{BB962C8B-B14F-4D97-AF65-F5344CB8AC3E}">
        <p14:creationId xmlns:p14="http://schemas.microsoft.com/office/powerpoint/2010/main" val="3594220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3</a:t>
            </a:fld>
            <a:endParaRPr lang="nl-NL"/>
          </a:p>
        </p:txBody>
      </p:sp>
      <p:sp>
        <p:nvSpPr>
          <p:cNvPr id="8" name="Tijdelijke aanduiding voor inhoud 4"/>
          <p:cNvSpPr txBox="1">
            <a:spLocks/>
          </p:cNvSpPr>
          <p:nvPr/>
        </p:nvSpPr>
        <p:spPr>
          <a:xfrm>
            <a:off x="477541" y="556260"/>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solidFill>
                  <a:srgbClr val="92D050"/>
                </a:solidFill>
              </a:rPr>
              <a:t>4.1 Inleiding</a:t>
            </a:r>
            <a:endParaRPr lang="nl-BE" sz="2400" dirty="0">
              <a:solidFill>
                <a:schemeClr val="tx1">
                  <a:lumMod val="65000"/>
                  <a:lumOff val="35000"/>
                </a:schemeClr>
              </a:solidFill>
            </a:endParaRPr>
          </a:p>
          <a:p>
            <a:pPr marL="0" indent="0">
              <a:buNone/>
            </a:pPr>
            <a:endParaRPr lang="nl-BE" dirty="0">
              <a:solidFill>
                <a:srgbClr val="92D050"/>
              </a:solidFill>
            </a:endParaRPr>
          </a:p>
          <a:p>
            <a:pPr marL="0" indent="0">
              <a:buFont typeface="Arial"/>
              <a:buNone/>
            </a:pPr>
            <a:endParaRPr lang="nl-BE" dirty="0">
              <a:solidFill>
                <a:srgbClr val="92D050"/>
              </a:solidFill>
            </a:endParaRPr>
          </a:p>
          <a:p>
            <a:endParaRPr lang="nl-BE" b="1" dirty="0"/>
          </a:p>
        </p:txBody>
      </p:sp>
      <p:sp>
        <p:nvSpPr>
          <p:cNvPr id="3" name="Tijdelijke aanduiding voor inhoud 2"/>
          <p:cNvSpPr>
            <a:spLocks noGrp="1"/>
          </p:cNvSpPr>
          <p:nvPr>
            <p:ph idx="1"/>
          </p:nvPr>
        </p:nvSpPr>
        <p:spPr>
          <a:xfrm>
            <a:off x="477542" y="1523999"/>
            <a:ext cx="8209257" cy="4602163"/>
          </a:xfrm>
        </p:spPr>
        <p:txBody>
          <a:bodyPr>
            <a:normAutofit fontScale="92500" lnSpcReduction="10000"/>
          </a:bodyPr>
          <a:lstStyle/>
          <a:p>
            <a:r>
              <a:rPr lang="nl-BE" dirty="0"/>
              <a:t>opdracht 4.1: In een klas zitten 5 studenten. Bereken de gemiddelde leeftijd van deze studenten.  Hoe?  </a:t>
            </a:r>
            <a:br>
              <a:rPr lang="nl-BE" dirty="0"/>
            </a:br>
            <a:endParaRPr lang="nl-BE" dirty="0"/>
          </a:p>
          <a:p>
            <a:r>
              <a:rPr lang="nl-BE" dirty="0"/>
              <a:t>opdracht 4.2: Zelfde opgave maar met 28 studenten. Hoe? </a:t>
            </a:r>
            <a:br>
              <a:rPr lang="nl-BE" dirty="0"/>
            </a:br>
            <a:endParaRPr lang="nl-BE" dirty="0"/>
          </a:p>
          <a:p>
            <a:r>
              <a:rPr lang="nl-BE" dirty="0"/>
              <a:t>je hebt nood aan een efficiënte manier om opdrachten die herhaaldelijk voorkomen, uit te voeren </a:t>
            </a:r>
            <a:r>
              <a:rPr lang="nl-BE" dirty="0">
                <a:sym typeface="Wingdings" panose="05000000000000000000" pitchFamily="2" charset="2"/>
              </a:rPr>
              <a:t> iteraties (herhalingen)</a:t>
            </a:r>
            <a:endParaRPr lang="nl-BE" dirty="0"/>
          </a:p>
        </p:txBody>
      </p:sp>
    </p:spTree>
    <p:extLst>
      <p:ext uri="{BB962C8B-B14F-4D97-AF65-F5344CB8AC3E}">
        <p14:creationId xmlns:p14="http://schemas.microsoft.com/office/powerpoint/2010/main" val="2403085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4</a:t>
            </a:fld>
            <a:endParaRPr lang="nl-NL"/>
          </a:p>
        </p:txBody>
      </p:sp>
      <p:sp>
        <p:nvSpPr>
          <p:cNvPr id="8" name="Tijdelijke aanduiding voor inhoud 4"/>
          <p:cNvSpPr txBox="1">
            <a:spLocks/>
          </p:cNvSpPr>
          <p:nvPr/>
        </p:nvSpPr>
        <p:spPr>
          <a:xfrm>
            <a:off x="477541" y="556260"/>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solidFill>
                  <a:srgbClr val="92D050"/>
                </a:solidFill>
              </a:rPr>
              <a:t>4.2 For loops</a:t>
            </a:r>
            <a:endParaRPr lang="nl-BE" sz="2400" dirty="0">
              <a:solidFill>
                <a:schemeClr val="tx1">
                  <a:lumMod val="65000"/>
                  <a:lumOff val="35000"/>
                </a:schemeClr>
              </a:solidFill>
            </a:endParaRPr>
          </a:p>
          <a:p>
            <a:pPr marL="0" indent="0">
              <a:buNone/>
            </a:pPr>
            <a:endParaRPr lang="nl-BE" dirty="0">
              <a:solidFill>
                <a:srgbClr val="92D050"/>
              </a:solidFill>
            </a:endParaRPr>
          </a:p>
          <a:p>
            <a:pPr marL="0" indent="0">
              <a:buFont typeface="Arial"/>
              <a:buNone/>
            </a:pPr>
            <a:endParaRPr lang="nl-BE" dirty="0">
              <a:solidFill>
                <a:srgbClr val="92D050"/>
              </a:solidFill>
            </a:endParaRPr>
          </a:p>
          <a:p>
            <a:endParaRPr lang="nl-BE" b="1" dirty="0"/>
          </a:p>
        </p:txBody>
      </p:sp>
      <p:sp>
        <p:nvSpPr>
          <p:cNvPr id="3" name="Tijdelijke aanduiding voor inhoud 2"/>
          <p:cNvSpPr>
            <a:spLocks noGrp="1"/>
          </p:cNvSpPr>
          <p:nvPr>
            <p:ph idx="1"/>
          </p:nvPr>
        </p:nvSpPr>
        <p:spPr>
          <a:xfrm>
            <a:off x="477542" y="1523999"/>
            <a:ext cx="8209257" cy="4602163"/>
          </a:xfrm>
        </p:spPr>
        <p:txBody>
          <a:bodyPr>
            <a:normAutofit fontScale="85000" lnSpcReduction="20000"/>
          </a:bodyPr>
          <a:lstStyle/>
          <a:p>
            <a:r>
              <a:rPr lang="nl-BE" dirty="0"/>
              <a:t>syntax = </a:t>
            </a:r>
            <a:br>
              <a:rPr lang="nl-BE" dirty="0"/>
            </a:br>
            <a:endParaRPr lang="nl-BE" dirty="0"/>
          </a:p>
          <a:p>
            <a:r>
              <a:rPr lang="nl-BE" dirty="0"/>
              <a:t>wordt vaak gebruikt als je op voorhand weet hoe vaak de loop doorlopen zal worden </a:t>
            </a:r>
            <a:br>
              <a:rPr lang="nl-BE" dirty="0"/>
            </a:br>
            <a:endParaRPr lang="nl-BE" dirty="0"/>
          </a:p>
          <a:p>
            <a:r>
              <a:rPr lang="nl-BE" dirty="0"/>
              <a:t>lees als: voer de &lt;acties&gt; zo vaak uit als er waarden in de &lt;collectie&gt; zijn </a:t>
            </a:r>
            <a:br>
              <a:rPr lang="nl-BE" dirty="0"/>
            </a:br>
            <a:endParaRPr lang="nl-BE" dirty="0"/>
          </a:p>
          <a:p>
            <a:r>
              <a:rPr lang="nl-BE" dirty="0" err="1"/>
              <a:t>indentatie</a:t>
            </a:r>
            <a:r>
              <a:rPr lang="nl-BE" dirty="0"/>
              <a:t> </a:t>
            </a:r>
            <a:r>
              <a:rPr lang="nl-BE" dirty="0">
                <a:sym typeface="Wingdings" panose="05000000000000000000" pitchFamily="2" charset="2"/>
              </a:rPr>
              <a:t> zeer</a:t>
            </a:r>
            <a:r>
              <a:rPr lang="nl-BE" dirty="0"/>
              <a:t> belangrijk (zie verder)</a:t>
            </a:r>
            <a:br>
              <a:rPr lang="nl-BE" dirty="0"/>
            </a:br>
            <a:endParaRPr lang="nl-BE" dirty="0"/>
          </a:p>
          <a:p>
            <a:r>
              <a:rPr lang="nl-BE" dirty="0"/>
              <a:t>collectie?</a:t>
            </a:r>
          </a:p>
          <a:p>
            <a:pPr lvl="1"/>
            <a:r>
              <a:rPr lang="nl-BE" dirty="0"/>
              <a:t>getallenreeks, string, variabele of handmatige collectie </a:t>
            </a:r>
          </a:p>
        </p:txBody>
      </p:sp>
      <p:pic>
        <p:nvPicPr>
          <p:cNvPr id="2" name="Afbeelding 1"/>
          <p:cNvPicPr>
            <a:picLocks noChangeAspect="1"/>
          </p:cNvPicPr>
          <p:nvPr/>
        </p:nvPicPr>
        <p:blipFill>
          <a:blip r:embed="rId2"/>
          <a:stretch>
            <a:fillRect/>
          </a:stretch>
        </p:blipFill>
        <p:spPr>
          <a:xfrm>
            <a:off x="2606374" y="1449859"/>
            <a:ext cx="3497864" cy="721840"/>
          </a:xfrm>
          <a:prstGeom prst="rect">
            <a:avLst/>
          </a:prstGeom>
        </p:spPr>
      </p:pic>
    </p:spTree>
    <p:extLst>
      <p:ext uri="{BB962C8B-B14F-4D97-AF65-F5344CB8AC3E}">
        <p14:creationId xmlns:p14="http://schemas.microsoft.com/office/powerpoint/2010/main" val="1984589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5</a:t>
            </a:fld>
            <a:endParaRPr lang="nl-NL"/>
          </a:p>
        </p:txBody>
      </p:sp>
      <p:sp>
        <p:nvSpPr>
          <p:cNvPr id="8" name="Tijdelijke aanduiding voor inhoud 4"/>
          <p:cNvSpPr txBox="1">
            <a:spLocks/>
          </p:cNvSpPr>
          <p:nvPr/>
        </p:nvSpPr>
        <p:spPr>
          <a:xfrm>
            <a:off x="477541" y="556260"/>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solidFill>
                  <a:srgbClr val="92D050"/>
                </a:solidFill>
              </a:rPr>
              <a:t>4.2.1 For loop met getallenreeks als &lt;collectie&gt;</a:t>
            </a:r>
            <a:endParaRPr lang="nl-BE" sz="2400" dirty="0">
              <a:solidFill>
                <a:schemeClr val="tx1">
                  <a:lumMod val="65000"/>
                  <a:lumOff val="35000"/>
                </a:schemeClr>
              </a:solidFill>
            </a:endParaRPr>
          </a:p>
          <a:p>
            <a:pPr marL="0" indent="0">
              <a:buNone/>
            </a:pPr>
            <a:endParaRPr lang="nl-BE" dirty="0">
              <a:solidFill>
                <a:srgbClr val="92D050"/>
              </a:solidFill>
            </a:endParaRPr>
          </a:p>
          <a:p>
            <a:pPr marL="0" indent="0">
              <a:buFont typeface="Arial"/>
              <a:buNone/>
            </a:pPr>
            <a:endParaRPr lang="nl-BE" dirty="0">
              <a:solidFill>
                <a:srgbClr val="92D050"/>
              </a:solidFill>
            </a:endParaRPr>
          </a:p>
          <a:p>
            <a:endParaRPr lang="nl-BE" b="1" dirty="0"/>
          </a:p>
        </p:txBody>
      </p:sp>
      <p:sp>
        <p:nvSpPr>
          <p:cNvPr id="3" name="Tijdelijke aanduiding voor inhoud 2"/>
          <p:cNvSpPr>
            <a:spLocks noGrp="1"/>
          </p:cNvSpPr>
          <p:nvPr>
            <p:ph idx="1"/>
          </p:nvPr>
        </p:nvSpPr>
        <p:spPr>
          <a:xfrm>
            <a:off x="477542" y="1523999"/>
            <a:ext cx="8209257" cy="4602163"/>
          </a:xfrm>
        </p:spPr>
        <p:txBody>
          <a:bodyPr>
            <a:normAutofit lnSpcReduction="10000"/>
          </a:bodyPr>
          <a:lstStyle/>
          <a:p>
            <a:r>
              <a:rPr lang="nl-BE" dirty="0"/>
              <a:t>functie range(): genereert reeks van getallen</a:t>
            </a:r>
          </a:p>
          <a:p>
            <a:pPr lvl="1"/>
            <a:r>
              <a:rPr lang="nl-BE" dirty="0"/>
              <a:t>range(5)</a:t>
            </a:r>
          </a:p>
          <a:p>
            <a:pPr lvl="1"/>
            <a:r>
              <a:rPr lang="nl-BE" dirty="0"/>
              <a:t>range(3, 7)</a:t>
            </a:r>
          </a:p>
          <a:p>
            <a:pPr lvl="1"/>
            <a:r>
              <a:rPr lang="nl-BE" dirty="0"/>
              <a:t>range(4, 11, 3) </a:t>
            </a:r>
            <a:br>
              <a:rPr lang="nl-BE" dirty="0"/>
            </a:br>
            <a:endParaRPr lang="nl-BE" dirty="0"/>
          </a:p>
          <a:p>
            <a:r>
              <a:rPr lang="nl-BE" dirty="0"/>
              <a:t>opmerking</a:t>
            </a:r>
          </a:p>
          <a:p>
            <a:pPr lvl="1"/>
            <a:r>
              <a:rPr lang="nl-BE" dirty="0"/>
              <a:t>stapgrootte negatief = aftellen</a:t>
            </a:r>
          </a:p>
          <a:p>
            <a:pPr lvl="1"/>
            <a:r>
              <a:rPr lang="nl-BE" dirty="0"/>
              <a:t>default beginparameter = 0</a:t>
            </a:r>
          </a:p>
          <a:p>
            <a:pPr lvl="1"/>
            <a:r>
              <a:rPr lang="nl-BE" dirty="0"/>
              <a:t>default stapgrootte = 1</a:t>
            </a:r>
          </a:p>
        </p:txBody>
      </p:sp>
    </p:spTree>
    <p:extLst>
      <p:ext uri="{BB962C8B-B14F-4D97-AF65-F5344CB8AC3E}">
        <p14:creationId xmlns:p14="http://schemas.microsoft.com/office/powerpoint/2010/main" val="3463257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6</a:t>
            </a:fld>
            <a:endParaRPr lang="nl-NL"/>
          </a:p>
        </p:txBody>
      </p:sp>
      <p:sp>
        <p:nvSpPr>
          <p:cNvPr id="8" name="Tijdelijke aanduiding voor inhoud 4"/>
          <p:cNvSpPr txBox="1">
            <a:spLocks/>
          </p:cNvSpPr>
          <p:nvPr/>
        </p:nvSpPr>
        <p:spPr>
          <a:xfrm>
            <a:off x="477541" y="556260"/>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solidFill>
                  <a:srgbClr val="92D050"/>
                </a:solidFill>
              </a:rPr>
              <a:t>4.2.1 For loop met getallenreeks als &lt;collectie&gt;</a:t>
            </a:r>
            <a:endParaRPr lang="nl-BE" sz="2400" dirty="0">
              <a:solidFill>
                <a:schemeClr val="tx1">
                  <a:lumMod val="65000"/>
                  <a:lumOff val="35000"/>
                </a:schemeClr>
              </a:solidFill>
            </a:endParaRPr>
          </a:p>
          <a:p>
            <a:pPr marL="0" indent="0">
              <a:buNone/>
            </a:pPr>
            <a:endParaRPr lang="nl-BE" dirty="0">
              <a:solidFill>
                <a:srgbClr val="92D050"/>
              </a:solidFill>
            </a:endParaRPr>
          </a:p>
          <a:p>
            <a:pPr marL="0" indent="0">
              <a:buFont typeface="Arial"/>
              <a:buNone/>
            </a:pPr>
            <a:endParaRPr lang="nl-BE" dirty="0">
              <a:solidFill>
                <a:srgbClr val="92D050"/>
              </a:solidFill>
            </a:endParaRPr>
          </a:p>
          <a:p>
            <a:endParaRPr lang="nl-BE" b="1" dirty="0"/>
          </a:p>
        </p:txBody>
      </p:sp>
      <p:sp>
        <p:nvSpPr>
          <p:cNvPr id="3" name="Tijdelijke aanduiding voor inhoud 2"/>
          <p:cNvSpPr>
            <a:spLocks noGrp="1"/>
          </p:cNvSpPr>
          <p:nvPr>
            <p:ph idx="1"/>
          </p:nvPr>
        </p:nvSpPr>
        <p:spPr>
          <a:xfrm>
            <a:off x="477542" y="1523999"/>
            <a:ext cx="8209257" cy="4602163"/>
          </a:xfrm>
        </p:spPr>
        <p:txBody>
          <a:bodyPr>
            <a:normAutofit/>
          </a:bodyPr>
          <a:lstStyle/>
          <a:p>
            <a:r>
              <a:rPr lang="nl-BE" dirty="0"/>
              <a:t>opdracht 4.3: Wat is de output van volgend Python programma?</a:t>
            </a:r>
            <a:br>
              <a:rPr lang="nl-BE" dirty="0"/>
            </a:br>
            <a:endParaRPr lang="nl-BE" dirty="0"/>
          </a:p>
        </p:txBody>
      </p:sp>
      <p:pic>
        <p:nvPicPr>
          <p:cNvPr id="2" name="Afbeelding 1"/>
          <p:cNvPicPr>
            <a:picLocks noChangeAspect="1"/>
          </p:cNvPicPr>
          <p:nvPr/>
        </p:nvPicPr>
        <p:blipFill>
          <a:blip r:embed="rId2"/>
          <a:stretch>
            <a:fillRect/>
          </a:stretch>
        </p:blipFill>
        <p:spPr>
          <a:xfrm>
            <a:off x="4571999" y="2158569"/>
            <a:ext cx="2333624" cy="3755121"/>
          </a:xfrm>
          <a:prstGeom prst="rect">
            <a:avLst/>
          </a:prstGeom>
        </p:spPr>
      </p:pic>
    </p:spTree>
    <p:extLst>
      <p:ext uri="{BB962C8B-B14F-4D97-AF65-F5344CB8AC3E}">
        <p14:creationId xmlns:p14="http://schemas.microsoft.com/office/powerpoint/2010/main" val="382410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7</a:t>
            </a:fld>
            <a:endParaRPr lang="nl-NL"/>
          </a:p>
        </p:txBody>
      </p:sp>
      <p:sp>
        <p:nvSpPr>
          <p:cNvPr id="8" name="Tijdelijke aanduiding voor inhoud 4"/>
          <p:cNvSpPr txBox="1">
            <a:spLocks/>
          </p:cNvSpPr>
          <p:nvPr/>
        </p:nvSpPr>
        <p:spPr>
          <a:xfrm>
            <a:off x="477541" y="556260"/>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solidFill>
                  <a:srgbClr val="92D050"/>
                </a:solidFill>
              </a:rPr>
              <a:t>4.2.1 For loop met getallenreeks als &lt;collectie&gt;</a:t>
            </a:r>
            <a:endParaRPr lang="nl-BE" sz="2400" dirty="0">
              <a:solidFill>
                <a:schemeClr val="tx1">
                  <a:lumMod val="65000"/>
                  <a:lumOff val="35000"/>
                </a:schemeClr>
              </a:solidFill>
            </a:endParaRPr>
          </a:p>
          <a:p>
            <a:pPr marL="0" indent="0">
              <a:buNone/>
            </a:pPr>
            <a:endParaRPr lang="nl-BE" dirty="0">
              <a:solidFill>
                <a:srgbClr val="92D050"/>
              </a:solidFill>
            </a:endParaRPr>
          </a:p>
          <a:p>
            <a:pPr marL="0" indent="0">
              <a:buFont typeface="Arial"/>
              <a:buNone/>
            </a:pPr>
            <a:endParaRPr lang="nl-BE" dirty="0">
              <a:solidFill>
                <a:srgbClr val="92D050"/>
              </a:solidFill>
            </a:endParaRPr>
          </a:p>
          <a:p>
            <a:endParaRPr lang="nl-BE" b="1" dirty="0"/>
          </a:p>
        </p:txBody>
      </p:sp>
      <p:sp>
        <p:nvSpPr>
          <p:cNvPr id="3" name="Tijdelijke aanduiding voor inhoud 2"/>
          <p:cNvSpPr>
            <a:spLocks noGrp="1"/>
          </p:cNvSpPr>
          <p:nvPr>
            <p:ph idx="1"/>
          </p:nvPr>
        </p:nvSpPr>
        <p:spPr>
          <a:xfrm>
            <a:off x="477542" y="1523999"/>
            <a:ext cx="8209257" cy="4602163"/>
          </a:xfrm>
        </p:spPr>
        <p:txBody>
          <a:bodyPr>
            <a:normAutofit/>
          </a:bodyPr>
          <a:lstStyle/>
          <a:p>
            <a:r>
              <a:rPr lang="nl-BE" dirty="0"/>
              <a:t>opdracht 4.4: Schrijf een programma om volgende output te genereren.</a:t>
            </a:r>
            <a:br>
              <a:rPr lang="nl-BE" dirty="0"/>
            </a:br>
            <a:endParaRPr lang="nl-BE" dirty="0"/>
          </a:p>
        </p:txBody>
      </p:sp>
      <p:pic>
        <p:nvPicPr>
          <p:cNvPr id="5" name="Afbeelding 4"/>
          <p:cNvPicPr>
            <a:picLocks noChangeAspect="1"/>
          </p:cNvPicPr>
          <p:nvPr/>
        </p:nvPicPr>
        <p:blipFill>
          <a:blip r:embed="rId2"/>
          <a:stretch>
            <a:fillRect/>
          </a:stretch>
        </p:blipFill>
        <p:spPr>
          <a:xfrm>
            <a:off x="2216879" y="2898045"/>
            <a:ext cx="3705225" cy="2066925"/>
          </a:xfrm>
          <a:prstGeom prst="rect">
            <a:avLst/>
          </a:prstGeom>
        </p:spPr>
      </p:pic>
    </p:spTree>
    <p:extLst>
      <p:ext uri="{BB962C8B-B14F-4D97-AF65-F5344CB8AC3E}">
        <p14:creationId xmlns:p14="http://schemas.microsoft.com/office/powerpoint/2010/main" val="1872481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8</a:t>
            </a:fld>
            <a:endParaRPr lang="nl-NL"/>
          </a:p>
        </p:txBody>
      </p:sp>
      <p:sp>
        <p:nvSpPr>
          <p:cNvPr id="8" name="Tijdelijke aanduiding voor inhoud 4"/>
          <p:cNvSpPr txBox="1">
            <a:spLocks/>
          </p:cNvSpPr>
          <p:nvPr/>
        </p:nvSpPr>
        <p:spPr>
          <a:xfrm>
            <a:off x="477541" y="556260"/>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solidFill>
                  <a:srgbClr val="92D050"/>
                </a:solidFill>
              </a:rPr>
              <a:t>4.2.1 For loop met getallenreeks als &lt;collectie&gt;</a:t>
            </a:r>
            <a:endParaRPr lang="nl-BE" sz="2400" dirty="0">
              <a:solidFill>
                <a:schemeClr val="tx1">
                  <a:lumMod val="65000"/>
                  <a:lumOff val="35000"/>
                </a:schemeClr>
              </a:solidFill>
            </a:endParaRPr>
          </a:p>
          <a:p>
            <a:pPr marL="0" indent="0">
              <a:buNone/>
            </a:pPr>
            <a:endParaRPr lang="nl-BE" dirty="0">
              <a:solidFill>
                <a:srgbClr val="92D050"/>
              </a:solidFill>
            </a:endParaRPr>
          </a:p>
          <a:p>
            <a:pPr marL="0" indent="0">
              <a:buFont typeface="Arial"/>
              <a:buNone/>
            </a:pPr>
            <a:endParaRPr lang="nl-BE" dirty="0">
              <a:solidFill>
                <a:srgbClr val="92D050"/>
              </a:solidFill>
            </a:endParaRPr>
          </a:p>
          <a:p>
            <a:endParaRPr lang="nl-BE" b="1" dirty="0"/>
          </a:p>
        </p:txBody>
      </p:sp>
      <p:sp>
        <p:nvSpPr>
          <p:cNvPr id="3" name="Tijdelijke aanduiding voor inhoud 2"/>
          <p:cNvSpPr>
            <a:spLocks noGrp="1"/>
          </p:cNvSpPr>
          <p:nvPr>
            <p:ph idx="1"/>
          </p:nvPr>
        </p:nvSpPr>
        <p:spPr>
          <a:xfrm>
            <a:off x="477542" y="1523999"/>
            <a:ext cx="8209257" cy="4602163"/>
          </a:xfrm>
        </p:spPr>
        <p:txBody>
          <a:bodyPr>
            <a:normAutofit/>
          </a:bodyPr>
          <a:lstStyle/>
          <a:p>
            <a:r>
              <a:rPr lang="nl-BE" dirty="0"/>
              <a:t>opmerking: </a:t>
            </a:r>
          </a:p>
          <a:p>
            <a:pPr lvl="1"/>
            <a:r>
              <a:rPr lang="nl-BE" dirty="0"/>
              <a:t>Je moet de </a:t>
            </a:r>
            <a:r>
              <a:rPr lang="nl-BE" dirty="0" err="1"/>
              <a:t>lusvariabele</a:t>
            </a:r>
            <a:r>
              <a:rPr lang="nl-BE" dirty="0"/>
              <a:t> nergens expliciet verhogen. De </a:t>
            </a:r>
            <a:r>
              <a:rPr lang="nl-BE" dirty="0" err="1"/>
              <a:t>for</a:t>
            </a:r>
            <a:r>
              <a:rPr lang="nl-BE" dirty="0"/>
              <a:t> – loop handelt dit automatisch af. Telkens de loop terugkeert bij de regel met de </a:t>
            </a:r>
            <a:r>
              <a:rPr lang="nl-BE" dirty="0" err="1"/>
              <a:t>for</a:t>
            </a:r>
            <a:r>
              <a:rPr lang="nl-BE" dirty="0"/>
              <a:t>, wordt het volgende item uit de collectie gepakt.</a:t>
            </a:r>
            <a:br>
              <a:rPr lang="nl-BE" dirty="0"/>
            </a:br>
            <a:endParaRPr lang="nl-BE" dirty="0"/>
          </a:p>
          <a:p>
            <a:pPr lvl="1"/>
            <a:r>
              <a:rPr lang="nl-BE" dirty="0" err="1"/>
              <a:t>Lusvariabele</a:t>
            </a:r>
            <a:r>
              <a:rPr lang="nl-BE" dirty="0"/>
              <a:t> behoudt na afloop van de lus de laatste waarde.</a:t>
            </a:r>
            <a:br>
              <a:rPr lang="nl-BE" dirty="0"/>
            </a:br>
            <a:endParaRPr lang="nl-BE" dirty="0"/>
          </a:p>
        </p:txBody>
      </p:sp>
    </p:spTree>
    <p:extLst>
      <p:ext uri="{BB962C8B-B14F-4D97-AF65-F5344CB8AC3E}">
        <p14:creationId xmlns:p14="http://schemas.microsoft.com/office/powerpoint/2010/main" val="3203341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5E3036D-0E03-9346-8FAD-2172B1B1F203}" type="slidenum">
              <a:rPr lang="nl-NL" smtClean="0"/>
              <a:pPr/>
              <a:t>9</a:t>
            </a:fld>
            <a:endParaRPr lang="nl-NL"/>
          </a:p>
        </p:txBody>
      </p:sp>
      <p:sp>
        <p:nvSpPr>
          <p:cNvPr id="8" name="Tijdelijke aanduiding voor inhoud 4"/>
          <p:cNvSpPr txBox="1">
            <a:spLocks/>
          </p:cNvSpPr>
          <p:nvPr/>
        </p:nvSpPr>
        <p:spPr>
          <a:xfrm>
            <a:off x="477541" y="556260"/>
            <a:ext cx="8209257" cy="14702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solidFill>
                  <a:srgbClr val="92D050"/>
                </a:solidFill>
              </a:rPr>
              <a:t>4.2.1 For loop met getallenreeks als &lt;collectie&gt;</a:t>
            </a:r>
            <a:endParaRPr lang="nl-BE" sz="2400" dirty="0">
              <a:solidFill>
                <a:schemeClr val="tx1">
                  <a:lumMod val="65000"/>
                  <a:lumOff val="35000"/>
                </a:schemeClr>
              </a:solidFill>
            </a:endParaRPr>
          </a:p>
          <a:p>
            <a:pPr marL="0" indent="0">
              <a:buNone/>
            </a:pPr>
            <a:endParaRPr lang="nl-BE" dirty="0">
              <a:solidFill>
                <a:srgbClr val="92D050"/>
              </a:solidFill>
            </a:endParaRPr>
          </a:p>
          <a:p>
            <a:pPr marL="0" indent="0">
              <a:buFont typeface="Arial"/>
              <a:buNone/>
            </a:pPr>
            <a:endParaRPr lang="nl-BE" dirty="0">
              <a:solidFill>
                <a:srgbClr val="92D050"/>
              </a:solidFill>
            </a:endParaRPr>
          </a:p>
          <a:p>
            <a:endParaRPr lang="nl-BE" b="1" dirty="0"/>
          </a:p>
        </p:txBody>
      </p:sp>
      <p:sp>
        <p:nvSpPr>
          <p:cNvPr id="3" name="Tijdelijke aanduiding voor inhoud 2"/>
          <p:cNvSpPr>
            <a:spLocks noGrp="1"/>
          </p:cNvSpPr>
          <p:nvPr>
            <p:ph idx="1"/>
          </p:nvPr>
        </p:nvSpPr>
        <p:spPr>
          <a:xfrm>
            <a:off x="477542" y="1523999"/>
            <a:ext cx="8209257" cy="4602163"/>
          </a:xfrm>
        </p:spPr>
        <p:txBody>
          <a:bodyPr>
            <a:normAutofit fontScale="85000" lnSpcReduction="20000"/>
          </a:bodyPr>
          <a:lstStyle/>
          <a:p>
            <a:r>
              <a:rPr lang="nl-BE" dirty="0"/>
              <a:t>opdracht 4.5: Schrijf een programma dat de getallen van 400 t.e.m. 350 afdrukt te beginnen met 400.</a:t>
            </a:r>
          </a:p>
          <a:p>
            <a:r>
              <a:rPr lang="nl-BE" dirty="0"/>
              <a:t>opdracht 4.6: Schrijf een programma dat alle veelvouden van 7 (kleiner dan 200) afdrukt.</a:t>
            </a:r>
          </a:p>
          <a:p>
            <a:r>
              <a:rPr lang="nl-BE" dirty="0"/>
              <a:t>opdracht 4.7: Schrijf een programma dat alle getallen tussen -10 en +10 afdrukt. Voeg bij de positieve getallen het “+”teken. (0 heeft geen teken).</a:t>
            </a:r>
          </a:p>
          <a:p>
            <a:r>
              <a:rPr lang="nl-BE" dirty="0"/>
              <a:t>opdracht 4.8: Schrijf een programma dat alle getallen tussen 0 en 10000 afdrukt die deelbaar zijn door 6 en door 28.</a:t>
            </a:r>
          </a:p>
          <a:p>
            <a:r>
              <a:rPr lang="nl-BE" dirty="0"/>
              <a:t>opdracht 4.9: Programmeer opgave 4.2</a:t>
            </a:r>
            <a:br>
              <a:rPr lang="nl-BE" dirty="0"/>
            </a:br>
            <a:endParaRPr lang="nl-BE" dirty="0"/>
          </a:p>
        </p:txBody>
      </p:sp>
    </p:spTree>
    <p:extLst>
      <p:ext uri="{BB962C8B-B14F-4D97-AF65-F5344CB8AC3E}">
        <p14:creationId xmlns:p14="http://schemas.microsoft.com/office/powerpoint/2010/main" val="962454375"/>
      </p:ext>
    </p:extLst>
  </p:cSld>
  <p:clrMapOvr>
    <a:masterClrMapping/>
  </p:clrMapOvr>
</p:sld>
</file>

<file path=ppt/theme/theme1.xml><?xml version="1.0" encoding="utf-8"?>
<a:theme xmlns:a="http://schemas.openxmlformats.org/drawingml/2006/main" name="Presentatie">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BDF6DBDF68B64BB7A2E7560CE18559" ma:contentTypeVersion="3" ma:contentTypeDescription="Een nieuw document maken." ma:contentTypeScope="" ma:versionID="3819241e109e70baa0a232eca21851cb">
  <xsd:schema xmlns:xsd="http://www.w3.org/2001/XMLSchema" xmlns:xs="http://www.w3.org/2001/XMLSchema" xmlns:p="http://schemas.microsoft.com/office/2006/metadata/properties" xmlns:ns2="d6417362-778e-4ed5-9083-63826e8f8b42" targetNamespace="http://schemas.microsoft.com/office/2006/metadata/properties" ma:root="true" ma:fieldsID="dcf89f0ec42ac1f3753fdb4af2197f2b" ns2:_="">
    <xsd:import namespace="d6417362-778e-4ed5-9083-63826e8f8b42"/>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17362-778e-4ed5-9083-63826e8f8b42" elementFormDefault="qualified">
    <xsd:import namespace="http://schemas.microsoft.com/office/2006/documentManagement/types"/>
    <xsd:import namespace="http://schemas.microsoft.com/office/infopath/2007/PartnerControls"/>
    <xsd:element name="SharedWithUsers" ma:index="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Hint-hash delen" ma:internalName="SharingHintHash" ma:readOnly="true">
      <xsd:simpleType>
        <xsd:restriction base="dms:Text"/>
      </xsd:simpleType>
    </xsd:element>
    <xsd:element name="SharedWithDetails" ma:index="10"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76354A-BC58-4C84-A5C5-53B9526F2E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17362-778e-4ed5-9083-63826e8f8b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EA81E4-6E31-49A0-A3F8-1B23EB8E6F7A}">
  <ds:schemaRefs>
    <ds:schemaRef ds:uri="d6417362-778e-4ed5-9083-63826e8f8b42"/>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90D4A7D-4AF3-41B8-85A1-0B40E6A1DD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Presentatie</Template>
  <TotalTime>17868</TotalTime>
  <Words>935</Words>
  <Application>Microsoft Office PowerPoint</Application>
  <PresentationFormat>Diavoorstelling (4:3)</PresentationFormat>
  <Paragraphs>136</Paragraphs>
  <Slides>21</Slides>
  <Notes>2</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21</vt:i4>
      </vt:variant>
    </vt:vector>
  </HeadingPairs>
  <TitlesOfParts>
    <vt:vector size="24" baseType="lpstr">
      <vt:lpstr>Arial</vt:lpstr>
      <vt:lpstr>Calibri</vt:lpstr>
      <vt:lpstr>Presentatie</vt:lpstr>
      <vt:lpstr>Hoofdstuk 4</vt:lpstr>
      <vt:lpstr>Inhoud</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Nick Daenen</dc:creator>
  <cp:lastModifiedBy>Heidi Tans</cp:lastModifiedBy>
  <cp:revision>351</cp:revision>
  <dcterms:created xsi:type="dcterms:W3CDTF">2013-10-07T12:53:33Z</dcterms:created>
  <dcterms:modified xsi:type="dcterms:W3CDTF">2023-09-11T09:55:27Z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0x0101008DBDF6DBDF68B64BB7A2E7560CE18559</vt:lpwstr>
  </property>
</Properties>
</file>