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348" r:id="rId6"/>
    <p:sldId id="315" r:id="rId7"/>
    <p:sldId id="351" r:id="rId8"/>
    <p:sldId id="361" r:id="rId9"/>
    <p:sldId id="362" r:id="rId10"/>
    <p:sldId id="365" r:id="rId11"/>
    <p:sldId id="366" r:id="rId12"/>
    <p:sldId id="368" r:id="rId13"/>
    <p:sldId id="369" r:id="rId14"/>
    <p:sldId id="379" r:id="rId15"/>
    <p:sldId id="367" r:id="rId16"/>
    <p:sldId id="363" r:id="rId17"/>
    <p:sldId id="370" r:id="rId18"/>
    <p:sldId id="352" r:id="rId19"/>
    <p:sldId id="371" r:id="rId20"/>
    <p:sldId id="364" r:id="rId21"/>
    <p:sldId id="386" r:id="rId22"/>
    <p:sldId id="372" r:id="rId23"/>
    <p:sldId id="380" r:id="rId24"/>
    <p:sldId id="382" r:id="rId25"/>
    <p:sldId id="383" r:id="rId26"/>
    <p:sldId id="384" r:id="rId27"/>
    <p:sldId id="385" r:id="rId28"/>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a:srgbClr val="CC00CC"/>
    <a:srgbClr val="00E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854" autoAdjust="0"/>
  </p:normalViewPr>
  <p:slideViewPr>
    <p:cSldViewPr snapToGrid="0" snapToObjects="1">
      <p:cViewPr varScale="1">
        <p:scale>
          <a:sx n="102" d="100"/>
          <a:sy n="102" d="100"/>
        </p:scale>
        <p:origin x="17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a:t>Hoofdstuk 0</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BE"/>
              <a:t>Hoofdstuk 0</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BDD9-0C1D-417A-9FDA-446EE78D310C}" type="slidenum">
              <a:rPr lang="nl-BE" smtClean="0"/>
              <a:t>‹nr.›</a:t>
            </a:fld>
            <a:endParaRPr lang="nl-BE"/>
          </a:p>
        </p:txBody>
      </p:sp>
    </p:spTree>
    <p:extLst>
      <p:ext uri="{BB962C8B-B14F-4D97-AF65-F5344CB8AC3E}">
        <p14:creationId xmlns:p14="http://schemas.microsoft.com/office/powerpoint/2010/main" val="400602021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CED7BDD9-0C1D-417A-9FDA-446EE78D310C}" type="slidenum">
              <a:rPr lang="nl-BE" smtClean="0"/>
              <a:t>1</a:t>
            </a:fld>
            <a:endParaRPr lang="nl-BE" dirty="0"/>
          </a:p>
        </p:txBody>
      </p:sp>
      <p:sp>
        <p:nvSpPr>
          <p:cNvPr id="5" name="Tijdelijke aanduiding voor datum 4"/>
          <p:cNvSpPr>
            <a:spLocks noGrp="1"/>
          </p:cNvSpPr>
          <p:nvPr>
            <p:ph type="dt" idx="11"/>
          </p:nvPr>
        </p:nvSpPr>
        <p:spPr/>
        <p:txBody>
          <a:bodyPr/>
          <a:lstStyle/>
          <a:p>
            <a:endParaRPr lang="nl-BE" dirty="0"/>
          </a:p>
        </p:txBody>
      </p:sp>
      <p:sp>
        <p:nvSpPr>
          <p:cNvPr id="6" name="Tijdelijke aanduiding voor voettekst 5"/>
          <p:cNvSpPr>
            <a:spLocks noGrp="1"/>
          </p:cNvSpPr>
          <p:nvPr>
            <p:ph type="ftr" sz="quarter" idx="12"/>
          </p:nvPr>
        </p:nvSpPr>
        <p:spPr/>
        <p:txBody>
          <a:bodyPr/>
          <a:lstStyle/>
          <a:p>
            <a:r>
              <a:rPr lang="nl-BE" dirty="0"/>
              <a:t>Hoofdstuk 0</a:t>
            </a:r>
          </a:p>
        </p:txBody>
      </p:sp>
    </p:spTree>
    <p:extLst>
      <p:ext uri="{BB962C8B-B14F-4D97-AF65-F5344CB8AC3E}">
        <p14:creationId xmlns:p14="http://schemas.microsoft.com/office/powerpoint/2010/main" val="39803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0"/>
          </p:nvPr>
        </p:nvSpPr>
        <p:spPr/>
        <p:txBody>
          <a:bodyPr/>
          <a:lstStyle/>
          <a:p>
            <a:endParaRPr lang="nl-BE" dirty="0"/>
          </a:p>
        </p:txBody>
      </p:sp>
      <p:sp>
        <p:nvSpPr>
          <p:cNvPr id="5" name="Tijdelijke aanduiding voor voettekst 4"/>
          <p:cNvSpPr>
            <a:spLocks noGrp="1"/>
          </p:cNvSpPr>
          <p:nvPr>
            <p:ph type="ftr" sz="quarter" idx="11"/>
          </p:nvPr>
        </p:nvSpPr>
        <p:spPr/>
        <p:txBody>
          <a:bodyPr/>
          <a:lstStyle/>
          <a:p>
            <a:r>
              <a:rPr lang="nl-BE" dirty="0"/>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t>2</a:t>
            </a:fld>
            <a:endParaRPr lang="nl-BE" dirty="0"/>
          </a:p>
        </p:txBody>
      </p:sp>
    </p:spTree>
    <p:extLst>
      <p:ext uri="{BB962C8B-B14F-4D97-AF65-F5344CB8AC3E}">
        <p14:creationId xmlns:p14="http://schemas.microsoft.com/office/powerpoint/2010/main" val="259408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0"/>
          </p:nvPr>
        </p:nvSpPr>
        <p:spPr/>
        <p:txBody>
          <a:bodyPr/>
          <a:lstStyle/>
          <a:p>
            <a:endParaRPr lang="nl-BE"/>
          </a:p>
        </p:txBody>
      </p:sp>
      <p:sp>
        <p:nvSpPr>
          <p:cNvPr id="5" name="Tijdelijke aanduiding voor voettekst 4"/>
          <p:cNvSpPr>
            <a:spLocks noGrp="1"/>
          </p:cNvSpPr>
          <p:nvPr>
            <p:ph type="ftr" sz="quarter" idx="11"/>
          </p:nvPr>
        </p:nvSpPr>
        <p:spPr/>
        <p:txBody>
          <a:bodyPr/>
          <a:lstStyle/>
          <a:p>
            <a:r>
              <a:rPr lang="nl-BE"/>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t>4</a:t>
            </a:fld>
            <a:endParaRPr lang="nl-BE"/>
          </a:p>
        </p:txBody>
      </p:sp>
    </p:spTree>
    <p:extLst>
      <p:ext uri="{BB962C8B-B14F-4D97-AF65-F5344CB8AC3E}">
        <p14:creationId xmlns:p14="http://schemas.microsoft.com/office/powerpoint/2010/main" val="232731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0"/>
          </p:nvPr>
        </p:nvSpPr>
        <p:spPr/>
        <p:txBody>
          <a:bodyPr/>
          <a:lstStyle/>
          <a:p>
            <a:endParaRPr lang="nl-BE"/>
          </a:p>
        </p:txBody>
      </p:sp>
      <p:sp>
        <p:nvSpPr>
          <p:cNvPr id="5" name="Tijdelijke aanduiding voor voettekst 4"/>
          <p:cNvSpPr>
            <a:spLocks noGrp="1"/>
          </p:cNvSpPr>
          <p:nvPr>
            <p:ph type="ftr" sz="quarter" idx="11"/>
          </p:nvPr>
        </p:nvSpPr>
        <p:spPr/>
        <p:txBody>
          <a:bodyPr/>
          <a:lstStyle/>
          <a:p>
            <a:r>
              <a:rPr lang="nl-BE"/>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t>7</a:t>
            </a:fld>
            <a:endParaRPr lang="nl-BE"/>
          </a:p>
        </p:txBody>
      </p:sp>
    </p:spTree>
    <p:extLst>
      <p:ext uri="{BB962C8B-B14F-4D97-AF65-F5344CB8AC3E}">
        <p14:creationId xmlns:p14="http://schemas.microsoft.com/office/powerpoint/2010/main" val="270856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0"/>
          </p:nvPr>
        </p:nvSpPr>
        <p:spPr/>
        <p:txBody>
          <a:bodyPr/>
          <a:lstStyle/>
          <a:p>
            <a:endParaRPr lang="nl-BE"/>
          </a:p>
        </p:txBody>
      </p:sp>
      <p:sp>
        <p:nvSpPr>
          <p:cNvPr id="5" name="Tijdelijke aanduiding voor voettekst 4"/>
          <p:cNvSpPr>
            <a:spLocks noGrp="1"/>
          </p:cNvSpPr>
          <p:nvPr>
            <p:ph type="ftr" sz="quarter" idx="11"/>
          </p:nvPr>
        </p:nvSpPr>
        <p:spPr/>
        <p:txBody>
          <a:bodyPr/>
          <a:lstStyle/>
          <a:p>
            <a:r>
              <a:rPr lang="nl-BE"/>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t>8</a:t>
            </a:fld>
            <a:endParaRPr lang="nl-BE"/>
          </a:p>
        </p:txBody>
      </p:sp>
    </p:spTree>
    <p:extLst>
      <p:ext uri="{BB962C8B-B14F-4D97-AF65-F5344CB8AC3E}">
        <p14:creationId xmlns:p14="http://schemas.microsoft.com/office/powerpoint/2010/main" val="1397046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dirty="0"/>
              <a:t>Klik om de stijl te bewerken</a:t>
            </a:r>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12BFA6F3-ECDC-4450-8F6A-C2AA52B655AF}" type="datetime1">
              <a:rPr lang="nl-NL" smtClean="0"/>
              <a:t>11-9-2023</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2"/>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3"/>
          <a:stretch>
            <a:fillRect/>
          </a:stretch>
        </p:blipFill>
        <p:spPr>
          <a:xfrm>
            <a:off x="639936" y="5543474"/>
            <a:ext cx="2975517" cy="407605"/>
          </a:xfrm>
          <a:prstGeom prst="rect">
            <a:avLst/>
          </a:prstGeom>
        </p:spPr>
      </p:pic>
      <p:sp>
        <p:nvSpPr>
          <p:cNvPr id="11" name="Titel 1"/>
          <p:cNvSpPr txBox="1">
            <a:spLocks/>
          </p:cNvSpPr>
          <p:nvPr userDrawn="1"/>
        </p:nvSpPr>
        <p:spPr>
          <a:xfrm>
            <a:off x="5204798" y="433492"/>
            <a:ext cx="3621702"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chemeClr val="tx1"/>
                </a:solidFill>
                <a:latin typeface="+mj-lt"/>
                <a:ea typeface="+mj-ea"/>
                <a:cs typeface="+mj-cs"/>
              </a:defRPr>
            </a:lvl1pPr>
          </a:lstStyle>
          <a:p>
            <a:r>
              <a:rPr lang="nl-NL" sz="3200" dirty="0">
                <a:solidFill>
                  <a:srgbClr val="58A618"/>
                </a:solidFill>
                <a:latin typeface="+mn-lt"/>
                <a:ea typeface="+mn-ea"/>
                <a:cs typeface="+mn-cs"/>
              </a:rPr>
              <a:t>IT Essentials</a:t>
            </a:r>
          </a:p>
        </p:txBody>
      </p:sp>
      <p:pic>
        <p:nvPicPr>
          <p:cNvPr id="13" name="Afbeelding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61759" y="3341051"/>
            <a:ext cx="3682241" cy="33449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42238B09-DFB5-4A69-B4BA-1BA1D0C45347}" type="datetime1">
              <a:rPr lang="nl-NL" smtClean="0"/>
              <a:t>11-9-2023</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6BF9252A-0B34-45DB-A8CF-1EC78FE8ADDC}" type="datetime1">
              <a:rPr lang="nl-NL" smtClean="0"/>
              <a:t>11-9-2023</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1E0547EC-EF9D-4C5C-A6CA-2928FD1C9ED7}"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1B6DF3B4-C78A-44D8-9BAA-EE5A7C63C3C5}"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BF65CF60-EF85-49FB-B0CE-96047305B616}"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BC41CC7-9609-407B-AA2F-086E6BBF6108}"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77542" y="548640"/>
            <a:ext cx="8209257" cy="5577523"/>
          </a:xfrm>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75462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0">
                <a:solidFill>
                  <a:srgbClr val="00E800"/>
                </a:solidFill>
              </a:defRPr>
            </a:lvl1pPr>
          </a:lstStyle>
          <a:p>
            <a:pPr lvl="0"/>
            <a:r>
              <a:rPr lang="nl-NL" dirty="0"/>
              <a:t>1.1 Ondertitel</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23634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pdracht">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1">
                <a:solidFill>
                  <a:srgbClr val="CC00CC"/>
                </a:solidFill>
              </a:defRPr>
            </a:lvl1pPr>
          </a:lstStyle>
          <a:p>
            <a:pPr lvl="0"/>
            <a:r>
              <a:rPr lang="nl-NL" dirty="0"/>
              <a:t>Opdracht 1:</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4494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3270757-16A9-4CE1-AAB7-D549E6BA228A}" type="datetime1">
              <a:rPr lang="nl-NL" smtClean="0"/>
              <a:t>11-9-2023</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AF8E1C96-954A-4CBF-BB97-51C7414303B8}"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030A206A-FCAE-49F3-9DA4-3BB84759074A}" type="datetime1">
              <a:rPr lang="nl-NL" smtClean="0"/>
              <a:t>11-9-2023</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err="1"/>
              <a:t>Klik</a:t>
            </a:r>
            <a:r>
              <a:rPr lang="en-US" dirty="0"/>
              <a:t> om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14EA-3FAA-402A-B62D-C984B87F4144}" type="datetime1">
              <a:rPr lang="nl-NL" smtClean="0"/>
              <a:t>11-9-2023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l"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Hoofdstuk 5</a:t>
            </a:r>
          </a:p>
        </p:txBody>
      </p:sp>
      <p:sp>
        <p:nvSpPr>
          <p:cNvPr id="3" name="Subtitel 2"/>
          <p:cNvSpPr>
            <a:spLocks noGrp="1"/>
          </p:cNvSpPr>
          <p:nvPr>
            <p:ph type="subTitle" idx="1"/>
          </p:nvPr>
        </p:nvSpPr>
        <p:spPr/>
        <p:txBody>
          <a:bodyPr/>
          <a:lstStyle/>
          <a:p>
            <a:r>
              <a:rPr lang="nl-NL" dirty="0"/>
              <a:t>Functies</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DB76C62-DB48-43E9-A832-D4A71282409D}"/>
              </a:ext>
            </a:extLst>
          </p:cNvPr>
          <p:cNvSpPr>
            <a:spLocks noGrp="1"/>
          </p:cNvSpPr>
          <p:nvPr>
            <p:ph idx="1"/>
          </p:nvPr>
        </p:nvSpPr>
        <p:spPr>
          <a:xfrm>
            <a:off x="467371" y="548640"/>
            <a:ext cx="8209257" cy="5577523"/>
          </a:xfrm>
        </p:spPr>
        <p:txBody>
          <a:bodyPr>
            <a:normAutofit/>
          </a:bodyPr>
          <a:lstStyle/>
          <a:p>
            <a:pPr marL="514350" indent="-514350">
              <a:buFont typeface="+mj-lt"/>
              <a:buAutoNum type="arabicPeriod" startAt="2"/>
            </a:pPr>
            <a:r>
              <a:rPr lang="nl-BE" i="0" dirty="0">
                <a:solidFill>
                  <a:schemeClr val="tx1"/>
                </a:solidFill>
              </a:rPr>
              <a:t>Een functie hoeft geen return waarde te hebben</a:t>
            </a: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endParaRPr lang="nl-BE" i="0" dirty="0">
              <a:solidFill>
                <a:schemeClr val="tx1"/>
              </a:solidFill>
            </a:endParaRPr>
          </a:p>
          <a:p>
            <a:endParaRPr lang="nl-BE" dirty="0"/>
          </a:p>
        </p:txBody>
      </p:sp>
      <p:sp>
        <p:nvSpPr>
          <p:cNvPr id="3" name="Tijdelijke aanduiding voor dianummer 2">
            <a:extLst>
              <a:ext uri="{FF2B5EF4-FFF2-40B4-BE49-F238E27FC236}">
                <a16:creationId xmlns:a16="http://schemas.microsoft.com/office/drawing/2014/main" id="{74C9A728-7042-432A-9969-820A8F5C5029}"/>
              </a:ext>
            </a:extLst>
          </p:cNvPr>
          <p:cNvSpPr>
            <a:spLocks noGrp="1"/>
          </p:cNvSpPr>
          <p:nvPr>
            <p:ph type="sldNum" sz="quarter" idx="12"/>
          </p:nvPr>
        </p:nvSpPr>
        <p:spPr/>
        <p:txBody>
          <a:bodyPr/>
          <a:lstStyle/>
          <a:p>
            <a:fld id="{65E3036D-0E03-9346-8FAD-2172B1B1F203}" type="slidenum">
              <a:rPr lang="nl-NL" smtClean="0"/>
              <a:pPr/>
              <a:t>10</a:t>
            </a:fld>
            <a:endParaRPr lang="nl-NL" dirty="0"/>
          </a:p>
        </p:txBody>
      </p:sp>
      <p:sp>
        <p:nvSpPr>
          <p:cNvPr id="4" name="Rectangle 1">
            <a:extLst>
              <a:ext uri="{FF2B5EF4-FFF2-40B4-BE49-F238E27FC236}">
                <a16:creationId xmlns:a16="http://schemas.microsoft.com/office/drawing/2014/main" id="{CB65CE6E-ADB6-4BEC-9488-58845EE3105F}"/>
              </a:ext>
            </a:extLst>
          </p:cNvPr>
          <p:cNvSpPr>
            <a:spLocks noChangeArrowheads="1"/>
          </p:cNvSpPr>
          <p:nvPr/>
        </p:nvSpPr>
        <p:spPr bwMode="auto">
          <a:xfrm>
            <a:off x="2537011" y="1644173"/>
            <a:ext cx="4266125"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nl-BE" altLang="nl-BE" b="1" dirty="0">
                <a:solidFill>
                  <a:srgbClr val="000080"/>
                </a:solidFill>
                <a:latin typeface="Courier New" panose="02070309020205020404" pitchFamily="49" charset="0"/>
                <a:cs typeface="Courier New" panose="02070309020205020404" pitchFamily="49" charset="0"/>
              </a:rPr>
              <a:t>def </a:t>
            </a:r>
            <a:r>
              <a:rPr lang="nl-BE" altLang="nl-BE" dirty="0">
                <a:solidFill>
                  <a:srgbClr val="000000"/>
                </a:solidFill>
                <a:latin typeface="Courier New" panose="02070309020205020404" pitchFamily="49" charset="0"/>
                <a:cs typeface="Courier New" panose="02070309020205020404" pitchFamily="49" charset="0"/>
              </a:rPr>
              <a:t>print_bereken(a, b):</a:t>
            </a:r>
            <a:br>
              <a:rPr lang="nl-BE" altLang="nl-BE" dirty="0">
                <a:solidFill>
                  <a:srgbClr val="000000"/>
                </a:solidFill>
                <a:latin typeface="Courier New" panose="02070309020205020404" pitchFamily="49" charset="0"/>
                <a:cs typeface="Courier New" panose="02070309020205020404" pitchFamily="49" charset="0"/>
              </a:rPr>
            </a:br>
            <a:r>
              <a:rPr lang="nl-BE" altLang="nl-BE" dirty="0">
                <a:solidFill>
                  <a:srgbClr val="000000"/>
                </a:solidFill>
                <a:latin typeface="Courier New" panose="02070309020205020404" pitchFamily="49" charset="0"/>
                <a:cs typeface="Courier New" panose="02070309020205020404" pitchFamily="49" charset="0"/>
              </a:rPr>
              <a:t>    </a:t>
            </a:r>
            <a:r>
              <a:rPr lang="nl-BE" altLang="nl-BE" dirty="0">
                <a:solidFill>
                  <a:srgbClr val="000080"/>
                </a:solidFill>
                <a:latin typeface="Courier New" panose="02070309020205020404" pitchFamily="49" charset="0"/>
                <a:cs typeface="Courier New" panose="02070309020205020404" pitchFamily="49" charset="0"/>
              </a:rPr>
              <a:t>print</a:t>
            </a:r>
            <a:r>
              <a:rPr lang="nl-BE" altLang="nl-BE" dirty="0">
                <a:solidFill>
                  <a:srgbClr val="000000"/>
                </a:solidFill>
                <a:latin typeface="Courier New" panose="02070309020205020404" pitchFamily="49" charset="0"/>
                <a:cs typeface="Courier New" panose="02070309020205020404" pitchFamily="49" charset="0"/>
              </a:rPr>
              <a:t>(a ** </a:t>
            </a:r>
            <a:r>
              <a:rPr lang="nl-BE" altLang="nl-BE" dirty="0">
                <a:solidFill>
                  <a:srgbClr val="0000FF"/>
                </a:solidFill>
                <a:latin typeface="Courier New" panose="02070309020205020404" pitchFamily="49" charset="0"/>
                <a:cs typeface="Courier New" panose="02070309020205020404" pitchFamily="49" charset="0"/>
              </a:rPr>
              <a:t>3 </a:t>
            </a:r>
            <a:r>
              <a:rPr lang="nl-BE" altLang="nl-BE" dirty="0">
                <a:solidFill>
                  <a:srgbClr val="000000"/>
                </a:solidFill>
                <a:latin typeface="Courier New" panose="02070309020205020404" pitchFamily="49" charset="0"/>
                <a:cs typeface="Courier New" panose="02070309020205020404" pitchFamily="49" charset="0"/>
              </a:rPr>
              <a:t>+ b ** </a:t>
            </a:r>
            <a:r>
              <a:rPr lang="nl-BE" altLang="nl-BE" dirty="0">
                <a:solidFill>
                  <a:srgbClr val="0000FF"/>
                </a:solidFill>
                <a:latin typeface="Courier New" panose="02070309020205020404" pitchFamily="49" charset="0"/>
                <a:cs typeface="Courier New" panose="02070309020205020404" pitchFamily="49" charset="0"/>
              </a:rPr>
              <a:t>2</a:t>
            </a:r>
            <a:r>
              <a:rPr lang="nl-BE" altLang="nl-BE" dirty="0">
                <a:solidFill>
                  <a:srgbClr val="000000"/>
                </a:solidFill>
                <a:latin typeface="Courier New" panose="02070309020205020404" pitchFamily="49" charset="0"/>
                <a:cs typeface="Courier New" panose="02070309020205020404" pitchFamily="49" charset="0"/>
              </a:rPr>
              <a:t>)</a:t>
            </a:r>
            <a:br>
              <a:rPr lang="nl-BE" altLang="nl-BE" dirty="0">
                <a:solidFill>
                  <a:srgbClr val="000000"/>
                </a:solidFill>
                <a:latin typeface="Courier New" panose="02070309020205020404" pitchFamily="49" charset="0"/>
                <a:cs typeface="Courier New" panose="02070309020205020404" pitchFamily="49" charset="0"/>
              </a:rPr>
            </a:br>
            <a:br>
              <a:rPr lang="nl-BE" altLang="nl-BE" dirty="0">
                <a:solidFill>
                  <a:srgbClr val="000000"/>
                </a:solidFill>
                <a:latin typeface="Courier New" panose="02070309020205020404" pitchFamily="49" charset="0"/>
                <a:cs typeface="Courier New" panose="02070309020205020404" pitchFamily="49" charset="0"/>
              </a:rPr>
            </a:br>
            <a:r>
              <a:rPr lang="nl-BE" altLang="nl-BE" dirty="0">
                <a:solidFill>
                  <a:srgbClr val="000000"/>
                </a:solidFill>
                <a:latin typeface="Courier New" panose="02070309020205020404" pitchFamily="49" charset="0"/>
                <a:cs typeface="Courier New" panose="02070309020205020404" pitchFamily="49" charset="0"/>
              </a:rPr>
              <a:t>print_bereken(</a:t>
            </a:r>
            <a:r>
              <a:rPr lang="nl-BE" altLang="nl-BE" dirty="0">
                <a:solidFill>
                  <a:srgbClr val="0000FF"/>
                </a:solidFill>
                <a:latin typeface="Courier New" panose="02070309020205020404" pitchFamily="49" charset="0"/>
                <a:cs typeface="Courier New" panose="02070309020205020404" pitchFamily="49" charset="0"/>
              </a:rPr>
              <a:t>5</a:t>
            </a:r>
            <a:r>
              <a:rPr lang="nl-BE" altLang="nl-BE" dirty="0">
                <a:solidFill>
                  <a:srgbClr val="000000"/>
                </a:solidFill>
                <a:latin typeface="Courier New" panose="02070309020205020404" pitchFamily="49" charset="0"/>
                <a:cs typeface="Courier New" panose="02070309020205020404" pitchFamily="49" charset="0"/>
              </a:rPr>
              <a:t>, </a:t>
            </a:r>
            <a:r>
              <a:rPr lang="nl-BE" altLang="nl-BE" dirty="0">
                <a:solidFill>
                  <a:srgbClr val="0000FF"/>
                </a:solidFill>
                <a:latin typeface="Courier New" panose="02070309020205020404" pitchFamily="49" charset="0"/>
                <a:cs typeface="Courier New" panose="02070309020205020404" pitchFamily="49" charset="0"/>
              </a:rPr>
              <a:t>8</a:t>
            </a:r>
            <a:r>
              <a:rPr lang="nl-BE" altLang="nl-BE"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dirty="0">
                <a:solidFill>
                  <a:srgbClr val="000000"/>
                </a:solidFill>
                <a:latin typeface="Courier New" panose="02070309020205020404" pitchFamily="49" charset="0"/>
                <a:cs typeface="Courier New" panose="02070309020205020404" pitchFamily="49" charset="0"/>
              </a:rPr>
              <a:t>print_bereken(</a:t>
            </a:r>
            <a:r>
              <a:rPr lang="nl-BE" altLang="nl-BE" dirty="0">
                <a:solidFill>
                  <a:srgbClr val="0000FF"/>
                </a:solidFill>
                <a:latin typeface="Courier New" panose="02070309020205020404" pitchFamily="49" charset="0"/>
                <a:cs typeface="Courier New" panose="02070309020205020404" pitchFamily="49" charset="0"/>
              </a:rPr>
              <a:t>8</a:t>
            </a:r>
            <a:r>
              <a:rPr lang="nl-BE" altLang="nl-BE" dirty="0">
                <a:solidFill>
                  <a:srgbClr val="000000"/>
                </a:solidFill>
                <a:latin typeface="Courier New" panose="02070309020205020404" pitchFamily="49" charset="0"/>
                <a:cs typeface="Courier New" panose="02070309020205020404" pitchFamily="49" charset="0"/>
              </a:rPr>
              <a:t>, </a:t>
            </a:r>
            <a:r>
              <a:rPr lang="nl-BE" altLang="nl-BE" dirty="0">
                <a:solidFill>
                  <a:srgbClr val="0000FF"/>
                </a:solidFill>
                <a:latin typeface="Courier New" panose="02070309020205020404" pitchFamily="49" charset="0"/>
                <a:cs typeface="Courier New" panose="02070309020205020404" pitchFamily="49" charset="0"/>
              </a:rPr>
              <a:t>5</a:t>
            </a:r>
            <a:r>
              <a:rPr lang="nl-BE" altLang="nl-BE" dirty="0">
                <a:solidFill>
                  <a:srgbClr val="000000"/>
                </a:solidFill>
                <a:latin typeface="Courier New" panose="02070309020205020404" pitchFamily="49" charset="0"/>
                <a:cs typeface="Courier New" panose="02070309020205020404" pitchFamily="49" charset="0"/>
              </a:rPr>
              <a:t>)</a:t>
            </a:r>
          </a:p>
        </p:txBody>
      </p:sp>
      <p:sp>
        <p:nvSpPr>
          <p:cNvPr id="5" name="Rectangle 1">
            <a:extLst>
              <a:ext uri="{FF2B5EF4-FFF2-40B4-BE49-F238E27FC236}">
                <a16:creationId xmlns:a16="http://schemas.microsoft.com/office/drawing/2014/main" id="{A1D2757D-2D80-48A3-82C9-A3B4A45EE7C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54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DB76C62-DB48-43E9-A832-D4A71282409D}"/>
              </a:ext>
            </a:extLst>
          </p:cNvPr>
          <p:cNvSpPr>
            <a:spLocks noGrp="1"/>
          </p:cNvSpPr>
          <p:nvPr>
            <p:ph idx="1"/>
          </p:nvPr>
        </p:nvSpPr>
        <p:spPr>
          <a:xfrm>
            <a:off x="467371" y="548640"/>
            <a:ext cx="8209257" cy="5577523"/>
          </a:xfrm>
        </p:spPr>
        <p:txBody>
          <a:bodyPr>
            <a:normAutofit/>
          </a:bodyPr>
          <a:lstStyle/>
          <a:p>
            <a:r>
              <a:rPr lang="nl-BE" i="0" u="sng" dirty="0">
                <a:solidFill>
                  <a:schemeClr val="tx1"/>
                </a:solidFill>
              </a:rPr>
              <a:t>Opdracht 5.1: </a:t>
            </a:r>
          </a:p>
          <a:p>
            <a:r>
              <a:rPr lang="nl-BE" i="0" dirty="0">
                <a:solidFill>
                  <a:schemeClr val="tx1"/>
                </a:solidFill>
              </a:rPr>
              <a:t>Schrijf een functie waarmee je een regel van tekens afdrukt. Het aantal tekens en het teken zelf zijn variabel.</a:t>
            </a:r>
          </a:p>
          <a:p>
            <a:r>
              <a:rPr lang="nl-BE" i="0" dirty="0">
                <a:solidFill>
                  <a:schemeClr val="tx1"/>
                </a:solidFill>
              </a:rPr>
              <a:t>Voorbeeld output: teken *, aantal 8.</a:t>
            </a:r>
          </a:p>
          <a:p>
            <a:pPr marL="457200" indent="-457200">
              <a:buFont typeface="Arial" panose="020B0604020202020204" pitchFamily="34" charset="0"/>
              <a:buChar char="•"/>
            </a:pPr>
            <a:endParaRPr lang="nl-BE" i="0" dirty="0">
              <a:solidFill>
                <a:schemeClr val="tx1"/>
              </a:solidFill>
            </a:endParaRPr>
          </a:p>
          <a:p>
            <a:endParaRPr lang="nl-BE" i="0" dirty="0">
              <a:solidFill>
                <a:schemeClr val="tx1"/>
              </a:solidFill>
            </a:endParaRPr>
          </a:p>
          <a:p>
            <a:endParaRPr lang="nl-BE" dirty="0"/>
          </a:p>
        </p:txBody>
      </p:sp>
      <p:sp>
        <p:nvSpPr>
          <p:cNvPr id="3" name="Tijdelijke aanduiding voor dianummer 2">
            <a:extLst>
              <a:ext uri="{FF2B5EF4-FFF2-40B4-BE49-F238E27FC236}">
                <a16:creationId xmlns:a16="http://schemas.microsoft.com/office/drawing/2014/main" id="{74C9A728-7042-432A-9969-820A8F5C5029}"/>
              </a:ext>
            </a:extLst>
          </p:cNvPr>
          <p:cNvSpPr>
            <a:spLocks noGrp="1"/>
          </p:cNvSpPr>
          <p:nvPr>
            <p:ph type="sldNum" sz="quarter" idx="12"/>
          </p:nvPr>
        </p:nvSpPr>
        <p:spPr/>
        <p:txBody>
          <a:bodyPr/>
          <a:lstStyle/>
          <a:p>
            <a:fld id="{65E3036D-0E03-9346-8FAD-2172B1B1F203}" type="slidenum">
              <a:rPr lang="nl-NL" smtClean="0"/>
              <a:pPr/>
              <a:t>11</a:t>
            </a:fld>
            <a:endParaRPr lang="nl-NL" dirty="0"/>
          </a:p>
        </p:txBody>
      </p:sp>
      <p:sp>
        <p:nvSpPr>
          <p:cNvPr id="5" name="Rectangle 1">
            <a:extLst>
              <a:ext uri="{FF2B5EF4-FFF2-40B4-BE49-F238E27FC236}">
                <a16:creationId xmlns:a16="http://schemas.microsoft.com/office/drawing/2014/main" id="{A1D2757D-2D80-48A3-82C9-A3B4A45EE7C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7" name="Afbeelding 6">
            <a:extLst>
              <a:ext uri="{FF2B5EF4-FFF2-40B4-BE49-F238E27FC236}">
                <a16:creationId xmlns:a16="http://schemas.microsoft.com/office/drawing/2014/main" id="{720DB96B-245F-4C4E-A1B2-2FA60C5392F7}"/>
              </a:ext>
            </a:extLst>
          </p:cNvPr>
          <p:cNvPicPr>
            <a:picLocks noChangeAspect="1"/>
          </p:cNvPicPr>
          <p:nvPr/>
        </p:nvPicPr>
        <p:blipFill>
          <a:blip r:embed="rId2"/>
          <a:stretch>
            <a:fillRect/>
          </a:stretch>
        </p:blipFill>
        <p:spPr>
          <a:xfrm>
            <a:off x="3316101" y="3635082"/>
            <a:ext cx="1857375" cy="257175"/>
          </a:xfrm>
          <a:prstGeom prst="rect">
            <a:avLst/>
          </a:prstGeom>
        </p:spPr>
      </p:pic>
    </p:spTree>
    <p:extLst>
      <p:ext uri="{BB962C8B-B14F-4D97-AF65-F5344CB8AC3E}">
        <p14:creationId xmlns:p14="http://schemas.microsoft.com/office/powerpoint/2010/main" val="36164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12</a:t>
            </a:fld>
            <a:endParaRPr lang="nl-NL" dirty="0"/>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5.3.4  Het verschil tussen return en print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10" name="Rectangle 1">
            <a:extLst>
              <a:ext uri="{FF2B5EF4-FFF2-40B4-BE49-F238E27FC236}">
                <a16:creationId xmlns:a16="http://schemas.microsoft.com/office/drawing/2014/main" id="{A0D6895B-4854-4CC5-8775-345A65E6DD76}"/>
              </a:ext>
            </a:extLst>
          </p:cNvPr>
          <p:cNvSpPr>
            <a:spLocks noChangeArrowheads="1"/>
          </p:cNvSpPr>
          <p:nvPr/>
        </p:nvSpPr>
        <p:spPr bwMode="auto">
          <a:xfrm>
            <a:off x="331694" y="3409873"/>
            <a:ext cx="3962402"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lang="nl-BE" altLang="nl-BE" dirty="0">
                <a:solidFill>
                  <a:srgbClr val="0000FF"/>
                </a:solidFill>
                <a:latin typeface="Courier New" panose="02070309020205020404" pitchFamily="49" charset="0"/>
                <a:cs typeface="Courier New" panose="02070309020205020404" pitchFamily="49" charset="0"/>
              </a:rPr>
              <a:t>3</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4 * bereken(</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9DB1FCC9-3BA7-4A16-A993-BB4D1499F778}"/>
              </a:ext>
            </a:extLst>
          </p:cNvPr>
          <p:cNvSpPr>
            <a:spLocks noChangeArrowheads="1"/>
          </p:cNvSpPr>
          <p:nvPr/>
        </p:nvSpPr>
        <p:spPr bwMode="auto">
          <a:xfrm>
            <a:off x="4849906" y="3354165"/>
            <a:ext cx="3962400"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nl-BE" altLang="nl-BE" b="1" dirty="0">
                <a:solidFill>
                  <a:srgbClr val="000080"/>
                </a:solidFill>
                <a:latin typeface="Courier New" panose="02070309020205020404" pitchFamily="49" charset="0"/>
                <a:cs typeface="Courier New" panose="02070309020205020404" pitchFamily="49" charset="0"/>
              </a:rPr>
              <a:t>def </a:t>
            </a:r>
            <a:r>
              <a:rPr lang="nl-BE" altLang="nl-BE" dirty="0">
                <a:solidFill>
                  <a:srgbClr val="000000"/>
                </a:solidFill>
                <a:latin typeface="Courier New" panose="02070309020205020404" pitchFamily="49" charset="0"/>
                <a:cs typeface="Courier New" panose="02070309020205020404" pitchFamily="49" charset="0"/>
              </a:rPr>
              <a:t>print_bereken(a, b):</a:t>
            </a:r>
            <a:br>
              <a:rPr lang="nl-BE" altLang="nl-BE" dirty="0">
                <a:solidFill>
                  <a:srgbClr val="000000"/>
                </a:solidFill>
                <a:latin typeface="Courier New" panose="02070309020205020404" pitchFamily="49" charset="0"/>
                <a:cs typeface="Courier New" panose="02070309020205020404" pitchFamily="49" charset="0"/>
              </a:rPr>
            </a:br>
            <a:r>
              <a:rPr lang="nl-BE" altLang="nl-BE" dirty="0">
                <a:solidFill>
                  <a:srgbClr val="000000"/>
                </a:solidFill>
                <a:latin typeface="Courier New" panose="02070309020205020404" pitchFamily="49" charset="0"/>
                <a:cs typeface="Courier New" panose="02070309020205020404" pitchFamily="49" charset="0"/>
              </a:rPr>
              <a:t>    </a:t>
            </a:r>
            <a:r>
              <a:rPr lang="nl-BE" altLang="nl-BE" dirty="0">
                <a:solidFill>
                  <a:srgbClr val="000080"/>
                </a:solidFill>
                <a:latin typeface="Courier New" panose="02070309020205020404" pitchFamily="49" charset="0"/>
                <a:cs typeface="Courier New" panose="02070309020205020404" pitchFamily="49" charset="0"/>
              </a:rPr>
              <a:t>print</a:t>
            </a:r>
            <a:r>
              <a:rPr lang="nl-BE" altLang="nl-BE" dirty="0">
                <a:solidFill>
                  <a:srgbClr val="000000"/>
                </a:solidFill>
                <a:latin typeface="Courier New" panose="02070309020205020404" pitchFamily="49" charset="0"/>
                <a:cs typeface="Courier New" panose="02070309020205020404" pitchFamily="49" charset="0"/>
              </a:rPr>
              <a:t>(a ** </a:t>
            </a:r>
            <a:r>
              <a:rPr lang="nl-BE" altLang="nl-BE" dirty="0">
                <a:solidFill>
                  <a:srgbClr val="0000FF"/>
                </a:solidFill>
                <a:latin typeface="Courier New" panose="02070309020205020404" pitchFamily="49" charset="0"/>
                <a:cs typeface="Courier New" panose="02070309020205020404" pitchFamily="49" charset="0"/>
              </a:rPr>
              <a:t>3 </a:t>
            </a:r>
            <a:r>
              <a:rPr lang="nl-BE" altLang="nl-BE" dirty="0">
                <a:solidFill>
                  <a:srgbClr val="000000"/>
                </a:solidFill>
                <a:latin typeface="Courier New" panose="02070309020205020404" pitchFamily="49" charset="0"/>
                <a:cs typeface="Courier New" panose="02070309020205020404" pitchFamily="49" charset="0"/>
              </a:rPr>
              <a:t>+ b ** </a:t>
            </a:r>
            <a:r>
              <a:rPr lang="nl-BE" altLang="nl-BE" dirty="0">
                <a:solidFill>
                  <a:srgbClr val="0000FF"/>
                </a:solidFill>
                <a:latin typeface="Courier New" panose="02070309020205020404" pitchFamily="49" charset="0"/>
                <a:cs typeface="Courier New" panose="02070309020205020404" pitchFamily="49" charset="0"/>
              </a:rPr>
              <a:t>2</a:t>
            </a:r>
            <a:r>
              <a:rPr lang="nl-BE" altLang="nl-BE" dirty="0">
                <a:solidFill>
                  <a:srgbClr val="000000"/>
                </a:solidFill>
                <a:latin typeface="Courier New" panose="02070309020205020404" pitchFamily="49" charset="0"/>
                <a:cs typeface="Courier New" panose="02070309020205020404" pitchFamily="49" charset="0"/>
              </a:rPr>
              <a:t>)</a:t>
            </a:r>
            <a:br>
              <a:rPr lang="nl-BE" altLang="nl-BE" dirty="0">
                <a:solidFill>
                  <a:srgbClr val="000000"/>
                </a:solidFill>
                <a:latin typeface="Courier New" panose="02070309020205020404" pitchFamily="49" charset="0"/>
                <a:cs typeface="Courier New" panose="02070309020205020404" pitchFamily="49" charset="0"/>
              </a:rPr>
            </a:br>
            <a:endParaRPr lang="nl-BE" altLang="nl-BE"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nl-BE" altLang="nl-BE" dirty="0">
                <a:solidFill>
                  <a:srgbClr val="000000"/>
                </a:solidFill>
                <a:latin typeface="Courier New" panose="02070309020205020404" pitchFamily="49" charset="0"/>
                <a:cs typeface="Courier New" panose="02070309020205020404" pitchFamily="49" charset="0"/>
              </a:rPr>
              <a:t>x = 4 * print_bereken(</a:t>
            </a:r>
            <a:r>
              <a:rPr lang="nl-BE" altLang="nl-BE" dirty="0">
                <a:solidFill>
                  <a:srgbClr val="0000FF"/>
                </a:solidFill>
                <a:latin typeface="Courier New" panose="02070309020205020404" pitchFamily="49" charset="0"/>
                <a:cs typeface="Courier New" panose="02070309020205020404" pitchFamily="49" charset="0"/>
              </a:rPr>
              <a:t>1</a:t>
            </a:r>
            <a:r>
              <a:rPr lang="nl-BE" altLang="nl-BE" dirty="0">
                <a:solidFill>
                  <a:srgbClr val="000000"/>
                </a:solidFill>
                <a:latin typeface="Courier New" panose="02070309020205020404" pitchFamily="49" charset="0"/>
                <a:cs typeface="Courier New" panose="02070309020205020404" pitchFamily="49" charset="0"/>
              </a:rPr>
              <a:t>, </a:t>
            </a:r>
            <a:r>
              <a:rPr lang="nl-BE" altLang="nl-BE" dirty="0">
                <a:solidFill>
                  <a:srgbClr val="0000FF"/>
                </a:solidFill>
                <a:latin typeface="Courier New" panose="02070309020205020404" pitchFamily="49" charset="0"/>
                <a:cs typeface="Courier New" panose="02070309020205020404" pitchFamily="49" charset="0"/>
              </a:rPr>
              <a:t>3</a:t>
            </a:r>
            <a:r>
              <a:rPr lang="nl-BE" altLang="nl-BE"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dirty="0">
                <a:solidFill>
                  <a:srgbClr val="000080"/>
                </a:solidFill>
                <a:latin typeface="Courier New" panose="02070309020205020404" pitchFamily="49" charset="0"/>
                <a:cs typeface="Courier New" panose="02070309020205020404" pitchFamily="49" charset="0"/>
              </a:rPr>
              <a:t>print</a:t>
            </a:r>
            <a:r>
              <a:rPr lang="nl-BE" altLang="nl-BE" dirty="0">
                <a:solidFill>
                  <a:srgbClr val="000000"/>
                </a:solidFill>
                <a:latin typeface="Courier New" panose="02070309020205020404" pitchFamily="49" charset="0"/>
                <a:cs typeface="Courier New" panose="02070309020205020404" pitchFamily="49" charset="0"/>
              </a:rPr>
              <a:t>(x)</a:t>
            </a:r>
          </a:p>
        </p:txBody>
      </p:sp>
      <p:sp>
        <p:nvSpPr>
          <p:cNvPr id="7" name="Tekstvak 6">
            <a:extLst>
              <a:ext uri="{FF2B5EF4-FFF2-40B4-BE49-F238E27FC236}">
                <a16:creationId xmlns:a16="http://schemas.microsoft.com/office/drawing/2014/main" id="{162DCE43-BDA5-48A7-87A2-B561E8F5B0CA}"/>
              </a:ext>
            </a:extLst>
          </p:cNvPr>
          <p:cNvSpPr txBox="1"/>
          <p:nvPr/>
        </p:nvSpPr>
        <p:spPr>
          <a:xfrm>
            <a:off x="735106" y="1397675"/>
            <a:ext cx="8209257" cy="2031325"/>
          </a:xfrm>
          <a:prstGeom prst="rect">
            <a:avLst/>
          </a:prstGeom>
          <a:noFill/>
        </p:spPr>
        <p:txBody>
          <a:bodyPr wrap="square" rtlCol="0">
            <a:spAutoFit/>
          </a:bodyPr>
          <a:lstStyle/>
          <a:p>
            <a:r>
              <a:rPr lang="nl-BE" sz="2400" dirty="0"/>
              <a:t>Voorbeeld: </a:t>
            </a:r>
          </a:p>
          <a:p>
            <a:r>
              <a:rPr lang="nl-BE" sz="2400" dirty="0"/>
              <a:t>Wat gebeurt er als we onderstaande programma’s laten uitvoeren? Verklaar.</a:t>
            </a:r>
          </a:p>
          <a:p>
            <a:endParaRPr lang="nl-BE" dirty="0"/>
          </a:p>
          <a:p>
            <a:endParaRPr lang="nl-BE" dirty="0"/>
          </a:p>
          <a:p>
            <a:endParaRPr lang="nl-BE" dirty="0"/>
          </a:p>
        </p:txBody>
      </p:sp>
    </p:spTree>
    <p:extLst>
      <p:ext uri="{BB962C8B-B14F-4D97-AF65-F5344CB8AC3E}">
        <p14:creationId xmlns:p14="http://schemas.microsoft.com/office/powerpoint/2010/main" val="396911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13</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5.3.5 functies oproepen vanuit functies</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0" y="1577789"/>
            <a:ext cx="8209257" cy="5280212"/>
          </a:xfrm>
        </p:spPr>
        <p:txBody>
          <a:bodyPr>
            <a:normAutofit fontScale="85000" lnSpcReduction="10000"/>
          </a:bodyPr>
          <a:lstStyle/>
          <a:p>
            <a:pPr marL="0" indent="0">
              <a:buNone/>
            </a:pPr>
            <a:r>
              <a:rPr lang="nl-BE" dirty="0"/>
              <a:t>In de definitie van een functie, kunnen andere functies opgeroepen worden.</a:t>
            </a:r>
          </a:p>
          <a:p>
            <a:pPr marL="0" indent="0">
              <a:buNone/>
            </a:pPr>
            <a:endParaRPr lang="nl-BE" dirty="0"/>
          </a:p>
          <a:p>
            <a:pPr marL="0" indent="0">
              <a:buNone/>
            </a:pPr>
            <a:r>
              <a:rPr lang="nl-BE" u="sng" dirty="0"/>
              <a:t>Opdracht 5.2:</a:t>
            </a:r>
          </a:p>
          <a:p>
            <a:pPr marL="0" indent="0">
              <a:buNone/>
            </a:pPr>
            <a:r>
              <a:rPr lang="nl-BE" dirty="0"/>
              <a:t>Schrijf een functie waarmee je een rechthoek afdrukt. De hoogte, de breedte en het gebruikte teken zijn variabel. Maak hierbij gebruik van de functie die je in opdracht 5.1 gemaakt hebt.</a:t>
            </a:r>
          </a:p>
          <a:p>
            <a:pPr marL="0" indent="0">
              <a:buNone/>
            </a:pPr>
            <a:r>
              <a:rPr lang="nl-BE" dirty="0"/>
              <a:t>Voorbeeld van output: hoogte 4, breedte 7 en teken *</a:t>
            </a:r>
          </a:p>
          <a:p>
            <a:pPr marL="0" indent="0">
              <a:buNone/>
            </a:pPr>
            <a:endParaRPr lang="nl-BE" dirty="0"/>
          </a:p>
          <a:p>
            <a:pPr marL="0" indent="0">
              <a:buNone/>
            </a:pPr>
            <a:br>
              <a:rPr lang="nl-BE" dirty="0"/>
            </a:br>
            <a:endParaRPr lang="nl-BE" dirty="0"/>
          </a:p>
          <a:p>
            <a:endParaRPr lang="nl-BE" dirty="0"/>
          </a:p>
        </p:txBody>
      </p:sp>
      <p:pic>
        <p:nvPicPr>
          <p:cNvPr id="5" name="Afbeelding 4">
            <a:extLst>
              <a:ext uri="{FF2B5EF4-FFF2-40B4-BE49-F238E27FC236}">
                <a16:creationId xmlns:a16="http://schemas.microsoft.com/office/drawing/2014/main" id="{CFE06DCF-DF92-424F-8C29-3D7D70AA190A}"/>
              </a:ext>
            </a:extLst>
          </p:cNvPr>
          <p:cNvPicPr>
            <a:picLocks noChangeAspect="1"/>
          </p:cNvPicPr>
          <p:nvPr/>
        </p:nvPicPr>
        <p:blipFill>
          <a:blip r:embed="rId2"/>
          <a:stretch>
            <a:fillRect/>
          </a:stretch>
        </p:blipFill>
        <p:spPr>
          <a:xfrm>
            <a:off x="3357563" y="5709630"/>
            <a:ext cx="1533525" cy="695325"/>
          </a:xfrm>
          <a:prstGeom prst="rect">
            <a:avLst/>
          </a:prstGeom>
        </p:spPr>
      </p:pic>
    </p:spTree>
    <p:extLst>
      <p:ext uri="{BB962C8B-B14F-4D97-AF65-F5344CB8AC3E}">
        <p14:creationId xmlns:p14="http://schemas.microsoft.com/office/powerpoint/2010/main" val="231469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A6308F7D-2D2C-47D3-992A-4491463AA82E}"/>
              </a:ext>
            </a:extLst>
          </p:cNvPr>
          <p:cNvSpPr>
            <a:spLocks noGrp="1"/>
          </p:cNvSpPr>
          <p:nvPr>
            <p:ph type="sldNum" sz="quarter" idx="12"/>
          </p:nvPr>
        </p:nvSpPr>
        <p:spPr/>
        <p:txBody>
          <a:bodyPr/>
          <a:lstStyle/>
          <a:p>
            <a:fld id="{65E3036D-0E03-9346-8FAD-2172B1B1F203}" type="slidenum">
              <a:rPr lang="nl-NL" smtClean="0"/>
              <a:pPr/>
              <a:t>14</a:t>
            </a:fld>
            <a:endParaRPr lang="nl-NL"/>
          </a:p>
        </p:txBody>
      </p:sp>
      <p:sp>
        <p:nvSpPr>
          <p:cNvPr id="5" name="Rechthoek 4">
            <a:extLst>
              <a:ext uri="{FF2B5EF4-FFF2-40B4-BE49-F238E27FC236}">
                <a16:creationId xmlns:a16="http://schemas.microsoft.com/office/drawing/2014/main" id="{15BF4FEB-5056-4F9A-8BDA-F330EAD03E5C}"/>
              </a:ext>
            </a:extLst>
          </p:cNvPr>
          <p:cNvSpPr/>
          <p:nvPr/>
        </p:nvSpPr>
        <p:spPr>
          <a:xfrm>
            <a:off x="340657" y="530750"/>
            <a:ext cx="8229601" cy="3539430"/>
          </a:xfrm>
          <a:prstGeom prst="rect">
            <a:avLst/>
          </a:prstGeom>
        </p:spPr>
        <p:txBody>
          <a:bodyPr wrap="square">
            <a:spAutoFit/>
          </a:bodyPr>
          <a:lstStyle/>
          <a:p>
            <a:pPr lvl="0" defTabSz="914400" eaLnBrk="0" fontAlgn="base" hangingPunct="0">
              <a:spcBef>
                <a:spcPct val="0"/>
              </a:spcBef>
              <a:spcAft>
                <a:spcPct val="0"/>
              </a:spcAft>
            </a:pPr>
            <a:r>
              <a:rPr lang="nl-BE" altLang="nl-BE" sz="3200" u="sng" dirty="0">
                <a:solidFill>
                  <a:srgbClr val="000000"/>
                </a:solidFill>
              </a:rPr>
              <a:t>Opdracht  5.3: </a:t>
            </a:r>
            <a:r>
              <a:rPr lang="nl-BE" altLang="nl-BE" sz="3200" dirty="0">
                <a:solidFill>
                  <a:srgbClr val="000000"/>
                </a:solidFill>
              </a:rPr>
              <a:t>(opgave 5.1 uit cursus)</a:t>
            </a:r>
            <a:br>
              <a:rPr lang="nl-BE" altLang="nl-BE" sz="3200" dirty="0">
                <a:solidFill>
                  <a:srgbClr val="000000"/>
                </a:solidFill>
              </a:rPr>
            </a:br>
            <a:r>
              <a:rPr lang="nl-BE" altLang="nl-BE" sz="3200" dirty="0">
                <a:solidFill>
                  <a:srgbClr val="000000"/>
                </a:solidFill>
              </a:rPr>
              <a:t>Schrijf een functie </a:t>
            </a:r>
            <a:r>
              <a:rPr lang="nl-BE" altLang="nl-BE" sz="3200" dirty="0" err="1">
                <a:solidFill>
                  <a:srgbClr val="000000"/>
                </a:solidFill>
                <a:cs typeface="Courier New" panose="02070309020205020404" pitchFamily="49" charset="0"/>
              </a:rPr>
              <a:t>printx</a:t>
            </a:r>
            <a:r>
              <a:rPr lang="nl-BE" altLang="nl-BE" sz="3200" dirty="0">
                <a:solidFill>
                  <a:srgbClr val="000000"/>
                </a:solidFill>
                <a:cs typeface="Courier New" panose="02070309020205020404" pitchFamily="49" charset="0"/>
              </a:rPr>
              <a:t>()</a:t>
            </a:r>
            <a:r>
              <a:rPr lang="nl-BE" altLang="nl-BE" sz="3200" dirty="0">
                <a:solidFill>
                  <a:srgbClr val="000000"/>
                </a:solidFill>
              </a:rPr>
              <a:t> die alleen de letter “x” print. Schrijf daarna een functie </a:t>
            </a:r>
            <a:r>
              <a:rPr lang="nl-BE" altLang="nl-BE" sz="3200" dirty="0" err="1">
                <a:solidFill>
                  <a:srgbClr val="000000"/>
                </a:solidFill>
                <a:cs typeface="Courier New" panose="02070309020205020404" pitchFamily="49" charset="0"/>
              </a:rPr>
              <a:t>meerderex</a:t>
            </a:r>
            <a:r>
              <a:rPr lang="nl-BE" altLang="nl-BE" sz="3200" dirty="0">
                <a:solidFill>
                  <a:srgbClr val="000000"/>
                </a:solidFill>
                <a:cs typeface="Courier New" panose="02070309020205020404" pitchFamily="49" charset="0"/>
              </a:rPr>
              <a:t>()</a:t>
            </a:r>
            <a:r>
              <a:rPr lang="nl-BE" altLang="nl-BE" sz="3200" dirty="0">
                <a:solidFill>
                  <a:srgbClr val="000000"/>
                </a:solidFill>
              </a:rPr>
              <a:t> die als argument een integer krijgt en die zo vaak de letter “x” print als de integer aangeeft. Daartoe roept de functie </a:t>
            </a:r>
            <a:r>
              <a:rPr lang="nl-BE" altLang="nl-BE" sz="3200" dirty="0" err="1">
                <a:solidFill>
                  <a:srgbClr val="000000"/>
                </a:solidFill>
                <a:cs typeface="Courier New" panose="02070309020205020404" pitchFamily="49" charset="0"/>
              </a:rPr>
              <a:t>meerderex</a:t>
            </a:r>
            <a:r>
              <a:rPr lang="nl-BE" altLang="nl-BE" sz="3200" dirty="0">
                <a:solidFill>
                  <a:srgbClr val="000000"/>
                </a:solidFill>
                <a:cs typeface="Courier New" panose="02070309020205020404" pitchFamily="49" charset="0"/>
              </a:rPr>
              <a:t>()</a:t>
            </a:r>
            <a:r>
              <a:rPr lang="nl-BE" altLang="nl-BE" sz="3200" dirty="0">
                <a:solidFill>
                  <a:srgbClr val="000000"/>
                </a:solidFill>
              </a:rPr>
              <a:t> zo vaak als nodig de functie </a:t>
            </a:r>
            <a:r>
              <a:rPr lang="nl-BE" altLang="nl-BE" sz="3200" dirty="0" err="1">
                <a:solidFill>
                  <a:srgbClr val="000000"/>
                </a:solidFill>
                <a:cs typeface="Courier New" panose="02070309020205020404" pitchFamily="49" charset="0"/>
              </a:rPr>
              <a:t>printx</a:t>
            </a:r>
            <a:r>
              <a:rPr lang="nl-BE" altLang="nl-BE" sz="3200" dirty="0">
                <a:solidFill>
                  <a:srgbClr val="000000"/>
                </a:solidFill>
                <a:cs typeface="Courier New" panose="02070309020205020404" pitchFamily="49" charset="0"/>
              </a:rPr>
              <a:t>()</a:t>
            </a:r>
            <a:r>
              <a:rPr lang="nl-BE" altLang="nl-BE" sz="3200" dirty="0">
                <a:solidFill>
                  <a:srgbClr val="000000"/>
                </a:solidFill>
              </a:rPr>
              <a:t> aan.</a:t>
            </a:r>
            <a:endParaRPr lang="nl-BE" altLang="nl-BE" sz="3200" dirty="0"/>
          </a:p>
        </p:txBody>
      </p:sp>
    </p:spTree>
    <p:extLst>
      <p:ext uri="{BB962C8B-B14F-4D97-AF65-F5344CB8AC3E}">
        <p14:creationId xmlns:p14="http://schemas.microsoft.com/office/powerpoint/2010/main" val="368644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15</a:t>
            </a:fld>
            <a:endParaRPr lang="nl-NL"/>
          </a:p>
        </p:txBody>
      </p:sp>
      <p:sp>
        <p:nvSpPr>
          <p:cNvPr id="8" name="Tijdelijke aanduiding voor inhoud 4"/>
          <p:cNvSpPr txBox="1">
            <a:spLocks/>
          </p:cNvSpPr>
          <p:nvPr/>
        </p:nvSpPr>
        <p:spPr>
          <a:xfrm>
            <a:off x="477542" y="323178"/>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5.3.6  Functienamen</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57201" y="1432548"/>
            <a:ext cx="8209257" cy="4602163"/>
          </a:xfrm>
        </p:spPr>
        <p:txBody>
          <a:bodyPr>
            <a:normAutofit/>
          </a:bodyPr>
          <a:lstStyle/>
          <a:p>
            <a:r>
              <a:rPr lang="nl-BE" dirty="0"/>
              <a:t>Alleen kleine letters, cijfers en </a:t>
            </a:r>
            <a:r>
              <a:rPr lang="nl-BE" dirty="0" err="1"/>
              <a:t>underscore</a:t>
            </a:r>
            <a:endParaRPr lang="nl-BE" dirty="0"/>
          </a:p>
          <a:p>
            <a:r>
              <a:rPr lang="nl-BE" dirty="0"/>
              <a:t>Mag nooit beginnen met een cijfer</a:t>
            </a:r>
          </a:p>
          <a:p>
            <a:r>
              <a:rPr lang="nl-BE" dirty="0"/>
              <a:t>Zinvolle namen</a:t>
            </a:r>
          </a:p>
          <a:p>
            <a:r>
              <a:rPr lang="nl-BE" dirty="0"/>
              <a:t>Indien meerdere woorden: tussen elk woord een </a:t>
            </a:r>
            <a:r>
              <a:rPr lang="nl-BE" dirty="0" err="1"/>
              <a:t>underscore</a:t>
            </a:r>
            <a:r>
              <a:rPr lang="nl-BE" dirty="0"/>
              <a:t> </a:t>
            </a:r>
            <a:r>
              <a:rPr lang="nl-BE" dirty="0" err="1"/>
              <a:t>bvb</a:t>
            </a:r>
            <a:r>
              <a:rPr lang="nl-BE" dirty="0"/>
              <a:t>. </a:t>
            </a:r>
            <a:r>
              <a:rPr lang="nl-BE" dirty="0" err="1"/>
              <a:t>bereken_product</a:t>
            </a:r>
            <a:r>
              <a:rPr lang="nl-BE" dirty="0"/>
              <a:t>()</a:t>
            </a:r>
            <a:br>
              <a:rPr lang="nl-BE" dirty="0"/>
            </a:br>
            <a:endParaRPr lang="nl-BE" dirty="0"/>
          </a:p>
        </p:txBody>
      </p:sp>
    </p:spTree>
    <p:extLst>
      <p:ext uri="{BB962C8B-B14F-4D97-AF65-F5344CB8AC3E}">
        <p14:creationId xmlns:p14="http://schemas.microsoft.com/office/powerpoint/2010/main" val="191360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16</a:t>
            </a:fld>
            <a:endParaRPr lang="nl-NL"/>
          </a:p>
        </p:txBody>
      </p:sp>
      <p:sp>
        <p:nvSpPr>
          <p:cNvPr id="8" name="Tijdelijke aanduiding voor inhoud 4"/>
          <p:cNvSpPr txBox="1">
            <a:spLocks/>
          </p:cNvSpPr>
          <p:nvPr/>
        </p:nvSpPr>
        <p:spPr>
          <a:xfrm>
            <a:off x="477542" y="323178"/>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b="1" dirty="0"/>
              <a:t>Opdrachten</a:t>
            </a:r>
            <a:endParaRPr lang="nl-BE" sz="2400" b="1" dirty="0"/>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57201" y="1048500"/>
            <a:ext cx="8209257" cy="5032260"/>
          </a:xfrm>
        </p:spPr>
        <p:txBody>
          <a:bodyPr>
            <a:normAutofit fontScale="92500" lnSpcReduction="20000"/>
          </a:bodyPr>
          <a:lstStyle/>
          <a:p>
            <a:r>
              <a:rPr lang="nl-BE" sz="2900" u="sng" dirty="0"/>
              <a:t>Opdracht 5.4: </a:t>
            </a:r>
            <a:r>
              <a:rPr lang="nl-BE" sz="2900" dirty="0"/>
              <a:t>(opgave 5.2 uit cursus)</a:t>
            </a:r>
            <a:br>
              <a:rPr lang="nl-BE" sz="2900" dirty="0"/>
            </a:br>
            <a:r>
              <a:rPr lang="nl-BE" sz="2900" dirty="0"/>
              <a:t>Schrijf de functie </a:t>
            </a:r>
            <a:r>
              <a:rPr lang="nl-BE" sz="2900" dirty="0" err="1"/>
              <a:t>is_even</a:t>
            </a:r>
            <a:r>
              <a:rPr lang="nl-BE" sz="2900" dirty="0"/>
              <a:t>() die nagaat of een getal even is en True of </a:t>
            </a:r>
            <a:r>
              <a:rPr lang="nl-BE" sz="2900" dirty="0" err="1"/>
              <a:t>False</a:t>
            </a:r>
            <a:r>
              <a:rPr lang="nl-BE" sz="2900" dirty="0"/>
              <a:t> teruggeeft.</a:t>
            </a:r>
          </a:p>
          <a:p>
            <a:endParaRPr lang="nl-BE" sz="2900" dirty="0"/>
          </a:p>
          <a:p>
            <a:r>
              <a:rPr lang="nl-BE" sz="2900" u="sng" dirty="0"/>
              <a:t>Opdracht 5.5: </a:t>
            </a:r>
            <a:r>
              <a:rPr lang="nl-BE" sz="2900" dirty="0"/>
              <a:t>(opgave 5.3 uit cursus)</a:t>
            </a:r>
            <a:br>
              <a:rPr lang="nl-BE" sz="2900" dirty="0"/>
            </a:br>
            <a:r>
              <a:rPr lang="nl-BE" altLang="nl-BE" sz="2900" dirty="0"/>
              <a:t>Schrijf de functie </a:t>
            </a:r>
            <a:r>
              <a:rPr lang="nl-BE" altLang="nl-BE" sz="2900" dirty="0" err="1"/>
              <a:t>is_oneven</a:t>
            </a:r>
            <a:r>
              <a:rPr lang="nl-BE" altLang="nl-BE" sz="2900" dirty="0"/>
              <a:t>(), die bepaalt of een getal oneven is, door de functie </a:t>
            </a:r>
            <a:r>
              <a:rPr lang="nl-BE" altLang="nl-BE" sz="2900" dirty="0" err="1"/>
              <a:t>is_even</a:t>
            </a:r>
            <a:r>
              <a:rPr lang="nl-BE" altLang="nl-BE" sz="2900" dirty="0"/>
              <a:t>() aan te roepen en het resultaat te inverteren.</a:t>
            </a:r>
          </a:p>
          <a:p>
            <a:endParaRPr lang="nl-BE" sz="2900" dirty="0"/>
          </a:p>
          <a:p>
            <a:r>
              <a:rPr lang="nl-BE" sz="2900" u="sng" dirty="0"/>
              <a:t>Opdracht 5.6: </a:t>
            </a:r>
            <a:r>
              <a:rPr lang="nl-BE" sz="2900" dirty="0"/>
              <a:t>(opgave 5.4 uit cursus)</a:t>
            </a:r>
            <a:br>
              <a:rPr lang="nl-BE" sz="2900" dirty="0"/>
            </a:br>
            <a:r>
              <a:rPr lang="nl-BE" altLang="nl-BE" sz="2900" dirty="0"/>
              <a:t>Schrijf de functie </a:t>
            </a:r>
            <a:r>
              <a:rPr lang="nl-BE" altLang="nl-BE" sz="2900" dirty="0" err="1"/>
              <a:t>get_tienden</a:t>
            </a:r>
            <a:r>
              <a:rPr lang="nl-BE" altLang="nl-BE" sz="2900" dirty="0"/>
              <a:t>(), die de tienden van een float retourneert. Bijv. voor 45,235 krijg je het getal 2 als resultaat</a:t>
            </a:r>
            <a:r>
              <a:rPr lang="nl-BE" sz="2900" dirty="0"/>
              <a:t> </a:t>
            </a:r>
          </a:p>
        </p:txBody>
      </p:sp>
      <p:sp>
        <p:nvSpPr>
          <p:cNvPr id="2" name="Rectangle 1">
            <a:extLst>
              <a:ext uri="{FF2B5EF4-FFF2-40B4-BE49-F238E27FC236}">
                <a16:creationId xmlns:a16="http://schemas.microsoft.com/office/drawing/2014/main" id="{F97C48CB-E10C-4A88-AD31-8034BF660F04}"/>
              </a:ext>
            </a:extLst>
          </p:cNvPr>
          <p:cNvSpPr>
            <a:spLocks noChangeArrowheads="1"/>
          </p:cNvSpPr>
          <p:nvPr/>
        </p:nvSpPr>
        <p:spPr bwMode="auto">
          <a:xfrm>
            <a:off x="331694" y="640087"/>
            <a:ext cx="184731" cy="36933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21A6834-EB17-43F3-8E5E-67504CDDBFEF}"/>
              </a:ext>
            </a:extLst>
          </p:cNvPr>
          <p:cNvSpPr>
            <a:spLocks noChangeArrowheads="1"/>
          </p:cNvSpPr>
          <p:nvPr/>
        </p:nvSpPr>
        <p:spPr bwMode="auto">
          <a:xfrm>
            <a:off x="152400" y="-16877"/>
            <a:ext cx="184731" cy="33855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89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17</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5.4. </a:t>
            </a:r>
            <a:r>
              <a:rPr lang="nl-BE" dirty="0" err="1">
                <a:solidFill>
                  <a:srgbClr val="92D050"/>
                </a:solidFill>
              </a:rPr>
              <a:t>main</a:t>
            </a:r>
            <a:r>
              <a:rPr lang="nl-BE" dirty="0">
                <a:solidFill>
                  <a:srgbClr val="92D050"/>
                </a:solidFill>
              </a:rPr>
              <a:t>() </a:t>
            </a:r>
          </a:p>
          <a:p>
            <a:pPr marL="0" indent="0">
              <a:buFont typeface="Arial"/>
              <a:buNone/>
            </a:pPr>
            <a:endParaRPr lang="nl-BE" dirty="0">
              <a:solidFill>
                <a:srgbClr val="92D050"/>
              </a:solidFill>
            </a:endParaRPr>
          </a:p>
          <a:p>
            <a:endParaRPr lang="nl-BE" b="1" dirty="0"/>
          </a:p>
        </p:txBody>
      </p:sp>
      <p:sp>
        <p:nvSpPr>
          <p:cNvPr id="2" name="Rectangle 1">
            <a:extLst>
              <a:ext uri="{FF2B5EF4-FFF2-40B4-BE49-F238E27FC236}">
                <a16:creationId xmlns:a16="http://schemas.microsoft.com/office/drawing/2014/main" id="{256F5CF5-A95E-4265-BC24-0311CC91FE91}"/>
              </a:ext>
            </a:extLst>
          </p:cNvPr>
          <p:cNvSpPr>
            <a:spLocks noGrp="1" noChangeArrowheads="1"/>
          </p:cNvSpPr>
          <p:nvPr>
            <p:ph idx="1"/>
          </p:nvPr>
        </p:nvSpPr>
        <p:spPr bwMode="auto">
          <a:xfrm>
            <a:off x="612776" y="4240581"/>
            <a:ext cx="4247460" cy="16312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dirty="0" err="1">
                <a:ln>
                  <a:noFill/>
                </a:ln>
                <a:solidFill>
                  <a:srgbClr val="000080"/>
                </a:solidFill>
                <a:effectLst/>
                <a:latin typeface="Consolas" panose="020B0609020204030204" pitchFamily="49" charset="0"/>
              </a:rPr>
              <a:t>def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main</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a:ln>
                  <a:noFill/>
                </a:ln>
                <a:solidFill>
                  <a:srgbClr val="000080"/>
                </a:solidFill>
                <a:effectLst/>
                <a:latin typeface="Consolas" panose="020B0609020204030204" pitchFamily="49" charset="0"/>
              </a:rPr>
              <a:t>print</a:t>
            </a:r>
            <a:r>
              <a:rPr kumimoji="0" lang="nl-BE" altLang="nl-BE" sz="2000" b="0" i="0" u="none" strike="noStrike" cap="none" normalizeH="0" baseline="0" dirty="0">
                <a:ln>
                  <a:noFill/>
                </a:ln>
                <a:solidFill>
                  <a:srgbClr val="000000"/>
                </a:solidFill>
                <a:effectLst/>
                <a:latin typeface="Consolas" panose="020B0609020204030204" pitchFamily="49" charset="0"/>
              </a:rPr>
              <a:t>(</a:t>
            </a:r>
            <a:r>
              <a:rPr kumimoji="0" lang="nl-BE" altLang="nl-BE" sz="2000" b="1" i="0" u="none" strike="noStrike" cap="none" normalizeH="0" baseline="0" dirty="0">
                <a:ln>
                  <a:noFill/>
                </a:ln>
                <a:solidFill>
                  <a:srgbClr val="008080"/>
                </a:solidFill>
                <a:effectLst/>
                <a:latin typeface="Consolas" panose="020B0609020204030204" pitchFamily="49" charset="0"/>
              </a:rPr>
              <a:t>"</a:t>
            </a:r>
            <a:r>
              <a:rPr kumimoji="0" lang="nl-BE" altLang="nl-BE" sz="2000" b="1" i="0" u="none" strike="noStrike" cap="none" normalizeH="0" baseline="0" dirty="0" err="1">
                <a:ln>
                  <a:noFill/>
                </a:ln>
                <a:solidFill>
                  <a:srgbClr val="008080"/>
                </a:solidFill>
                <a:effectLst/>
                <a:latin typeface="Consolas" panose="020B0609020204030204" pitchFamily="49" charset="0"/>
              </a:rPr>
              <a:t>Hello</a:t>
            </a:r>
            <a:r>
              <a:rPr kumimoji="0" lang="nl-BE" altLang="nl-BE" sz="2000" b="1" i="0" u="none" strike="noStrike" cap="none" normalizeH="0" baseline="0" dirty="0">
                <a:ln>
                  <a:noFill/>
                </a:ln>
                <a:solidFill>
                  <a:srgbClr val="008080"/>
                </a:solidFill>
                <a:effectLst/>
                <a:latin typeface="Consolas" panose="020B0609020204030204" pitchFamily="49" charset="0"/>
              </a:rPr>
              <a:t> </a:t>
            </a:r>
            <a:r>
              <a:rPr kumimoji="0" lang="nl-BE" altLang="nl-BE" sz="2000" b="1" i="0" u="none" strike="noStrike" cap="none" normalizeH="0" baseline="0" dirty="0" err="1">
                <a:ln>
                  <a:noFill/>
                </a:ln>
                <a:solidFill>
                  <a:srgbClr val="008080"/>
                </a:solidFill>
                <a:effectLst/>
                <a:latin typeface="Consolas" panose="020B0609020204030204" pitchFamily="49" charset="0"/>
              </a:rPr>
              <a:t>world</a:t>
            </a:r>
            <a:r>
              <a:rPr kumimoji="0" lang="nl-BE" altLang="nl-BE" sz="2000" b="1" i="0" u="none" strike="noStrike" cap="none" normalizeH="0" baseline="0" dirty="0">
                <a:ln>
                  <a:noFill/>
                </a:ln>
                <a:solidFill>
                  <a:srgbClr val="008080"/>
                </a:solidFill>
                <a:effectLst/>
                <a:latin typeface="Consolas" panose="020B0609020204030204" pitchFamily="49" charset="0"/>
              </a:rPr>
              <a:t>!"</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1" i="0" u="none" strike="noStrike" cap="none" normalizeH="0" baseline="0" dirty="0" err="1">
                <a:ln>
                  <a:noFill/>
                </a:ln>
                <a:solidFill>
                  <a:srgbClr val="000080"/>
                </a:solidFill>
                <a:effectLst/>
                <a:latin typeface="Consolas" panose="020B0609020204030204" pitchFamily="49" charset="0"/>
              </a:rPr>
              <a:t>if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__name__ == </a:t>
            </a:r>
            <a:r>
              <a:rPr kumimoji="0" lang="nl-BE" altLang="nl-BE" sz="2000" b="1" i="0" u="none" strike="noStrike" cap="none" normalizeH="0" baseline="0" dirty="0">
                <a:ln>
                  <a:noFill/>
                </a:ln>
                <a:solidFill>
                  <a:srgbClr val="008080"/>
                </a:solidFill>
                <a:effectLst/>
                <a:latin typeface="Consolas" panose="020B0609020204030204" pitchFamily="49" charset="0"/>
              </a:rPr>
              <a:t>'__</a:t>
            </a:r>
            <a:r>
              <a:rPr kumimoji="0" lang="nl-BE" altLang="nl-BE" sz="2000" b="1" i="0" u="none" strike="noStrike" cap="none" normalizeH="0" baseline="0" dirty="0" err="1">
                <a:ln>
                  <a:noFill/>
                </a:ln>
                <a:solidFill>
                  <a:srgbClr val="008080"/>
                </a:solidFill>
                <a:effectLst/>
                <a:latin typeface="Consolas" panose="020B0609020204030204" pitchFamily="49" charset="0"/>
              </a:rPr>
              <a:t>main</a:t>
            </a:r>
            <a:r>
              <a:rPr kumimoji="0" lang="nl-BE" altLang="nl-BE" sz="2000" b="1" i="0" u="none" strike="noStrike" cap="none" normalizeH="0" baseline="0" dirty="0">
                <a:ln>
                  <a:noFill/>
                </a:ln>
                <a:solidFill>
                  <a:srgbClr val="008080"/>
                </a:solidFill>
                <a:effectLst/>
                <a:latin typeface="Consolas" panose="020B0609020204030204" pitchFamily="49" charset="0"/>
              </a:rPr>
              <a:t>__'</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main</a:t>
            </a:r>
            <a:r>
              <a:rPr kumimoji="0" lang="nl-BE" altLang="nl-BE" sz="2000" b="0" i="0" u="none" strike="noStrike" cap="none" normalizeH="0" baseline="0" dirty="0">
                <a:ln>
                  <a:noFill/>
                </a:ln>
                <a:solidFill>
                  <a:srgbClr val="000000"/>
                </a:solidFill>
                <a:effectLst/>
                <a:latin typeface="Consolas" panose="020B0609020204030204" pitchFamily="49" charset="0"/>
              </a:rPr>
              <a: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
        <p:nvSpPr>
          <p:cNvPr id="11" name="Tijdelijke aanduiding voor inhoud 2">
            <a:extLst>
              <a:ext uri="{FF2B5EF4-FFF2-40B4-BE49-F238E27FC236}">
                <a16:creationId xmlns:a16="http://schemas.microsoft.com/office/drawing/2014/main" id="{AEBD1206-CF5E-4884-888F-BE0470841B15}"/>
              </a:ext>
            </a:extLst>
          </p:cNvPr>
          <p:cNvSpPr txBox="1">
            <a:spLocks/>
          </p:cNvSpPr>
          <p:nvPr/>
        </p:nvSpPr>
        <p:spPr>
          <a:xfrm>
            <a:off x="457201" y="1198569"/>
            <a:ext cx="8209257" cy="2837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t>Structuur aanbrengen in ons programma </a:t>
            </a:r>
            <a:r>
              <a:rPr lang="nl-BE" dirty="0">
                <a:sym typeface="Wingdings" panose="05000000000000000000" pitchFamily="2" charset="2"/>
              </a:rPr>
              <a:t> functie </a:t>
            </a:r>
            <a:r>
              <a:rPr lang="nl-BE" dirty="0" err="1">
                <a:sym typeface="Wingdings" panose="05000000000000000000" pitchFamily="2" charset="2"/>
              </a:rPr>
              <a:t>main</a:t>
            </a:r>
            <a:r>
              <a:rPr lang="nl-BE" dirty="0">
                <a:sym typeface="Wingdings" panose="05000000000000000000" pitchFamily="2" charset="2"/>
              </a:rPr>
              <a:t>()</a:t>
            </a:r>
          </a:p>
          <a:p>
            <a:r>
              <a:rPr lang="nl-BE" dirty="0"/>
              <a:t>bevat het hoofdprogramma</a:t>
            </a:r>
          </a:p>
          <a:p>
            <a:r>
              <a:rPr lang="nl-BE" dirty="0"/>
              <a:t>kan andere functies aanroepen</a:t>
            </a:r>
          </a:p>
        </p:txBody>
      </p:sp>
      <p:pic>
        <p:nvPicPr>
          <p:cNvPr id="12" name="Picture 6" descr="MCj03463170000[1]">
            <a:extLst>
              <a:ext uri="{FF2B5EF4-FFF2-40B4-BE49-F238E27FC236}">
                <a16:creationId xmlns:a16="http://schemas.microsoft.com/office/drawing/2014/main" id="{1284B165-AF90-46D1-B540-3F107F1A63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8348" y="4424502"/>
            <a:ext cx="645112" cy="63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jdelijke aanduiding voor inhoud 5">
            <a:extLst>
              <a:ext uri="{FF2B5EF4-FFF2-40B4-BE49-F238E27FC236}">
                <a16:creationId xmlns:a16="http://schemas.microsoft.com/office/drawing/2014/main" id="{67A3D554-82FF-4654-A656-A72448501BF0}"/>
              </a:ext>
            </a:extLst>
          </p:cNvPr>
          <p:cNvSpPr txBox="1">
            <a:spLocks/>
          </p:cNvSpPr>
          <p:nvPr/>
        </p:nvSpPr>
        <p:spPr>
          <a:xfrm>
            <a:off x="5884824" y="4240581"/>
            <a:ext cx="2911701" cy="1052857"/>
          </a:xfrm>
          <a:prstGeom prst="rect">
            <a:avLst/>
          </a:prstGeom>
          <a:ln>
            <a:solidFill>
              <a:srgbClr val="FF0000"/>
            </a:solidFill>
          </a:ln>
        </p:spPr>
        <p:txBody>
          <a:bodyPr vert="horz" lIns="91440" tIns="45720" rIns="91440" bIns="45720" rtlCol="0">
            <a:normAutofit fontScale="85000" lnSpcReduction="20000"/>
          </a:bodyPr>
          <a:lstStyle>
            <a:lvl1pPr marL="0" indent="0" algn="l" defTabSz="457200" rtl="0" eaLnBrk="1" latinLnBrk="0" hangingPunct="1">
              <a:spcBef>
                <a:spcPct val="20000"/>
              </a:spcBef>
              <a:buFont typeface="Arial"/>
              <a:buNone/>
              <a:defRPr sz="3200" i="1" kern="1200">
                <a:solidFill>
                  <a:srgbClr val="CC00CC"/>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sz="2800" i="0" dirty="0">
                <a:solidFill>
                  <a:schemeClr val="tx1"/>
                </a:solidFill>
              </a:rPr>
              <a:t>Vanaf nu ben je verplicht om op deze manier te werken!</a:t>
            </a:r>
            <a:endParaRPr lang="nl-BE" sz="2800" i="0" dirty="0">
              <a:solidFill>
                <a:schemeClr val="bg1">
                  <a:lumMod val="75000"/>
                </a:schemeClr>
              </a:solidFill>
            </a:endParaRPr>
          </a:p>
        </p:txBody>
      </p:sp>
    </p:spTree>
    <p:extLst>
      <p:ext uri="{BB962C8B-B14F-4D97-AF65-F5344CB8AC3E}">
        <p14:creationId xmlns:p14="http://schemas.microsoft.com/office/powerpoint/2010/main" val="359422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18</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5.5. Scope </a:t>
            </a:r>
            <a:endParaRPr lang="nl-BE" b="1" dirty="0"/>
          </a:p>
        </p:txBody>
      </p:sp>
      <p:sp>
        <p:nvSpPr>
          <p:cNvPr id="3" name="Tijdelijke aanduiding voor inhoud 2"/>
          <p:cNvSpPr>
            <a:spLocks noGrp="1"/>
          </p:cNvSpPr>
          <p:nvPr>
            <p:ph idx="1"/>
          </p:nvPr>
        </p:nvSpPr>
        <p:spPr>
          <a:xfrm>
            <a:off x="477541" y="1127918"/>
            <a:ext cx="8209257" cy="4602163"/>
          </a:xfrm>
        </p:spPr>
        <p:txBody>
          <a:bodyPr/>
          <a:lstStyle/>
          <a:p>
            <a:pPr marL="0" indent="0">
              <a:buNone/>
            </a:pPr>
            <a:r>
              <a:rPr lang="nl-BE" dirty="0">
                <a:solidFill>
                  <a:srgbClr val="92D050"/>
                </a:solidFill>
              </a:rPr>
              <a:t>5.5.1 Scope van variabelen </a:t>
            </a:r>
          </a:p>
          <a:p>
            <a:pPr marL="0" indent="0">
              <a:buNone/>
            </a:pPr>
            <a:r>
              <a:rPr lang="nl-BE" dirty="0"/>
              <a:t>= bereik van variabelen</a:t>
            </a:r>
          </a:p>
          <a:p>
            <a:pPr marL="0" indent="0">
              <a:buNone/>
            </a:pPr>
            <a:endParaRPr lang="nl-BE" dirty="0"/>
          </a:p>
          <a:p>
            <a:pPr marL="0" indent="0">
              <a:buNone/>
            </a:pPr>
            <a:endParaRPr lang="nl-BE" dirty="0"/>
          </a:p>
        </p:txBody>
      </p:sp>
      <p:sp>
        <p:nvSpPr>
          <p:cNvPr id="10" name="Rectangle 5">
            <a:extLst>
              <a:ext uri="{FF2B5EF4-FFF2-40B4-BE49-F238E27FC236}">
                <a16:creationId xmlns:a16="http://schemas.microsoft.com/office/drawing/2014/main" id="{5A0F42F7-EED3-4EEF-933F-57A82A91B7D9}"/>
              </a:ext>
            </a:extLst>
          </p:cNvPr>
          <p:cNvSpPr>
            <a:spLocks noChangeArrowheads="1"/>
          </p:cNvSpPr>
          <p:nvPr/>
        </p:nvSpPr>
        <p:spPr bwMode="auto">
          <a:xfrm>
            <a:off x="569680" y="2262922"/>
            <a:ext cx="6993998" cy="40934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dirty="0" err="1">
                <a:ln>
                  <a:noFill/>
                </a:ln>
                <a:solidFill>
                  <a:srgbClr val="000080"/>
                </a:solidFill>
                <a:effectLst/>
                <a:latin typeface="Consolas" panose="020B0609020204030204" pitchFamily="49" charset="0"/>
              </a:rPr>
              <a:t>def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toon():</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 = </a:t>
            </a:r>
            <a:r>
              <a:rPr kumimoji="0" lang="nl-BE" altLang="nl-BE" sz="2000" b="0" i="0" u="none" strike="noStrike" cap="none" normalizeH="0" baseline="0" dirty="0">
                <a:ln>
                  <a:noFill/>
                </a:ln>
                <a:solidFill>
                  <a:srgbClr val="0000FF"/>
                </a:solidFill>
                <a:effectLst/>
                <a:latin typeface="Consolas" panose="020B0609020204030204" pitchFamily="49" charset="0"/>
              </a:rPr>
              <a:t>8</a:t>
            </a:r>
            <a:br>
              <a:rPr kumimoji="0" lang="nl-BE" altLang="nl-BE" sz="2000" b="0" i="0" u="none" strike="noStrike" cap="none" normalizeH="0" baseline="0" dirty="0">
                <a:ln>
                  <a:noFill/>
                </a:ln>
                <a:solidFill>
                  <a:srgbClr val="0000FF"/>
                </a:solidFill>
                <a:effectLst/>
                <a:latin typeface="Consolas" panose="020B0609020204030204" pitchFamily="49" charset="0"/>
              </a:rPr>
            </a:br>
            <a:r>
              <a:rPr kumimoji="0" lang="nl-BE" altLang="nl-BE" sz="2000" b="0" i="0" u="none" strike="noStrike" cap="none" normalizeH="0" baseline="0" dirty="0">
                <a:ln>
                  <a:noFill/>
                </a:ln>
                <a:solidFill>
                  <a:srgbClr val="0000FF"/>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b = </a:t>
            </a:r>
            <a:r>
              <a:rPr kumimoji="0" lang="nl-BE" altLang="nl-BE" sz="2000" b="0" i="0" u="none" strike="noStrike" cap="none" normalizeH="0" baseline="0" dirty="0">
                <a:ln>
                  <a:noFill/>
                </a:ln>
                <a:solidFill>
                  <a:srgbClr val="0000FF"/>
                </a:solidFill>
                <a:effectLst/>
                <a:latin typeface="Consolas" panose="020B0609020204030204" pitchFamily="49" charset="0"/>
              </a:rPr>
              <a:t>9			</a:t>
            </a:r>
            <a:br>
              <a:rPr kumimoji="0" lang="nl-BE" altLang="nl-BE" sz="2000" b="0" i="0" u="none" strike="noStrike" cap="none" normalizeH="0" baseline="0" dirty="0">
                <a:ln>
                  <a:noFill/>
                </a:ln>
                <a:solidFill>
                  <a:srgbClr val="0000FF"/>
                </a:solidFill>
                <a:effectLst/>
                <a:latin typeface="Consolas" panose="020B0609020204030204" pitchFamily="49" charset="0"/>
              </a:rPr>
            </a:br>
            <a:r>
              <a:rPr kumimoji="0" lang="nl-BE" altLang="nl-BE" sz="2000" b="0" i="0" u="none" strike="noStrike" cap="none" normalizeH="0" baseline="0" dirty="0">
                <a:ln>
                  <a:noFill/>
                </a:ln>
                <a:solidFill>
                  <a:srgbClr val="0000FF"/>
                </a:solidFill>
                <a:effectLst/>
                <a:latin typeface="Consolas" panose="020B0609020204030204" pitchFamily="49" charset="0"/>
              </a:rPr>
              <a:t>    </a:t>
            </a:r>
            <a:r>
              <a:rPr kumimoji="0" lang="nl-BE" altLang="nl-BE" sz="2000" b="0" i="0" u="none" strike="noStrike" cap="none" normalizeH="0" baseline="0" dirty="0">
                <a:ln>
                  <a:noFill/>
                </a:ln>
                <a:solidFill>
                  <a:srgbClr val="000080"/>
                </a:solidFill>
                <a:effectLst/>
                <a:latin typeface="Consolas" panose="020B0609020204030204" pitchFamily="49" charset="0"/>
              </a:rPr>
              <a:t>print</a:t>
            </a:r>
            <a:r>
              <a:rPr kumimoji="0" lang="nl-BE" altLang="nl-BE" sz="2000" b="0" i="0" u="none" strike="noStrike" cap="none" normalizeH="0" baseline="0" dirty="0">
                <a:ln>
                  <a:noFill/>
                </a:ln>
                <a:solidFill>
                  <a:srgbClr val="000000"/>
                </a:solidFill>
                <a:effectLst/>
                <a:latin typeface="Consolas" panose="020B0609020204030204" pitchFamily="49" charset="0"/>
              </a:rPr>
              <a:t>(a, b)</a:t>
            </a:r>
            <a:br>
              <a:rPr kumimoji="0" lang="nl-BE" altLang="nl-BE" sz="2000" b="0" i="0" u="none" strike="noStrike" cap="none" normalizeH="0" baseline="0" dirty="0">
                <a:ln>
                  <a:noFill/>
                </a:ln>
                <a:solidFill>
                  <a:srgbClr val="000000"/>
                </a:solidFill>
                <a:effectLst/>
                <a:latin typeface="Consolas" panose="020B0609020204030204" pitchFamily="49" charset="0"/>
              </a:rPr>
            </a:b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1" i="0" u="none" strike="noStrike" cap="none" normalizeH="0" baseline="0" dirty="0" err="1">
                <a:ln>
                  <a:noFill/>
                </a:ln>
                <a:solidFill>
                  <a:srgbClr val="000080"/>
                </a:solidFill>
                <a:effectLst/>
                <a:latin typeface="Consolas" panose="020B0609020204030204" pitchFamily="49" charset="0"/>
              </a:rPr>
              <a:t>def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main</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 = </a:t>
            </a:r>
            <a:r>
              <a:rPr kumimoji="0" lang="nl-BE" altLang="nl-BE" sz="2000" b="0" i="0" u="none" strike="noStrike" cap="none" normalizeH="0" baseline="0" dirty="0">
                <a:ln>
                  <a:noFill/>
                </a:ln>
                <a:solidFill>
                  <a:srgbClr val="0000FF"/>
                </a:solidFill>
                <a:effectLst/>
                <a:latin typeface="Consolas" panose="020B0609020204030204" pitchFamily="49" charset="0"/>
              </a:rPr>
              <a:t>5</a:t>
            </a:r>
            <a:br>
              <a:rPr kumimoji="0" lang="nl-BE" altLang="nl-BE" sz="2000" b="0" i="0" u="none" strike="noStrike" cap="none" normalizeH="0" baseline="0" dirty="0">
                <a:ln>
                  <a:noFill/>
                </a:ln>
                <a:solidFill>
                  <a:srgbClr val="0000FF"/>
                </a:solidFill>
                <a:effectLst/>
                <a:latin typeface="Consolas" panose="020B0609020204030204" pitchFamily="49" charset="0"/>
              </a:rPr>
            </a:br>
            <a:r>
              <a:rPr kumimoji="0" lang="nl-BE" altLang="nl-BE" sz="2000" b="0" i="0" u="none" strike="noStrike" cap="none" normalizeH="0" baseline="0" dirty="0">
                <a:ln>
                  <a:noFill/>
                </a:ln>
                <a:solidFill>
                  <a:srgbClr val="0000FF"/>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b = </a:t>
            </a:r>
            <a:r>
              <a:rPr kumimoji="0" lang="nl-BE" altLang="nl-BE" sz="2000" b="0" i="0" u="none" strike="noStrike" cap="none" normalizeH="0" baseline="0" dirty="0">
                <a:ln>
                  <a:noFill/>
                </a:ln>
                <a:solidFill>
                  <a:srgbClr val="0000FF"/>
                </a:solidFill>
                <a:effectLst/>
                <a:latin typeface="Consolas" panose="020B0609020204030204" pitchFamily="49" charset="0"/>
              </a:rPr>
              <a:t>6</a:t>
            </a:r>
            <a:br>
              <a:rPr kumimoji="0" lang="nl-BE" altLang="nl-BE" sz="2000" b="0" i="0" u="none" strike="noStrike" cap="none" normalizeH="0" baseline="0" dirty="0">
                <a:ln>
                  <a:noFill/>
                </a:ln>
                <a:solidFill>
                  <a:srgbClr val="0000FF"/>
                </a:solidFill>
                <a:effectLst/>
                <a:latin typeface="Consolas" panose="020B0609020204030204" pitchFamily="49" charset="0"/>
              </a:rPr>
            </a:br>
            <a:r>
              <a:rPr kumimoji="0" lang="nl-BE" altLang="nl-BE" sz="2000" b="0" i="0" u="none" strike="noStrike" cap="none" normalizeH="0" baseline="0" dirty="0">
                <a:ln>
                  <a:noFill/>
                </a:ln>
                <a:solidFill>
                  <a:srgbClr val="0000FF"/>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toon()</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a:ln>
                  <a:noFill/>
                </a:ln>
                <a:solidFill>
                  <a:srgbClr val="000080"/>
                </a:solidFill>
                <a:effectLst/>
                <a:latin typeface="Consolas" panose="020B0609020204030204" pitchFamily="49" charset="0"/>
              </a:rPr>
              <a:t>print</a:t>
            </a:r>
            <a:r>
              <a:rPr kumimoji="0" lang="nl-BE" altLang="nl-BE" sz="2000" b="0" i="0" u="none" strike="noStrike" cap="none" normalizeH="0" baseline="0" dirty="0">
                <a:ln>
                  <a:noFill/>
                </a:ln>
                <a:solidFill>
                  <a:srgbClr val="000000"/>
                </a:solidFill>
                <a:effectLst/>
                <a:latin typeface="Consolas" panose="020B0609020204030204" pitchFamily="49" charset="0"/>
              </a:rPr>
              <a:t>(a, b)</a:t>
            </a:r>
            <a:br>
              <a:rPr kumimoji="0" lang="nl-BE" altLang="nl-BE" sz="2000" b="0" i="0" u="none" strike="noStrike" cap="none" normalizeH="0" baseline="0" dirty="0">
                <a:ln>
                  <a:noFill/>
                </a:ln>
                <a:solidFill>
                  <a:srgbClr val="000000"/>
                </a:solidFill>
                <a:effectLst/>
                <a:latin typeface="Consolas" panose="020B0609020204030204" pitchFamily="49" charset="0"/>
              </a:rPr>
            </a:b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1" i="0" u="none" strike="noStrike" cap="none" normalizeH="0" baseline="0" dirty="0" err="1">
                <a:ln>
                  <a:noFill/>
                </a:ln>
                <a:solidFill>
                  <a:srgbClr val="000080"/>
                </a:solidFill>
                <a:effectLst/>
                <a:latin typeface="Consolas" panose="020B0609020204030204" pitchFamily="49" charset="0"/>
              </a:rPr>
              <a:t>if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__name__ == </a:t>
            </a:r>
            <a:r>
              <a:rPr kumimoji="0" lang="nl-BE" altLang="nl-BE" sz="2000" b="1" i="0" u="none" strike="noStrike" cap="none" normalizeH="0" baseline="0" dirty="0">
                <a:ln>
                  <a:noFill/>
                </a:ln>
                <a:solidFill>
                  <a:srgbClr val="008080"/>
                </a:solidFill>
                <a:effectLst/>
                <a:latin typeface="Consolas" panose="020B0609020204030204" pitchFamily="49" charset="0"/>
              </a:rPr>
              <a:t>'__</a:t>
            </a:r>
            <a:r>
              <a:rPr kumimoji="0" lang="nl-BE" altLang="nl-BE" sz="2000" b="1" i="0" u="none" strike="noStrike" cap="none" normalizeH="0" baseline="0" dirty="0" err="1">
                <a:ln>
                  <a:noFill/>
                </a:ln>
                <a:solidFill>
                  <a:srgbClr val="008080"/>
                </a:solidFill>
                <a:effectLst/>
                <a:latin typeface="Consolas" panose="020B0609020204030204" pitchFamily="49" charset="0"/>
              </a:rPr>
              <a:t>main</a:t>
            </a:r>
            <a:r>
              <a:rPr kumimoji="0" lang="nl-BE" altLang="nl-BE" sz="2000" b="1" i="0" u="none" strike="noStrike" cap="none" normalizeH="0" baseline="0" dirty="0">
                <a:ln>
                  <a:noFill/>
                </a:ln>
                <a:solidFill>
                  <a:srgbClr val="008080"/>
                </a:solidFill>
                <a:effectLst/>
                <a:latin typeface="Consolas" panose="020B0609020204030204" pitchFamily="49" charset="0"/>
              </a:rPr>
              <a:t>__'</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main</a:t>
            </a:r>
            <a:r>
              <a:rPr kumimoji="0" lang="nl-BE" altLang="nl-BE" sz="2000" b="0" i="0" u="none" strike="noStrike" cap="none" normalizeH="0" baseline="0" dirty="0">
                <a:ln>
                  <a:noFill/>
                </a:ln>
                <a:solidFill>
                  <a:srgbClr val="000000"/>
                </a:solidFill>
                <a:effectLst/>
                <a:latin typeface="Consolas" panose="020B0609020204030204" pitchFamily="49" charset="0"/>
              </a:rPr>
              <a: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
        <p:nvSpPr>
          <p:cNvPr id="2" name="Tekstvak 1">
            <a:extLst>
              <a:ext uri="{FF2B5EF4-FFF2-40B4-BE49-F238E27FC236}">
                <a16:creationId xmlns:a16="http://schemas.microsoft.com/office/drawing/2014/main" id="{57CA8C97-7AF8-4BF1-99E4-01C1852F70E0}"/>
              </a:ext>
            </a:extLst>
          </p:cNvPr>
          <p:cNvSpPr txBox="1"/>
          <p:nvPr/>
        </p:nvSpPr>
        <p:spPr>
          <a:xfrm>
            <a:off x="4891436" y="3584427"/>
            <a:ext cx="3287364" cy="769441"/>
          </a:xfrm>
          <a:prstGeom prst="rect">
            <a:avLst/>
          </a:prstGeom>
          <a:solidFill>
            <a:schemeClr val="bg1"/>
          </a:solidFill>
          <a:ln>
            <a:solidFill>
              <a:schemeClr val="tx1"/>
            </a:solidFill>
          </a:ln>
        </p:spPr>
        <p:txBody>
          <a:bodyPr wrap="square" rtlCol="0">
            <a:spAutoFit/>
          </a:bodyPr>
          <a:lstStyle/>
          <a:p>
            <a:r>
              <a:rPr lang="nl-BE" sz="4400" dirty="0"/>
              <a:t>Output?</a:t>
            </a:r>
          </a:p>
        </p:txBody>
      </p:sp>
      <p:pic>
        <p:nvPicPr>
          <p:cNvPr id="11" name="Afbeelding 10">
            <a:extLst>
              <a:ext uri="{FF2B5EF4-FFF2-40B4-BE49-F238E27FC236}">
                <a16:creationId xmlns:a16="http://schemas.microsoft.com/office/drawing/2014/main" id="{AD41C6D3-02A8-438B-97ED-85E9617EA91D}"/>
              </a:ext>
            </a:extLst>
          </p:cNvPr>
          <p:cNvPicPr>
            <a:picLocks noChangeAspect="1"/>
          </p:cNvPicPr>
          <p:nvPr/>
        </p:nvPicPr>
        <p:blipFill>
          <a:blip r:embed="rId2"/>
          <a:stretch>
            <a:fillRect/>
          </a:stretch>
        </p:blipFill>
        <p:spPr>
          <a:xfrm>
            <a:off x="7162190" y="3657600"/>
            <a:ext cx="686764" cy="655628"/>
          </a:xfrm>
          <a:prstGeom prst="rect">
            <a:avLst/>
          </a:prstGeom>
        </p:spPr>
      </p:pic>
    </p:spTree>
    <p:extLst>
      <p:ext uri="{BB962C8B-B14F-4D97-AF65-F5344CB8AC3E}">
        <p14:creationId xmlns:p14="http://schemas.microsoft.com/office/powerpoint/2010/main" val="170763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19</a:t>
            </a:fld>
            <a:endParaRPr lang="nl-NL"/>
          </a:p>
        </p:txBody>
      </p:sp>
      <p:sp>
        <p:nvSpPr>
          <p:cNvPr id="8" name="Tijdelijke aanduiding voor inhoud 4"/>
          <p:cNvSpPr txBox="1">
            <a:spLocks/>
          </p:cNvSpPr>
          <p:nvPr/>
        </p:nvSpPr>
        <p:spPr>
          <a:xfrm>
            <a:off x="477542" y="323178"/>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67371" y="190966"/>
            <a:ext cx="8209257" cy="5468471"/>
          </a:xfrm>
        </p:spPr>
        <p:txBody>
          <a:bodyPr>
            <a:normAutofit/>
          </a:bodyPr>
          <a:lstStyle/>
          <a:p>
            <a:pPr marL="0" indent="0">
              <a:buNone/>
            </a:pPr>
            <a:r>
              <a:rPr lang="nl-BE" sz="4000" b="1" dirty="0">
                <a:solidFill>
                  <a:srgbClr val="58A618"/>
                </a:solidFill>
              </a:rPr>
              <a:t>Opdrachten</a:t>
            </a:r>
          </a:p>
          <a:p>
            <a:pPr marL="0" indent="0">
              <a:buNone/>
            </a:pPr>
            <a:r>
              <a:rPr lang="nl-BE" sz="2900" u="sng" dirty="0"/>
              <a:t>Opdracht 5.7: </a:t>
            </a:r>
          </a:p>
          <a:p>
            <a:r>
              <a:rPr lang="nl-BE" sz="2800" dirty="0"/>
              <a:t>Maak een functie </a:t>
            </a:r>
            <a:r>
              <a:rPr lang="nl-BE" sz="2800" dirty="0" err="1"/>
              <a:t>toon_tafel</a:t>
            </a:r>
            <a:r>
              <a:rPr lang="nl-BE" sz="2800" dirty="0"/>
              <a:t>() om de tafel van vermenigvuldiging te tonen. Vraag in het hoofdprogramma aan de gebruiker welke tafel hij wil zien. </a:t>
            </a:r>
          </a:p>
          <a:p>
            <a:r>
              <a:rPr lang="nl-BE" sz="2800" dirty="0"/>
              <a:t>Bepaal de scope van elke variabele die je in je programma gebruikt en vermeld of dit  een parameter of een lokale variabele is.</a:t>
            </a:r>
            <a:br>
              <a:rPr lang="nl-BE" sz="2800" dirty="0"/>
            </a:br>
            <a:r>
              <a:rPr lang="nl-BE" sz="2500" dirty="0"/>
              <a:t>Voorbeeld van output (tafel van 15):</a:t>
            </a:r>
          </a:p>
          <a:p>
            <a:endParaRPr lang="nl-BE" sz="2500" dirty="0"/>
          </a:p>
        </p:txBody>
      </p:sp>
      <p:sp>
        <p:nvSpPr>
          <p:cNvPr id="2" name="Rectangle 1">
            <a:extLst>
              <a:ext uri="{FF2B5EF4-FFF2-40B4-BE49-F238E27FC236}">
                <a16:creationId xmlns:a16="http://schemas.microsoft.com/office/drawing/2014/main" id="{F97C48CB-E10C-4A88-AD31-8034BF660F04}"/>
              </a:ext>
            </a:extLst>
          </p:cNvPr>
          <p:cNvSpPr>
            <a:spLocks noChangeArrowheads="1"/>
          </p:cNvSpPr>
          <p:nvPr/>
        </p:nvSpPr>
        <p:spPr bwMode="auto">
          <a:xfrm>
            <a:off x="331694" y="640087"/>
            <a:ext cx="184731" cy="36933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21A6834-EB17-43F3-8E5E-67504CDDBFEF}"/>
              </a:ext>
            </a:extLst>
          </p:cNvPr>
          <p:cNvSpPr>
            <a:spLocks noChangeArrowheads="1"/>
          </p:cNvSpPr>
          <p:nvPr/>
        </p:nvSpPr>
        <p:spPr bwMode="auto">
          <a:xfrm>
            <a:off x="152400" y="-16877"/>
            <a:ext cx="184731" cy="33855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0" i="0" u="none" strike="noStrike" cap="none" normalizeH="0" baseline="0" dirty="0">
              <a:ln>
                <a:noFill/>
              </a:ln>
              <a:solidFill>
                <a:schemeClr val="tx1"/>
              </a:solidFill>
              <a:effectLst/>
              <a:latin typeface="Arial" panose="020B0604020202020204" pitchFamily="34" charset="0"/>
            </a:endParaRPr>
          </a:p>
        </p:txBody>
      </p:sp>
      <p:pic>
        <p:nvPicPr>
          <p:cNvPr id="5" name="Afbeelding 4">
            <a:extLst>
              <a:ext uri="{FF2B5EF4-FFF2-40B4-BE49-F238E27FC236}">
                <a16:creationId xmlns:a16="http://schemas.microsoft.com/office/drawing/2014/main" id="{FE46B9CA-D830-4737-BCB5-2422AA7B8761}"/>
              </a:ext>
            </a:extLst>
          </p:cNvPr>
          <p:cNvPicPr>
            <a:picLocks noChangeAspect="1"/>
          </p:cNvPicPr>
          <p:nvPr/>
        </p:nvPicPr>
        <p:blipFill>
          <a:blip r:embed="rId2"/>
          <a:stretch>
            <a:fillRect/>
          </a:stretch>
        </p:blipFill>
        <p:spPr>
          <a:xfrm>
            <a:off x="5781029" y="4559746"/>
            <a:ext cx="1524000" cy="2124075"/>
          </a:xfrm>
          <a:prstGeom prst="rect">
            <a:avLst/>
          </a:prstGeom>
        </p:spPr>
      </p:pic>
    </p:spTree>
    <p:extLst>
      <p:ext uri="{BB962C8B-B14F-4D97-AF65-F5344CB8AC3E}">
        <p14:creationId xmlns:p14="http://schemas.microsoft.com/office/powerpoint/2010/main" val="10945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Inhoud</a:t>
            </a:r>
          </a:p>
        </p:txBody>
      </p:sp>
      <p:sp>
        <p:nvSpPr>
          <p:cNvPr id="3" name="Tijdelijke aanduiding voor inhoud 2"/>
          <p:cNvSpPr>
            <a:spLocks noGrp="1"/>
          </p:cNvSpPr>
          <p:nvPr>
            <p:ph idx="1"/>
          </p:nvPr>
        </p:nvSpPr>
        <p:spPr>
          <a:xfrm>
            <a:off x="457200" y="1304132"/>
            <a:ext cx="8468139" cy="5165724"/>
          </a:xfrm>
        </p:spPr>
        <p:txBody>
          <a:bodyPr>
            <a:normAutofit fontScale="85000" lnSpcReduction="20000"/>
          </a:bodyPr>
          <a:lstStyle/>
          <a:p>
            <a:pPr marL="514350" indent="-514350">
              <a:buAutoNum type="arabicPeriod"/>
            </a:pPr>
            <a:r>
              <a:rPr lang="nl-NL" dirty="0"/>
              <a:t>Elementen van een functie</a:t>
            </a:r>
          </a:p>
          <a:p>
            <a:pPr marL="514350" indent="-514350">
              <a:buAutoNum type="arabicPeriod"/>
            </a:pPr>
            <a:r>
              <a:rPr lang="nl-NL" dirty="0"/>
              <a:t>Het nut van een functie</a:t>
            </a:r>
          </a:p>
          <a:p>
            <a:pPr marL="514350" indent="-514350">
              <a:buAutoNum type="arabicPeriod"/>
            </a:pPr>
            <a:r>
              <a:rPr lang="nl-NL" dirty="0"/>
              <a:t>Het creëren van een functie</a:t>
            </a:r>
          </a:p>
          <a:p>
            <a:pPr marL="914400" lvl="1" indent="-514350">
              <a:buAutoNum type="arabicPeriod"/>
            </a:pPr>
            <a:r>
              <a:rPr lang="nl-BE" dirty="0"/>
              <a:t>Hoe Python omgaat met functies</a:t>
            </a:r>
          </a:p>
          <a:p>
            <a:pPr marL="914400" lvl="1" indent="-514350">
              <a:buFont typeface="Arial"/>
              <a:buAutoNum type="arabicPeriod"/>
            </a:pPr>
            <a:r>
              <a:rPr lang="nl-BE" dirty="0"/>
              <a:t>Parameters en argumenten</a:t>
            </a:r>
          </a:p>
          <a:p>
            <a:pPr marL="914400" lvl="1" indent="-514350">
              <a:buFont typeface="Arial"/>
              <a:buAutoNum type="arabicPeriod"/>
            </a:pPr>
            <a:r>
              <a:rPr lang="nl-BE" dirty="0"/>
              <a:t>Return</a:t>
            </a:r>
          </a:p>
          <a:p>
            <a:pPr marL="914400" lvl="1" indent="-514350">
              <a:buFont typeface="Arial"/>
              <a:buAutoNum type="arabicPeriod"/>
            </a:pPr>
            <a:r>
              <a:rPr lang="nl-BE" dirty="0"/>
              <a:t>Het verschil tussen return en print</a:t>
            </a:r>
          </a:p>
          <a:p>
            <a:pPr marL="914400" lvl="1" indent="-514350">
              <a:buFont typeface="Arial"/>
              <a:buAutoNum type="arabicPeriod"/>
            </a:pPr>
            <a:r>
              <a:rPr lang="nl-BE" dirty="0"/>
              <a:t>functies oproepen vanuit functies</a:t>
            </a:r>
          </a:p>
          <a:p>
            <a:pPr marL="514350" indent="-514350">
              <a:buFont typeface="Arial"/>
              <a:buAutoNum type="arabicPeriod"/>
            </a:pPr>
            <a:r>
              <a:rPr lang="nl-BE" dirty="0" err="1"/>
              <a:t>main</a:t>
            </a:r>
            <a:r>
              <a:rPr lang="nl-BE" dirty="0"/>
              <a:t>()</a:t>
            </a:r>
          </a:p>
          <a:p>
            <a:pPr marL="514350" indent="-514350">
              <a:buAutoNum type="arabicPeriod"/>
            </a:pPr>
            <a:r>
              <a:rPr lang="nl-NL" dirty="0"/>
              <a:t>Scope </a:t>
            </a:r>
          </a:p>
          <a:p>
            <a:pPr marL="914400" lvl="1" indent="-514350">
              <a:buAutoNum type="arabicPeriod"/>
            </a:pPr>
            <a:r>
              <a:rPr lang="nl-NL" dirty="0"/>
              <a:t>Scope van variabelen</a:t>
            </a:r>
          </a:p>
          <a:p>
            <a:pPr marL="914400" lvl="1" indent="-514350">
              <a:buAutoNum type="arabicPeriod"/>
            </a:pPr>
            <a:r>
              <a:rPr lang="nl-NL" dirty="0"/>
              <a:t>Scope van parameters, lokale variabelen</a:t>
            </a:r>
          </a:p>
          <a:p>
            <a:pPr marL="514350" indent="-514350">
              <a:buAutoNum type="arabicPeriod"/>
            </a:pPr>
            <a:r>
              <a:rPr lang="nl-NL" dirty="0"/>
              <a:t>random()</a:t>
            </a:r>
          </a:p>
          <a:p>
            <a:pPr marL="514350" indent="-514350">
              <a:buAutoNum type="arabicPeriod"/>
            </a:pPr>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2</a:t>
            </a:fld>
            <a:endParaRPr lang="nl-NL" dirty="0"/>
          </a:p>
        </p:txBody>
      </p:sp>
    </p:spTree>
    <p:extLst>
      <p:ext uri="{BB962C8B-B14F-4D97-AF65-F5344CB8AC3E}">
        <p14:creationId xmlns:p14="http://schemas.microsoft.com/office/powerpoint/2010/main" val="36912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20</a:t>
            </a:fld>
            <a:endParaRPr lang="nl-NL"/>
          </a:p>
        </p:txBody>
      </p:sp>
      <p:sp>
        <p:nvSpPr>
          <p:cNvPr id="8" name="Tijdelijke aanduiding voor inhoud 4"/>
          <p:cNvSpPr txBox="1">
            <a:spLocks/>
          </p:cNvSpPr>
          <p:nvPr/>
        </p:nvSpPr>
        <p:spPr>
          <a:xfrm>
            <a:off x="477542" y="323178"/>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337131" y="134911"/>
            <a:ext cx="8209257" cy="6083002"/>
          </a:xfrm>
        </p:spPr>
        <p:txBody>
          <a:bodyPr>
            <a:normAutofit/>
          </a:bodyPr>
          <a:lstStyle/>
          <a:p>
            <a:pPr marL="0" indent="0">
              <a:buNone/>
            </a:pPr>
            <a:r>
              <a:rPr lang="nl-BE" sz="2900" u="sng" dirty="0"/>
              <a:t>Opdracht 5.8: </a:t>
            </a:r>
          </a:p>
          <a:p>
            <a:pPr marL="0" indent="0">
              <a:buNone/>
            </a:pPr>
            <a:r>
              <a:rPr lang="nl-BE" sz="2800" dirty="0"/>
              <a:t>Schrijf een programma om het volgende te realiseren:</a:t>
            </a:r>
          </a:p>
          <a:p>
            <a:pPr marL="857250" lvl="1" indent="-457200">
              <a:buFont typeface="Arial" panose="020B0604020202020204" pitchFamily="34" charset="0"/>
              <a:buChar char="•"/>
            </a:pPr>
            <a:r>
              <a:rPr lang="nl-BE" dirty="0"/>
              <a:t>De gebruiker geeft een belastbaar bedrag in waarna de verschuldigde belasting op het beeldscherm verschijnt. </a:t>
            </a:r>
            <a:br>
              <a:rPr lang="nl-BE" dirty="0"/>
            </a:br>
            <a:r>
              <a:rPr lang="nl-BE" dirty="0"/>
              <a:t>De verschuldigde belasting wordt met een functie berekend. Voor de eerste €25000 moet 38,4% belastingen betaald worden, voor de volgende €30000 moet 50% belastingen betaald worden en voor elke € meer 60% belastingen.</a:t>
            </a:r>
          </a:p>
          <a:p>
            <a:pPr marL="857250" lvl="1" indent="-457200">
              <a:buFont typeface="Arial" panose="020B0604020202020204" pitchFamily="34" charset="0"/>
              <a:buChar char="•"/>
            </a:pPr>
            <a:r>
              <a:rPr lang="nl-BE" dirty="0"/>
              <a:t>Bepaal de scope van elke variabele die je in je programma gebruikt en vermeld of dit </a:t>
            </a:r>
            <a:r>
              <a:rPr lang="nl-BE"/>
              <a:t>een parameter </a:t>
            </a:r>
            <a:r>
              <a:rPr lang="nl-BE" dirty="0"/>
              <a:t>of een lokale variabele is.</a:t>
            </a:r>
          </a:p>
          <a:p>
            <a:pPr marL="400050" lvl="1" indent="0">
              <a:buNone/>
            </a:pPr>
            <a:endParaRPr lang="nl-BE" dirty="0"/>
          </a:p>
        </p:txBody>
      </p:sp>
    </p:spTree>
    <p:extLst>
      <p:ext uri="{BB962C8B-B14F-4D97-AF65-F5344CB8AC3E}">
        <p14:creationId xmlns:p14="http://schemas.microsoft.com/office/powerpoint/2010/main" val="338546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68DEDF9-0A9D-49CD-BA7B-E8EA04E3BB53}"/>
              </a:ext>
            </a:extLst>
          </p:cNvPr>
          <p:cNvSpPr>
            <a:spLocks noGrp="1"/>
          </p:cNvSpPr>
          <p:nvPr>
            <p:ph idx="1"/>
          </p:nvPr>
        </p:nvSpPr>
        <p:spPr>
          <a:xfrm>
            <a:off x="368872" y="849787"/>
            <a:ext cx="8209257" cy="5577523"/>
          </a:xfrm>
        </p:spPr>
        <p:txBody>
          <a:bodyPr>
            <a:normAutofit fontScale="92500" lnSpcReduction="10000"/>
          </a:bodyPr>
          <a:lstStyle/>
          <a:p>
            <a:r>
              <a:rPr lang="nl-BE" dirty="0"/>
              <a:t>basisfuncties : print, int, </a:t>
            </a:r>
            <a:r>
              <a:rPr lang="nl-BE" dirty="0" err="1"/>
              <a:t>round</a:t>
            </a:r>
            <a:r>
              <a:rPr lang="nl-BE" dirty="0"/>
              <a:t>, …</a:t>
            </a:r>
          </a:p>
          <a:p>
            <a:r>
              <a:rPr lang="nl-BE" dirty="0"/>
              <a:t>andere functies zitten in modules</a:t>
            </a:r>
          </a:p>
          <a:p>
            <a:r>
              <a:rPr lang="nl-BE" dirty="0"/>
              <a:t>Hoe gebruiken?</a:t>
            </a:r>
          </a:p>
          <a:p>
            <a:pPr marL="0" indent="0">
              <a:buNone/>
            </a:pPr>
            <a:r>
              <a:rPr lang="nl-BE" dirty="0"/>
              <a:t>    methode 1 :  =&gt; juiste module importeren</a:t>
            </a:r>
            <a:br>
              <a:rPr lang="nl-BE" dirty="0"/>
            </a:br>
            <a:br>
              <a:rPr lang="nl-BE" dirty="0"/>
            </a:br>
            <a:r>
              <a:rPr lang="nl-BE" dirty="0"/>
              <a:t>    vb.</a:t>
            </a:r>
          </a:p>
          <a:p>
            <a:pPr marL="0" indent="0">
              <a:buNone/>
            </a:pPr>
            <a:endParaRPr lang="nl-BE" dirty="0"/>
          </a:p>
          <a:p>
            <a:pPr marL="0" indent="0">
              <a:buNone/>
            </a:pPr>
            <a:endParaRPr lang="nl-BE" dirty="0"/>
          </a:p>
          <a:p>
            <a:pPr marL="0" indent="0">
              <a:buNone/>
            </a:pPr>
            <a:r>
              <a:rPr lang="nl-BE" dirty="0"/>
              <a:t>	</a:t>
            </a:r>
          </a:p>
          <a:p>
            <a:pPr marL="0" indent="0">
              <a:buNone/>
            </a:pPr>
            <a:r>
              <a:rPr lang="nl-BE" dirty="0"/>
              <a:t>    </a:t>
            </a:r>
          </a:p>
          <a:p>
            <a:pPr marL="0" indent="0">
              <a:buNone/>
            </a:pPr>
            <a:r>
              <a:rPr lang="nl-BE" dirty="0"/>
              <a:t>Output : </a:t>
            </a:r>
            <a:r>
              <a:rPr lang="nl-BE" sz="1600" dirty="0">
                <a:latin typeface="Courier New" panose="02070309020205020404" pitchFamily="49" charset="0"/>
                <a:cs typeface="Courier New" panose="02070309020205020404" pitchFamily="49" charset="0"/>
              </a:rPr>
              <a:t>32.0  2.0</a:t>
            </a:r>
          </a:p>
          <a:p>
            <a:pPr marL="0" indent="0">
              <a:buNone/>
            </a:pPr>
            <a:endParaRPr lang="nl-BE" dirty="0"/>
          </a:p>
        </p:txBody>
      </p:sp>
      <p:sp>
        <p:nvSpPr>
          <p:cNvPr id="3" name="Tijdelijke aanduiding voor dianummer 2">
            <a:extLst>
              <a:ext uri="{FF2B5EF4-FFF2-40B4-BE49-F238E27FC236}">
                <a16:creationId xmlns:a16="http://schemas.microsoft.com/office/drawing/2014/main" id="{7D50E8CE-7D7C-4375-A7CE-8E758182B785}"/>
              </a:ext>
            </a:extLst>
          </p:cNvPr>
          <p:cNvSpPr>
            <a:spLocks noGrp="1"/>
          </p:cNvSpPr>
          <p:nvPr>
            <p:ph type="sldNum" sz="quarter" idx="12"/>
          </p:nvPr>
        </p:nvSpPr>
        <p:spPr/>
        <p:txBody>
          <a:bodyPr/>
          <a:lstStyle/>
          <a:p>
            <a:fld id="{65E3036D-0E03-9346-8FAD-2172B1B1F203}" type="slidenum">
              <a:rPr lang="nl-NL" smtClean="0"/>
              <a:pPr/>
              <a:t>21</a:t>
            </a:fld>
            <a:endParaRPr lang="nl-NL"/>
          </a:p>
        </p:txBody>
      </p:sp>
      <p:sp>
        <p:nvSpPr>
          <p:cNvPr id="4" name="Tijdelijke aanduiding voor inhoud 4">
            <a:extLst>
              <a:ext uri="{FF2B5EF4-FFF2-40B4-BE49-F238E27FC236}">
                <a16:creationId xmlns:a16="http://schemas.microsoft.com/office/drawing/2014/main" id="{2E192938-184D-462D-9255-D28AFC151E37}"/>
              </a:ext>
            </a:extLst>
          </p:cNvPr>
          <p:cNvSpPr txBox="1">
            <a:spLocks/>
          </p:cNvSpPr>
          <p:nvPr/>
        </p:nvSpPr>
        <p:spPr>
          <a:xfrm>
            <a:off x="228600" y="152684"/>
            <a:ext cx="8209257" cy="7513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5.6 Ingebouwde functies</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pic>
        <p:nvPicPr>
          <p:cNvPr id="5" name="Afbeelding 4">
            <a:extLst>
              <a:ext uri="{FF2B5EF4-FFF2-40B4-BE49-F238E27FC236}">
                <a16:creationId xmlns:a16="http://schemas.microsoft.com/office/drawing/2014/main" id="{89FBE427-1084-4432-ACFA-42F3596D0684}"/>
              </a:ext>
            </a:extLst>
          </p:cNvPr>
          <p:cNvPicPr>
            <a:picLocks noChangeAspect="1"/>
          </p:cNvPicPr>
          <p:nvPr/>
        </p:nvPicPr>
        <p:blipFill>
          <a:blip r:embed="rId2"/>
          <a:stretch>
            <a:fillRect/>
          </a:stretch>
        </p:blipFill>
        <p:spPr>
          <a:xfrm>
            <a:off x="3102121" y="2808950"/>
            <a:ext cx="2462213" cy="565785"/>
          </a:xfrm>
          <a:prstGeom prst="rect">
            <a:avLst/>
          </a:prstGeom>
        </p:spPr>
      </p:pic>
      <p:sp>
        <p:nvSpPr>
          <p:cNvPr id="7" name="Rectangle 1">
            <a:extLst>
              <a:ext uri="{FF2B5EF4-FFF2-40B4-BE49-F238E27FC236}">
                <a16:creationId xmlns:a16="http://schemas.microsoft.com/office/drawing/2014/main" id="{511E10DF-A1D2-438C-82FC-7CCB6F27FAA0}"/>
              </a:ext>
            </a:extLst>
          </p:cNvPr>
          <p:cNvSpPr>
            <a:spLocks noChangeArrowheads="1"/>
          </p:cNvSpPr>
          <p:nvPr/>
        </p:nvSpPr>
        <p:spPr bwMode="auto">
          <a:xfrm>
            <a:off x="1622356" y="3429000"/>
            <a:ext cx="3575809" cy="230832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600" b="1" i="0" u="none" strike="noStrike" cap="none" normalizeH="0" baseline="0" dirty="0">
                <a:ln>
                  <a:noFill/>
                </a:ln>
                <a:solidFill>
                  <a:srgbClr val="000080"/>
                </a:solidFill>
                <a:effectLst/>
                <a:latin typeface="Consolas" panose="020B0609020204030204" pitchFamily="49" charset="0"/>
              </a:rPr>
              <a:t>import </a:t>
            </a:r>
            <a:r>
              <a:rPr kumimoji="0" lang="nl-BE" altLang="nl-BE" sz="1600" b="0" i="0" u="none" strike="noStrike" cap="none" normalizeH="0" baseline="0" dirty="0" err="1">
                <a:ln>
                  <a:noFill/>
                </a:ln>
                <a:solidFill>
                  <a:srgbClr val="000000"/>
                </a:solidFill>
                <a:effectLst/>
                <a:latin typeface="Consolas" panose="020B0609020204030204" pitchFamily="49" charset="0"/>
              </a:rPr>
              <a:t>math</a:t>
            </a:r>
            <a:br>
              <a:rPr kumimoji="0" lang="nl-BE" altLang="nl-BE" sz="1600" b="0" i="0" u="none" strike="noStrike" cap="none" normalizeH="0" baseline="0" dirty="0">
                <a:ln>
                  <a:noFill/>
                </a:ln>
                <a:solidFill>
                  <a:srgbClr val="000000"/>
                </a:solidFill>
                <a:effectLst/>
                <a:latin typeface="Consolas" panose="020B0609020204030204" pitchFamily="49" charset="0"/>
              </a:rPr>
            </a:b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1" i="0" u="none" strike="noStrike" cap="none" normalizeH="0" baseline="0" dirty="0" err="1">
                <a:ln>
                  <a:noFill/>
                </a:ln>
                <a:solidFill>
                  <a:srgbClr val="000080"/>
                </a:solidFill>
                <a:effectLst/>
                <a:latin typeface="Consolas" panose="020B0609020204030204" pitchFamily="49" charset="0"/>
              </a:rPr>
              <a:t>def</a:t>
            </a:r>
            <a:r>
              <a:rPr kumimoji="0" lang="nl-BE" altLang="nl-BE" sz="1600" b="1" i="0" u="none" strike="noStrike" cap="none" normalizeH="0" baseline="0" dirty="0">
                <a:ln>
                  <a:noFill/>
                </a:ln>
                <a:solidFill>
                  <a:srgbClr val="000080"/>
                </a:solidFill>
                <a:effectLst/>
                <a:latin typeface="Consolas" panose="020B0609020204030204" pitchFamily="49" charset="0"/>
              </a:rPr>
              <a:t> </a:t>
            </a:r>
            <a:r>
              <a:rPr kumimoji="0" lang="nl-BE" altLang="nl-BE" sz="1600" b="0" i="0" u="none" strike="noStrike" cap="none" normalizeH="0" baseline="0" dirty="0" err="1">
                <a:ln>
                  <a:noFill/>
                </a:ln>
                <a:solidFill>
                  <a:srgbClr val="000000"/>
                </a:solidFill>
                <a:effectLst/>
                <a:latin typeface="Consolas" panose="020B0609020204030204" pitchFamily="49" charset="0"/>
              </a:rPr>
              <a:t>main</a:t>
            </a:r>
            <a:r>
              <a:rPr kumimoji="0" lang="nl-BE" altLang="nl-BE" sz="1600" b="0" i="0" u="none" strike="noStrike" cap="none" normalizeH="0" baseline="0" dirty="0">
                <a:ln>
                  <a:noFill/>
                </a:ln>
                <a:solidFill>
                  <a:srgbClr val="000000"/>
                </a:solidFill>
                <a:effectLst/>
                <a:latin typeface="Consolas" panose="020B0609020204030204" pitchFamily="49" charset="0"/>
              </a:rPr>
              <a:t>():</a:t>
            </a: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0" i="0" u="none" strike="noStrike" cap="none" normalizeH="0" baseline="0" dirty="0">
                <a:ln>
                  <a:noFill/>
                </a:ln>
                <a:solidFill>
                  <a:srgbClr val="000000"/>
                </a:solidFill>
                <a:effectLst/>
                <a:latin typeface="Consolas" panose="020B0609020204030204" pitchFamily="49" charset="0"/>
              </a:rPr>
              <a:t>    x = </a:t>
            </a:r>
            <a:r>
              <a:rPr kumimoji="0" lang="nl-BE" altLang="nl-BE" sz="1600" b="0" i="0" u="none" strike="noStrike" cap="none" normalizeH="0" baseline="0" dirty="0" err="1">
                <a:ln>
                  <a:noFill/>
                </a:ln>
                <a:solidFill>
                  <a:srgbClr val="000000"/>
                </a:solidFill>
                <a:effectLst/>
                <a:latin typeface="Consolas" panose="020B0609020204030204" pitchFamily="49" charset="0"/>
              </a:rPr>
              <a:t>math.pow</a:t>
            </a:r>
            <a:r>
              <a:rPr kumimoji="0" lang="nl-BE" altLang="nl-BE" sz="1600" b="0" i="0" u="none" strike="noStrike" cap="none" normalizeH="0" baseline="0" dirty="0">
                <a:ln>
                  <a:noFill/>
                </a:ln>
                <a:solidFill>
                  <a:srgbClr val="000000"/>
                </a:solidFill>
                <a:effectLst/>
                <a:latin typeface="Consolas" panose="020B0609020204030204" pitchFamily="49" charset="0"/>
              </a:rPr>
              <a:t>(</a:t>
            </a:r>
            <a:r>
              <a:rPr kumimoji="0" lang="nl-BE" altLang="nl-BE" sz="1600" b="0" i="0" u="none" strike="noStrike" cap="none" normalizeH="0" baseline="0" dirty="0">
                <a:ln>
                  <a:noFill/>
                </a:ln>
                <a:solidFill>
                  <a:srgbClr val="0000FF"/>
                </a:solidFill>
                <a:effectLst/>
                <a:latin typeface="Consolas" panose="020B0609020204030204" pitchFamily="49" charset="0"/>
              </a:rPr>
              <a:t>2</a:t>
            </a:r>
            <a:r>
              <a:rPr kumimoji="0" lang="nl-BE" altLang="nl-BE" sz="1600" b="0" i="0" u="none" strike="noStrike" cap="none" normalizeH="0" baseline="0" dirty="0">
                <a:ln>
                  <a:noFill/>
                </a:ln>
                <a:solidFill>
                  <a:srgbClr val="000000"/>
                </a:solidFill>
                <a:effectLst/>
                <a:latin typeface="Consolas" panose="020B0609020204030204" pitchFamily="49" charset="0"/>
              </a:rPr>
              <a:t>, </a:t>
            </a:r>
            <a:r>
              <a:rPr kumimoji="0" lang="nl-BE" altLang="nl-BE" sz="1600" b="0" i="0" u="none" strike="noStrike" cap="none" normalizeH="0" baseline="0" dirty="0">
                <a:ln>
                  <a:noFill/>
                </a:ln>
                <a:solidFill>
                  <a:srgbClr val="0000FF"/>
                </a:solidFill>
                <a:effectLst/>
                <a:latin typeface="Consolas" panose="020B0609020204030204" pitchFamily="49" charset="0"/>
              </a:rPr>
              <a:t>5</a:t>
            </a:r>
            <a:r>
              <a:rPr kumimoji="0" lang="nl-BE" altLang="nl-BE" sz="1600" b="0" i="0" u="none" strike="noStrike" cap="none" normalizeH="0" baseline="0" dirty="0">
                <a:ln>
                  <a:noFill/>
                </a:ln>
                <a:solidFill>
                  <a:srgbClr val="000000"/>
                </a:solidFill>
                <a:effectLst/>
                <a:latin typeface="Consolas" panose="020B0609020204030204" pitchFamily="49" charset="0"/>
              </a:rPr>
              <a:t>)</a:t>
            </a: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0" i="0" u="none" strike="noStrike" cap="none" normalizeH="0" baseline="0" dirty="0">
                <a:ln>
                  <a:noFill/>
                </a:ln>
                <a:solidFill>
                  <a:srgbClr val="000000"/>
                </a:solidFill>
                <a:effectLst/>
                <a:latin typeface="Consolas" panose="020B0609020204030204" pitchFamily="49" charset="0"/>
              </a:rPr>
              <a:t>    y = </a:t>
            </a:r>
            <a:r>
              <a:rPr kumimoji="0" lang="nl-BE" altLang="nl-BE" sz="1600" b="0" i="0" u="none" strike="noStrike" cap="none" normalizeH="0" baseline="0" dirty="0" err="1">
                <a:ln>
                  <a:noFill/>
                </a:ln>
                <a:solidFill>
                  <a:srgbClr val="000000"/>
                </a:solidFill>
                <a:effectLst/>
                <a:latin typeface="Consolas" panose="020B0609020204030204" pitchFamily="49" charset="0"/>
              </a:rPr>
              <a:t>math.sqrt</a:t>
            </a:r>
            <a:r>
              <a:rPr kumimoji="0" lang="nl-BE" altLang="nl-BE" sz="1600" b="0" i="0" u="none" strike="noStrike" cap="none" normalizeH="0" baseline="0" dirty="0">
                <a:ln>
                  <a:noFill/>
                </a:ln>
                <a:solidFill>
                  <a:srgbClr val="000000"/>
                </a:solidFill>
                <a:effectLst/>
                <a:latin typeface="Consolas" panose="020B0609020204030204" pitchFamily="49" charset="0"/>
              </a:rPr>
              <a:t>(</a:t>
            </a:r>
            <a:r>
              <a:rPr kumimoji="0" lang="nl-BE" altLang="nl-BE" sz="1600" b="0" i="0" u="none" strike="noStrike" cap="none" normalizeH="0" baseline="0" dirty="0">
                <a:ln>
                  <a:noFill/>
                </a:ln>
                <a:solidFill>
                  <a:srgbClr val="0000FF"/>
                </a:solidFill>
                <a:effectLst/>
                <a:latin typeface="Consolas" panose="020B0609020204030204" pitchFamily="49" charset="0"/>
              </a:rPr>
              <a:t>4</a:t>
            </a:r>
            <a:r>
              <a:rPr kumimoji="0" lang="nl-BE" altLang="nl-BE" sz="1600" b="0" i="0" u="none" strike="noStrike" cap="none" normalizeH="0" baseline="0" dirty="0">
                <a:ln>
                  <a:noFill/>
                </a:ln>
                <a:solidFill>
                  <a:srgbClr val="000000"/>
                </a:solidFill>
                <a:effectLst/>
                <a:latin typeface="Consolas" panose="020B0609020204030204" pitchFamily="49" charset="0"/>
              </a:rPr>
              <a:t>)</a:t>
            </a: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0" i="0" u="none" strike="noStrike" cap="none" normalizeH="0" baseline="0" dirty="0">
                <a:ln>
                  <a:noFill/>
                </a:ln>
                <a:solidFill>
                  <a:srgbClr val="000000"/>
                </a:solidFill>
                <a:effectLst/>
                <a:latin typeface="Consolas" panose="020B0609020204030204" pitchFamily="49" charset="0"/>
              </a:rPr>
              <a:t>    </a:t>
            </a:r>
            <a:r>
              <a:rPr kumimoji="0" lang="nl-BE" altLang="nl-BE" sz="1600" b="0" i="0" u="none" strike="noStrike" cap="none" normalizeH="0" baseline="0" dirty="0">
                <a:ln>
                  <a:noFill/>
                </a:ln>
                <a:solidFill>
                  <a:srgbClr val="000080"/>
                </a:solidFill>
                <a:effectLst/>
                <a:latin typeface="Consolas" panose="020B0609020204030204" pitchFamily="49" charset="0"/>
              </a:rPr>
              <a:t>print</a:t>
            </a:r>
            <a:r>
              <a:rPr kumimoji="0" lang="nl-BE" altLang="nl-BE" sz="1600" b="0" i="0" u="none" strike="noStrike" cap="none" normalizeH="0" baseline="0" dirty="0">
                <a:ln>
                  <a:noFill/>
                </a:ln>
                <a:solidFill>
                  <a:srgbClr val="000000"/>
                </a:solidFill>
                <a:effectLst/>
                <a:latin typeface="Consolas" panose="020B0609020204030204" pitchFamily="49" charset="0"/>
              </a:rPr>
              <a:t>(x, y)</a:t>
            </a:r>
            <a:br>
              <a:rPr kumimoji="0" lang="nl-BE" altLang="nl-BE" sz="1600" b="0" i="0" u="none" strike="noStrike" cap="none" normalizeH="0" baseline="0" dirty="0">
                <a:ln>
                  <a:noFill/>
                </a:ln>
                <a:solidFill>
                  <a:srgbClr val="000000"/>
                </a:solidFill>
                <a:effectLst/>
                <a:latin typeface="Consolas" panose="020B0609020204030204" pitchFamily="49" charset="0"/>
              </a:rPr>
            </a:b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1" i="0" u="none" strike="noStrike" cap="none" normalizeH="0" baseline="0" dirty="0" err="1">
                <a:ln>
                  <a:noFill/>
                </a:ln>
                <a:solidFill>
                  <a:srgbClr val="000080"/>
                </a:solidFill>
                <a:effectLst/>
                <a:latin typeface="Consolas" panose="020B0609020204030204" pitchFamily="49" charset="0"/>
              </a:rPr>
              <a:t>if</a:t>
            </a:r>
            <a:r>
              <a:rPr kumimoji="0" lang="nl-BE" altLang="nl-BE" sz="1600" b="1" i="0" u="none" strike="noStrike" cap="none" normalizeH="0" baseline="0" dirty="0">
                <a:ln>
                  <a:noFill/>
                </a:ln>
                <a:solidFill>
                  <a:srgbClr val="000080"/>
                </a:solidFill>
                <a:effectLst/>
                <a:latin typeface="Consolas" panose="020B0609020204030204" pitchFamily="49" charset="0"/>
              </a:rPr>
              <a:t> </a:t>
            </a:r>
            <a:r>
              <a:rPr kumimoji="0" lang="nl-BE" altLang="nl-BE" sz="1600" b="0" i="0" u="none" strike="noStrike" cap="none" normalizeH="0" baseline="0" dirty="0">
                <a:ln>
                  <a:noFill/>
                </a:ln>
                <a:solidFill>
                  <a:srgbClr val="000000"/>
                </a:solidFill>
                <a:effectLst/>
                <a:latin typeface="Consolas" panose="020B0609020204030204" pitchFamily="49" charset="0"/>
              </a:rPr>
              <a:t>__name__ == </a:t>
            </a:r>
            <a:r>
              <a:rPr kumimoji="0" lang="nl-BE" altLang="nl-BE" sz="1600" b="1" i="0" u="none" strike="noStrike" cap="none" normalizeH="0" baseline="0" dirty="0">
                <a:ln>
                  <a:noFill/>
                </a:ln>
                <a:solidFill>
                  <a:srgbClr val="008080"/>
                </a:solidFill>
                <a:effectLst/>
                <a:latin typeface="Consolas" panose="020B0609020204030204" pitchFamily="49" charset="0"/>
              </a:rPr>
              <a:t>'__</a:t>
            </a:r>
            <a:r>
              <a:rPr kumimoji="0" lang="nl-BE" altLang="nl-BE" sz="1600" b="1" i="0" u="none" strike="noStrike" cap="none" normalizeH="0" baseline="0" dirty="0" err="1">
                <a:ln>
                  <a:noFill/>
                </a:ln>
                <a:solidFill>
                  <a:srgbClr val="008080"/>
                </a:solidFill>
                <a:effectLst/>
                <a:latin typeface="Consolas" panose="020B0609020204030204" pitchFamily="49" charset="0"/>
              </a:rPr>
              <a:t>main</a:t>
            </a:r>
            <a:r>
              <a:rPr kumimoji="0" lang="nl-BE" altLang="nl-BE" sz="1600" b="1" i="0" u="none" strike="noStrike" cap="none" normalizeH="0" baseline="0" dirty="0">
                <a:ln>
                  <a:noFill/>
                </a:ln>
                <a:solidFill>
                  <a:srgbClr val="008080"/>
                </a:solidFill>
                <a:effectLst/>
                <a:latin typeface="Consolas" panose="020B0609020204030204" pitchFamily="49" charset="0"/>
              </a:rPr>
              <a:t>__'</a:t>
            </a:r>
            <a:r>
              <a:rPr kumimoji="0" lang="nl-BE" altLang="nl-BE" sz="1600" b="0" i="0" u="none" strike="noStrike" cap="none" normalizeH="0" baseline="0" dirty="0">
                <a:ln>
                  <a:noFill/>
                </a:ln>
                <a:solidFill>
                  <a:srgbClr val="000000"/>
                </a:solidFill>
                <a:effectLst/>
                <a:latin typeface="Consolas" panose="020B0609020204030204" pitchFamily="49" charset="0"/>
              </a:rPr>
              <a:t>:</a:t>
            </a:r>
            <a:br>
              <a:rPr kumimoji="0" lang="nl-BE" altLang="nl-BE" sz="1600" b="0" i="0" u="none" strike="noStrike" cap="none" normalizeH="0" baseline="0" dirty="0">
                <a:ln>
                  <a:noFill/>
                </a:ln>
                <a:solidFill>
                  <a:srgbClr val="000000"/>
                </a:solidFill>
                <a:effectLst/>
                <a:latin typeface="Consolas" panose="020B0609020204030204" pitchFamily="49" charset="0"/>
              </a:rPr>
            </a:br>
            <a:r>
              <a:rPr kumimoji="0" lang="nl-BE" altLang="nl-BE" sz="1600" b="0" i="0" u="none" strike="noStrike" cap="none" normalizeH="0" baseline="0" dirty="0">
                <a:ln>
                  <a:noFill/>
                </a:ln>
                <a:solidFill>
                  <a:srgbClr val="000000"/>
                </a:solidFill>
                <a:effectLst/>
                <a:latin typeface="Consolas" panose="020B0609020204030204" pitchFamily="49" charset="0"/>
              </a:rPr>
              <a:t>    </a:t>
            </a:r>
            <a:r>
              <a:rPr kumimoji="0" lang="nl-BE" altLang="nl-BE" sz="1600" b="0" i="0" u="none" strike="noStrike" cap="none" normalizeH="0" baseline="0" dirty="0" err="1">
                <a:ln>
                  <a:noFill/>
                </a:ln>
                <a:solidFill>
                  <a:srgbClr val="000000"/>
                </a:solidFill>
                <a:effectLst/>
                <a:latin typeface="Consolas" panose="020B0609020204030204" pitchFamily="49" charset="0"/>
              </a:rPr>
              <a:t>main</a:t>
            </a:r>
            <a:r>
              <a:rPr kumimoji="0" lang="nl-BE" altLang="nl-BE" sz="1600" b="0" i="0" u="none" strike="noStrike" cap="none" normalizeH="0" baseline="0" dirty="0">
                <a:ln>
                  <a:noFill/>
                </a:ln>
                <a:solidFill>
                  <a:srgbClr val="000000"/>
                </a:solidFill>
                <a:effectLst/>
                <a:latin typeface="Consolas" panose="020B0609020204030204" pitchFamily="49" charset="0"/>
              </a:rPr>
              <a:t>()</a:t>
            </a:r>
            <a:endParaRPr kumimoji="0" lang="nl-BE" altLang="nl-BE"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18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68DEDF9-0A9D-49CD-BA7B-E8EA04E3BB53}"/>
              </a:ext>
            </a:extLst>
          </p:cNvPr>
          <p:cNvSpPr>
            <a:spLocks noGrp="1"/>
          </p:cNvSpPr>
          <p:nvPr>
            <p:ph idx="1"/>
          </p:nvPr>
        </p:nvSpPr>
        <p:spPr>
          <a:xfrm>
            <a:off x="368872" y="849787"/>
            <a:ext cx="8209257" cy="5577523"/>
          </a:xfrm>
        </p:spPr>
        <p:txBody>
          <a:bodyPr>
            <a:normAutofit/>
          </a:bodyPr>
          <a:lstStyle/>
          <a:p>
            <a:pPr marL="0" indent="0">
              <a:buNone/>
            </a:pPr>
            <a:r>
              <a:rPr lang="nl-BE" dirty="0"/>
              <a:t>methode 2 :  </a:t>
            </a:r>
            <a:br>
              <a:rPr lang="nl-BE" dirty="0"/>
            </a:br>
            <a:r>
              <a:rPr lang="nl-BE" dirty="0"/>
              <a:t>=&gt; enkele functies importeren uit 1 module</a:t>
            </a:r>
            <a:br>
              <a:rPr lang="nl-BE" dirty="0"/>
            </a:br>
            <a:br>
              <a:rPr lang="nl-BE" dirty="0"/>
            </a:br>
            <a:r>
              <a:rPr lang="nl-BE" dirty="0"/>
              <a:t>    vb.</a:t>
            </a:r>
          </a:p>
          <a:p>
            <a:pPr marL="0" indent="0">
              <a:buNone/>
            </a:pPr>
            <a:endParaRPr lang="nl-BE" dirty="0"/>
          </a:p>
          <a:p>
            <a:pPr marL="0" indent="0">
              <a:buNone/>
            </a:pPr>
            <a:endParaRPr lang="nl-BE" dirty="0"/>
          </a:p>
          <a:p>
            <a:pPr marL="0" indent="0">
              <a:buNone/>
            </a:pPr>
            <a:r>
              <a:rPr lang="nl-BE" dirty="0"/>
              <a:t>	</a:t>
            </a:r>
          </a:p>
          <a:p>
            <a:pPr marL="0" indent="0">
              <a:buNone/>
            </a:pPr>
            <a:endParaRPr lang="nl-BE" dirty="0"/>
          </a:p>
        </p:txBody>
      </p:sp>
      <p:sp>
        <p:nvSpPr>
          <p:cNvPr id="3" name="Tijdelijke aanduiding voor dianummer 2">
            <a:extLst>
              <a:ext uri="{FF2B5EF4-FFF2-40B4-BE49-F238E27FC236}">
                <a16:creationId xmlns:a16="http://schemas.microsoft.com/office/drawing/2014/main" id="{7D50E8CE-7D7C-4375-A7CE-8E758182B785}"/>
              </a:ext>
            </a:extLst>
          </p:cNvPr>
          <p:cNvSpPr>
            <a:spLocks noGrp="1"/>
          </p:cNvSpPr>
          <p:nvPr>
            <p:ph type="sldNum" sz="quarter" idx="12"/>
          </p:nvPr>
        </p:nvSpPr>
        <p:spPr/>
        <p:txBody>
          <a:bodyPr/>
          <a:lstStyle/>
          <a:p>
            <a:fld id="{65E3036D-0E03-9346-8FAD-2172B1B1F203}" type="slidenum">
              <a:rPr lang="nl-NL" smtClean="0"/>
              <a:pPr/>
              <a:t>22</a:t>
            </a:fld>
            <a:endParaRPr lang="nl-NL"/>
          </a:p>
        </p:txBody>
      </p:sp>
      <p:pic>
        <p:nvPicPr>
          <p:cNvPr id="7" name="Afbeelding 6">
            <a:extLst>
              <a:ext uri="{FF2B5EF4-FFF2-40B4-BE49-F238E27FC236}">
                <a16:creationId xmlns:a16="http://schemas.microsoft.com/office/drawing/2014/main" id="{A9612BDB-F0D0-4FD3-9DE5-F85C4701BE5E}"/>
              </a:ext>
            </a:extLst>
          </p:cNvPr>
          <p:cNvPicPr>
            <a:picLocks noChangeAspect="1"/>
          </p:cNvPicPr>
          <p:nvPr/>
        </p:nvPicPr>
        <p:blipFill>
          <a:blip r:embed="rId2"/>
          <a:stretch>
            <a:fillRect/>
          </a:stretch>
        </p:blipFill>
        <p:spPr>
          <a:xfrm>
            <a:off x="1592187" y="1904012"/>
            <a:ext cx="5762625" cy="447675"/>
          </a:xfrm>
          <a:prstGeom prst="rect">
            <a:avLst/>
          </a:prstGeom>
        </p:spPr>
      </p:pic>
      <p:sp>
        <p:nvSpPr>
          <p:cNvPr id="4" name="Rectangle 1">
            <a:extLst>
              <a:ext uri="{FF2B5EF4-FFF2-40B4-BE49-F238E27FC236}">
                <a16:creationId xmlns:a16="http://schemas.microsoft.com/office/drawing/2014/main" id="{F612258B-65FD-4CE8-BA59-911BF006BB07}"/>
              </a:ext>
            </a:extLst>
          </p:cNvPr>
          <p:cNvSpPr>
            <a:spLocks noChangeArrowheads="1"/>
          </p:cNvSpPr>
          <p:nvPr/>
        </p:nvSpPr>
        <p:spPr bwMode="auto">
          <a:xfrm>
            <a:off x="1699592" y="2866564"/>
            <a:ext cx="4631634" cy="258532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err="1">
                <a:ln>
                  <a:noFill/>
                </a:ln>
                <a:solidFill>
                  <a:srgbClr val="000080"/>
                </a:solidFill>
                <a:effectLst/>
                <a:latin typeface="Consolas" panose="020B0609020204030204" pitchFamily="49" charset="0"/>
              </a:rPr>
              <a:t>from</a:t>
            </a:r>
            <a:r>
              <a:rPr kumimoji="0" lang="nl-BE" altLang="nl-BE" b="1" i="0" u="none" strike="noStrike" cap="none" normalizeH="0" baseline="0" dirty="0">
                <a:ln>
                  <a:noFill/>
                </a:ln>
                <a:solidFill>
                  <a:srgbClr val="000080"/>
                </a:solidFill>
                <a:effectLst/>
                <a:latin typeface="Consolas" panose="020B0609020204030204" pitchFamily="49" charset="0"/>
              </a:rPr>
              <a:t> </a:t>
            </a:r>
            <a:r>
              <a:rPr kumimoji="0" lang="nl-BE" altLang="nl-BE" b="0" i="0" u="none" strike="noStrike" cap="none" normalizeH="0" baseline="0" dirty="0" err="1">
                <a:ln>
                  <a:noFill/>
                </a:ln>
                <a:solidFill>
                  <a:srgbClr val="000000"/>
                </a:solidFill>
                <a:effectLst/>
                <a:latin typeface="Consolas" panose="020B0609020204030204" pitchFamily="49" charset="0"/>
              </a:rPr>
              <a:t>math</a:t>
            </a:r>
            <a:r>
              <a:rPr kumimoji="0" lang="nl-BE" altLang="nl-BE" b="0" i="0" u="none" strike="noStrike" cap="none" normalizeH="0" baseline="0" dirty="0">
                <a:ln>
                  <a:noFill/>
                </a:ln>
                <a:solidFill>
                  <a:srgbClr val="000000"/>
                </a:solidFill>
                <a:effectLst/>
                <a:latin typeface="Consolas" panose="020B0609020204030204" pitchFamily="49" charset="0"/>
              </a:rPr>
              <a:t> </a:t>
            </a:r>
            <a:r>
              <a:rPr kumimoji="0" lang="nl-BE" altLang="nl-BE" b="1" i="0" u="none" strike="noStrike" cap="none" normalizeH="0" baseline="0" dirty="0">
                <a:ln>
                  <a:noFill/>
                </a:ln>
                <a:solidFill>
                  <a:srgbClr val="000080"/>
                </a:solidFill>
                <a:effectLst/>
                <a:latin typeface="Consolas" panose="020B0609020204030204" pitchFamily="49" charset="0"/>
              </a:rPr>
              <a:t>import </a:t>
            </a:r>
            <a:r>
              <a:rPr kumimoji="0" lang="nl-BE" altLang="nl-BE" b="0" i="0" u="none" strike="noStrike" cap="none" normalizeH="0" baseline="0" dirty="0" err="1">
                <a:ln>
                  <a:noFill/>
                </a:ln>
                <a:solidFill>
                  <a:srgbClr val="000000"/>
                </a:solidFill>
                <a:effectLst/>
                <a:latin typeface="Consolas" panose="020B0609020204030204" pitchFamily="49" charset="0"/>
              </a:rPr>
              <a:t>pow</a:t>
            </a:r>
            <a:r>
              <a:rPr kumimoji="0" lang="nl-BE" altLang="nl-BE" b="0" i="0" u="none" strike="noStrike" cap="none" normalizeH="0" baseline="0" dirty="0">
                <a:ln>
                  <a:noFill/>
                </a:ln>
                <a:solidFill>
                  <a:srgbClr val="000000"/>
                </a:solidFill>
                <a:effectLst/>
                <a:latin typeface="Consolas" panose="020B0609020204030204" pitchFamily="49" charset="0"/>
              </a:rPr>
              <a:t>, </a:t>
            </a:r>
            <a:r>
              <a:rPr kumimoji="0" lang="nl-BE" altLang="nl-BE" b="0" i="0" u="none" strike="noStrike" cap="none" normalizeH="0" baseline="0" dirty="0" err="1">
                <a:ln>
                  <a:noFill/>
                </a:ln>
                <a:solidFill>
                  <a:srgbClr val="000000"/>
                </a:solidFill>
                <a:effectLst/>
                <a:latin typeface="Consolas" panose="020B0609020204030204" pitchFamily="49" charset="0"/>
              </a:rPr>
              <a:t>sqrt</a:t>
            </a:r>
            <a:br>
              <a:rPr kumimoji="0" lang="nl-BE" altLang="nl-BE" b="0" i="0" u="none" strike="noStrike" cap="none" normalizeH="0" baseline="0" dirty="0">
                <a:ln>
                  <a:noFill/>
                </a:ln>
                <a:solidFill>
                  <a:srgbClr val="000000"/>
                </a:solidFill>
                <a:effectLst/>
                <a:latin typeface="Consolas" panose="020B0609020204030204" pitchFamily="49" charset="0"/>
              </a:rPr>
            </a:b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1" i="0" u="none" strike="noStrike" cap="none" normalizeH="0" baseline="0" dirty="0" err="1">
                <a:ln>
                  <a:noFill/>
                </a:ln>
                <a:solidFill>
                  <a:srgbClr val="000080"/>
                </a:solidFill>
                <a:effectLst/>
                <a:latin typeface="Consolas" panose="020B0609020204030204" pitchFamily="49" charset="0"/>
              </a:rPr>
              <a:t>def</a:t>
            </a:r>
            <a:r>
              <a:rPr kumimoji="0" lang="nl-BE" altLang="nl-BE" b="1" i="0" u="none" strike="noStrike" cap="none" normalizeH="0" baseline="0" dirty="0">
                <a:ln>
                  <a:noFill/>
                </a:ln>
                <a:solidFill>
                  <a:srgbClr val="000080"/>
                </a:solidFill>
                <a:effectLst/>
                <a:latin typeface="Consolas" panose="020B0609020204030204" pitchFamily="49" charset="0"/>
              </a:rPr>
              <a:t> </a:t>
            </a:r>
            <a:r>
              <a:rPr kumimoji="0" lang="nl-BE" altLang="nl-BE" b="0" i="0" u="none" strike="noStrike" cap="none" normalizeH="0" baseline="0" dirty="0" err="1">
                <a:ln>
                  <a:noFill/>
                </a:ln>
                <a:solidFill>
                  <a:srgbClr val="000000"/>
                </a:solidFill>
                <a:effectLst/>
                <a:latin typeface="Consolas" panose="020B0609020204030204" pitchFamily="49" charset="0"/>
              </a:rPr>
              <a:t>main</a:t>
            </a:r>
            <a:r>
              <a:rPr kumimoji="0" lang="nl-BE" altLang="nl-BE" b="0" i="0" u="none" strike="noStrike" cap="none" normalizeH="0" baseline="0" dirty="0">
                <a:ln>
                  <a:noFill/>
                </a:ln>
                <a:solidFill>
                  <a:srgbClr val="000000"/>
                </a:solidFill>
                <a:effectLst/>
                <a:latin typeface="Consolas" panose="020B0609020204030204" pitchFamily="49" charset="0"/>
              </a:rPr>
              <a:t>():</a:t>
            </a: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0" i="0" u="none" strike="noStrike" cap="none" normalizeH="0" baseline="0" dirty="0">
                <a:ln>
                  <a:noFill/>
                </a:ln>
                <a:solidFill>
                  <a:srgbClr val="000000"/>
                </a:solidFill>
                <a:effectLst/>
                <a:latin typeface="Consolas" panose="020B0609020204030204" pitchFamily="49" charset="0"/>
              </a:rPr>
              <a:t>    x = </a:t>
            </a:r>
            <a:r>
              <a:rPr kumimoji="0" lang="nl-BE" altLang="nl-BE" b="0" i="0" u="none" strike="noStrike" cap="none" normalizeH="0" baseline="0" dirty="0" err="1">
                <a:ln>
                  <a:noFill/>
                </a:ln>
                <a:solidFill>
                  <a:srgbClr val="000000"/>
                </a:solidFill>
                <a:effectLst/>
                <a:latin typeface="Consolas" panose="020B0609020204030204" pitchFamily="49" charset="0"/>
              </a:rPr>
              <a:t>pow</a:t>
            </a:r>
            <a:r>
              <a:rPr kumimoji="0" lang="nl-BE" altLang="nl-BE" b="0" i="0" u="none" strike="noStrike" cap="none" normalizeH="0" baseline="0" dirty="0">
                <a:ln>
                  <a:noFill/>
                </a:ln>
                <a:solidFill>
                  <a:srgbClr val="000000"/>
                </a:solidFill>
                <a:effectLst/>
                <a:latin typeface="Consolas" panose="020B0609020204030204" pitchFamily="49" charset="0"/>
              </a:rPr>
              <a:t>(</a:t>
            </a:r>
            <a:r>
              <a:rPr kumimoji="0" lang="nl-BE" altLang="nl-BE" b="0" i="0" u="none" strike="noStrike" cap="none" normalizeH="0" baseline="0" dirty="0">
                <a:ln>
                  <a:noFill/>
                </a:ln>
                <a:solidFill>
                  <a:srgbClr val="0000FF"/>
                </a:solidFill>
                <a:effectLst/>
                <a:latin typeface="Consolas" panose="020B0609020204030204" pitchFamily="49" charset="0"/>
              </a:rPr>
              <a:t>2</a:t>
            </a:r>
            <a:r>
              <a:rPr kumimoji="0" lang="nl-BE" altLang="nl-BE" b="0" i="0" u="none" strike="noStrike" cap="none" normalizeH="0" baseline="0" dirty="0">
                <a:ln>
                  <a:noFill/>
                </a:ln>
                <a:solidFill>
                  <a:srgbClr val="000000"/>
                </a:solidFill>
                <a:effectLst/>
                <a:latin typeface="Consolas" panose="020B0609020204030204" pitchFamily="49" charset="0"/>
              </a:rPr>
              <a:t>, </a:t>
            </a:r>
            <a:r>
              <a:rPr kumimoji="0" lang="nl-BE" altLang="nl-BE" b="0" i="0" u="none" strike="noStrike" cap="none" normalizeH="0" baseline="0" dirty="0">
                <a:ln>
                  <a:noFill/>
                </a:ln>
                <a:solidFill>
                  <a:srgbClr val="0000FF"/>
                </a:solidFill>
                <a:effectLst/>
                <a:latin typeface="Consolas" panose="020B0609020204030204" pitchFamily="49" charset="0"/>
              </a:rPr>
              <a:t>5</a:t>
            </a:r>
            <a:r>
              <a:rPr kumimoji="0" lang="nl-BE" altLang="nl-BE" b="0" i="0" u="none" strike="noStrike" cap="none" normalizeH="0" baseline="0" dirty="0">
                <a:ln>
                  <a:noFill/>
                </a:ln>
                <a:solidFill>
                  <a:srgbClr val="000000"/>
                </a:solidFill>
                <a:effectLst/>
                <a:latin typeface="Consolas" panose="020B0609020204030204" pitchFamily="49" charset="0"/>
              </a:rPr>
              <a:t>)</a:t>
            </a: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0" i="0" u="none" strike="noStrike" cap="none" normalizeH="0" baseline="0" dirty="0">
                <a:ln>
                  <a:noFill/>
                </a:ln>
                <a:solidFill>
                  <a:srgbClr val="000000"/>
                </a:solidFill>
                <a:effectLst/>
                <a:latin typeface="Consolas" panose="020B0609020204030204" pitchFamily="49" charset="0"/>
              </a:rPr>
              <a:t>    y = </a:t>
            </a:r>
            <a:r>
              <a:rPr kumimoji="0" lang="nl-BE" altLang="nl-BE" b="0" i="0" u="none" strike="noStrike" cap="none" normalizeH="0" baseline="0" dirty="0" err="1">
                <a:ln>
                  <a:noFill/>
                </a:ln>
                <a:solidFill>
                  <a:srgbClr val="000000"/>
                </a:solidFill>
                <a:effectLst/>
                <a:latin typeface="Consolas" panose="020B0609020204030204" pitchFamily="49" charset="0"/>
              </a:rPr>
              <a:t>sqrt</a:t>
            </a:r>
            <a:r>
              <a:rPr kumimoji="0" lang="nl-BE" altLang="nl-BE" b="0" i="0" u="none" strike="noStrike" cap="none" normalizeH="0" baseline="0" dirty="0">
                <a:ln>
                  <a:noFill/>
                </a:ln>
                <a:solidFill>
                  <a:srgbClr val="000000"/>
                </a:solidFill>
                <a:effectLst/>
                <a:latin typeface="Consolas" panose="020B0609020204030204" pitchFamily="49" charset="0"/>
              </a:rPr>
              <a:t>(</a:t>
            </a:r>
            <a:r>
              <a:rPr kumimoji="0" lang="nl-BE" altLang="nl-BE" b="0" i="0" u="none" strike="noStrike" cap="none" normalizeH="0" baseline="0" dirty="0">
                <a:ln>
                  <a:noFill/>
                </a:ln>
                <a:solidFill>
                  <a:srgbClr val="0000FF"/>
                </a:solidFill>
                <a:effectLst/>
                <a:latin typeface="Consolas" panose="020B0609020204030204" pitchFamily="49" charset="0"/>
              </a:rPr>
              <a:t>4</a:t>
            </a:r>
            <a:r>
              <a:rPr kumimoji="0" lang="nl-BE" altLang="nl-BE" b="0" i="0" u="none" strike="noStrike" cap="none" normalizeH="0" baseline="0" dirty="0">
                <a:ln>
                  <a:noFill/>
                </a:ln>
                <a:solidFill>
                  <a:srgbClr val="000000"/>
                </a:solidFill>
                <a:effectLst/>
                <a:latin typeface="Consolas" panose="020B0609020204030204" pitchFamily="49" charset="0"/>
              </a:rPr>
              <a:t>)</a:t>
            </a: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0" i="0" u="none" strike="noStrike" cap="none" normalizeH="0" baseline="0" dirty="0">
                <a:ln>
                  <a:noFill/>
                </a:ln>
                <a:solidFill>
                  <a:srgbClr val="000000"/>
                </a:solidFill>
                <a:effectLst/>
                <a:latin typeface="Consolas" panose="020B0609020204030204" pitchFamily="49" charset="0"/>
              </a:rPr>
              <a:t>    </a:t>
            </a:r>
            <a:r>
              <a:rPr kumimoji="0" lang="nl-BE" altLang="nl-BE" b="0" i="0" u="none" strike="noStrike" cap="none" normalizeH="0" baseline="0" dirty="0">
                <a:ln>
                  <a:noFill/>
                </a:ln>
                <a:solidFill>
                  <a:srgbClr val="000080"/>
                </a:solidFill>
                <a:effectLst/>
                <a:latin typeface="Consolas" panose="020B0609020204030204" pitchFamily="49" charset="0"/>
              </a:rPr>
              <a:t>print</a:t>
            </a:r>
            <a:r>
              <a:rPr kumimoji="0" lang="nl-BE" altLang="nl-BE" b="0" i="0" u="none" strike="noStrike" cap="none" normalizeH="0" baseline="0" dirty="0">
                <a:ln>
                  <a:noFill/>
                </a:ln>
                <a:solidFill>
                  <a:srgbClr val="000000"/>
                </a:solidFill>
                <a:effectLst/>
                <a:latin typeface="Consolas" panose="020B0609020204030204" pitchFamily="49" charset="0"/>
              </a:rPr>
              <a:t>(x, y)</a:t>
            </a:r>
            <a:br>
              <a:rPr kumimoji="0" lang="nl-BE" altLang="nl-BE" b="0" i="0" u="none" strike="noStrike" cap="none" normalizeH="0" baseline="0" dirty="0">
                <a:ln>
                  <a:noFill/>
                </a:ln>
                <a:solidFill>
                  <a:srgbClr val="000000"/>
                </a:solidFill>
                <a:effectLst/>
                <a:latin typeface="Consolas" panose="020B0609020204030204" pitchFamily="49" charset="0"/>
              </a:rPr>
            </a:b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1" i="0" u="none" strike="noStrike" cap="none" normalizeH="0" baseline="0" dirty="0" err="1">
                <a:ln>
                  <a:noFill/>
                </a:ln>
                <a:solidFill>
                  <a:srgbClr val="000080"/>
                </a:solidFill>
                <a:effectLst/>
                <a:latin typeface="Consolas" panose="020B0609020204030204" pitchFamily="49" charset="0"/>
              </a:rPr>
              <a:t>if</a:t>
            </a:r>
            <a:r>
              <a:rPr kumimoji="0" lang="nl-BE" altLang="nl-BE" b="1" i="0" u="none" strike="noStrike" cap="none" normalizeH="0" baseline="0" dirty="0">
                <a:ln>
                  <a:noFill/>
                </a:ln>
                <a:solidFill>
                  <a:srgbClr val="000080"/>
                </a:solidFill>
                <a:effectLst/>
                <a:latin typeface="Consolas" panose="020B0609020204030204" pitchFamily="49" charset="0"/>
              </a:rPr>
              <a:t> </a:t>
            </a:r>
            <a:r>
              <a:rPr kumimoji="0" lang="nl-BE" altLang="nl-BE" b="0" i="0" u="none" strike="noStrike" cap="none" normalizeH="0" baseline="0" dirty="0">
                <a:ln>
                  <a:noFill/>
                </a:ln>
                <a:solidFill>
                  <a:srgbClr val="000000"/>
                </a:solidFill>
                <a:effectLst/>
                <a:latin typeface="Consolas" panose="020B0609020204030204" pitchFamily="49" charset="0"/>
              </a:rPr>
              <a:t>__name__ == </a:t>
            </a:r>
            <a:r>
              <a:rPr kumimoji="0" lang="nl-BE" altLang="nl-BE" b="1" i="0" u="none" strike="noStrike" cap="none" normalizeH="0" baseline="0" dirty="0">
                <a:ln>
                  <a:noFill/>
                </a:ln>
                <a:solidFill>
                  <a:srgbClr val="008080"/>
                </a:solidFill>
                <a:effectLst/>
                <a:latin typeface="Consolas" panose="020B0609020204030204" pitchFamily="49" charset="0"/>
              </a:rPr>
              <a:t>'__</a:t>
            </a:r>
            <a:r>
              <a:rPr kumimoji="0" lang="nl-BE" altLang="nl-BE" b="1" i="0" u="none" strike="noStrike" cap="none" normalizeH="0" baseline="0" dirty="0" err="1">
                <a:ln>
                  <a:noFill/>
                </a:ln>
                <a:solidFill>
                  <a:srgbClr val="008080"/>
                </a:solidFill>
                <a:effectLst/>
                <a:latin typeface="Consolas" panose="020B0609020204030204" pitchFamily="49" charset="0"/>
              </a:rPr>
              <a:t>main</a:t>
            </a:r>
            <a:r>
              <a:rPr kumimoji="0" lang="nl-BE" altLang="nl-BE" b="1" i="0" u="none" strike="noStrike" cap="none" normalizeH="0" baseline="0" dirty="0">
                <a:ln>
                  <a:noFill/>
                </a:ln>
                <a:solidFill>
                  <a:srgbClr val="008080"/>
                </a:solidFill>
                <a:effectLst/>
                <a:latin typeface="Consolas" panose="020B0609020204030204" pitchFamily="49" charset="0"/>
              </a:rPr>
              <a:t>__'</a:t>
            </a:r>
            <a:r>
              <a:rPr kumimoji="0" lang="nl-BE" altLang="nl-BE" b="0" i="0" u="none" strike="noStrike" cap="none" normalizeH="0" baseline="0" dirty="0">
                <a:ln>
                  <a:noFill/>
                </a:ln>
                <a:solidFill>
                  <a:srgbClr val="000000"/>
                </a:solidFill>
                <a:effectLst/>
                <a:latin typeface="Consolas" panose="020B0609020204030204" pitchFamily="49" charset="0"/>
              </a:rPr>
              <a:t>:</a:t>
            </a:r>
            <a:br>
              <a:rPr kumimoji="0" lang="nl-BE" altLang="nl-BE" b="0" i="0" u="none" strike="noStrike" cap="none" normalizeH="0" baseline="0" dirty="0">
                <a:ln>
                  <a:noFill/>
                </a:ln>
                <a:solidFill>
                  <a:srgbClr val="000000"/>
                </a:solidFill>
                <a:effectLst/>
                <a:latin typeface="Consolas" panose="020B0609020204030204" pitchFamily="49" charset="0"/>
              </a:rPr>
            </a:br>
            <a:r>
              <a:rPr kumimoji="0" lang="nl-BE" altLang="nl-BE" b="0" i="0" u="none" strike="noStrike" cap="none" normalizeH="0" baseline="0" dirty="0">
                <a:ln>
                  <a:noFill/>
                </a:ln>
                <a:solidFill>
                  <a:srgbClr val="000000"/>
                </a:solidFill>
                <a:effectLst/>
                <a:latin typeface="Consolas" panose="020B0609020204030204" pitchFamily="49" charset="0"/>
              </a:rPr>
              <a:t>    </a:t>
            </a:r>
            <a:r>
              <a:rPr kumimoji="0" lang="nl-BE" altLang="nl-BE" b="0" i="0" u="none" strike="noStrike" cap="none" normalizeH="0" baseline="0" dirty="0" err="1">
                <a:ln>
                  <a:noFill/>
                </a:ln>
                <a:solidFill>
                  <a:srgbClr val="000000"/>
                </a:solidFill>
                <a:effectLst/>
                <a:latin typeface="Consolas" panose="020B0609020204030204" pitchFamily="49" charset="0"/>
              </a:rPr>
              <a:t>main</a:t>
            </a:r>
            <a:r>
              <a:rPr kumimoji="0" lang="nl-BE" altLang="nl-BE" b="0" i="0" u="none" strike="noStrike" cap="none" normalizeH="0" baseline="0" dirty="0">
                <a:ln>
                  <a:noFill/>
                </a:ln>
                <a:solidFill>
                  <a:srgbClr val="000000"/>
                </a:solidFill>
                <a:effectLst/>
                <a:latin typeface="Consolas" panose="020B0609020204030204" pitchFamily="49" charset="0"/>
              </a:rPr>
              <a:t>()</a:t>
            </a:r>
            <a:endParaRPr kumimoji="0" lang="nl-BE" altLang="nl-BE"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03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F83E009B-6C10-41BC-AC93-D7897E4F6F89}"/>
              </a:ext>
            </a:extLst>
          </p:cNvPr>
          <p:cNvSpPr>
            <a:spLocks noGrp="1"/>
          </p:cNvSpPr>
          <p:nvPr>
            <p:ph idx="1"/>
          </p:nvPr>
        </p:nvSpPr>
        <p:spPr>
          <a:xfrm>
            <a:off x="395244" y="1280477"/>
            <a:ext cx="8620740" cy="5577523"/>
          </a:xfrm>
        </p:spPr>
        <p:txBody>
          <a:bodyPr/>
          <a:lstStyle/>
          <a:p>
            <a:r>
              <a:rPr lang="nl-BE" dirty="0"/>
              <a:t>Bevat functies om getallen te genereren</a:t>
            </a:r>
          </a:p>
          <a:p>
            <a:endParaRPr lang="nl-BE" dirty="0"/>
          </a:p>
          <a:p>
            <a:r>
              <a:rPr lang="nl-BE" dirty="0"/>
              <a:t>Nuttige functies in de </a:t>
            </a:r>
            <a:r>
              <a:rPr lang="nl-BE"/>
              <a:t>module random </a:t>
            </a:r>
            <a:endParaRPr lang="nl-BE" dirty="0"/>
          </a:p>
          <a:p>
            <a:pPr lvl="1"/>
            <a:r>
              <a:rPr lang="nl-BE" dirty="0"/>
              <a:t>random() </a:t>
            </a:r>
          </a:p>
          <a:p>
            <a:pPr marL="457200" lvl="1" indent="0">
              <a:buNone/>
            </a:pPr>
            <a:r>
              <a:rPr lang="nl-BE" dirty="0"/>
              <a:t>	=&gt; genereert een willekeurig reëel getal ≥0 en &lt;1</a:t>
            </a:r>
          </a:p>
          <a:p>
            <a:pPr lvl="1"/>
            <a:r>
              <a:rPr lang="nl-BE" dirty="0" err="1"/>
              <a:t>randint</a:t>
            </a:r>
            <a:r>
              <a:rPr lang="nl-BE" dirty="0"/>
              <a:t>(ondergrens, bovengrens) </a:t>
            </a:r>
            <a:br>
              <a:rPr lang="nl-BE" dirty="0"/>
            </a:br>
            <a:r>
              <a:rPr lang="nl-BE" dirty="0"/>
              <a:t>  =&gt; genereert een willekeurig geheel getal </a:t>
            </a:r>
            <a:br>
              <a:rPr lang="nl-BE" dirty="0"/>
            </a:br>
            <a:r>
              <a:rPr lang="nl-BE" dirty="0"/>
              <a:t>        ≥ ondergrens en ≤ bovengrens</a:t>
            </a:r>
          </a:p>
          <a:p>
            <a:pPr marL="0" indent="0">
              <a:buNone/>
            </a:pPr>
            <a:endParaRPr lang="nl-BE" dirty="0"/>
          </a:p>
        </p:txBody>
      </p:sp>
      <p:sp>
        <p:nvSpPr>
          <p:cNvPr id="3" name="Tijdelijke aanduiding voor dianummer 2">
            <a:extLst>
              <a:ext uri="{FF2B5EF4-FFF2-40B4-BE49-F238E27FC236}">
                <a16:creationId xmlns:a16="http://schemas.microsoft.com/office/drawing/2014/main" id="{8B7183F2-D250-4779-9D93-E28264A25573}"/>
              </a:ext>
            </a:extLst>
          </p:cNvPr>
          <p:cNvSpPr>
            <a:spLocks noGrp="1"/>
          </p:cNvSpPr>
          <p:nvPr>
            <p:ph type="sldNum" sz="quarter" idx="12"/>
          </p:nvPr>
        </p:nvSpPr>
        <p:spPr/>
        <p:txBody>
          <a:bodyPr/>
          <a:lstStyle/>
          <a:p>
            <a:fld id="{65E3036D-0E03-9346-8FAD-2172B1B1F203}" type="slidenum">
              <a:rPr lang="nl-NL" smtClean="0"/>
              <a:pPr/>
              <a:t>23</a:t>
            </a:fld>
            <a:endParaRPr lang="nl-NL"/>
          </a:p>
        </p:txBody>
      </p:sp>
      <p:sp>
        <p:nvSpPr>
          <p:cNvPr id="4" name="Tijdelijke aanduiding voor inhoud 4">
            <a:extLst>
              <a:ext uri="{FF2B5EF4-FFF2-40B4-BE49-F238E27FC236}">
                <a16:creationId xmlns:a16="http://schemas.microsoft.com/office/drawing/2014/main" id="{CD1D6B8C-8854-4D73-B7A4-E595EC2A89AB}"/>
              </a:ext>
            </a:extLst>
          </p:cNvPr>
          <p:cNvSpPr txBox="1">
            <a:spLocks/>
          </p:cNvSpPr>
          <p:nvPr/>
        </p:nvSpPr>
        <p:spPr>
          <a:xfrm>
            <a:off x="395245" y="389856"/>
            <a:ext cx="8209257" cy="7513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5.6.1 de module random</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p:txBody>
      </p:sp>
    </p:spTree>
    <p:extLst>
      <p:ext uri="{BB962C8B-B14F-4D97-AF65-F5344CB8AC3E}">
        <p14:creationId xmlns:p14="http://schemas.microsoft.com/office/powerpoint/2010/main" val="100959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D4BD95D1-6C15-41FC-A39E-CFFB0EBC6D0B}"/>
              </a:ext>
            </a:extLst>
          </p:cNvPr>
          <p:cNvSpPr>
            <a:spLocks noGrp="1"/>
          </p:cNvSpPr>
          <p:nvPr>
            <p:ph type="sldNum" sz="quarter" idx="12"/>
          </p:nvPr>
        </p:nvSpPr>
        <p:spPr/>
        <p:txBody>
          <a:bodyPr/>
          <a:lstStyle/>
          <a:p>
            <a:fld id="{65E3036D-0E03-9346-8FAD-2172B1B1F203}" type="slidenum">
              <a:rPr lang="nl-NL" smtClean="0"/>
              <a:pPr/>
              <a:t>24</a:t>
            </a:fld>
            <a:endParaRPr lang="nl-NL"/>
          </a:p>
        </p:txBody>
      </p:sp>
      <p:sp>
        <p:nvSpPr>
          <p:cNvPr id="4" name="Tijdelijke aanduiding voor inhoud 4">
            <a:extLst>
              <a:ext uri="{FF2B5EF4-FFF2-40B4-BE49-F238E27FC236}">
                <a16:creationId xmlns:a16="http://schemas.microsoft.com/office/drawing/2014/main" id="{4664DABD-0501-41E5-83D8-FB70827969BA}"/>
              </a:ext>
            </a:extLst>
          </p:cNvPr>
          <p:cNvSpPr txBox="1">
            <a:spLocks/>
          </p:cNvSpPr>
          <p:nvPr/>
        </p:nvSpPr>
        <p:spPr>
          <a:xfrm>
            <a:off x="568982" y="323178"/>
            <a:ext cx="8575018" cy="517236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b="1" u="sng" dirty="0"/>
              <a:t>Opdracht 5.9:</a:t>
            </a:r>
            <a:endParaRPr lang="nl-BE" sz="2400" b="1" u="sng" dirty="0"/>
          </a:p>
          <a:p>
            <a:pPr marL="0" indent="0">
              <a:buNone/>
            </a:pPr>
            <a:r>
              <a:rPr lang="nl-BE" sz="3000" dirty="0"/>
              <a:t>Schrijf een programma dat</a:t>
            </a:r>
          </a:p>
          <a:p>
            <a:pPr marL="0" indent="0">
              <a:buNone/>
            </a:pPr>
            <a:r>
              <a:rPr lang="nl-BE" sz="3000" dirty="0"/>
              <a:t> </a:t>
            </a:r>
          </a:p>
          <a:p>
            <a:pPr marL="514350" indent="-514350">
              <a:buFont typeface="+mj-lt"/>
              <a:buAutoNum type="arabicPeriod"/>
            </a:pPr>
            <a:r>
              <a:rPr lang="nl-BE" sz="3000" dirty="0"/>
              <a:t>een willekeurig geheel getal genereert ≥ 0 en ≤ 10</a:t>
            </a:r>
          </a:p>
          <a:p>
            <a:pPr marL="514350" indent="-514350">
              <a:buFont typeface="+mj-lt"/>
              <a:buAutoNum type="arabicPeriod"/>
            </a:pPr>
            <a:r>
              <a:rPr lang="nl-BE" sz="3000" dirty="0"/>
              <a:t>10 willekeurige gehele getallen genereert &gt; 0 en &lt; 10</a:t>
            </a:r>
          </a:p>
          <a:p>
            <a:pPr marL="514350" indent="-514350">
              <a:buFont typeface="+mj-lt"/>
              <a:buAutoNum type="arabicPeriod"/>
            </a:pPr>
            <a:r>
              <a:rPr lang="nl-BE" sz="3000" dirty="0"/>
              <a:t>een willekeurig geheel getal genereert ≥ -200 en ≤ 1000 dat een veelvoud is van 10</a:t>
            </a:r>
          </a:p>
          <a:p>
            <a:pPr marL="514350" indent="-514350">
              <a:buFont typeface="+mj-lt"/>
              <a:buAutoNum type="arabicPeriod"/>
            </a:pPr>
            <a:r>
              <a:rPr lang="nl-BE" sz="3000" dirty="0"/>
              <a:t>een willekeurig reëel getal genereert ≥ 0 en &lt;100 met juist </a:t>
            </a:r>
            <a:r>
              <a:rPr lang="nl-BE" sz="3000"/>
              <a:t>1 cijfer </a:t>
            </a:r>
            <a:r>
              <a:rPr lang="nl-BE" sz="3000" dirty="0"/>
              <a:t>na de komma</a:t>
            </a:r>
          </a:p>
          <a:p>
            <a:pPr marL="0" indent="0">
              <a:buNone/>
            </a:pPr>
            <a:endParaRPr lang="nl-BE" sz="3000" dirty="0"/>
          </a:p>
          <a:p>
            <a:pPr marL="0" indent="0">
              <a:buNone/>
            </a:pPr>
            <a:endParaRPr lang="nl-BE" sz="2800" dirty="0">
              <a:solidFill>
                <a:srgbClr val="92D050"/>
              </a:solidFill>
            </a:endParaRPr>
          </a:p>
          <a:p>
            <a:pPr marL="0" indent="0">
              <a:buFont typeface="Arial"/>
              <a:buNone/>
            </a:pPr>
            <a:endParaRPr lang="nl-BE" dirty="0">
              <a:solidFill>
                <a:srgbClr val="92D050"/>
              </a:solidFill>
            </a:endParaRPr>
          </a:p>
          <a:p>
            <a:endParaRPr lang="nl-BE" b="1" dirty="0"/>
          </a:p>
        </p:txBody>
      </p:sp>
    </p:spTree>
    <p:extLst>
      <p:ext uri="{BB962C8B-B14F-4D97-AF65-F5344CB8AC3E}">
        <p14:creationId xmlns:p14="http://schemas.microsoft.com/office/powerpoint/2010/main" val="119844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3</a:t>
            </a:fld>
            <a:endParaRPr lang="nl-NL" dirty="0"/>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5.1 Elementen van een functie</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57202" y="1452282"/>
            <a:ext cx="8209257" cy="4602163"/>
          </a:xfrm>
        </p:spPr>
        <p:txBody>
          <a:bodyPr>
            <a:normAutofit fontScale="85000" lnSpcReduction="10000"/>
          </a:bodyPr>
          <a:lstStyle/>
          <a:p>
            <a:pPr marL="0" indent="0">
              <a:buNone/>
            </a:pPr>
            <a:r>
              <a:rPr lang="nl-BE" dirty="0"/>
              <a:t>Voorbeeld:</a:t>
            </a:r>
          </a:p>
          <a:p>
            <a:pPr marL="0" indent="0">
              <a:buNone/>
            </a:pPr>
            <a:endParaRPr lang="nl-BE" dirty="0"/>
          </a:p>
          <a:p>
            <a:pPr marL="0" indent="0">
              <a:buNone/>
            </a:pPr>
            <a:endParaRPr lang="nl-BE" dirty="0"/>
          </a:p>
          <a:p>
            <a:pPr marL="0" indent="0">
              <a:buNone/>
            </a:pPr>
            <a:endParaRPr lang="nl-BE" dirty="0"/>
          </a:p>
          <a:p>
            <a:pPr marL="0" indent="0">
              <a:buNone/>
            </a:pPr>
            <a:endParaRPr lang="nl-BE" dirty="0"/>
          </a:p>
          <a:p>
            <a:pPr marL="0" indent="0">
              <a:buNone/>
            </a:pPr>
            <a:r>
              <a:rPr lang="nl-BE" dirty="0"/>
              <a:t>Elementen:</a:t>
            </a:r>
          </a:p>
          <a:p>
            <a:r>
              <a:rPr lang="nl-BE" dirty="0"/>
              <a:t> </a:t>
            </a:r>
            <a:r>
              <a:rPr lang="nl-BE" dirty="0">
                <a:solidFill>
                  <a:srgbClr val="FF0000"/>
                </a:solidFill>
              </a:rPr>
              <a:t>Naam</a:t>
            </a:r>
            <a:r>
              <a:rPr lang="nl-BE" dirty="0"/>
              <a:t> waarmee functie wordt opgeroepen</a:t>
            </a:r>
          </a:p>
          <a:p>
            <a:r>
              <a:rPr lang="nl-BE" dirty="0"/>
              <a:t> 0, 1 of meerdere </a:t>
            </a:r>
            <a:r>
              <a:rPr lang="nl-BE" dirty="0">
                <a:solidFill>
                  <a:srgbClr val="FF0000"/>
                </a:solidFill>
              </a:rPr>
              <a:t>argumenten</a:t>
            </a:r>
            <a:r>
              <a:rPr lang="nl-BE" dirty="0"/>
              <a:t> die meegegeven worden</a:t>
            </a:r>
            <a:br>
              <a:rPr lang="nl-BE" dirty="0"/>
            </a:br>
            <a:r>
              <a:rPr lang="nl-BE" dirty="0"/>
              <a:t> bij oproep van de functie</a:t>
            </a:r>
          </a:p>
          <a:p>
            <a:r>
              <a:rPr lang="nl-BE" dirty="0"/>
              <a:t> Functie </a:t>
            </a:r>
            <a:r>
              <a:rPr lang="nl-BE" dirty="0">
                <a:solidFill>
                  <a:srgbClr val="FF0000"/>
                </a:solidFill>
              </a:rPr>
              <a:t>kan</a:t>
            </a:r>
            <a:r>
              <a:rPr lang="nl-BE" dirty="0"/>
              <a:t> een </a:t>
            </a:r>
            <a:r>
              <a:rPr lang="nl-BE" dirty="0">
                <a:solidFill>
                  <a:srgbClr val="FF0000"/>
                </a:solidFill>
              </a:rPr>
              <a:t>waarde</a:t>
            </a:r>
            <a:r>
              <a:rPr lang="nl-BE" dirty="0"/>
              <a:t> teruggeven (= returnwaarde)</a:t>
            </a:r>
          </a:p>
        </p:txBody>
      </p:sp>
      <p:sp>
        <p:nvSpPr>
          <p:cNvPr id="7" name="Rectangle 2">
            <a:extLst>
              <a:ext uri="{FF2B5EF4-FFF2-40B4-BE49-F238E27FC236}">
                <a16:creationId xmlns:a16="http://schemas.microsoft.com/office/drawing/2014/main" id="{7688E8B7-EEBC-4BD3-ABFC-C8614B4FF30F}"/>
              </a:ext>
            </a:extLst>
          </p:cNvPr>
          <p:cNvSpPr>
            <a:spLocks noChangeArrowheads="1"/>
          </p:cNvSpPr>
          <p:nvPr/>
        </p:nvSpPr>
        <p:spPr bwMode="auto">
          <a:xfrm>
            <a:off x="1389529" y="1951672"/>
            <a:ext cx="6454589"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15.7</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"Het geheel getal is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 = </a:t>
            </a: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"Geef een getal in"</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"Het dubbel is "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getal))</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308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4</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5.2 Het nut van een functie</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291384"/>
            <a:ext cx="8209257" cy="4602163"/>
          </a:xfrm>
        </p:spPr>
        <p:txBody>
          <a:bodyPr>
            <a:normAutofit/>
          </a:bodyPr>
          <a:lstStyle/>
          <a:p>
            <a:pPr marL="0" indent="0">
              <a:buNone/>
            </a:pPr>
            <a:r>
              <a:rPr lang="nl-BE"/>
              <a:t>Voorbeeld:</a:t>
            </a:r>
            <a:endParaRPr lang="nl-BE" dirty="0"/>
          </a:p>
        </p:txBody>
      </p:sp>
      <p:sp>
        <p:nvSpPr>
          <p:cNvPr id="5" name="Rectangle 1">
            <a:extLst>
              <a:ext uri="{FF2B5EF4-FFF2-40B4-BE49-F238E27FC236}">
                <a16:creationId xmlns:a16="http://schemas.microsoft.com/office/drawing/2014/main" id="{4A5AC6AD-1D8E-4BFB-AB5E-3C143670704E}"/>
              </a:ext>
            </a:extLst>
          </p:cNvPr>
          <p:cNvSpPr>
            <a:spLocks noChangeArrowheads="1"/>
          </p:cNvSpPr>
          <p:nvPr/>
        </p:nvSpPr>
        <p:spPr bwMode="auto">
          <a:xfrm>
            <a:off x="977153" y="1966930"/>
            <a:ext cx="2528047"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&gt;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 a * 2 </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 b * 3</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+ 4)</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&gt; y:</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z = x </a:t>
            </a:r>
            <a:r>
              <a:rPr lang="nl-BE" altLang="nl-BE" dirty="0">
                <a:solidFill>
                  <a:srgbClr val="000000"/>
                </a:solidFill>
                <a:latin typeface="Courier New" panose="02070309020205020404" pitchFamily="49" charset="0"/>
                <a:cs typeface="Courier New" panose="02070309020205020404" pitchFamily="49" charset="0"/>
              </a:rPr>
              <a:t>* 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z = y *</a:t>
            </a:r>
            <a:r>
              <a:rPr kumimoji="0" lang="nl-BE" altLang="nl-BE"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3</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
        <p:nvSpPr>
          <p:cNvPr id="7" name="Tijdelijke aanduiding voor inhoud 2">
            <a:extLst>
              <a:ext uri="{FF2B5EF4-FFF2-40B4-BE49-F238E27FC236}">
                <a16:creationId xmlns:a16="http://schemas.microsoft.com/office/drawing/2014/main" id="{4E189E56-2861-4FFF-993A-30248CC16F53}"/>
              </a:ext>
            </a:extLst>
          </p:cNvPr>
          <p:cNvSpPr txBox="1">
            <a:spLocks/>
          </p:cNvSpPr>
          <p:nvPr/>
        </p:nvSpPr>
        <p:spPr>
          <a:xfrm>
            <a:off x="1018516" y="2538561"/>
            <a:ext cx="2258896" cy="1128003"/>
          </a:xfrm>
          <a:prstGeom prst="rect">
            <a:avLst/>
          </a:prstGeom>
          <a:noFill/>
          <a:ln w="28575" cap="flat" cmpd="sng" algn="ctr">
            <a:solidFill>
              <a:schemeClr val="accent6"/>
            </a:solidFill>
            <a:prstDash val="solid"/>
          </a:ln>
          <a:effectLst/>
        </p:spPr>
        <p:style>
          <a:lnRef idx="1">
            <a:schemeClr val="dk1"/>
          </a:lnRef>
          <a:fillRef idx="1001">
            <a:schemeClr val="lt1"/>
          </a:fillRef>
          <a:effectRef idx="1">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endParaRPr lang="nl-BE" sz="1800" dirty="0">
              <a:solidFill>
                <a:srgbClr val="000000"/>
              </a:solidFill>
              <a:latin typeface="Courier New" panose="02070309020205020404" pitchFamily="49" charset="0"/>
            </a:endParaRPr>
          </a:p>
        </p:txBody>
      </p:sp>
      <p:sp>
        <p:nvSpPr>
          <p:cNvPr id="9" name="Tijdelijke aanduiding voor inhoud 2">
            <a:extLst>
              <a:ext uri="{FF2B5EF4-FFF2-40B4-BE49-F238E27FC236}">
                <a16:creationId xmlns:a16="http://schemas.microsoft.com/office/drawing/2014/main" id="{41B62818-64D0-46B7-B91D-284A20C6DBC5}"/>
              </a:ext>
            </a:extLst>
          </p:cNvPr>
          <p:cNvSpPr txBox="1">
            <a:spLocks/>
          </p:cNvSpPr>
          <p:nvPr/>
        </p:nvSpPr>
        <p:spPr>
          <a:xfrm>
            <a:off x="1018516" y="4530640"/>
            <a:ext cx="2258895" cy="1090798"/>
          </a:xfrm>
          <a:prstGeom prst="rect">
            <a:avLst/>
          </a:prstGeom>
          <a:noFill/>
          <a:ln w="28575" cap="flat" cmpd="sng" algn="ctr">
            <a:solidFill>
              <a:schemeClr val="accent6"/>
            </a:solidFill>
            <a:prstDash val="solid"/>
          </a:ln>
          <a:effectLst/>
        </p:spPr>
        <p:style>
          <a:lnRef idx="1">
            <a:schemeClr val="dk1"/>
          </a:lnRef>
          <a:fillRef idx="1001">
            <a:schemeClr val="lt1"/>
          </a:fillRef>
          <a:effectRef idx="1">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endParaRPr lang="nl-BE" sz="1800" dirty="0">
              <a:solidFill>
                <a:srgbClr val="000000"/>
              </a:solidFill>
              <a:latin typeface="Courier New" panose="02070309020205020404" pitchFamily="49" charset="0"/>
            </a:endParaRPr>
          </a:p>
        </p:txBody>
      </p:sp>
      <p:cxnSp>
        <p:nvCxnSpPr>
          <p:cNvPr id="10" name="Rechte verbindingslijn met pijl 9">
            <a:extLst>
              <a:ext uri="{FF2B5EF4-FFF2-40B4-BE49-F238E27FC236}">
                <a16:creationId xmlns:a16="http://schemas.microsoft.com/office/drawing/2014/main" id="{E8622D72-968E-4DF5-AE23-324E6F47A160}"/>
              </a:ext>
            </a:extLst>
          </p:cNvPr>
          <p:cNvCxnSpPr/>
          <p:nvPr/>
        </p:nvCxnSpPr>
        <p:spPr>
          <a:xfrm>
            <a:off x="3325906" y="3003176"/>
            <a:ext cx="1712259" cy="83371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2B87A8F2-2DDB-478E-90BE-514BDFAB9553}"/>
              </a:ext>
            </a:extLst>
          </p:cNvPr>
          <p:cNvCxnSpPr/>
          <p:nvPr/>
        </p:nvCxnSpPr>
        <p:spPr>
          <a:xfrm flipV="1">
            <a:off x="3315729" y="3952089"/>
            <a:ext cx="1659683" cy="109079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4" name="Tekstvak 13">
            <a:extLst>
              <a:ext uri="{FF2B5EF4-FFF2-40B4-BE49-F238E27FC236}">
                <a16:creationId xmlns:a16="http://schemas.microsoft.com/office/drawing/2014/main" id="{5206951E-B4EA-4519-830D-E558FAC80D28}"/>
              </a:ext>
            </a:extLst>
          </p:cNvPr>
          <p:cNvSpPr txBox="1"/>
          <p:nvPr/>
        </p:nvSpPr>
        <p:spPr>
          <a:xfrm>
            <a:off x="5086659" y="3666564"/>
            <a:ext cx="3056965"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nl-BE" dirty="0"/>
              <a:t>Functie maken !!!</a:t>
            </a:r>
          </a:p>
          <a:p>
            <a:r>
              <a:rPr lang="nl-BE" dirty="0"/>
              <a:t> </a:t>
            </a:r>
          </a:p>
        </p:txBody>
      </p:sp>
    </p:spTree>
    <p:extLst>
      <p:ext uri="{BB962C8B-B14F-4D97-AF65-F5344CB8AC3E}">
        <p14:creationId xmlns:p14="http://schemas.microsoft.com/office/powerpoint/2010/main" val="198458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5</a:t>
            </a:fld>
            <a:endParaRPr lang="nl-NL"/>
          </a:p>
        </p:txBody>
      </p:sp>
      <p:sp>
        <p:nvSpPr>
          <p:cNvPr id="8" name="Tijdelijke aanduiding voor inhoud 4"/>
          <p:cNvSpPr txBox="1">
            <a:spLocks/>
          </p:cNvSpPr>
          <p:nvPr/>
        </p:nvSpPr>
        <p:spPr>
          <a:xfrm>
            <a:off x="457201" y="305006"/>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 Het creëren van een functie</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950258"/>
            <a:ext cx="8209257" cy="4602163"/>
          </a:xfrm>
        </p:spPr>
        <p:txBody>
          <a:bodyPr>
            <a:normAutofit/>
          </a:bodyPr>
          <a:lstStyle/>
          <a:p>
            <a:pPr marL="0" indent="0">
              <a:buNone/>
            </a:pPr>
            <a:r>
              <a:rPr lang="nl-BE" dirty="0"/>
              <a:t>syntax</a:t>
            </a:r>
          </a:p>
        </p:txBody>
      </p:sp>
      <p:sp>
        <p:nvSpPr>
          <p:cNvPr id="5" name="Tekstvak 4">
            <a:extLst>
              <a:ext uri="{FF2B5EF4-FFF2-40B4-BE49-F238E27FC236}">
                <a16:creationId xmlns:a16="http://schemas.microsoft.com/office/drawing/2014/main" id="{F967DA16-AAF3-46AA-BB5B-BBBFE067C2C9}"/>
              </a:ext>
            </a:extLst>
          </p:cNvPr>
          <p:cNvSpPr txBox="1"/>
          <p:nvPr/>
        </p:nvSpPr>
        <p:spPr>
          <a:xfrm>
            <a:off x="1846729" y="2026508"/>
            <a:ext cx="4885765" cy="1057351"/>
          </a:xfrm>
          <a:prstGeom prst="rect">
            <a:avLst/>
          </a:prstGeom>
          <a:noFill/>
        </p:spPr>
        <p:txBody>
          <a:bodyPr wrap="square" rtlCol="0">
            <a:spAutoFit/>
          </a:bodyPr>
          <a:lstStyle/>
          <a:p>
            <a:endParaRPr lang="nl-BE" dirty="0"/>
          </a:p>
        </p:txBody>
      </p:sp>
      <p:pic>
        <p:nvPicPr>
          <p:cNvPr id="6" name="Afbeelding 5">
            <a:extLst>
              <a:ext uri="{FF2B5EF4-FFF2-40B4-BE49-F238E27FC236}">
                <a16:creationId xmlns:a16="http://schemas.microsoft.com/office/drawing/2014/main" id="{E7EBFDCF-9A70-420F-9A8B-968AF4944357}"/>
              </a:ext>
            </a:extLst>
          </p:cNvPr>
          <p:cNvPicPr>
            <a:picLocks noChangeAspect="1"/>
          </p:cNvPicPr>
          <p:nvPr/>
        </p:nvPicPr>
        <p:blipFill>
          <a:blip r:embed="rId2"/>
          <a:stretch>
            <a:fillRect/>
          </a:stretch>
        </p:blipFill>
        <p:spPr>
          <a:xfrm>
            <a:off x="2133011" y="950258"/>
            <a:ext cx="6204754" cy="1013648"/>
          </a:xfrm>
          <a:prstGeom prst="rect">
            <a:avLst/>
          </a:prstGeom>
        </p:spPr>
      </p:pic>
      <p:sp>
        <p:nvSpPr>
          <p:cNvPr id="11" name="Rectangle 1">
            <a:extLst>
              <a:ext uri="{FF2B5EF4-FFF2-40B4-BE49-F238E27FC236}">
                <a16:creationId xmlns:a16="http://schemas.microsoft.com/office/drawing/2014/main" id="{5D623DCF-5C29-4608-8276-B2C76A83AF48}"/>
              </a:ext>
            </a:extLst>
          </p:cNvPr>
          <p:cNvSpPr>
            <a:spLocks noChangeArrowheads="1"/>
          </p:cNvSpPr>
          <p:nvPr/>
        </p:nvSpPr>
        <p:spPr bwMode="auto">
          <a:xfrm>
            <a:off x="654661" y="1963906"/>
            <a:ext cx="7310582"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bereken(getal1,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getal1 &gt;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getal1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getal2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bereken(x, y)</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endParaRPr kumimoji="0" lang="nl-BE" altLang="nl-BE" b="0" i="0" u="none" strike="noStrike" cap="none" normalizeH="0" baseline="0" dirty="0">
              <a:ln>
                <a:noFill/>
              </a:ln>
              <a:solidFill>
                <a:schemeClr val="tx1"/>
              </a:solidFill>
              <a:effectLst/>
              <a:latin typeface="Arial" panose="020B0604020202020204" pitchFamily="34" charset="0"/>
            </a:endParaRPr>
          </a:p>
        </p:txBody>
      </p:sp>
      <p:pic>
        <p:nvPicPr>
          <p:cNvPr id="12" name="Picture 6" descr="MCj03463170000[1]">
            <a:extLst>
              <a:ext uri="{FF2B5EF4-FFF2-40B4-BE49-F238E27FC236}">
                <a16:creationId xmlns:a16="http://schemas.microsoft.com/office/drawing/2014/main" id="{91758C47-F9BB-4B2F-B417-8DBC9B8251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7223" y="1990738"/>
            <a:ext cx="789840" cy="63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jdelijke aanduiding voor inhoud 5">
            <a:extLst>
              <a:ext uri="{FF2B5EF4-FFF2-40B4-BE49-F238E27FC236}">
                <a16:creationId xmlns:a16="http://schemas.microsoft.com/office/drawing/2014/main" id="{8A0AD569-9B90-421F-AA71-B74A33F07C7C}"/>
              </a:ext>
            </a:extLst>
          </p:cNvPr>
          <p:cNvSpPr txBox="1">
            <a:spLocks/>
          </p:cNvSpPr>
          <p:nvPr/>
        </p:nvSpPr>
        <p:spPr>
          <a:xfrm>
            <a:off x="6227063" y="2176129"/>
            <a:ext cx="2359153" cy="433029"/>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ormAutofit/>
          </a:bodyPr>
          <a:lstStyle>
            <a:lvl1pPr marL="0" indent="0" algn="l" defTabSz="457200" rtl="0" eaLnBrk="1" latinLnBrk="0" hangingPunct="1">
              <a:spcBef>
                <a:spcPct val="20000"/>
              </a:spcBef>
              <a:buFont typeface="Arial"/>
              <a:buNone/>
              <a:defRPr sz="3200" i="1" kern="1200">
                <a:solidFill>
                  <a:srgbClr val="CC00CC"/>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sz="2000" b="1" i="0" dirty="0">
                <a:solidFill>
                  <a:schemeClr val="bg1"/>
                </a:solidFill>
              </a:rPr>
              <a:t>Let op de indentatie</a:t>
            </a:r>
          </a:p>
        </p:txBody>
      </p:sp>
      <p:cxnSp>
        <p:nvCxnSpPr>
          <p:cNvPr id="17" name="Rechte verbindingslijn met pijl 16">
            <a:extLst>
              <a:ext uri="{FF2B5EF4-FFF2-40B4-BE49-F238E27FC236}">
                <a16:creationId xmlns:a16="http://schemas.microsoft.com/office/drawing/2014/main" id="{1455EC07-6048-43BC-82C3-7165D75FE91C}"/>
              </a:ext>
            </a:extLst>
          </p:cNvPr>
          <p:cNvCxnSpPr/>
          <p:nvPr/>
        </p:nvCxnSpPr>
        <p:spPr>
          <a:xfrm>
            <a:off x="237744" y="2459736"/>
            <a:ext cx="85953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005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6</a:t>
            </a:fld>
            <a:endParaRPr lang="nl-NL" dirty="0"/>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5.3.1  Hoe Python omgaat met functies </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pic>
        <p:nvPicPr>
          <p:cNvPr id="2" name="Afbeelding 1"/>
          <p:cNvPicPr>
            <a:picLocks noChangeAspect="1"/>
          </p:cNvPicPr>
          <p:nvPr/>
        </p:nvPicPr>
        <p:blipFill>
          <a:blip r:embed="rId2"/>
          <a:stretch>
            <a:fillRect/>
          </a:stretch>
        </p:blipFill>
        <p:spPr>
          <a:xfrm>
            <a:off x="4875019" y="2026508"/>
            <a:ext cx="1394684" cy="967739"/>
          </a:xfrm>
          <a:prstGeom prst="rect">
            <a:avLst/>
          </a:prstGeom>
        </p:spPr>
      </p:pic>
      <p:pic>
        <p:nvPicPr>
          <p:cNvPr id="6" name="Afbeelding 5"/>
          <p:cNvPicPr>
            <a:picLocks noChangeAspect="1"/>
          </p:cNvPicPr>
          <p:nvPr/>
        </p:nvPicPr>
        <p:blipFill>
          <a:blip r:embed="rId3"/>
          <a:stretch>
            <a:fillRect/>
          </a:stretch>
        </p:blipFill>
        <p:spPr>
          <a:xfrm>
            <a:off x="3484236" y="3428999"/>
            <a:ext cx="1417603" cy="1108818"/>
          </a:xfrm>
          <a:prstGeom prst="rect">
            <a:avLst/>
          </a:prstGeom>
        </p:spPr>
      </p:pic>
      <p:sp>
        <p:nvSpPr>
          <p:cNvPr id="9" name="Rectangle 1">
            <a:extLst>
              <a:ext uri="{FF2B5EF4-FFF2-40B4-BE49-F238E27FC236}">
                <a16:creationId xmlns:a16="http://schemas.microsoft.com/office/drawing/2014/main" id="{9B21EFAA-3967-4450-A526-E385BD82935E}"/>
              </a:ext>
            </a:extLst>
          </p:cNvPr>
          <p:cNvSpPr>
            <a:spLocks noChangeArrowheads="1"/>
          </p:cNvSpPr>
          <p:nvPr/>
        </p:nvSpPr>
        <p:spPr bwMode="auto">
          <a:xfrm>
            <a:off x="708212" y="1287878"/>
            <a:ext cx="7310582" cy="4247317"/>
          </a:xfrm>
          <a:prstGeom prst="rect">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bereken(getal1,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getal1 &gt;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getal1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getal2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bereken(x, y)</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
        <p:nvSpPr>
          <p:cNvPr id="10" name="Rechthoek 9">
            <a:extLst>
              <a:ext uri="{FF2B5EF4-FFF2-40B4-BE49-F238E27FC236}">
                <a16:creationId xmlns:a16="http://schemas.microsoft.com/office/drawing/2014/main" id="{07632DBF-2C34-4FA3-92C2-830ED0A670BA}"/>
              </a:ext>
            </a:extLst>
          </p:cNvPr>
          <p:cNvSpPr/>
          <p:nvPr/>
        </p:nvSpPr>
        <p:spPr>
          <a:xfrm>
            <a:off x="788894" y="1360327"/>
            <a:ext cx="4267200" cy="1702863"/>
          </a:xfrm>
          <a:prstGeom prst="rect">
            <a:avLst/>
          </a:prstGeom>
          <a:no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dirty="0"/>
          </a:p>
        </p:txBody>
      </p:sp>
      <p:sp>
        <p:nvSpPr>
          <p:cNvPr id="12" name="Tekstvak 11">
            <a:extLst>
              <a:ext uri="{FF2B5EF4-FFF2-40B4-BE49-F238E27FC236}">
                <a16:creationId xmlns:a16="http://schemas.microsoft.com/office/drawing/2014/main" id="{F65FF0E2-63A0-4750-9153-9BE4E3A730A8}"/>
              </a:ext>
            </a:extLst>
          </p:cNvPr>
          <p:cNvSpPr txBox="1"/>
          <p:nvPr/>
        </p:nvSpPr>
        <p:spPr>
          <a:xfrm>
            <a:off x="5853953" y="1721224"/>
            <a:ext cx="2913527"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nl-BE" dirty="0"/>
              <a:t>De functie moet voor de oproep van de functie gedefinieerd zijn</a:t>
            </a:r>
          </a:p>
        </p:txBody>
      </p:sp>
      <p:cxnSp>
        <p:nvCxnSpPr>
          <p:cNvPr id="14" name="Rechte verbindingslijn met pijl 13">
            <a:extLst>
              <a:ext uri="{FF2B5EF4-FFF2-40B4-BE49-F238E27FC236}">
                <a16:creationId xmlns:a16="http://schemas.microsoft.com/office/drawing/2014/main" id="{F6F9AD0B-763F-4DC6-BA10-139CB0447EDA}"/>
              </a:ext>
            </a:extLst>
          </p:cNvPr>
          <p:cNvCxnSpPr>
            <a:stCxn id="10" idx="3"/>
          </p:cNvCxnSpPr>
          <p:nvPr/>
        </p:nvCxnSpPr>
        <p:spPr>
          <a:xfrm>
            <a:off x="5056094" y="2211759"/>
            <a:ext cx="797859" cy="252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hthoek 14">
            <a:extLst>
              <a:ext uri="{FF2B5EF4-FFF2-40B4-BE49-F238E27FC236}">
                <a16:creationId xmlns:a16="http://schemas.microsoft.com/office/drawing/2014/main" id="{A5CC76DB-6C38-49C5-AEEF-AC8E9833A2FB}"/>
              </a:ext>
            </a:extLst>
          </p:cNvPr>
          <p:cNvSpPr/>
          <p:nvPr/>
        </p:nvSpPr>
        <p:spPr>
          <a:xfrm>
            <a:off x="788894" y="3287161"/>
            <a:ext cx="3290047" cy="2210512"/>
          </a:xfrm>
          <a:prstGeom prst="rect">
            <a:avLst/>
          </a:prstGeom>
          <a:no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dirty="0"/>
          </a:p>
        </p:txBody>
      </p:sp>
      <p:sp>
        <p:nvSpPr>
          <p:cNvPr id="16" name="Tekstvak 15">
            <a:extLst>
              <a:ext uri="{FF2B5EF4-FFF2-40B4-BE49-F238E27FC236}">
                <a16:creationId xmlns:a16="http://schemas.microsoft.com/office/drawing/2014/main" id="{4055B63E-DD0B-4689-90A6-74BFE507E42B}"/>
              </a:ext>
            </a:extLst>
          </p:cNvPr>
          <p:cNvSpPr txBox="1"/>
          <p:nvPr/>
        </p:nvSpPr>
        <p:spPr>
          <a:xfrm>
            <a:off x="4875019" y="3881684"/>
            <a:ext cx="291352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nl-BE" dirty="0"/>
              <a:t>Het hoofdprogramma</a:t>
            </a:r>
          </a:p>
        </p:txBody>
      </p:sp>
      <p:cxnSp>
        <p:nvCxnSpPr>
          <p:cNvPr id="17" name="Rechte verbindingslijn met pijl 16">
            <a:extLst>
              <a:ext uri="{FF2B5EF4-FFF2-40B4-BE49-F238E27FC236}">
                <a16:creationId xmlns:a16="http://schemas.microsoft.com/office/drawing/2014/main" id="{A0C9D710-EAA9-4A74-8FAC-804C09E7623B}"/>
              </a:ext>
            </a:extLst>
          </p:cNvPr>
          <p:cNvCxnSpPr/>
          <p:nvPr/>
        </p:nvCxnSpPr>
        <p:spPr>
          <a:xfrm>
            <a:off x="4091460" y="4081439"/>
            <a:ext cx="797859" cy="252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6" descr="MCj03463170000[1]">
            <a:extLst>
              <a:ext uri="{FF2B5EF4-FFF2-40B4-BE49-F238E27FC236}">
                <a16:creationId xmlns:a16="http://schemas.microsoft.com/office/drawing/2014/main" id="{A8677C04-3CBB-4E51-9AEE-B7B0358410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9623" y="4864737"/>
            <a:ext cx="634667" cy="63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jdelijke aanduiding voor inhoud 5">
            <a:extLst>
              <a:ext uri="{FF2B5EF4-FFF2-40B4-BE49-F238E27FC236}">
                <a16:creationId xmlns:a16="http://schemas.microsoft.com/office/drawing/2014/main" id="{D7E51B08-41ED-4E47-AB62-BA6B8959C19B}"/>
              </a:ext>
            </a:extLst>
          </p:cNvPr>
          <p:cNvSpPr txBox="1">
            <a:spLocks/>
          </p:cNvSpPr>
          <p:nvPr/>
        </p:nvSpPr>
        <p:spPr>
          <a:xfrm>
            <a:off x="4851949" y="4736544"/>
            <a:ext cx="3904795" cy="1052857"/>
          </a:xfrm>
          <a:prstGeom prst="rect">
            <a:avLst/>
          </a:prstGeom>
          <a:solidFill>
            <a:schemeClr val="bg1"/>
          </a:solidFill>
          <a:ln>
            <a:solidFill>
              <a:srgbClr val="FF0000"/>
            </a:solidFill>
          </a:ln>
        </p:spPr>
        <p:txBody>
          <a:bodyPr vert="horz" lIns="91440" tIns="45720" rIns="91440" bIns="45720" rtlCol="0">
            <a:normAutofit fontScale="92500" lnSpcReduction="20000"/>
          </a:bodyPr>
          <a:lstStyle>
            <a:lvl1pPr marL="0" indent="0" algn="l" defTabSz="457200" rtl="0" eaLnBrk="1" latinLnBrk="0" hangingPunct="1">
              <a:spcBef>
                <a:spcPct val="20000"/>
              </a:spcBef>
              <a:buFont typeface="Arial"/>
              <a:buNone/>
              <a:defRPr sz="3200" i="1" kern="1200">
                <a:solidFill>
                  <a:srgbClr val="CC00CC"/>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sz="2800" i="0" dirty="0">
                <a:solidFill>
                  <a:schemeClr val="tx1"/>
                </a:solidFill>
              </a:rPr>
              <a:t>Van het hoofdprogramma maken we later ook een functie (5.4 </a:t>
            </a:r>
            <a:r>
              <a:rPr lang="nl-BE" sz="2800" i="0" dirty="0" err="1">
                <a:solidFill>
                  <a:schemeClr val="tx1"/>
                </a:solidFill>
              </a:rPr>
              <a:t>main</a:t>
            </a:r>
            <a:r>
              <a:rPr lang="nl-BE" sz="2800" i="0" dirty="0">
                <a:solidFill>
                  <a:schemeClr val="tx1"/>
                </a:solidFill>
              </a:rPr>
              <a:t>())</a:t>
            </a:r>
          </a:p>
        </p:txBody>
      </p:sp>
    </p:spTree>
    <p:extLst>
      <p:ext uri="{BB962C8B-B14F-4D97-AF65-F5344CB8AC3E}">
        <p14:creationId xmlns:p14="http://schemas.microsoft.com/office/powerpoint/2010/main" val="143137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7</a:t>
            </a:fld>
            <a:endParaRPr lang="nl-NL" dirty="0"/>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5.3.2  Parameters en argumenten</a:t>
            </a:r>
          </a:p>
          <a:p>
            <a:pPr marL="0" indent="0">
              <a:buFont typeface="Arial"/>
              <a:buNone/>
            </a:pPr>
            <a:endParaRPr lang="nl-BE" dirty="0">
              <a:solidFill>
                <a:srgbClr val="92D050"/>
              </a:solidFill>
            </a:endParaRPr>
          </a:p>
          <a:p>
            <a:endParaRPr lang="nl-BE" b="1" dirty="0"/>
          </a:p>
        </p:txBody>
      </p:sp>
      <p:sp>
        <p:nvSpPr>
          <p:cNvPr id="5" name="Rectangle 1">
            <a:extLst>
              <a:ext uri="{FF2B5EF4-FFF2-40B4-BE49-F238E27FC236}">
                <a16:creationId xmlns:a16="http://schemas.microsoft.com/office/drawing/2014/main" id="{4D366A36-9FD0-4D76-B940-4DAD75220990}"/>
              </a:ext>
            </a:extLst>
          </p:cNvPr>
          <p:cNvSpPr>
            <a:spLocks noChangeArrowheads="1"/>
          </p:cNvSpPr>
          <p:nvPr/>
        </p:nvSpPr>
        <p:spPr bwMode="auto">
          <a:xfrm>
            <a:off x="638665" y="1305341"/>
            <a:ext cx="7310582"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bereken(getal1,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getal1 &gt;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getal1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getal2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bereken(x, y)</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
        <p:nvSpPr>
          <p:cNvPr id="9" name="Tekstvak 8">
            <a:extLst>
              <a:ext uri="{FF2B5EF4-FFF2-40B4-BE49-F238E27FC236}">
                <a16:creationId xmlns:a16="http://schemas.microsoft.com/office/drawing/2014/main" id="{A407CAEF-37C4-4516-BE0C-FA32A81D08E7}"/>
              </a:ext>
            </a:extLst>
          </p:cNvPr>
          <p:cNvSpPr txBox="1"/>
          <p:nvPr/>
        </p:nvSpPr>
        <p:spPr>
          <a:xfrm>
            <a:off x="3819265" y="156150"/>
            <a:ext cx="1442324" cy="400110"/>
          </a:xfrm>
          <a:prstGeom prst="rect">
            <a:avLst/>
          </a:prstGeom>
          <a:solidFill>
            <a:schemeClr val="lt1"/>
          </a:solidFill>
          <a:ln w="28575">
            <a:solidFill>
              <a:schemeClr val="accent6"/>
            </a:solidFill>
          </a:ln>
        </p:spPr>
        <p:txBody>
          <a:bodyPr wrap="square" rtlCol="0">
            <a:spAutoFit/>
          </a:bodyPr>
          <a:lstStyle/>
          <a:p>
            <a:r>
              <a:rPr lang="nl-BE" sz="2000" dirty="0"/>
              <a:t>parameters</a:t>
            </a:r>
          </a:p>
        </p:txBody>
      </p:sp>
      <p:cxnSp>
        <p:nvCxnSpPr>
          <p:cNvPr id="10" name="Rechte verbindingslijn met pijl 9">
            <a:extLst>
              <a:ext uri="{FF2B5EF4-FFF2-40B4-BE49-F238E27FC236}">
                <a16:creationId xmlns:a16="http://schemas.microsoft.com/office/drawing/2014/main" id="{9F9FA182-4C01-491C-B8E3-BDCE0E5569F7}"/>
              </a:ext>
            </a:extLst>
          </p:cNvPr>
          <p:cNvCxnSpPr/>
          <p:nvPr/>
        </p:nvCxnSpPr>
        <p:spPr>
          <a:xfrm flipV="1">
            <a:off x="2648813" y="565153"/>
            <a:ext cx="1370760" cy="830032"/>
          </a:xfrm>
          <a:prstGeom prst="straightConnector1">
            <a:avLst/>
          </a:prstGeom>
          <a:ln w="28575">
            <a:solidFill>
              <a:schemeClr val="accent6"/>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Rechte verbindingslijn met pijl 10">
            <a:extLst>
              <a:ext uri="{FF2B5EF4-FFF2-40B4-BE49-F238E27FC236}">
                <a16:creationId xmlns:a16="http://schemas.microsoft.com/office/drawing/2014/main" id="{B50CBAFA-EE91-4FA3-B8A6-EC32514C8E2D}"/>
              </a:ext>
            </a:extLst>
          </p:cNvPr>
          <p:cNvCxnSpPr>
            <a:endCxn id="9" idx="2"/>
          </p:cNvCxnSpPr>
          <p:nvPr/>
        </p:nvCxnSpPr>
        <p:spPr>
          <a:xfrm flipV="1">
            <a:off x="3927824" y="556260"/>
            <a:ext cx="612603" cy="838925"/>
          </a:xfrm>
          <a:prstGeom prst="straightConnector1">
            <a:avLst/>
          </a:prstGeom>
          <a:ln w="28575">
            <a:solidFill>
              <a:schemeClr val="accent6"/>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Tekstvak 11">
            <a:extLst>
              <a:ext uri="{FF2B5EF4-FFF2-40B4-BE49-F238E27FC236}">
                <a16:creationId xmlns:a16="http://schemas.microsoft.com/office/drawing/2014/main" id="{14D22DED-99A1-496D-9414-125E27FF77C4}"/>
              </a:ext>
            </a:extLst>
          </p:cNvPr>
          <p:cNvSpPr txBox="1"/>
          <p:nvPr/>
        </p:nvSpPr>
        <p:spPr>
          <a:xfrm>
            <a:off x="2962542" y="4239861"/>
            <a:ext cx="1591580" cy="400110"/>
          </a:xfrm>
          <a:prstGeom prst="rect">
            <a:avLst/>
          </a:prstGeom>
          <a:solidFill>
            <a:schemeClr val="lt1"/>
          </a:solidFill>
          <a:ln w="28575">
            <a:solidFill>
              <a:schemeClr val="accent6"/>
            </a:solidFill>
          </a:ln>
        </p:spPr>
        <p:txBody>
          <a:bodyPr wrap="square" rtlCol="0">
            <a:spAutoFit/>
          </a:bodyPr>
          <a:lstStyle/>
          <a:p>
            <a:r>
              <a:rPr lang="nl-BE" sz="2000" dirty="0"/>
              <a:t>argumenten</a:t>
            </a:r>
          </a:p>
        </p:txBody>
      </p:sp>
      <p:cxnSp>
        <p:nvCxnSpPr>
          <p:cNvPr id="14" name="Rechte verbindingslijn met pijl 13">
            <a:extLst>
              <a:ext uri="{FF2B5EF4-FFF2-40B4-BE49-F238E27FC236}">
                <a16:creationId xmlns:a16="http://schemas.microsoft.com/office/drawing/2014/main" id="{AB9396E5-7A7B-46EE-899D-142A9D29DC24}"/>
              </a:ext>
            </a:extLst>
          </p:cNvPr>
          <p:cNvCxnSpPr/>
          <p:nvPr/>
        </p:nvCxnSpPr>
        <p:spPr>
          <a:xfrm>
            <a:off x="2465294" y="4061012"/>
            <a:ext cx="497248" cy="178849"/>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6" name="Rechte verbindingslijn met pijl 15">
            <a:extLst>
              <a:ext uri="{FF2B5EF4-FFF2-40B4-BE49-F238E27FC236}">
                <a16:creationId xmlns:a16="http://schemas.microsoft.com/office/drawing/2014/main" id="{45111C4A-4A89-4B7D-8016-81DCBDDE8405}"/>
              </a:ext>
            </a:extLst>
          </p:cNvPr>
          <p:cNvCxnSpPr/>
          <p:nvPr/>
        </p:nvCxnSpPr>
        <p:spPr>
          <a:xfrm>
            <a:off x="2962542" y="3998259"/>
            <a:ext cx="354399" cy="222299"/>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Rechte verbindingslijn met pijl 17">
            <a:extLst>
              <a:ext uri="{FF2B5EF4-FFF2-40B4-BE49-F238E27FC236}">
                <a16:creationId xmlns:a16="http://schemas.microsoft.com/office/drawing/2014/main" id="{61CB2BFA-C3E3-4225-B8DE-BC4E8DA1CE6F}"/>
              </a:ext>
            </a:extLst>
          </p:cNvPr>
          <p:cNvCxnSpPr/>
          <p:nvPr/>
        </p:nvCxnSpPr>
        <p:spPr>
          <a:xfrm flipV="1">
            <a:off x="2554941" y="4639971"/>
            <a:ext cx="591671" cy="308547"/>
          </a:xfrm>
          <a:prstGeom prst="straightConnector1">
            <a:avLst/>
          </a:prstGeom>
          <a:ln>
            <a:solidFill>
              <a:schemeClr val="accent6"/>
            </a:solidFill>
            <a:tailEnd type="triangle"/>
          </a:ln>
        </p:spPr>
        <p:style>
          <a:lnRef idx="2">
            <a:schemeClr val="accent5"/>
          </a:lnRef>
          <a:fillRef idx="0">
            <a:schemeClr val="accent5"/>
          </a:fillRef>
          <a:effectRef idx="1">
            <a:schemeClr val="accent5"/>
          </a:effectRef>
          <a:fontRef idx="minor">
            <a:schemeClr val="tx1"/>
          </a:fontRef>
        </p:style>
      </p:cxnSp>
      <p:cxnSp>
        <p:nvCxnSpPr>
          <p:cNvPr id="20" name="Rechte verbindingslijn met pijl 19">
            <a:extLst>
              <a:ext uri="{FF2B5EF4-FFF2-40B4-BE49-F238E27FC236}">
                <a16:creationId xmlns:a16="http://schemas.microsoft.com/office/drawing/2014/main" id="{81339A64-688D-47EC-9712-F6AF1BD3CA96}"/>
              </a:ext>
            </a:extLst>
          </p:cNvPr>
          <p:cNvCxnSpPr/>
          <p:nvPr/>
        </p:nvCxnSpPr>
        <p:spPr>
          <a:xfrm flipV="1">
            <a:off x="2962542" y="4639971"/>
            <a:ext cx="515764" cy="326121"/>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Ovaal 20">
            <a:extLst>
              <a:ext uri="{FF2B5EF4-FFF2-40B4-BE49-F238E27FC236}">
                <a16:creationId xmlns:a16="http://schemas.microsoft.com/office/drawing/2014/main" id="{3A048E5C-412A-4691-A574-0BBE033DA0BE}"/>
              </a:ext>
            </a:extLst>
          </p:cNvPr>
          <p:cNvSpPr/>
          <p:nvPr/>
        </p:nvSpPr>
        <p:spPr>
          <a:xfrm>
            <a:off x="2697794" y="3724115"/>
            <a:ext cx="264748" cy="515746"/>
          </a:xfrm>
          <a:prstGeom prst="ellipse">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dirty="0"/>
          </a:p>
        </p:txBody>
      </p:sp>
      <p:sp>
        <p:nvSpPr>
          <p:cNvPr id="22" name="Rechthoek 21">
            <a:extLst>
              <a:ext uri="{FF2B5EF4-FFF2-40B4-BE49-F238E27FC236}">
                <a16:creationId xmlns:a16="http://schemas.microsoft.com/office/drawing/2014/main" id="{26B5F568-3FAA-4C91-AA1D-22E1FD7F3CE5}"/>
              </a:ext>
            </a:extLst>
          </p:cNvPr>
          <p:cNvSpPr/>
          <p:nvPr/>
        </p:nvSpPr>
        <p:spPr>
          <a:xfrm>
            <a:off x="3478306" y="3014932"/>
            <a:ext cx="3037563" cy="400110"/>
          </a:xfrm>
          <a:prstGeom prst="rect">
            <a:avLst/>
          </a:prstGeom>
          <a:solidFill>
            <a:schemeClr val="lt1"/>
          </a:solidFill>
          <a:ln w="28575">
            <a:solidFill>
              <a:schemeClr val="accent6"/>
            </a:solidFill>
          </a:ln>
        </p:spPr>
        <p:txBody>
          <a:bodyPr wrap="square" rtlCol="0">
            <a:spAutoFit/>
          </a:bodyPr>
          <a:lstStyle/>
          <a:p>
            <a:r>
              <a:rPr lang="nl-BE" sz="2000" dirty="0"/>
              <a:t>Mag ook een getal zijn</a:t>
            </a:r>
          </a:p>
        </p:txBody>
      </p:sp>
      <p:cxnSp>
        <p:nvCxnSpPr>
          <p:cNvPr id="24" name="Rechte verbindingslijn met pijl 23">
            <a:extLst>
              <a:ext uri="{FF2B5EF4-FFF2-40B4-BE49-F238E27FC236}">
                <a16:creationId xmlns:a16="http://schemas.microsoft.com/office/drawing/2014/main" id="{FFB8EB42-F8D2-479F-A8DE-37E1A5DEACD8}"/>
              </a:ext>
            </a:extLst>
          </p:cNvPr>
          <p:cNvCxnSpPr>
            <a:stCxn id="21" idx="7"/>
          </p:cNvCxnSpPr>
          <p:nvPr/>
        </p:nvCxnSpPr>
        <p:spPr>
          <a:xfrm flipV="1">
            <a:off x="2923771" y="3341131"/>
            <a:ext cx="519962" cy="45851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6" descr="MCj03463170000[1]">
            <a:extLst>
              <a:ext uri="{FF2B5EF4-FFF2-40B4-BE49-F238E27FC236}">
                <a16:creationId xmlns:a16="http://schemas.microsoft.com/office/drawing/2014/main" id="{FCBEAD22-08C0-490B-A036-295C6F8005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64" y="5919937"/>
            <a:ext cx="789840" cy="63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ijdelijke aanduiding voor inhoud 5">
            <a:extLst>
              <a:ext uri="{FF2B5EF4-FFF2-40B4-BE49-F238E27FC236}">
                <a16:creationId xmlns:a16="http://schemas.microsoft.com/office/drawing/2014/main" id="{ECDAF488-6D65-4B03-AD16-9C1840DB2786}"/>
              </a:ext>
            </a:extLst>
          </p:cNvPr>
          <p:cNvSpPr txBox="1">
            <a:spLocks/>
          </p:cNvSpPr>
          <p:nvPr/>
        </p:nvSpPr>
        <p:spPr>
          <a:xfrm>
            <a:off x="1194753" y="5648993"/>
            <a:ext cx="6385623" cy="1052857"/>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ormAutofit/>
          </a:bodyPr>
          <a:lstStyle>
            <a:lvl1pPr marL="0" indent="0" algn="l" defTabSz="457200" rtl="0" eaLnBrk="1" latinLnBrk="0" hangingPunct="1">
              <a:spcBef>
                <a:spcPct val="20000"/>
              </a:spcBef>
              <a:buFont typeface="Arial"/>
              <a:buNone/>
              <a:defRPr sz="3200" i="1" kern="1200">
                <a:solidFill>
                  <a:srgbClr val="CC00CC"/>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sz="2800" b="1" i="0" dirty="0">
                <a:solidFill>
                  <a:schemeClr val="bg1"/>
                </a:solidFill>
              </a:rPr>
              <a:t>Een functie moet niet noodzakelijk een parameter hebben</a:t>
            </a:r>
          </a:p>
        </p:txBody>
      </p:sp>
    </p:spTree>
    <p:extLst>
      <p:ext uri="{BB962C8B-B14F-4D97-AF65-F5344CB8AC3E}">
        <p14:creationId xmlns:p14="http://schemas.microsoft.com/office/powerpoint/2010/main" val="7937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1" grpId="0" animBg="1"/>
      <p:bldP spid="22"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8</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5.3.3  return</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9" name="Rectangle 1">
            <a:extLst>
              <a:ext uri="{FF2B5EF4-FFF2-40B4-BE49-F238E27FC236}">
                <a16:creationId xmlns:a16="http://schemas.microsoft.com/office/drawing/2014/main" id="{7027A3D3-23AB-4B51-B795-CA0166021240}"/>
              </a:ext>
            </a:extLst>
          </p:cNvPr>
          <p:cNvSpPr>
            <a:spLocks noChangeArrowheads="1"/>
          </p:cNvSpPr>
          <p:nvPr/>
        </p:nvSpPr>
        <p:spPr bwMode="auto">
          <a:xfrm>
            <a:off x="638665" y="1291384"/>
            <a:ext cx="7310582"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bereken(getal1,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getal1 &gt; getal2:</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getal1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resultaat = getal2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bereken(x, y)</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endParaRPr kumimoji="0" lang="nl-BE" altLang="nl-BE" b="0" i="0" u="none" strike="noStrike" cap="none" normalizeH="0" baseline="0" dirty="0">
              <a:ln>
                <a:noFill/>
              </a:ln>
              <a:solidFill>
                <a:schemeClr val="tx1"/>
              </a:solidFill>
              <a:effectLst/>
              <a:latin typeface="Arial" panose="020B0604020202020204" pitchFamily="34" charset="0"/>
            </a:endParaRPr>
          </a:p>
        </p:txBody>
      </p:sp>
      <p:sp>
        <p:nvSpPr>
          <p:cNvPr id="6" name="Rechthoek 5">
            <a:extLst>
              <a:ext uri="{FF2B5EF4-FFF2-40B4-BE49-F238E27FC236}">
                <a16:creationId xmlns:a16="http://schemas.microsoft.com/office/drawing/2014/main" id="{C49D59A8-E2B0-4FDC-95AC-1DA7A8BC9B45}"/>
              </a:ext>
            </a:extLst>
          </p:cNvPr>
          <p:cNvSpPr/>
          <p:nvPr/>
        </p:nvSpPr>
        <p:spPr>
          <a:xfrm>
            <a:off x="1237129" y="2725271"/>
            <a:ext cx="2339789" cy="349623"/>
          </a:xfrm>
          <a:prstGeom prst="rect">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cxnSp>
        <p:nvCxnSpPr>
          <p:cNvPr id="11" name="Rechte verbindingslijn met pijl 10">
            <a:extLst>
              <a:ext uri="{FF2B5EF4-FFF2-40B4-BE49-F238E27FC236}">
                <a16:creationId xmlns:a16="http://schemas.microsoft.com/office/drawing/2014/main" id="{4B7CA752-8928-4032-B8CB-D4D61D07DC98}"/>
              </a:ext>
            </a:extLst>
          </p:cNvPr>
          <p:cNvCxnSpPr/>
          <p:nvPr/>
        </p:nvCxnSpPr>
        <p:spPr>
          <a:xfrm>
            <a:off x="3576918" y="2931459"/>
            <a:ext cx="139849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kstvak 11">
            <a:extLst>
              <a:ext uri="{FF2B5EF4-FFF2-40B4-BE49-F238E27FC236}">
                <a16:creationId xmlns:a16="http://schemas.microsoft.com/office/drawing/2014/main" id="{369871ED-6A99-449C-97AB-AAA8F441114D}"/>
              </a:ext>
            </a:extLst>
          </p:cNvPr>
          <p:cNvSpPr txBox="1"/>
          <p:nvPr/>
        </p:nvSpPr>
        <p:spPr>
          <a:xfrm>
            <a:off x="4975412" y="2725271"/>
            <a:ext cx="3446212"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nl-BE" b="1" dirty="0"/>
              <a:t>Waarde van de variabele resultaat wordt teruggegeven aan het hoofdprogramma</a:t>
            </a:r>
          </a:p>
        </p:txBody>
      </p:sp>
    </p:spTree>
    <p:extLst>
      <p:ext uri="{BB962C8B-B14F-4D97-AF65-F5344CB8AC3E}">
        <p14:creationId xmlns:p14="http://schemas.microsoft.com/office/powerpoint/2010/main" val="187456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DB76C62-DB48-43E9-A832-D4A71282409D}"/>
              </a:ext>
            </a:extLst>
          </p:cNvPr>
          <p:cNvSpPr>
            <a:spLocks noGrp="1"/>
          </p:cNvSpPr>
          <p:nvPr>
            <p:ph idx="1"/>
          </p:nvPr>
        </p:nvSpPr>
        <p:spPr/>
        <p:txBody>
          <a:bodyPr/>
          <a:lstStyle/>
          <a:p>
            <a:r>
              <a:rPr lang="nl-BE" b="1" i="0" dirty="0">
                <a:solidFill>
                  <a:schemeClr val="tx1"/>
                </a:solidFill>
              </a:rPr>
              <a:t>Opmerkingen</a:t>
            </a:r>
          </a:p>
          <a:p>
            <a:pPr marL="514350" indent="-514350">
              <a:buFont typeface="+mj-lt"/>
              <a:buAutoNum type="arabicPeriod"/>
            </a:pPr>
            <a:r>
              <a:rPr lang="nl-BE" i="0" dirty="0">
                <a:solidFill>
                  <a:schemeClr val="tx1"/>
                </a:solidFill>
              </a:rPr>
              <a:t>Na return kan ook een berekening staan</a:t>
            </a: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pPr marL="457200" indent="-457200">
              <a:buFont typeface="Arial" panose="020B0604020202020204" pitchFamily="34" charset="0"/>
              <a:buChar char="•"/>
            </a:pPr>
            <a:endParaRPr lang="nl-BE" i="0" dirty="0">
              <a:solidFill>
                <a:schemeClr val="tx1"/>
              </a:solidFill>
            </a:endParaRPr>
          </a:p>
          <a:p>
            <a:endParaRPr lang="nl-BE" dirty="0"/>
          </a:p>
        </p:txBody>
      </p:sp>
      <p:sp>
        <p:nvSpPr>
          <p:cNvPr id="3" name="Tijdelijke aanduiding voor dianummer 2">
            <a:extLst>
              <a:ext uri="{FF2B5EF4-FFF2-40B4-BE49-F238E27FC236}">
                <a16:creationId xmlns:a16="http://schemas.microsoft.com/office/drawing/2014/main" id="{74C9A728-7042-432A-9969-820A8F5C5029}"/>
              </a:ext>
            </a:extLst>
          </p:cNvPr>
          <p:cNvSpPr>
            <a:spLocks noGrp="1"/>
          </p:cNvSpPr>
          <p:nvPr>
            <p:ph type="sldNum" sz="quarter" idx="12"/>
          </p:nvPr>
        </p:nvSpPr>
        <p:spPr/>
        <p:txBody>
          <a:bodyPr/>
          <a:lstStyle/>
          <a:p>
            <a:fld id="{65E3036D-0E03-9346-8FAD-2172B1B1F203}" type="slidenum">
              <a:rPr lang="nl-NL" smtClean="0"/>
              <a:pPr/>
              <a:t>9</a:t>
            </a:fld>
            <a:endParaRPr lang="nl-NL"/>
          </a:p>
        </p:txBody>
      </p:sp>
      <p:sp>
        <p:nvSpPr>
          <p:cNvPr id="4" name="Rectangle 1">
            <a:extLst>
              <a:ext uri="{FF2B5EF4-FFF2-40B4-BE49-F238E27FC236}">
                <a16:creationId xmlns:a16="http://schemas.microsoft.com/office/drawing/2014/main" id="{CB65CE6E-ADB6-4BEC-9488-58845EE3105F}"/>
              </a:ext>
            </a:extLst>
          </p:cNvPr>
          <p:cNvSpPr>
            <a:spLocks noChangeArrowheads="1"/>
          </p:cNvSpPr>
          <p:nvPr/>
        </p:nvSpPr>
        <p:spPr bwMode="auto">
          <a:xfrm>
            <a:off x="1586752" y="2390472"/>
            <a:ext cx="4043083" cy="17543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bereken(a, b):</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 </a:t>
            </a:r>
            <a:r>
              <a:rPr lang="nl-BE" altLang="nl-BE" dirty="0">
                <a:solidFill>
                  <a:srgbClr val="0000FF"/>
                </a:solidFill>
                <a:latin typeface="Courier New" panose="02070309020205020404" pitchFamily="49" charset="0"/>
                <a:cs typeface="Courier New" panose="02070309020205020404" pitchFamily="49" charset="0"/>
              </a:rPr>
              <a:t>3</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 **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bereken(</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nl-BE" altLang="nl-B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BE" altLang="nl-B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080619"/>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3" ma:contentTypeDescription="Een nieuw document maken." ma:contentTypeScope="" ma:versionID="3819241e109e70baa0a232eca21851cb">
  <xsd:schema xmlns:xsd="http://www.w3.org/2001/XMLSchema" xmlns:xs="http://www.w3.org/2001/XMLSchema" xmlns:p="http://schemas.microsoft.com/office/2006/metadata/properties" xmlns:ns2="d6417362-778e-4ed5-9083-63826e8f8b42" targetNamespace="http://schemas.microsoft.com/office/2006/metadata/properties" ma:root="true" ma:fieldsID="dcf89f0ec42ac1f3753fdb4af2197f2b" ns2:_="">
    <xsd:import namespace="d6417362-778e-4ed5-9083-63826e8f8b4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17362-778e-4ed5-9083-63826e8f8b4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6354A-BC58-4C84-A5C5-53B9526F2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17362-778e-4ed5-9083-63826e8f8b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EA81E4-6E31-49A0-A3F8-1B23EB8E6F7A}">
  <ds:schemaRefs>
    <ds:schemaRef ds:uri="http://schemas.microsoft.com/office/2006/documentManagement/types"/>
    <ds:schemaRef ds:uri="http://schemas.openxmlformats.org/package/2006/metadata/core-properties"/>
    <ds:schemaRef ds:uri="d6417362-778e-4ed5-9083-63826e8f8b42"/>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B90D4A7D-4AF3-41B8-85A1-0B40E6A1DD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Presentatie</Template>
  <TotalTime>14816</TotalTime>
  <Words>1722</Words>
  <Application>Microsoft Office PowerPoint</Application>
  <PresentationFormat>Diavoorstelling (4:3)</PresentationFormat>
  <Paragraphs>190</Paragraphs>
  <Slides>24</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24</vt:i4>
      </vt:variant>
    </vt:vector>
  </HeadingPairs>
  <TitlesOfParts>
    <vt:vector size="29" baseType="lpstr">
      <vt:lpstr>Arial</vt:lpstr>
      <vt:lpstr>Calibri</vt:lpstr>
      <vt:lpstr>Consolas</vt:lpstr>
      <vt:lpstr>Courier New</vt:lpstr>
      <vt:lpstr>Presentatie</vt:lpstr>
      <vt:lpstr>Hoofdstuk 5</vt:lpstr>
      <vt:lpstr>Inhoud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cp:lastModifiedBy>Heidi Tans</cp:lastModifiedBy>
  <cp:revision>414</cp:revision>
  <dcterms:created xsi:type="dcterms:W3CDTF">2013-10-07T12:53:33Z</dcterms:created>
  <dcterms:modified xsi:type="dcterms:W3CDTF">2023-09-11T09:56:26Z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20002296@PXL.BE</vt:lpwstr>
  </property>
  <property fmtid="{D5CDD505-2E9C-101B-9397-08002B2CF9AE}" pid="6" name="MSIP_Label_f95379a6-efcb-4855-97e0-03c6be785496_SetDate">
    <vt:lpwstr>2019-09-16T09:26:48.6846933Z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de38c72a-3043-42c0-8958-d9cd195a9f80</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