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6" r:id="rId5"/>
    <p:sldId id="385" r:id="rId6"/>
    <p:sldId id="386" r:id="rId7"/>
    <p:sldId id="414" r:id="rId8"/>
    <p:sldId id="409" r:id="rId9"/>
    <p:sldId id="387" r:id="rId10"/>
    <p:sldId id="415" r:id="rId11"/>
    <p:sldId id="389" r:id="rId12"/>
    <p:sldId id="390" r:id="rId13"/>
    <p:sldId id="392" r:id="rId14"/>
    <p:sldId id="391" r:id="rId15"/>
    <p:sldId id="393" r:id="rId16"/>
    <p:sldId id="394" r:id="rId17"/>
    <p:sldId id="396" r:id="rId18"/>
    <p:sldId id="397" r:id="rId19"/>
    <p:sldId id="399" r:id="rId20"/>
    <p:sldId id="400" r:id="rId21"/>
    <p:sldId id="410" r:id="rId22"/>
    <p:sldId id="412" r:id="rId23"/>
    <p:sldId id="413" r:id="rId24"/>
    <p:sldId id="401" r:id="rId25"/>
    <p:sldId id="408" r:id="rId26"/>
    <p:sldId id="402" r:id="rId27"/>
    <p:sldId id="411" r:id="rId28"/>
    <p:sldId id="407" r:id="rId29"/>
    <p:sldId id="404" r:id="rId30"/>
    <p:sldId id="406" r:id="rId31"/>
    <p:sldId id="405" r:id="rId32"/>
    <p:sldId id="395" r:id="rId33"/>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A618"/>
    <a:srgbClr val="0065B0"/>
    <a:srgbClr val="CC00CC"/>
    <a:srgbClr val="0000C0"/>
    <a:srgbClr val="F69240"/>
    <a:srgbClr val="7F0055"/>
    <a:srgbClr val="00E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Stijl, licht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Stijl, licht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3" autoAdjust="0"/>
    <p:restoredTop sz="86456" autoAdjust="0"/>
  </p:normalViewPr>
  <p:slideViewPr>
    <p:cSldViewPr snapToGrid="0" snapToObjects="1">
      <p:cViewPr varScale="1">
        <p:scale>
          <a:sx n="93" d="100"/>
          <a:sy n="93" d="100"/>
        </p:scale>
        <p:origin x="20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nl-NL"/>
              <a:t>Hoofdstuk 0</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5A9D2-90B0-6F4F-A3E2-4E764F8EC1D8}" type="slidenum">
              <a:rPr lang="nl-NL" smtClean="0"/>
              <a:pPr/>
              <a:t>‹nr.›</a:t>
            </a:fld>
            <a:endParaRPr lang="nl-NL"/>
          </a:p>
        </p:txBody>
      </p:sp>
    </p:spTree>
    <p:extLst>
      <p:ext uri="{BB962C8B-B14F-4D97-AF65-F5344CB8AC3E}">
        <p14:creationId xmlns:p14="http://schemas.microsoft.com/office/powerpoint/2010/main" val="358878585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nl-BE"/>
              <a:t>Hoofdstuk 0</a:t>
            </a:r>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7BDD9-0C1D-417A-9FDA-446EE78D310C}" type="slidenum">
              <a:rPr lang="nl-BE" smtClean="0"/>
              <a:t>‹nr.›</a:t>
            </a:fld>
            <a:endParaRPr lang="nl-BE"/>
          </a:p>
        </p:txBody>
      </p:sp>
    </p:spTree>
    <p:extLst>
      <p:ext uri="{BB962C8B-B14F-4D97-AF65-F5344CB8AC3E}">
        <p14:creationId xmlns:p14="http://schemas.microsoft.com/office/powerpoint/2010/main" val="400602021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CED7BDD9-0C1D-417A-9FDA-446EE78D310C}" type="slidenum">
              <a:rPr lang="nl-BE" smtClean="0"/>
              <a:t>1</a:t>
            </a:fld>
            <a:endParaRPr lang="nl-BE"/>
          </a:p>
        </p:txBody>
      </p:sp>
      <p:sp>
        <p:nvSpPr>
          <p:cNvPr id="5" name="Tijdelijke aanduiding voor datum 4"/>
          <p:cNvSpPr>
            <a:spLocks noGrp="1"/>
          </p:cNvSpPr>
          <p:nvPr>
            <p:ph type="dt" idx="11"/>
          </p:nvPr>
        </p:nvSpPr>
        <p:spPr/>
        <p:txBody>
          <a:bodyPr/>
          <a:lstStyle/>
          <a:p>
            <a:endParaRPr lang="nl-BE"/>
          </a:p>
        </p:txBody>
      </p:sp>
      <p:sp>
        <p:nvSpPr>
          <p:cNvPr id="6" name="Tijdelijke aanduiding voor voettekst 5"/>
          <p:cNvSpPr>
            <a:spLocks noGrp="1"/>
          </p:cNvSpPr>
          <p:nvPr>
            <p:ph type="ftr" sz="quarter" idx="12"/>
          </p:nvPr>
        </p:nvSpPr>
        <p:spPr/>
        <p:txBody>
          <a:bodyPr/>
          <a:lstStyle/>
          <a:p>
            <a:r>
              <a:rPr lang="nl-BE"/>
              <a:t>Hoofdstuk 0</a:t>
            </a:r>
          </a:p>
        </p:txBody>
      </p:sp>
    </p:spTree>
    <p:extLst>
      <p:ext uri="{BB962C8B-B14F-4D97-AF65-F5344CB8AC3E}">
        <p14:creationId xmlns:p14="http://schemas.microsoft.com/office/powerpoint/2010/main" val="398034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endParaRPr lang="nl-BE"/>
          </a:p>
        </p:txBody>
      </p:sp>
      <p:sp>
        <p:nvSpPr>
          <p:cNvPr id="5" name="Tijdelijke aanduiding voor voettekst 4"/>
          <p:cNvSpPr>
            <a:spLocks noGrp="1"/>
          </p:cNvSpPr>
          <p:nvPr>
            <p:ph type="ftr" sz="quarter" idx="4"/>
          </p:nvPr>
        </p:nvSpPr>
        <p:spPr/>
        <p:txBody>
          <a:bodyPr/>
          <a:lstStyle/>
          <a:p>
            <a:r>
              <a:rPr lang="nl-BE"/>
              <a:t>Hoofdstuk 0</a:t>
            </a:r>
          </a:p>
        </p:txBody>
      </p:sp>
      <p:sp>
        <p:nvSpPr>
          <p:cNvPr id="6" name="Tijdelijke aanduiding voor dianummer 5"/>
          <p:cNvSpPr>
            <a:spLocks noGrp="1"/>
          </p:cNvSpPr>
          <p:nvPr>
            <p:ph type="sldNum" sz="quarter" idx="5"/>
          </p:nvPr>
        </p:nvSpPr>
        <p:spPr/>
        <p:txBody>
          <a:bodyPr/>
          <a:lstStyle/>
          <a:p>
            <a:fld id="{CED7BDD9-0C1D-417A-9FDA-446EE78D310C}" type="slidenum">
              <a:rPr lang="nl-BE" smtClean="0"/>
              <a:t>6</a:t>
            </a:fld>
            <a:endParaRPr lang="nl-BE"/>
          </a:p>
        </p:txBody>
      </p:sp>
    </p:spTree>
    <p:extLst>
      <p:ext uri="{BB962C8B-B14F-4D97-AF65-F5344CB8AC3E}">
        <p14:creationId xmlns:p14="http://schemas.microsoft.com/office/powerpoint/2010/main" val="3830864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dirty="0"/>
              <a:t>Klik om de stijl te bewerken</a:t>
            </a:r>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datum 3"/>
          <p:cNvSpPr>
            <a:spLocks noGrp="1"/>
          </p:cNvSpPr>
          <p:nvPr>
            <p:ph type="dt" sz="half" idx="10"/>
          </p:nvPr>
        </p:nvSpPr>
        <p:spPr>
          <a:xfrm>
            <a:off x="536360" y="6399774"/>
            <a:ext cx="1265640" cy="365125"/>
          </a:xfrm>
        </p:spPr>
        <p:txBody>
          <a:bodyPr/>
          <a:lstStyle>
            <a:lvl1pPr>
              <a:defRPr>
                <a:solidFill>
                  <a:schemeClr val="tx1"/>
                </a:solidFill>
              </a:defRPr>
            </a:lvl1pPr>
          </a:lstStyle>
          <a:p>
            <a:fld id="{12BFA6F3-ECDC-4450-8F6A-C2AA52B655AF}" type="datetime1">
              <a:rPr lang="nl-NL" smtClean="0"/>
              <a:t>11-9-2023</a:t>
            </a:fld>
            <a:endParaRPr lang="nl-NL" dirty="0"/>
          </a:p>
        </p:txBody>
      </p:sp>
      <p:sp>
        <p:nvSpPr>
          <p:cNvPr id="6" name="Tijdelijke aanduiding voor dianummer 5"/>
          <p:cNvSpPr>
            <a:spLocks noGrp="1"/>
          </p:cNvSpPr>
          <p:nvPr>
            <p:ph type="sldNum" sz="quarter" idx="12"/>
          </p:nvPr>
        </p:nvSpPr>
        <p:spPr>
          <a:xfrm>
            <a:off x="3231570" y="6399774"/>
            <a:ext cx="2133600" cy="365125"/>
          </a:xfrm>
        </p:spPr>
        <p:txBody>
          <a:bodyPr/>
          <a:lstStyle>
            <a:lvl1pPr>
              <a:defRPr>
                <a:solidFill>
                  <a:schemeClr val="tx1"/>
                </a:solidFill>
              </a:defRPr>
            </a:lvl1pPr>
          </a:lstStyle>
          <a:p>
            <a:fld id="{65E3036D-0E03-9346-8FAD-2172B1B1F203}" type="slidenum">
              <a:rPr lang="nl-NL" smtClean="0"/>
              <a:pPr/>
              <a:t>‹nr.›</a:t>
            </a:fld>
            <a:endParaRPr lang="nl-NL" dirty="0"/>
          </a:p>
        </p:txBody>
      </p:sp>
      <p:pic>
        <p:nvPicPr>
          <p:cNvPr id="7" name="Afbeelding 6" descr="Macintosh HD:Users:nickdaenen:Desktop:logo_pxl.wmf"/>
          <p:cNvPicPr/>
          <p:nvPr userDrawn="1"/>
        </p:nvPicPr>
        <p:blipFill>
          <a:blip r:embed="rId2"/>
          <a:srcRect/>
          <a:stretch>
            <a:fillRect/>
          </a:stretch>
        </p:blipFill>
        <p:spPr bwMode="auto">
          <a:xfrm>
            <a:off x="574618" y="390626"/>
            <a:ext cx="1420504" cy="1420504"/>
          </a:xfrm>
          <a:prstGeom prst="rect">
            <a:avLst/>
          </a:prstGeom>
          <a:noFill/>
          <a:ln w="9525">
            <a:noFill/>
            <a:miter lim="800000"/>
            <a:headEnd/>
            <a:tailEnd/>
          </a:ln>
        </p:spPr>
      </p:pic>
      <p:sp>
        <p:nvSpPr>
          <p:cNvPr id="10" name="Tekstvak 9"/>
          <p:cNvSpPr txBox="1"/>
          <p:nvPr userDrawn="1"/>
        </p:nvSpPr>
        <p:spPr>
          <a:xfrm>
            <a:off x="542241" y="6057401"/>
            <a:ext cx="5196080" cy="73866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b="0" dirty="0"/>
              <a:t>Hogeschool PXL</a:t>
            </a:r>
            <a:r>
              <a:rPr lang="nl-NL" sz="1200" b="0" baseline="0" dirty="0"/>
              <a:t> – </a:t>
            </a:r>
            <a:r>
              <a:rPr lang="nl-NL" sz="1200" b="0" baseline="0" dirty="0" err="1"/>
              <a:t>Elfde-Liniestraat</a:t>
            </a:r>
            <a:r>
              <a:rPr lang="nl-NL" sz="1200" b="0" baseline="0" dirty="0"/>
              <a:t> 24 – B-3500 Hasselt</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b="0" baseline="0" dirty="0" err="1"/>
              <a:t>www.pxl.be</a:t>
            </a:r>
            <a:r>
              <a:rPr lang="nl-NL" sz="1200" b="0" baseline="0" dirty="0"/>
              <a:t> - </a:t>
            </a:r>
            <a:r>
              <a:rPr lang="nl-NL" sz="1200" b="0" baseline="0" dirty="0" err="1"/>
              <a:t>www.pxl.be</a:t>
            </a:r>
            <a:r>
              <a:rPr lang="nl-NL" sz="1200" b="0" baseline="0" dirty="0"/>
              <a:t>/</a:t>
            </a:r>
            <a:r>
              <a:rPr lang="nl-NL" sz="1200" b="0" baseline="0" dirty="0" err="1"/>
              <a:t>facebook</a:t>
            </a:r>
            <a:endParaRPr lang="nl-NL" sz="1200" b="0" dirty="0"/>
          </a:p>
          <a:p>
            <a:endParaRPr lang="nl-NL" dirty="0"/>
          </a:p>
        </p:txBody>
      </p:sp>
      <p:pic>
        <p:nvPicPr>
          <p:cNvPr id="12" name="Afbeelding 11" descr="dehogeschoolmethetnetwerk.png"/>
          <p:cNvPicPr>
            <a:picLocks noChangeAspect="1"/>
          </p:cNvPicPr>
          <p:nvPr userDrawn="1"/>
        </p:nvPicPr>
        <p:blipFill>
          <a:blip r:embed="rId3"/>
          <a:stretch>
            <a:fillRect/>
          </a:stretch>
        </p:blipFill>
        <p:spPr>
          <a:xfrm>
            <a:off x="639936" y="5543474"/>
            <a:ext cx="2975517" cy="407605"/>
          </a:xfrm>
          <a:prstGeom prst="rect">
            <a:avLst/>
          </a:prstGeom>
        </p:spPr>
      </p:pic>
      <p:sp>
        <p:nvSpPr>
          <p:cNvPr id="11" name="Titel 1"/>
          <p:cNvSpPr txBox="1">
            <a:spLocks/>
          </p:cNvSpPr>
          <p:nvPr userDrawn="1"/>
        </p:nvSpPr>
        <p:spPr>
          <a:xfrm>
            <a:off x="5204798" y="433492"/>
            <a:ext cx="3621702" cy="14700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1" kern="1200">
                <a:solidFill>
                  <a:schemeClr val="tx1"/>
                </a:solidFill>
                <a:latin typeface="+mj-lt"/>
                <a:ea typeface="+mj-ea"/>
                <a:cs typeface="+mj-cs"/>
              </a:defRPr>
            </a:lvl1pPr>
          </a:lstStyle>
          <a:p>
            <a:r>
              <a:rPr lang="nl-NL" sz="3200" dirty="0">
                <a:solidFill>
                  <a:srgbClr val="58A618"/>
                </a:solidFill>
                <a:latin typeface="+mn-lt"/>
                <a:ea typeface="+mn-ea"/>
                <a:cs typeface="+mn-cs"/>
              </a:rPr>
              <a:t>IT</a:t>
            </a:r>
            <a:r>
              <a:rPr lang="nl-NL" sz="3200" baseline="0" dirty="0">
                <a:solidFill>
                  <a:srgbClr val="58A618"/>
                </a:solidFill>
                <a:latin typeface="+mn-lt"/>
                <a:ea typeface="+mn-ea"/>
                <a:cs typeface="+mn-cs"/>
              </a:rPr>
              <a:t> Essentials</a:t>
            </a:r>
            <a:endParaRPr lang="nl-NL" sz="3200" dirty="0">
              <a:solidFill>
                <a:srgbClr val="58A618"/>
              </a:solidFill>
              <a:latin typeface="+mn-lt"/>
              <a:ea typeface="+mn-ea"/>
              <a:cs typeface="+mn-cs"/>
            </a:endParaRPr>
          </a:p>
        </p:txBody>
      </p:sp>
      <p:pic>
        <p:nvPicPr>
          <p:cNvPr id="13" name="Afbeelding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61759" y="3341051"/>
            <a:ext cx="3682241" cy="334499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9" name="Tijdelijke aanduiding voor datum 3"/>
          <p:cNvSpPr>
            <a:spLocks noGrp="1"/>
          </p:cNvSpPr>
          <p:nvPr>
            <p:ph type="dt" sz="half" idx="10"/>
          </p:nvPr>
        </p:nvSpPr>
        <p:spPr>
          <a:xfrm>
            <a:off x="477542" y="6356350"/>
            <a:ext cx="1265640" cy="365125"/>
          </a:xfrm>
        </p:spPr>
        <p:txBody>
          <a:bodyPr/>
          <a:lstStyle/>
          <a:p>
            <a:fld id="{42238B09-DFB5-4A69-B4BA-1BA1D0C45347}" type="datetime1">
              <a:rPr lang="nl-NL" smtClean="0"/>
              <a:t>11-9-2023</a:t>
            </a:fld>
            <a:endParaRPr lang="nl-NL" dirty="0"/>
          </a:p>
        </p:txBody>
      </p:sp>
      <p:sp>
        <p:nvSpPr>
          <p:cNvPr id="10"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1"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Afbeelding 6"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8" name="Tijdelijke aanduiding voor datum 3"/>
          <p:cNvSpPr>
            <a:spLocks noGrp="1"/>
          </p:cNvSpPr>
          <p:nvPr>
            <p:ph type="dt" sz="half" idx="10"/>
          </p:nvPr>
        </p:nvSpPr>
        <p:spPr>
          <a:xfrm>
            <a:off x="477542" y="6356350"/>
            <a:ext cx="1265640" cy="365125"/>
          </a:xfrm>
        </p:spPr>
        <p:txBody>
          <a:bodyPr/>
          <a:lstStyle/>
          <a:p>
            <a:fld id="{6BF9252A-0B34-45DB-A8CF-1EC78FE8ADDC}" type="datetime1">
              <a:rPr lang="nl-NL" smtClean="0"/>
              <a:t>11-9-2023</a:t>
            </a:fld>
            <a:endParaRPr lang="nl-NL" dirty="0"/>
          </a:p>
        </p:txBody>
      </p:sp>
      <p:sp>
        <p:nvSpPr>
          <p:cNvPr id="9"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0"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1E0547EC-EF9D-4C5C-A6CA-2928FD1C9ED7}"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1B6DF3B4-C78A-44D8-9BAA-EE5A7C63C3C5}"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BF65CF60-EF85-49FB-B0CE-96047305B616}" type="datetime1">
              <a:rPr lang="nl-NL" smtClean="0"/>
              <a:t>11-9-2023</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BC41CC7-9609-407B-AA2F-086E6BBF6108}" type="datetime1">
              <a:rPr lang="nl-NL" smtClean="0"/>
              <a:t>11-9-2023</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r>
              <a:rPr lang="nl-NL"/>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77542" y="548640"/>
            <a:ext cx="8209257" cy="5577523"/>
          </a:xfrm>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75462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dertitel">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0">
                <a:solidFill>
                  <a:srgbClr val="00E800"/>
                </a:solidFill>
              </a:defRPr>
            </a:lvl1pPr>
          </a:lstStyle>
          <a:p>
            <a:pPr lvl="0"/>
            <a:r>
              <a:rPr lang="nl-NL" dirty="0"/>
              <a:t>1.1 Ondertitel</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236345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pdracht">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1">
                <a:solidFill>
                  <a:srgbClr val="CC00CC"/>
                </a:solidFill>
              </a:defRPr>
            </a:lvl1pPr>
          </a:lstStyle>
          <a:p>
            <a:pPr lvl="0"/>
            <a:r>
              <a:rPr lang="nl-NL" dirty="0"/>
              <a:t>Opdracht 1:</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44946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5" name="Afbeelding 4" descr="beeldslogan.png"/>
          <p:cNvPicPr>
            <a:picLocks noChangeAspect="1"/>
          </p:cNvPicPr>
          <p:nvPr userDrawn="1"/>
        </p:nvPicPr>
        <p:blipFill>
          <a:blip r:embed="rId2"/>
          <a:stretch>
            <a:fillRect/>
          </a:stretch>
        </p:blipFill>
        <p:spPr>
          <a:xfrm>
            <a:off x="1858615" y="0"/>
            <a:ext cx="54102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7"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A3270757-16A9-4CE1-AAB7-D549E6BA228A}" type="datetime1">
              <a:rPr lang="nl-NL" smtClean="0"/>
              <a:t>11-9-2023</a:t>
            </a:fld>
            <a:endParaRPr lang="nl-NL" dirty="0"/>
          </a:p>
        </p:txBody>
      </p:sp>
      <p:sp>
        <p:nvSpPr>
          <p:cNvPr id="8"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9"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AF8E1C96-954A-4CBF-BB97-51C7414303B8}"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2" name="Afbeelding 11"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3" name="Tijdelijke aanduiding voor datum 3"/>
          <p:cNvSpPr>
            <a:spLocks noGrp="1"/>
          </p:cNvSpPr>
          <p:nvPr>
            <p:ph type="dt" sz="half" idx="10"/>
          </p:nvPr>
        </p:nvSpPr>
        <p:spPr>
          <a:xfrm>
            <a:off x="477542" y="6356350"/>
            <a:ext cx="1265640" cy="365125"/>
          </a:xfrm>
        </p:spPr>
        <p:txBody>
          <a:bodyPr/>
          <a:lstStyle/>
          <a:p>
            <a:fld id="{030A206A-FCAE-49F3-9DA4-3BB84759074A}" type="datetime1">
              <a:rPr lang="nl-NL" smtClean="0"/>
              <a:t>11-9-2023</a:t>
            </a:fld>
            <a:endParaRPr lang="nl-NL" dirty="0"/>
          </a:p>
        </p:txBody>
      </p:sp>
      <p:sp>
        <p:nvSpPr>
          <p:cNvPr id="14"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5"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err="1"/>
              <a:t>Klik</a:t>
            </a:r>
            <a:r>
              <a:rPr lang="en-US" dirty="0"/>
              <a:t> om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atum 3"/>
          <p:cNvSpPr>
            <a:spLocks noGrp="1"/>
          </p:cNvSpPr>
          <p:nvPr>
            <p:ph type="dt" sz="half" idx="2"/>
          </p:nvPr>
        </p:nvSpPr>
        <p:spPr>
          <a:xfrm>
            <a:off x="1325160" y="6356350"/>
            <a:ext cx="1265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E14EA-3FAA-402A-B62D-C984B87F4144}" type="datetime1">
              <a:rPr lang="nl-NL" smtClean="0"/>
              <a:t>11-9-2023</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3036D-0E03-9346-8FAD-2172B1B1F203}" type="slidenum">
              <a:rPr lang="nl-NL" smtClean="0"/>
              <a:pPr/>
              <a:t>‹nr.›</a:t>
            </a:fld>
            <a:endParaRPr lang="nl-NL"/>
          </a:p>
        </p:txBody>
      </p:sp>
      <p:sp>
        <p:nvSpPr>
          <p:cNvPr id="7" name="Rechthoek 6"/>
          <p:cNvSpPr/>
          <p:nvPr/>
        </p:nvSpPr>
        <p:spPr>
          <a:xfrm>
            <a:off x="0" y="6682275"/>
            <a:ext cx="9144000" cy="180000"/>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3"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l" defTabSz="457200" rtl="0" eaLnBrk="1" latinLnBrk="0" hangingPunct="1">
        <a:spcBef>
          <a:spcPct val="0"/>
        </a:spcBef>
        <a:buNone/>
        <a:defRPr sz="4400" b="1" kern="1200">
          <a:solidFill>
            <a:srgbClr val="58A61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python.org/3.7/library/stdtyp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functions.html?highlight=ord#ord" TargetMode="External"/><Relationship Id="rId2" Type="http://schemas.openxmlformats.org/officeDocument/2006/relationships/hyperlink" Target="https://docs.python.org/3/library/functions.html?highlight=ord#ch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Hoofdstuk 6</a:t>
            </a:r>
          </a:p>
        </p:txBody>
      </p:sp>
      <p:sp>
        <p:nvSpPr>
          <p:cNvPr id="3" name="Subtitel 2"/>
          <p:cNvSpPr>
            <a:spLocks noGrp="1"/>
          </p:cNvSpPr>
          <p:nvPr>
            <p:ph type="subTitle" idx="1"/>
          </p:nvPr>
        </p:nvSpPr>
        <p:spPr/>
        <p:txBody>
          <a:bodyPr/>
          <a:lstStyle/>
          <a:p>
            <a:r>
              <a:rPr lang="nl-NL" dirty="0"/>
              <a:t>Strings</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1</a:t>
            </a:fld>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B94416-982B-40D7-808D-7A0E711A5DA8}"/>
              </a:ext>
            </a:extLst>
          </p:cNvPr>
          <p:cNvSpPr>
            <a:spLocks noGrp="1"/>
          </p:cNvSpPr>
          <p:nvPr>
            <p:ph type="title"/>
          </p:nvPr>
        </p:nvSpPr>
        <p:spPr>
          <a:xfrm>
            <a:off x="481263" y="286804"/>
            <a:ext cx="8229600" cy="1143000"/>
          </a:xfrm>
        </p:spPr>
        <p:txBody>
          <a:bodyPr>
            <a:normAutofit/>
          </a:bodyPr>
          <a:lstStyle/>
          <a:p>
            <a:r>
              <a:rPr lang="nl-BE" dirty="0"/>
              <a:t>6.3.1 String indices</a:t>
            </a:r>
          </a:p>
        </p:txBody>
      </p:sp>
      <p:sp>
        <p:nvSpPr>
          <p:cNvPr id="4" name="Tijdelijke aanduiding voor dianummer 3">
            <a:extLst>
              <a:ext uri="{FF2B5EF4-FFF2-40B4-BE49-F238E27FC236}">
                <a16:creationId xmlns:a16="http://schemas.microsoft.com/office/drawing/2014/main" id="{A53B2315-6698-4C06-8969-B4E9A4AAFCEF}"/>
              </a:ext>
            </a:extLst>
          </p:cNvPr>
          <p:cNvSpPr>
            <a:spLocks noGrp="1"/>
          </p:cNvSpPr>
          <p:nvPr>
            <p:ph type="sldNum" sz="quarter" idx="12"/>
          </p:nvPr>
        </p:nvSpPr>
        <p:spPr>
          <a:xfrm>
            <a:off x="6577263" y="6368516"/>
            <a:ext cx="1396047" cy="365125"/>
          </a:xfrm>
        </p:spPr>
        <p:txBody>
          <a:bodyPr/>
          <a:lstStyle/>
          <a:p>
            <a:fld id="{65E3036D-0E03-9346-8FAD-2172B1B1F203}" type="slidenum">
              <a:rPr lang="nl-NL" smtClean="0"/>
              <a:pPr/>
              <a:t>10</a:t>
            </a:fld>
            <a:endParaRPr lang="nl-NL"/>
          </a:p>
        </p:txBody>
      </p:sp>
      <p:sp>
        <p:nvSpPr>
          <p:cNvPr id="7" name="Tekstvak 6">
            <a:extLst>
              <a:ext uri="{FF2B5EF4-FFF2-40B4-BE49-F238E27FC236}">
                <a16:creationId xmlns:a16="http://schemas.microsoft.com/office/drawing/2014/main" id="{AA21449D-2C12-4E3F-94AE-53257F0DAE02}"/>
              </a:ext>
            </a:extLst>
          </p:cNvPr>
          <p:cNvSpPr txBox="1"/>
          <p:nvPr/>
        </p:nvSpPr>
        <p:spPr>
          <a:xfrm>
            <a:off x="5067701" y="3435186"/>
            <a:ext cx="3066381" cy="830997"/>
          </a:xfrm>
          <a:prstGeom prst="rect">
            <a:avLst/>
          </a:prstGeom>
          <a:noFill/>
        </p:spPr>
        <p:txBody>
          <a:bodyPr wrap="square" rtlCol="0">
            <a:spAutoFit/>
          </a:bodyPr>
          <a:lstStyle/>
          <a:p>
            <a:r>
              <a:rPr lang="nl-BE" sz="2400" dirty="0"/>
              <a:t>y</a:t>
            </a:r>
          </a:p>
          <a:p>
            <a:endParaRPr lang="nl-BE" sz="2400" dirty="0"/>
          </a:p>
        </p:txBody>
      </p:sp>
      <p:sp>
        <p:nvSpPr>
          <p:cNvPr id="8" name="Tekstvak 7">
            <a:extLst>
              <a:ext uri="{FF2B5EF4-FFF2-40B4-BE49-F238E27FC236}">
                <a16:creationId xmlns:a16="http://schemas.microsoft.com/office/drawing/2014/main" id="{6EC92D57-143A-4538-9595-9EE191121250}"/>
              </a:ext>
            </a:extLst>
          </p:cNvPr>
          <p:cNvSpPr txBox="1"/>
          <p:nvPr/>
        </p:nvSpPr>
        <p:spPr>
          <a:xfrm>
            <a:off x="5067700" y="3046103"/>
            <a:ext cx="3066381" cy="461665"/>
          </a:xfrm>
          <a:prstGeom prst="rect">
            <a:avLst/>
          </a:prstGeom>
          <a:noFill/>
        </p:spPr>
        <p:txBody>
          <a:bodyPr wrap="square" rtlCol="0">
            <a:spAutoFit/>
          </a:bodyPr>
          <a:lstStyle/>
          <a:p>
            <a:r>
              <a:rPr lang="nl-BE" sz="2400" dirty="0"/>
              <a:t>t</a:t>
            </a:r>
          </a:p>
        </p:txBody>
      </p:sp>
      <p:sp>
        <p:nvSpPr>
          <p:cNvPr id="9" name="Tekstvak 8">
            <a:extLst>
              <a:ext uri="{FF2B5EF4-FFF2-40B4-BE49-F238E27FC236}">
                <a16:creationId xmlns:a16="http://schemas.microsoft.com/office/drawing/2014/main" id="{322C6116-DC7E-416B-AEC0-7869C8035AE0}"/>
              </a:ext>
            </a:extLst>
          </p:cNvPr>
          <p:cNvSpPr txBox="1"/>
          <p:nvPr/>
        </p:nvSpPr>
        <p:spPr>
          <a:xfrm>
            <a:off x="5067701" y="1616727"/>
            <a:ext cx="2213811" cy="461665"/>
          </a:xfrm>
          <a:prstGeom prst="rect">
            <a:avLst/>
          </a:prstGeom>
          <a:noFill/>
        </p:spPr>
        <p:txBody>
          <a:bodyPr wrap="square" rtlCol="0">
            <a:spAutoFit/>
          </a:bodyPr>
          <a:lstStyle/>
          <a:p>
            <a:r>
              <a:rPr lang="nl-BE" sz="2400" dirty="0">
                <a:solidFill>
                  <a:srgbClr val="FF0000"/>
                </a:solidFill>
              </a:rPr>
              <a:t>Output?</a:t>
            </a:r>
          </a:p>
        </p:txBody>
      </p:sp>
      <p:sp>
        <p:nvSpPr>
          <p:cNvPr id="10" name="Tekstvak 9">
            <a:extLst>
              <a:ext uri="{FF2B5EF4-FFF2-40B4-BE49-F238E27FC236}">
                <a16:creationId xmlns:a16="http://schemas.microsoft.com/office/drawing/2014/main" id="{BCDD59DF-EFA7-4360-B380-0D6019EC9A82}"/>
              </a:ext>
            </a:extLst>
          </p:cNvPr>
          <p:cNvSpPr txBox="1"/>
          <p:nvPr/>
        </p:nvSpPr>
        <p:spPr>
          <a:xfrm>
            <a:off x="5067707" y="3873270"/>
            <a:ext cx="3066375" cy="461665"/>
          </a:xfrm>
          <a:prstGeom prst="rect">
            <a:avLst/>
          </a:prstGeom>
          <a:noFill/>
        </p:spPr>
        <p:txBody>
          <a:bodyPr wrap="square" rtlCol="0">
            <a:spAutoFit/>
          </a:bodyPr>
          <a:lstStyle/>
          <a:p>
            <a:r>
              <a:rPr lang="nl-BE" sz="2400" dirty="0"/>
              <a:t>r</a:t>
            </a:r>
          </a:p>
        </p:txBody>
      </p:sp>
      <p:sp>
        <p:nvSpPr>
          <p:cNvPr id="11" name="Tekstvak 10">
            <a:extLst>
              <a:ext uri="{FF2B5EF4-FFF2-40B4-BE49-F238E27FC236}">
                <a16:creationId xmlns:a16="http://schemas.microsoft.com/office/drawing/2014/main" id="{9A3B4941-034B-4EDC-A1A8-57DC21C4FD65}"/>
              </a:ext>
            </a:extLst>
          </p:cNvPr>
          <p:cNvSpPr txBox="1"/>
          <p:nvPr/>
        </p:nvSpPr>
        <p:spPr>
          <a:xfrm>
            <a:off x="5044075" y="4282250"/>
            <a:ext cx="3840480" cy="461665"/>
          </a:xfrm>
          <a:prstGeom prst="rect">
            <a:avLst/>
          </a:prstGeom>
          <a:noFill/>
        </p:spPr>
        <p:txBody>
          <a:bodyPr wrap="square" rtlCol="0">
            <a:spAutoFit/>
          </a:bodyPr>
          <a:lstStyle/>
          <a:p>
            <a:r>
              <a:rPr lang="nl-BE" sz="2400" dirty="0"/>
              <a:t>p</a:t>
            </a:r>
          </a:p>
        </p:txBody>
      </p:sp>
      <p:sp>
        <p:nvSpPr>
          <p:cNvPr id="12" name="Tekstvak 11">
            <a:extLst>
              <a:ext uri="{FF2B5EF4-FFF2-40B4-BE49-F238E27FC236}">
                <a16:creationId xmlns:a16="http://schemas.microsoft.com/office/drawing/2014/main" id="{513BC666-DD18-4F44-937D-1DDFA9667E9E}"/>
              </a:ext>
            </a:extLst>
          </p:cNvPr>
          <p:cNvSpPr txBox="1"/>
          <p:nvPr/>
        </p:nvSpPr>
        <p:spPr>
          <a:xfrm>
            <a:off x="5077326" y="4664639"/>
            <a:ext cx="3840474" cy="461665"/>
          </a:xfrm>
          <a:prstGeom prst="rect">
            <a:avLst/>
          </a:prstGeom>
          <a:noFill/>
        </p:spPr>
        <p:txBody>
          <a:bodyPr wrap="square" rtlCol="0">
            <a:spAutoFit/>
          </a:bodyPr>
          <a:lstStyle/>
          <a:p>
            <a:r>
              <a:rPr lang="nl-BE" sz="2400" dirty="0"/>
              <a:t>r</a:t>
            </a:r>
          </a:p>
        </p:txBody>
      </p:sp>
      <p:sp>
        <p:nvSpPr>
          <p:cNvPr id="14" name="Rectangle 3">
            <a:extLst>
              <a:ext uri="{FF2B5EF4-FFF2-40B4-BE49-F238E27FC236}">
                <a16:creationId xmlns:a16="http://schemas.microsoft.com/office/drawing/2014/main" id="{A1264C98-5C50-4241-B1CE-C52131BB5B6F}"/>
              </a:ext>
            </a:extLst>
          </p:cNvPr>
          <p:cNvSpPr>
            <a:spLocks noChangeArrowheads="1"/>
          </p:cNvSpPr>
          <p:nvPr/>
        </p:nvSpPr>
        <p:spPr bwMode="auto">
          <a:xfrm>
            <a:off x="235819" y="2442904"/>
            <a:ext cx="486557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"party"</a:t>
            </a:r>
            <a:b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b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x])</a:t>
            </a: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648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D4F09-AF74-4FC5-80DD-833CE3ABC27E}"/>
              </a:ext>
            </a:extLst>
          </p:cNvPr>
          <p:cNvSpPr>
            <a:spLocks noGrp="1"/>
          </p:cNvSpPr>
          <p:nvPr>
            <p:ph type="title"/>
          </p:nvPr>
        </p:nvSpPr>
        <p:spPr/>
        <p:txBody>
          <a:bodyPr/>
          <a:lstStyle/>
          <a:p>
            <a:r>
              <a:rPr lang="nl-BE" dirty="0"/>
              <a:t>6.3.3 </a:t>
            </a:r>
            <a:r>
              <a:rPr lang="nl-BE" dirty="0" err="1"/>
              <a:t>Substrings</a:t>
            </a:r>
            <a:r>
              <a:rPr lang="nl-BE" dirty="0"/>
              <a:t> met stappen</a:t>
            </a:r>
          </a:p>
        </p:txBody>
      </p:sp>
      <p:sp>
        <p:nvSpPr>
          <p:cNvPr id="4" name="Tijdelijke aanduiding voor dianummer 3">
            <a:extLst>
              <a:ext uri="{FF2B5EF4-FFF2-40B4-BE49-F238E27FC236}">
                <a16:creationId xmlns:a16="http://schemas.microsoft.com/office/drawing/2014/main" id="{E884D33A-3D20-410C-8882-EDC91A09C070}"/>
              </a:ext>
            </a:extLst>
          </p:cNvPr>
          <p:cNvSpPr>
            <a:spLocks noGrp="1"/>
          </p:cNvSpPr>
          <p:nvPr>
            <p:ph type="sldNum" sz="quarter" idx="12"/>
          </p:nvPr>
        </p:nvSpPr>
        <p:spPr/>
        <p:txBody>
          <a:bodyPr/>
          <a:lstStyle/>
          <a:p>
            <a:fld id="{65E3036D-0E03-9346-8FAD-2172B1B1F203}" type="slidenum">
              <a:rPr lang="nl-NL" smtClean="0"/>
              <a:pPr/>
              <a:t>11</a:t>
            </a:fld>
            <a:endParaRPr lang="nl-NL"/>
          </a:p>
        </p:txBody>
      </p:sp>
      <p:sp>
        <p:nvSpPr>
          <p:cNvPr id="5" name="Rectangle 1">
            <a:extLst>
              <a:ext uri="{FF2B5EF4-FFF2-40B4-BE49-F238E27FC236}">
                <a16:creationId xmlns:a16="http://schemas.microsoft.com/office/drawing/2014/main" id="{576C5211-B195-4435-9A94-9AAEA02CAB0F}"/>
              </a:ext>
            </a:extLst>
          </p:cNvPr>
          <p:cNvSpPr>
            <a:spLocks noChangeArrowheads="1"/>
          </p:cNvSpPr>
          <p:nvPr/>
        </p:nvSpPr>
        <p:spPr bwMode="auto">
          <a:xfrm>
            <a:off x="1010652" y="2172781"/>
            <a:ext cx="384048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"party"</a:t>
            </a:r>
            <a:b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nl-BE" altLang="nl-BE" sz="2400" dirty="0">
                <a:solidFill>
                  <a:srgbClr val="000080"/>
                </a:solidFill>
                <a:latin typeface="Courier New" panose="02070309020205020404" pitchFamily="49" charset="0"/>
                <a:cs typeface="Courier New" panose="02070309020205020404" pitchFamily="49" charset="0"/>
              </a:rPr>
              <a:t>print</a:t>
            </a:r>
            <a:r>
              <a:rPr lang="nl-BE" altLang="nl-BE" sz="2400" dirty="0">
                <a:solidFill>
                  <a:srgbClr val="000000"/>
                </a:solidFill>
                <a:latin typeface="Courier New" panose="02070309020205020404" pitchFamily="49" charset="0"/>
                <a:cs typeface="Courier New" panose="02070309020205020404" pitchFamily="49" charset="0"/>
              </a:rPr>
              <a:t>(</a:t>
            </a:r>
            <a:r>
              <a:rPr lang="nl-BE" altLang="nl-BE" sz="2400" dirty="0" err="1">
                <a:solidFill>
                  <a:srgbClr val="000000"/>
                </a:solidFill>
                <a:latin typeface="Courier New" panose="02070309020205020404" pitchFamily="49" charset="0"/>
                <a:cs typeface="Courier New" panose="02070309020205020404" pitchFamily="49" charset="0"/>
              </a:rPr>
              <a:t>fun</a:t>
            </a:r>
            <a:r>
              <a:rPr lang="nl-BE" altLang="nl-BE" sz="2400" dirty="0">
                <a:solidFill>
                  <a:srgbClr val="000000"/>
                </a:solidFill>
                <a:latin typeface="Courier New" panose="02070309020205020404" pitchFamily="49" charset="0"/>
                <a:cs typeface="Courier New" panose="02070309020205020404" pitchFamily="49" charset="0"/>
              </a:rPr>
              <a:t>[:</a:t>
            </a:r>
            <a:r>
              <a:rPr lang="nl-BE" altLang="nl-BE" sz="2400" dirty="0">
                <a:solidFill>
                  <a:srgbClr val="0000FF"/>
                </a:solidFill>
                <a:latin typeface="Courier New" panose="02070309020205020404" pitchFamily="49" charset="0"/>
                <a:cs typeface="Courier New" panose="02070309020205020404" pitchFamily="49" charset="0"/>
              </a:rPr>
              <a:t>2</a:t>
            </a:r>
            <a:r>
              <a:rPr lang="nl-BE" altLang="nl-BE" sz="24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nl-BE" altLang="nl-BE" sz="2400" dirty="0">
                <a:solidFill>
                  <a:srgbClr val="000080"/>
                </a:solidFill>
                <a:latin typeface="Courier New" panose="02070309020205020404" pitchFamily="49" charset="0"/>
                <a:cs typeface="Courier New" panose="02070309020205020404" pitchFamily="49" charset="0"/>
              </a:rPr>
              <a:t>print</a:t>
            </a:r>
            <a:r>
              <a:rPr lang="nl-BE" altLang="nl-BE" sz="2400" dirty="0">
                <a:solidFill>
                  <a:srgbClr val="000000"/>
                </a:solidFill>
                <a:latin typeface="Courier New" panose="02070309020205020404" pitchFamily="49" charset="0"/>
                <a:cs typeface="Courier New" panose="02070309020205020404" pitchFamily="49" charset="0"/>
              </a:rPr>
              <a:t>(</a:t>
            </a:r>
            <a:r>
              <a:rPr lang="nl-BE" altLang="nl-BE" sz="2400" dirty="0" err="1">
                <a:solidFill>
                  <a:srgbClr val="000000"/>
                </a:solidFill>
                <a:latin typeface="Courier New" panose="02070309020205020404" pitchFamily="49" charset="0"/>
                <a:cs typeface="Courier New" panose="02070309020205020404" pitchFamily="49" charset="0"/>
              </a:rPr>
              <a:t>fun</a:t>
            </a:r>
            <a:r>
              <a:rPr lang="nl-BE" altLang="nl-BE" sz="2400" dirty="0">
                <a:solidFill>
                  <a:srgbClr val="000000"/>
                </a:solidFill>
                <a:latin typeface="Courier New" panose="02070309020205020404" pitchFamily="49" charset="0"/>
                <a:cs typeface="Courier New" panose="02070309020205020404" pitchFamily="49" charset="0"/>
              </a:rPr>
              <a:t>[</a:t>
            </a:r>
            <a:r>
              <a:rPr lang="nl-BE" altLang="nl-BE" sz="2400" dirty="0">
                <a:solidFill>
                  <a:srgbClr val="0000FF"/>
                </a:solidFill>
                <a:latin typeface="Courier New" panose="02070309020205020404" pitchFamily="49" charset="0"/>
                <a:cs typeface="Courier New" panose="02070309020205020404" pitchFamily="49" charset="0"/>
              </a:rPr>
              <a:t>3</a:t>
            </a:r>
            <a:r>
              <a:rPr lang="nl-BE" altLang="nl-BE" sz="2400" dirty="0">
                <a:solidFill>
                  <a:srgbClr val="000000"/>
                </a:solidFill>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sp>
        <p:nvSpPr>
          <p:cNvPr id="6" name="Tekstvak 5">
            <a:extLst>
              <a:ext uri="{FF2B5EF4-FFF2-40B4-BE49-F238E27FC236}">
                <a16:creationId xmlns:a16="http://schemas.microsoft.com/office/drawing/2014/main" id="{3F1D06B4-7354-4F0D-A3D7-66A8BD83CCE3}"/>
              </a:ext>
            </a:extLst>
          </p:cNvPr>
          <p:cNvSpPr txBox="1"/>
          <p:nvPr/>
        </p:nvSpPr>
        <p:spPr>
          <a:xfrm>
            <a:off x="5034462" y="2851878"/>
            <a:ext cx="3358773" cy="830997"/>
          </a:xfrm>
          <a:prstGeom prst="rect">
            <a:avLst/>
          </a:prstGeom>
          <a:noFill/>
        </p:spPr>
        <p:txBody>
          <a:bodyPr wrap="square" rtlCol="0">
            <a:spAutoFit/>
          </a:bodyPr>
          <a:lstStyle/>
          <a:p>
            <a:r>
              <a:rPr lang="nl-BE" sz="2400" dirty="0"/>
              <a:t>at</a:t>
            </a:r>
          </a:p>
          <a:p>
            <a:endParaRPr lang="nl-BE" sz="2400" dirty="0"/>
          </a:p>
        </p:txBody>
      </p:sp>
      <p:sp>
        <p:nvSpPr>
          <p:cNvPr id="7" name="Tekstvak 6">
            <a:extLst>
              <a:ext uri="{FF2B5EF4-FFF2-40B4-BE49-F238E27FC236}">
                <a16:creationId xmlns:a16="http://schemas.microsoft.com/office/drawing/2014/main" id="{2167A9D5-49D9-47A7-BDBC-8C5ED489E393}"/>
              </a:ext>
            </a:extLst>
          </p:cNvPr>
          <p:cNvSpPr txBox="1"/>
          <p:nvPr/>
        </p:nvSpPr>
        <p:spPr>
          <a:xfrm>
            <a:off x="5034462" y="2485849"/>
            <a:ext cx="3066381" cy="461665"/>
          </a:xfrm>
          <a:prstGeom prst="rect">
            <a:avLst/>
          </a:prstGeom>
          <a:noFill/>
        </p:spPr>
        <p:txBody>
          <a:bodyPr wrap="square" rtlCol="0">
            <a:spAutoFit/>
          </a:bodyPr>
          <a:lstStyle/>
          <a:p>
            <a:r>
              <a:rPr lang="nl-BE" sz="2400" dirty="0"/>
              <a:t>art</a:t>
            </a:r>
          </a:p>
        </p:txBody>
      </p:sp>
      <p:sp>
        <p:nvSpPr>
          <p:cNvPr id="8" name="Tekstvak 7">
            <a:extLst>
              <a:ext uri="{FF2B5EF4-FFF2-40B4-BE49-F238E27FC236}">
                <a16:creationId xmlns:a16="http://schemas.microsoft.com/office/drawing/2014/main" id="{02AD85A8-6200-412D-86F1-F944218BD211}"/>
              </a:ext>
            </a:extLst>
          </p:cNvPr>
          <p:cNvSpPr txBox="1"/>
          <p:nvPr/>
        </p:nvSpPr>
        <p:spPr>
          <a:xfrm>
            <a:off x="5034456" y="1475072"/>
            <a:ext cx="2213811" cy="461665"/>
          </a:xfrm>
          <a:prstGeom prst="rect">
            <a:avLst/>
          </a:prstGeom>
          <a:noFill/>
        </p:spPr>
        <p:txBody>
          <a:bodyPr wrap="square" rtlCol="0">
            <a:spAutoFit/>
          </a:bodyPr>
          <a:lstStyle/>
          <a:p>
            <a:r>
              <a:rPr lang="nl-BE" sz="2400" dirty="0">
                <a:solidFill>
                  <a:srgbClr val="FF0000"/>
                </a:solidFill>
              </a:rPr>
              <a:t>Output?</a:t>
            </a:r>
          </a:p>
        </p:txBody>
      </p:sp>
      <p:sp>
        <p:nvSpPr>
          <p:cNvPr id="9" name="Tekstvak 8">
            <a:extLst>
              <a:ext uri="{FF2B5EF4-FFF2-40B4-BE49-F238E27FC236}">
                <a16:creationId xmlns:a16="http://schemas.microsoft.com/office/drawing/2014/main" id="{6E83073F-4BA3-47AA-AE5B-9727EBFA084A}"/>
              </a:ext>
            </a:extLst>
          </p:cNvPr>
          <p:cNvSpPr txBox="1"/>
          <p:nvPr/>
        </p:nvSpPr>
        <p:spPr>
          <a:xfrm>
            <a:off x="5034462" y="3920089"/>
            <a:ext cx="3066375" cy="461665"/>
          </a:xfrm>
          <a:prstGeom prst="rect">
            <a:avLst/>
          </a:prstGeom>
          <a:noFill/>
        </p:spPr>
        <p:txBody>
          <a:bodyPr wrap="square" rtlCol="0">
            <a:spAutoFit/>
          </a:bodyPr>
          <a:lstStyle/>
          <a:p>
            <a:r>
              <a:rPr lang="nl-BE" sz="2400" dirty="0" err="1"/>
              <a:t>pry</a:t>
            </a:r>
            <a:endParaRPr lang="nl-BE" sz="2400" dirty="0"/>
          </a:p>
        </p:txBody>
      </p:sp>
      <p:sp>
        <p:nvSpPr>
          <p:cNvPr id="10" name="Tekstvak 9">
            <a:extLst>
              <a:ext uri="{FF2B5EF4-FFF2-40B4-BE49-F238E27FC236}">
                <a16:creationId xmlns:a16="http://schemas.microsoft.com/office/drawing/2014/main" id="{67D7CF03-776B-46B5-8481-1D461AAF236C}"/>
              </a:ext>
            </a:extLst>
          </p:cNvPr>
          <p:cNvSpPr txBox="1"/>
          <p:nvPr/>
        </p:nvSpPr>
        <p:spPr>
          <a:xfrm>
            <a:off x="5010830" y="4322599"/>
            <a:ext cx="3840480" cy="461665"/>
          </a:xfrm>
          <a:prstGeom prst="rect">
            <a:avLst/>
          </a:prstGeom>
          <a:noFill/>
        </p:spPr>
        <p:txBody>
          <a:bodyPr wrap="square" rtlCol="0">
            <a:spAutoFit/>
          </a:bodyPr>
          <a:lstStyle/>
          <a:p>
            <a:r>
              <a:rPr lang="nl-BE" sz="2400" dirty="0" err="1"/>
              <a:t>ytrap</a:t>
            </a:r>
            <a:endParaRPr lang="nl-BE" sz="2400" dirty="0"/>
          </a:p>
        </p:txBody>
      </p:sp>
      <p:sp>
        <p:nvSpPr>
          <p:cNvPr id="11" name="Tekstvak 10">
            <a:extLst>
              <a:ext uri="{FF2B5EF4-FFF2-40B4-BE49-F238E27FC236}">
                <a16:creationId xmlns:a16="http://schemas.microsoft.com/office/drawing/2014/main" id="{66930FBB-3B6A-49E3-9C09-0F6285562E2E}"/>
              </a:ext>
            </a:extLst>
          </p:cNvPr>
          <p:cNvSpPr txBox="1"/>
          <p:nvPr/>
        </p:nvSpPr>
        <p:spPr>
          <a:xfrm>
            <a:off x="5010830" y="3240464"/>
            <a:ext cx="3066381" cy="461665"/>
          </a:xfrm>
          <a:prstGeom prst="rect">
            <a:avLst/>
          </a:prstGeom>
          <a:noFill/>
        </p:spPr>
        <p:txBody>
          <a:bodyPr wrap="square" rtlCol="0">
            <a:spAutoFit/>
          </a:bodyPr>
          <a:lstStyle/>
          <a:p>
            <a:r>
              <a:rPr lang="nl-BE" sz="2400" dirty="0"/>
              <a:t>pa</a:t>
            </a:r>
          </a:p>
        </p:txBody>
      </p:sp>
      <p:sp>
        <p:nvSpPr>
          <p:cNvPr id="12" name="Tekstvak 11">
            <a:extLst>
              <a:ext uri="{FF2B5EF4-FFF2-40B4-BE49-F238E27FC236}">
                <a16:creationId xmlns:a16="http://schemas.microsoft.com/office/drawing/2014/main" id="{05C1566B-5A5D-4AEC-A391-96F5D93233BE}"/>
              </a:ext>
            </a:extLst>
          </p:cNvPr>
          <p:cNvSpPr txBox="1"/>
          <p:nvPr/>
        </p:nvSpPr>
        <p:spPr>
          <a:xfrm>
            <a:off x="5010829" y="3584635"/>
            <a:ext cx="3066381" cy="461665"/>
          </a:xfrm>
          <a:prstGeom prst="rect">
            <a:avLst/>
          </a:prstGeom>
          <a:noFill/>
        </p:spPr>
        <p:txBody>
          <a:bodyPr wrap="square" rtlCol="0">
            <a:spAutoFit/>
          </a:bodyPr>
          <a:lstStyle/>
          <a:p>
            <a:r>
              <a:rPr lang="nl-BE" sz="2400" dirty="0" err="1"/>
              <a:t>ty</a:t>
            </a:r>
            <a:endParaRPr lang="nl-BE" sz="2400" dirty="0"/>
          </a:p>
        </p:txBody>
      </p:sp>
    </p:spTree>
    <p:extLst>
      <p:ext uri="{BB962C8B-B14F-4D97-AF65-F5344CB8AC3E}">
        <p14:creationId xmlns:p14="http://schemas.microsoft.com/office/powerpoint/2010/main" val="122024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DCEC4-EA00-4B88-BCF7-76B5D9AA58E4}"/>
              </a:ext>
            </a:extLst>
          </p:cNvPr>
          <p:cNvSpPr>
            <a:spLocks noGrp="1"/>
          </p:cNvSpPr>
          <p:nvPr>
            <p:ph type="title"/>
          </p:nvPr>
        </p:nvSpPr>
        <p:spPr/>
        <p:txBody>
          <a:bodyPr>
            <a:normAutofit/>
          </a:bodyPr>
          <a:lstStyle/>
          <a:p>
            <a:r>
              <a:rPr lang="nl-BE" dirty="0"/>
              <a:t>Opgave 2 </a:t>
            </a:r>
            <a:br>
              <a:rPr lang="nl-BE" dirty="0"/>
            </a:br>
            <a:r>
              <a:rPr lang="nl-BE" sz="1800" dirty="0"/>
              <a:t>(zie cursus opgave 6.3)</a:t>
            </a:r>
          </a:p>
        </p:txBody>
      </p:sp>
      <p:sp>
        <p:nvSpPr>
          <p:cNvPr id="3" name="Tijdelijke aanduiding voor inhoud 2">
            <a:extLst>
              <a:ext uri="{FF2B5EF4-FFF2-40B4-BE49-F238E27FC236}">
                <a16:creationId xmlns:a16="http://schemas.microsoft.com/office/drawing/2014/main" id="{39F99FA5-5DD2-4C92-80DE-DBECE480FA54}"/>
              </a:ext>
            </a:extLst>
          </p:cNvPr>
          <p:cNvSpPr>
            <a:spLocks noGrp="1"/>
          </p:cNvSpPr>
          <p:nvPr>
            <p:ph idx="1"/>
          </p:nvPr>
        </p:nvSpPr>
        <p:spPr/>
        <p:txBody>
          <a:bodyPr/>
          <a:lstStyle/>
          <a:p>
            <a:pPr marL="0" indent="0">
              <a:buNone/>
            </a:pPr>
            <a:r>
              <a:rPr lang="nl-BE" dirty="0"/>
              <a:t>Schrijf een programma dat van een string de indices print van alle klinkers (a, e, i, o, en u).</a:t>
            </a:r>
          </a:p>
        </p:txBody>
      </p:sp>
      <p:sp>
        <p:nvSpPr>
          <p:cNvPr id="4" name="Tijdelijke aanduiding voor dianummer 3">
            <a:extLst>
              <a:ext uri="{FF2B5EF4-FFF2-40B4-BE49-F238E27FC236}">
                <a16:creationId xmlns:a16="http://schemas.microsoft.com/office/drawing/2014/main" id="{35F944EA-C95B-4408-960E-7483CAACC45C}"/>
              </a:ext>
            </a:extLst>
          </p:cNvPr>
          <p:cNvSpPr>
            <a:spLocks noGrp="1"/>
          </p:cNvSpPr>
          <p:nvPr>
            <p:ph type="sldNum" sz="quarter" idx="12"/>
          </p:nvPr>
        </p:nvSpPr>
        <p:spPr/>
        <p:txBody>
          <a:bodyPr/>
          <a:lstStyle/>
          <a:p>
            <a:fld id="{65E3036D-0E03-9346-8FAD-2172B1B1F203}" type="slidenum">
              <a:rPr lang="nl-NL" smtClean="0"/>
              <a:pPr/>
              <a:t>12</a:t>
            </a:fld>
            <a:endParaRPr lang="nl-NL"/>
          </a:p>
        </p:txBody>
      </p:sp>
    </p:spTree>
    <p:extLst>
      <p:ext uri="{BB962C8B-B14F-4D97-AF65-F5344CB8AC3E}">
        <p14:creationId xmlns:p14="http://schemas.microsoft.com/office/powerpoint/2010/main" val="84854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17250-0187-4C0A-9072-97D20A37BF26}"/>
              </a:ext>
            </a:extLst>
          </p:cNvPr>
          <p:cNvSpPr>
            <a:spLocks noGrp="1"/>
          </p:cNvSpPr>
          <p:nvPr>
            <p:ph type="title"/>
          </p:nvPr>
        </p:nvSpPr>
        <p:spPr/>
        <p:txBody>
          <a:bodyPr>
            <a:normAutofit/>
          </a:bodyPr>
          <a:lstStyle/>
          <a:p>
            <a:r>
              <a:rPr lang="nl-BE" dirty="0"/>
              <a:t>Opgave 3</a:t>
            </a:r>
            <a:br>
              <a:rPr lang="nl-BE" dirty="0"/>
            </a:br>
            <a:r>
              <a:rPr lang="nl-BE" sz="1800" dirty="0"/>
              <a:t>(zie cursus opgave 6.4)</a:t>
            </a:r>
          </a:p>
        </p:txBody>
      </p:sp>
      <p:sp>
        <p:nvSpPr>
          <p:cNvPr id="3" name="Tijdelijke aanduiding voor inhoud 2">
            <a:extLst>
              <a:ext uri="{FF2B5EF4-FFF2-40B4-BE49-F238E27FC236}">
                <a16:creationId xmlns:a16="http://schemas.microsoft.com/office/drawing/2014/main" id="{E7BD5B86-2FF3-4E00-A40D-B4B64BFB4CE1}"/>
              </a:ext>
            </a:extLst>
          </p:cNvPr>
          <p:cNvSpPr>
            <a:spLocks noGrp="1"/>
          </p:cNvSpPr>
          <p:nvPr>
            <p:ph idx="1"/>
          </p:nvPr>
        </p:nvSpPr>
        <p:spPr/>
        <p:txBody>
          <a:bodyPr/>
          <a:lstStyle/>
          <a:p>
            <a:pPr marL="0" indent="0">
              <a:buNone/>
            </a:pPr>
            <a:r>
              <a:rPr lang="nl-BE" dirty="0"/>
              <a:t>Schrijf een programma waarbij je twee string-variabelen aanmaakt en voor ieder teken in de eerste string dat in de tweede string precies hetzelfde teken heeft op precies dezelfde index,</a:t>
            </a:r>
          </a:p>
          <a:p>
            <a:pPr marL="0" indent="0">
              <a:buNone/>
            </a:pPr>
            <a:r>
              <a:rPr lang="nl-BE" dirty="0"/>
              <a:t>druk je het teken en de index af.</a:t>
            </a:r>
          </a:p>
        </p:txBody>
      </p:sp>
      <p:sp>
        <p:nvSpPr>
          <p:cNvPr id="4" name="Tijdelijke aanduiding voor dianummer 3">
            <a:extLst>
              <a:ext uri="{FF2B5EF4-FFF2-40B4-BE49-F238E27FC236}">
                <a16:creationId xmlns:a16="http://schemas.microsoft.com/office/drawing/2014/main" id="{D0A5B5DD-D655-4727-988E-A6D751133A30}"/>
              </a:ext>
            </a:extLst>
          </p:cNvPr>
          <p:cNvSpPr>
            <a:spLocks noGrp="1"/>
          </p:cNvSpPr>
          <p:nvPr>
            <p:ph type="sldNum" sz="quarter" idx="12"/>
          </p:nvPr>
        </p:nvSpPr>
        <p:spPr/>
        <p:txBody>
          <a:bodyPr/>
          <a:lstStyle/>
          <a:p>
            <a:fld id="{65E3036D-0E03-9346-8FAD-2172B1B1F203}" type="slidenum">
              <a:rPr lang="nl-NL" smtClean="0"/>
              <a:pPr/>
              <a:t>13</a:t>
            </a:fld>
            <a:endParaRPr lang="nl-NL"/>
          </a:p>
        </p:txBody>
      </p:sp>
    </p:spTree>
    <p:extLst>
      <p:ext uri="{BB962C8B-B14F-4D97-AF65-F5344CB8AC3E}">
        <p14:creationId xmlns:p14="http://schemas.microsoft.com/office/powerpoint/2010/main" val="3751644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BAB845-B9DD-4861-BF0A-3B971EA81A04}"/>
              </a:ext>
            </a:extLst>
          </p:cNvPr>
          <p:cNvSpPr>
            <a:spLocks noGrp="1"/>
          </p:cNvSpPr>
          <p:nvPr>
            <p:ph type="title"/>
          </p:nvPr>
        </p:nvSpPr>
        <p:spPr/>
        <p:txBody>
          <a:bodyPr/>
          <a:lstStyle/>
          <a:p>
            <a:r>
              <a:rPr lang="nl-BE" dirty="0"/>
              <a:t>6.4 Strings zijn onveranderbaar</a:t>
            </a:r>
          </a:p>
        </p:txBody>
      </p:sp>
      <p:sp>
        <p:nvSpPr>
          <p:cNvPr id="4" name="Tijdelijke aanduiding voor dianummer 3">
            <a:extLst>
              <a:ext uri="{FF2B5EF4-FFF2-40B4-BE49-F238E27FC236}">
                <a16:creationId xmlns:a16="http://schemas.microsoft.com/office/drawing/2014/main" id="{EE063D80-E052-4984-9827-E75610122B6C}"/>
              </a:ext>
            </a:extLst>
          </p:cNvPr>
          <p:cNvSpPr>
            <a:spLocks noGrp="1"/>
          </p:cNvSpPr>
          <p:nvPr>
            <p:ph type="sldNum" sz="quarter" idx="12"/>
          </p:nvPr>
        </p:nvSpPr>
        <p:spPr/>
        <p:txBody>
          <a:bodyPr/>
          <a:lstStyle/>
          <a:p>
            <a:fld id="{65E3036D-0E03-9346-8FAD-2172B1B1F203}" type="slidenum">
              <a:rPr lang="nl-NL" smtClean="0"/>
              <a:pPr/>
              <a:t>14</a:t>
            </a:fld>
            <a:endParaRPr lang="nl-NL"/>
          </a:p>
        </p:txBody>
      </p:sp>
      <p:sp>
        <p:nvSpPr>
          <p:cNvPr id="5" name="Rechthoek 4">
            <a:extLst>
              <a:ext uri="{FF2B5EF4-FFF2-40B4-BE49-F238E27FC236}">
                <a16:creationId xmlns:a16="http://schemas.microsoft.com/office/drawing/2014/main" id="{35CF9C96-4D4B-42FF-BCD7-82022802F588}"/>
              </a:ext>
            </a:extLst>
          </p:cNvPr>
          <p:cNvSpPr/>
          <p:nvPr/>
        </p:nvSpPr>
        <p:spPr>
          <a:xfrm>
            <a:off x="1727735" y="2072772"/>
            <a:ext cx="4740442" cy="1384995"/>
          </a:xfrm>
          <a:prstGeom prst="rect">
            <a:avLst/>
          </a:prstGeom>
        </p:spPr>
        <p:txBody>
          <a:bodyPr wrap="square">
            <a:spAutoFit/>
          </a:bodyPr>
          <a:lstStyle/>
          <a:p>
            <a:r>
              <a:rPr lang="nl-BE" sz="2800" dirty="0"/>
              <a:t>fruit = "</a:t>
            </a:r>
            <a:r>
              <a:rPr lang="nl-BE" sz="2800" dirty="0" err="1"/>
              <a:t>aaldbei</a:t>
            </a:r>
            <a:r>
              <a:rPr lang="nl-BE" sz="2800" dirty="0"/>
              <a:t>"</a:t>
            </a:r>
          </a:p>
          <a:p>
            <a:r>
              <a:rPr lang="nl-BE" sz="2800" dirty="0"/>
              <a:t>fruit[2] = "r"</a:t>
            </a:r>
          </a:p>
          <a:p>
            <a:r>
              <a:rPr lang="nl-BE" sz="2800" dirty="0"/>
              <a:t>print(fruit)</a:t>
            </a:r>
          </a:p>
        </p:txBody>
      </p:sp>
      <p:sp>
        <p:nvSpPr>
          <p:cNvPr id="6" name="Rectangle 1">
            <a:extLst>
              <a:ext uri="{FF2B5EF4-FFF2-40B4-BE49-F238E27FC236}">
                <a16:creationId xmlns:a16="http://schemas.microsoft.com/office/drawing/2014/main" id="{DFD23918-8F78-4069-A3EE-12A51AE0F450}"/>
              </a:ext>
            </a:extLst>
          </p:cNvPr>
          <p:cNvSpPr>
            <a:spLocks noChangeArrowheads="1"/>
          </p:cNvSpPr>
          <p:nvPr/>
        </p:nvSpPr>
        <p:spPr bwMode="auto">
          <a:xfrm>
            <a:off x="1144186" y="4785228"/>
            <a:ext cx="6805061"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800" b="0" i="0" u="none" strike="noStrike" cap="none" normalizeH="0" baseline="0" dirty="0" err="1">
                <a:ln>
                  <a:noFill/>
                </a:ln>
                <a:solidFill>
                  <a:srgbClr val="E75C58"/>
                </a:solidFill>
                <a:effectLst/>
                <a:latin typeface="Courier New" panose="02070309020205020404" pitchFamily="49" charset="0"/>
                <a:cs typeface="Courier New" panose="02070309020205020404" pitchFamily="49" charset="0"/>
              </a:rPr>
              <a:t>TypeError</a:t>
            </a:r>
            <a:r>
              <a:rPr kumimoji="0" lang="nl-BE" altLang="nl-BE"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a:t>
            </a:r>
            <a:r>
              <a:rPr kumimoji="0" lang="nl-BE" altLang="nl-BE"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object does </a:t>
            </a:r>
            <a:r>
              <a:rPr kumimoji="0" lang="nl-BE" altLang="nl-BE"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a:t>
            </a:r>
            <a:r>
              <a:rPr kumimoji="0" lang="nl-BE" altLang="nl-BE"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support item </a:t>
            </a:r>
            <a:r>
              <a:rPr kumimoji="0" lang="nl-BE" altLang="nl-BE"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assignment</a:t>
            </a:r>
            <a:r>
              <a:rPr kumimoji="0" lang="nl-BE" altLang="nl-BE" sz="2800" b="0" i="0" u="none" strike="noStrike" cap="none" normalizeH="0" baseline="0" dirty="0">
                <a:ln>
                  <a:noFill/>
                </a:ln>
                <a:solidFill>
                  <a:schemeClr val="tx1"/>
                </a:solidFill>
                <a:effectLst/>
              </a:rPr>
              <a:t> </a:t>
            </a:r>
            <a:endParaRPr kumimoji="0" lang="nl-BE" altLang="nl-BE" sz="2800" b="0" i="0" u="none" strike="noStrike" cap="none" normalizeH="0" baseline="0" dirty="0">
              <a:ln>
                <a:noFill/>
              </a:ln>
              <a:solidFill>
                <a:schemeClr val="tx1"/>
              </a:solidFill>
              <a:effectLst/>
              <a:latin typeface="Arial" panose="020B0604020202020204" pitchFamily="34" charset="0"/>
            </a:endParaRPr>
          </a:p>
        </p:txBody>
      </p:sp>
      <p:cxnSp>
        <p:nvCxnSpPr>
          <p:cNvPr id="8" name="Rechte verbindingslijn 7">
            <a:extLst>
              <a:ext uri="{FF2B5EF4-FFF2-40B4-BE49-F238E27FC236}">
                <a16:creationId xmlns:a16="http://schemas.microsoft.com/office/drawing/2014/main" id="{6BF417F4-7EF9-4E31-A8AE-B57AC1FF40E8}"/>
              </a:ext>
            </a:extLst>
          </p:cNvPr>
          <p:cNvCxnSpPr>
            <a:cxnSpLocks/>
          </p:cNvCxnSpPr>
          <p:nvPr/>
        </p:nvCxnSpPr>
        <p:spPr>
          <a:xfrm>
            <a:off x="1612232" y="2765269"/>
            <a:ext cx="2170497"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5223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D34A9-4770-49D5-A6EF-6C2AEE903967}"/>
              </a:ext>
            </a:extLst>
          </p:cNvPr>
          <p:cNvSpPr>
            <a:spLocks noGrp="1"/>
          </p:cNvSpPr>
          <p:nvPr>
            <p:ph type="title"/>
          </p:nvPr>
        </p:nvSpPr>
        <p:spPr/>
        <p:txBody>
          <a:bodyPr/>
          <a:lstStyle/>
          <a:p>
            <a:r>
              <a:rPr lang="nl-BE" dirty="0"/>
              <a:t>6.4 Strings zijn onveranderbaar</a:t>
            </a:r>
          </a:p>
        </p:txBody>
      </p:sp>
      <p:sp>
        <p:nvSpPr>
          <p:cNvPr id="4" name="Tijdelijke aanduiding voor dianummer 3">
            <a:extLst>
              <a:ext uri="{FF2B5EF4-FFF2-40B4-BE49-F238E27FC236}">
                <a16:creationId xmlns:a16="http://schemas.microsoft.com/office/drawing/2014/main" id="{D3147F6B-74B4-42BA-8F98-F640B069A29F}"/>
              </a:ext>
            </a:extLst>
          </p:cNvPr>
          <p:cNvSpPr>
            <a:spLocks noGrp="1"/>
          </p:cNvSpPr>
          <p:nvPr>
            <p:ph type="sldNum" sz="quarter" idx="12"/>
          </p:nvPr>
        </p:nvSpPr>
        <p:spPr/>
        <p:txBody>
          <a:bodyPr/>
          <a:lstStyle/>
          <a:p>
            <a:fld id="{65E3036D-0E03-9346-8FAD-2172B1B1F203}" type="slidenum">
              <a:rPr lang="nl-NL" smtClean="0"/>
              <a:pPr/>
              <a:t>15</a:t>
            </a:fld>
            <a:endParaRPr lang="nl-NL"/>
          </a:p>
        </p:txBody>
      </p:sp>
      <p:sp>
        <p:nvSpPr>
          <p:cNvPr id="5" name="Rechthoek 4">
            <a:extLst>
              <a:ext uri="{FF2B5EF4-FFF2-40B4-BE49-F238E27FC236}">
                <a16:creationId xmlns:a16="http://schemas.microsoft.com/office/drawing/2014/main" id="{DB93394A-4FAB-474A-AB0E-058861F38884}"/>
              </a:ext>
            </a:extLst>
          </p:cNvPr>
          <p:cNvSpPr/>
          <p:nvPr/>
        </p:nvSpPr>
        <p:spPr>
          <a:xfrm>
            <a:off x="976965" y="1809501"/>
            <a:ext cx="4572000" cy="1384995"/>
          </a:xfrm>
          <a:prstGeom prst="rect">
            <a:avLst/>
          </a:prstGeom>
        </p:spPr>
        <p:txBody>
          <a:bodyPr>
            <a:spAutoFit/>
          </a:bodyPr>
          <a:lstStyle/>
          <a:p>
            <a:r>
              <a:rPr lang="nl-BE" sz="2800" dirty="0"/>
              <a:t>fruit = "</a:t>
            </a:r>
            <a:r>
              <a:rPr lang="nl-BE" sz="2800" dirty="0" err="1"/>
              <a:t>aaldbei</a:t>
            </a:r>
            <a:r>
              <a:rPr lang="nl-BE" sz="2800" dirty="0"/>
              <a:t>"</a:t>
            </a:r>
          </a:p>
          <a:p>
            <a:r>
              <a:rPr lang="nl-BE" sz="2800" dirty="0"/>
              <a:t>fruit = fruit[:2] + "r" + fruit[3:]</a:t>
            </a:r>
          </a:p>
          <a:p>
            <a:r>
              <a:rPr lang="nl-BE" sz="2800" dirty="0"/>
              <a:t>print(fruit)</a:t>
            </a:r>
          </a:p>
        </p:txBody>
      </p:sp>
      <p:sp>
        <p:nvSpPr>
          <p:cNvPr id="6" name="Rechthoek 5">
            <a:extLst>
              <a:ext uri="{FF2B5EF4-FFF2-40B4-BE49-F238E27FC236}">
                <a16:creationId xmlns:a16="http://schemas.microsoft.com/office/drawing/2014/main" id="{15D71583-837C-4CBE-83C7-F8EDD973BB5B}"/>
              </a:ext>
            </a:extLst>
          </p:cNvPr>
          <p:cNvSpPr/>
          <p:nvPr/>
        </p:nvSpPr>
        <p:spPr>
          <a:xfrm>
            <a:off x="457200" y="4430053"/>
            <a:ext cx="6906126" cy="1200329"/>
          </a:xfrm>
          <a:prstGeom prst="rect">
            <a:avLst/>
          </a:prstGeom>
        </p:spPr>
        <p:txBody>
          <a:bodyPr wrap="square">
            <a:spAutoFit/>
          </a:bodyPr>
          <a:lstStyle/>
          <a:p>
            <a:r>
              <a:rPr lang="nl-BE" sz="2400" dirty="0">
                <a:solidFill>
                  <a:srgbClr val="FF0000"/>
                </a:solidFill>
              </a:rPr>
              <a:t>Je kan geen individueel teken (of karakter) uit de string aanpassen, maar moet in de plaats de variabele, die de string bevat, overschrijven.</a:t>
            </a:r>
          </a:p>
        </p:txBody>
      </p:sp>
    </p:spTree>
    <p:extLst>
      <p:ext uri="{BB962C8B-B14F-4D97-AF65-F5344CB8AC3E}">
        <p14:creationId xmlns:p14="http://schemas.microsoft.com/office/powerpoint/2010/main" val="3314857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DEACC-2A34-4CEB-8170-F8618A09E795}"/>
              </a:ext>
            </a:extLst>
          </p:cNvPr>
          <p:cNvSpPr>
            <a:spLocks noGrp="1"/>
          </p:cNvSpPr>
          <p:nvPr>
            <p:ph type="title"/>
          </p:nvPr>
        </p:nvSpPr>
        <p:spPr/>
        <p:txBody>
          <a:bodyPr/>
          <a:lstStyle/>
          <a:p>
            <a:r>
              <a:rPr lang="nl-BE" dirty="0"/>
              <a:t>6.5.1 strip()</a:t>
            </a:r>
          </a:p>
        </p:txBody>
      </p:sp>
      <p:graphicFrame>
        <p:nvGraphicFramePr>
          <p:cNvPr id="5" name="Tijdelijke aanduiding voor inhoud 4">
            <a:extLst>
              <a:ext uri="{FF2B5EF4-FFF2-40B4-BE49-F238E27FC236}">
                <a16:creationId xmlns:a16="http://schemas.microsoft.com/office/drawing/2014/main" id="{75E061B2-A49E-438A-BB00-D7BEB24650A3}"/>
              </a:ext>
            </a:extLst>
          </p:cNvPr>
          <p:cNvGraphicFramePr>
            <a:graphicFrameLocks noGrp="1"/>
          </p:cNvGraphicFramePr>
          <p:nvPr>
            <p:ph idx="1"/>
            <p:extLst>
              <p:ext uri="{D42A27DB-BD31-4B8C-83A1-F6EECF244321}">
                <p14:modId xmlns:p14="http://schemas.microsoft.com/office/powerpoint/2010/main" val="1171420380"/>
              </p:ext>
            </p:extLst>
          </p:nvPr>
        </p:nvGraphicFramePr>
        <p:xfrm>
          <a:off x="322446" y="1427163"/>
          <a:ext cx="8229600" cy="2743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776982631"/>
                    </a:ext>
                  </a:extLst>
                </a:gridCol>
              </a:tblGrid>
              <a:tr h="370840">
                <a:tc>
                  <a:txBody>
                    <a:bodyPr/>
                    <a:lstStyle/>
                    <a:p>
                      <a:r>
                        <a:rPr lang="nl-BE" sz="2400" dirty="0" err="1"/>
                        <a:t>str.strip</a:t>
                      </a:r>
                      <a:r>
                        <a:rPr lang="nl-BE" sz="2400" dirty="0"/>
                        <a:t>([</a:t>
                      </a:r>
                      <a:r>
                        <a:rPr lang="nl-BE" sz="2400" dirty="0" err="1"/>
                        <a:t>chars</a:t>
                      </a:r>
                      <a:r>
                        <a:rPr lang="nl-BE" sz="2400" dirty="0"/>
                        <a:t>])</a:t>
                      </a:r>
                    </a:p>
                  </a:txBody>
                  <a:tcPr/>
                </a:tc>
                <a:extLst>
                  <a:ext uri="{0D108BD9-81ED-4DB2-BD59-A6C34878D82A}">
                    <a16:rowId xmlns:a16="http://schemas.microsoft.com/office/drawing/2014/main" val="1770370687"/>
                  </a:ext>
                </a:extLst>
              </a:tr>
              <a:tr h="370840">
                <a:tc>
                  <a:txBody>
                    <a:bodyPr/>
                    <a:lstStyle/>
                    <a:p>
                      <a:r>
                        <a:rPr lang="en-US" sz="2400" b="0" i="0" kern="1200" dirty="0">
                          <a:solidFill>
                            <a:schemeClr val="dk1"/>
                          </a:solidFill>
                          <a:effectLst/>
                          <a:latin typeface="+mn-lt"/>
                          <a:ea typeface="+mn-ea"/>
                          <a:cs typeface="+mn-cs"/>
                        </a:rPr>
                        <a:t>Return a copy of the string with the leading and trailing characters removed. The </a:t>
                      </a:r>
                      <a:r>
                        <a:rPr lang="en-US" sz="2400" b="0" i="1" kern="1200" dirty="0">
                          <a:solidFill>
                            <a:schemeClr val="dk1"/>
                          </a:solidFill>
                          <a:effectLst/>
                          <a:latin typeface="+mn-lt"/>
                          <a:ea typeface="+mn-ea"/>
                          <a:cs typeface="+mn-cs"/>
                        </a:rPr>
                        <a:t>chars</a:t>
                      </a:r>
                      <a:r>
                        <a:rPr lang="en-US" sz="2400" b="0" i="0" kern="1200" dirty="0">
                          <a:solidFill>
                            <a:schemeClr val="dk1"/>
                          </a:solidFill>
                          <a:effectLst/>
                          <a:latin typeface="+mn-lt"/>
                          <a:ea typeface="+mn-ea"/>
                          <a:cs typeface="+mn-cs"/>
                        </a:rPr>
                        <a:t> argument is a string specifying the set of characters to be removed. If omitted or </a:t>
                      </a:r>
                      <a:r>
                        <a:rPr lang="en-US" sz="2400" dirty="0">
                          <a:effectLst/>
                        </a:rPr>
                        <a:t>None</a:t>
                      </a:r>
                      <a:r>
                        <a:rPr lang="en-US" sz="2400" b="0" i="0" kern="1200" dirty="0">
                          <a:solidFill>
                            <a:schemeClr val="dk1"/>
                          </a:solidFill>
                          <a:effectLst/>
                          <a:latin typeface="+mn-lt"/>
                          <a:ea typeface="+mn-ea"/>
                          <a:cs typeface="+mn-cs"/>
                        </a:rPr>
                        <a:t>, the </a:t>
                      </a:r>
                      <a:r>
                        <a:rPr lang="en-US" sz="2400" b="0" i="1" kern="1200" dirty="0">
                          <a:solidFill>
                            <a:schemeClr val="dk1"/>
                          </a:solidFill>
                          <a:effectLst/>
                          <a:latin typeface="+mn-lt"/>
                          <a:ea typeface="+mn-ea"/>
                          <a:cs typeface="+mn-cs"/>
                        </a:rPr>
                        <a:t>chars</a:t>
                      </a:r>
                      <a:r>
                        <a:rPr lang="en-US" sz="2400" b="0" i="0" kern="1200" dirty="0">
                          <a:solidFill>
                            <a:schemeClr val="dk1"/>
                          </a:solidFill>
                          <a:effectLst/>
                          <a:latin typeface="+mn-lt"/>
                          <a:ea typeface="+mn-ea"/>
                          <a:cs typeface="+mn-cs"/>
                        </a:rPr>
                        <a:t> argument defaults to removing whitespace. The </a:t>
                      </a:r>
                      <a:r>
                        <a:rPr lang="en-US" sz="2400" b="0" i="1" kern="1200" dirty="0">
                          <a:solidFill>
                            <a:schemeClr val="dk1"/>
                          </a:solidFill>
                          <a:effectLst/>
                          <a:latin typeface="+mn-lt"/>
                          <a:ea typeface="+mn-ea"/>
                          <a:cs typeface="+mn-cs"/>
                        </a:rPr>
                        <a:t>chars</a:t>
                      </a:r>
                      <a:r>
                        <a:rPr lang="en-US" sz="2400" b="0" i="0" kern="1200" dirty="0">
                          <a:solidFill>
                            <a:schemeClr val="dk1"/>
                          </a:solidFill>
                          <a:effectLst/>
                          <a:latin typeface="+mn-lt"/>
                          <a:ea typeface="+mn-ea"/>
                          <a:cs typeface="+mn-cs"/>
                        </a:rPr>
                        <a:t> argument is not a prefix or suffix; rather, all combinations of its values are stripped.</a:t>
                      </a:r>
                      <a:endParaRPr lang="en-US" sz="2400" dirty="0">
                        <a:effectLst/>
                      </a:endParaRPr>
                    </a:p>
                  </a:txBody>
                  <a:tcPr/>
                </a:tc>
                <a:extLst>
                  <a:ext uri="{0D108BD9-81ED-4DB2-BD59-A6C34878D82A}">
                    <a16:rowId xmlns:a16="http://schemas.microsoft.com/office/drawing/2014/main" val="685386293"/>
                  </a:ext>
                </a:extLst>
              </a:tr>
            </a:tbl>
          </a:graphicData>
        </a:graphic>
      </p:graphicFrame>
      <p:sp>
        <p:nvSpPr>
          <p:cNvPr id="6" name="Rechthoek 5">
            <a:extLst>
              <a:ext uri="{FF2B5EF4-FFF2-40B4-BE49-F238E27FC236}">
                <a16:creationId xmlns:a16="http://schemas.microsoft.com/office/drawing/2014/main" id="{30E05FDA-8283-457E-A083-802B351A4B9A}"/>
              </a:ext>
            </a:extLst>
          </p:cNvPr>
          <p:cNvSpPr/>
          <p:nvPr/>
        </p:nvSpPr>
        <p:spPr>
          <a:xfrm>
            <a:off x="139565" y="6171684"/>
            <a:ext cx="7809681" cy="369332"/>
          </a:xfrm>
          <a:prstGeom prst="rect">
            <a:avLst/>
          </a:prstGeom>
        </p:spPr>
        <p:txBody>
          <a:bodyPr wrap="square">
            <a:spAutoFit/>
          </a:bodyPr>
          <a:lstStyle/>
          <a:p>
            <a:r>
              <a:rPr lang="nl-BE" dirty="0"/>
              <a:t>Bron: https://docs.python.org/3.7/library/stdtypes.html</a:t>
            </a:r>
          </a:p>
        </p:txBody>
      </p:sp>
      <p:sp>
        <p:nvSpPr>
          <p:cNvPr id="8" name="Rectangle 2">
            <a:extLst>
              <a:ext uri="{FF2B5EF4-FFF2-40B4-BE49-F238E27FC236}">
                <a16:creationId xmlns:a16="http://schemas.microsoft.com/office/drawing/2014/main" id="{C9CFD864-3E46-42D1-95B7-D94317227157}"/>
              </a:ext>
            </a:extLst>
          </p:cNvPr>
          <p:cNvSpPr>
            <a:spLocks noChangeArrowheads="1"/>
          </p:cNvSpPr>
          <p:nvPr/>
        </p:nvSpPr>
        <p:spPr bwMode="auto">
          <a:xfrm>
            <a:off x="0" y="4447186"/>
            <a:ext cx="91440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dit is een test  </a:t>
            </a:r>
            <a:r>
              <a:rPr kumimoji="0" lang="nl-BE" altLang="nl-BE"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.strip()+</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pxl_url</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"www.pxl.be"</a:t>
            </a:r>
            <a:b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pxl_url.strip</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'w.be'</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785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DEACC-2A34-4CEB-8170-F8618A09E795}"/>
              </a:ext>
            </a:extLst>
          </p:cNvPr>
          <p:cNvSpPr>
            <a:spLocks noGrp="1"/>
          </p:cNvSpPr>
          <p:nvPr>
            <p:ph type="title"/>
          </p:nvPr>
        </p:nvSpPr>
        <p:spPr/>
        <p:txBody>
          <a:bodyPr>
            <a:normAutofit/>
          </a:bodyPr>
          <a:lstStyle/>
          <a:p>
            <a:r>
              <a:rPr lang="nl-BE" dirty="0"/>
              <a:t>6.5.2 </a:t>
            </a:r>
            <a:r>
              <a:rPr lang="nl-BE" dirty="0" err="1"/>
              <a:t>upper</a:t>
            </a:r>
            <a:r>
              <a:rPr lang="nl-BE" dirty="0"/>
              <a:t>() </a:t>
            </a:r>
            <a:r>
              <a:rPr lang="nl-BE" dirty="0" err="1"/>
              <a:t>and</a:t>
            </a:r>
            <a:r>
              <a:rPr lang="nl-BE" dirty="0"/>
              <a:t> </a:t>
            </a:r>
            <a:r>
              <a:rPr lang="nl-BE" dirty="0" err="1"/>
              <a:t>lower</a:t>
            </a:r>
            <a:r>
              <a:rPr lang="nl-BE" dirty="0"/>
              <a:t>()</a:t>
            </a:r>
          </a:p>
        </p:txBody>
      </p:sp>
      <p:graphicFrame>
        <p:nvGraphicFramePr>
          <p:cNvPr id="5" name="Tijdelijke aanduiding voor inhoud 4">
            <a:extLst>
              <a:ext uri="{FF2B5EF4-FFF2-40B4-BE49-F238E27FC236}">
                <a16:creationId xmlns:a16="http://schemas.microsoft.com/office/drawing/2014/main" id="{75E061B2-A49E-438A-BB00-D7BEB24650A3}"/>
              </a:ext>
            </a:extLst>
          </p:cNvPr>
          <p:cNvGraphicFramePr>
            <a:graphicFrameLocks noGrp="1"/>
          </p:cNvGraphicFramePr>
          <p:nvPr>
            <p:ph idx="1"/>
            <p:extLst>
              <p:ext uri="{D42A27DB-BD31-4B8C-83A1-F6EECF244321}">
                <p14:modId xmlns:p14="http://schemas.microsoft.com/office/powerpoint/2010/main" val="3162569296"/>
              </p:ext>
            </p:extLst>
          </p:nvPr>
        </p:nvGraphicFramePr>
        <p:xfrm>
          <a:off x="322446" y="1427163"/>
          <a:ext cx="8229600" cy="128016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776982631"/>
                    </a:ext>
                  </a:extLst>
                </a:gridCol>
              </a:tblGrid>
              <a:tr h="370840">
                <a:tc>
                  <a:txBody>
                    <a:bodyPr/>
                    <a:lstStyle/>
                    <a:p>
                      <a:r>
                        <a:rPr lang="nl-BE" sz="2400" dirty="0" err="1"/>
                        <a:t>str.upper</a:t>
                      </a:r>
                      <a:r>
                        <a:rPr lang="nl-BE" sz="2400" dirty="0"/>
                        <a:t>()</a:t>
                      </a:r>
                    </a:p>
                  </a:txBody>
                  <a:tcPr/>
                </a:tc>
                <a:extLst>
                  <a:ext uri="{0D108BD9-81ED-4DB2-BD59-A6C34878D82A}">
                    <a16:rowId xmlns:a16="http://schemas.microsoft.com/office/drawing/2014/main" val="1770370687"/>
                  </a:ext>
                </a:extLst>
              </a:tr>
              <a:tr h="370840">
                <a:tc>
                  <a:txBody>
                    <a:bodyPr/>
                    <a:lstStyle/>
                    <a:p>
                      <a:r>
                        <a:rPr lang="en-US" sz="2400" b="0" i="0" kern="1200" dirty="0">
                          <a:solidFill>
                            <a:schemeClr val="dk1"/>
                          </a:solidFill>
                          <a:effectLst/>
                          <a:latin typeface="+mn-lt"/>
                          <a:ea typeface="+mn-ea"/>
                          <a:cs typeface="+mn-cs"/>
                        </a:rPr>
                        <a:t>Return a copy of the string with all the cased characters converted to uppercase.</a:t>
                      </a:r>
                      <a:endParaRPr lang="en-US" sz="2400" dirty="0">
                        <a:effectLst/>
                      </a:endParaRPr>
                    </a:p>
                  </a:txBody>
                  <a:tcPr/>
                </a:tc>
                <a:extLst>
                  <a:ext uri="{0D108BD9-81ED-4DB2-BD59-A6C34878D82A}">
                    <a16:rowId xmlns:a16="http://schemas.microsoft.com/office/drawing/2014/main" val="685386293"/>
                  </a:ext>
                </a:extLst>
              </a:tr>
            </a:tbl>
          </a:graphicData>
        </a:graphic>
      </p:graphicFrame>
      <p:sp>
        <p:nvSpPr>
          <p:cNvPr id="4" name="Tijdelijke aanduiding voor dianummer 3">
            <a:extLst>
              <a:ext uri="{FF2B5EF4-FFF2-40B4-BE49-F238E27FC236}">
                <a16:creationId xmlns:a16="http://schemas.microsoft.com/office/drawing/2014/main" id="{1FAC173D-1251-4BDF-B955-93FF95816C75}"/>
              </a:ext>
            </a:extLst>
          </p:cNvPr>
          <p:cNvSpPr>
            <a:spLocks noGrp="1"/>
          </p:cNvSpPr>
          <p:nvPr>
            <p:ph type="sldNum" sz="quarter" idx="12"/>
          </p:nvPr>
        </p:nvSpPr>
        <p:spPr/>
        <p:txBody>
          <a:bodyPr/>
          <a:lstStyle/>
          <a:p>
            <a:fld id="{65E3036D-0E03-9346-8FAD-2172B1B1F203}" type="slidenum">
              <a:rPr lang="nl-NL" smtClean="0"/>
              <a:pPr/>
              <a:t>17</a:t>
            </a:fld>
            <a:endParaRPr lang="nl-NL"/>
          </a:p>
        </p:txBody>
      </p:sp>
      <p:sp>
        <p:nvSpPr>
          <p:cNvPr id="6" name="Rechthoek 5">
            <a:extLst>
              <a:ext uri="{FF2B5EF4-FFF2-40B4-BE49-F238E27FC236}">
                <a16:creationId xmlns:a16="http://schemas.microsoft.com/office/drawing/2014/main" id="{30E05FDA-8283-457E-A083-802B351A4B9A}"/>
              </a:ext>
            </a:extLst>
          </p:cNvPr>
          <p:cNvSpPr/>
          <p:nvPr/>
        </p:nvSpPr>
        <p:spPr>
          <a:xfrm>
            <a:off x="139565" y="6171684"/>
            <a:ext cx="7809681" cy="369332"/>
          </a:xfrm>
          <a:prstGeom prst="rect">
            <a:avLst/>
          </a:prstGeom>
        </p:spPr>
        <p:txBody>
          <a:bodyPr wrap="square">
            <a:spAutoFit/>
          </a:bodyPr>
          <a:lstStyle/>
          <a:p>
            <a:r>
              <a:rPr lang="nl-BE" dirty="0"/>
              <a:t>Bron: </a:t>
            </a:r>
            <a:r>
              <a:rPr lang="nl-BE" dirty="0">
                <a:hlinkClick r:id="rId2"/>
              </a:rPr>
              <a:t>https://docs.python.org/3.7/library/stdtypes.html</a:t>
            </a:r>
            <a:endParaRPr lang="nl-BE" dirty="0"/>
          </a:p>
        </p:txBody>
      </p:sp>
      <p:sp>
        <p:nvSpPr>
          <p:cNvPr id="8" name="Rectangle 2">
            <a:extLst>
              <a:ext uri="{FF2B5EF4-FFF2-40B4-BE49-F238E27FC236}">
                <a16:creationId xmlns:a16="http://schemas.microsoft.com/office/drawing/2014/main" id="{C9CFD864-3E46-42D1-95B7-D94317227157}"/>
              </a:ext>
            </a:extLst>
          </p:cNvPr>
          <p:cNvSpPr>
            <a:spLocks noChangeArrowheads="1"/>
          </p:cNvSpPr>
          <p:nvPr/>
        </p:nvSpPr>
        <p:spPr bwMode="auto">
          <a:xfrm>
            <a:off x="0" y="4164598"/>
            <a:ext cx="91440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ijdelijke aanduiding voor inhoud 4">
            <a:extLst>
              <a:ext uri="{FF2B5EF4-FFF2-40B4-BE49-F238E27FC236}">
                <a16:creationId xmlns:a16="http://schemas.microsoft.com/office/drawing/2014/main" id="{A921A63C-C5CA-47B4-9540-0286CB0DD47E}"/>
              </a:ext>
            </a:extLst>
          </p:cNvPr>
          <p:cNvGraphicFramePr>
            <a:graphicFrameLocks/>
          </p:cNvGraphicFramePr>
          <p:nvPr>
            <p:extLst>
              <p:ext uri="{D42A27DB-BD31-4B8C-83A1-F6EECF244321}">
                <p14:modId xmlns:p14="http://schemas.microsoft.com/office/powerpoint/2010/main" val="2051412616"/>
              </p:ext>
            </p:extLst>
          </p:nvPr>
        </p:nvGraphicFramePr>
        <p:xfrm>
          <a:off x="322446" y="2693402"/>
          <a:ext cx="8229600" cy="128016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776982631"/>
                    </a:ext>
                  </a:extLst>
                </a:gridCol>
              </a:tblGrid>
              <a:tr h="370840">
                <a:tc>
                  <a:txBody>
                    <a:bodyPr/>
                    <a:lstStyle/>
                    <a:p>
                      <a:r>
                        <a:rPr lang="nl-BE" sz="2400" dirty="0" err="1"/>
                        <a:t>str.lower</a:t>
                      </a:r>
                      <a:r>
                        <a:rPr lang="nl-BE" sz="2400" dirty="0"/>
                        <a:t>()</a:t>
                      </a:r>
                    </a:p>
                  </a:txBody>
                  <a:tcPr/>
                </a:tc>
                <a:extLst>
                  <a:ext uri="{0D108BD9-81ED-4DB2-BD59-A6C34878D82A}">
                    <a16:rowId xmlns:a16="http://schemas.microsoft.com/office/drawing/2014/main" val="1770370687"/>
                  </a:ext>
                </a:extLst>
              </a:tr>
              <a:tr h="370840">
                <a:tc>
                  <a:txBody>
                    <a:bodyPr/>
                    <a:lstStyle/>
                    <a:p>
                      <a:r>
                        <a:rPr lang="en-US" sz="2400" b="0" i="0" kern="1200" dirty="0">
                          <a:solidFill>
                            <a:schemeClr val="dk1"/>
                          </a:solidFill>
                          <a:effectLst/>
                          <a:latin typeface="+mn-lt"/>
                          <a:ea typeface="+mn-ea"/>
                          <a:cs typeface="+mn-cs"/>
                        </a:rPr>
                        <a:t>Return a copy of the string with all the cased characters converted to lowercase.</a:t>
                      </a:r>
                      <a:endParaRPr lang="en-US" sz="2400" dirty="0">
                        <a:effectLst/>
                      </a:endParaRPr>
                    </a:p>
                  </a:txBody>
                  <a:tcPr/>
                </a:tc>
                <a:extLst>
                  <a:ext uri="{0D108BD9-81ED-4DB2-BD59-A6C34878D82A}">
                    <a16:rowId xmlns:a16="http://schemas.microsoft.com/office/drawing/2014/main" val="685386293"/>
                  </a:ext>
                </a:extLst>
              </a:tr>
            </a:tbl>
          </a:graphicData>
        </a:graphic>
      </p:graphicFrame>
      <p:sp>
        <p:nvSpPr>
          <p:cNvPr id="3" name="Rectangle 1">
            <a:extLst>
              <a:ext uri="{FF2B5EF4-FFF2-40B4-BE49-F238E27FC236}">
                <a16:creationId xmlns:a16="http://schemas.microsoft.com/office/drawing/2014/main" id="{E5D98007-DBB6-4BAE-BCF4-2EFE92783EEE}"/>
              </a:ext>
            </a:extLst>
          </p:cNvPr>
          <p:cNvSpPr>
            <a:spLocks noChangeArrowheads="1"/>
          </p:cNvSpPr>
          <p:nvPr/>
        </p:nvSpPr>
        <p:spPr bwMode="auto">
          <a:xfrm>
            <a:off x="322446" y="4660309"/>
            <a:ext cx="488482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aBcDeF</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upper</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aBcDeF</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lower</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7412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D29783-FFF0-46F6-9E09-023B3A2E0D9D}"/>
              </a:ext>
            </a:extLst>
          </p:cNvPr>
          <p:cNvSpPr>
            <a:spLocks noGrp="1"/>
          </p:cNvSpPr>
          <p:nvPr>
            <p:ph type="title"/>
          </p:nvPr>
        </p:nvSpPr>
        <p:spPr/>
        <p:txBody>
          <a:bodyPr/>
          <a:lstStyle/>
          <a:p>
            <a:r>
              <a:rPr lang="nl-BE" dirty="0"/>
              <a:t>Opgave 4</a:t>
            </a:r>
          </a:p>
        </p:txBody>
      </p:sp>
      <p:sp>
        <p:nvSpPr>
          <p:cNvPr id="3" name="Tijdelijke aanduiding voor inhoud 2">
            <a:extLst>
              <a:ext uri="{FF2B5EF4-FFF2-40B4-BE49-F238E27FC236}">
                <a16:creationId xmlns:a16="http://schemas.microsoft.com/office/drawing/2014/main" id="{18BF195C-EFE9-44BB-8D36-380E6EC60CA3}"/>
              </a:ext>
            </a:extLst>
          </p:cNvPr>
          <p:cNvSpPr>
            <a:spLocks noGrp="1"/>
          </p:cNvSpPr>
          <p:nvPr>
            <p:ph idx="1"/>
          </p:nvPr>
        </p:nvSpPr>
        <p:spPr/>
        <p:txBody>
          <a:bodyPr/>
          <a:lstStyle/>
          <a:p>
            <a:r>
              <a:rPr lang="nl-BE" dirty="0"/>
              <a:t>Gegeven de variabele </a:t>
            </a:r>
            <a:br>
              <a:rPr lang="nl-BE" dirty="0"/>
            </a:br>
            <a:r>
              <a:rPr lang="nl-BE" dirty="0"/>
              <a:t>spreuk = "    </a:t>
            </a:r>
            <a:r>
              <a:rPr lang="nl-BE" dirty="0" err="1"/>
              <a:t>aBRAcaDAbra</a:t>
            </a:r>
            <a:r>
              <a:rPr lang="nl-BE" dirty="0"/>
              <a:t>     "</a:t>
            </a:r>
          </a:p>
          <a:p>
            <a:r>
              <a:rPr lang="nl-BE" dirty="0"/>
              <a:t>Verwijder de spaties vooraan en achteraan.</a:t>
            </a:r>
          </a:p>
          <a:p>
            <a:pPr lvl="0"/>
            <a:r>
              <a:rPr lang="nl-BE" dirty="0"/>
              <a:t>Druk de tekst af met allemaal hoofdletters.</a:t>
            </a:r>
          </a:p>
          <a:p>
            <a:pPr lvl="0"/>
            <a:r>
              <a:rPr lang="nl-BE" dirty="0"/>
              <a:t>Druk de tekst af met allemaal kleine letters.</a:t>
            </a:r>
          </a:p>
          <a:p>
            <a:endParaRPr lang="nl-BE" dirty="0"/>
          </a:p>
        </p:txBody>
      </p:sp>
      <p:sp>
        <p:nvSpPr>
          <p:cNvPr id="4" name="Tijdelijke aanduiding voor dianummer 3">
            <a:extLst>
              <a:ext uri="{FF2B5EF4-FFF2-40B4-BE49-F238E27FC236}">
                <a16:creationId xmlns:a16="http://schemas.microsoft.com/office/drawing/2014/main" id="{9636F41B-D3CF-4C14-8494-4F083701A68B}"/>
              </a:ext>
            </a:extLst>
          </p:cNvPr>
          <p:cNvSpPr>
            <a:spLocks noGrp="1"/>
          </p:cNvSpPr>
          <p:nvPr>
            <p:ph type="sldNum" sz="quarter" idx="12"/>
          </p:nvPr>
        </p:nvSpPr>
        <p:spPr/>
        <p:txBody>
          <a:bodyPr/>
          <a:lstStyle/>
          <a:p>
            <a:fld id="{65E3036D-0E03-9346-8FAD-2172B1B1F203}" type="slidenum">
              <a:rPr lang="nl-NL" smtClean="0"/>
              <a:pPr/>
              <a:t>18</a:t>
            </a:fld>
            <a:endParaRPr lang="nl-NL"/>
          </a:p>
        </p:txBody>
      </p:sp>
    </p:spTree>
    <p:extLst>
      <p:ext uri="{BB962C8B-B14F-4D97-AF65-F5344CB8AC3E}">
        <p14:creationId xmlns:p14="http://schemas.microsoft.com/office/powerpoint/2010/main" val="54262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99915-0AFD-402C-80DA-C410C92162DA}"/>
              </a:ext>
            </a:extLst>
          </p:cNvPr>
          <p:cNvSpPr>
            <a:spLocks noGrp="1"/>
          </p:cNvSpPr>
          <p:nvPr>
            <p:ph type="title"/>
          </p:nvPr>
        </p:nvSpPr>
        <p:spPr/>
        <p:txBody>
          <a:bodyPr/>
          <a:lstStyle/>
          <a:p>
            <a:r>
              <a:rPr lang="nl-BE" dirty="0"/>
              <a:t>Opgave 5</a:t>
            </a:r>
          </a:p>
        </p:txBody>
      </p:sp>
      <p:sp>
        <p:nvSpPr>
          <p:cNvPr id="3" name="Tijdelijke aanduiding voor inhoud 2">
            <a:extLst>
              <a:ext uri="{FF2B5EF4-FFF2-40B4-BE49-F238E27FC236}">
                <a16:creationId xmlns:a16="http://schemas.microsoft.com/office/drawing/2014/main" id="{BC5EE30B-5CC3-4F8F-8DFF-440B3A889F57}"/>
              </a:ext>
            </a:extLst>
          </p:cNvPr>
          <p:cNvSpPr>
            <a:spLocks noGrp="1"/>
          </p:cNvSpPr>
          <p:nvPr>
            <p:ph idx="1"/>
          </p:nvPr>
        </p:nvSpPr>
        <p:spPr/>
        <p:txBody>
          <a:bodyPr/>
          <a:lstStyle/>
          <a:p>
            <a:pPr marL="0" indent="0">
              <a:buNone/>
            </a:pPr>
            <a:r>
              <a:rPr lang="nl-BE" dirty="0"/>
              <a:t>Schrijf een programma om 2 tekstvariabelen naam en voornaam samen te voegen tot 1 variabele. De nieuwe variabele bestaat uit de eerste letter van de voornaam in hoofdletter gevolgd door een punt en een spatie, gevolgd door de achternaam waarbij de 1ste letter in hoofdletters is en de andere letters in kleine letters zijn.</a:t>
            </a:r>
          </a:p>
          <a:p>
            <a:endParaRPr lang="nl-BE" dirty="0"/>
          </a:p>
        </p:txBody>
      </p:sp>
      <p:sp>
        <p:nvSpPr>
          <p:cNvPr id="4" name="Tijdelijke aanduiding voor dianummer 3">
            <a:extLst>
              <a:ext uri="{FF2B5EF4-FFF2-40B4-BE49-F238E27FC236}">
                <a16:creationId xmlns:a16="http://schemas.microsoft.com/office/drawing/2014/main" id="{B5CF89F3-6851-4E96-83AB-5566A9633755}"/>
              </a:ext>
            </a:extLst>
          </p:cNvPr>
          <p:cNvSpPr>
            <a:spLocks noGrp="1"/>
          </p:cNvSpPr>
          <p:nvPr>
            <p:ph type="sldNum" sz="quarter" idx="12"/>
          </p:nvPr>
        </p:nvSpPr>
        <p:spPr/>
        <p:txBody>
          <a:bodyPr/>
          <a:lstStyle/>
          <a:p>
            <a:fld id="{65E3036D-0E03-9346-8FAD-2172B1B1F203}" type="slidenum">
              <a:rPr lang="nl-NL" smtClean="0"/>
              <a:pPr/>
              <a:t>19</a:t>
            </a:fld>
            <a:endParaRPr lang="nl-NL"/>
          </a:p>
        </p:txBody>
      </p:sp>
    </p:spTree>
    <p:extLst>
      <p:ext uri="{BB962C8B-B14F-4D97-AF65-F5344CB8AC3E}">
        <p14:creationId xmlns:p14="http://schemas.microsoft.com/office/powerpoint/2010/main" val="412472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E3D4CF-2599-4547-9CF6-DB321418DCBF}"/>
              </a:ext>
            </a:extLst>
          </p:cNvPr>
          <p:cNvSpPr>
            <a:spLocks noGrp="1"/>
          </p:cNvSpPr>
          <p:nvPr>
            <p:ph type="title"/>
          </p:nvPr>
        </p:nvSpPr>
        <p:spPr/>
        <p:txBody>
          <a:bodyPr/>
          <a:lstStyle/>
          <a:p>
            <a:r>
              <a:rPr lang="nl-BE" dirty="0"/>
              <a:t>6.1 Introductie</a:t>
            </a:r>
          </a:p>
        </p:txBody>
      </p:sp>
      <p:sp>
        <p:nvSpPr>
          <p:cNvPr id="4" name="Tijdelijke aanduiding voor dianummer 3">
            <a:extLst>
              <a:ext uri="{FF2B5EF4-FFF2-40B4-BE49-F238E27FC236}">
                <a16:creationId xmlns:a16="http://schemas.microsoft.com/office/drawing/2014/main" id="{5B9F142C-EF74-41D6-BE62-3EFF55783025}"/>
              </a:ext>
            </a:extLst>
          </p:cNvPr>
          <p:cNvSpPr>
            <a:spLocks noGrp="1"/>
          </p:cNvSpPr>
          <p:nvPr>
            <p:ph type="sldNum" sz="quarter" idx="12"/>
          </p:nvPr>
        </p:nvSpPr>
        <p:spPr/>
        <p:txBody>
          <a:bodyPr/>
          <a:lstStyle/>
          <a:p>
            <a:fld id="{65E3036D-0E03-9346-8FAD-2172B1B1F203}" type="slidenum">
              <a:rPr lang="nl-NL" smtClean="0"/>
              <a:pPr/>
              <a:t>2</a:t>
            </a:fld>
            <a:endParaRPr lang="nl-NL"/>
          </a:p>
        </p:txBody>
      </p:sp>
      <p:sp>
        <p:nvSpPr>
          <p:cNvPr id="9" name="Rectangle 2">
            <a:extLst>
              <a:ext uri="{FF2B5EF4-FFF2-40B4-BE49-F238E27FC236}">
                <a16:creationId xmlns:a16="http://schemas.microsoft.com/office/drawing/2014/main" id="{562691C7-3E45-49F5-ACBF-34E8039C1A1D}"/>
              </a:ext>
            </a:extLst>
          </p:cNvPr>
          <p:cNvSpPr>
            <a:spLocks noChangeArrowheads="1"/>
          </p:cNvSpPr>
          <p:nvPr/>
        </p:nvSpPr>
        <p:spPr bwMode="auto">
          <a:xfrm>
            <a:off x="457200" y="2236000"/>
            <a:ext cx="448056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s1 =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"appel"</a:t>
            </a:r>
            <a:b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s2 =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banaan '</a:t>
            </a:r>
            <a:b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(s1)</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(s2)</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(s1 + s2)</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s1)</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(s2 * </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s1 + </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s2)</a:t>
            </a: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sp>
        <p:nvSpPr>
          <p:cNvPr id="10" name="Tekstvak 9">
            <a:extLst>
              <a:ext uri="{FF2B5EF4-FFF2-40B4-BE49-F238E27FC236}">
                <a16:creationId xmlns:a16="http://schemas.microsoft.com/office/drawing/2014/main" id="{480E2B17-FD03-42F1-8404-D481E14E957A}"/>
              </a:ext>
            </a:extLst>
          </p:cNvPr>
          <p:cNvSpPr txBox="1"/>
          <p:nvPr/>
        </p:nvSpPr>
        <p:spPr>
          <a:xfrm>
            <a:off x="5043638" y="3303537"/>
            <a:ext cx="3066381" cy="461665"/>
          </a:xfrm>
          <a:prstGeom prst="rect">
            <a:avLst/>
          </a:prstGeom>
          <a:noFill/>
        </p:spPr>
        <p:txBody>
          <a:bodyPr wrap="square" rtlCol="0">
            <a:spAutoFit/>
          </a:bodyPr>
          <a:lstStyle/>
          <a:p>
            <a:r>
              <a:rPr lang="nl-BE" sz="2400" dirty="0"/>
              <a:t> banaan</a:t>
            </a:r>
          </a:p>
        </p:txBody>
      </p:sp>
      <p:sp>
        <p:nvSpPr>
          <p:cNvPr id="11" name="Tekstvak 10">
            <a:extLst>
              <a:ext uri="{FF2B5EF4-FFF2-40B4-BE49-F238E27FC236}">
                <a16:creationId xmlns:a16="http://schemas.microsoft.com/office/drawing/2014/main" id="{5D9E19FD-60B9-4DCE-BBBD-CC644A285D6B}"/>
              </a:ext>
            </a:extLst>
          </p:cNvPr>
          <p:cNvSpPr txBox="1"/>
          <p:nvPr/>
        </p:nvSpPr>
        <p:spPr>
          <a:xfrm>
            <a:off x="5043638" y="2896681"/>
            <a:ext cx="3066381" cy="461665"/>
          </a:xfrm>
          <a:prstGeom prst="rect">
            <a:avLst/>
          </a:prstGeom>
          <a:noFill/>
        </p:spPr>
        <p:txBody>
          <a:bodyPr wrap="square" rtlCol="0">
            <a:spAutoFit/>
          </a:bodyPr>
          <a:lstStyle/>
          <a:p>
            <a:r>
              <a:rPr lang="nl-BE" sz="2400" dirty="0"/>
              <a:t>appel</a:t>
            </a:r>
          </a:p>
        </p:txBody>
      </p:sp>
      <p:sp>
        <p:nvSpPr>
          <p:cNvPr id="12" name="Tekstvak 11">
            <a:extLst>
              <a:ext uri="{FF2B5EF4-FFF2-40B4-BE49-F238E27FC236}">
                <a16:creationId xmlns:a16="http://schemas.microsoft.com/office/drawing/2014/main" id="{FF029070-D69B-4DE7-87C8-08E201930CFE}"/>
              </a:ext>
            </a:extLst>
          </p:cNvPr>
          <p:cNvSpPr txBox="1"/>
          <p:nvPr/>
        </p:nvSpPr>
        <p:spPr>
          <a:xfrm>
            <a:off x="5043638" y="1668090"/>
            <a:ext cx="2213811" cy="461665"/>
          </a:xfrm>
          <a:prstGeom prst="rect">
            <a:avLst/>
          </a:prstGeom>
          <a:noFill/>
        </p:spPr>
        <p:txBody>
          <a:bodyPr wrap="square" rtlCol="0">
            <a:spAutoFit/>
          </a:bodyPr>
          <a:lstStyle/>
          <a:p>
            <a:r>
              <a:rPr lang="nl-BE" sz="2400" dirty="0">
                <a:solidFill>
                  <a:srgbClr val="FF0000"/>
                </a:solidFill>
              </a:rPr>
              <a:t>Output?</a:t>
            </a:r>
          </a:p>
        </p:txBody>
      </p:sp>
      <p:sp>
        <p:nvSpPr>
          <p:cNvPr id="13" name="Tekstvak 12">
            <a:extLst>
              <a:ext uri="{FF2B5EF4-FFF2-40B4-BE49-F238E27FC236}">
                <a16:creationId xmlns:a16="http://schemas.microsoft.com/office/drawing/2014/main" id="{EF78B85F-B2B1-49E0-BC71-F5BDB8C5CAD2}"/>
              </a:ext>
            </a:extLst>
          </p:cNvPr>
          <p:cNvSpPr txBox="1"/>
          <p:nvPr/>
        </p:nvSpPr>
        <p:spPr>
          <a:xfrm>
            <a:off x="5043638" y="3662661"/>
            <a:ext cx="3066375" cy="461665"/>
          </a:xfrm>
          <a:prstGeom prst="rect">
            <a:avLst/>
          </a:prstGeom>
          <a:noFill/>
        </p:spPr>
        <p:txBody>
          <a:bodyPr wrap="square" rtlCol="0">
            <a:spAutoFit/>
          </a:bodyPr>
          <a:lstStyle/>
          <a:p>
            <a:r>
              <a:rPr lang="nl-BE" sz="2400" dirty="0"/>
              <a:t>appel banaan</a:t>
            </a:r>
          </a:p>
        </p:txBody>
      </p:sp>
      <p:sp>
        <p:nvSpPr>
          <p:cNvPr id="14" name="Tekstvak 13">
            <a:extLst>
              <a:ext uri="{FF2B5EF4-FFF2-40B4-BE49-F238E27FC236}">
                <a16:creationId xmlns:a16="http://schemas.microsoft.com/office/drawing/2014/main" id="{5F68AC00-FF34-4C34-BB6B-D9F9CADAB557}"/>
              </a:ext>
            </a:extLst>
          </p:cNvPr>
          <p:cNvSpPr txBox="1"/>
          <p:nvPr/>
        </p:nvSpPr>
        <p:spPr>
          <a:xfrm>
            <a:off x="5043638" y="4021784"/>
            <a:ext cx="3840480" cy="461665"/>
          </a:xfrm>
          <a:prstGeom prst="rect">
            <a:avLst/>
          </a:prstGeom>
          <a:noFill/>
        </p:spPr>
        <p:txBody>
          <a:bodyPr wrap="square" rtlCol="0">
            <a:spAutoFit/>
          </a:bodyPr>
          <a:lstStyle/>
          <a:p>
            <a:r>
              <a:rPr lang="nl-BE" sz="2400" dirty="0" err="1"/>
              <a:t>appelappelappel</a:t>
            </a:r>
            <a:endParaRPr lang="nl-BE" sz="2400" dirty="0"/>
          </a:p>
        </p:txBody>
      </p:sp>
      <p:sp>
        <p:nvSpPr>
          <p:cNvPr id="15" name="Tekstvak 14">
            <a:extLst>
              <a:ext uri="{FF2B5EF4-FFF2-40B4-BE49-F238E27FC236}">
                <a16:creationId xmlns:a16="http://schemas.microsoft.com/office/drawing/2014/main" id="{5024F164-982A-4391-AC81-A9DA96742FC7}"/>
              </a:ext>
            </a:extLst>
          </p:cNvPr>
          <p:cNvSpPr txBox="1"/>
          <p:nvPr/>
        </p:nvSpPr>
        <p:spPr>
          <a:xfrm>
            <a:off x="5043638" y="4415642"/>
            <a:ext cx="3840474" cy="461665"/>
          </a:xfrm>
          <a:prstGeom prst="rect">
            <a:avLst/>
          </a:prstGeom>
          <a:noFill/>
        </p:spPr>
        <p:txBody>
          <a:bodyPr wrap="square" rtlCol="0">
            <a:spAutoFit/>
          </a:bodyPr>
          <a:lstStyle/>
          <a:p>
            <a:r>
              <a:rPr lang="nl-BE" sz="2400" dirty="0"/>
              <a:t> banaan  </a:t>
            </a:r>
            <a:r>
              <a:rPr lang="nl-BE" sz="2400" dirty="0" err="1"/>
              <a:t>banaan</a:t>
            </a:r>
            <a:r>
              <a:rPr lang="nl-BE" sz="2400" dirty="0"/>
              <a:t>  </a:t>
            </a:r>
            <a:r>
              <a:rPr lang="nl-BE" sz="2400" dirty="0" err="1"/>
              <a:t>banaan</a:t>
            </a:r>
            <a:endParaRPr lang="nl-BE" sz="2400" dirty="0"/>
          </a:p>
        </p:txBody>
      </p:sp>
      <p:sp>
        <p:nvSpPr>
          <p:cNvPr id="16" name="Tekstvak 15">
            <a:extLst>
              <a:ext uri="{FF2B5EF4-FFF2-40B4-BE49-F238E27FC236}">
                <a16:creationId xmlns:a16="http://schemas.microsoft.com/office/drawing/2014/main" id="{D241CD2F-B854-4BD9-92D4-56B477827442}"/>
              </a:ext>
            </a:extLst>
          </p:cNvPr>
          <p:cNvSpPr txBox="1"/>
          <p:nvPr/>
        </p:nvSpPr>
        <p:spPr>
          <a:xfrm>
            <a:off x="5043638" y="4847961"/>
            <a:ext cx="3840468" cy="461665"/>
          </a:xfrm>
          <a:prstGeom prst="rect">
            <a:avLst/>
          </a:prstGeom>
          <a:noFill/>
        </p:spPr>
        <p:txBody>
          <a:bodyPr wrap="square" rtlCol="0">
            <a:spAutoFit/>
          </a:bodyPr>
          <a:lstStyle/>
          <a:p>
            <a:r>
              <a:rPr lang="nl-BE" sz="2400" dirty="0"/>
              <a:t>appelappel banaan  </a:t>
            </a:r>
            <a:r>
              <a:rPr lang="nl-BE" sz="2400" dirty="0" err="1"/>
              <a:t>banaan</a:t>
            </a:r>
            <a:r>
              <a:rPr lang="nl-BE" sz="2400" dirty="0"/>
              <a:t> </a:t>
            </a:r>
          </a:p>
        </p:txBody>
      </p:sp>
    </p:spTree>
    <p:extLst>
      <p:ext uri="{BB962C8B-B14F-4D97-AF65-F5344CB8AC3E}">
        <p14:creationId xmlns:p14="http://schemas.microsoft.com/office/powerpoint/2010/main" val="231089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D2D4DB-312E-4F16-862D-719F8DD5B803}"/>
              </a:ext>
            </a:extLst>
          </p:cNvPr>
          <p:cNvSpPr>
            <a:spLocks noGrp="1"/>
          </p:cNvSpPr>
          <p:nvPr>
            <p:ph type="title"/>
          </p:nvPr>
        </p:nvSpPr>
        <p:spPr/>
        <p:txBody>
          <a:bodyPr/>
          <a:lstStyle/>
          <a:p>
            <a:r>
              <a:rPr lang="nl-BE" dirty="0"/>
              <a:t>Opgave 6</a:t>
            </a:r>
          </a:p>
        </p:txBody>
      </p:sp>
      <p:sp>
        <p:nvSpPr>
          <p:cNvPr id="3" name="Tijdelijke aanduiding voor inhoud 2">
            <a:extLst>
              <a:ext uri="{FF2B5EF4-FFF2-40B4-BE49-F238E27FC236}">
                <a16:creationId xmlns:a16="http://schemas.microsoft.com/office/drawing/2014/main" id="{738432E4-3465-44D3-A4EB-B336C4EAE16A}"/>
              </a:ext>
            </a:extLst>
          </p:cNvPr>
          <p:cNvSpPr>
            <a:spLocks noGrp="1"/>
          </p:cNvSpPr>
          <p:nvPr>
            <p:ph idx="1"/>
          </p:nvPr>
        </p:nvSpPr>
        <p:spPr/>
        <p:txBody>
          <a:bodyPr/>
          <a:lstStyle/>
          <a:p>
            <a:pPr marL="0" indent="0">
              <a:buNone/>
            </a:pPr>
            <a:r>
              <a:rPr lang="nl-BE" dirty="0"/>
              <a:t>Schrijf een programma om de middelste of de 2 middelste letters van een woord in hoofdletters te zetten.</a:t>
            </a:r>
          </a:p>
          <a:p>
            <a:pPr marL="0" indent="0">
              <a:buNone/>
            </a:pPr>
            <a:endParaRPr lang="nl-BE" dirty="0"/>
          </a:p>
        </p:txBody>
      </p:sp>
      <p:sp>
        <p:nvSpPr>
          <p:cNvPr id="4" name="Tijdelijke aanduiding voor dianummer 3">
            <a:extLst>
              <a:ext uri="{FF2B5EF4-FFF2-40B4-BE49-F238E27FC236}">
                <a16:creationId xmlns:a16="http://schemas.microsoft.com/office/drawing/2014/main" id="{A0BF5F85-48CB-4A8C-AB60-91BBA1597411}"/>
              </a:ext>
            </a:extLst>
          </p:cNvPr>
          <p:cNvSpPr>
            <a:spLocks noGrp="1"/>
          </p:cNvSpPr>
          <p:nvPr>
            <p:ph type="sldNum" sz="quarter" idx="12"/>
          </p:nvPr>
        </p:nvSpPr>
        <p:spPr/>
        <p:txBody>
          <a:bodyPr/>
          <a:lstStyle/>
          <a:p>
            <a:fld id="{65E3036D-0E03-9346-8FAD-2172B1B1F203}" type="slidenum">
              <a:rPr lang="nl-NL" smtClean="0"/>
              <a:pPr/>
              <a:t>20</a:t>
            </a:fld>
            <a:endParaRPr lang="nl-NL"/>
          </a:p>
        </p:txBody>
      </p:sp>
    </p:spTree>
    <p:extLst>
      <p:ext uri="{BB962C8B-B14F-4D97-AF65-F5344CB8AC3E}">
        <p14:creationId xmlns:p14="http://schemas.microsoft.com/office/powerpoint/2010/main" val="1602541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65B8C-7305-486A-80DD-F818834380CC}"/>
              </a:ext>
            </a:extLst>
          </p:cNvPr>
          <p:cNvSpPr>
            <a:spLocks noGrp="1"/>
          </p:cNvSpPr>
          <p:nvPr>
            <p:ph type="title"/>
          </p:nvPr>
        </p:nvSpPr>
        <p:spPr/>
        <p:txBody>
          <a:bodyPr/>
          <a:lstStyle/>
          <a:p>
            <a:r>
              <a:rPr lang="nl-BE" dirty="0"/>
              <a:t>6.5.3 </a:t>
            </a:r>
            <a:r>
              <a:rPr lang="nl-BE" dirty="0" err="1"/>
              <a:t>find</a:t>
            </a:r>
            <a:r>
              <a:rPr lang="nl-BE" dirty="0"/>
              <a:t>()</a:t>
            </a:r>
          </a:p>
        </p:txBody>
      </p:sp>
      <p:sp>
        <p:nvSpPr>
          <p:cNvPr id="4" name="Tijdelijke aanduiding voor dianummer 3">
            <a:extLst>
              <a:ext uri="{FF2B5EF4-FFF2-40B4-BE49-F238E27FC236}">
                <a16:creationId xmlns:a16="http://schemas.microsoft.com/office/drawing/2014/main" id="{5E2C0104-E861-46B9-8861-A3ED156BE40A}"/>
              </a:ext>
            </a:extLst>
          </p:cNvPr>
          <p:cNvSpPr>
            <a:spLocks noGrp="1"/>
          </p:cNvSpPr>
          <p:nvPr>
            <p:ph type="sldNum" sz="quarter" idx="12"/>
          </p:nvPr>
        </p:nvSpPr>
        <p:spPr/>
        <p:txBody>
          <a:bodyPr/>
          <a:lstStyle/>
          <a:p>
            <a:fld id="{65E3036D-0E03-9346-8FAD-2172B1B1F203}" type="slidenum">
              <a:rPr lang="nl-NL" smtClean="0"/>
              <a:pPr/>
              <a:t>21</a:t>
            </a:fld>
            <a:endParaRPr lang="nl-NL"/>
          </a:p>
        </p:txBody>
      </p:sp>
      <p:graphicFrame>
        <p:nvGraphicFramePr>
          <p:cNvPr id="5" name="Tijdelijke aanduiding voor inhoud 4">
            <a:extLst>
              <a:ext uri="{FF2B5EF4-FFF2-40B4-BE49-F238E27FC236}">
                <a16:creationId xmlns:a16="http://schemas.microsoft.com/office/drawing/2014/main" id="{0222182D-584C-46D5-99DE-201D827D19C7}"/>
              </a:ext>
            </a:extLst>
          </p:cNvPr>
          <p:cNvGraphicFramePr>
            <a:graphicFrameLocks/>
          </p:cNvGraphicFramePr>
          <p:nvPr>
            <p:extLst>
              <p:ext uri="{D42A27DB-BD31-4B8C-83A1-F6EECF244321}">
                <p14:modId xmlns:p14="http://schemas.microsoft.com/office/powerpoint/2010/main" val="47714962"/>
              </p:ext>
            </p:extLst>
          </p:nvPr>
        </p:nvGraphicFramePr>
        <p:xfrm>
          <a:off x="322446" y="1427163"/>
          <a:ext cx="8229600" cy="20116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776982631"/>
                    </a:ext>
                  </a:extLst>
                </a:gridCol>
              </a:tblGrid>
              <a:tr h="370840">
                <a:tc>
                  <a:txBody>
                    <a:bodyPr/>
                    <a:lstStyle/>
                    <a:p>
                      <a:r>
                        <a:rPr lang="en-US" sz="2400" dirty="0" err="1"/>
                        <a:t>str.find</a:t>
                      </a:r>
                      <a:r>
                        <a:rPr lang="en-US" sz="2400" b="0" i="0" kern="1200" dirty="0">
                          <a:solidFill>
                            <a:schemeClr val="lt1"/>
                          </a:solidFill>
                          <a:effectLst/>
                          <a:latin typeface="+mn-lt"/>
                          <a:ea typeface="+mn-ea"/>
                          <a:cs typeface="+mn-cs"/>
                        </a:rPr>
                        <a:t>(</a:t>
                      </a:r>
                      <a:r>
                        <a:rPr lang="en-US" sz="2400" b="0" i="1" kern="1200" dirty="0">
                          <a:solidFill>
                            <a:schemeClr val="lt1"/>
                          </a:solidFill>
                          <a:effectLst/>
                          <a:latin typeface="+mn-lt"/>
                          <a:ea typeface="+mn-ea"/>
                          <a:cs typeface="+mn-cs"/>
                        </a:rPr>
                        <a:t>sub</a:t>
                      </a:r>
                      <a:r>
                        <a:rPr lang="en-US" sz="2400" b="0" i="0" kern="1200" dirty="0">
                          <a:solidFill>
                            <a:schemeClr val="lt1"/>
                          </a:solidFill>
                          <a:effectLst/>
                          <a:latin typeface="+mn-lt"/>
                          <a:ea typeface="+mn-ea"/>
                          <a:cs typeface="+mn-cs"/>
                        </a:rPr>
                        <a:t>[, </a:t>
                      </a:r>
                      <a:r>
                        <a:rPr lang="en-US" sz="2400" b="0" i="1" kern="1200" dirty="0">
                          <a:solidFill>
                            <a:schemeClr val="lt1"/>
                          </a:solidFill>
                          <a:effectLst/>
                          <a:latin typeface="+mn-lt"/>
                          <a:ea typeface="+mn-ea"/>
                          <a:cs typeface="+mn-cs"/>
                        </a:rPr>
                        <a:t>start</a:t>
                      </a:r>
                      <a:r>
                        <a:rPr lang="en-US" sz="2400" b="0" i="0" kern="1200" dirty="0">
                          <a:solidFill>
                            <a:schemeClr val="lt1"/>
                          </a:solidFill>
                          <a:effectLst/>
                          <a:latin typeface="+mn-lt"/>
                          <a:ea typeface="+mn-ea"/>
                          <a:cs typeface="+mn-cs"/>
                        </a:rPr>
                        <a:t>[, </a:t>
                      </a:r>
                      <a:r>
                        <a:rPr lang="en-US" sz="2400" b="0" i="1" kern="1200" dirty="0">
                          <a:solidFill>
                            <a:schemeClr val="lt1"/>
                          </a:solidFill>
                          <a:effectLst/>
                          <a:latin typeface="+mn-lt"/>
                          <a:ea typeface="+mn-ea"/>
                          <a:cs typeface="+mn-cs"/>
                        </a:rPr>
                        <a:t>end</a:t>
                      </a:r>
                      <a:r>
                        <a:rPr lang="en-US" sz="2400" b="0" i="0" kern="1200" dirty="0">
                          <a:solidFill>
                            <a:schemeClr val="lt1"/>
                          </a:solidFill>
                          <a:effectLst/>
                          <a:latin typeface="+mn-lt"/>
                          <a:ea typeface="+mn-ea"/>
                          <a:cs typeface="+mn-cs"/>
                        </a:rPr>
                        <a:t>]])</a:t>
                      </a:r>
                      <a:endParaRPr lang="nl-BE" sz="2400" dirty="0"/>
                    </a:p>
                  </a:txBody>
                  <a:tcPr/>
                </a:tc>
                <a:extLst>
                  <a:ext uri="{0D108BD9-81ED-4DB2-BD59-A6C34878D82A}">
                    <a16:rowId xmlns:a16="http://schemas.microsoft.com/office/drawing/2014/main" val="1770370687"/>
                  </a:ext>
                </a:extLst>
              </a:tr>
              <a:tr h="370840">
                <a:tc>
                  <a:txBody>
                    <a:bodyPr/>
                    <a:lstStyle/>
                    <a:p>
                      <a:r>
                        <a:rPr lang="en-US" sz="2400" b="0" i="0" kern="1200" dirty="0">
                          <a:solidFill>
                            <a:schemeClr val="dk1"/>
                          </a:solidFill>
                          <a:effectLst/>
                          <a:latin typeface="+mn-lt"/>
                          <a:ea typeface="+mn-ea"/>
                          <a:cs typeface="+mn-cs"/>
                        </a:rPr>
                        <a:t>Return the lowest index in the string where substring </a:t>
                      </a:r>
                      <a:r>
                        <a:rPr lang="en-US" sz="2400" b="0" i="1" kern="1200" dirty="0">
                          <a:solidFill>
                            <a:schemeClr val="dk1"/>
                          </a:solidFill>
                          <a:effectLst/>
                          <a:latin typeface="+mn-lt"/>
                          <a:ea typeface="+mn-ea"/>
                          <a:cs typeface="+mn-cs"/>
                        </a:rPr>
                        <a:t>sub</a:t>
                      </a:r>
                      <a:r>
                        <a:rPr lang="en-US" sz="2400" b="0" i="0" kern="1200" dirty="0">
                          <a:solidFill>
                            <a:schemeClr val="dk1"/>
                          </a:solidFill>
                          <a:effectLst/>
                          <a:latin typeface="+mn-lt"/>
                          <a:ea typeface="+mn-ea"/>
                          <a:cs typeface="+mn-cs"/>
                        </a:rPr>
                        <a:t> is found within the slice </a:t>
                      </a:r>
                      <a:r>
                        <a:rPr lang="en-US" sz="2400" dirty="0">
                          <a:effectLst/>
                        </a:rPr>
                        <a:t>s[</a:t>
                      </a:r>
                      <a:r>
                        <a:rPr lang="en-US" sz="2400" dirty="0" err="1">
                          <a:effectLst/>
                        </a:rPr>
                        <a:t>start:end</a:t>
                      </a:r>
                      <a:r>
                        <a:rPr lang="en-US" sz="2400" dirty="0">
                          <a:effectLst/>
                        </a:rPr>
                        <a:t>]</a:t>
                      </a:r>
                      <a:r>
                        <a:rPr lang="en-US" sz="2400" b="0" i="0" kern="1200" dirty="0">
                          <a:solidFill>
                            <a:schemeClr val="dk1"/>
                          </a:solidFill>
                          <a:effectLst/>
                          <a:latin typeface="+mn-lt"/>
                          <a:ea typeface="+mn-ea"/>
                          <a:cs typeface="+mn-cs"/>
                        </a:rPr>
                        <a:t>. Optional arguments </a:t>
                      </a:r>
                      <a:r>
                        <a:rPr lang="en-US" sz="2400" b="0" i="1" kern="1200" dirty="0">
                          <a:solidFill>
                            <a:schemeClr val="dk1"/>
                          </a:solidFill>
                          <a:effectLst/>
                          <a:latin typeface="+mn-lt"/>
                          <a:ea typeface="+mn-ea"/>
                          <a:cs typeface="+mn-cs"/>
                        </a:rPr>
                        <a:t>start</a:t>
                      </a:r>
                      <a:r>
                        <a:rPr lang="en-US" sz="2400" b="0" i="0" kern="1200" dirty="0">
                          <a:solidFill>
                            <a:schemeClr val="dk1"/>
                          </a:solidFill>
                          <a:effectLst/>
                          <a:latin typeface="+mn-lt"/>
                          <a:ea typeface="+mn-ea"/>
                          <a:cs typeface="+mn-cs"/>
                        </a:rPr>
                        <a:t> and </a:t>
                      </a:r>
                      <a:r>
                        <a:rPr lang="en-US" sz="2400" b="0" i="1" kern="1200" dirty="0">
                          <a:solidFill>
                            <a:schemeClr val="dk1"/>
                          </a:solidFill>
                          <a:effectLst/>
                          <a:latin typeface="+mn-lt"/>
                          <a:ea typeface="+mn-ea"/>
                          <a:cs typeface="+mn-cs"/>
                        </a:rPr>
                        <a:t>end</a:t>
                      </a:r>
                      <a:r>
                        <a:rPr lang="en-US" sz="2400" b="0" i="0" kern="1200" dirty="0">
                          <a:solidFill>
                            <a:schemeClr val="dk1"/>
                          </a:solidFill>
                          <a:effectLst/>
                          <a:latin typeface="+mn-lt"/>
                          <a:ea typeface="+mn-ea"/>
                          <a:cs typeface="+mn-cs"/>
                        </a:rPr>
                        <a:t> are interpreted as in slice notation. Return </a:t>
                      </a:r>
                      <a:r>
                        <a:rPr lang="en-US" sz="2400" dirty="0">
                          <a:effectLst/>
                        </a:rPr>
                        <a:t>-1</a:t>
                      </a:r>
                      <a:r>
                        <a:rPr lang="en-US" sz="2400" b="0" i="0" kern="1200" dirty="0">
                          <a:solidFill>
                            <a:schemeClr val="dk1"/>
                          </a:solidFill>
                          <a:effectLst/>
                          <a:latin typeface="+mn-lt"/>
                          <a:ea typeface="+mn-ea"/>
                          <a:cs typeface="+mn-cs"/>
                        </a:rPr>
                        <a:t> if </a:t>
                      </a:r>
                      <a:r>
                        <a:rPr lang="en-US" sz="2400" b="0" i="1" kern="1200" dirty="0">
                          <a:solidFill>
                            <a:schemeClr val="dk1"/>
                          </a:solidFill>
                          <a:effectLst/>
                          <a:latin typeface="+mn-lt"/>
                          <a:ea typeface="+mn-ea"/>
                          <a:cs typeface="+mn-cs"/>
                        </a:rPr>
                        <a:t>sub</a:t>
                      </a:r>
                      <a:r>
                        <a:rPr lang="en-US" sz="2400" b="0" i="0" kern="1200" dirty="0">
                          <a:solidFill>
                            <a:schemeClr val="dk1"/>
                          </a:solidFill>
                          <a:effectLst/>
                          <a:latin typeface="+mn-lt"/>
                          <a:ea typeface="+mn-ea"/>
                          <a:cs typeface="+mn-cs"/>
                        </a:rPr>
                        <a:t> is not found.</a:t>
                      </a:r>
                      <a:endParaRPr lang="en-US" sz="2400" dirty="0">
                        <a:effectLst/>
                      </a:endParaRPr>
                    </a:p>
                  </a:txBody>
                  <a:tcPr/>
                </a:tc>
                <a:extLst>
                  <a:ext uri="{0D108BD9-81ED-4DB2-BD59-A6C34878D82A}">
                    <a16:rowId xmlns:a16="http://schemas.microsoft.com/office/drawing/2014/main" val="685386293"/>
                  </a:ext>
                </a:extLst>
              </a:tr>
            </a:tbl>
          </a:graphicData>
        </a:graphic>
      </p:graphicFrame>
      <p:sp>
        <p:nvSpPr>
          <p:cNvPr id="6" name="Rectangle 1">
            <a:extLst>
              <a:ext uri="{FF2B5EF4-FFF2-40B4-BE49-F238E27FC236}">
                <a16:creationId xmlns:a16="http://schemas.microsoft.com/office/drawing/2014/main" id="{5956B3CE-0AEC-40D7-BDAD-910789415BCE}"/>
              </a:ext>
            </a:extLst>
          </p:cNvPr>
          <p:cNvSpPr>
            <a:spLocks noChangeArrowheads="1"/>
          </p:cNvSpPr>
          <p:nvPr/>
        </p:nvSpPr>
        <p:spPr bwMode="auto">
          <a:xfrm>
            <a:off x="0" y="5340687"/>
            <a:ext cx="7777212" cy="1015663"/>
          </a:xfrm>
          <a:prstGeom prst="rect">
            <a:avLst/>
          </a:prstGeom>
          <a:solidFill>
            <a:srgbClr val="D6D6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nl-BE" altLang="nl-BE" sz="2000" dirty="0">
                <a:solidFill>
                  <a:srgbClr val="222222"/>
                </a:solidFill>
                <a:latin typeface="Lucida Grande"/>
              </a:rPr>
              <a:t>Gebruik de </a:t>
            </a:r>
            <a:r>
              <a:rPr lang="nl-BE" altLang="nl-BE" sz="2000" dirty="0" err="1">
                <a:solidFill>
                  <a:srgbClr val="222222"/>
                </a:solidFill>
                <a:latin typeface="Lucida Grande"/>
              </a:rPr>
              <a:t>find</a:t>
            </a:r>
            <a:r>
              <a:rPr lang="nl-BE" altLang="nl-BE" sz="2000" dirty="0">
                <a:solidFill>
                  <a:srgbClr val="222222"/>
                </a:solidFill>
                <a:latin typeface="Lucida Grande"/>
              </a:rPr>
              <a:t>-methode enkel als je de positie (index) van </a:t>
            </a:r>
            <a:r>
              <a:rPr lang="nl-BE" altLang="nl-BE" sz="2000" i="1" dirty="0">
                <a:solidFill>
                  <a:srgbClr val="222222"/>
                </a:solidFill>
                <a:latin typeface="Lucida Grande"/>
              </a:rPr>
              <a:t>sub</a:t>
            </a:r>
            <a:r>
              <a:rPr lang="nl-BE" altLang="nl-BE" sz="2000" dirty="0">
                <a:solidFill>
                  <a:srgbClr val="222222"/>
                </a:solidFill>
                <a:latin typeface="Lucida Grande"/>
              </a:rPr>
              <a:t> nodig hebt. Om te controleren of </a:t>
            </a:r>
            <a:r>
              <a:rPr lang="nl-BE" altLang="nl-BE" sz="2000" i="1" dirty="0">
                <a:solidFill>
                  <a:srgbClr val="222222"/>
                </a:solidFill>
                <a:latin typeface="Lucida Grande"/>
              </a:rPr>
              <a:t>sub</a:t>
            </a:r>
            <a:r>
              <a:rPr lang="nl-BE" altLang="nl-BE" sz="2000" dirty="0">
                <a:solidFill>
                  <a:srgbClr val="222222"/>
                </a:solidFill>
                <a:latin typeface="Lucida Grande"/>
              </a:rPr>
              <a:t> een </a:t>
            </a:r>
            <a:r>
              <a:rPr lang="nl-BE" altLang="nl-BE" sz="2000" dirty="0" err="1">
                <a:solidFill>
                  <a:srgbClr val="222222"/>
                </a:solidFill>
                <a:latin typeface="Lucida Grande"/>
              </a:rPr>
              <a:t>substring</a:t>
            </a:r>
            <a:r>
              <a:rPr lang="nl-BE" altLang="nl-BE" sz="2000" dirty="0">
                <a:solidFill>
                  <a:srgbClr val="222222"/>
                </a:solidFill>
                <a:latin typeface="Lucida Grande"/>
              </a:rPr>
              <a:t> is van </a:t>
            </a:r>
            <a:r>
              <a:rPr lang="nl-BE" altLang="nl-BE" sz="2000" i="1" dirty="0" err="1">
                <a:solidFill>
                  <a:srgbClr val="222222"/>
                </a:solidFill>
                <a:latin typeface="Lucida Grande"/>
              </a:rPr>
              <a:t>str</a:t>
            </a:r>
            <a:r>
              <a:rPr lang="nl-BE" altLang="nl-BE" sz="2000" dirty="0">
                <a:solidFill>
                  <a:srgbClr val="222222"/>
                </a:solidFill>
                <a:latin typeface="Lucida Grande"/>
              </a:rPr>
              <a:t> gebruik je de in-operator: "ho" in "python"</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FE3044-0074-42EF-9563-25645AFB51D0}"/>
              </a:ext>
            </a:extLst>
          </p:cNvPr>
          <p:cNvSpPr>
            <a:spLocks noChangeArrowheads="1"/>
          </p:cNvSpPr>
          <p:nvPr/>
        </p:nvSpPr>
        <p:spPr bwMode="auto">
          <a:xfrm>
            <a:off x="144379" y="3574157"/>
            <a:ext cx="8407667"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quote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'Let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it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let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it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let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it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 </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quote.find</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(first)                         </a:t>
            </a:r>
            <a:r>
              <a:rPr lang="nl-BE" altLang="nl-BE" sz="2000" dirty="0">
                <a:solidFill>
                  <a:srgbClr val="000000"/>
                </a:solidFill>
                <a:latin typeface="Courier New" panose="02070309020205020404" pitchFamily="49" charset="0"/>
                <a:cs typeface="Courier New" panose="02070309020205020404" pitchFamily="49" charset="0"/>
              </a:rPr>
              <a:t># 7</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quote.find</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first +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nl-BE" altLang="nl-BE" sz="2000" dirty="0">
                <a:solidFill>
                  <a:srgbClr val="000000"/>
                </a:solidFill>
                <a:latin typeface="Courier New" panose="02070309020205020404" pitchFamily="49" charset="0"/>
                <a:cs typeface="Courier New" panose="02070309020205020404" pitchFamily="49" charset="0"/>
              </a:rPr>
              <a:t># 18</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quote.find</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18</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nl-BE" altLang="nl-BE" sz="2000" dirty="0">
                <a:solidFill>
                  <a:srgbClr val="000000"/>
                </a:solidFill>
                <a:latin typeface="Courier New" panose="02070309020205020404" pitchFamily="49" charset="0"/>
                <a:cs typeface="Courier New" panose="02070309020205020404" pitchFamily="49" charset="0"/>
              </a:rPr>
              <a:t># -1</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5678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D72AF-F053-48E5-B56D-33DBFBB973B5}"/>
              </a:ext>
            </a:extLst>
          </p:cNvPr>
          <p:cNvSpPr>
            <a:spLocks noGrp="1"/>
          </p:cNvSpPr>
          <p:nvPr>
            <p:ph type="title"/>
          </p:nvPr>
        </p:nvSpPr>
        <p:spPr/>
        <p:txBody>
          <a:bodyPr/>
          <a:lstStyle/>
          <a:p>
            <a:r>
              <a:rPr lang="nl-BE" dirty="0"/>
              <a:t>Opgave 7</a:t>
            </a:r>
          </a:p>
        </p:txBody>
      </p:sp>
      <p:sp>
        <p:nvSpPr>
          <p:cNvPr id="3" name="Tijdelijke aanduiding voor inhoud 2">
            <a:extLst>
              <a:ext uri="{FF2B5EF4-FFF2-40B4-BE49-F238E27FC236}">
                <a16:creationId xmlns:a16="http://schemas.microsoft.com/office/drawing/2014/main" id="{10916A3D-C8D8-4012-9697-F84C41CD4AB4}"/>
              </a:ext>
            </a:extLst>
          </p:cNvPr>
          <p:cNvSpPr>
            <a:spLocks noGrp="1"/>
          </p:cNvSpPr>
          <p:nvPr>
            <p:ph idx="1"/>
          </p:nvPr>
        </p:nvSpPr>
        <p:spPr/>
        <p:txBody>
          <a:bodyPr/>
          <a:lstStyle/>
          <a:p>
            <a:pPr marL="0" indent="0">
              <a:buNone/>
            </a:pPr>
            <a:r>
              <a:rPr lang="nl-BE" dirty="0"/>
              <a:t>Neem de string "</a:t>
            </a:r>
            <a:r>
              <a:rPr lang="en-US" dirty="0"/>
              <a:t>Barefoot on the grass,#  listening to our favorite song</a:t>
            </a:r>
            <a:r>
              <a:rPr lang="nl-BE" dirty="0"/>
              <a:t>" en toon hem vanaf, maar niet inclusief, de hashtag (#). Zorg ervoor dat er geen spaties voor de tekst getoond worden.</a:t>
            </a:r>
          </a:p>
        </p:txBody>
      </p:sp>
      <p:sp>
        <p:nvSpPr>
          <p:cNvPr id="4" name="Tijdelijke aanduiding voor dianummer 3">
            <a:extLst>
              <a:ext uri="{FF2B5EF4-FFF2-40B4-BE49-F238E27FC236}">
                <a16:creationId xmlns:a16="http://schemas.microsoft.com/office/drawing/2014/main" id="{80B40651-7847-4984-82F7-50886AA335D1}"/>
              </a:ext>
            </a:extLst>
          </p:cNvPr>
          <p:cNvSpPr>
            <a:spLocks noGrp="1"/>
          </p:cNvSpPr>
          <p:nvPr>
            <p:ph type="sldNum" sz="quarter" idx="12"/>
          </p:nvPr>
        </p:nvSpPr>
        <p:spPr/>
        <p:txBody>
          <a:bodyPr/>
          <a:lstStyle/>
          <a:p>
            <a:fld id="{65E3036D-0E03-9346-8FAD-2172B1B1F203}" type="slidenum">
              <a:rPr lang="nl-NL" smtClean="0"/>
              <a:pPr/>
              <a:t>22</a:t>
            </a:fld>
            <a:endParaRPr lang="nl-NL"/>
          </a:p>
        </p:txBody>
      </p:sp>
    </p:spTree>
    <p:extLst>
      <p:ext uri="{BB962C8B-B14F-4D97-AF65-F5344CB8AC3E}">
        <p14:creationId xmlns:p14="http://schemas.microsoft.com/office/powerpoint/2010/main" val="3981777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C6CCAC-77E1-4E5A-AAF6-5431A82777B2}"/>
              </a:ext>
            </a:extLst>
          </p:cNvPr>
          <p:cNvSpPr>
            <a:spLocks noGrp="1"/>
          </p:cNvSpPr>
          <p:nvPr>
            <p:ph type="title"/>
          </p:nvPr>
        </p:nvSpPr>
        <p:spPr/>
        <p:txBody>
          <a:bodyPr/>
          <a:lstStyle/>
          <a:p>
            <a:r>
              <a:rPr lang="nl-BE" dirty="0"/>
              <a:t>6.5.4 </a:t>
            </a:r>
            <a:r>
              <a:rPr lang="nl-BE" dirty="0" err="1"/>
              <a:t>replace</a:t>
            </a:r>
            <a:r>
              <a:rPr lang="nl-BE" dirty="0"/>
              <a:t>()</a:t>
            </a:r>
          </a:p>
        </p:txBody>
      </p:sp>
      <p:graphicFrame>
        <p:nvGraphicFramePr>
          <p:cNvPr id="5" name="Tijdelijke aanduiding voor inhoud 4">
            <a:extLst>
              <a:ext uri="{FF2B5EF4-FFF2-40B4-BE49-F238E27FC236}">
                <a16:creationId xmlns:a16="http://schemas.microsoft.com/office/drawing/2014/main" id="{C1447AAD-7EB8-48C3-B290-18C8485EC122}"/>
              </a:ext>
            </a:extLst>
          </p:cNvPr>
          <p:cNvGraphicFramePr>
            <a:graphicFrameLocks noGrp="1"/>
          </p:cNvGraphicFramePr>
          <p:nvPr>
            <p:ph idx="1"/>
            <p:extLst>
              <p:ext uri="{D42A27DB-BD31-4B8C-83A1-F6EECF244321}">
                <p14:modId xmlns:p14="http://schemas.microsoft.com/office/powerpoint/2010/main" val="2191667846"/>
              </p:ext>
            </p:extLst>
          </p:nvPr>
        </p:nvGraphicFramePr>
        <p:xfrm>
          <a:off x="351322" y="1417638"/>
          <a:ext cx="8229600" cy="164592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424778443"/>
                    </a:ext>
                  </a:extLst>
                </a:gridCol>
              </a:tblGrid>
              <a:tr h="370840">
                <a:tc>
                  <a:txBody>
                    <a:bodyPr/>
                    <a:lstStyle/>
                    <a:p>
                      <a:r>
                        <a:rPr lang="en-US" sz="2400" dirty="0" err="1"/>
                        <a:t>str.replace</a:t>
                      </a:r>
                      <a:r>
                        <a:rPr lang="en-US" sz="2400" dirty="0">
                          <a:effectLst/>
                        </a:rPr>
                        <a:t>(</a:t>
                      </a:r>
                      <a:r>
                        <a:rPr lang="en-US" sz="2400" i="1" dirty="0"/>
                        <a:t>old</a:t>
                      </a:r>
                      <a:r>
                        <a:rPr lang="en-US" sz="2400" dirty="0"/>
                        <a:t>, </a:t>
                      </a:r>
                      <a:r>
                        <a:rPr lang="en-US" sz="2400" i="1" dirty="0"/>
                        <a:t>new</a:t>
                      </a:r>
                      <a:r>
                        <a:rPr lang="en-US" sz="2400" dirty="0">
                          <a:effectLst/>
                        </a:rPr>
                        <a:t>[</a:t>
                      </a:r>
                      <a:r>
                        <a:rPr lang="en-US" sz="2400" dirty="0"/>
                        <a:t>, </a:t>
                      </a:r>
                      <a:r>
                        <a:rPr lang="en-US" sz="2400" i="1" dirty="0"/>
                        <a:t>count</a:t>
                      </a:r>
                      <a:r>
                        <a:rPr lang="en-US" sz="2400" dirty="0">
                          <a:effectLst/>
                        </a:rPr>
                        <a:t>])</a:t>
                      </a:r>
                      <a:endParaRPr lang="nl-BE" sz="2400" dirty="0"/>
                    </a:p>
                  </a:txBody>
                  <a:tcPr/>
                </a:tc>
                <a:extLst>
                  <a:ext uri="{0D108BD9-81ED-4DB2-BD59-A6C34878D82A}">
                    <a16:rowId xmlns:a16="http://schemas.microsoft.com/office/drawing/2014/main" val="192034151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effectLst/>
                        </a:rPr>
                        <a:t>Return a copy of the string with all occurrences of substring </a:t>
                      </a:r>
                      <a:r>
                        <a:rPr lang="en-US" sz="2400" i="1" dirty="0">
                          <a:effectLst/>
                        </a:rPr>
                        <a:t>old</a:t>
                      </a:r>
                      <a:r>
                        <a:rPr lang="en-US" sz="2400" dirty="0">
                          <a:effectLst/>
                        </a:rPr>
                        <a:t> replaced by </a:t>
                      </a:r>
                      <a:r>
                        <a:rPr lang="en-US" sz="2400" i="1" dirty="0">
                          <a:effectLst/>
                        </a:rPr>
                        <a:t>new</a:t>
                      </a:r>
                      <a:r>
                        <a:rPr lang="en-US" sz="2400" dirty="0">
                          <a:effectLst/>
                        </a:rPr>
                        <a:t>. If the optional argument </a:t>
                      </a:r>
                      <a:r>
                        <a:rPr lang="en-US" sz="2400" i="1" dirty="0">
                          <a:effectLst/>
                        </a:rPr>
                        <a:t>count</a:t>
                      </a:r>
                      <a:r>
                        <a:rPr lang="en-US" sz="2400" dirty="0">
                          <a:effectLst/>
                        </a:rPr>
                        <a:t> is given, only the first </a:t>
                      </a:r>
                      <a:r>
                        <a:rPr lang="en-US" sz="2400" i="1" dirty="0">
                          <a:effectLst/>
                        </a:rPr>
                        <a:t>count</a:t>
                      </a:r>
                      <a:r>
                        <a:rPr lang="en-US" sz="2400" dirty="0">
                          <a:effectLst/>
                        </a:rPr>
                        <a:t> occurrences are replaced.</a:t>
                      </a:r>
                      <a:endParaRPr lang="nl-BE" sz="2400" dirty="0"/>
                    </a:p>
                  </a:txBody>
                  <a:tcPr/>
                </a:tc>
                <a:extLst>
                  <a:ext uri="{0D108BD9-81ED-4DB2-BD59-A6C34878D82A}">
                    <a16:rowId xmlns:a16="http://schemas.microsoft.com/office/drawing/2014/main" val="380387412"/>
                  </a:ext>
                </a:extLst>
              </a:tr>
            </a:tbl>
          </a:graphicData>
        </a:graphic>
      </p:graphicFrame>
      <p:sp>
        <p:nvSpPr>
          <p:cNvPr id="4" name="Tijdelijke aanduiding voor dianummer 3">
            <a:extLst>
              <a:ext uri="{FF2B5EF4-FFF2-40B4-BE49-F238E27FC236}">
                <a16:creationId xmlns:a16="http://schemas.microsoft.com/office/drawing/2014/main" id="{D24A313D-6E1A-46C0-AC71-E824701181A0}"/>
              </a:ext>
            </a:extLst>
          </p:cNvPr>
          <p:cNvSpPr>
            <a:spLocks noGrp="1"/>
          </p:cNvSpPr>
          <p:nvPr>
            <p:ph type="sldNum" sz="quarter" idx="12"/>
          </p:nvPr>
        </p:nvSpPr>
        <p:spPr/>
        <p:txBody>
          <a:bodyPr/>
          <a:lstStyle/>
          <a:p>
            <a:fld id="{65E3036D-0E03-9346-8FAD-2172B1B1F203}" type="slidenum">
              <a:rPr lang="nl-NL" smtClean="0"/>
              <a:pPr/>
              <a:t>23</a:t>
            </a:fld>
            <a:endParaRPr lang="nl-NL"/>
          </a:p>
        </p:txBody>
      </p:sp>
      <p:sp>
        <p:nvSpPr>
          <p:cNvPr id="6" name="Rectangle 1">
            <a:extLst>
              <a:ext uri="{FF2B5EF4-FFF2-40B4-BE49-F238E27FC236}">
                <a16:creationId xmlns:a16="http://schemas.microsoft.com/office/drawing/2014/main" id="{B6CC8E37-1BC3-4D17-B824-57E2E3BEE835}"/>
              </a:ext>
            </a:extLst>
          </p:cNvPr>
          <p:cNvSpPr>
            <a:spLocks noChangeArrowheads="1"/>
          </p:cNvSpPr>
          <p:nvPr/>
        </p:nvSpPr>
        <p:spPr bwMode="auto">
          <a:xfrm>
            <a:off x="286351" y="3410666"/>
            <a:ext cx="8857649"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song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cold</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cold</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heart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song.replace</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cold</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hurt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hurt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hurt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heart</a:t>
            </a:r>
            <a:endPar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song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'Let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it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let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it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let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it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let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it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song.replace</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'let'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don't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let"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nl-BE" altLang="nl-BE" sz="2000" dirty="0">
                <a:solidFill>
                  <a:srgbClr val="000000"/>
                </a:solidFill>
                <a:latin typeface="Courier New" panose="02070309020205020404" pitchFamily="49" charset="0"/>
                <a:cs typeface="Courier New" panose="02070309020205020404" pitchFamily="49" charset="0"/>
              </a:rPr>
              <a:t># </a:t>
            </a:r>
            <a:r>
              <a:rPr lang="en-US" altLang="nl-BE" sz="2000" dirty="0">
                <a:solidFill>
                  <a:srgbClr val="000000"/>
                </a:solidFill>
                <a:latin typeface="Courier New" panose="02070309020205020404" pitchFamily="49" charset="0"/>
                <a:cs typeface="Courier New" panose="02070309020205020404" pitchFamily="49" charset="0"/>
              </a:rPr>
              <a:t>Let it be, don't let it be, don't let it be, let it be</a:t>
            </a:r>
            <a:endPar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nl-BE" altLang="nl-BE" sz="2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395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B72B54-D437-4320-8E47-7D275CB2CB68}"/>
              </a:ext>
            </a:extLst>
          </p:cNvPr>
          <p:cNvSpPr>
            <a:spLocks noGrp="1"/>
          </p:cNvSpPr>
          <p:nvPr>
            <p:ph type="title"/>
          </p:nvPr>
        </p:nvSpPr>
        <p:spPr/>
        <p:txBody>
          <a:bodyPr/>
          <a:lstStyle/>
          <a:p>
            <a:r>
              <a:rPr lang="nl-BE" dirty="0"/>
              <a:t>Opgave 8</a:t>
            </a:r>
          </a:p>
        </p:txBody>
      </p:sp>
      <p:sp>
        <p:nvSpPr>
          <p:cNvPr id="3" name="Tijdelijke aanduiding voor inhoud 2">
            <a:extLst>
              <a:ext uri="{FF2B5EF4-FFF2-40B4-BE49-F238E27FC236}">
                <a16:creationId xmlns:a16="http://schemas.microsoft.com/office/drawing/2014/main" id="{FC738366-B574-46E7-8523-6EA1C7A866F7}"/>
              </a:ext>
            </a:extLst>
          </p:cNvPr>
          <p:cNvSpPr>
            <a:spLocks noGrp="1"/>
          </p:cNvSpPr>
          <p:nvPr>
            <p:ph idx="1"/>
          </p:nvPr>
        </p:nvSpPr>
        <p:spPr/>
        <p:txBody>
          <a:bodyPr/>
          <a:lstStyle/>
          <a:p>
            <a:pPr lvl="0"/>
            <a:r>
              <a:rPr lang="nl-BE" dirty="0"/>
              <a:t>Gegeven de variabele</a:t>
            </a:r>
          </a:p>
          <a:p>
            <a:pPr marL="0" lvl="0" indent="0">
              <a:buNone/>
            </a:pPr>
            <a:r>
              <a:rPr lang="nl-BE" dirty="0"/>
              <a:t>	spreuk = "abracadabra"</a:t>
            </a:r>
          </a:p>
          <a:p>
            <a:pPr lvl="0"/>
            <a:r>
              <a:rPr lang="nl-BE" dirty="0"/>
              <a:t>Vervang de letters "a" door de letters "o" en druk het resultaat af.</a:t>
            </a:r>
          </a:p>
          <a:p>
            <a:r>
              <a:rPr lang="nl-BE" dirty="0"/>
              <a:t>Tel vervolgens het aantal letters "o" en druk het resultaat af </a:t>
            </a:r>
          </a:p>
        </p:txBody>
      </p:sp>
      <p:sp>
        <p:nvSpPr>
          <p:cNvPr id="4" name="Tijdelijke aanduiding voor dianummer 3">
            <a:extLst>
              <a:ext uri="{FF2B5EF4-FFF2-40B4-BE49-F238E27FC236}">
                <a16:creationId xmlns:a16="http://schemas.microsoft.com/office/drawing/2014/main" id="{A7587261-6B50-4FBC-9E0E-67F5C55B02EA}"/>
              </a:ext>
            </a:extLst>
          </p:cNvPr>
          <p:cNvSpPr>
            <a:spLocks noGrp="1"/>
          </p:cNvSpPr>
          <p:nvPr>
            <p:ph type="sldNum" sz="quarter" idx="12"/>
          </p:nvPr>
        </p:nvSpPr>
        <p:spPr/>
        <p:txBody>
          <a:bodyPr/>
          <a:lstStyle/>
          <a:p>
            <a:fld id="{65E3036D-0E03-9346-8FAD-2172B1B1F203}" type="slidenum">
              <a:rPr lang="nl-NL" smtClean="0"/>
              <a:pPr/>
              <a:t>24</a:t>
            </a:fld>
            <a:endParaRPr lang="nl-NL"/>
          </a:p>
        </p:txBody>
      </p:sp>
    </p:spTree>
    <p:extLst>
      <p:ext uri="{BB962C8B-B14F-4D97-AF65-F5344CB8AC3E}">
        <p14:creationId xmlns:p14="http://schemas.microsoft.com/office/powerpoint/2010/main" val="1590907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308F0E-3B74-433B-8CA1-EE6AB5B89EF6}"/>
              </a:ext>
            </a:extLst>
          </p:cNvPr>
          <p:cNvSpPr>
            <a:spLocks noGrp="1"/>
          </p:cNvSpPr>
          <p:nvPr>
            <p:ph type="title"/>
          </p:nvPr>
        </p:nvSpPr>
        <p:spPr/>
        <p:txBody>
          <a:bodyPr/>
          <a:lstStyle/>
          <a:p>
            <a:r>
              <a:rPr lang="nl-BE" dirty="0"/>
              <a:t>Opgave 9</a:t>
            </a:r>
          </a:p>
        </p:txBody>
      </p:sp>
      <p:sp>
        <p:nvSpPr>
          <p:cNvPr id="3" name="Tijdelijke aanduiding voor inhoud 2">
            <a:extLst>
              <a:ext uri="{FF2B5EF4-FFF2-40B4-BE49-F238E27FC236}">
                <a16:creationId xmlns:a16="http://schemas.microsoft.com/office/drawing/2014/main" id="{780957B4-A24C-40CB-82B6-74BF42443630}"/>
              </a:ext>
            </a:extLst>
          </p:cNvPr>
          <p:cNvSpPr>
            <a:spLocks noGrp="1"/>
          </p:cNvSpPr>
          <p:nvPr>
            <p:ph idx="1"/>
          </p:nvPr>
        </p:nvSpPr>
        <p:spPr/>
        <p:txBody>
          <a:bodyPr/>
          <a:lstStyle/>
          <a:p>
            <a:pPr marL="0" indent="0">
              <a:buNone/>
            </a:pPr>
            <a:r>
              <a:rPr lang="en-US" dirty="0" err="1"/>
              <a:t>Gegeven</a:t>
            </a:r>
            <a:r>
              <a:rPr lang="en-US" dirty="0"/>
              <a:t> de </a:t>
            </a:r>
            <a:r>
              <a:rPr lang="en-US" dirty="0" err="1"/>
              <a:t>tekst</a:t>
            </a:r>
            <a:r>
              <a:rPr lang="en-US" dirty="0"/>
              <a:t> "The quick brown fox jumps over de lazy cat.". </a:t>
            </a:r>
            <a:r>
              <a:rPr lang="en-US" dirty="0" err="1"/>
              <a:t>Vervang</a:t>
            </a:r>
            <a:r>
              <a:rPr lang="en-US" dirty="0"/>
              <a:t> </a:t>
            </a:r>
            <a:r>
              <a:rPr lang="en-US" dirty="0" err="1"/>
              <a:t>eerst</a:t>
            </a:r>
            <a:r>
              <a:rPr lang="en-US" dirty="0"/>
              <a:t> </a:t>
            </a:r>
            <a:r>
              <a:rPr lang="en-US" dirty="0" err="1"/>
              <a:t>iedere</a:t>
            </a:r>
            <a:r>
              <a:rPr lang="en-US" dirty="0"/>
              <a:t> "d" door </a:t>
            </a:r>
            <a:r>
              <a:rPr lang="en-US" dirty="0" err="1"/>
              <a:t>een</a:t>
            </a:r>
            <a:r>
              <a:rPr lang="en-US" dirty="0"/>
              <a:t> "</a:t>
            </a:r>
            <a:r>
              <a:rPr lang="en-US" dirty="0" err="1"/>
              <a:t>th</a:t>
            </a:r>
            <a:r>
              <a:rPr lang="en-US" dirty="0"/>
              <a:t>" </a:t>
            </a:r>
            <a:r>
              <a:rPr lang="en-US" dirty="0" err="1"/>
              <a:t>en</a:t>
            </a:r>
            <a:r>
              <a:rPr lang="en-US" dirty="0"/>
              <a:t> </a:t>
            </a:r>
            <a:r>
              <a:rPr lang="en-US" dirty="0" err="1"/>
              <a:t>vervolgens</a:t>
            </a:r>
            <a:r>
              <a:rPr lang="en-US" dirty="0"/>
              <a:t> "cat" door "dog".</a:t>
            </a:r>
          </a:p>
          <a:p>
            <a:pPr marL="0" indent="0">
              <a:buNone/>
            </a:pPr>
            <a:r>
              <a:rPr lang="en-US" dirty="0"/>
              <a:t>Print het </a:t>
            </a:r>
            <a:r>
              <a:rPr lang="en-US" dirty="0" err="1"/>
              <a:t>resultaat</a:t>
            </a:r>
            <a:r>
              <a:rPr lang="en-US" dirty="0"/>
              <a:t>.  </a:t>
            </a:r>
            <a:endParaRPr lang="nl-BE" dirty="0"/>
          </a:p>
        </p:txBody>
      </p:sp>
      <p:sp>
        <p:nvSpPr>
          <p:cNvPr id="4" name="Tijdelijke aanduiding voor dianummer 3">
            <a:extLst>
              <a:ext uri="{FF2B5EF4-FFF2-40B4-BE49-F238E27FC236}">
                <a16:creationId xmlns:a16="http://schemas.microsoft.com/office/drawing/2014/main" id="{52B1A36D-64FF-482D-BE19-DEC781BBE8C6}"/>
              </a:ext>
            </a:extLst>
          </p:cNvPr>
          <p:cNvSpPr>
            <a:spLocks noGrp="1"/>
          </p:cNvSpPr>
          <p:nvPr>
            <p:ph type="sldNum" sz="quarter" idx="12"/>
          </p:nvPr>
        </p:nvSpPr>
        <p:spPr/>
        <p:txBody>
          <a:bodyPr/>
          <a:lstStyle/>
          <a:p>
            <a:fld id="{65E3036D-0E03-9346-8FAD-2172B1B1F203}" type="slidenum">
              <a:rPr lang="nl-NL" smtClean="0"/>
              <a:pPr/>
              <a:t>25</a:t>
            </a:fld>
            <a:endParaRPr lang="nl-NL"/>
          </a:p>
        </p:txBody>
      </p:sp>
    </p:spTree>
    <p:extLst>
      <p:ext uri="{BB962C8B-B14F-4D97-AF65-F5344CB8AC3E}">
        <p14:creationId xmlns:p14="http://schemas.microsoft.com/office/powerpoint/2010/main" val="567638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6C81CA-4846-4B0D-89F0-1B8BABDD87D5}"/>
              </a:ext>
            </a:extLst>
          </p:cNvPr>
          <p:cNvSpPr>
            <a:spLocks noGrp="1"/>
          </p:cNvSpPr>
          <p:nvPr>
            <p:ph type="title"/>
          </p:nvPr>
        </p:nvSpPr>
        <p:spPr/>
        <p:txBody>
          <a:bodyPr/>
          <a:lstStyle/>
          <a:p>
            <a:r>
              <a:rPr lang="nl-BE" dirty="0"/>
              <a:t>6.4 ASCII-tabel</a:t>
            </a:r>
          </a:p>
        </p:txBody>
      </p:sp>
      <p:pic>
        <p:nvPicPr>
          <p:cNvPr id="6" name="Tijdelijke aanduiding voor inhoud 5">
            <a:extLst>
              <a:ext uri="{FF2B5EF4-FFF2-40B4-BE49-F238E27FC236}">
                <a16:creationId xmlns:a16="http://schemas.microsoft.com/office/drawing/2014/main" id="{C4142845-364D-4D33-8E52-65EA28AE1C64}"/>
              </a:ext>
            </a:extLst>
          </p:cNvPr>
          <p:cNvPicPr>
            <a:picLocks noGrp="1" noChangeAspect="1"/>
          </p:cNvPicPr>
          <p:nvPr>
            <p:ph idx="1"/>
          </p:nvPr>
        </p:nvPicPr>
        <p:blipFill>
          <a:blip r:embed="rId2"/>
          <a:stretch>
            <a:fillRect/>
          </a:stretch>
        </p:blipFill>
        <p:spPr>
          <a:xfrm>
            <a:off x="810823" y="1513395"/>
            <a:ext cx="7138424" cy="3404479"/>
          </a:xfrm>
        </p:spPr>
      </p:pic>
      <p:sp>
        <p:nvSpPr>
          <p:cNvPr id="4" name="Tijdelijke aanduiding voor dianummer 3">
            <a:extLst>
              <a:ext uri="{FF2B5EF4-FFF2-40B4-BE49-F238E27FC236}">
                <a16:creationId xmlns:a16="http://schemas.microsoft.com/office/drawing/2014/main" id="{250AB5C5-473E-4E1D-BC15-1A07136BCA67}"/>
              </a:ext>
            </a:extLst>
          </p:cNvPr>
          <p:cNvSpPr>
            <a:spLocks noGrp="1"/>
          </p:cNvSpPr>
          <p:nvPr>
            <p:ph type="sldNum" sz="quarter" idx="12"/>
          </p:nvPr>
        </p:nvSpPr>
        <p:spPr/>
        <p:txBody>
          <a:bodyPr/>
          <a:lstStyle/>
          <a:p>
            <a:fld id="{65E3036D-0E03-9346-8FAD-2172B1B1F203}" type="slidenum">
              <a:rPr lang="nl-NL" smtClean="0"/>
              <a:pPr/>
              <a:t>26</a:t>
            </a:fld>
            <a:endParaRPr lang="nl-NL"/>
          </a:p>
        </p:txBody>
      </p:sp>
    </p:spTree>
    <p:extLst>
      <p:ext uri="{BB962C8B-B14F-4D97-AF65-F5344CB8AC3E}">
        <p14:creationId xmlns:p14="http://schemas.microsoft.com/office/powerpoint/2010/main" val="1382681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EDF4B-06E8-4A3F-BD46-6B716CE04337}"/>
              </a:ext>
            </a:extLst>
          </p:cNvPr>
          <p:cNvSpPr>
            <a:spLocks noGrp="1"/>
          </p:cNvSpPr>
          <p:nvPr>
            <p:ph type="title"/>
          </p:nvPr>
        </p:nvSpPr>
        <p:spPr/>
        <p:txBody>
          <a:bodyPr/>
          <a:lstStyle/>
          <a:p>
            <a:r>
              <a:rPr lang="nl-BE" dirty="0" err="1"/>
              <a:t>ord</a:t>
            </a:r>
            <a:r>
              <a:rPr lang="nl-BE" dirty="0"/>
              <a:t>() en </a:t>
            </a:r>
            <a:r>
              <a:rPr lang="nl-BE" dirty="0" err="1"/>
              <a:t>chr</a:t>
            </a:r>
            <a:r>
              <a:rPr lang="nl-BE" dirty="0"/>
              <a:t>()</a:t>
            </a:r>
          </a:p>
        </p:txBody>
      </p:sp>
      <p:graphicFrame>
        <p:nvGraphicFramePr>
          <p:cNvPr id="5" name="Tijdelijke aanduiding voor inhoud 4">
            <a:extLst>
              <a:ext uri="{FF2B5EF4-FFF2-40B4-BE49-F238E27FC236}">
                <a16:creationId xmlns:a16="http://schemas.microsoft.com/office/drawing/2014/main" id="{0BBC0218-4ACD-4AF2-AC12-6B895B24AF43}"/>
              </a:ext>
            </a:extLst>
          </p:cNvPr>
          <p:cNvGraphicFramePr>
            <a:graphicFrameLocks noGrp="1"/>
          </p:cNvGraphicFramePr>
          <p:nvPr>
            <p:ph idx="1"/>
            <p:extLst>
              <p:ext uri="{D42A27DB-BD31-4B8C-83A1-F6EECF244321}">
                <p14:modId xmlns:p14="http://schemas.microsoft.com/office/powerpoint/2010/main" val="2531737097"/>
              </p:ext>
            </p:extLst>
          </p:nvPr>
        </p:nvGraphicFramePr>
        <p:xfrm>
          <a:off x="389823" y="1417638"/>
          <a:ext cx="8229600" cy="20116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3382387325"/>
                    </a:ext>
                  </a:extLst>
                </a:gridCol>
              </a:tblGrid>
              <a:tr h="370840">
                <a:tc>
                  <a:txBody>
                    <a:bodyPr/>
                    <a:lstStyle/>
                    <a:p>
                      <a:r>
                        <a:rPr lang="nl-BE" sz="2400" dirty="0" err="1"/>
                        <a:t>ord</a:t>
                      </a:r>
                      <a:r>
                        <a:rPr lang="nl-BE" sz="2400" dirty="0"/>
                        <a:t>(c)</a:t>
                      </a:r>
                    </a:p>
                  </a:txBody>
                  <a:tcPr/>
                </a:tc>
                <a:extLst>
                  <a:ext uri="{0D108BD9-81ED-4DB2-BD59-A6C34878D82A}">
                    <a16:rowId xmlns:a16="http://schemas.microsoft.com/office/drawing/2014/main" val="32030421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effectLst/>
                        </a:rPr>
                        <a:t>Given a string representing one Unicode character, return an integer representing the Unicode code point of that character. For example, </a:t>
                      </a:r>
                      <a:r>
                        <a:rPr lang="en-US" sz="2400" dirty="0" err="1">
                          <a:effectLst/>
                        </a:rPr>
                        <a:t>ord</a:t>
                      </a:r>
                      <a:r>
                        <a:rPr lang="en-US" sz="2400" dirty="0">
                          <a:effectLst/>
                        </a:rPr>
                        <a:t>('a') returns the integer 97 and </a:t>
                      </a:r>
                      <a:r>
                        <a:rPr lang="en-US" sz="2400" dirty="0" err="1">
                          <a:effectLst/>
                        </a:rPr>
                        <a:t>ord</a:t>
                      </a:r>
                      <a:r>
                        <a:rPr lang="en-US" sz="2400" dirty="0">
                          <a:effectLst/>
                        </a:rPr>
                        <a:t>('€') (Euro sign) returns 8364. This is the inverse of </a:t>
                      </a:r>
                      <a:r>
                        <a:rPr lang="en-US" sz="2400" u="none" strike="noStrike" kern="1200" dirty="0" err="1">
                          <a:solidFill>
                            <a:schemeClr val="dk1"/>
                          </a:solidFill>
                          <a:effectLst/>
                          <a:latin typeface="+mn-lt"/>
                          <a:ea typeface="+mn-ea"/>
                          <a:cs typeface="+mn-cs"/>
                          <a:hlinkClick r:id="rId2" tooltip="chr"/>
                        </a:rPr>
                        <a:t>chr</a:t>
                      </a:r>
                      <a:r>
                        <a:rPr lang="en-US" sz="2400" u="none" strike="noStrike" kern="1200" dirty="0">
                          <a:solidFill>
                            <a:schemeClr val="dk1"/>
                          </a:solidFill>
                          <a:effectLst/>
                          <a:latin typeface="+mn-lt"/>
                          <a:ea typeface="+mn-ea"/>
                          <a:cs typeface="+mn-cs"/>
                          <a:hlinkClick r:id="rId2" tooltip="chr"/>
                        </a:rPr>
                        <a:t>()</a:t>
                      </a:r>
                      <a:r>
                        <a:rPr lang="en-US" sz="2400" u="none" strike="noStrike" kern="1200" dirty="0">
                          <a:solidFill>
                            <a:schemeClr val="dk1"/>
                          </a:solidFill>
                          <a:effectLst/>
                          <a:latin typeface="+mn-lt"/>
                          <a:ea typeface="+mn-ea"/>
                          <a:cs typeface="+mn-cs"/>
                        </a:rPr>
                        <a:t>.</a:t>
                      </a:r>
                      <a:endParaRPr lang="en-US" sz="2400" dirty="0">
                        <a:effectLst/>
                      </a:endParaRPr>
                    </a:p>
                  </a:txBody>
                  <a:tcPr/>
                </a:tc>
                <a:extLst>
                  <a:ext uri="{0D108BD9-81ED-4DB2-BD59-A6C34878D82A}">
                    <a16:rowId xmlns:a16="http://schemas.microsoft.com/office/drawing/2014/main" val="121868846"/>
                  </a:ext>
                </a:extLst>
              </a:tr>
            </a:tbl>
          </a:graphicData>
        </a:graphic>
      </p:graphicFrame>
      <p:sp>
        <p:nvSpPr>
          <p:cNvPr id="4" name="Tijdelijke aanduiding voor dianummer 3">
            <a:extLst>
              <a:ext uri="{FF2B5EF4-FFF2-40B4-BE49-F238E27FC236}">
                <a16:creationId xmlns:a16="http://schemas.microsoft.com/office/drawing/2014/main" id="{3C689602-B067-4D37-9875-2B2F1402A809}"/>
              </a:ext>
            </a:extLst>
          </p:cNvPr>
          <p:cNvSpPr>
            <a:spLocks noGrp="1"/>
          </p:cNvSpPr>
          <p:nvPr>
            <p:ph type="sldNum" sz="quarter" idx="12"/>
          </p:nvPr>
        </p:nvSpPr>
        <p:spPr/>
        <p:txBody>
          <a:bodyPr/>
          <a:lstStyle/>
          <a:p>
            <a:fld id="{65E3036D-0E03-9346-8FAD-2172B1B1F203}" type="slidenum">
              <a:rPr lang="nl-NL" smtClean="0"/>
              <a:pPr/>
              <a:t>27</a:t>
            </a:fld>
            <a:endParaRPr lang="nl-NL"/>
          </a:p>
        </p:txBody>
      </p:sp>
      <p:graphicFrame>
        <p:nvGraphicFramePr>
          <p:cNvPr id="6" name="Tabel 5">
            <a:extLst>
              <a:ext uri="{FF2B5EF4-FFF2-40B4-BE49-F238E27FC236}">
                <a16:creationId xmlns:a16="http://schemas.microsoft.com/office/drawing/2014/main" id="{FEAD8DDB-F7E3-4B04-9846-BD88A0AB9EEE}"/>
              </a:ext>
            </a:extLst>
          </p:cNvPr>
          <p:cNvGraphicFramePr>
            <a:graphicFrameLocks noGrp="1"/>
          </p:cNvGraphicFramePr>
          <p:nvPr>
            <p:extLst>
              <p:ext uri="{D42A27DB-BD31-4B8C-83A1-F6EECF244321}">
                <p14:modId xmlns:p14="http://schemas.microsoft.com/office/powerpoint/2010/main" val="3788690986"/>
              </p:ext>
            </p:extLst>
          </p:nvPr>
        </p:nvGraphicFramePr>
        <p:xfrm>
          <a:off x="457199" y="3655378"/>
          <a:ext cx="8229599" cy="1828800"/>
        </p:xfrm>
        <a:graphic>
          <a:graphicData uri="http://schemas.openxmlformats.org/drawingml/2006/table">
            <a:tbl>
              <a:tblPr firstRow="1" bandRow="1">
                <a:tableStyleId>{5C22544A-7EE6-4342-B048-85BDC9FD1C3A}</a:tableStyleId>
              </a:tblPr>
              <a:tblGrid>
                <a:gridCol w="8229599">
                  <a:extLst>
                    <a:ext uri="{9D8B030D-6E8A-4147-A177-3AD203B41FA5}">
                      <a16:colId xmlns:a16="http://schemas.microsoft.com/office/drawing/2014/main" val="420823793"/>
                    </a:ext>
                  </a:extLst>
                </a:gridCol>
              </a:tblGrid>
              <a:tr h="360952">
                <a:tc>
                  <a:txBody>
                    <a:bodyPr/>
                    <a:lstStyle/>
                    <a:p>
                      <a:r>
                        <a:rPr lang="nl-BE" dirty="0" err="1"/>
                        <a:t>chr</a:t>
                      </a:r>
                      <a:r>
                        <a:rPr lang="nl-BE" dirty="0"/>
                        <a:t>(i)</a:t>
                      </a:r>
                    </a:p>
                  </a:txBody>
                  <a:tcPr/>
                </a:tc>
                <a:extLst>
                  <a:ext uri="{0D108BD9-81ED-4DB2-BD59-A6C34878D82A}">
                    <a16:rowId xmlns:a16="http://schemas.microsoft.com/office/drawing/2014/main" val="200976680"/>
                  </a:ext>
                </a:extLst>
              </a:tr>
              <a:tr h="14240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effectLst/>
                        </a:rPr>
                        <a:t>Return the string representing a character whose Unicode code point is the integer </a:t>
                      </a:r>
                      <a:r>
                        <a:rPr lang="en-US" sz="2400" i="1" dirty="0" err="1">
                          <a:effectLst/>
                        </a:rPr>
                        <a:t>i</a:t>
                      </a:r>
                      <a:r>
                        <a:rPr lang="en-US" sz="2400" dirty="0">
                          <a:effectLst/>
                        </a:rPr>
                        <a:t>. For example, </a:t>
                      </a:r>
                      <a:r>
                        <a:rPr lang="en-US" sz="2400" dirty="0" err="1">
                          <a:effectLst/>
                        </a:rPr>
                        <a:t>chr</a:t>
                      </a:r>
                      <a:r>
                        <a:rPr lang="en-US" sz="2400" dirty="0">
                          <a:effectLst/>
                        </a:rPr>
                        <a:t>(97) returns the string 'a', while </a:t>
                      </a:r>
                      <a:r>
                        <a:rPr lang="en-US" sz="2400" dirty="0" err="1">
                          <a:effectLst/>
                        </a:rPr>
                        <a:t>chr</a:t>
                      </a:r>
                      <a:r>
                        <a:rPr lang="en-US" sz="2400" dirty="0">
                          <a:effectLst/>
                        </a:rPr>
                        <a:t>(8364) returns the string '€'. This is the inverse of </a:t>
                      </a:r>
                      <a:r>
                        <a:rPr lang="en-US" sz="2400" u="none" strike="noStrike" kern="1200" dirty="0" err="1">
                          <a:solidFill>
                            <a:schemeClr val="dk1"/>
                          </a:solidFill>
                          <a:effectLst/>
                          <a:latin typeface="+mn-lt"/>
                          <a:ea typeface="+mn-ea"/>
                          <a:cs typeface="+mn-cs"/>
                          <a:hlinkClick r:id="rId3" tooltip="ord"/>
                        </a:rPr>
                        <a:t>ord</a:t>
                      </a:r>
                      <a:r>
                        <a:rPr lang="en-US" sz="2400" u="none" strike="noStrike" kern="1200" dirty="0">
                          <a:solidFill>
                            <a:schemeClr val="dk1"/>
                          </a:solidFill>
                          <a:effectLst/>
                          <a:latin typeface="+mn-lt"/>
                          <a:ea typeface="+mn-ea"/>
                          <a:cs typeface="+mn-cs"/>
                          <a:hlinkClick r:id="rId3" tooltip="ord"/>
                        </a:rPr>
                        <a:t>()</a:t>
                      </a:r>
                      <a:r>
                        <a:rPr lang="en-US" sz="2400" dirty="0">
                          <a:effectLst/>
                        </a:rPr>
                        <a:t>.</a:t>
                      </a:r>
                    </a:p>
                    <a:p>
                      <a:endParaRPr lang="nl-BE" dirty="0"/>
                    </a:p>
                  </a:txBody>
                  <a:tcPr/>
                </a:tc>
                <a:extLst>
                  <a:ext uri="{0D108BD9-81ED-4DB2-BD59-A6C34878D82A}">
                    <a16:rowId xmlns:a16="http://schemas.microsoft.com/office/drawing/2014/main" val="1025385189"/>
                  </a:ext>
                </a:extLst>
              </a:tr>
            </a:tbl>
          </a:graphicData>
        </a:graphic>
      </p:graphicFrame>
    </p:spTree>
    <p:extLst>
      <p:ext uri="{BB962C8B-B14F-4D97-AF65-F5344CB8AC3E}">
        <p14:creationId xmlns:p14="http://schemas.microsoft.com/office/powerpoint/2010/main" val="723319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88DBFA-C842-4F0C-B274-BD9EF52D7933}"/>
              </a:ext>
            </a:extLst>
          </p:cNvPr>
          <p:cNvSpPr>
            <a:spLocks noGrp="1"/>
          </p:cNvSpPr>
          <p:nvPr>
            <p:ph type="title"/>
          </p:nvPr>
        </p:nvSpPr>
        <p:spPr/>
        <p:txBody>
          <a:bodyPr/>
          <a:lstStyle/>
          <a:p>
            <a:r>
              <a:rPr lang="nl-BE" dirty="0" err="1"/>
              <a:t>ord</a:t>
            </a:r>
            <a:r>
              <a:rPr lang="nl-BE" dirty="0"/>
              <a:t>() en </a:t>
            </a:r>
            <a:r>
              <a:rPr lang="nl-BE" dirty="0" err="1"/>
              <a:t>chr</a:t>
            </a:r>
            <a:r>
              <a:rPr lang="nl-BE"/>
              <a:t>() </a:t>
            </a:r>
            <a:endParaRPr lang="nl-BE" dirty="0"/>
          </a:p>
        </p:txBody>
      </p:sp>
      <p:sp>
        <p:nvSpPr>
          <p:cNvPr id="3" name="Tijdelijke aanduiding voor inhoud 2">
            <a:extLst>
              <a:ext uri="{FF2B5EF4-FFF2-40B4-BE49-F238E27FC236}">
                <a16:creationId xmlns:a16="http://schemas.microsoft.com/office/drawing/2014/main" id="{C9F54FC8-0694-448F-B1B9-DA875F4A6FE8}"/>
              </a:ext>
            </a:extLst>
          </p:cNvPr>
          <p:cNvSpPr>
            <a:spLocks noGrp="1"/>
          </p:cNvSpPr>
          <p:nvPr>
            <p:ph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7911ED33-D94F-41E1-AB95-42257948E6F0}"/>
              </a:ext>
            </a:extLst>
          </p:cNvPr>
          <p:cNvSpPr>
            <a:spLocks noGrp="1"/>
          </p:cNvSpPr>
          <p:nvPr>
            <p:ph type="sldNum" sz="quarter" idx="12"/>
          </p:nvPr>
        </p:nvSpPr>
        <p:spPr/>
        <p:txBody>
          <a:bodyPr/>
          <a:lstStyle/>
          <a:p>
            <a:fld id="{65E3036D-0E03-9346-8FAD-2172B1B1F203}" type="slidenum">
              <a:rPr lang="nl-NL" smtClean="0"/>
              <a:pPr/>
              <a:t>28</a:t>
            </a:fld>
            <a:endParaRPr lang="nl-NL"/>
          </a:p>
        </p:txBody>
      </p:sp>
      <p:sp>
        <p:nvSpPr>
          <p:cNvPr id="5" name="Rectangle 1">
            <a:extLst>
              <a:ext uri="{FF2B5EF4-FFF2-40B4-BE49-F238E27FC236}">
                <a16:creationId xmlns:a16="http://schemas.microsoft.com/office/drawing/2014/main" id="{DB03C719-5E26-421A-83F4-F94E7BF12B6A}"/>
              </a:ext>
            </a:extLst>
          </p:cNvPr>
          <p:cNvSpPr>
            <a:spLocks noChangeArrowheads="1"/>
          </p:cNvSpPr>
          <p:nvPr/>
        </p:nvSpPr>
        <p:spPr bwMode="auto">
          <a:xfrm>
            <a:off x="904775" y="2459504"/>
            <a:ext cx="572703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ord</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ord</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chr</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65</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chr</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97</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"mango"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"mangaan"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684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DFE1-4B4E-4EAA-96BA-248D701862EC}"/>
              </a:ext>
            </a:extLst>
          </p:cNvPr>
          <p:cNvSpPr>
            <a:spLocks noGrp="1"/>
          </p:cNvSpPr>
          <p:nvPr>
            <p:ph type="title"/>
          </p:nvPr>
        </p:nvSpPr>
        <p:spPr/>
        <p:txBody>
          <a:bodyPr>
            <a:normAutofit/>
          </a:bodyPr>
          <a:lstStyle/>
          <a:p>
            <a:r>
              <a:rPr lang="nl-BE" dirty="0"/>
              <a:t>Opgave 10</a:t>
            </a:r>
            <a:br>
              <a:rPr lang="nl-BE" dirty="0"/>
            </a:br>
            <a:r>
              <a:rPr lang="nl-BE" sz="2000" dirty="0"/>
              <a:t>(zie cursus opgave 6.5)</a:t>
            </a:r>
          </a:p>
        </p:txBody>
      </p:sp>
      <p:sp>
        <p:nvSpPr>
          <p:cNvPr id="3" name="Tijdelijke aanduiding voor inhoud 2">
            <a:extLst>
              <a:ext uri="{FF2B5EF4-FFF2-40B4-BE49-F238E27FC236}">
                <a16:creationId xmlns:a16="http://schemas.microsoft.com/office/drawing/2014/main" id="{0DDB2767-9D84-4D1D-950A-017C66D732D4}"/>
              </a:ext>
            </a:extLst>
          </p:cNvPr>
          <p:cNvSpPr>
            <a:spLocks noGrp="1"/>
          </p:cNvSpPr>
          <p:nvPr>
            <p:ph idx="1"/>
          </p:nvPr>
        </p:nvSpPr>
        <p:spPr/>
        <p:txBody>
          <a:bodyPr/>
          <a:lstStyle/>
          <a:p>
            <a:pPr marL="0" indent="0">
              <a:buNone/>
            </a:pPr>
            <a:r>
              <a:rPr lang="nl-BE" dirty="0"/>
              <a:t>Schrijf een functie die een string als parameter krijgt, en die dan een nieuwe string teruggeeft die hetzelfde is als de parameter, maar waarbij ieder teken dat geen kleine letter is vervangen is door een spatie (bijvoorbeeld, de uitdrukking "</a:t>
            </a:r>
            <a:r>
              <a:rPr lang="nl-BE" dirty="0" err="1"/>
              <a:t>ph@t</a:t>
            </a:r>
            <a:r>
              <a:rPr lang="nl-BE" dirty="0"/>
              <a:t> l00t" wordt gewijzigd in "ph t l  t").</a:t>
            </a:r>
          </a:p>
        </p:txBody>
      </p:sp>
      <p:sp>
        <p:nvSpPr>
          <p:cNvPr id="4" name="Tijdelijke aanduiding voor dianummer 3">
            <a:extLst>
              <a:ext uri="{FF2B5EF4-FFF2-40B4-BE49-F238E27FC236}">
                <a16:creationId xmlns:a16="http://schemas.microsoft.com/office/drawing/2014/main" id="{FC115961-BDF6-4666-ADEC-A9B98F3E6850}"/>
              </a:ext>
            </a:extLst>
          </p:cNvPr>
          <p:cNvSpPr>
            <a:spLocks noGrp="1"/>
          </p:cNvSpPr>
          <p:nvPr>
            <p:ph type="sldNum" sz="quarter" idx="12"/>
          </p:nvPr>
        </p:nvSpPr>
        <p:spPr/>
        <p:txBody>
          <a:bodyPr/>
          <a:lstStyle/>
          <a:p>
            <a:fld id="{65E3036D-0E03-9346-8FAD-2172B1B1F203}" type="slidenum">
              <a:rPr lang="nl-NL" smtClean="0"/>
              <a:pPr/>
              <a:t>29</a:t>
            </a:fld>
            <a:endParaRPr lang="nl-NL"/>
          </a:p>
        </p:txBody>
      </p:sp>
    </p:spTree>
    <p:extLst>
      <p:ext uri="{BB962C8B-B14F-4D97-AF65-F5344CB8AC3E}">
        <p14:creationId xmlns:p14="http://schemas.microsoft.com/office/powerpoint/2010/main" val="412918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20E7EE-F158-479F-BD9C-837DA5C68923}"/>
              </a:ext>
            </a:extLst>
          </p:cNvPr>
          <p:cNvSpPr>
            <a:spLocks noGrp="1"/>
          </p:cNvSpPr>
          <p:nvPr>
            <p:ph type="title"/>
          </p:nvPr>
        </p:nvSpPr>
        <p:spPr/>
        <p:txBody>
          <a:bodyPr/>
          <a:lstStyle/>
          <a:p>
            <a:r>
              <a:rPr lang="nl-BE" dirty="0"/>
              <a:t>6.1.1 </a:t>
            </a:r>
            <a:r>
              <a:rPr lang="nl-BE" dirty="0" err="1"/>
              <a:t>len</a:t>
            </a:r>
            <a:r>
              <a:rPr lang="nl-BE" dirty="0"/>
              <a:t>()</a:t>
            </a:r>
          </a:p>
        </p:txBody>
      </p:sp>
      <p:graphicFrame>
        <p:nvGraphicFramePr>
          <p:cNvPr id="5" name="Tijdelijke aanduiding voor inhoud 4">
            <a:extLst>
              <a:ext uri="{FF2B5EF4-FFF2-40B4-BE49-F238E27FC236}">
                <a16:creationId xmlns:a16="http://schemas.microsoft.com/office/drawing/2014/main" id="{294A66A0-37F9-44EA-9888-3129ACEC03EE}"/>
              </a:ext>
            </a:extLst>
          </p:cNvPr>
          <p:cNvGraphicFramePr>
            <a:graphicFrameLocks noGrp="1"/>
          </p:cNvGraphicFramePr>
          <p:nvPr>
            <p:ph idx="1"/>
            <p:extLst>
              <p:ext uri="{D42A27DB-BD31-4B8C-83A1-F6EECF244321}">
                <p14:modId xmlns:p14="http://schemas.microsoft.com/office/powerpoint/2010/main" val="659717265"/>
              </p:ext>
            </p:extLst>
          </p:nvPr>
        </p:nvGraphicFramePr>
        <p:xfrm>
          <a:off x="457200" y="1600200"/>
          <a:ext cx="8229600" cy="101092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772971392"/>
                    </a:ext>
                  </a:extLst>
                </a:gridCol>
              </a:tblGrid>
              <a:tr h="370840">
                <a:tc>
                  <a:txBody>
                    <a:bodyPr/>
                    <a:lstStyle/>
                    <a:p>
                      <a:r>
                        <a:rPr lang="nl-BE" dirty="0" err="1"/>
                        <a:t>len</a:t>
                      </a:r>
                      <a:r>
                        <a:rPr lang="nl-BE" dirty="0"/>
                        <a:t>(s)</a:t>
                      </a:r>
                    </a:p>
                  </a:txBody>
                  <a:tcPr/>
                </a:tc>
                <a:extLst>
                  <a:ext uri="{0D108BD9-81ED-4DB2-BD59-A6C34878D82A}">
                    <a16:rowId xmlns:a16="http://schemas.microsoft.com/office/drawing/2014/main" val="399039293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Geeft</a:t>
                      </a:r>
                      <a:r>
                        <a:rPr lang="en-US" dirty="0"/>
                        <a:t> </a:t>
                      </a:r>
                      <a:r>
                        <a:rPr lang="en-US" dirty="0" err="1">
                          <a:effectLst/>
                        </a:rPr>
                        <a:t>als</a:t>
                      </a:r>
                      <a:r>
                        <a:rPr lang="en-US" dirty="0">
                          <a:effectLst/>
                        </a:rPr>
                        <a:t> </a:t>
                      </a:r>
                      <a:r>
                        <a:rPr lang="en-US" dirty="0" err="1">
                          <a:effectLst/>
                        </a:rPr>
                        <a:t>returnwaarde</a:t>
                      </a:r>
                      <a:r>
                        <a:rPr lang="en-US" dirty="0">
                          <a:effectLst/>
                        </a:rPr>
                        <a:t> de </a:t>
                      </a:r>
                      <a:r>
                        <a:rPr lang="en-US" dirty="0" err="1">
                          <a:effectLst/>
                        </a:rPr>
                        <a:t>lengte</a:t>
                      </a:r>
                      <a:r>
                        <a:rPr lang="en-US" dirty="0">
                          <a:effectLst/>
                        </a:rPr>
                        <a:t> of het </a:t>
                      </a:r>
                      <a:r>
                        <a:rPr lang="en-US" dirty="0" err="1">
                          <a:effectLst/>
                        </a:rPr>
                        <a:t>aantal</a:t>
                      </a:r>
                      <a:r>
                        <a:rPr lang="en-US" dirty="0">
                          <a:effectLst/>
                        </a:rPr>
                        <a:t> </a:t>
                      </a:r>
                      <a:r>
                        <a:rPr lang="en-US" dirty="0" err="1">
                          <a:effectLst/>
                        </a:rPr>
                        <a:t>elementen</a:t>
                      </a:r>
                      <a:r>
                        <a:rPr lang="en-US" dirty="0">
                          <a:effectLst/>
                        </a:rPr>
                        <a:t> van </a:t>
                      </a:r>
                      <a:r>
                        <a:rPr lang="en-US" dirty="0" err="1">
                          <a:effectLst/>
                        </a:rPr>
                        <a:t>een</a:t>
                      </a:r>
                      <a:r>
                        <a:rPr lang="en-US" dirty="0">
                          <a:effectLst/>
                        </a:rPr>
                        <a:t> object. </a:t>
                      </a:r>
                      <a:r>
                        <a:rPr lang="en-US" dirty="0" err="1">
                          <a:effectLst/>
                        </a:rPr>
                        <a:t>Dit</a:t>
                      </a:r>
                      <a:r>
                        <a:rPr lang="en-US" dirty="0">
                          <a:effectLst/>
                        </a:rPr>
                        <a:t> object </a:t>
                      </a:r>
                      <a:r>
                        <a:rPr lang="en-US" dirty="0" err="1">
                          <a:effectLst/>
                        </a:rPr>
                        <a:t>kan</a:t>
                      </a:r>
                      <a:r>
                        <a:rPr lang="en-US" dirty="0">
                          <a:effectLst/>
                        </a:rPr>
                        <a:t> </a:t>
                      </a:r>
                      <a:r>
                        <a:rPr lang="en-US" dirty="0" err="1">
                          <a:effectLst/>
                        </a:rPr>
                        <a:t>een</a:t>
                      </a:r>
                      <a:r>
                        <a:rPr lang="en-US" dirty="0">
                          <a:effectLst/>
                        </a:rPr>
                        <a:t> string, </a:t>
                      </a:r>
                      <a:r>
                        <a:rPr lang="en-US" dirty="0" err="1">
                          <a:effectLst/>
                        </a:rPr>
                        <a:t>een</a:t>
                      </a:r>
                      <a:r>
                        <a:rPr lang="en-US" dirty="0">
                          <a:effectLst/>
                        </a:rPr>
                        <a:t> </a:t>
                      </a:r>
                      <a:r>
                        <a:rPr lang="en-US" dirty="0" err="1">
                          <a:effectLst/>
                        </a:rPr>
                        <a:t>verzameling</a:t>
                      </a:r>
                      <a:r>
                        <a:rPr lang="en-US" dirty="0">
                          <a:effectLst/>
                        </a:rPr>
                        <a:t>, … </a:t>
                      </a:r>
                      <a:r>
                        <a:rPr lang="en-US" dirty="0" err="1">
                          <a:effectLst/>
                        </a:rPr>
                        <a:t>zijn</a:t>
                      </a:r>
                      <a:r>
                        <a:rPr lang="en-US" dirty="0">
                          <a:effectLst/>
                        </a:rPr>
                        <a:t>.</a:t>
                      </a:r>
                      <a:endParaRPr lang="nl-BE" b="1" dirty="0"/>
                    </a:p>
                  </a:txBody>
                  <a:tcPr/>
                </a:tc>
                <a:extLst>
                  <a:ext uri="{0D108BD9-81ED-4DB2-BD59-A6C34878D82A}">
                    <a16:rowId xmlns:a16="http://schemas.microsoft.com/office/drawing/2014/main" val="954444645"/>
                  </a:ext>
                </a:extLst>
              </a:tr>
            </a:tbl>
          </a:graphicData>
        </a:graphic>
      </p:graphicFrame>
      <p:sp>
        <p:nvSpPr>
          <p:cNvPr id="4" name="Tijdelijke aanduiding voor dianummer 3">
            <a:extLst>
              <a:ext uri="{FF2B5EF4-FFF2-40B4-BE49-F238E27FC236}">
                <a16:creationId xmlns:a16="http://schemas.microsoft.com/office/drawing/2014/main" id="{E0C3120D-4DA5-47C4-A38B-E117B8A401EA}"/>
              </a:ext>
            </a:extLst>
          </p:cNvPr>
          <p:cNvSpPr>
            <a:spLocks noGrp="1"/>
          </p:cNvSpPr>
          <p:nvPr>
            <p:ph type="sldNum" sz="quarter" idx="12"/>
          </p:nvPr>
        </p:nvSpPr>
        <p:spPr/>
        <p:txBody>
          <a:bodyPr/>
          <a:lstStyle/>
          <a:p>
            <a:fld id="{65E3036D-0E03-9346-8FAD-2172B1B1F203}" type="slidenum">
              <a:rPr lang="nl-NL" smtClean="0"/>
              <a:pPr/>
              <a:t>3</a:t>
            </a:fld>
            <a:endParaRPr lang="nl-NL"/>
          </a:p>
        </p:txBody>
      </p:sp>
      <p:sp>
        <p:nvSpPr>
          <p:cNvPr id="6" name="Rectangle 1">
            <a:extLst>
              <a:ext uri="{FF2B5EF4-FFF2-40B4-BE49-F238E27FC236}">
                <a16:creationId xmlns:a16="http://schemas.microsoft.com/office/drawing/2014/main" id="{7FE935FF-8E6E-4918-880B-BFA09EF646C3}"/>
              </a:ext>
            </a:extLst>
          </p:cNvPr>
          <p:cNvSpPr>
            <a:spLocks noChangeArrowheads="1"/>
          </p:cNvSpPr>
          <p:nvPr/>
        </p:nvSpPr>
        <p:spPr bwMode="auto">
          <a:xfrm>
            <a:off x="875898" y="3672080"/>
            <a:ext cx="609279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'party'</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"off </a:t>
            </a:r>
            <a:r>
              <a:rPr kumimoji="0" lang="nl-BE" altLang="nl-BE"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you</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go"</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nl-BE" altLang="nl-BE" sz="2400" dirty="0">
                <a:solidFill>
                  <a:srgbClr val="000080"/>
                </a:solidFill>
                <a:latin typeface="Courier New" panose="02070309020205020404" pitchFamily="49" charset="0"/>
                <a:cs typeface="Courier New" panose="02070309020205020404" pitchFamily="49" charset="0"/>
              </a:rPr>
              <a:t>print</a:t>
            </a:r>
            <a:r>
              <a:rPr lang="nl-BE" altLang="nl-BE" sz="2400" dirty="0">
                <a:solidFill>
                  <a:srgbClr val="000000"/>
                </a:solidFill>
                <a:latin typeface="Courier New" panose="02070309020205020404" pitchFamily="49" charset="0"/>
                <a:cs typeface="Courier New" panose="02070309020205020404" pitchFamily="49" charset="0"/>
              </a:rPr>
              <a:t>(</a:t>
            </a:r>
            <a:r>
              <a:rPr lang="nl-BE" altLang="nl-BE" sz="2400" dirty="0" err="1">
                <a:solidFill>
                  <a:srgbClr val="000080"/>
                </a:solidFill>
                <a:latin typeface="Courier New" panose="02070309020205020404" pitchFamily="49" charset="0"/>
                <a:cs typeface="Courier New" panose="02070309020205020404" pitchFamily="49" charset="0"/>
              </a:rPr>
              <a:t>len</a:t>
            </a:r>
            <a:r>
              <a:rPr lang="nl-BE" altLang="nl-BE" sz="2400" dirty="0">
                <a:solidFill>
                  <a:srgbClr val="000000"/>
                </a:solidFill>
                <a:latin typeface="Courier New" panose="02070309020205020404" pitchFamily="49" charset="0"/>
                <a:cs typeface="Courier New" panose="02070309020205020404" pitchFamily="49" charset="0"/>
              </a:rPr>
              <a:t>(</a:t>
            </a:r>
            <a:r>
              <a:rPr lang="nl-BE" altLang="nl-BE" sz="2400" b="1" dirty="0">
                <a:solidFill>
                  <a:srgbClr val="008080"/>
                </a:solidFill>
                <a:latin typeface="Courier New" panose="02070309020205020404" pitchFamily="49" charset="0"/>
                <a:cs typeface="Courier New" panose="02070309020205020404" pitchFamily="49" charset="0"/>
              </a:rPr>
              <a:t>'mango\'s'</a:t>
            </a:r>
            <a:r>
              <a:rPr lang="nl-BE" altLang="nl-BE" sz="2400" dirty="0">
                <a:solidFill>
                  <a:srgbClr val="000000"/>
                </a:solidFill>
                <a:latin typeface="Courier New" panose="02070309020205020404" pitchFamily="49" charset="0"/>
                <a:cs typeface="Courier New" panose="02070309020205020404" pitchFamily="49" charset="0"/>
              </a:rPr>
              <a:t>))</a:t>
            </a: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sp>
        <p:nvSpPr>
          <p:cNvPr id="7" name="Tekstvak 6">
            <a:extLst>
              <a:ext uri="{FF2B5EF4-FFF2-40B4-BE49-F238E27FC236}">
                <a16:creationId xmlns:a16="http://schemas.microsoft.com/office/drawing/2014/main" id="{D8A70D95-7140-4A8F-B5B5-5C123DE75292}"/>
              </a:ext>
            </a:extLst>
          </p:cNvPr>
          <p:cNvSpPr txBox="1"/>
          <p:nvPr/>
        </p:nvSpPr>
        <p:spPr>
          <a:xfrm>
            <a:off x="5620419" y="4113398"/>
            <a:ext cx="3066381" cy="461665"/>
          </a:xfrm>
          <a:prstGeom prst="rect">
            <a:avLst/>
          </a:prstGeom>
          <a:noFill/>
        </p:spPr>
        <p:txBody>
          <a:bodyPr wrap="square" rtlCol="0">
            <a:spAutoFit/>
          </a:bodyPr>
          <a:lstStyle/>
          <a:p>
            <a:r>
              <a:rPr lang="nl-BE" sz="2400" dirty="0"/>
              <a:t>10</a:t>
            </a:r>
          </a:p>
        </p:txBody>
      </p:sp>
      <p:sp>
        <p:nvSpPr>
          <p:cNvPr id="8" name="Tekstvak 7">
            <a:extLst>
              <a:ext uri="{FF2B5EF4-FFF2-40B4-BE49-F238E27FC236}">
                <a16:creationId xmlns:a16="http://schemas.microsoft.com/office/drawing/2014/main" id="{AB8CB9A1-B7A2-4B4B-B2F9-2A10012FD76C}"/>
              </a:ext>
            </a:extLst>
          </p:cNvPr>
          <p:cNvSpPr txBox="1"/>
          <p:nvPr/>
        </p:nvSpPr>
        <p:spPr>
          <a:xfrm>
            <a:off x="5620419" y="3773917"/>
            <a:ext cx="3066381" cy="461665"/>
          </a:xfrm>
          <a:prstGeom prst="rect">
            <a:avLst/>
          </a:prstGeom>
          <a:noFill/>
        </p:spPr>
        <p:txBody>
          <a:bodyPr wrap="square" rtlCol="0">
            <a:spAutoFit/>
          </a:bodyPr>
          <a:lstStyle/>
          <a:p>
            <a:r>
              <a:rPr lang="nl-BE" sz="2400" dirty="0"/>
              <a:t>5</a:t>
            </a:r>
          </a:p>
        </p:txBody>
      </p:sp>
      <p:sp>
        <p:nvSpPr>
          <p:cNvPr id="9" name="Tekstvak 8">
            <a:extLst>
              <a:ext uri="{FF2B5EF4-FFF2-40B4-BE49-F238E27FC236}">
                <a16:creationId xmlns:a16="http://schemas.microsoft.com/office/drawing/2014/main" id="{B975ABE2-A58E-424E-ADE5-8F5C6C962223}"/>
              </a:ext>
            </a:extLst>
          </p:cNvPr>
          <p:cNvSpPr txBox="1"/>
          <p:nvPr/>
        </p:nvSpPr>
        <p:spPr>
          <a:xfrm>
            <a:off x="5620419" y="3131749"/>
            <a:ext cx="2213811" cy="461665"/>
          </a:xfrm>
          <a:prstGeom prst="rect">
            <a:avLst/>
          </a:prstGeom>
          <a:noFill/>
        </p:spPr>
        <p:txBody>
          <a:bodyPr wrap="square" rtlCol="0">
            <a:spAutoFit/>
          </a:bodyPr>
          <a:lstStyle/>
          <a:p>
            <a:r>
              <a:rPr lang="nl-BE" sz="2400" dirty="0">
                <a:solidFill>
                  <a:srgbClr val="FF0000"/>
                </a:solidFill>
              </a:rPr>
              <a:t>Output?</a:t>
            </a:r>
          </a:p>
        </p:txBody>
      </p:sp>
      <p:sp>
        <p:nvSpPr>
          <p:cNvPr id="10" name="Tekstvak 9">
            <a:extLst>
              <a:ext uri="{FF2B5EF4-FFF2-40B4-BE49-F238E27FC236}">
                <a16:creationId xmlns:a16="http://schemas.microsoft.com/office/drawing/2014/main" id="{BF6D9E1A-5722-4D8F-A5DD-E82F75F7B417}"/>
              </a:ext>
            </a:extLst>
          </p:cNvPr>
          <p:cNvSpPr txBox="1"/>
          <p:nvPr/>
        </p:nvSpPr>
        <p:spPr>
          <a:xfrm>
            <a:off x="5638071" y="4483776"/>
            <a:ext cx="3066375" cy="461665"/>
          </a:xfrm>
          <a:prstGeom prst="rect">
            <a:avLst/>
          </a:prstGeom>
          <a:noFill/>
        </p:spPr>
        <p:txBody>
          <a:bodyPr wrap="square" rtlCol="0">
            <a:spAutoFit/>
          </a:bodyPr>
          <a:lstStyle/>
          <a:p>
            <a:r>
              <a:rPr lang="nl-BE" sz="2400" dirty="0"/>
              <a:t>0</a:t>
            </a:r>
          </a:p>
        </p:txBody>
      </p:sp>
      <p:sp>
        <p:nvSpPr>
          <p:cNvPr id="11" name="Tekstvak 10">
            <a:extLst>
              <a:ext uri="{FF2B5EF4-FFF2-40B4-BE49-F238E27FC236}">
                <a16:creationId xmlns:a16="http://schemas.microsoft.com/office/drawing/2014/main" id="{5F27EE6A-ACDF-44EA-AB2B-7A0E59D15C49}"/>
              </a:ext>
            </a:extLst>
          </p:cNvPr>
          <p:cNvSpPr txBox="1"/>
          <p:nvPr/>
        </p:nvSpPr>
        <p:spPr>
          <a:xfrm>
            <a:off x="5620425" y="4818461"/>
            <a:ext cx="3066375" cy="461665"/>
          </a:xfrm>
          <a:prstGeom prst="rect">
            <a:avLst/>
          </a:prstGeom>
          <a:noFill/>
        </p:spPr>
        <p:txBody>
          <a:bodyPr wrap="square" rtlCol="0">
            <a:spAutoFit/>
          </a:bodyPr>
          <a:lstStyle/>
          <a:p>
            <a:r>
              <a:rPr lang="nl-BE" sz="2400" dirty="0"/>
              <a:t>7</a:t>
            </a:r>
          </a:p>
        </p:txBody>
      </p:sp>
    </p:spTree>
    <p:extLst>
      <p:ext uri="{BB962C8B-B14F-4D97-AF65-F5344CB8AC3E}">
        <p14:creationId xmlns:p14="http://schemas.microsoft.com/office/powerpoint/2010/main" val="312998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3DC47-59F6-4F4C-A816-4BD58C24A4FA}"/>
              </a:ext>
            </a:extLst>
          </p:cNvPr>
          <p:cNvSpPr>
            <a:spLocks noGrp="1"/>
          </p:cNvSpPr>
          <p:nvPr>
            <p:ph type="title"/>
          </p:nvPr>
        </p:nvSpPr>
        <p:spPr/>
        <p:txBody>
          <a:bodyPr/>
          <a:lstStyle/>
          <a:p>
            <a:r>
              <a:rPr lang="nl-BE" dirty="0"/>
              <a:t>Opgave 1</a:t>
            </a:r>
          </a:p>
        </p:txBody>
      </p:sp>
      <p:sp>
        <p:nvSpPr>
          <p:cNvPr id="3" name="Tijdelijke aanduiding voor inhoud 2">
            <a:extLst>
              <a:ext uri="{FF2B5EF4-FFF2-40B4-BE49-F238E27FC236}">
                <a16:creationId xmlns:a16="http://schemas.microsoft.com/office/drawing/2014/main" id="{85EBA848-DAFE-4A4C-AA04-A04B9E7F640C}"/>
              </a:ext>
            </a:extLst>
          </p:cNvPr>
          <p:cNvSpPr>
            <a:spLocks noGrp="1"/>
          </p:cNvSpPr>
          <p:nvPr>
            <p:ph idx="1"/>
          </p:nvPr>
        </p:nvSpPr>
        <p:spPr/>
        <p:txBody>
          <a:bodyPr/>
          <a:lstStyle/>
          <a:p>
            <a:pPr marL="0" indent="0">
              <a:buNone/>
            </a:pPr>
            <a:r>
              <a:rPr lang="nl-BE" dirty="0"/>
              <a:t>Maak een programma met een regel tekst. Druk de tekst en de lengte van de tekst af. </a:t>
            </a:r>
          </a:p>
        </p:txBody>
      </p:sp>
      <p:sp>
        <p:nvSpPr>
          <p:cNvPr id="4" name="Tijdelijke aanduiding voor dianummer 3">
            <a:extLst>
              <a:ext uri="{FF2B5EF4-FFF2-40B4-BE49-F238E27FC236}">
                <a16:creationId xmlns:a16="http://schemas.microsoft.com/office/drawing/2014/main" id="{A39D9E56-7039-46C0-AF7C-CF44DCB31FE9}"/>
              </a:ext>
            </a:extLst>
          </p:cNvPr>
          <p:cNvSpPr>
            <a:spLocks noGrp="1"/>
          </p:cNvSpPr>
          <p:nvPr>
            <p:ph type="sldNum" sz="quarter" idx="12"/>
          </p:nvPr>
        </p:nvSpPr>
        <p:spPr/>
        <p:txBody>
          <a:bodyPr/>
          <a:lstStyle/>
          <a:p>
            <a:fld id="{65E3036D-0E03-9346-8FAD-2172B1B1F203}" type="slidenum">
              <a:rPr lang="nl-NL" smtClean="0"/>
              <a:pPr/>
              <a:t>4</a:t>
            </a:fld>
            <a:endParaRPr lang="nl-NL"/>
          </a:p>
        </p:txBody>
      </p:sp>
    </p:spTree>
    <p:extLst>
      <p:ext uri="{BB962C8B-B14F-4D97-AF65-F5344CB8AC3E}">
        <p14:creationId xmlns:p14="http://schemas.microsoft.com/office/powerpoint/2010/main" val="269928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0D4F70-74C7-4CFB-99BA-5708C0D8DD67}"/>
              </a:ext>
            </a:extLst>
          </p:cNvPr>
          <p:cNvSpPr>
            <a:spLocks noGrp="1"/>
          </p:cNvSpPr>
          <p:nvPr>
            <p:ph type="title"/>
          </p:nvPr>
        </p:nvSpPr>
        <p:spPr/>
        <p:txBody>
          <a:bodyPr/>
          <a:lstStyle/>
          <a:p>
            <a:r>
              <a:rPr lang="nl-BE" dirty="0"/>
              <a:t>6.1.2 format</a:t>
            </a:r>
          </a:p>
        </p:txBody>
      </p:sp>
      <p:sp>
        <p:nvSpPr>
          <p:cNvPr id="3" name="Tijdelijke aanduiding voor inhoud 2">
            <a:extLst>
              <a:ext uri="{FF2B5EF4-FFF2-40B4-BE49-F238E27FC236}">
                <a16:creationId xmlns:a16="http://schemas.microsoft.com/office/drawing/2014/main" id="{629EDDD4-C41E-4818-A2B9-5206E142D431}"/>
              </a:ext>
            </a:extLst>
          </p:cNvPr>
          <p:cNvSpPr>
            <a:spLocks noGrp="1"/>
          </p:cNvSpPr>
          <p:nvPr>
            <p:ph idx="1"/>
          </p:nvPr>
        </p:nvSpPr>
        <p:spPr>
          <a:xfrm>
            <a:off x="616016" y="4295274"/>
            <a:ext cx="8908181" cy="4525963"/>
          </a:xfrm>
        </p:spPr>
        <p:txBody>
          <a:bodyPr/>
          <a:lstStyle/>
          <a:p>
            <a:endParaRPr lang="en-US" dirty="0"/>
          </a:p>
          <a:p>
            <a:endParaRPr lang="nl-BE" dirty="0"/>
          </a:p>
        </p:txBody>
      </p:sp>
      <p:sp>
        <p:nvSpPr>
          <p:cNvPr id="4" name="Tijdelijke aanduiding voor dianummer 3">
            <a:extLst>
              <a:ext uri="{FF2B5EF4-FFF2-40B4-BE49-F238E27FC236}">
                <a16:creationId xmlns:a16="http://schemas.microsoft.com/office/drawing/2014/main" id="{46311C57-45CB-4FFE-9972-9FFC56B2901B}"/>
              </a:ext>
            </a:extLst>
          </p:cNvPr>
          <p:cNvSpPr>
            <a:spLocks noGrp="1"/>
          </p:cNvSpPr>
          <p:nvPr>
            <p:ph type="sldNum" sz="quarter" idx="12"/>
          </p:nvPr>
        </p:nvSpPr>
        <p:spPr/>
        <p:txBody>
          <a:bodyPr/>
          <a:lstStyle/>
          <a:p>
            <a:fld id="{65E3036D-0E03-9346-8FAD-2172B1B1F203}" type="slidenum">
              <a:rPr lang="nl-NL" smtClean="0"/>
              <a:pPr/>
              <a:t>5</a:t>
            </a:fld>
            <a:endParaRPr lang="nl-NL"/>
          </a:p>
        </p:txBody>
      </p:sp>
      <p:sp>
        <p:nvSpPr>
          <p:cNvPr id="5" name="Rectangle 1">
            <a:extLst>
              <a:ext uri="{FF2B5EF4-FFF2-40B4-BE49-F238E27FC236}">
                <a16:creationId xmlns:a16="http://schemas.microsoft.com/office/drawing/2014/main" id="{82A3163A-499C-41EE-A43A-13FA91B717E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1DB3116-49F6-4B04-AC07-F34876C55075}"/>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BF8EBB4-E1CA-4D28-9EB1-DD2EFE6EDA5F}"/>
              </a:ext>
            </a:extLst>
          </p:cNvPr>
          <p:cNvSpPr>
            <a:spLocks noChangeArrowheads="1"/>
          </p:cNvSpPr>
          <p:nvPr/>
        </p:nvSpPr>
        <p:spPr bwMode="auto">
          <a:xfrm>
            <a:off x="65" y="2056829"/>
            <a:ext cx="91440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"Sammy has {}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balloons</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sammy_string</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"Sammy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loves</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 {},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and</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has {} {}."</a:t>
            </a:r>
            <a:b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sammy_string.format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"red"</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balloons</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nl-BE" altLang="nl-BE" sz="2000" dirty="0">
                <a:solidFill>
                  <a:srgbClr val="0000FF"/>
                </a:solidFill>
                <a:latin typeface="Courier New" panose="02070309020205020404" pitchFamily="49" charset="0"/>
                <a:cs typeface="Courier New" panose="02070309020205020404" pitchFamily="49" charset="0"/>
              </a:rPr>
              <a:t>1</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"pizza"</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"Sammy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ate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{0:.1f}% of a </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pizza!"</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.format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75.765367</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for</a:t>
            </a:r>
            <a:r>
              <a:rPr kumimoji="0" lang="nl-BE" altLang="nl-B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t>
            </a:r>
            <a:r>
              <a:rPr kumimoji="0" lang="nl-BE" altLang="nl-B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13</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"{:3d} {:4d} {:5d}"</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.format(i, i*i, i*i*i))</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254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AB610-63AB-41AB-8564-2A71C763014C}"/>
              </a:ext>
            </a:extLst>
          </p:cNvPr>
          <p:cNvSpPr>
            <a:spLocks noGrp="1"/>
          </p:cNvSpPr>
          <p:nvPr>
            <p:ph type="title"/>
          </p:nvPr>
        </p:nvSpPr>
        <p:spPr/>
        <p:txBody>
          <a:bodyPr/>
          <a:lstStyle/>
          <a:p>
            <a:r>
              <a:rPr lang="nl-BE" dirty="0"/>
              <a:t>6.1.3 </a:t>
            </a:r>
            <a:r>
              <a:rPr lang="nl-BE" dirty="0" err="1"/>
              <a:t>for</a:t>
            </a:r>
            <a:r>
              <a:rPr lang="nl-BE" dirty="0"/>
              <a:t>-loop</a:t>
            </a:r>
          </a:p>
        </p:txBody>
      </p:sp>
      <p:sp>
        <p:nvSpPr>
          <p:cNvPr id="4" name="Tijdelijke aanduiding voor dianummer 3">
            <a:extLst>
              <a:ext uri="{FF2B5EF4-FFF2-40B4-BE49-F238E27FC236}">
                <a16:creationId xmlns:a16="http://schemas.microsoft.com/office/drawing/2014/main" id="{8DE4EC07-8D06-476B-9B7D-B702F736C57C}"/>
              </a:ext>
            </a:extLst>
          </p:cNvPr>
          <p:cNvSpPr>
            <a:spLocks noGrp="1"/>
          </p:cNvSpPr>
          <p:nvPr>
            <p:ph type="sldNum" sz="quarter" idx="12"/>
          </p:nvPr>
        </p:nvSpPr>
        <p:spPr/>
        <p:txBody>
          <a:bodyPr/>
          <a:lstStyle/>
          <a:p>
            <a:fld id="{65E3036D-0E03-9346-8FAD-2172B1B1F203}" type="slidenum">
              <a:rPr lang="nl-NL" smtClean="0"/>
              <a:pPr/>
              <a:t>6</a:t>
            </a:fld>
            <a:endParaRPr lang="nl-NL"/>
          </a:p>
        </p:txBody>
      </p:sp>
      <p:sp>
        <p:nvSpPr>
          <p:cNvPr id="5" name="Rectangle 1">
            <a:extLst>
              <a:ext uri="{FF2B5EF4-FFF2-40B4-BE49-F238E27FC236}">
                <a16:creationId xmlns:a16="http://schemas.microsoft.com/office/drawing/2014/main" id="{CFFB49DF-DAD1-4AB4-9FA8-7D7DE8384B40}"/>
              </a:ext>
            </a:extLst>
          </p:cNvPr>
          <p:cNvSpPr>
            <a:spLocks noChangeArrowheads="1"/>
          </p:cNvSpPr>
          <p:nvPr/>
        </p:nvSpPr>
        <p:spPr bwMode="auto">
          <a:xfrm>
            <a:off x="0" y="1821987"/>
            <a:ext cx="898999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s1 =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"mango"</a:t>
            </a:r>
            <a:b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s2 =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"banaan"</a:t>
            </a:r>
            <a:b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for</a:t>
            </a:r>
            <a:r>
              <a:rPr kumimoji="0" lang="nl-BE" altLang="nl-BE"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letter </a:t>
            </a:r>
            <a:r>
              <a:rPr kumimoji="0" lang="nl-BE" altLang="nl-BE"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s1:</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nl-BE" altLang="nl-BE"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letter </a:t>
            </a:r>
            <a:r>
              <a:rPr kumimoji="0" lang="nl-BE" altLang="nl-BE"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s2:</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(s1,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"en"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s2,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"bevatten"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letter)</a:t>
            </a: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824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BFE843-D4B3-42F6-A52C-FB553D787EDE}"/>
              </a:ext>
            </a:extLst>
          </p:cNvPr>
          <p:cNvSpPr>
            <a:spLocks noGrp="1"/>
          </p:cNvSpPr>
          <p:nvPr>
            <p:ph type="title"/>
          </p:nvPr>
        </p:nvSpPr>
        <p:spPr/>
        <p:txBody>
          <a:bodyPr/>
          <a:lstStyle/>
          <a:p>
            <a:r>
              <a:rPr lang="nl-BE" dirty="0"/>
              <a:t>6.2 Multi-line strings</a:t>
            </a:r>
          </a:p>
        </p:txBody>
      </p:sp>
      <p:sp>
        <p:nvSpPr>
          <p:cNvPr id="4" name="Tijdelijke aanduiding voor dianummer 3">
            <a:extLst>
              <a:ext uri="{FF2B5EF4-FFF2-40B4-BE49-F238E27FC236}">
                <a16:creationId xmlns:a16="http://schemas.microsoft.com/office/drawing/2014/main" id="{E23C308F-3B65-432C-8E11-330284850C8C}"/>
              </a:ext>
            </a:extLst>
          </p:cNvPr>
          <p:cNvSpPr>
            <a:spLocks noGrp="1"/>
          </p:cNvSpPr>
          <p:nvPr>
            <p:ph type="sldNum" sz="quarter" idx="12"/>
          </p:nvPr>
        </p:nvSpPr>
        <p:spPr/>
        <p:txBody>
          <a:bodyPr/>
          <a:lstStyle/>
          <a:p>
            <a:fld id="{65E3036D-0E03-9346-8FAD-2172B1B1F203}" type="slidenum">
              <a:rPr lang="nl-NL" smtClean="0"/>
              <a:pPr/>
              <a:t>7</a:t>
            </a:fld>
            <a:endParaRPr lang="nl-NL"/>
          </a:p>
        </p:txBody>
      </p:sp>
      <p:sp>
        <p:nvSpPr>
          <p:cNvPr id="7" name="Rectangle 3">
            <a:extLst>
              <a:ext uri="{FF2B5EF4-FFF2-40B4-BE49-F238E27FC236}">
                <a16:creationId xmlns:a16="http://schemas.microsoft.com/office/drawing/2014/main" id="{88A65E57-5CCD-4F70-8496-34FCDD1FD071}"/>
              </a:ext>
            </a:extLst>
          </p:cNvPr>
          <p:cNvSpPr>
            <a:spLocks noChangeArrowheads="1"/>
          </p:cNvSpPr>
          <p:nvPr/>
        </p:nvSpPr>
        <p:spPr bwMode="auto">
          <a:xfrm>
            <a:off x="781937" y="1327023"/>
            <a:ext cx="6206691"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nl-BE" altLang="nl-BE" sz="2000" b="1" dirty="0" err="1">
                <a:solidFill>
                  <a:srgbClr val="000080"/>
                </a:solidFill>
                <a:latin typeface="Consolas" panose="020B0609020204030204" pitchFamily="49" charset="0"/>
              </a:rPr>
              <a:t>def</a:t>
            </a:r>
            <a:r>
              <a:rPr lang="nl-BE" altLang="nl-BE" sz="2000" b="1" dirty="0">
                <a:solidFill>
                  <a:srgbClr val="000080"/>
                </a:solidFill>
                <a:latin typeface="Consolas" panose="020B0609020204030204" pitchFamily="49" charset="0"/>
              </a:rPr>
              <a:t> </a:t>
            </a:r>
            <a:r>
              <a:rPr lang="nl-BE" altLang="nl-BE" sz="2000" dirty="0" err="1">
                <a:solidFill>
                  <a:srgbClr val="000000"/>
                </a:solidFill>
                <a:latin typeface="Consolas" panose="020B0609020204030204" pitchFamily="49" charset="0"/>
              </a:rPr>
              <a:t>main</a:t>
            </a:r>
            <a:r>
              <a:rPr lang="nl-BE" altLang="nl-BE" sz="2000" dirty="0">
                <a:solidFill>
                  <a:srgbClr val="000000"/>
                </a:solidFill>
                <a:latin typeface="Consolas" panose="020B0609020204030204" pitchFamily="49" charset="0"/>
              </a:rPr>
              <a: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string1 = </a:t>
            </a:r>
            <a:r>
              <a:rPr lang="nl-BE" altLang="nl-BE" sz="2000" b="1" dirty="0">
                <a:solidFill>
                  <a:srgbClr val="008080"/>
                </a:solidFill>
                <a:latin typeface="Consolas" panose="020B0609020204030204" pitchFamily="49" charset="0"/>
              </a:rPr>
              <a:t>"I was never </a:t>
            </a:r>
            <a:r>
              <a:rPr lang="nl-BE" altLang="nl-BE" sz="2000" b="1" dirty="0" err="1">
                <a:solidFill>
                  <a:srgbClr val="008080"/>
                </a:solidFill>
                <a:latin typeface="Consolas" panose="020B0609020204030204" pitchFamily="49" charset="0"/>
              </a:rPr>
              <a:t>insane</a:t>
            </a:r>
            <a:r>
              <a:rPr lang="nl-BE" altLang="nl-BE" sz="2000" b="1" dirty="0">
                <a:solidFill>
                  <a:srgbClr val="008080"/>
                </a:solidFill>
                <a:latin typeface="Consolas" panose="020B0609020204030204" pitchFamily="49" charset="0"/>
              </a:rPr>
              <a:t> </a:t>
            </a:r>
            <a:r>
              <a:rPr lang="nl-BE" altLang="nl-BE" sz="2000" b="1" dirty="0">
                <a:solidFill>
                  <a:srgbClr val="000080"/>
                </a:solidFill>
                <a:latin typeface="Consolas" panose="020B0609020204030204" pitchFamily="49" charset="0"/>
              </a:rPr>
              <a:t>\</a:t>
            </a:r>
            <a:br>
              <a:rPr lang="nl-BE" altLang="nl-BE" sz="2000" b="1" dirty="0">
                <a:solidFill>
                  <a:srgbClr val="000080"/>
                </a:solidFill>
                <a:latin typeface="Consolas" panose="020B0609020204030204" pitchFamily="49" charset="0"/>
              </a:rPr>
            </a:br>
            <a:r>
              <a:rPr lang="nl-BE" altLang="nl-BE" sz="2000" b="1" dirty="0" err="1">
                <a:solidFill>
                  <a:srgbClr val="008080"/>
                </a:solidFill>
                <a:latin typeface="Consolas" panose="020B0609020204030204" pitchFamily="49" charset="0"/>
              </a:rPr>
              <a:t>except</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upon</a:t>
            </a:r>
            <a:r>
              <a:rPr lang="nl-BE" altLang="nl-BE" sz="2000" b="1" dirty="0">
                <a:solidFill>
                  <a:srgbClr val="008080"/>
                </a:solidFill>
                <a:latin typeface="Consolas" panose="020B0609020204030204" pitchFamily="49" charset="0"/>
              </a:rPr>
              <a:t> occasions </a:t>
            </a:r>
            <a:r>
              <a:rPr lang="nl-BE" altLang="nl-BE" sz="2000" b="1" dirty="0">
                <a:solidFill>
                  <a:srgbClr val="000080"/>
                </a:solidFill>
                <a:latin typeface="Consolas" panose="020B0609020204030204" pitchFamily="49" charset="0"/>
              </a:rPr>
              <a:t>\</a:t>
            </a:r>
            <a:br>
              <a:rPr lang="nl-BE" altLang="nl-BE" sz="2000" b="1" dirty="0">
                <a:solidFill>
                  <a:srgbClr val="000080"/>
                </a:solidFill>
                <a:latin typeface="Consolas" panose="020B0609020204030204" pitchFamily="49" charset="0"/>
              </a:rPr>
            </a:br>
            <a:r>
              <a:rPr lang="nl-BE" altLang="nl-BE" sz="2000" b="1" dirty="0" err="1">
                <a:solidFill>
                  <a:srgbClr val="008080"/>
                </a:solidFill>
                <a:latin typeface="Consolas" panose="020B0609020204030204" pitchFamily="49" charset="0"/>
              </a:rPr>
              <a:t>when</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my</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heart</a:t>
            </a:r>
            <a:r>
              <a:rPr lang="nl-BE" altLang="nl-BE" sz="2000" b="1" dirty="0">
                <a:solidFill>
                  <a:srgbClr val="008080"/>
                </a:solidFill>
                <a:latin typeface="Consolas" panose="020B0609020204030204" pitchFamily="49" charset="0"/>
              </a:rPr>
              <a:t> was </a:t>
            </a:r>
            <a:r>
              <a:rPr lang="nl-BE" altLang="nl-BE" sz="2000" b="1" dirty="0" err="1">
                <a:solidFill>
                  <a:srgbClr val="008080"/>
                </a:solidFill>
                <a:latin typeface="Consolas" panose="020B0609020204030204" pitchFamily="49" charset="0"/>
              </a:rPr>
              <a:t>touched</a:t>
            </a:r>
            <a:r>
              <a:rPr lang="nl-BE" altLang="nl-BE" sz="2000" b="1" dirty="0">
                <a:solidFill>
                  <a:srgbClr val="008080"/>
                </a:solidFill>
                <a:latin typeface="Consolas" panose="020B0609020204030204" pitchFamily="49" charset="0"/>
              </a:rPr>
              <a:t>."</a:t>
            </a:r>
            <a:br>
              <a:rPr lang="nl-BE" altLang="nl-BE" sz="2000" b="1" dirty="0">
                <a:solidFill>
                  <a:srgbClr val="008080"/>
                </a:solidFill>
                <a:latin typeface="Consolas" panose="020B0609020204030204" pitchFamily="49" charset="0"/>
              </a:rPr>
            </a:br>
            <a:br>
              <a:rPr lang="nl-BE" altLang="nl-BE" sz="2000" b="1" dirty="0">
                <a:solidFill>
                  <a:srgbClr val="008080"/>
                </a:solidFill>
                <a:latin typeface="Consolas" panose="020B0609020204030204" pitchFamily="49" charset="0"/>
              </a:rPr>
            </a:br>
            <a:r>
              <a:rPr lang="nl-BE" altLang="nl-BE" sz="2000" b="1" dirty="0">
                <a:solidFill>
                  <a:srgbClr val="008080"/>
                </a:solidFill>
                <a:latin typeface="Consolas" panose="020B0609020204030204" pitchFamily="49" charset="0"/>
              </a:rPr>
              <a:t>    </a:t>
            </a:r>
            <a:r>
              <a:rPr lang="nl-BE" altLang="nl-BE" sz="2000" dirty="0">
                <a:solidFill>
                  <a:srgbClr val="000000"/>
                </a:solidFill>
                <a:latin typeface="Consolas" panose="020B0609020204030204" pitchFamily="49" charset="0"/>
              </a:rPr>
              <a:t>string2 = </a:t>
            </a:r>
            <a:r>
              <a:rPr lang="nl-BE" altLang="nl-BE" sz="2000" b="1" dirty="0">
                <a:solidFill>
                  <a:srgbClr val="008080"/>
                </a:solidFill>
                <a:latin typeface="Consolas" panose="020B0609020204030204" pitchFamily="49" charset="0"/>
              </a:rPr>
              <a:t>"""I was never </a:t>
            </a:r>
            <a:r>
              <a:rPr lang="nl-BE" altLang="nl-BE" sz="2000" b="1" dirty="0" err="1">
                <a:solidFill>
                  <a:srgbClr val="008080"/>
                </a:solidFill>
                <a:latin typeface="Consolas" panose="020B0609020204030204" pitchFamily="49" charset="0"/>
              </a:rPr>
              <a:t>insane</a:t>
            </a:r>
            <a:br>
              <a:rPr lang="nl-BE" altLang="nl-BE" sz="2000" b="1" dirty="0">
                <a:solidFill>
                  <a:srgbClr val="008080"/>
                </a:solidFill>
                <a:latin typeface="Consolas" panose="020B0609020204030204" pitchFamily="49" charset="0"/>
              </a:rPr>
            </a:br>
            <a:r>
              <a:rPr lang="nl-BE" altLang="nl-BE" sz="2000" b="1" dirty="0" err="1">
                <a:solidFill>
                  <a:srgbClr val="008080"/>
                </a:solidFill>
                <a:latin typeface="Consolas" panose="020B0609020204030204" pitchFamily="49" charset="0"/>
              </a:rPr>
              <a:t>except</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upon</a:t>
            </a:r>
            <a:r>
              <a:rPr lang="nl-BE" altLang="nl-BE" sz="2000" b="1" dirty="0">
                <a:solidFill>
                  <a:srgbClr val="008080"/>
                </a:solidFill>
                <a:latin typeface="Consolas" panose="020B0609020204030204" pitchFamily="49" charset="0"/>
              </a:rPr>
              <a:t> occasions</a:t>
            </a:r>
            <a:br>
              <a:rPr lang="nl-BE" altLang="nl-BE" sz="2000" b="1" dirty="0">
                <a:solidFill>
                  <a:srgbClr val="008080"/>
                </a:solidFill>
                <a:latin typeface="Consolas" panose="020B0609020204030204" pitchFamily="49" charset="0"/>
              </a:rPr>
            </a:br>
            <a:r>
              <a:rPr lang="nl-BE" altLang="nl-BE" sz="2000" b="1" dirty="0" err="1">
                <a:solidFill>
                  <a:srgbClr val="008080"/>
                </a:solidFill>
                <a:latin typeface="Consolas" panose="020B0609020204030204" pitchFamily="49" charset="0"/>
              </a:rPr>
              <a:t>when</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my</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heart</a:t>
            </a:r>
            <a:r>
              <a:rPr lang="nl-BE" altLang="nl-BE" sz="2000" b="1" dirty="0">
                <a:solidFill>
                  <a:srgbClr val="008080"/>
                </a:solidFill>
                <a:latin typeface="Consolas" panose="020B0609020204030204" pitchFamily="49" charset="0"/>
              </a:rPr>
              <a:t> was </a:t>
            </a:r>
            <a:r>
              <a:rPr lang="nl-BE" altLang="nl-BE" sz="2000" b="1" dirty="0" err="1">
                <a:solidFill>
                  <a:srgbClr val="008080"/>
                </a:solidFill>
                <a:latin typeface="Consolas" panose="020B0609020204030204" pitchFamily="49" charset="0"/>
              </a:rPr>
              <a:t>touched</a:t>
            </a:r>
            <a:r>
              <a:rPr lang="nl-BE" altLang="nl-BE" sz="2000" b="1" dirty="0">
                <a:solidFill>
                  <a:srgbClr val="008080"/>
                </a:solidFill>
                <a:latin typeface="Consolas" panose="020B0609020204030204" pitchFamily="49" charset="0"/>
              </a:rPr>
              <a:t>."""</a:t>
            </a:r>
            <a:br>
              <a:rPr lang="nl-BE" altLang="nl-BE" sz="2000" b="1" dirty="0">
                <a:solidFill>
                  <a:srgbClr val="008080"/>
                </a:solidFill>
                <a:latin typeface="Consolas" panose="020B0609020204030204" pitchFamily="49" charset="0"/>
              </a:rPr>
            </a:br>
            <a:br>
              <a:rPr lang="nl-BE" altLang="nl-BE" sz="2000" b="1" dirty="0">
                <a:solidFill>
                  <a:srgbClr val="008080"/>
                </a:solidFill>
                <a:latin typeface="Consolas" panose="020B0609020204030204" pitchFamily="49" charset="0"/>
              </a:rPr>
            </a:br>
            <a:r>
              <a:rPr lang="nl-BE" altLang="nl-BE" sz="2000" b="1" dirty="0">
                <a:solidFill>
                  <a:srgbClr val="008080"/>
                </a:solidFill>
                <a:latin typeface="Consolas" panose="020B0609020204030204" pitchFamily="49" charset="0"/>
              </a:rPr>
              <a:t>    </a:t>
            </a:r>
            <a:r>
              <a:rPr lang="nl-BE" altLang="nl-BE" sz="2000" dirty="0">
                <a:solidFill>
                  <a:srgbClr val="000000"/>
                </a:solidFill>
                <a:latin typeface="Consolas" panose="020B0609020204030204" pitchFamily="49" charset="0"/>
              </a:rPr>
              <a:t>string3 = </a:t>
            </a:r>
            <a:r>
              <a:rPr lang="nl-BE" altLang="nl-BE" sz="2000" b="1" dirty="0">
                <a:solidFill>
                  <a:srgbClr val="008080"/>
                </a:solidFill>
                <a:latin typeface="Consolas" panose="020B0609020204030204" pitchFamily="49" charset="0"/>
              </a:rPr>
              <a:t>"I was never </a:t>
            </a:r>
            <a:r>
              <a:rPr lang="nl-BE" altLang="nl-BE" sz="2000" b="1" dirty="0" err="1">
                <a:solidFill>
                  <a:srgbClr val="008080"/>
                </a:solidFill>
                <a:latin typeface="Consolas" panose="020B0609020204030204" pitchFamily="49" charset="0"/>
              </a:rPr>
              <a:t>insane</a:t>
            </a:r>
            <a:r>
              <a:rPr lang="nl-BE" altLang="nl-BE" sz="2000" b="1" dirty="0">
                <a:solidFill>
                  <a:srgbClr val="000080"/>
                </a:solidFill>
                <a:latin typeface="Consolas" panose="020B0609020204030204" pitchFamily="49" charset="0"/>
              </a:rPr>
              <a:t>\n\</a:t>
            </a:r>
            <a:br>
              <a:rPr lang="nl-BE" altLang="nl-BE" sz="2000" b="1" dirty="0">
                <a:solidFill>
                  <a:srgbClr val="000080"/>
                </a:solidFill>
                <a:latin typeface="Consolas" panose="020B0609020204030204" pitchFamily="49" charset="0"/>
              </a:rPr>
            </a:br>
            <a:r>
              <a:rPr lang="nl-BE" altLang="nl-BE" sz="2000" b="1" dirty="0" err="1">
                <a:solidFill>
                  <a:srgbClr val="008080"/>
                </a:solidFill>
                <a:latin typeface="Consolas" panose="020B0609020204030204" pitchFamily="49" charset="0"/>
              </a:rPr>
              <a:t>except</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upon</a:t>
            </a:r>
            <a:r>
              <a:rPr lang="nl-BE" altLang="nl-BE" sz="2000" b="1" dirty="0">
                <a:solidFill>
                  <a:srgbClr val="008080"/>
                </a:solidFill>
                <a:latin typeface="Consolas" panose="020B0609020204030204" pitchFamily="49" charset="0"/>
              </a:rPr>
              <a:t> occasions</a:t>
            </a:r>
            <a:r>
              <a:rPr lang="nl-BE" altLang="nl-BE" sz="2000" b="1" dirty="0">
                <a:solidFill>
                  <a:srgbClr val="000080"/>
                </a:solidFill>
                <a:latin typeface="Consolas" panose="020B0609020204030204" pitchFamily="49" charset="0"/>
              </a:rPr>
              <a:t>\n\</a:t>
            </a:r>
            <a:br>
              <a:rPr lang="nl-BE" altLang="nl-BE" sz="2000" b="1" dirty="0">
                <a:solidFill>
                  <a:srgbClr val="000080"/>
                </a:solidFill>
                <a:latin typeface="Consolas" panose="020B0609020204030204" pitchFamily="49" charset="0"/>
              </a:rPr>
            </a:br>
            <a:r>
              <a:rPr lang="nl-BE" altLang="nl-BE" sz="2000" b="1" dirty="0" err="1">
                <a:solidFill>
                  <a:srgbClr val="008080"/>
                </a:solidFill>
                <a:latin typeface="Consolas" panose="020B0609020204030204" pitchFamily="49" charset="0"/>
              </a:rPr>
              <a:t>when</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my</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heart</a:t>
            </a:r>
            <a:r>
              <a:rPr lang="nl-BE" altLang="nl-BE" sz="2000" b="1" dirty="0">
                <a:solidFill>
                  <a:srgbClr val="008080"/>
                </a:solidFill>
                <a:latin typeface="Consolas" panose="020B0609020204030204" pitchFamily="49" charset="0"/>
              </a:rPr>
              <a:t> was </a:t>
            </a:r>
            <a:r>
              <a:rPr lang="nl-BE" altLang="nl-BE" sz="2000" b="1" dirty="0" err="1">
                <a:solidFill>
                  <a:srgbClr val="008080"/>
                </a:solidFill>
                <a:latin typeface="Consolas" panose="020B0609020204030204" pitchFamily="49" charset="0"/>
              </a:rPr>
              <a:t>touched</a:t>
            </a:r>
            <a:r>
              <a:rPr lang="nl-BE" altLang="nl-BE" sz="2000" b="1" dirty="0">
                <a:solidFill>
                  <a:srgbClr val="008080"/>
                </a:solidFill>
                <a:latin typeface="Consolas" panose="020B0609020204030204" pitchFamily="49" charset="0"/>
              </a:rPr>
              <a:t>."</a:t>
            </a:r>
            <a:br>
              <a:rPr lang="nl-BE" altLang="nl-BE" sz="2000" b="1" dirty="0">
                <a:solidFill>
                  <a:srgbClr val="008080"/>
                </a:solidFill>
                <a:latin typeface="Consolas" panose="020B0609020204030204" pitchFamily="49" charset="0"/>
              </a:rPr>
            </a:br>
            <a:br>
              <a:rPr lang="nl-BE" altLang="nl-BE" sz="2000" b="1" dirty="0">
                <a:solidFill>
                  <a:srgbClr val="008080"/>
                </a:solidFill>
                <a:latin typeface="Consolas" panose="020B0609020204030204" pitchFamily="49" charset="0"/>
              </a:rPr>
            </a:br>
            <a:r>
              <a:rPr lang="nl-BE" altLang="nl-BE" sz="2000" b="1" dirty="0">
                <a:solidFill>
                  <a:srgbClr val="008080"/>
                </a:solidFill>
                <a:latin typeface="Consolas" panose="020B0609020204030204" pitchFamily="49" charset="0"/>
              </a:rPr>
              <a:t>    </a:t>
            </a:r>
            <a:r>
              <a:rPr lang="nl-BE" altLang="nl-BE" sz="2000" dirty="0">
                <a:solidFill>
                  <a:srgbClr val="000000"/>
                </a:solidFill>
                <a:latin typeface="Consolas" panose="020B0609020204030204" pitchFamily="49" charset="0"/>
              </a:rPr>
              <a:t>string4 = </a:t>
            </a:r>
            <a:r>
              <a:rPr lang="nl-BE" altLang="nl-BE" sz="2000" b="1" dirty="0">
                <a:solidFill>
                  <a:srgbClr val="008080"/>
                </a:solidFill>
                <a:latin typeface="Consolas" panose="020B0609020204030204" pitchFamily="49" charset="0"/>
              </a:rPr>
              <a:t>"I was never </a:t>
            </a:r>
            <a:r>
              <a:rPr lang="nl-BE" altLang="nl-BE" sz="2000" b="1" dirty="0" err="1">
                <a:solidFill>
                  <a:srgbClr val="008080"/>
                </a:solidFill>
                <a:latin typeface="Consolas" panose="020B0609020204030204" pitchFamily="49" charset="0"/>
              </a:rPr>
              <a:t>insane</a:t>
            </a:r>
            <a:r>
              <a:rPr lang="nl-BE" altLang="nl-BE" sz="2000" b="1" dirty="0">
                <a:solidFill>
                  <a:srgbClr val="000080"/>
                </a:solidFill>
                <a:latin typeface="Consolas" panose="020B0609020204030204" pitchFamily="49" charset="0"/>
              </a:rPr>
              <a:t>\n</a:t>
            </a:r>
            <a:r>
              <a:rPr lang="nl-BE" altLang="nl-BE" sz="2000" b="1" dirty="0">
                <a:solidFill>
                  <a:srgbClr val="008080"/>
                </a:solidFill>
                <a:latin typeface="Consolas" panose="020B0609020204030204" pitchFamily="49" charset="0"/>
              </a:rPr>
              <a:t>" </a:t>
            </a:r>
            <a:r>
              <a:rPr lang="nl-BE" altLang="nl-BE" sz="2000" dirty="0">
                <a:solidFill>
                  <a:srgbClr val="000000"/>
                </a:solidFill>
                <a:latin typeface="Consolas" panose="020B0609020204030204" pitchFamily="49" charset="0"/>
              </a:rPr>
              <a: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a:t>
            </a:r>
            <a:r>
              <a:rPr lang="nl-BE" altLang="nl-BE" sz="2000" b="1" dirty="0">
                <a:solidFill>
                  <a:srgbClr val="008080"/>
                </a:solidFill>
                <a:latin typeface="Consolas" panose="020B0609020204030204" pitchFamily="49" charset="0"/>
              </a:rPr>
              <a:t>"</a:t>
            </a:r>
            <a:r>
              <a:rPr lang="nl-BE" altLang="nl-BE" sz="2000" b="1" dirty="0" err="1">
                <a:solidFill>
                  <a:srgbClr val="008080"/>
                </a:solidFill>
                <a:latin typeface="Consolas" panose="020B0609020204030204" pitchFamily="49" charset="0"/>
              </a:rPr>
              <a:t>except</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upon</a:t>
            </a:r>
            <a:r>
              <a:rPr lang="nl-BE" altLang="nl-BE" sz="2000" b="1" dirty="0">
                <a:solidFill>
                  <a:srgbClr val="008080"/>
                </a:solidFill>
                <a:latin typeface="Consolas" panose="020B0609020204030204" pitchFamily="49" charset="0"/>
              </a:rPr>
              <a:t> occasions</a:t>
            </a:r>
            <a:r>
              <a:rPr lang="nl-BE" altLang="nl-BE" sz="2000" b="1" dirty="0">
                <a:solidFill>
                  <a:srgbClr val="000080"/>
                </a:solidFill>
                <a:latin typeface="Consolas" panose="020B0609020204030204" pitchFamily="49" charset="0"/>
              </a:rPr>
              <a:t>\n</a:t>
            </a:r>
            <a:r>
              <a:rPr lang="nl-BE" altLang="nl-BE" sz="2000" b="1" dirty="0">
                <a:solidFill>
                  <a:srgbClr val="008080"/>
                </a:solidFill>
                <a:latin typeface="Consolas" panose="020B0609020204030204" pitchFamily="49" charset="0"/>
              </a:rPr>
              <a:t>" </a:t>
            </a:r>
            <a:r>
              <a:rPr lang="nl-BE" altLang="nl-BE" sz="2000" dirty="0">
                <a:solidFill>
                  <a:srgbClr val="000000"/>
                </a:solidFill>
                <a:latin typeface="Consolas" panose="020B0609020204030204" pitchFamily="49" charset="0"/>
              </a:rPr>
              <a: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a:t>
            </a:r>
            <a:r>
              <a:rPr lang="nl-BE" altLang="nl-BE" sz="2000" b="1" dirty="0">
                <a:solidFill>
                  <a:srgbClr val="008080"/>
                </a:solidFill>
                <a:latin typeface="Consolas" panose="020B0609020204030204" pitchFamily="49" charset="0"/>
              </a:rPr>
              <a:t>"</a:t>
            </a:r>
            <a:r>
              <a:rPr lang="nl-BE" altLang="nl-BE" sz="2000" b="1" dirty="0" err="1">
                <a:solidFill>
                  <a:srgbClr val="008080"/>
                </a:solidFill>
                <a:latin typeface="Consolas" panose="020B0609020204030204" pitchFamily="49" charset="0"/>
              </a:rPr>
              <a:t>when</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my</a:t>
            </a:r>
            <a:r>
              <a:rPr lang="nl-BE" altLang="nl-BE" sz="2000" b="1" dirty="0">
                <a:solidFill>
                  <a:srgbClr val="008080"/>
                </a:solidFill>
                <a:latin typeface="Consolas" panose="020B0609020204030204" pitchFamily="49" charset="0"/>
              </a:rPr>
              <a:t> </a:t>
            </a:r>
            <a:r>
              <a:rPr lang="nl-BE" altLang="nl-BE" sz="2000" b="1" dirty="0" err="1">
                <a:solidFill>
                  <a:srgbClr val="008080"/>
                </a:solidFill>
                <a:latin typeface="Consolas" panose="020B0609020204030204" pitchFamily="49" charset="0"/>
              </a:rPr>
              <a:t>heart</a:t>
            </a:r>
            <a:r>
              <a:rPr lang="nl-BE" altLang="nl-BE" sz="2000" b="1" dirty="0">
                <a:solidFill>
                  <a:srgbClr val="008080"/>
                </a:solidFill>
                <a:latin typeface="Consolas" panose="020B0609020204030204" pitchFamily="49" charset="0"/>
              </a:rPr>
              <a:t> was </a:t>
            </a:r>
            <a:r>
              <a:rPr lang="nl-BE" altLang="nl-BE" sz="2000" b="1" dirty="0" err="1">
                <a:solidFill>
                  <a:srgbClr val="008080"/>
                </a:solidFill>
                <a:latin typeface="Consolas" panose="020B0609020204030204" pitchFamily="49" charset="0"/>
              </a:rPr>
              <a:t>touched</a:t>
            </a:r>
            <a:r>
              <a:rPr lang="nl-BE" altLang="nl-BE" sz="2000" b="1" dirty="0">
                <a:solidFill>
                  <a:srgbClr val="008080"/>
                </a:solidFill>
                <a:latin typeface="Consolas" panose="020B0609020204030204" pitchFamily="49" charset="0"/>
              </a:rPr>
              <a: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905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00BD0-77E5-43B2-B416-1F0188F6E899}"/>
              </a:ext>
            </a:extLst>
          </p:cNvPr>
          <p:cNvSpPr>
            <a:spLocks noGrp="1"/>
          </p:cNvSpPr>
          <p:nvPr>
            <p:ph type="title"/>
          </p:nvPr>
        </p:nvSpPr>
        <p:spPr/>
        <p:txBody>
          <a:bodyPr/>
          <a:lstStyle/>
          <a:p>
            <a:r>
              <a:rPr lang="nl-BE" dirty="0"/>
              <a:t>6.3 Tekens in een string</a:t>
            </a:r>
          </a:p>
        </p:txBody>
      </p:sp>
      <p:graphicFrame>
        <p:nvGraphicFramePr>
          <p:cNvPr id="5" name="Tijdelijke aanduiding voor inhoud 4">
            <a:extLst>
              <a:ext uri="{FF2B5EF4-FFF2-40B4-BE49-F238E27FC236}">
                <a16:creationId xmlns:a16="http://schemas.microsoft.com/office/drawing/2014/main" id="{EC5D7067-512C-41A3-81B3-351A73019E29}"/>
              </a:ext>
            </a:extLst>
          </p:cNvPr>
          <p:cNvGraphicFramePr>
            <a:graphicFrameLocks noGrp="1"/>
          </p:cNvGraphicFramePr>
          <p:nvPr>
            <p:ph idx="1"/>
            <p:extLst>
              <p:ext uri="{D42A27DB-BD31-4B8C-83A1-F6EECF244321}">
                <p14:modId xmlns:p14="http://schemas.microsoft.com/office/powerpoint/2010/main" val="1801556990"/>
              </p:ext>
            </p:extLst>
          </p:nvPr>
        </p:nvGraphicFramePr>
        <p:xfrm>
          <a:off x="808522" y="2571715"/>
          <a:ext cx="7055317" cy="2248946"/>
        </p:xfrm>
        <a:graphic>
          <a:graphicData uri="http://schemas.openxmlformats.org/drawingml/2006/table">
            <a:tbl>
              <a:tblPr firstRow="1" bandRow="1">
                <a:tableStyleId>{5C22544A-7EE6-4342-B048-85BDC9FD1C3A}</a:tableStyleId>
              </a:tblPr>
              <a:tblGrid>
                <a:gridCol w="1506864">
                  <a:extLst>
                    <a:ext uri="{9D8B030D-6E8A-4147-A177-3AD203B41FA5}">
                      <a16:colId xmlns:a16="http://schemas.microsoft.com/office/drawing/2014/main" val="2558178482"/>
                    </a:ext>
                  </a:extLst>
                </a:gridCol>
                <a:gridCol w="591443">
                  <a:extLst>
                    <a:ext uri="{9D8B030D-6E8A-4147-A177-3AD203B41FA5}">
                      <a16:colId xmlns:a16="http://schemas.microsoft.com/office/drawing/2014/main" val="2652288153"/>
                    </a:ext>
                  </a:extLst>
                </a:gridCol>
                <a:gridCol w="529389">
                  <a:extLst>
                    <a:ext uri="{9D8B030D-6E8A-4147-A177-3AD203B41FA5}">
                      <a16:colId xmlns:a16="http://schemas.microsoft.com/office/drawing/2014/main" val="3108264537"/>
                    </a:ext>
                  </a:extLst>
                </a:gridCol>
                <a:gridCol w="476644">
                  <a:extLst>
                    <a:ext uri="{9D8B030D-6E8A-4147-A177-3AD203B41FA5}">
                      <a16:colId xmlns:a16="http://schemas.microsoft.com/office/drawing/2014/main" val="197730510"/>
                    </a:ext>
                  </a:extLst>
                </a:gridCol>
                <a:gridCol w="542716">
                  <a:extLst>
                    <a:ext uri="{9D8B030D-6E8A-4147-A177-3AD203B41FA5}">
                      <a16:colId xmlns:a16="http://schemas.microsoft.com/office/drawing/2014/main" val="1709350328"/>
                    </a:ext>
                  </a:extLst>
                </a:gridCol>
                <a:gridCol w="553570">
                  <a:extLst>
                    <a:ext uri="{9D8B030D-6E8A-4147-A177-3AD203B41FA5}">
                      <a16:colId xmlns:a16="http://schemas.microsoft.com/office/drawing/2014/main" val="3009423282"/>
                    </a:ext>
                  </a:extLst>
                </a:gridCol>
                <a:gridCol w="586133">
                  <a:extLst>
                    <a:ext uri="{9D8B030D-6E8A-4147-A177-3AD203B41FA5}">
                      <a16:colId xmlns:a16="http://schemas.microsoft.com/office/drawing/2014/main" val="1380892106"/>
                    </a:ext>
                  </a:extLst>
                </a:gridCol>
                <a:gridCol w="2268558">
                  <a:extLst>
                    <a:ext uri="{9D8B030D-6E8A-4147-A177-3AD203B41FA5}">
                      <a16:colId xmlns:a16="http://schemas.microsoft.com/office/drawing/2014/main" val="152906099"/>
                    </a:ext>
                  </a:extLst>
                </a:gridCol>
              </a:tblGrid>
              <a:tr h="778685">
                <a:tc>
                  <a:txBody>
                    <a:bodyPr/>
                    <a:lstStyle/>
                    <a:p>
                      <a:endParaRPr lang="nl-BE" dirty="0"/>
                    </a:p>
                  </a:txBody>
                  <a:tcPr/>
                </a:tc>
                <a:tc>
                  <a:txBody>
                    <a:bodyPr/>
                    <a:lstStyle/>
                    <a:p>
                      <a:r>
                        <a:rPr lang="nl-BE" sz="2800" dirty="0"/>
                        <a:t>p</a:t>
                      </a:r>
                    </a:p>
                  </a:txBody>
                  <a:tcPr/>
                </a:tc>
                <a:tc>
                  <a:txBody>
                    <a:bodyPr/>
                    <a:lstStyle/>
                    <a:p>
                      <a:r>
                        <a:rPr lang="nl-BE" sz="2800" dirty="0"/>
                        <a:t>y</a:t>
                      </a:r>
                    </a:p>
                  </a:txBody>
                  <a:tcPr/>
                </a:tc>
                <a:tc>
                  <a:txBody>
                    <a:bodyPr/>
                    <a:lstStyle/>
                    <a:p>
                      <a:r>
                        <a:rPr lang="nl-BE" sz="2800" dirty="0"/>
                        <a:t>t</a:t>
                      </a:r>
                    </a:p>
                  </a:txBody>
                  <a:tcPr/>
                </a:tc>
                <a:tc>
                  <a:txBody>
                    <a:bodyPr/>
                    <a:lstStyle/>
                    <a:p>
                      <a:r>
                        <a:rPr lang="nl-BE" sz="2800" dirty="0"/>
                        <a:t>h</a:t>
                      </a:r>
                    </a:p>
                  </a:txBody>
                  <a:tcPr/>
                </a:tc>
                <a:tc>
                  <a:txBody>
                    <a:bodyPr/>
                    <a:lstStyle/>
                    <a:p>
                      <a:r>
                        <a:rPr lang="nl-BE" sz="2800" dirty="0"/>
                        <a:t>o</a:t>
                      </a:r>
                    </a:p>
                  </a:txBody>
                  <a:tcPr/>
                </a:tc>
                <a:tc>
                  <a:txBody>
                    <a:bodyPr/>
                    <a:lstStyle/>
                    <a:p>
                      <a:r>
                        <a:rPr lang="nl-BE" sz="2800" dirty="0"/>
                        <a:t>n</a:t>
                      </a:r>
                    </a:p>
                  </a:txBody>
                  <a:tcPr/>
                </a:tc>
                <a:tc>
                  <a:txBody>
                    <a:bodyPr/>
                    <a:lstStyle/>
                    <a:p>
                      <a:endParaRPr lang="nl-BE" dirty="0"/>
                    </a:p>
                  </a:txBody>
                  <a:tcPr/>
                </a:tc>
                <a:extLst>
                  <a:ext uri="{0D108BD9-81ED-4DB2-BD59-A6C34878D82A}">
                    <a16:rowId xmlns:a16="http://schemas.microsoft.com/office/drawing/2014/main" val="800443478"/>
                  </a:ext>
                </a:extLst>
              </a:tr>
              <a:tr h="691576">
                <a:tc>
                  <a:txBody>
                    <a:bodyPr/>
                    <a:lstStyle/>
                    <a:p>
                      <a:endParaRPr lang="nl-BE" sz="2800" dirty="0"/>
                    </a:p>
                  </a:txBody>
                  <a:tcPr/>
                </a:tc>
                <a:tc>
                  <a:txBody>
                    <a:bodyPr/>
                    <a:lstStyle/>
                    <a:p>
                      <a:r>
                        <a:rPr lang="nl-BE" sz="2800" dirty="0"/>
                        <a:t>0</a:t>
                      </a:r>
                    </a:p>
                  </a:txBody>
                  <a:tcPr/>
                </a:tc>
                <a:tc>
                  <a:txBody>
                    <a:bodyPr/>
                    <a:lstStyle/>
                    <a:p>
                      <a:r>
                        <a:rPr lang="nl-BE" sz="2800" dirty="0"/>
                        <a:t>1</a:t>
                      </a:r>
                    </a:p>
                  </a:txBody>
                  <a:tcPr/>
                </a:tc>
                <a:tc>
                  <a:txBody>
                    <a:bodyPr/>
                    <a:lstStyle/>
                    <a:p>
                      <a:r>
                        <a:rPr lang="nl-BE" sz="2800" dirty="0"/>
                        <a:t>2</a:t>
                      </a:r>
                    </a:p>
                  </a:txBody>
                  <a:tcPr/>
                </a:tc>
                <a:tc>
                  <a:txBody>
                    <a:bodyPr/>
                    <a:lstStyle/>
                    <a:p>
                      <a:r>
                        <a:rPr lang="nl-BE" sz="2800" dirty="0"/>
                        <a:t>3</a:t>
                      </a:r>
                    </a:p>
                  </a:txBody>
                  <a:tcPr/>
                </a:tc>
                <a:tc>
                  <a:txBody>
                    <a:bodyPr/>
                    <a:lstStyle/>
                    <a:p>
                      <a:r>
                        <a:rPr lang="nl-BE" sz="2800" dirty="0"/>
                        <a:t>4</a:t>
                      </a:r>
                    </a:p>
                  </a:txBody>
                  <a:tcPr/>
                </a:tc>
                <a:tc>
                  <a:txBody>
                    <a:bodyPr/>
                    <a:lstStyle/>
                    <a:p>
                      <a:r>
                        <a:rPr lang="nl-BE" sz="2800" dirty="0"/>
                        <a:t>5</a:t>
                      </a:r>
                    </a:p>
                  </a:txBody>
                  <a:tcPr/>
                </a:tc>
                <a:tc>
                  <a:txBody>
                    <a:bodyPr/>
                    <a:lstStyle/>
                    <a:p>
                      <a:r>
                        <a:rPr lang="nl-BE" sz="2800" dirty="0"/>
                        <a:t>= </a:t>
                      </a:r>
                      <a:r>
                        <a:rPr lang="nl-BE" sz="2800" dirty="0" err="1"/>
                        <a:t>len</a:t>
                      </a:r>
                      <a:r>
                        <a:rPr lang="nl-BE" sz="2800" dirty="0"/>
                        <a:t>(s) -1</a:t>
                      </a:r>
                    </a:p>
                  </a:txBody>
                  <a:tcPr/>
                </a:tc>
                <a:extLst>
                  <a:ext uri="{0D108BD9-81ED-4DB2-BD59-A6C34878D82A}">
                    <a16:rowId xmlns:a16="http://schemas.microsoft.com/office/drawing/2014/main" val="2668775521"/>
                  </a:ext>
                </a:extLst>
              </a:tr>
              <a:tr h="778685">
                <a:tc>
                  <a:txBody>
                    <a:bodyPr/>
                    <a:lstStyle/>
                    <a:p>
                      <a:r>
                        <a:rPr lang="nl-BE" sz="2800" dirty="0"/>
                        <a:t>-</a:t>
                      </a:r>
                      <a:r>
                        <a:rPr lang="nl-BE" sz="2800" dirty="0" err="1"/>
                        <a:t>len</a:t>
                      </a:r>
                      <a:r>
                        <a:rPr lang="nl-BE" sz="2800" dirty="0"/>
                        <a:t>(s) =</a:t>
                      </a:r>
                    </a:p>
                  </a:txBody>
                  <a:tcPr/>
                </a:tc>
                <a:tc>
                  <a:txBody>
                    <a:bodyPr/>
                    <a:lstStyle/>
                    <a:p>
                      <a:r>
                        <a:rPr lang="nl-BE" sz="2800" dirty="0"/>
                        <a:t>-6</a:t>
                      </a:r>
                    </a:p>
                  </a:txBody>
                  <a:tcPr/>
                </a:tc>
                <a:tc>
                  <a:txBody>
                    <a:bodyPr/>
                    <a:lstStyle/>
                    <a:p>
                      <a:r>
                        <a:rPr lang="nl-BE" sz="2800" dirty="0"/>
                        <a:t>-5</a:t>
                      </a:r>
                    </a:p>
                  </a:txBody>
                  <a:tcPr/>
                </a:tc>
                <a:tc>
                  <a:txBody>
                    <a:bodyPr/>
                    <a:lstStyle/>
                    <a:p>
                      <a:r>
                        <a:rPr lang="nl-BE" sz="2800" dirty="0"/>
                        <a:t>-4</a:t>
                      </a:r>
                    </a:p>
                  </a:txBody>
                  <a:tcPr/>
                </a:tc>
                <a:tc>
                  <a:txBody>
                    <a:bodyPr/>
                    <a:lstStyle/>
                    <a:p>
                      <a:r>
                        <a:rPr lang="nl-BE" sz="2800" dirty="0"/>
                        <a:t>-3</a:t>
                      </a:r>
                    </a:p>
                  </a:txBody>
                  <a:tcPr/>
                </a:tc>
                <a:tc>
                  <a:txBody>
                    <a:bodyPr/>
                    <a:lstStyle/>
                    <a:p>
                      <a:r>
                        <a:rPr lang="nl-BE" sz="2800" dirty="0"/>
                        <a:t>-2</a:t>
                      </a:r>
                    </a:p>
                  </a:txBody>
                  <a:tcPr/>
                </a:tc>
                <a:tc>
                  <a:txBody>
                    <a:bodyPr/>
                    <a:lstStyle/>
                    <a:p>
                      <a:r>
                        <a:rPr lang="nl-BE" sz="2800" dirty="0"/>
                        <a:t>-1</a:t>
                      </a:r>
                    </a:p>
                  </a:txBody>
                  <a:tcPr/>
                </a:tc>
                <a:tc>
                  <a:txBody>
                    <a:bodyPr/>
                    <a:lstStyle/>
                    <a:p>
                      <a:endParaRPr lang="nl-BE" sz="2800" dirty="0"/>
                    </a:p>
                  </a:txBody>
                  <a:tcPr/>
                </a:tc>
                <a:extLst>
                  <a:ext uri="{0D108BD9-81ED-4DB2-BD59-A6C34878D82A}">
                    <a16:rowId xmlns:a16="http://schemas.microsoft.com/office/drawing/2014/main" val="3323917372"/>
                  </a:ext>
                </a:extLst>
              </a:tr>
            </a:tbl>
          </a:graphicData>
        </a:graphic>
      </p:graphicFrame>
      <p:sp>
        <p:nvSpPr>
          <p:cNvPr id="4" name="Tijdelijke aanduiding voor dianummer 3">
            <a:extLst>
              <a:ext uri="{FF2B5EF4-FFF2-40B4-BE49-F238E27FC236}">
                <a16:creationId xmlns:a16="http://schemas.microsoft.com/office/drawing/2014/main" id="{B4B3379F-9E68-4EEC-BC95-734E448BE756}"/>
              </a:ext>
            </a:extLst>
          </p:cNvPr>
          <p:cNvSpPr>
            <a:spLocks noGrp="1"/>
          </p:cNvSpPr>
          <p:nvPr>
            <p:ph type="sldNum" sz="quarter" idx="12"/>
          </p:nvPr>
        </p:nvSpPr>
        <p:spPr/>
        <p:txBody>
          <a:bodyPr/>
          <a:lstStyle/>
          <a:p>
            <a:fld id="{65E3036D-0E03-9346-8FAD-2172B1B1F203}" type="slidenum">
              <a:rPr lang="nl-NL" smtClean="0"/>
              <a:pPr/>
              <a:t>8</a:t>
            </a:fld>
            <a:endParaRPr lang="nl-NL"/>
          </a:p>
        </p:txBody>
      </p:sp>
    </p:spTree>
    <p:extLst>
      <p:ext uri="{BB962C8B-B14F-4D97-AF65-F5344CB8AC3E}">
        <p14:creationId xmlns:p14="http://schemas.microsoft.com/office/powerpoint/2010/main" val="108217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B94416-982B-40D7-808D-7A0E711A5DA8}"/>
              </a:ext>
            </a:extLst>
          </p:cNvPr>
          <p:cNvSpPr>
            <a:spLocks noGrp="1"/>
          </p:cNvSpPr>
          <p:nvPr>
            <p:ph type="title"/>
          </p:nvPr>
        </p:nvSpPr>
        <p:spPr/>
        <p:txBody>
          <a:bodyPr>
            <a:normAutofit/>
          </a:bodyPr>
          <a:lstStyle/>
          <a:p>
            <a:r>
              <a:rPr lang="nl-BE" dirty="0"/>
              <a:t>6.3.1 String indices</a:t>
            </a:r>
          </a:p>
        </p:txBody>
      </p:sp>
      <p:sp>
        <p:nvSpPr>
          <p:cNvPr id="4" name="Tijdelijke aanduiding voor dianummer 3">
            <a:extLst>
              <a:ext uri="{FF2B5EF4-FFF2-40B4-BE49-F238E27FC236}">
                <a16:creationId xmlns:a16="http://schemas.microsoft.com/office/drawing/2014/main" id="{A53B2315-6698-4C06-8969-B4E9A4AAFCEF}"/>
              </a:ext>
            </a:extLst>
          </p:cNvPr>
          <p:cNvSpPr>
            <a:spLocks noGrp="1"/>
          </p:cNvSpPr>
          <p:nvPr>
            <p:ph type="sldNum" sz="quarter" idx="12"/>
          </p:nvPr>
        </p:nvSpPr>
        <p:spPr/>
        <p:txBody>
          <a:bodyPr/>
          <a:lstStyle/>
          <a:p>
            <a:fld id="{65E3036D-0E03-9346-8FAD-2172B1B1F203}" type="slidenum">
              <a:rPr lang="nl-NL" smtClean="0"/>
              <a:pPr/>
              <a:t>9</a:t>
            </a:fld>
            <a:endParaRPr lang="nl-NL"/>
          </a:p>
        </p:txBody>
      </p:sp>
      <p:sp>
        <p:nvSpPr>
          <p:cNvPr id="6" name="Rectangle 1">
            <a:extLst>
              <a:ext uri="{FF2B5EF4-FFF2-40B4-BE49-F238E27FC236}">
                <a16:creationId xmlns:a16="http://schemas.microsoft.com/office/drawing/2014/main" id="{62EE26C9-B311-4EDC-A911-CCE5AAC55096}"/>
              </a:ext>
            </a:extLst>
          </p:cNvPr>
          <p:cNvSpPr>
            <a:spLocks noChangeArrowheads="1"/>
          </p:cNvSpPr>
          <p:nvPr/>
        </p:nvSpPr>
        <p:spPr bwMode="auto">
          <a:xfrm>
            <a:off x="664143" y="2537303"/>
            <a:ext cx="4783756"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"party"</a:t>
            </a:r>
            <a:br>
              <a:rPr kumimoji="0" lang="nl-BE" altLang="nl-BE"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fun</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nl-BE" altLang="nl-BE" sz="2400" dirty="0">
                <a:solidFill>
                  <a:srgbClr val="000080"/>
                </a:solidFill>
                <a:latin typeface="Courier New" panose="02070309020205020404" pitchFamily="49" charset="0"/>
                <a:cs typeface="Courier New" panose="02070309020205020404" pitchFamily="49" charset="0"/>
              </a:rPr>
              <a:t>print</a:t>
            </a:r>
            <a:r>
              <a:rPr lang="nl-BE" altLang="nl-BE" sz="2400" dirty="0">
                <a:solidFill>
                  <a:srgbClr val="000000"/>
                </a:solidFill>
                <a:latin typeface="Courier New" panose="02070309020205020404" pitchFamily="49" charset="0"/>
                <a:cs typeface="Courier New" panose="02070309020205020404" pitchFamily="49" charset="0"/>
              </a:rPr>
              <a:t>(</a:t>
            </a:r>
            <a:r>
              <a:rPr lang="nl-BE" altLang="nl-BE" sz="2400" dirty="0" err="1">
                <a:solidFill>
                  <a:srgbClr val="000000"/>
                </a:solidFill>
                <a:latin typeface="Courier New" panose="02070309020205020404" pitchFamily="49" charset="0"/>
                <a:cs typeface="Courier New" panose="02070309020205020404" pitchFamily="49" charset="0"/>
              </a:rPr>
              <a:t>fun</a:t>
            </a:r>
            <a:r>
              <a:rPr lang="nl-BE" altLang="nl-BE" sz="2400" dirty="0">
                <a:solidFill>
                  <a:srgbClr val="000000"/>
                </a:solidFill>
                <a:latin typeface="Courier New" panose="02070309020205020404" pitchFamily="49" charset="0"/>
                <a:cs typeface="Courier New" panose="02070309020205020404" pitchFamily="49" charset="0"/>
              </a:rPr>
              <a:t>[5])</a:t>
            </a:r>
          </a:p>
        </p:txBody>
      </p:sp>
      <p:sp>
        <p:nvSpPr>
          <p:cNvPr id="7" name="Tekstvak 6">
            <a:extLst>
              <a:ext uri="{FF2B5EF4-FFF2-40B4-BE49-F238E27FC236}">
                <a16:creationId xmlns:a16="http://schemas.microsoft.com/office/drawing/2014/main" id="{AA21449D-2C12-4E3F-94AE-53257F0DAE02}"/>
              </a:ext>
            </a:extLst>
          </p:cNvPr>
          <p:cNvSpPr txBox="1"/>
          <p:nvPr/>
        </p:nvSpPr>
        <p:spPr>
          <a:xfrm>
            <a:off x="5043638" y="3240008"/>
            <a:ext cx="3066381" cy="830997"/>
          </a:xfrm>
          <a:prstGeom prst="rect">
            <a:avLst/>
          </a:prstGeom>
          <a:noFill/>
        </p:spPr>
        <p:txBody>
          <a:bodyPr wrap="square" rtlCol="0">
            <a:spAutoFit/>
          </a:bodyPr>
          <a:lstStyle/>
          <a:p>
            <a:r>
              <a:rPr lang="nl-BE" sz="2400" dirty="0"/>
              <a:t>y</a:t>
            </a:r>
          </a:p>
          <a:p>
            <a:endParaRPr lang="nl-BE" sz="2400" dirty="0"/>
          </a:p>
        </p:txBody>
      </p:sp>
      <p:sp>
        <p:nvSpPr>
          <p:cNvPr id="8" name="Tekstvak 7">
            <a:extLst>
              <a:ext uri="{FF2B5EF4-FFF2-40B4-BE49-F238E27FC236}">
                <a16:creationId xmlns:a16="http://schemas.microsoft.com/office/drawing/2014/main" id="{6EC92D57-143A-4538-9595-9EE191121250}"/>
              </a:ext>
            </a:extLst>
          </p:cNvPr>
          <p:cNvSpPr txBox="1"/>
          <p:nvPr/>
        </p:nvSpPr>
        <p:spPr>
          <a:xfrm>
            <a:off x="5043638" y="2833152"/>
            <a:ext cx="3066381" cy="461665"/>
          </a:xfrm>
          <a:prstGeom prst="rect">
            <a:avLst/>
          </a:prstGeom>
          <a:noFill/>
        </p:spPr>
        <p:txBody>
          <a:bodyPr wrap="square" rtlCol="0">
            <a:spAutoFit/>
          </a:bodyPr>
          <a:lstStyle/>
          <a:p>
            <a:r>
              <a:rPr lang="nl-BE" sz="2400" dirty="0"/>
              <a:t>p</a:t>
            </a:r>
          </a:p>
        </p:txBody>
      </p:sp>
      <p:sp>
        <p:nvSpPr>
          <p:cNvPr id="9" name="Tekstvak 8">
            <a:extLst>
              <a:ext uri="{FF2B5EF4-FFF2-40B4-BE49-F238E27FC236}">
                <a16:creationId xmlns:a16="http://schemas.microsoft.com/office/drawing/2014/main" id="{322C6116-DC7E-416B-AEC0-7869C8035AE0}"/>
              </a:ext>
            </a:extLst>
          </p:cNvPr>
          <p:cNvSpPr txBox="1"/>
          <p:nvPr/>
        </p:nvSpPr>
        <p:spPr>
          <a:xfrm>
            <a:off x="5043638" y="1604561"/>
            <a:ext cx="2213811" cy="461665"/>
          </a:xfrm>
          <a:prstGeom prst="rect">
            <a:avLst/>
          </a:prstGeom>
          <a:noFill/>
        </p:spPr>
        <p:txBody>
          <a:bodyPr wrap="square" rtlCol="0">
            <a:spAutoFit/>
          </a:bodyPr>
          <a:lstStyle/>
          <a:p>
            <a:r>
              <a:rPr lang="nl-BE" sz="2400" dirty="0">
                <a:solidFill>
                  <a:srgbClr val="FF0000"/>
                </a:solidFill>
              </a:rPr>
              <a:t>Output?</a:t>
            </a:r>
          </a:p>
        </p:txBody>
      </p:sp>
      <p:sp>
        <p:nvSpPr>
          <p:cNvPr id="10" name="Tekstvak 9">
            <a:extLst>
              <a:ext uri="{FF2B5EF4-FFF2-40B4-BE49-F238E27FC236}">
                <a16:creationId xmlns:a16="http://schemas.microsoft.com/office/drawing/2014/main" id="{BCDD59DF-EFA7-4360-B380-0D6019EC9A82}"/>
              </a:ext>
            </a:extLst>
          </p:cNvPr>
          <p:cNvSpPr txBox="1"/>
          <p:nvPr/>
        </p:nvSpPr>
        <p:spPr>
          <a:xfrm>
            <a:off x="5043638" y="3599132"/>
            <a:ext cx="3066375" cy="461665"/>
          </a:xfrm>
          <a:prstGeom prst="rect">
            <a:avLst/>
          </a:prstGeom>
          <a:noFill/>
        </p:spPr>
        <p:txBody>
          <a:bodyPr wrap="square" rtlCol="0">
            <a:spAutoFit/>
          </a:bodyPr>
          <a:lstStyle/>
          <a:p>
            <a:r>
              <a:rPr lang="nl-BE" sz="2400" dirty="0"/>
              <a:t>r</a:t>
            </a:r>
          </a:p>
        </p:txBody>
      </p:sp>
      <p:sp>
        <p:nvSpPr>
          <p:cNvPr id="11" name="Tekstvak 10">
            <a:extLst>
              <a:ext uri="{FF2B5EF4-FFF2-40B4-BE49-F238E27FC236}">
                <a16:creationId xmlns:a16="http://schemas.microsoft.com/office/drawing/2014/main" id="{9A3B4941-034B-4EDC-A1A8-57DC21C4FD65}"/>
              </a:ext>
            </a:extLst>
          </p:cNvPr>
          <p:cNvSpPr txBox="1"/>
          <p:nvPr/>
        </p:nvSpPr>
        <p:spPr>
          <a:xfrm>
            <a:off x="5043638" y="3958255"/>
            <a:ext cx="3840480" cy="461665"/>
          </a:xfrm>
          <a:prstGeom prst="rect">
            <a:avLst/>
          </a:prstGeom>
          <a:noFill/>
        </p:spPr>
        <p:txBody>
          <a:bodyPr wrap="square" rtlCol="0">
            <a:spAutoFit/>
          </a:bodyPr>
          <a:lstStyle/>
          <a:p>
            <a:r>
              <a:rPr lang="nl-BE" sz="2400" dirty="0"/>
              <a:t>t</a:t>
            </a:r>
          </a:p>
        </p:txBody>
      </p:sp>
      <p:sp>
        <p:nvSpPr>
          <p:cNvPr id="12" name="Tekstvak 11">
            <a:extLst>
              <a:ext uri="{FF2B5EF4-FFF2-40B4-BE49-F238E27FC236}">
                <a16:creationId xmlns:a16="http://schemas.microsoft.com/office/drawing/2014/main" id="{513BC666-DD18-4F44-937D-1DDFA9667E9E}"/>
              </a:ext>
            </a:extLst>
          </p:cNvPr>
          <p:cNvSpPr txBox="1"/>
          <p:nvPr/>
        </p:nvSpPr>
        <p:spPr>
          <a:xfrm>
            <a:off x="5043638" y="4352113"/>
            <a:ext cx="3840474" cy="461665"/>
          </a:xfrm>
          <a:prstGeom prst="rect">
            <a:avLst/>
          </a:prstGeom>
          <a:noFill/>
        </p:spPr>
        <p:txBody>
          <a:bodyPr wrap="square" rtlCol="0">
            <a:spAutoFit/>
          </a:bodyPr>
          <a:lstStyle/>
          <a:p>
            <a:r>
              <a:rPr lang="nl-BE" sz="2400" dirty="0"/>
              <a:t>p</a:t>
            </a:r>
          </a:p>
        </p:txBody>
      </p:sp>
      <p:sp>
        <p:nvSpPr>
          <p:cNvPr id="13" name="Tekstvak 12">
            <a:extLst>
              <a:ext uri="{FF2B5EF4-FFF2-40B4-BE49-F238E27FC236}">
                <a16:creationId xmlns:a16="http://schemas.microsoft.com/office/drawing/2014/main" id="{06C1C6EE-6362-4F27-BD68-C47A7D1AB1AA}"/>
              </a:ext>
            </a:extLst>
          </p:cNvPr>
          <p:cNvSpPr txBox="1"/>
          <p:nvPr/>
        </p:nvSpPr>
        <p:spPr>
          <a:xfrm>
            <a:off x="5043638" y="4784432"/>
            <a:ext cx="3840468" cy="461665"/>
          </a:xfrm>
          <a:prstGeom prst="rect">
            <a:avLst/>
          </a:prstGeom>
          <a:noFill/>
        </p:spPr>
        <p:txBody>
          <a:bodyPr wrap="square" rtlCol="0">
            <a:spAutoFit/>
          </a:bodyPr>
          <a:lstStyle/>
          <a:p>
            <a:r>
              <a:rPr lang="nl-BE" sz="2400" dirty="0"/>
              <a:t>y</a:t>
            </a:r>
          </a:p>
        </p:txBody>
      </p:sp>
      <p:sp>
        <p:nvSpPr>
          <p:cNvPr id="17" name="Tekstvak 16">
            <a:extLst>
              <a:ext uri="{FF2B5EF4-FFF2-40B4-BE49-F238E27FC236}">
                <a16:creationId xmlns:a16="http://schemas.microsoft.com/office/drawing/2014/main" id="{82588FCA-C064-4298-92D2-3EE75653C841}"/>
              </a:ext>
            </a:extLst>
          </p:cNvPr>
          <p:cNvSpPr txBox="1"/>
          <p:nvPr/>
        </p:nvSpPr>
        <p:spPr>
          <a:xfrm>
            <a:off x="5043650" y="5177075"/>
            <a:ext cx="3840468" cy="830997"/>
          </a:xfrm>
          <a:prstGeom prst="rect">
            <a:avLst/>
          </a:prstGeom>
          <a:noFill/>
        </p:spPr>
        <p:txBody>
          <a:bodyPr wrap="square" rtlCol="0">
            <a:spAutoFit/>
          </a:bodyPr>
          <a:lstStyle/>
          <a:p>
            <a:r>
              <a:rPr lang="nl-BE" sz="2400" dirty="0" err="1"/>
              <a:t>IndexError</a:t>
            </a:r>
            <a:r>
              <a:rPr lang="nl-BE" sz="2400" dirty="0"/>
              <a:t>: string index out of range</a:t>
            </a:r>
          </a:p>
        </p:txBody>
      </p:sp>
    </p:spTree>
    <p:extLst>
      <p:ext uri="{BB962C8B-B14F-4D97-AF65-F5344CB8AC3E}">
        <p14:creationId xmlns:p14="http://schemas.microsoft.com/office/powerpoint/2010/main" val="42604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P spid="17" grpId="0"/>
    </p:bldLst>
  </p:timing>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BDF6DBDF68B64BB7A2E7560CE18559" ma:contentTypeVersion="3" ma:contentTypeDescription="Een nieuw document maken." ma:contentTypeScope="" ma:versionID="3819241e109e70baa0a232eca21851cb">
  <xsd:schema xmlns:xsd="http://www.w3.org/2001/XMLSchema" xmlns:xs="http://www.w3.org/2001/XMLSchema" xmlns:p="http://schemas.microsoft.com/office/2006/metadata/properties" xmlns:ns2="d6417362-778e-4ed5-9083-63826e8f8b42" targetNamespace="http://schemas.microsoft.com/office/2006/metadata/properties" ma:root="true" ma:fieldsID="dcf89f0ec42ac1f3753fdb4af2197f2b" ns2:_="">
    <xsd:import namespace="d6417362-778e-4ed5-9083-63826e8f8b42"/>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17362-778e-4ed5-9083-63826e8f8b42"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EA81E4-6E31-49A0-A3F8-1B23EB8E6F7A}">
  <ds:schemaRefs>
    <ds:schemaRef ds:uri="http://schemas.microsoft.com/office/2006/metadata/properties"/>
    <ds:schemaRef ds:uri="http://purl.org/dc/terms/"/>
    <ds:schemaRef ds:uri="http://schemas.openxmlformats.org/package/2006/metadata/core-properties"/>
    <ds:schemaRef ds:uri="d6417362-778e-4ed5-9083-63826e8f8b42"/>
    <ds:schemaRef ds:uri="http://purl.org/dc/dcmitype/"/>
    <ds:schemaRef ds:uri="http://schemas.microsoft.com/office/infopath/2007/PartnerControls"/>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8176354A-BC58-4C84-A5C5-53B9526F2E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17362-778e-4ed5-9083-63826e8f8b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0D4A7D-4AF3-41B8-85A1-0B40E6A1DD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11417</TotalTime>
  <Words>1783</Words>
  <Application>Microsoft Office PowerPoint</Application>
  <PresentationFormat>Diavoorstelling (4:3)</PresentationFormat>
  <Paragraphs>179</Paragraphs>
  <Slides>29</Slides>
  <Notes>2</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29</vt:i4>
      </vt:variant>
    </vt:vector>
  </HeadingPairs>
  <TitlesOfParts>
    <vt:vector size="35" baseType="lpstr">
      <vt:lpstr>Arial</vt:lpstr>
      <vt:lpstr>Calibri</vt:lpstr>
      <vt:lpstr>Consolas</vt:lpstr>
      <vt:lpstr>Courier New</vt:lpstr>
      <vt:lpstr>Lucida Grande</vt:lpstr>
      <vt:lpstr>Presentatie</vt:lpstr>
      <vt:lpstr>Hoofdstuk 6</vt:lpstr>
      <vt:lpstr>6.1 Introductie</vt:lpstr>
      <vt:lpstr>6.1.1 len()</vt:lpstr>
      <vt:lpstr>Opgave 1</vt:lpstr>
      <vt:lpstr>6.1.2 format</vt:lpstr>
      <vt:lpstr>6.1.3 for-loop</vt:lpstr>
      <vt:lpstr>6.2 Multi-line strings</vt:lpstr>
      <vt:lpstr>6.3 Tekens in een string</vt:lpstr>
      <vt:lpstr>6.3.1 String indices</vt:lpstr>
      <vt:lpstr>6.3.1 String indices</vt:lpstr>
      <vt:lpstr>6.3.3 Substrings met stappen</vt:lpstr>
      <vt:lpstr>Opgave 2  (zie cursus opgave 6.3)</vt:lpstr>
      <vt:lpstr>Opgave 3 (zie cursus opgave 6.4)</vt:lpstr>
      <vt:lpstr>6.4 Strings zijn onveranderbaar</vt:lpstr>
      <vt:lpstr>6.4 Strings zijn onveranderbaar</vt:lpstr>
      <vt:lpstr>6.5.1 strip()</vt:lpstr>
      <vt:lpstr>6.5.2 upper() and lower()</vt:lpstr>
      <vt:lpstr>Opgave 4</vt:lpstr>
      <vt:lpstr>Opgave 5</vt:lpstr>
      <vt:lpstr>Opgave 6</vt:lpstr>
      <vt:lpstr>6.5.3 find()</vt:lpstr>
      <vt:lpstr>Opgave 7</vt:lpstr>
      <vt:lpstr>6.5.4 replace()</vt:lpstr>
      <vt:lpstr>Opgave 8</vt:lpstr>
      <vt:lpstr>Opgave 9</vt:lpstr>
      <vt:lpstr>6.4 ASCII-tabel</vt:lpstr>
      <vt:lpstr>ord() en chr()</vt:lpstr>
      <vt:lpstr>ord() en chr() </vt:lpstr>
      <vt:lpstr>Opgave 10 (zie cursus opgave 6.5)</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PXL</dc:creator>
  <cp:lastModifiedBy>Heidi Tans</cp:lastModifiedBy>
  <cp:revision>525</cp:revision>
  <dcterms:created xsi:type="dcterms:W3CDTF">2013-10-07T12:53:33Z</dcterms:created>
  <dcterms:modified xsi:type="dcterms:W3CDTF">2023-09-11T09:57:22Z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0x0101008DBDF6DBDF68B64BB7A2E7560CE18559</vt:lpwstr>
  </property>
  <property fmtid="{D5CDD505-2E9C-101B-9397-08002B2CF9AE}" pid="3" name="MSIP_Label_f95379a6-efcb-4855-97e0-03c6be785496_Enabled">
    <vt:lpwstr>True</vt:lpwstr>
  </property>
  <property fmtid="{D5CDD505-2E9C-101B-9397-08002B2CF9AE}" pid="4" name="MSIP_Label_f95379a6-efcb-4855-97e0-03c6be785496_SiteId">
    <vt:lpwstr>0bff66c5-45db-46ed-8b81-87959e069b90</vt:lpwstr>
  </property>
  <property fmtid="{D5CDD505-2E9C-101B-9397-08002B2CF9AE}" pid="5" name="MSIP_Label_f95379a6-efcb-4855-97e0-03c6be785496_Owner">
    <vt:lpwstr>20002296@PXL.BE</vt:lpwstr>
  </property>
  <property fmtid="{D5CDD505-2E9C-101B-9397-08002B2CF9AE}" pid="6" name="MSIP_Label_f95379a6-efcb-4855-97e0-03c6be785496_SetDate">
    <vt:lpwstr>2019-10-10T18:42:05.1465766Z</vt:lpwstr>
  </property>
  <property fmtid="{D5CDD505-2E9C-101B-9397-08002B2CF9AE}" pid="7" name="MSIP_Label_f95379a6-efcb-4855-97e0-03c6be785496_Name">
    <vt:lpwstr>Publiek</vt:lpwstr>
  </property>
  <property fmtid="{D5CDD505-2E9C-101B-9397-08002B2CF9AE}" pid="8" name="MSIP_Label_f95379a6-efcb-4855-97e0-03c6be785496_Application">
    <vt:lpwstr>Microsoft Azure Information Protection</vt:lpwstr>
  </property>
  <property fmtid="{D5CDD505-2E9C-101B-9397-08002B2CF9AE}" pid="9" name="MSIP_Label_f95379a6-efcb-4855-97e0-03c6be785496_ActionId">
    <vt:lpwstr>91d87326-aa67-492f-998b-5fc580196eec</vt:lpwstr>
  </property>
  <property fmtid="{D5CDD505-2E9C-101B-9397-08002B2CF9AE}" pid="10" name="MSIP_Label_f95379a6-efcb-4855-97e0-03c6be785496_Extended_MSFT_Method">
    <vt:lpwstr>Automatic</vt:lpwstr>
  </property>
  <property fmtid="{D5CDD505-2E9C-101B-9397-08002B2CF9AE}" pid="11" name="Sensitivity">
    <vt:lpwstr>Publiek</vt:lpwstr>
  </property>
</Properties>
</file>