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9" r:id="rId5"/>
    <p:sldId id="260" r:id="rId6"/>
    <p:sldId id="261" r:id="rId7"/>
    <p:sldId id="262" r:id="rId8"/>
    <p:sldId id="263" r:id="rId9"/>
    <p:sldId id="264" r:id="rId10"/>
    <p:sldId id="265" r:id="rId11"/>
    <p:sldId id="280" r:id="rId13"/>
    <p:sldId id="281" r:id="rId14"/>
    <p:sldId id="268" r:id="rId15"/>
    <p:sldId id="282"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h Thanh" initials="T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836"/>
    <a:srgbClr val="60A7E2"/>
    <a:srgbClr val="DB9067"/>
    <a:srgbClr val="E27C60"/>
    <a:srgbClr val="7997C9"/>
    <a:srgbClr val="D6A16C"/>
    <a:srgbClr val="7F6000"/>
    <a:srgbClr val="B54121"/>
    <a:srgbClr val="586868"/>
    <a:srgbClr val="B4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9090" autoAdjust="0"/>
  </p:normalViewPr>
  <p:slideViewPr>
    <p:cSldViewPr snapToGrid="0" showGuides="1">
      <p:cViewPr varScale="1">
        <p:scale>
          <a:sx n="67" d="100"/>
          <a:sy n="67" d="100"/>
        </p:scale>
        <p:origin x="1104"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23D92-3FEA-4E88-BC0A-27E031331A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E20ED-70C1-4982-B692-57607F247FF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4400" b="0" i="0" u="none" strike="noStrike" dirty="0">
                <a:solidFill>
                  <a:srgbClr val="212529"/>
                </a:solidFill>
                <a:effectLst/>
                <a:latin typeface="+mn-lt"/>
              </a:rPr>
              <a:t>Dart là một ngôn ngữ lập trình mã nguồn mở (open source) đa năng (general purpose). </a:t>
            </a:r>
            <a:endParaRPr lang="en-US" sz="4400" b="0" i="0" u="none" strike="noStrike" dirty="0">
              <a:solidFill>
                <a:srgbClr val="212529"/>
              </a:solidFill>
              <a:effectLst/>
              <a:latin typeface="+mn-lt"/>
            </a:endParaRPr>
          </a:p>
          <a:p>
            <a:pPr rtl="0">
              <a:spcBef>
                <a:spcPts val="1200"/>
              </a:spcBef>
              <a:spcAft>
                <a:spcPts val="1200"/>
              </a:spcAft>
            </a:pPr>
            <a:r>
              <a:rPr lang="vi-VN" sz="4400" b="0" i="0" u="none" strike="noStrike" dirty="0">
                <a:solidFill>
                  <a:srgbClr val="212529"/>
                </a:solidFill>
                <a:effectLst/>
                <a:latin typeface="+mn-lt"/>
              </a:rPr>
              <a:t>Nó được phát triển bởi Google. Dart là một ngôn ngữ lập trình hướng đối tượng sử dụng cú pháp của C (C-style syntax). </a:t>
            </a:r>
            <a:endParaRPr lang="en-US" sz="4400" b="0" i="0" u="none" strike="noStrike" dirty="0">
              <a:solidFill>
                <a:srgbClr val="212529"/>
              </a:solidFill>
              <a:effectLst/>
              <a:latin typeface="+mn-lt"/>
            </a:endParaRPr>
          </a:p>
          <a:p>
            <a:pPr rtl="0">
              <a:spcBef>
                <a:spcPts val="1200"/>
              </a:spcBef>
              <a:spcAft>
                <a:spcPts val="1200"/>
              </a:spcAft>
            </a:pPr>
            <a:r>
              <a:rPr lang="vi-VN" sz="4400" b="0" i="0" u="none" strike="noStrike" dirty="0">
                <a:solidFill>
                  <a:srgbClr val="212529"/>
                </a:solidFill>
                <a:effectLst/>
                <a:latin typeface="+mn-lt"/>
              </a:rPr>
              <a:t>Nó hỗ trợ các khái niệm như interface, class, ... </a:t>
            </a:r>
            <a:endParaRPr lang="en-US" sz="4400" b="0" i="0" u="none" strike="noStrike" dirty="0">
              <a:solidFill>
                <a:srgbClr val="212529"/>
              </a:solidFill>
              <a:effectLst/>
              <a:latin typeface="+mn-lt"/>
            </a:endParaRPr>
          </a:p>
          <a:p>
            <a:pPr rtl="0">
              <a:spcBef>
                <a:spcPts val="1200"/>
              </a:spcBef>
              <a:spcAft>
                <a:spcPts val="1200"/>
              </a:spcAft>
            </a:pPr>
            <a:r>
              <a:rPr lang="en-US" sz="4400" b="0" i="0" u="none" strike="noStrike" dirty="0">
                <a:solidFill>
                  <a:srgbClr val="212529"/>
                </a:solidFill>
                <a:effectLst/>
                <a:latin typeface="+mn-lt"/>
              </a:rPr>
              <a:t>K</a:t>
            </a:r>
            <a:r>
              <a:rPr lang="vi-VN" sz="4400" b="0" i="0" u="none" strike="noStrike" dirty="0">
                <a:solidFill>
                  <a:srgbClr val="212529"/>
                </a:solidFill>
                <a:effectLst/>
                <a:latin typeface="+mn-lt"/>
              </a:rPr>
              <a:t>hông giống như các ngôn ngữ lập trình khác, Dart không hỗ trợ mảng (array). Dart collections có thể sử dụng các cấu trúc dữ liệu (data structure) thay thế.</a:t>
            </a:r>
            <a:endParaRPr lang="vi-VN" sz="3200" b="0" dirty="0">
              <a:effectLst/>
              <a:latin typeface="+mn-lt"/>
            </a:endParaRPr>
          </a:p>
          <a:p>
            <a:br>
              <a:rPr lang="vi-VN" sz="2800" dirty="0"/>
            </a:br>
            <a:endParaRPr lang="en-US" sz="2800"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13131"/>
                </a:solidFill>
                <a:effectLst/>
                <a:latin typeface="Raleway" pitchFamily="2" charset="0"/>
              </a:rPr>
              <a:t>Flutter: Ưu điểm</a:t>
            </a:r>
            <a:endParaRPr lang="vi-VN" b="1" i="0" dirty="0">
              <a:solidFill>
                <a:srgbClr val="313131"/>
              </a:solidFill>
              <a:effectLst/>
              <a:latin typeface="Raleway" pitchFamily="2"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Mạnh về hiệu ứng, hiệu suất ứng dụng rất cao.</a:t>
            </a:r>
            <a:endParaRPr lang="vi-VN" b="0" i="0" dirty="0">
              <a:solidFill>
                <a:srgbClr val="313131"/>
              </a:solidFill>
              <a:effectLst/>
              <a:latin typeface="PT Serif" panose="020B0604020202020204" pitchFamily="18"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Giao tiếp gần như trực tiếp với hệ thống</a:t>
            </a:r>
            <a:endParaRPr lang="vi-VN" b="0" i="0" dirty="0">
              <a:solidFill>
                <a:srgbClr val="313131"/>
              </a:solidFill>
              <a:effectLst/>
              <a:latin typeface="PT Serif" panose="020B0604020202020204" pitchFamily="18"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Ngôn ngữ kiểu tĩnh nhưng với cú pháp hiện đại (tương tự JS, Python, Java), compiler linh động </a:t>
            </a:r>
            <a:endParaRPr lang="en-US" b="0" i="0" dirty="0">
              <a:solidFill>
                <a:srgbClr val="313131"/>
              </a:solidFill>
              <a:effectLst/>
              <a:latin typeface="PT Serif" panose="020B0604020202020204" pitchFamily="18"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Có thể chạy được giả lập mobile ngay trên web, tiện cho việc phát triển. Các bộ đo lường chỉ số hiệu suất được hỗ trợ sẵn giúp lập trình viên kiểm soát tốt hiệu suất của ứng dụng.</a:t>
            </a:r>
            <a:br>
              <a:rPr lang="vi-VN" b="0" i="0" dirty="0">
                <a:solidFill>
                  <a:srgbClr val="313131"/>
                </a:solidFill>
                <a:effectLst/>
                <a:latin typeface="PT Serif" panose="020B0604020202020204" pitchFamily="18" charset="0"/>
              </a:rPr>
            </a:br>
            <a:r>
              <a:rPr lang="vi-VN" b="0" i="0" dirty="0">
                <a:solidFill>
                  <a:srgbClr val="313131"/>
                </a:solidFill>
                <a:effectLst/>
                <a:latin typeface="PT Serif" panose="020B0604020202020204" pitchFamily="18" charset="0"/>
              </a:rPr>
              <a:t>– Có thể dùng để xây dựng các nền tảng gắn vào ứng dụng native để tăng hiệu suất.</a:t>
            </a:r>
            <a:endParaRPr lang="vi-VN" b="0" i="0" dirty="0">
              <a:solidFill>
                <a:srgbClr val="313131"/>
              </a:solidFill>
              <a:effectLst/>
              <a:latin typeface="PT Serif" panose="020B0604020202020204" pitchFamily="18" charset="0"/>
            </a:endParaRPr>
          </a:p>
          <a:p>
            <a:pPr algn="l"/>
            <a:r>
              <a:rPr lang="vi-VN" b="1" i="0" dirty="0">
                <a:solidFill>
                  <a:srgbClr val="313131"/>
                </a:solidFill>
                <a:effectLst/>
                <a:latin typeface="Raleway" pitchFamily="2" charset="0"/>
              </a:rPr>
              <a:t>Flutter: Nhược điểm</a:t>
            </a:r>
            <a:endParaRPr lang="vi-VN" b="1" i="0" dirty="0">
              <a:solidFill>
                <a:srgbClr val="313131"/>
              </a:solidFill>
              <a:effectLst/>
              <a:latin typeface="Raleway" pitchFamily="2"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Bộ render UI được nhóm phát triển gần như viết lại, không liên quan tới UI có sẵn của Framework native, dẫn đến</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bộ</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nhớ</a:t>
            </a:r>
            <a:r>
              <a:rPr lang="vi-VN" b="0" i="0" dirty="0">
                <a:solidFill>
                  <a:srgbClr val="313131"/>
                </a:solidFill>
                <a:effectLst/>
                <a:latin typeface="PT Serif" panose="020B0604020202020204" pitchFamily="18" charset="0"/>
              </a:rPr>
              <a:t> </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memory</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 sử dụng khá nhiều. Hơn nữa, các</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giao</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diện</a:t>
            </a:r>
            <a:r>
              <a:rPr lang="vi-VN" b="0" i="0" dirty="0">
                <a:solidFill>
                  <a:srgbClr val="313131"/>
                </a:solidFill>
                <a:effectLst/>
                <a:latin typeface="PT Serif" panose="020B0604020202020204" pitchFamily="18" charset="0"/>
              </a:rPr>
              <a:t> </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UI</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 không đi chung với</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hệ</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điều</a:t>
            </a:r>
            <a:r>
              <a:rPr lang="en-US" b="0" i="0" dirty="0">
                <a:solidFill>
                  <a:srgbClr val="313131"/>
                </a:solidFill>
                <a:effectLst/>
                <a:latin typeface="PT Serif" panose="020B0604020202020204" pitchFamily="18" charset="0"/>
              </a:rPr>
              <a:t> </a:t>
            </a:r>
            <a:r>
              <a:rPr lang="en-US" b="0" i="0" dirty="0" err="1">
                <a:solidFill>
                  <a:srgbClr val="313131"/>
                </a:solidFill>
                <a:effectLst/>
                <a:latin typeface="PT Serif" panose="020B0604020202020204" pitchFamily="18" charset="0"/>
              </a:rPr>
              <a:t>hành</a:t>
            </a:r>
            <a:r>
              <a:rPr lang="vi-VN" b="0" i="0" dirty="0">
                <a:solidFill>
                  <a:srgbClr val="313131"/>
                </a:solidFill>
                <a:effectLst/>
                <a:latin typeface="PT Serif" panose="020B0604020202020204" pitchFamily="18" charset="0"/>
              </a:rPr>
              <a:t> </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OS</a:t>
            </a:r>
            <a:r>
              <a:rPr lang="en-US" b="0" i="0" dirty="0">
                <a:solidFill>
                  <a:srgbClr val="313131"/>
                </a:solidFill>
                <a:effectLst/>
                <a:latin typeface="PT Serif" panose="020B0604020202020204" pitchFamily="18" charset="0"/>
              </a:rPr>
              <a:t>)</a:t>
            </a:r>
            <a:r>
              <a:rPr lang="vi-VN" b="0" i="0" dirty="0">
                <a:solidFill>
                  <a:srgbClr val="313131"/>
                </a:solidFill>
                <a:effectLst/>
                <a:latin typeface="PT Serif" panose="020B0604020202020204" pitchFamily="18" charset="0"/>
              </a:rPr>
              <a:t>, mà được phát triển riêng, nghĩa là cùng 1 phiên bản Flutter khi tạo ra ứng dụng cho iOS thì iOS 8.x -&gt; 12.x đều y chang nhau, tương tự như với Android. </a:t>
            </a:r>
            <a:endParaRPr lang="en-US" b="0" i="0" dirty="0">
              <a:solidFill>
                <a:srgbClr val="313131"/>
              </a:solidFill>
              <a:effectLst/>
              <a:latin typeface="PT Serif" panose="020B0604020202020204" pitchFamily="18" charset="0"/>
            </a:endParaRPr>
          </a:p>
          <a:p>
            <a:pPr algn="l">
              <a:buFont typeface="Arial" panose="020B0604020202020204" pitchFamily="34" charset="0"/>
              <a:buChar char="•"/>
            </a:pPr>
            <a:r>
              <a:rPr lang="vi-VN" b="0" i="0" dirty="0">
                <a:solidFill>
                  <a:srgbClr val="313131"/>
                </a:solidFill>
                <a:effectLst/>
                <a:latin typeface="PT Serif" panose="020B0604020202020204" pitchFamily="18" charset="0"/>
              </a:rPr>
              <a:t>Phải học thêm ngôn ngữ DART: lập trình viên biết về DART không nhiều</a:t>
            </a: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Và</a:t>
            </a:r>
            <a:r>
              <a:rPr lang="en-US" dirty="0"/>
              <a:t> </a:t>
            </a:r>
            <a:r>
              <a:rPr lang="en-US" dirty="0" err="1"/>
              <a:t>đó</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nội</a:t>
            </a:r>
            <a:r>
              <a:rPr lang="en-US" dirty="0"/>
              <a:t> dung </a:t>
            </a:r>
            <a:r>
              <a:rPr lang="en-US" dirty="0" err="1"/>
              <a:t>về</a:t>
            </a:r>
            <a:r>
              <a:rPr lang="en-US" dirty="0"/>
              <a:t> Flutter, </a:t>
            </a:r>
            <a:r>
              <a:rPr lang="en-US" dirty="0" err="1"/>
              <a:t>sau</a:t>
            </a:r>
            <a:r>
              <a:rPr lang="en-US" dirty="0"/>
              <a:t> </a:t>
            </a:r>
            <a:r>
              <a:rPr lang="en-US" dirty="0" err="1"/>
              <a:t>đây</a:t>
            </a:r>
            <a:r>
              <a:rPr lang="en-US" dirty="0"/>
              <a:t> </a:t>
            </a:r>
            <a:r>
              <a:rPr lang="en-US" dirty="0" err="1"/>
              <a:t>là</a:t>
            </a:r>
            <a:r>
              <a:rPr lang="en-US" dirty="0"/>
              <a:t> </a:t>
            </a:r>
            <a:r>
              <a:rPr lang="en-US" dirty="0" err="1"/>
              <a:t>phần</a:t>
            </a:r>
            <a:r>
              <a:rPr lang="en-US" dirty="0"/>
              <a:t> demo do </a:t>
            </a:r>
            <a:r>
              <a:rPr lang="en-US" dirty="0" err="1"/>
              <a:t>bạn</a:t>
            </a:r>
            <a:r>
              <a:rPr lang="en-US" dirty="0"/>
              <a:t> </a:t>
            </a:r>
            <a:r>
              <a:rPr lang="en-US" dirty="0" err="1"/>
              <a:t>Quỳnh</a:t>
            </a:r>
            <a:r>
              <a:rPr lang="en-US" dirty="0"/>
              <a:t> </a:t>
            </a:r>
            <a:r>
              <a:rPr lang="en-US" dirty="0" err="1"/>
              <a:t>trình</a:t>
            </a:r>
            <a:r>
              <a:rPr lang="en-US" dirty="0"/>
              <a:t> </a:t>
            </a:r>
            <a:r>
              <a:rPr lang="en-US" dirty="0" err="1"/>
              <a:t>bày</a:t>
            </a: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theo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cách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thông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thường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trong</a:t>
            </a:r>
            <a:r>
              <a:rPr lang="en-US" sz="1800" b="0" i="0" u="none" strike="noStrike" dirty="0">
                <a:solidFill>
                  <a:srgbClr val="000000"/>
                </a:solidFill>
                <a:effectLst/>
                <a:latin typeface="Arial" panose="020B0604020202020204" pitchFamily="34" charset="0"/>
              </a:rPr>
              <a:t> Android Studio </a:t>
            </a:r>
            <a:r>
              <a:rPr lang="en-US" sz="1800" b="0" i="0" u="none" strike="noStrike" dirty="0" err="1">
                <a:solidFill>
                  <a:srgbClr val="000000"/>
                </a:solidFill>
                <a:effectLst/>
                <a:latin typeface="Arial" panose="020B0604020202020204" pitchFamily="34" charset="0"/>
              </a:rPr>
              <a:t>thì</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cũng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giống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như</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một</a:t>
            </a:r>
            <a:r>
              <a:rPr lang="en-US" sz="1800" b="0" i="0" u="none" strike="noStrike" dirty="0">
                <a:solidFill>
                  <a:srgbClr val="000000"/>
                </a:solidFill>
                <a:effectLst/>
                <a:latin typeface="Arial" panose="020B0604020202020204" pitchFamily="34" charset="0"/>
              </a:rPr>
              <a:t> project android </a:t>
            </a:r>
            <a:r>
              <a:rPr lang="en-US" sz="1800" b="0" i="0" u="none" strike="noStrike" dirty="0" err="1">
                <a:solidFill>
                  <a:srgbClr val="000000"/>
                </a:solidFill>
                <a:effectLst/>
                <a:latin typeface="Arial" panose="020B0604020202020204" pitchFamily="34" charset="0"/>
              </a:rPr>
              <a:t>bth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chỉ</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điều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thay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vì</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chọn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file &gt; new android project </a:t>
            </a:r>
            <a:r>
              <a:rPr lang="en-US" sz="1800" b="0" i="0" u="none" strike="noStrike" dirty="0" err="1">
                <a:solidFill>
                  <a:srgbClr val="000000"/>
                </a:solidFill>
                <a:effectLst/>
                <a:latin typeface="Arial" panose="020B0604020202020204" pitchFamily="34" charset="0"/>
              </a:rPr>
              <a:t>thì</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chọn</a:t>
            </a:r>
            <a:r>
              <a:rPr lang="en-US" sz="1800" b="0" i="0" u="none" strike="noStrike" dirty="0">
                <a:solidFill>
                  <a:srgbClr val="000000"/>
                </a:solidFill>
                <a:effectLst/>
                <a:latin typeface="Arial" panose="020B0604020202020204" pitchFamily="34" charset="0"/>
              </a:rPr>
              <a:t> file &gt; new Flutter project </a:t>
            </a:r>
            <a:r>
              <a:rPr lang="en-US" sz="1800" b="0" i="0" u="none" strike="noStrike" dirty="0" err="1">
                <a:solidFill>
                  <a:srgbClr val="000000"/>
                </a:solidFill>
                <a:effectLst/>
                <a:latin typeface="Arial" panose="020B0604020202020204" pitchFamily="34" charset="0"/>
              </a:rPr>
              <a:t>để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được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một</a:t>
            </a:r>
            <a:r>
              <a:rPr lang="en-US" sz="1800" b="0" i="0" u="none" strike="noStrike" dirty="0">
                <a:solidFill>
                  <a:srgbClr val="000000"/>
                </a:solidFill>
                <a:effectLst/>
                <a:latin typeface="Arial" panose="020B0604020202020204" pitchFamily="34" charset="0"/>
              </a:rPr>
              <a:t> project Flutter</a:t>
            </a:r>
            <a:endParaRPr lang="en-US" sz="1800" b="0" i="0" u="none" strike="noStrike" dirty="0">
              <a:solidFill>
                <a:srgbClr val="000000"/>
              </a:solidFill>
              <a:effectLst/>
              <a:latin typeface="Arial" panose="020B0604020202020204" pitchFamily="34" charset="0"/>
            </a:endParaRPr>
          </a:p>
          <a:p>
            <a:pPr rtl="0">
              <a:spcBef>
                <a:spcPts val="1200"/>
              </a:spcBef>
              <a:spcAft>
                <a:spcPts val="0"/>
              </a:spcAft>
            </a:pPr>
            <a:endParaRPr lang="en-US" sz="1800" b="0" i="0" u="none" strike="noStrike" dirty="0">
              <a:solidFill>
                <a:srgbClr val="000000"/>
              </a:solidFill>
              <a:effectLst/>
              <a:latin typeface="Arial" panose="020B0604020202020204" pitchFamily="34" charset="0"/>
            </a:endParaRPr>
          </a:p>
          <a:p>
            <a:pPr rtl="0">
              <a:spcBef>
                <a:spcPts val="1200"/>
              </a:spcBef>
              <a:spcAft>
                <a:spcPts val="0"/>
              </a:spcAft>
            </a:pPr>
            <a:r>
              <a:rPr lang="en-US" sz="1800" b="0" i="0" u="none" strike="noStrike" dirty="0">
                <a:solidFill>
                  <a:srgbClr val="000000"/>
                </a:solidFill>
                <a:effectLst/>
                <a:latin typeface="Arial" panose="020B0604020202020204" pitchFamily="34" charset="0"/>
              </a:rPr>
              <a:t>Sau </a:t>
            </a:r>
            <a:r>
              <a:rPr lang="en-US" sz="1800" b="0" i="0" u="none" strike="noStrike" dirty="0" err="1">
                <a:solidFill>
                  <a:srgbClr val="000000"/>
                </a:solidFill>
                <a:effectLst/>
                <a:latin typeface="Arial" panose="020B0604020202020204" pitchFamily="34" charset="0"/>
              </a:rPr>
              <a:t>khi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cài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đặt</a:t>
            </a:r>
            <a:r>
              <a:rPr lang="en-US" sz="1800" b="0" i="0" u="none" strike="noStrike" dirty="0">
                <a:solidFill>
                  <a:srgbClr val="000000"/>
                </a:solidFill>
                <a:effectLst/>
                <a:latin typeface="Arial" panose="020B0604020202020204" pitchFamily="34" charset="0"/>
              </a:rPr>
              <a:t> Flutter, SDK </a:t>
            </a:r>
            <a:r>
              <a:rPr lang="en-US" sz="1800" b="0" i="0" u="none" strike="noStrike" dirty="0" err="1">
                <a:solidFill>
                  <a:srgbClr val="000000"/>
                </a:solidFill>
                <a:effectLst/>
                <a:latin typeface="Arial" panose="020B0604020202020204" pitchFamily="34" charset="0"/>
              </a:rPr>
              <a:t>và</a:t>
            </a:r>
            <a:r>
              <a:rPr lang="en-US" sz="1800" b="0" i="0" u="none" strike="noStrike" dirty="0">
                <a:solidFill>
                  <a:srgbClr val="000000"/>
                </a:solidFill>
                <a:effectLst/>
                <a:latin typeface="Arial" panose="020B0604020202020204" pitchFamily="34" charset="0"/>
              </a:rPr>
              <a:t> android studio </a:t>
            </a:r>
            <a:r>
              <a:rPr lang="en-US" sz="1800" b="0" i="0" u="none" strike="noStrike" dirty="0" err="1">
                <a:solidFill>
                  <a:srgbClr val="000000"/>
                </a:solidFill>
                <a:effectLst/>
                <a:latin typeface="Arial" panose="020B0604020202020204" pitchFamily="34" charset="0"/>
              </a:rPr>
              <a:t>để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khởi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chạy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máy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ảo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thì</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bạn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gõ</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lệnh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sau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mới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một</a:t>
            </a:r>
            <a:r>
              <a:rPr lang="en-US" sz="1800" b="0" i="0" u="none" strike="noStrike" dirty="0">
                <a:solidFill>
                  <a:srgbClr val="000000"/>
                </a:solidFill>
                <a:effectLst/>
                <a:latin typeface="Arial" panose="020B0604020202020204" pitchFamily="34" charset="0"/>
              </a:rPr>
              <a:t> flutter project:</a:t>
            </a:r>
            <a:endParaRPr lang="en-US" sz="40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0" i="0" u="none" strike="noStrike" dirty="0">
                <a:solidFill>
                  <a:srgbClr val="111111"/>
                </a:solidFill>
                <a:effectLst/>
                <a:latin typeface="Arial" panose="020B0604020202020204" pitchFamily="34" charset="0"/>
              </a:rPr>
              <a:t>flutter create &lt;TEN_PROJECT&gt;</a:t>
            </a:r>
            <a:endParaRPr lang="en-US" sz="40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Sau </a:t>
            </a:r>
            <a:r>
              <a:rPr lang="en-US" sz="1800" b="0" i="0" u="none" strike="noStrike" dirty="0" err="1">
                <a:solidFill>
                  <a:srgbClr val="000000"/>
                </a:solidFill>
                <a:effectLst/>
                <a:latin typeface="Arial" panose="020B0604020202020204" pitchFamily="34" charset="0"/>
              </a:rPr>
              <a:t>khi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tạo</a:t>
            </a:r>
            <a:r>
              <a:rPr lang="en-US" sz="1800" b="0" i="0" u="none" strike="noStrike" dirty="0">
                <a:solidFill>
                  <a:srgbClr val="000000"/>
                </a:solidFill>
                <a:effectLst/>
                <a:latin typeface="Arial" panose="020B0604020202020204" pitchFamily="34" charset="0"/>
              </a:rPr>
              <a:t> project flutter </a:t>
            </a:r>
            <a:r>
              <a:rPr lang="en-US" sz="1800" b="0" i="0" u="none" strike="noStrike" dirty="0" err="1">
                <a:solidFill>
                  <a:srgbClr val="000000"/>
                </a:solidFill>
                <a:effectLst/>
                <a:latin typeface="Arial" panose="020B0604020202020204" pitchFamily="34" charset="0"/>
              </a:rPr>
              <a:t>thành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công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khởi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chạy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ứng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dụng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bạn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cần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phải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mở</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máy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ảo</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lên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sau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gõ</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lệnh</a:t>
            </a:r>
            <a:r>
              <a:rPr lang="en-US" sz="1800" b="0" i="0" u="none" strike="noStrike" dirty="0">
                <a:solidFill>
                  <a:srgbClr val="000000"/>
                </a:solidFill>
                <a:effectLst/>
                <a:latin typeface="Arial" panose="020B0604020202020204" pitchFamily="34" charset="0"/>
              </a:rPr>
              <a:t>:</a:t>
            </a:r>
            <a:endParaRPr lang="en-US" sz="4000" b="0" dirty="0">
              <a:effectLst/>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rgbClr val="111111"/>
                </a:solidFill>
                <a:effectLst/>
                <a:latin typeface="Arial" panose="020B0604020202020204" pitchFamily="34" charset="0"/>
              </a:rPr>
              <a:t>flutter run</a:t>
            </a:r>
            <a:endParaRPr lang="en-US" sz="2800"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222222"/>
                </a:solidFill>
                <a:effectLst/>
                <a:latin typeface="Nunito" panose="020B0604020202020204" pitchFamily="2" charset="0"/>
              </a:rPr>
              <a:t>Đây</a:t>
            </a:r>
            <a:r>
              <a:rPr lang="en-US" b="0" i="0" dirty="0">
                <a:solidFill>
                  <a:srgbClr val="222222"/>
                </a:solidFill>
                <a:effectLst/>
                <a:latin typeface="Nunito" panose="020B0604020202020204" pitchFamily="2" charset="0"/>
              </a:rPr>
              <a:t> </a:t>
            </a:r>
            <a:r>
              <a:rPr lang="en-US" b="0" i="0" dirty="0" err="1">
                <a:solidFill>
                  <a:srgbClr val="222222"/>
                </a:solidFill>
                <a:effectLst/>
                <a:latin typeface="Nunito" panose="020B0604020202020204" pitchFamily="2" charset="0"/>
              </a:rPr>
              <a:t>là</a:t>
            </a:r>
            <a:r>
              <a:rPr lang="en-US" b="0" i="0" dirty="0">
                <a:solidFill>
                  <a:srgbClr val="222222"/>
                </a:solidFill>
                <a:effectLst/>
                <a:latin typeface="Nunito" panose="020B0604020202020204" pitchFamily="2" charset="0"/>
              </a:rPr>
              <a:t> s</a:t>
            </a:r>
            <a:r>
              <a:rPr lang="vi-VN" b="0" i="0" dirty="0">
                <a:solidFill>
                  <a:srgbClr val="222222"/>
                </a:solidFill>
                <a:effectLst/>
                <a:latin typeface="Nunito" panose="020B0604020202020204" pitchFamily="2" charset="0"/>
              </a:rPr>
              <a:t>ơ đồ sau chỉ định các lớp trong phát triển ứng dụng Flutter.</a:t>
            </a:r>
            <a:endParaRPr lang="vi-VN" b="0" i="0" dirty="0">
              <a:solidFill>
                <a:srgbClr val="222222"/>
              </a:solidFill>
              <a:effectLst/>
              <a:latin typeface="Nunito" panose="020B0604020202020204" pitchFamily="2" charset="0"/>
            </a:endParaRPr>
          </a:p>
          <a:p>
            <a:pPr algn="l"/>
            <a:r>
              <a:rPr lang="vi-VN" b="0" i="0" dirty="0">
                <a:solidFill>
                  <a:srgbClr val="222222"/>
                </a:solidFill>
                <a:effectLst/>
                <a:latin typeface="Nunito" panose="020B0604020202020204" pitchFamily="2" charset="0"/>
              </a:rPr>
              <a:t>Lớp là một khái niệm quan trọng của khung Flutter, được nhóm thành nhiều loại về mức độ phức tạp và được sắp xếp theo cách tiếp cận từ trên xuống. </a:t>
            </a:r>
            <a:endParaRPr lang="en-US" b="0" i="0" dirty="0">
              <a:solidFill>
                <a:srgbClr val="222222"/>
              </a:solidFill>
              <a:effectLst/>
              <a:latin typeface="Nunito" panose="020B0604020202020204" pitchFamily="2" charset="0"/>
            </a:endParaRPr>
          </a:p>
          <a:p>
            <a:pPr algn="l"/>
            <a:r>
              <a:rPr lang="vi-VN" b="0" i="0" dirty="0">
                <a:solidFill>
                  <a:srgbClr val="222222"/>
                </a:solidFill>
                <a:effectLst/>
                <a:latin typeface="Nunito" panose="020B0604020202020204" pitchFamily="2" charset="0"/>
              </a:rPr>
              <a:t>Lớp trên cùng là giao diện người dùng của ứng dụng, dành riêng cho nền tảng Android và iOS. </a:t>
            </a:r>
            <a:endParaRPr lang="en-US" b="0" i="0" dirty="0">
              <a:solidFill>
                <a:srgbClr val="222222"/>
              </a:solidFill>
              <a:effectLst/>
              <a:latin typeface="Nunito" panose="020B0604020202020204" pitchFamily="2" charset="0"/>
            </a:endParaRPr>
          </a:p>
          <a:p>
            <a:pPr algn="l"/>
            <a:r>
              <a:rPr lang="vi-VN" b="0" i="0" dirty="0">
                <a:solidFill>
                  <a:srgbClr val="222222"/>
                </a:solidFill>
                <a:effectLst/>
                <a:latin typeface="Nunito" panose="020B0604020202020204" pitchFamily="2" charset="0"/>
              </a:rPr>
              <a:t>Lớp trên cùng thứ hai chứa tất cả các widget gốc của Flutter. </a:t>
            </a:r>
            <a:endParaRPr lang="en-US" b="0" i="0" dirty="0">
              <a:solidFill>
                <a:srgbClr val="222222"/>
              </a:solidFill>
              <a:effectLst/>
              <a:latin typeface="Nunito" panose="020B0604020202020204" pitchFamily="2" charset="0"/>
            </a:endParaRPr>
          </a:p>
          <a:p>
            <a:pPr algn="l"/>
            <a:r>
              <a:rPr lang="vi-VN" b="0" i="0" dirty="0">
                <a:solidFill>
                  <a:srgbClr val="222222"/>
                </a:solidFill>
                <a:effectLst/>
                <a:latin typeface="Nunito" panose="020B0604020202020204" pitchFamily="2" charset="0"/>
              </a:rPr>
              <a:t>Lớp tiếp theo là lớp kết xuất, lớp này hiển thị mọi thứ trong ứng dụng Flutter. </a:t>
            </a:r>
            <a:endParaRPr lang="en-US" b="0" i="0" dirty="0">
              <a:solidFill>
                <a:srgbClr val="222222"/>
              </a:solidFill>
              <a:effectLst/>
              <a:latin typeface="Nunito" panose="020B0604020202020204" pitchFamily="2" charset="0"/>
            </a:endParaRPr>
          </a:p>
          <a:p>
            <a:pPr algn="l"/>
            <a:r>
              <a:rPr lang="vi-VN" b="0" i="0" dirty="0">
                <a:solidFill>
                  <a:srgbClr val="222222"/>
                </a:solidFill>
                <a:effectLst/>
                <a:latin typeface="Nunito" panose="020B0604020202020204" pitchFamily="2" charset="0"/>
              </a:rPr>
              <a:t>Sau đó, các lớp đi xuống Gestures, thư viện nền tảng, công cụ và cuối cùng, mã cốt lõi dành riêng cho nền tảng. </a:t>
            </a: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dirty="0">
                <a:solidFill>
                  <a:schemeClr val="bg1"/>
                </a:solidFill>
                <a:effectLst/>
                <a:latin typeface="Arial" panose="020B0604020202020204" pitchFamily="34" charset="0"/>
                <a:cs typeface="Arial" panose="020B0604020202020204" pitchFamily="34" charset="0"/>
              </a:rPr>
              <a:t>Widget là khái niệm cốt lõi của Flutter framework vì trong Flutter</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vi-VN" sz="1200" b="0" i="0" u="none" strike="noStrike" dirty="0">
                <a:solidFill>
                  <a:schemeClr val="bg1"/>
                </a:solidFill>
                <a:effectLst/>
                <a:latin typeface="Arial" panose="020B0604020202020204" pitchFamily="34" charset="0"/>
                <a:cs typeface="Arial" panose="020B0604020202020204" pitchFamily="34" charset="0"/>
              </a:rPr>
              <a:t>moi thứ đều là widget. Widget (tiện ích) là thành phần giao diện cơ bản nhất tạo nên toàn bộ giao diện người dùng của ứng dụng.</a:t>
            </a:r>
            <a:endParaRPr lang="en-US" sz="1200" b="0" i="0" u="none" strike="noStrike" dirty="0">
              <a:solidFill>
                <a:schemeClr val="bg1"/>
              </a:solidFill>
              <a:effectLst/>
              <a:latin typeface="Arial" panose="020B0604020202020204" pitchFamily="34" charset="0"/>
              <a:cs typeface="Arial" panose="020B0604020202020204" pitchFamily="34" charset="0"/>
            </a:endParaRPr>
          </a:p>
          <a:p>
            <a:endParaRPr lang="en-US" sz="1200" b="0" i="0" u="none" strike="noStrike" dirty="0">
              <a:solidFill>
                <a:srgbClr val="000000"/>
              </a:solidFill>
              <a:effectLst/>
              <a:latin typeface="Arial" panose="020B0604020202020204" pitchFamily="34" charset="0"/>
            </a:endParaRPr>
          </a:p>
          <a:p>
            <a:r>
              <a:rPr lang="en-US" sz="1200" b="0" i="0" u="none" strike="noStrike" dirty="0" err="1">
                <a:solidFill>
                  <a:srgbClr val="000000"/>
                </a:solidFill>
                <a:effectLst/>
                <a:latin typeface="Arial" panose="020B0604020202020204" pitchFamily="34" charset="0"/>
              </a:rPr>
              <a:t>Trong</a:t>
            </a:r>
            <a:r>
              <a:rPr lang="en-US" sz="1200" b="0" i="0" u="none" strike="noStrike" dirty="0">
                <a:solidFill>
                  <a:srgbClr val="000000"/>
                </a:solidFill>
                <a:effectLst/>
                <a:latin typeface="Arial" panose="020B0604020202020204" pitchFamily="34" charset="0"/>
              </a:rPr>
              <a:t> Flutter, </a:t>
            </a:r>
            <a:r>
              <a:rPr lang="en-US" sz="1200" b="0" i="0" u="none" strike="noStrike" dirty="0" err="1">
                <a:solidFill>
                  <a:srgbClr val="000000"/>
                </a:solidFill>
                <a:effectLst/>
                <a:latin typeface="Arial" panose="020B0604020202020204" pitchFamily="34" charset="0"/>
              </a:rPr>
              <a:t>bản</a:t>
            </a:r>
            <a:r>
              <a:rPr lang="en-US" sz="1200" b="0" i="0" u="none" strike="noStrike" dirty="0">
                <a:solidFill>
                  <a:srgbClr val="000000"/>
                </a:solidFill>
                <a:effectLst/>
                <a:latin typeface="Arial" panose="020B0604020202020204" pitchFamily="34" charset="0"/>
              </a:rPr>
              <a:t> than </a:t>
            </a:r>
            <a:r>
              <a:rPr lang="en-US" sz="1200" b="0" i="0" u="none" strike="noStrike" dirty="0" err="1">
                <a:solidFill>
                  <a:srgbClr val="000000"/>
                </a:solidFill>
                <a:effectLst/>
                <a:latin typeface="Arial" panose="020B0604020202020204" pitchFamily="34" charset="0"/>
              </a:rPr>
              <a:t>ứng</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dụng</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đã</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là</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một</a:t>
            </a:r>
            <a:r>
              <a:rPr lang="en-US" sz="1200" b="0" i="0" u="none" strike="noStrike" dirty="0">
                <a:solidFill>
                  <a:srgbClr val="000000"/>
                </a:solidFill>
                <a:effectLst/>
                <a:latin typeface="Arial" panose="020B0604020202020204" pitchFamily="34" charset="0"/>
              </a:rPr>
              <a:t> widget. </a:t>
            </a:r>
            <a:r>
              <a:rPr lang="en-US" sz="1200" b="0" i="0" u="none" strike="noStrike" dirty="0" err="1">
                <a:solidFill>
                  <a:srgbClr val="000000"/>
                </a:solidFill>
                <a:effectLst/>
                <a:latin typeface="Arial" panose="020B0604020202020204" pitchFamily="34" charset="0"/>
              </a:rPr>
              <a:t>Mỗi</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ứng</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dụng</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chính</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là</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một</a:t>
            </a:r>
            <a:r>
              <a:rPr lang="en-US" sz="1200" b="0" i="0" u="none" strike="noStrike" dirty="0">
                <a:solidFill>
                  <a:srgbClr val="000000"/>
                </a:solidFill>
                <a:effectLst/>
                <a:latin typeface="Arial" panose="020B0604020202020204" pitchFamily="34" charset="0"/>
              </a:rPr>
              <a:t> top-level-widget </a:t>
            </a:r>
            <a:r>
              <a:rPr lang="en-US" sz="1200" b="0" i="0" u="none" strike="noStrike" dirty="0" err="1">
                <a:solidFill>
                  <a:srgbClr val="000000"/>
                </a:solidFill>
                <a:effectLst/>
                <a:latin typeface="Arial" panose="020B0604020202020204" pitchFamily="34" charset="0"/>
              </a:rPr>
              <a:t>và</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nó</a:t>
            </a:r>
            <a:r>
              <a:rPr lang="en-US" sz="1200" b="0" i="0" u="none" strike="noStrike" dirty="0">
                <a:solidFill>
                  <a:srgbClr val="000000"/>
                </a:solidFill>
                <a:effectLst/>
                <a:latin typeface="Arial" panose="020B0604020202020204" pitchFamily="34" charset="0"/>
              </a:rPr>
              <a:t> bao </a:t>
            </a:r>
            <a:r>
              <a:rPr lang="en-US" sz="1200" b="0" i="0" u="none" strike="noStrike" dirty="0" err="1">
                <a:solidFill>
                  <a:srgbClr val="000000"/>
                </a:solidFill>
                <a:effectLst/>
                <a:latin typeface="Arial" panose="020B0604020202020204" pitchFamily="34" charset="0"/>
              </a:rPr>
              <a:t>gồm</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một</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hoặc</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nhiều</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các</a:t>
            </a:r>
            <a:r>
              <a:rPr lang="en-US" sz="1200" b="0" i="0" u="none" strike="noStrike" dirty="0">
                <a:solidFill>
                  <a:srgbClr val="000000"/>
                </a:solidFill>
                <a:effectLst/>
                <a:latin typeface="Arial" panose="020B0604020202020204" pitchFamily="34" charset="0"/>
              </a:rPr>
              <a:t> widget con, </a:t>
            </a:r>
            <a:r>
              <a:rPr lang="en-US" sz="1200" b="0" i="0" u="none" strike="noStrike" dirty="0" err="1">
                <a:solidFill>
                  <a:srgbClr val="000000"/>
                </a:solidFill>
                <a:effectLst/>
                <a:latin typeface="Arial" panose="020B0604020202020204" pitchFamily="34" charset="0"/>
              </a:rPr>
              <a:t>mỗi</a:t>
            </a:r>
            <a:r>
              <a:rPr lang="en-US" sz="1200" b="0" i="0" u="none" strike="noStrike" dirty="0">
                <a:solidFill>
                  <a:srgbClr val="000000"/>
                </a:solidFill>
                <a:effectLst/>
                <a:latin typeface="Arial" panose="020B0604020202020204" pitchFamily="34" charset="0"/>
              </a:rPr>
              <a:t> widget </a:t>
            </a:r>
            <a:r>
              <a:rPr lang="en-US" sz="1200" b="0" i="0" u="none" strike="noStrike" dirty="0" err="1">
                <a:solidFill>
                  <a:srgbClr val="000000"/>
                </a:solidFill>
                <a:effectLst/>
                <a:latin typeface="Arial" panose="020B0604020202020204" pitchFamily="34" charset="0"/>
              </a:rPr>
              <a:t>này</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lại</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có</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thể</a:t>
            </a:r>
            <a:r>
              <a:rPr lang="en-US" sz="1200" b="0" i="0" u="none" strike="noStrike" dirty="0">
                <a:solidFill>
                  <a:srgbClr val="000000"/>
                </a:solidFill>
                <a:effectLst/>
                <a:latin typeface="Arial" panose="020B0604020202020204" pitchFamily="34" charset="0"/>
              </a:rPr>
              <a:t> bao </a:t>
            </a:r>
            <a:r>
              <a:rPr lang="en-US" sz="1200" b="0" i="0" u="none" strike="noStrike" dirty="0" err="1">
                <a:solidFill>
                  <a:srgbClr val="000000"/>
                </a:solidFill>
                <a:effectLst/>
                <a:latin typeface="Arial" panose="020B0604020202020204" pitchFamily="34" charset="0"/>
              </a:rPr>
              <a:t>gồm</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một</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hoặc</a:t>
            </a:r>
            <a:r>
              <a:rPr lang="en-US" sz="1200" b="0" i="0" u="none" strike="noStrike" dirty="0">
                <a:solidFill>
                  <a:srgbClr val="000000"/>
                </a:solidFill>
                <a:effectLst/>
                <a:latin typeface="Arial" panose="020B0604020202020204" pitchFamily="34" charset="0"/>
              </a:rPr>
              <a:t> </a:t>
            </a:r>
            <a:r>
              <a:rPr lang="en-US" sz="1200" b="0" i="0" u="none" strike="noStrike" dirty="0" err="1">
                <a:solidFill>
                  <a:srgbClr val="000000"/>
                </a:solidFill>
                <a:effectLst/>
                <a:latin typeface="Arial" panose="020B0604020202020204" pitchFamily="34" charset="0"/>
              </a:rPr>
              <a:t>nhiều</a:t>
            </a:r>
            <a:r>
              <a:rPr lang="en-US" sz="1200" b="0" i="0" u="none" strike="noStrike" dirty="0">
                <a:solidFill>
                  <a:srgbClr val="000000"/>
                </a:solidFill>
                <a:effectLst/>
                <a:latin typeface="Arial" panose="020B0604020202020204" pitchFamily="34" charset="0"/>
              </a:rPr>
              <a:t> widget con </a:t>
            </a:r>
            <a:r>
              <a:rPr lang="en-US" sz="1200" b="0" i="0" u="none" strike="noStrike" dirty="0" err="1">
                <a:solidFill>
                  <a:srgbClr val="000000"/>
                </a:solidFill>
                <a:effectLst/>
                <a:latin typeface="Arial" panose="020B0604020202020204" pitchFamily="34" charset="0"/>
              </a:rPr>
              <a:t>khác</a:t>
            </a:r>
            <a:r>
              <a:rPr lang="en-US" sz="1200" b="0" i="0" u="none" strike="noStrike" dirty="0">
                <a:solidFill>
                  <a:srgbClr val="000000"/>
                </a:solidFill>
                <a:effectLst/>
                <a:latin typeface="Arial" panose="020B0604020202020204" pitchFamily="34" charset="0"/>
              </a:rPr>
              <a:t>.</a:t>
            </a:r>
            <a:endParaRPr lang="en-US" sz="1200" b="0" i="0" u="none" strike="noStrike" dirty="0">
              <a:solidFill>
                <a:srgbClr val="000000"/>
              </a:solidFill>
              <a:effectLst/>
              <a:latin typeface="Arial" panose="020B0604020202020204" pitchFamily="34" charset="0"/>
            </a:endParaRPr>
          </a:p>
          <a:p>
            <a:endParaRPr lang="en-US" dirty="0"/>
          </a:p>
          <a:p>
            <a:r>
              <a:rPr lang="en-US" dirty="0" err="1">
                <a:solidFill>
                  <a:schemeClr val="bg1"/>
                </a:solidFill>
                <a:latin typeface="Arial" panose="020B0604020202020204" pitchFamily="34" charset="0"/>
                <a:cs typeface="Arial" panose="020B0604020202020204" pitchFamily="34" charset="0"/>
              </a:rPr>
              <a:t>Trong</a:t>
            </a:r>
            <a:r>
              <a:rPr lang="en-US" dirty="0">
                <a:solidFill>
                  <a:schemeClr val="bg1"/>
                </a:solidFill>
                <a:latin typeface="Arial" panose="020B0604020202020204" pitchFamily="34" charset="0"/>
                <a:cs typeface="Arial" panose="020B0604020202020204" pitchFamily="34" charset="0"/>
              </a:rPr>
              <a:t> Flutter </a:t>
            </a:r>
            <a:r>
              <a:rPr lang="en-US" dirty="0" err="1">
                <a:solidFill>
                  <a:schemeClr val="bg1"/>
                </a:solidFill>
                <a:latin typeface="Arial" panose="020B0604020202020204" pitchFamily="34" charset="0"/>
                <a:cs typeface="Arial" panose="020B0604020202020204" pitchFamily="34" charset="0"/>
              </a:rPr>
              <a:t>có</a:t>
            </a:r>
            <a:r>
              <a:rPr lang="en-US" dirty="0">
                <a:solidFill>
                  <a:schemeClr val="bg1"/>
                </a:solidFill>
                <a:latin typeface="Arial" panose="020B0604020202020204" pitchFamily="34" charset="0"/>
                <a:cs typeface="Arial" panose="020B0604020202020204" pitchFamily="34" charset="0"/>
              </a:rPr>
              <a:t> 4 </a:t>
            </a:r>
            <a:r>
              <a:rPr lang="en-US" dirty="0" err="1">
                <a:solidFill>
                  <a:schemeClr val="bg1"/>
                </a:solidFill>
                <a:latin typeface="Arial" panose="020B0604020202020204" pitchFamily="34" charset="0"/>
                <a:cs typeface="Arial" panose="020B0604020202020204" pitchFamily="34" charset="0"/>
              </a:rPr>
              <a:t>loại</a:t>
            </a:r>
            <a:r>
              <a:rPr lang="en-US" dirty="0">
                <a:solidFill>
                  <a:schemeClr val="bg1"/>
                </a:solidFill>
                <a:latin typeface="Arial" panose="020B0604020202020204" pitchFamily="34" charset="0"/>
                <a:cs typeface="Arial" panose="020B0604020202020204" pitchFamily="34" charset="0"/>
              </a:rPr>
              <a:t> Widget </a:t>
            </a:r>
            <a:r>
              <a:rPr lang="en-US" dirty="0" err="1">
                <a:solidFill>
                  <a:schemeClr val="bg1"/>
                </a:solidFill>
                <a:latin typeface="Arial" panose="020B0604020202020204" pitchFamily="34" charset="0"/>
                <a:cs typeface="Arial" panose="020B0604020202020204" pitchFamily="34" charset="0"/>
              </a:rPr>
              <a:t>sau</a:t>
            </a:r>
            <a:r>
              <a:rPr lang="en-US" dirty="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0" i="0" u="none" strike="noStrike" dirty="0" err="1">
                <a:solidFill>
                  <a:schemeClr val="bg1"/>
                </a:solidFill>
                <a:effectLst/>
                <a:latin typeface="Arial" panose="020B0604020202020204" pitchFamily="34" charset="0"/>
                <a:cs typeface="Arial" panose="020B0604020202020204" pitchFamily="34" charset="0"/>
              </a:rPr>
              <a:t>Các</a:t>
            </a:r>
            <a:r>
              <a:rPr lang="en-US" sz="1200" b="0" i="0" u="none" strike="noStrike" dirty="0">
                <a:solidFill>
                  <a:schemeClr val="bg1"/>
                </a:solidFill>
                <a:effectLst/>
                <a:latin typeface="Arial" panose="020B0604020202020204" pitchFamily="34" charset="0"/>
                <a:cs typeface="Arial" panose="020B0604020202020204" pitchFamily="34" charset="0"/>
              </a:rPr>
              <a:t> widget </a:t>
            </a:r>
            <a:r>
              <a:rPr lang="en-US" sz="1200" b="0" i="0" u="none" strike="noStrike" dirty="0" err="1">
                <a:solidFill>
                  <a:schemeClr val="bg1"/>
                </a:solidFill>
                <a:effectLst/>
                <a:latin typeface="Arial" panose="020B0604020202020204" pitchFamily="34" charset="0"/>
                <a:cs typeface="Arial" panose="020B0604020202020204" pitchFamily="34" charset="0"/>
              </a:rPr>
              <a:t>giao</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diện</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đặc</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thù</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theo</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từng</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nền</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tảng</a:t>
            </a:r>
            <a:r>
              <a:rPr lang="en-US" sz="1200" b="0" i="0" u="none" strike="noStrike" dirty="0">
                <a:solidFill>
                  <a:schemeClr val="bg1"/>
                </a:solidFill>
                <a:effectLst/>
                <a:latin typeface="Arial" panose="020B0604020202020204" pitchFamily="34" charset="0"/>
                <a:cs typeface="Arial" panose="020B0604020202020204" pitchFamily="34" charset="0"/>
              </a:rPr>
              <a:t> -Platform widgets</a:t>
            </a:r>
            <a:endParaRPr lang="en-US" sz="1200" b="0" i="0" u="none" strike="noStrike"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0" i="0" u="none" strike="noStrike" dirty="0" err="1">
                <a:solidFill>
                  <a:schemeClr val="bg1"/>
                </a:solidFill>
                <a:effectLst/>
                <a:latin typeface="Arial" panose="020B0604020202020204" pitchFamily="34" charset="0"/>
                <a:cs typeface="Arial" panose="020B0604020202020204" pitchFamily="34" charset="0"/>
              </a:rPr>
              <a:t>Các</a:t>
            </a:r>
            <a:r>
              <a:rPr lang="en-US" sz="1200" b="0" i="0" u="none" strike="noStrike" dirty="0">
                <a:solidFill>
                  <a:schemeClr val="bg1"/>
                </a:solidFill>
                <a:effectLst/>
                <a:latin typeface="Arial" panose="020B0604020202020204" pitchFamily="34" charset="0"/>
                <a:cs typeface="Arial" panose="020B0604020202020204" pitchFamily="34" charset="0"/>
              </a:rPr>
              <a:t> widget </a:t>
            </a:r>
            <a:r>
              <a:rPr lang="en-US" sz="1200" b="0" i="0" u="none" strike="noStrike" dirty="0" err="1">
                <a:solidFill>
                  <a:schemeClr val="bg1"/>
                </a:solidFill>
                <a:effectLst/>
                <a:latin typeface="Arial" panose="020B0604020202020204" pitchFamily="34" charset="0"/>
                <a:cs typeface="Arial" panose="020B0604020202020204" pitchFamily="34" charset="0"/>
              </a:rPr>
              <a:t>hỗ</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trợ</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bố</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trí</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giao</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diện</a:t>
            </a:r>
            <a:r>
              <a:rPr lang="en-US" sz="1200" b="0" i="0" u="none" strike="noStrike" dirty="0">
                <a:solidFill>
                  <a:schemeClr val="bg1"/>
                </a:solidFill>
                <a:effectLst/>
                <a:latin typeface="Arial" panose="020B0604020202020204" pitchFamily="34" charset="0"/>
                <a:cs typeface="Arial" panose="020B0604020202020204" pitchFamily="34" charset="0"/>
              </a:rPr>
              <a:t> - Layout widgets</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0" i="0" u="none" strike="noStrike" dirty="0" err="1">
                <a:solidFill>
                  <a:schemeClr val="bg1"/>
                </a:solidFill>
                <a:effectLst/>
                <a:latin typeface="Arial" panose="020B0604020202020204" pitchFamily="34" charset="0"/>
                <a:cs typeface="Arial" panose="020B0604020202020204" pitchFamily="34" charset="0"/>
              </a:rPr>
              <a:t>Các</a:t>
            </a:r>
            <a:r>
              <a:rPr lang="en-US" sz="1200" b="0" i="0" u="none" strike="noStrike" dirty="0">
                <a:solidFill>
                  <a:schemeClr val="bg1"/>
                </a:solidFill>
                <a:effectLst/>
                <a:latin typeface="Arial" panose="020B0604020202020204" pitchFamily="34" charset="0"/>
                <a:cs typeface="Arial" panose="020B0604020202020204" pitchFamily="34" charset="0"/>
              </a:rPr>
              <a:t> widget </a:t>
            </a:r>
            <a:r>
              <a:rPr lang="en-US" sz="1200" b="0" i="0" u="none" strike="noStrike" dirty="0" err="1">
                <a:solidFill>
                  <a:schemeClr val="bg1"/>
                </a:solidFill>
                <a:effectLst/>
                <a:latin typeface="Arial" panose="020B0604020202020204" pitchFamily="34" charset="0"/>
                <a:cs typeface="Arial" panose="020B0604020202020204" pitchFamily="34" charset="0"/>
              </a:rPr>
              <a:t>quản</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lý</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trạng</a:t>
            </a:r>
            <a:r>
              <a:rPr lang="en-US" sz="1200" b="0" i="0" u="none" strike="noStrike" dirty="0">
                <a:solidFill>
                  <a:schemeClr val="bg1"/>
                </a:solidFill>
                <a:effectLst/>
                <a:latin typeface="Arial" panose="020B0604020202020204" pitchFamily="34" charset="0"/>
                <a:cs typeface="Arial" panose="020B0604020202020204" pitchFamily="34" charset="0"/>
              </a:rPr>
              <a:t> </a:t>
            </a:r>
            <a:r>
              <a:rPr lang="en-US" sz="1200" b="0" i="0" u="none" strike="noStrike" dirty="0" err="1">
                <a:solidFill>
                  <a:schemeClr val="bg1"/>
                </a:solidFill>
                <a:effectLst/>
                <a:latin typeface="Arial" panose="020B0604020202020204" pitchFamily="34" charset="0"/>
                <a:cs typeface="Arial" panose="020B0604020202020204" pitchFamily="34" charset="0"/>
              </a:rPr>
              <a:t>thái</a:t>
            </a:r>
            <a:r>
              <a:rPr lang="en-US" sz="1200" b="0" i="0" u="none" strike="noStrike" dirty="0">
                <a:solidFill>
                  <a:schemeClr val="bg1"/>
                </a:solidFill>
                <a:effectLst/>
                <a:latin typeface="Arial" panose="020B0604020202020204" pitchFamily="34" charset="0"/>
                <a:cs typeface="Arial" panose="020B0604020202020204" pitchFamily="34" charset="0"/>
              </a:rPr>
              <a:t> - State maintenance widgets</a:t>
            </a:r>
            <a:endParaRPr lang="en-US" sz="1200" b="0" i="0" u="none" strike="noStrike"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1200" b="0" i="0" u="none" strike="noStrike" dirty="0">
                <a:solidFill>
                  <a:schemeClr val="bg1"/>
                </a:solidFill>
                <a:effectLst/>
                <a:latin typeface="Arial" panose="020B0604020202020204" pitchFamily="34" charset="0"/>
                <a:cs typeface="Arial" panose="020B0604020202020204" pitchFamily="34" charset="0"/>
              </a:rPr>
              <a:t>Các widget cơ bản độc lập với nền tảng - Platform independent / basic widgets</a:t>
            </a:r>
            <a:endParaRPr lang="en-US" sz="1200" b="0" i="0" u="none" strike="noStrike" dirty="0">
              <a:solidFill>
                <a:schemeClr val="bg1"/>
              </a:solidFill>
              <a:effectLst/>
              <a:latin typeface="Arial" panose="020B0604020202020204" pitchFamily="34" charset="0"/>
              <a:cs typeface="Arial" panose="020B0604020202020204" pitchFamily="34" charset="0"/>
            </a:endParaRPr>
          </a:p>
          <a:p>
            <a:endParaRPr lang="en-US" dirty="0"/>
          </a:p>
          <a:p>
            <a:pPr rtl="0">
              <a:spcBef>
                <a:spcPts val="1200"/>
              </a:spcBef>
              <a:spcAft>
                <a:spcPts val="0"/>
              </a:spcAft>
            </a:pPr>
            <a:r>
              <a:rPr lang="vi-VN" sz="1800" b="1" i="0" u="none" strike="noStrike" dirty="0">
                <a:solidFill>
                  <a:srgbClr val="434343"/>
                </a:solidFill>
                <a:effectLst/>
                <a:latin typeface="Arial" panose="020B0604020202020204" pitchFamily="34" charset="0"/>
              </a:rPr>
              <a:t>Platform specific widgets</a:t>
            </a:r>
            <a:endParaRPr lang="vi-VN" b="1" dirty="0">
              <a:effectLst/>
            </a:endParaRPr>
          </a:p>
          <a:p>
            <a:pPr rtl="0">
              <a:spcBef>
                <a:spcPts val="0"/>
              </a:spcBef>
              <a:spcAft>
                <a:spcPts val="0"/>
              </a:spcAft>
            </a:pPr>
            <a:r>
              <a:rPr lang="vi-VN" sz="1800" b="0" i="0" u="none" strike="noStrike" dirty="0">
                <a:solidFill>
                  <a:srgbClr val="212529"/>
                </a:solidFill>
                <a:effectLst/>
                <a:latin typeface="Arial" panose="020B0604020202020204" pitchFamily="34" charset="0"/>
              </a:rPr>
              <a:t>Đây là các widget dành riêng cho từng nên tảng Android hay IOS</a:t>
            </a:r>
            <a:endParaRPr lang="vi-VN" b="0" dirty="0">
              <a:effectLst/>
            </a:endParaRPr>
          </a:p>
          <a:p>
            <a:pPr rtl="0">
              <a:spcBef>
                <a:spcPts val="0"/>
              </a:spcBef>
              <a:spcAft>
                <a:spcPts val="0"/>
              </a:spcAft>
            </a:pPr>
            <a:r>
              <a:rPr lang="vi-VN" sz="1800" b="0" i="0" u="none" strike="noStrike" dirty="0">
                <a:solidFill>
                  <a:srgbClr val="212529"/>
                </a:solidFill>
                <a:effectLst/>
                <a:latin typeface="Arial" panose="020B0604020202020204" pitchFamily="34" charset="0"/>
              </a:rPr>
              <a:t>Các widget dành riêng cho Android được thiết kết theo </a:t>
            </a:r>
            <a:r>
              <a:rPr lang="vi-VN" sz="1800" b="0" i="1" u="none" strike="noStrike" dirty="0">
                <a:solidFill>
                  <a:srgbClr val="212529"/>
                </a:solidFill>
                <a:effectLst/>
                <a:latin typeface="Arial" panose="020B0604020202020204" pitchFamily="34" charset="0"/>
              </a:rPr>
              <a:t>Material design guideline</a:t>
            </a:r>
            <a:r>
              <a:rPr lang="vi-VN" sz="1800" b="0" i="0" u="none" strike="noStrike" dirty="0">
                <a:solidFill>
                  <a:srgbClr val="212529"/>
                </a:solidFill>
                <a:effectLst/>
                <a:latin typeface="Arial" panose="020B0604020202020204" pitchFamily="34" charset="0"/>
              </a:rPr>
              <a:t> cho Android OS nên được gọi là </a:t>
            </a:r>
            <a:r>
              <a:rPr lang="vi-VN" sz="1800" b="0" i="1" u="none" strike="noStrike" dirty="0">
                <a:solidFill>
                  <a:srgbClr val="212529"/>
                </a:solidFill>
                <a:effectLst/>
                <a:latin typeface="Arial" panose="020B0604020202020204" pitchFamily="34" charset="0"/>
              </a:rPr>
              <a:t>Material widgets</a:t>
            </a:r>
            <a:r>
              <a:rPr lang="vi-VN" sz="1800" b="0" i="0" u="none" strike="noStrike" dirty="0">
                <a:solidFill>
                  <a:srgbClr val="212529"/>
                </a:solidFill>
                <a:effectLst/>
                <a:latin typeface="Arial" panose="020B0604020202020204" pitchFamily="34" charset="0"/>
              </a:rPr>
              <a:t>.</a:t>
            </a:r>
            <a:endParaRPr lang="vi-VN" b="0" dirty="0">
              <a:effectLst/>
            </a:endParaRPr>
          </a:p>
          <a:p>
            <a:pPr rtl="0">
              <a:spcBef>
                <a:spcPts val="0"/>
              </a:spcBef>
              <a:spcAft>
                <a:spcPts val="1200"/>
              </a:spcAft>
            </a:pPr>
            <a:r>
              <a:rPr lang="vi-VN" sz="1800" b="0" i="0" u="none" strike="noStrike" dirty="0">
                <a:solidFill>
                  <a:srgbClr val="212529"/>
                </a:solidFill>
                <a:effectLst/>
                <a:latin typeface="Arial" panose="020B0604020202020204" pitchFamily="34" charset="0"/>
              </a:rPr>
              <a:t>Các widget dành riêng cho iOS được thiết kế theo </a:t>
            </a:r>
            <a:r>
              <a:rPr lang="vi-VN" sz="1800" b="0" i="1" u="none" strike="noStrike" dirty="0">
                <a:solidFill>
                  <a:srgbClr val="212529"/>
                </a:solidFill>
                <a:effectLst/>
                <a:latin typeface="Arial" panose="020B0604020202020204" pitchFamily="34" charset="0"/>
              </a:rPr>
              <a:t>Human Interface Guidelines</a:t>
            </a:r>
            <a:r>
              <a:rPr lang="vi-VN" sz="1800" b="0" i="0" u="none" strike="noStrike" dirty="0">
                <a:solidFill>
                  <a:srgbClr val="212529"/>
                </a:solidFill>
                <a:effectLst/>
                <a:latin typeface="Arial" panose="020B0604020202020204" pitchFamily="34" charset="0"/>
              </a:rPr>
              <a:t> bởi Apple và được gọi là </a:t>
            </a:r>
            <a:r>
              <a:rPr lang="vi-VN" sz="1800" b="0" i="1" u="none" strike="noStrike" dirty="0">
                <a:solidFill>
                  <a:srgbClr val="212529"/>
                </a:solidFill>
                <a:effectLst/>
                <a:latin typeface="Arial" panose="020B0604020202020204" pitchFamily="34" charset="0"/>
              </a:rPr>
              <a:t>Cupertino</a:t>
            </a:r>
            <a:r>
              <a:rPr lang="vi-VN" sz="1800" b="0" i="0" u="none" strike="noStrike" dirty="0">
                <a:solidFill>
                  <a:srgbClr val="212529"/>
                </a:solidFill>
                <a:effectLst/>
                <a:latin typeface="Arial" panose="020B0604020202020204" pitchFamily="34" charset="0"/>
              </a:rPr>
              <a:t> widgets.</a:t>
            </a:r>
            <a:endParaRPr lang="vi-VN" b="0" dirty="0">
              <a:effectLst/>
            </a:endParaRPr>
          </a:p>
          <a:p>
            <a:pPr rtl="0">
              <a:spcBef>
                <a:spcPts val="1200"/>
              </a:spcBef>
              <a:spcAft>
                <a:spcPts val="0"/>
              </a:spcAft>
            </a:pPr>
            <a:br>
              <a:rPr lang="vi-VN" dirty="0"/>
            </a:br>
            <a:r>
              <a:rPr lang="vi-VN" sz="1800" b="1" i="0" u="none" strike="noStrike" dirty="0">
                <a:solidFill>
                  <a:srgbClr val="434343"/>
                </a:solidFill>
                <a:effectLst/>
                <a:latin typeface="Arial" panose="020B0604020202020204" pitchFamily="34" charset="0"/>
              </a:rPr>
              <a:t>Layout widgets</a:t>
            </a:r>
            <a:endParaRPr lang="vi-VN" b="1" dirty="0">
              <a:effectLst/>
            </a:endParaRPr>
          </a:p>
          <a:p>
            <a:pPr rtl="0">
              <a:spcBef>
                <a:spcPts val="0"/>
              </a:spcBef>
              <a:spcAft>
                <a:spcPts val="1200"/>
              </a:spcAft>
            </a:pPr>
            <a:r>
              <a:rPr lang="vi-VN" sz="1800" b="0" i="0" u="none" strike="noStrike" dirty="0">
                <a:solidFill>
                  <a:srgbClr val="212529"/>
                </a:solidFill>
                <a:effectLst/>
                <a:latin typeface="Arial" panose="020B0604020202020204" pitchFamily="34" charset="0"/>
              </a:rPr>
              <a:t>Trong Flutter, một widget có thể được tạo thành từ một hoặc nhiều widget khác. Việc kết hợp nhiều widget thành một widget được thực hiện thông qua các layout widget. Ví dụ, các widget con có thể được căn giữa thông </a:t>
            </a:r>
            <a:r>
              <a:rPr lang="vi-VN" sz="1800" b="0" i="1" u="none" strike="noStrike" dirty="0">
                <a:solidFill>
                  <a:srgbClr val="212529"/>
                </a:solidFill>
                <a:effectLst/>
                <a:latin typeface="Arial" panose="020B0604020202020204" pitchFamily="34" charset="0"/>
              </a:rPr>
              <a:t>Center</a:t>
            </a:r>
            <a:r>
              <a:rPr lang="vi-VN" sz="1800" b="0" i="0" u="none" strike="noStrike" dirty="0">
                <a:solidFill>
                  <a:srgbClr val="212529"/>
                </a:solidFill>
                <a:effectLst/>
                <a:latin typeface="Arial" panose="020B0604020202020204" pitchFamily="34" charset="0"/>
              </a:rPr>
              <a:t> widget.</a:t>
            </a:r>
            <a:endParaRPr lang="vi-VN" b="0" dirty="0">
              <a:effectLst/>
            </a:endParaRPr>
          </a:p>
          <a:p>
            <a:pPr rtl="0">
              <a:spcBef>
                <a:spcPts val="1200"/>
              </a:spcBef>
              <a:spcAft>
                <a:spcPts val="0"/>
              </a:spcAft>
            </a:pPr>
            <a:br>
              <a:rPr lang="vi-VN" dirty="0"/>
            </a:br>
            <a:r>
              <a:rPr lang="vi-VN" sz="1800" b="1" i="0" u="none" strike="noStrike" dirty="0">
                <a:solidFill>
                  <a:srgbClr val="434343"/>
                </a:solidFill>
                <a:effectLst/>
                <a:latin typeface="Arial" panose="020B0604020202020204" pitchFamily="34" charset="0"/>
              </a:rPr>
              <a:t>State maintenance widgets</a:t>
            </a:r>
            <a:endParaRPr lang="vi-VN" b="1" dirty="0">
              <a:effectLst/>
            </a:endParaRPr>
          </a:p>
          <a:p>
            <a:pPr rtl="0">
              <a:spcBef>
                <a:spcPts val="0"/>
              </a:spcBef>
              <a:spcAft>
                <a:spcPts val="0"/>
              </a:spcAft>
            </a:pPr>
            <a:r>
              <a:rPr lang="vi-VN" sz="1800" b="0" i="0" u="none" strike="noStrike" dirty="0">
                <a:solidFill>
                  <a:srgbClr val="212529"/>
                </a:solidFill>
                <a:effectLst/>
                <a:latin typeface="Arial" panose="020B0604020202020204" pitchFamily="34" charset="0"/>
              </a:rPr>
              <a:t>Trong </a:t>
            </a:r>
            <a:r>
              <a:rPr lang="vi-VN" sz="1800" b="1" i="0" u="none" strike="noStrike" dirty="0">
                <a:solidFill>
                  <a:srgbClr val="212529"/>
                </a:solidFill>
                <a:effectLst/>
                <a:latin typeface="Arial" panose="020B0604020202020204" pitchFamily="34" charset="0"/>
              </a:rPr>
              <a:t>Flutter</a:t>
            </a:r>
            <a:r>
              <a:rPr lang="vi-VN" sz="1800" b="0" i="0" u="none" strike="noStrike" dirty="0">
                <a:solidFill>
                  <a:srgbClr val="212529"/>
                </a:solidFill>
                <a:effectLst/>
                <a:latin typeface="Arial" panose="020B0604020202020204" pitchFamily="34" charset="0"/>
              </a:rPr>
              <a:t>, tất cả các widget đều kế thừa từ </a:t>
            </a:r>
            <a:r>
              <a:rPr lang="vi-VN" sz="1800" b="0" i="1" u="none" strike="noStrike" dirty="0">
                <a:solidFill>
                  <a:srgbClr val="212529"/>
                </a:solidFill>
                <a:effectLst/>
                <a:latin typeface="Arial" panose="020B0604020202020204" pitchFamily="34" charset="0"/>
              </a:rPr>
              <a:t>StatelessWidget</a:t>
            </a:r>
            <a:r>
              <a:rPr lang="vi-VN" sz="1800" b="0" i="0" u="none" strike="noStrike" dirty="0">
                <a:solidFill>
                  <a:srgbClr val="212529"/>
                </a:solidFill>
                <a:effectLst/>
                <a:latin typeface="Arial" panose="020B0604020202020204" pitchFamily="34" charset="0"/>
              </a:rPr>
              <a:t> hoặc </a:t>
            </a:r>
            <a:r>
              <a:rPr lang="vi-VN" sz="1800" b="0" i="1" u="none" strike="noStrike" dirty="0">
                <a:solidFill>
                  <a:srgbClr val="212529"/>
                </a:solidFill>
                <a:effectLst/>
                <a:latin typeface="Arial" panose="020B0604020202020204" pitchFamily="34" charset="0"/>
              </a:rPr>
              <a:t>StatefulWidget</a:t>
            </a:r>
            <a:r>
              <a:rPr lang="vi-VN" sz="1800" b="0" i="0" u="none" strike="noStrike" dirty="0">
                <a:solidFill>
                  <a:srgbClr val="212529"/>
                </a:solidFill>
                <a:effectLst/>
                <a:latin typeface="Arial" panose="020B0604020202020204" pitchFamily="34" charset="0"/>
              </a:rPr>
              <a:t>.</a:t>
            </a:r>
            <a:endParaRPr lang="vi-VN" b="0" dirty="0">
              <a:effectLst/>
            </a:endParaRPr>
          </a:p>
          <a:p>
            <a:pPr rtl="0">
              <a:spcBef>
                <a:spcPts val="0"/>
              </a:spcBef>
              <a:spcAft>
                <a:spcPts val="1200"/>
              </a:spcAft>
            </a:pPr>
            <a:r>
              <a:rPr lang="vi-VN" sz="1800" b="0" i="0" u="none" strike="noStrike" dirty="0">
                <a:solidFill>
                  <a:srgbClr val="212529"/>
                </a:solidFill>
                <a:effectLst/>
                <a:latin typeface="Arial" panose="020B0604020202020204" pitchFamily="34" charset="0"/>
              </a:rPr>
              <a:t>Widget kế thừa từ </a:t>
            </a:r>
            <a:r>
              <a:rPr lang="vi-VN" sz="1800" b="0" i="1" u="none" strike="noStrike" dirty="0">
                <a:solidFill>
                  <a:srgbClr val="212529"/>
                </a:solidFill>
                <a:effectLst/>
                <a:latin typeface="Arial" panose="020B0604020202020204" pitchFamily="34" charset="0"/>
              </a:rPr>
              <a:t>StatelessWidget</a:t>
            </a:r>
            <a:r>
              <a:rPr lang="vi-VN" sz="1800" b="0" i="0" u="none" strike="noStrike" dirty="0">
                <a:solidFill>
                  <a:srgbClr val="212529"/>
                </a:solidFill>
                <a:effectLst/>
                <a:latin typeface="Arial" panose="020B0604020202020204" pitchFamily="34" charset="0"/>
              </a:rPr>
              <a:t> sẽ không có bất kì trạng thái nào nhưng nó có thể bao gồm widget được kết thừa từ </a:t>
            </a:r>
            <a:r>
              <a:rPr lang="vi-VN" sz="1800" b="0" i="1" u="none" strike="noStrike" dirty="0">
                <a:solidFill>
                  <a:srgbClr val="212529"/>
                </a:solidFill>
                <a:effectLst/>
                <a:latin typeface="Arial" panose="020B0604020202020204" pitchFamily="34" charset="0"/>
              </a:rPr>
              <a:t>StatefulWidget</a:t>
            </a:r>
            <a:r>
              <a:rPr lang="vi-VN" sz="1800" b="0" i="0" u="none" strike="noStrike" dirty="0">
                <a:solidFill>
                  <a:srgbClr val="212529"/>
                </a:solidFill>
                <a:effectLst/>
                <a:latin typeface="Arial" panose="020B0604020202020204" pitchFamily="34" charset="0"/>
              </a:rPr>
              <a:t>. Bản chất sự linh hoạt của ứng dụng là thông qua hành vi tương tác của các widget và sự thay đổi trạng thái của chúng.</a:t>
            </a:r>
            <a:endParaRPr lang="vi-VN" b="0" dirty="0">
              <a:effectLst/>
            </a:endParaRPr>
          </a:p>
          <a:p>
            <a:endParaRPr lang="en-US" dirty="0"/>
          </a:p>
          <a:p>
            <a:pPr rtl="0">
              <a:spcBef>
                <a:spcPts val="1200"/>
              </a:spcBef>
              <a:spcAft>
                <a:spcPts val="0"/>
              </a:spcAft>
            </a:pPr>
            <a:r>
              <a:rPr lang="vi-VN" sz="1800" b="1" i="0" u="none" strike="noStrike" dirty="0">
                <a:solidFill>
                  <a:srgbClr val="434343"/>
                </a:solidFill>
                <a:effectLst/>
                <a:latin typeface="Arial" panose="020B0604020202020204" pitchFamily="34" charset="0"/>
              </a:rPr>
              <a:t>Platform independent / basic widgets</a:t>
            </a:r>
            <a:endParaRPr lang="vi-VN" b="1" dirty="0">
              <a:effectLst/>
            </a:endParaRPr>
          </a:p>
          <a:p>
            <a:r>
              <a:rPr lang="vi-VN" sz="1800" b="0" i="1" u="none" strike="noStrike" dirty="0">
                <a:solidFill>
                  <a:srgbClr val="212529"/>
                </a:solidFill>
                <a:effectLst/>
                <a:latin typeface="Arial" panose="020B0604020202020204" pitchFamily="34" charset="0"/>
              </a:rPr>
              <a:t>Flutter</a:t>
            </a:r>
            <a:r>
              <a:rPr lang="vi-VN" sz="1800" b="0" i="0" u="none" strike="noStrike" dirty="0">
                <a:solidFill>
                  <a:srgbClr val="212529"/>
                </a:solidFill>
                <a:effectLst/>
                <a:latin typeface="Arial" panose="020B0604020202020204" pitchFamily="34" charset="0"/>
              </a:rPr>
              <a:t> cung cấp một số lương lớn các  widget cơ bản để tạo các giao diện người dùng từ đơn giản đến phứ tạp độc lập với nền tảng hệ điều hành</a:t>
            </a:r>
            <a:r>
              <a:rPr lang="en-US" sz="1800" b="0" i="0" u="none" strike="noStrike" dirty="0">
                <a:solidFill>
                  <a:srgbClr val="212529"/>
                </a:solidFill>
                <a:effectLst/>
                <a:latin typeface="Arial" panose="020B0604020202020204" pitchFamily="34" charset="0"/>
              </a:rPr>
              <a:t>.</a:t>
            </a:r>
            <a:endParaRPr lang="en-US" sz="1800" b="0" i="0" u="none" strike="noStrike" dirty="0">
              <a:solidFill>
                <a:srgbClr val="212529"/>
              </a:solidFill>
              <a:effectLst/>
              <a:latin typeface="Arial" panose="020B0604020202020204" pitchFamily="34" charset="0"/>
            </a:endParaRPr>
          </a:p>
          <a:p>
            <a:pPr rtl="0">
              <a:spcBef>
                <a:spcPts val="1200"/>
              </a:spcBef>
              <a:spcAft>
                <a:spcPts val="0"/>
              </a:spcAft>
            </a:pPr>
            <a:r>
              <a:rPr lang="en-US" sz="1800" b="0" i="0" u="none" strike="noStrike" dirty="0" err="1">
                <a:solidFill>
                  <a:srgbClr val="212529"/>
                </a:solidFill>
                <a:effectLst/>
                <a:latin typeface="Arial" panose="020B0604020202020204" pitchFamily="34" charset="0"/>
              </a:rPr>
              <a:t>Mình</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sẽ</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giới</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thiệu</a:t>
            </a:r>
            <a:r>
              <a:rPr lang="en-US" sz="1800" b="0" i="0" u="none" strike="noStrike" dirty="0">
                <a:solidFill>
                  <a:srgbClr val="212529"/>
                </a:solidFill>
                <a:effectLst/>
                <a:latin typeface="Arial" panose="020B0604020202020204" pitchFamily="34" charset="0"/>
              </a:rPr>
              <a:t> </a:t>
            </a:r>
            <a:r>
              <a:rPr lang="vi-VN" sz="1800" b="0" i="0" u="none" strike="noStrike" dirty="0">
                <a:solidFill>
                  <a:srgbClr val="212529"/>
                </a:solidFill>
                <a:effectLst/>
                <a:latin typeface="Arial" panose="020B0604020202020204" pitchFamily="34" charset="0"/>
              </a:rPr>
              <a:t>một số widget cơ bản:</a:t>
            </a:r>
            <a:endParaRPr lang="vi-VN" b="0" dirty="0">
              <a:effectLst/>
            </a:endParaRPr>
          </a:p>
          <a:p>
            <a:pPr rtl="0">
              <a:spcBef>
                <a:spcPts val="0"/>
              </a:spcBef>
              <a:spcAft>
                <a:spcPts val="0"/>
              </a:spcAft>
            </a:pPr>
            <a:r>
              <a:rPr lang="vi-VN" sz="1800" b="1" i="0" u="none" strike="noStrike" dirty="0">
                <a:solidFill>
                  <a:srgbClr val="434343"/>
                </a:solidFill>
                <a:effectLst/>
                <a:latin typeface="Arial" panose="020B0604020202020204" pitchFamily="34" charset="0"/>
              </a:rPr>
              <a:t>Text:</a:t>
            </a:r>
            <a:endParaRPr lang="vi-VN" b="1" dirty="0">
              <a:effectLst/>
            </a:endParaRPr>
          </a:p>
          <a:p>
            <a:r>
              <a:rPr lang="vi-VN" sz="1800" b="0" i="1" u="none" strike="noStrike" dirty="0">
                <a:solidFill>
                  <a:srgbClr val="212529"/>
                </a:solidFill>
                <a:effectLst/>
                <a:latin typeface="Arial" panose="020B0604020202020204" pitchFamily="34" charset="0"/>
              </a:rPr>
              <a:t>Text</a:t>
            </a:r>
            <a:r>
              <a:rPr lang="vi-VN" sz="1800" b="0" i="0" u="none" strike="noStrike" dirty="0">
                <a:solidFill>
                  <a:srgbClr val="212529"/>
                </a:solidFill>
                <a:effectLst/>
                <a:latin typeface="Arial" panose="020B0604020202020204" pitchFamily="34" charset="0"/>
              </a:rPr>
              <a:t> widget được sử dụng để hiển thị một đoạn văn bản. Chúng ta có thể định dạng văn bản thông qua thuộc tính </a:t>
            </a:r>
            <a:r>
              <a:rPr lang="vi-VN" sz="1800" b="0" i="1" u="none" strike="noStrike" dirty="0">
                <a:solidFill>
                  <a:srgbClr val="212529"/>
                </a:solidFill>
                <a:effectLst/>
                <a:latin typeface="Arial" panose="020B0604020202020204" pitchFamily="34" charset="0"/>
              </a:rPr>
              <a:t>style</a:t>
            </a:r>
            <a:r>
              <a:rPr lang="vi-VN" sz="1800" b="0" i="0" u="none" strike="noStrike" dirty="0">
                <a:solidFill>
                  <a:srgbClr val="212529"/>
                </a:solidFill>
                <a:effectLst/>
                <a:latin typeface="Arial" panose="020B0604020202020204" pitchFamily="34" charset="0"/>
              </a:rPr>
              <a:t> và</a:t>
            </a:r>
            <a:r>
              <a:rPr lang="vi-VN" sz="1800" b="0" i="1" u="none" strike="noStrike" dirty="0">
                <a:solidFill>
                  <a:srgbClr val="212529"/>
                </a:solidFill>
                <a:effectLst/>
                <a:latin typeface="Arial" panose="020B0604020202020204" pitchFamily="34" charset="0"/>
              </a:rPr>
              <a:t>TextStyle</a:t>
            </a:r>
            <a:r>
              <a:rPr lang="vi-VN" sz="1800" b="0" i="0" u="none" strike="noStrike" dirty="0">
                <a:solidFill>
                  <a:srgbClr val="212529"/>
                </a:solidFill>
                <a:effectLst/>
                <a:latin typeface="Arial" panose="020B0604020202020204" pitchFamily="34" charset="0"/>
              </a:rPr>
              <a:t> class.</a:t>
            </a:r>
            <a:endParaRPr lang="en-US" sz="1800" b="0" i="0" u="none" strike="noStrike" dirty="0">
              <a:solidFill>
                <a:srgbClr val="212529"/>
              </a:solidFill>
              <a:effectLst/>
              <a:latin typeface="Arial" panose="020B0604020202020204" pitchFamily="34" charset="0"/>
            </a:endParaRPr>
          </a:p>
          <a:p>
            <a:pPr rtl="0">
              <a:spcBef>
                <a:spcPts val="1200"/>
              </a:spcBef>
              <a:spcAft>
                <a:spcPts val="1200"/>
              </a:spcAft>
            </a:pPr>
            <a:r>
              <a:rPr lang="vi-VN" sz="1800" b="1" i="0" u="none" strike="noStrike" dirty="0">
                <a:solidFill>
                  <a:srgbClr val="434343"/>
                </a:solidFill>
                <a:effectLst/>
                <a:latin typeface="Arial" panose="020B0604020202020204" pitchFamily="34" charset="0"/>
              </a:rPr>
              <a:t>Image</a:t>
            </a:r>
            <a:endParaRPr lang="vi-VN" b="1" dirty="0">
              <a:effectLst/>
            </a:endParaRPr>
          </a:p>
          <a:p>
            <a:r>
              <a:rPr lang="vi-VN" sz="1800" b="0" i="1" u="none" strike="noStrike" dirty="0">
                <a:solidFill>
                  <a:srgbClr val="000000"/>
                </a:solidFill>
                <a:effectLst/>
                <a:latin typeface="Arial" panose="020B0604020202020204" pitchFamily="34" charset="0"/>
              </a:rPr>
              <a:t>Image</a:t>
            </a:r>
            <a:r>
              <a:rPr lang="vi-VN" sz="1800" b="0" i="0" u="none" strike="noStrike" dirty="0">
                <a:solidFill>
                  <a:srgbClr val="000000"/>
                </a:solidFill>
                <a:effectLst/>
                <a:latin typeface="Arial" panose="020B0604020202020204" pitchFamily="34" charset="0"/>
              </a:rPr>
              <a:t> widget được sử dụng để hiển thị hình ảnh trong ứng dụng. </a:t>
            </a:r>
            <a:r>
              <a:rPr lang="vi-VN" sz="1800" b="0" i="1" u="none" strike="noStrike" dirty="0">
                <a:solidFill>
                  <a:srgbClr val="000000"/>
                </a:solidFill>
                <a:effectLst/>
                <a:latin typeface="Arial" panose="020B0604020202020204" pitchFamily="34" charset="0"/>
              </a:rPr>
              <a:t>Image</a:t>
            </a:r>
            <a:r>
              <a:rPr lang="vi-VN" sz="1800" b="0" i="0" u="none" strike="noStrike" dirty="0">
                <a:solidFill>
                  <a:srgbClr val="000000"/>
                </a:solidFill>
                <a:effectLst/>
                <a:latin typeface="Arial" panose="020B0604020202020204" pitchFamily="34" charset="0"/>
              </a:rPr>
              <a:t> widget cung cấp các phương thức khởi tạo khác nhau để load hình ảnh từ các nguồn khác nhau</a:t>
            </a:r>
            <a:endParaRPr lang="en-US" sz="1800" b="0" i="0" u="none" strike="noStrike" dirty="0">
              <a:solidFill>
                <a:srgbClr val="212529"/>
              </a:solidFill>
              <a:effectLst/>
              <a:latin typeface="Arial" panose="020B0604020202020204" pitchFamily="34" charset="0"/>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Icon</a:t>
            </a:r>
            <a:endParaRPr lang="vi-VN" b="0" dirty="0">
              <a:effectLst/>
            </a:endParaRPr>
          </a:p>
          <a:p>
            <a:r>
              <a:rPr lang="vi-VN" sz="1800" b="0" i="1" u="none" strike="noStrike" dirty="0">
                <a:solidFill>
                  <a:srgbClr val="000000"/>
                </a:solidFill>
                <a:effectLst/>
                <a:latin typeface="Arial" panose="020B0604020202020204" pitchFamily="34" charset="0"/>
              </a:rPr>
              <a:t>Icon</a:t>
            </a:r>
            <a:r>
              <a:rPr lang="vi-VN" sz="1800" b="0" i="0" u="none" strike="noStrike" dirty="0">
                <a:solidFill>
                  <a:srgbClr val="000000"/>
                </a:solidFill>
                <a:effectLst/>
                <a:latin typeface="Arial" panose="020B0604020202020204" pitchFamily="34" charset="0"/>
              </a:rPr>
              <a:t> widget hiển thị hình ảnh các icon cơ bản trong </a:t>
            </a:r>
            <a:r>
              <a:rPr lang="vi-VN" sz="1800" b="0" i="1" u="none" strike="noStrike" dirty="0">
                <a:solidFill>
                  <a:srgbClr val="000000"/>
                </a:solidFill>
                <a:effectLst/>
                <a:latin typeface="Arial" panose="020B0604020202020204" pitchFamily="34" charset="0"/>
              </a:rPr>
              <a:t>IconData</a:t>
            </a:r>
            <a:r>
              <a:rPr lang="vi-VN" sz="1800" b="0" i="0" u="none" strike="noStrike" dirty="0">
                <a:solidFill>
                  <a:srgbClr val="000000"/>
                </a:solidFill>
                <a:effectLst/>
                <a:latin typeface="Arial" panose="020B0604020202020204" pitchFamily="34" charset="0"/>
              </a:rPr>
              <a:t> class.</a:t>
            </a:r>
            <a:br>
              <a:rPr lang="vi-VN" dirty="0"/>
            </a:b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vi-VN" sz="1800" b="1" i="0" u="none" strike="noStrike" dirty="0">
                <a:solidFill>
                  <a:srgbClr val="434343"/>
                </a:solidFill>
                <a:effectLst/>
                <a:latin typeface="Arial" panose="020B0604020202020204" pitchFamily="34" charset="0"/>
              </a:rPr>
              <a:t>Single Child Widgets</a:t>
            </a:r>
            <a:endParaRPr lang="vi-VN" b="1" dirty="0">
              <a:effectLst/>
            </a:endParaRPr>
          </a:p>
          <a:p>
            <a:pPr rtl="0">
              <a:spcBef>
                <a:spcPts val="0"/>
              </a:spcBef>
              <a:spcAft>
                <a:spcPts val="1200"/>
              </a:spcAft>
            </a:pPr>
            <a:r>
              <a:rPr lang="vi-VN" sz="1800" b="0" i="0" u="none" strike="noStrike" dirty="0">
                <a:solidFill>
                  <a:srgbClr val="000000"/>
                </a:solidFill>
                <a:effectLst/>
                <a:latin typeface="Arial" panose="020B0604020202020204" pitchFamily="34" charset="0"/>
              </a:rPr>
              <a:t>Ví dụ,  </a:t>
            </a:r>
            <a:r>
              <a:rPr lang="vi-VN" sz="1800" b="0" i="1" u="none" strike="noStrike" dirty="0">
                <a:solidFill>
                  <a:srgbClr val="000000"/>
                </a:solidFill>
                <a:effectLst/>
                <a:latin typeface="Arial" panose="020B0604020202020204" pitchFamily="34" charset="0"/>
              </a:rPr>
              <a:t>Center</a:t>
            </a:r>
            <a:r>
              <a:rPr lang="vi-VN" sz="1800" b="0" i="0" u="none" strike="noStrike" dirty="0">
                <a:solidFill>
                  <a:srgbClr val="000000"/>
                </a:solidFill>
                <a:effectLst/>
                <a:latin typeface="Arial" panose="020B0604020202020204" pitchFamily="34" charset="0"/>
              </a:rPr>
              <a:t> widget chỉ căn giữa widget con so với widget cha của nó và </a:t>
            </a:r>
            <a:r>
              <a:rPr lang="vi-VN" sz="1800" b="0" i="1" u="none" strike="noStrike" dirty="0">
                <a:solidFill>
                  <a:srgbClr val="000000"/>
                </a:solidFill>
                <a:effectLst/>
                <a:latin typeface="Arial" panose="020B0604020202020204" pitchFamily="34" charset="0"/>
              </a:rPr>
              <a:t>Container</a:t>
            </a:r>
            <a:r>
              <a:rPr lang="vi-VN" sz="1800" b="0" i="0" u="none" strike="noStrike" dirty="0">
                <a:solidFill>
                  <a:srgbClr val="000000"/>
                </a:solidFill>
                <a:effectLst/>
                <a:latin typeface="Arial" panose="020B0604020202020204" pitchFamily="34" charset="0"/>
              </a:rPr>
              <a:t> widget cung cấp khả năng linh hoạt trong việc đặt widget con bên trong nó thông qua các tuỳ chọn như padding, đường viền, nền</a:t>
            </a:r>
            <a:r>
              <a:rPr lang="en-US" sz="1800" b="0" i="0" u="none" strike="noStrike" dirty="0">
                <a:solidFill>
                  <a:srgbClr val="000000"/>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1" i="0" u="none" strike="noStrike" dirty="0" err="1">
                <a:solidFill>
                  <a:srgbClr val="000000"/>
                </a:solidFill>
                <a:effectLst/>
                <a:latin typeface="Arial" panose="020B0604020202020204" pitchFamily="34" charset="0"/>
              </a:rPr>
              <a:t>Một</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số</a:t>
            </a:r>
            <a:r>
              <a:rPr lang="en-US" sz="1800" b="1" i="0" u="none" strike="noStrike" dirty="0">
                <a:solidFill>
                  <a:srgbClr val="000000"/>
                </a:solidFill>
                <a:effectLst/>
                <a:latin typeface="Arial" panose="020B0604020202020204" pitchFamily="34" charset="0"/>
              </a:rPr>
              <a:t> single child widgets </a:t>
            </a:r>
            <a:r>
              <a:rPr lang="en-US" sz="1800" b="1" i="0" u="none" strike="noStrike" dirty="0" err="1">
                <a:solidFill>
                  <a:srgbClr val="000000"/>
                </a:solidFill>
                <a:effectLst/>
                <a:latin typeface="Arial" panose="020B0604020202020204" pitchFamily="34" charset="0"/>
              </a:rPr>
              <a:t>khác</a:t>
            </a:r>
            <a:r>
              <a:rPr lang="en-US" sz="1800" b="1" i="0" u="none" strike="noStrike" dirty="0">
                <a:solidFill>
                  <a:srgbClr val="000000"/>
                </a:solidFill>
                <a:effectLst/>
                <a:latin typeface="Arial" panose="020B0604020202020204" pitchFamily="34" charset="0"/>
              </a:rPr>
              <a:t>:</a:t>
            </a:r>
            <a:endParaRPr lang="en-US" sz="2800" b="1" dirty="0">
              <a:effectLst/>
            </a:endParaRPr>
          </a:p>
          <a:p>
            <a:pPr rtl="0" fontAlgn="base">
              <a:spcBef>
                <a:spcPts val="1200"/>
              </a:spcBef>
              <a:spcAft>
                <a:spcPts val="0"/>
              </a:spcAft>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FittedBox</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AspectRatio</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Arial" panose="020B0604020202020204" pitchFamily="34" charset="0"/>
              </a:rPr>
              <a:t>ConstrainedBox</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Baseline</a:t>
            </a:r>
            <a:endParaRPr lang="en-US" sz="1800" b="1" i="0" u="none" strike="noStrike" dirty="0">
              <a:solidFill>
                <a:srgbClr val="000000"/>
              </a:solidFill>
              <a:effectLst/>
              <a:latin typeface="Arial" panose="020B0604020202020204" pitchFamily="34" charset="0"/>
            </a:endParaRPr>
          </a:p>
          <a:p>
            <a:pPr rtl="0">
              <a:spcBef>
                <a:spcPts val="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0"/>
              </a:spcAft>
            </a:pPr>
            <a:br>
              <a:rPr lang="vi-VN" dirty="0"/>
            </a:br>
            <a:r>
              <a:rPr lang="vi-VN" sz="1800" b="1" i="0" u="none" strike="noStrike" dirty="0">
                <a:solidFill>
                  <a:srgbClr val="434343"/>
                </a:solidFill>
                <a:effectLst/>
                <a:latin typeface="Arial" panose="020B0604020202020204" pitchFamily="34" charset="0"/>
              </a:rPr>
              <a:t>Multiple Child Widgets</a:t>
            </a:r>
            <a:endParaRPr lang="vi-VN" b="1" dirty="0">
              <a:effectLst/>
            </a:endParaRPr>
          </a:p>
          <a:p>
            <a:pPr rtl="0">
              <a:spcBef>
                <a:spcPts val="0"/>
              </a:spcBef>
              <a:spcAft>
                <a:spcPts val="1200"/>
              </a:spcAft>
            </a:pPr>
            <a:r>
              <a:rPr lang="vi-VN" sz="1800" b="0" i="0" u="none" strike="noStrike" dirty="0">
                <a:solidFill>
                  <a:srgbClr val="000000"/>
                </a:solidFill>
                <a:effectLst/>
                <a:latin typeface="Arial" panose="020B0604020202020204" pitchFamily="34" charset="0"/>
              </a:rPr>
              <a:t>Ví dụ </a:t>
            </a:r>
            <a:r>
              <a:rPr lang="vi-VN" sz="1800" b="0" i="1" u="none" strike="noStrike" dirty="0">
                <a:solidFill>
                  <a:srgbClr val="000000"/>
                </a:solidFill>
                <a:effectLst/>
                <a:latin typeface="Arial" panose="020B0604020202020204" pitchFamily="34" charset="0"/>
              </a:rPr>
              <a:t>Row</a:t>
            </a:r>
            <a:r>
              <a:rPr lang="vi-VN" sz="1800" b="0" i="0" u="none" strike="noStrike" dirty="0">
                <a:solidFill>
                  <a:srgbClr val="000000"/>
                </a:solidFill>
                <a:effectLst/>
                <a:latin typeface="Arial" panose="020B0604020202020204" pitchFamily="34" charset="0"/>
              </a:rPr>
              <a:t> widget cho phép bố trí các widget con theo chiều ngang thành một hàng trong khi </a:t>
            </a:r>
            <a:r>
              <a:rPr lang="vi-VN" sz="1800" b="0" i="1" u="none" strike="noStrike" dirty="0">
                <a:solidFill>
                  <a:srgbClr val="000000"/>
                </a:solidFill>
                <a:effectLst/>
                <a:latin typeface="Arial" panose="020B0604020202020204" pitchFamily="34" charset="0"/>
              </a:rPr>
              <a:t>Column</a:t>
            </a:r>
            <a:r>
              <a:rPr lang="vi-VN" sz="1800" b="0" i="0" u="none" strike="noStrike" dirty="0">
                <a:solidFill>
                  <a:srgbClr val="000000"/>
                </a:solidFill>
                <a:effectLst/>
                <a:latin typeface="Arial" panose="020B0604020202020204" pitchFamily="34" charset="0"/>
              </a:rPr>
              <a:t> widget cho phép bố trí các widget con theo chiều dọc thành một cột.</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Một số widget layout dạng này được sử dụng phổ biến</a:t>
            </a:r>
            <a:endParaRPr lang="vi-VN" b="0" dirty="0">
              <a:effectLst/>
            </a:endParaRPr>
          </a:p>
          <a:p>
            <a:pPr rtl="0" fontAlgn="base">
              <a:spcBef>
                <a:spcPts val="120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Row</a:t>
            </a:r>
            <a:r>
              <a:rPr lang="vi-VN" sz="1800" b="0" i="0" u="none" strike="noStrike" dirty="0">
                <a:solidFill>
                  <a:srgbClr val="000000"/>
                </a:solidFill>
                <a:effectLst/>
                <a:latin typeface="Arial" panose="020B0604020202020204" pitchFamily="34" charset="0"/>
              </a:rPr>
              <a:t> </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Column</a:t>
            </a:r>
            <a:r>
              <a:rPr lang="vi-VN" sz="1800" b="0" i="0" u="none" strike="noStrike" dirty="0">
                <a:solidFill>
                  <a:srgbClr val="000000"/>
                </a:solidFill>
                <a:effectLst/>
                <a:latin typeface="Arial" panose="020B0604020202020204" pitchFamily="34" charset="0"/>
              </a:rPr>
              <a:t> </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ListView</a:t>
            </a:r>
            <a:r>
              <a:rPr lang="vi-VN" sz="1800" b="0" i="0" u="none" strike="noStrike" dirty="0">
                <a:solidFill>
                  <a:srgbClr val="000000"/>
                </a:solidFill>
                <a:effectLst/>
                <a:latin typeface="Arial" panose="020B0604020202020204" pitchFamily="34" charset="0"/>
              </a:rPr>
              <a:t> </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vi-VN" sz="1800" b="1" i="0" u="none" strike="noStrike" dirty="0">
                <a:solidFill>
                  <a:srgbClr val="000000"/>
                </a:solidFill>
                <a:effectLst/>
                <a:latin typeface="Arial" panose="020B0604020202020204" pitchFamily="34" charset="0"/>
              </a:rPr>
              <a:t>GridView</a:t>
            </a:r>
            <a:r>
              <a:rPr lang="vi-VN" sz="1800" b="0" i="0" u="none" strike="noStrike" dirty="0">
                <a:solidFill>
                  <a:srgbClr val="000000"/>
                </a:solidFill>
                <a:effectLst/>
                <a:latin typeface="Arial" panose="020B0604020202020204" pitchFamily="34" charset="0"/>
              </a:rPr>
              <a:t> </a:t>
            </a:r>
            <a:endParaRPr lang="vi-VN" sz="1800" b="0" i="0" u="none" strike="noStrike" dirty="0">
              <a:solidFill>
                <a:srgbClr val="000000"/>
              </a:solidFill>
              <a:effectLst/>
              <a:latin typeface="Arial" panose="020B0604020202020204" pitchFamily="34" charset="0"/>
            </a:endParaRPr>
          </a:p>
          <a:p>
            <a:pPr rtl="0">
              <a:spcBef>
                <a:spcPts val="0"/>
              </a:spcBef>
              <a:spcAft>
                <a:spcPts val="1200"/>
              </a:spcAft>
            </a:pPr>
            <a:endParaRPr lang="en-US" b="0" dirty="0">
              <a:effectLst/>
            </a:endParaRPr>
          </a:p>
          <a:p>
            <a:pPr marL="0" marR="0" lvl="0" indent="0" algn="l" defTabSz="914400" rtl="0" eaLnBrk="1" fontAlgn="auto" latinLnBrk="0" hangingPunct="1">
              <a:lnSpc>
                <a:spcPct val="100000"/>
              </a:lnSpc>
              <a:spcBef>
                <a:spcPts val="0"/>
              </a:spcBef>
              <a:spcAft>
                <a:spcPts val="1200"/>
              </a:spcAft>
              <a:buClrTx/>
              <a:buSzTx/>
              <a:buFontTx/>
              <a:buNone/>
              <a:defRPr/>
            </a:pPr>
            <a:r>
              <a:rPr lang="en-US" sz="1200" b="1" i="0" u="none" strike="noStrike" dirty="0" err="1">
                <a:solidFill>
                  <a:srgbClr val="434343"/>
                </a:solidFill>
                <a:effectLst/>
                <a:latin typeface="Arial" panose="020B0604020202020204" pitchFamily="34" charset="0"/>
              </a:rPr>
              <a:t>Hình</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này</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là</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ví</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dụ</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về</a:t>
            </a:r>
            <a:r>
              <a:rPr lang="en-US" sz="1200" b="1" i="0" u="none" strike="noStrike" dirty="0">
                <a:solidFill>
                  <a:srgbClr val="434343"/>
                </a:solidFill>
                <a:effectLst/>
                <a:latin typeface="Arial" panose="020B0604020202020204" pitchFamily="34" charset="0"/>
              </a:rPr>
              <a:t> multiple child widgets, </a:t>
            </a:r>
            <a:r>
              <a:rPr lang="en-US" sz="1200" b="1" i="0" u="none" strike="noStrike" dirty="0" err="1">
                <a:solidFill>
                  <a:srgbClr val="434343"/>
                </a:solidFill>
                <a:effectLst/>
                <a:latin typeface="Arial" panose="020B0604020202020204" pitchFamily="34" charset="0"/>
              </a:rPr>
              <a:t>mỗi</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khung</a:t>
            </a:r>
            <a:r>
              <a:rPr lang="en-US" sz="1200" b="1" i="0" u="none" strike="noStrike" dirty="0">
                <a:solidFill>
                  <a:srgbClr val="434343"/>
                </a:solidFill>
                <a:effectLst/>
                <a:latin typeface="Arial" panose="020B0604020202020204" pitchFamily="34" charset="0"/>
              </a:rPr>
              <a:t> layout </a:t>
            </a:r>
            <a:r>
              <a:rPr lang="en-US" sz="1200" b="1" i="0" u="none" strike="noStrike" dirty="0" err="1">
                <a:solidFill>
                  <a:srgbClr val="434343"/>
                </a:solidFill>
                <a:effectLst/>
                <a:latin typeface="Arial" panose="020B0604020202020204" pitchFamily="34" charset="0"/>
              </a:rPr>
              <a:t>nhỏ</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là</a:t>
            </a:r>
            <a:r>
              <a:rPr lang="en-US" sz="1200" b="1" i="0" u="none" strike="noStrike" dirty="0">
                <a:solidFill>
                  <a:srgbClr val="434343"/>
                </a:solidFill>
                <a:effectLst/>
                <a:latin typeface="Arial" panose="020B0604020202020204" pitchFamily="34" charset="0"/>
              </a:rPr>
              <a:t> </a:t>
            </a:r>
            <a:r>
              <a:rPr lang="en-US" sz="1200" b="1" i="0" u="none" strike="noStrike" dirty="0" err="1">
                <a:solidFill>
                  <a:srgbClr val="434343"/>
                </a:solidFill>
                <a:effectLst/>
                <a:latin typeface="Arial" panose="020B0604020202020204" pitchFamily="34" charset="0"/>
              </a:rPr>
              <a:t>một</a:t>
            </a:r>
            <a:r>
              <a:rPr lang="en-US" sz="1200" b="1" i="0" u="none" strike="noStrike" dirty="0">
                <a:solidFill>
                  <a:srgbClr val="434343"/>
                </a:solidFill>
                <a:effectLst/>
                <a:latin typeface="Arial" panose="020B0604020202020204" pitchFamily="34" charset="0"/>
              </a:rPr>
              <a:t> widget.</a:t>
            </a:r>
            <a:endParaRPr lang="en-US" sz="1200" b="1" i="0" u="none" strike="noStrike" dirty="0">
              <a:solidFill>
                <a:srgbClr val="434343"/>
              </a:solidFill>
              <a:effectLst/>
              <a:latin typeface="Arial" panose="020B0604020202020204" pitchFamily="34" charset="0"/>
            </a:endParaRPr>
          </a:p>
          <a:p>
            <a:pPr rtl="0">
              <a:spcBef>
                <a:spcPts val="0"/>
              </a:spcBef>
              <a:spcAft>
                <a:spcPts val="1200"/>
              </a:spcAft>
            </a:pPr>
            <a:endParaRPr lang="vi-VN" b="0" dirty="0">
              <a:effectLst/>
            </a:endParaRPr>
          </a:p>
          <a:p>
            <a:br>
              <a:rPr lang="vi-VN" dirty="0"/>
            </a:b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212529"/>
                </a:solidFill>
                <a:effectLst/>
                <a:latin typeface="Arial" panose="020B0604020202020204" pitchFamily="34" charset="0"/>
              </a:rPr>
              <a:t>Flutter </a:t>
            </a:r>
            <a:r>
              <a:rPr lang="en-US" sz="1800" b="0" i="0" u="none" strike="noStrike" dirty="0" err="1">
                <a:solidFill>
                  <a:srgbClr val="212529"/>
                </a:solidFill>
                <a:effectLst/>
                <a:latin typeface="Arial" panose="020B0604020202020204" pitchFamily="34" charset="0"/>
              </a:rPr>
              <a:t>cung</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cấp</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một</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sự</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hỗ</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trợ</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tuyết</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vời</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để</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xử</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lý</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tất</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cả</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các</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loại</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cử</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chỉ</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thông</a:t>
            </a:r>
            <a:r>
              <a:rPr lang="en-US" sz="1800" b="0" i="0" u="none" strike="noStrike" dirty="0">
                <a:solidFill>
                  <a:srgbClr val="212529"/>
                </a:solidFill>
                <a:effectLst/>
                <a:latin typeface="Arial" panose="020B0604020202020204" pitchFamily="34" charset="0"/>
              </a:rPr>
              <a:t> qua </a:t>
            </a:r>
            <a:r>
              <a:rPr lang="en-US" sz="1800" b="0" i="0" u="none" strike="noStrike" dirty="0" err="1">
                <a:solidFill>
                  <a:srgbClr val="212529"/>
                </a:solidFill>
                <a:effectLst/>
                <a:latin typeface="Arial" panose="020B0604020202020204" pitchFamily="34" charset="0"/>
              </a:rPr>
              <a:t>một</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tiện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ích</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duy</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nhất</a:t>
            </a:r>
            <a:r>
              <a:rPr lang="en-US" sz="1800" b="0" i="0" u="none" strike="noStrike" dirty="0">
                <a:solidFill>
                  <a:srgbClr val="212529"/>
                </a:solidFill>
                <a:effectLst/>
                <a:latin typeface="Arial" panose="020B0604020202020204" pitchFamily="34" charset="0"/>
              </a:rPr>
              <a:t> </a:t>
            </a:r>
            <a:r>
              <a:rPr lang="en-US" sz="1800" b="1" i="0" u="none" strike="noStrike" dirty="0" err="1">
                <a:solidFill>
                  <a:srgbClr val="212529"/>
                </a:solidFill>
                <a:effectLst/>
                <a:latin typeface="Arial" panose="020B0604020202020204" pitchFamily="34" charset="0"/>
              </a:rPr>
              <a:t>GestureDetector</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Để</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xác</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định</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các</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cử</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chỉ</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tác</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động</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lên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một</a:t>
            </a:r>
            <a:r>
              <a:rPr lang="en-US" sz="1800" b="0" i="0" u="none" strike="noStrike" dirty="0">
                <a:solidFill>
                  <a:srgbClr val="212529"/>
                </a:solidFill>
                <a:effectLst/>
                <a:latin typeface="Arial" panose="020B0604020202020204" pitchFamily="34" charset="0"/>
              </a:rPr>
              <a:t> widget, ta </a:t>
            </a:r>
            <a:r>
              <a:rPr lang="en-US" sz="1800" b="0" i="0" u="none" strike="noStrike" dirty="0" err="1">
                <a:solidFill>
                  <a:srgbClr val="212529"/>
                </a:solidFill>
                <a:effectLst/>
                <a:latin typeface="Arial" panose="020B0604020202020204" pitchFamily="34" charset="0"/>
              </a:rPr>
              <a:t>chỉ</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cần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đặt</a:t>
            </a:r>
            <a:r>
              <a:rPr lang="en-US" sz="1800" b="0" i="0" u="none" strike="noStrike" dirty="0">
                <a:solidFill>
                  <a:srgbClr val="212529"/>
                </a:solidFill>
                <a:effectLst/>
                <a:latin typeface="Arial" panose="020B0604020202020204" pitchFamily="34" charset="0"/>
              </a:rPr>
              <a:t> widget </a:t>
            </a:r>
            <a:r>
              <a:rPr lang="en-US" sz="1800" b="0" i="0" u="none" strike="noStrike" dirty="0" err="1">
                <a:solidFill>
                  <a:srgbClr val="212529"/>
                </a:solidFill>
                <a:effectLst/>
                <a:latin typeface="Arial" panose="020B0604020202020204" pitchFamily="34" charset="0"/>
              </a:rPr>
              <a:t>đó</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bên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trong</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GestureDetector</a:t>
            </a:r>
            <a:r>
              <a:rPr lang="en-US" sz="1800" b="0" i="0" u="none" strike="noStrike" dirty="0">
                <a:solidFill>
                  <a:srgbClr val="212529"/>
                </a:solidFill>
                <a:effectLst/>
                <a:latin typeface="Arial" panose="020B0604020202020204" pitchFamily="34" charset="0"/>
              </a:rPr>
              <a:t> widget. </a:t>
            </a:r>
            <a:r>
              <a:rPr lang="en-US" sz="1800" b="0" i="0" u="none" strike="noStrike" dirty="0" err="1">
                <a:solidFill>
                  <a:srgbClr val="212529"/>
                </a:solidFill>
                <a:effectLst/>
                <a:latin typeface="Arial" panose="020B0604020202020204" pitchFamily="34" charset="0"/>
              </a:rPr>
              <a:t>GestureDetector</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sẽ</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bắt</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các</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cử</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chỉ</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và</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gửi</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nhiều</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sự</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kiện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dựa</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trên</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cử</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chỉ</a:t>
            </a:r>
            <a:r>
              <a:rPr lang="en-US" sz="1800" b="0" i="0" u="none" strike="noStrike" dirty="0">
                <a:solidFill>
                  <a:srgbClr val="212529"/>
                </a:solidFill>
                <a:effectLst/>
                <a:latin typeface="Arial" panose="020B0604020202020204" pitchFamily="34" charset="0"/>
              </a:rPr>
              <a:t> </a:t>
            </a:r>
            <a:r>
              <a:rPr lang="en-US" sz="1800" b="0" i="0" u="none" strike="noStrike" dirty="0" err="1">
                <a:solidFill>
                  <a:srgbClr val="212529"/>
                </a:solidFill>
                <a:effectLst/>
                <a:latin typeface="Arial" panose="020B0604020202020204" pitchFamily="34" charset="0"/>
              </a:rPr>
              <a:t>đó</a:t>
            </a:r>
            <a:r>
              <a:rPr lang="en-US" sz="1800" b="0" i="0" u="none" strike="noStrike" dirty="0">
                <a:solidFill>
                  <a:srgbClr val="212529"/>
                </a:solidFill>
                <a:effectLst/>
                <a:latin typeface="Arial" panose="020B0604020202020204" pitchFamily="34" charset="0"/>
              </a:rPr>
              <a:t>.</a:t>
            </a:r>
            <a:endParaRPr lang="en-US" b="0" dirty="0">
              <a:effectLst/>
            </a:endParaRPr>
          </a:p>
          <a:p>
            <a:pPr rtl="0">
              <a:spcBef>
                <a:spcPts val="1200"/>
              </a:spcBef>
              <a:spcAft>
                <a:spcPts val="0"/>
              </a:spcAft>
            </a:pPr>
            <a:r>
              <a:rPr lang="vi-VN" sz="1800" b="0" i="0" u="none" strike="noStrike" dirty="0">
                <a:solidFill>
                  <a:srgbClr val="212529"/>
                </a:solidFill>
                <a:effectLst/>
                <a:latin typeface="Arial" panose="020B0604020202020204" pitchFamily="34" charset="0"/>
              </a:rPr>
              <a:t>Một số cử chỉ và các sự kiện tương ứng được đưa ra dưới đây</a:t>
            </a:r>
            <a:endParaRPr lang="vi-VN" b="0" dirty="0">
              <a:effectLst/>
            </a:endParaRPr>
          </a:p>
          <a:p>
            <a:pPr rtl="0">
              <a:spcBef>
                <a:spcPts val="1200"/>
              </a:spcBef>
              <a:spcAft>
                <a:spcPts val="1200"/>
              </a:spcAft>
            </a:pPr>
            <a:r>
              <a:rPr lang="vi-VN" sz="1800" b="0" i="0" u="none" strike="noStrike" dirty="0">
                <a:solidFill>
                  <a:srgbClr val="000000"/>
                </a:solidFill>
                <a:effectLst/>
                <a:latin typeface="Arial" panose="020B0604020202020204" pitchFamily="34" charset="0"/>
              </a:rPr>
              <a:t>Tap</a:t>
            </a:r>
            <a:r>
              <a:rPr lang="en-US" sz="1800" b="0" i="0" u="none" strike="noStrike" dirty="0">
                <a:solidFill>
                  <a:srgbClr val="000000"/>
                </a:solidFill>
                <a:effectLst/>
                <a:latin typeface="Arial" panose="020B0604020202020204" pitchFamily="34" charset="0"/>
              </a:rPr>
              <a:t>, double tap, Long press, Vertical drag, Horizontal drag</a:t>
            </a:r>
            <a:br>
              <a:rPr lang="en-US" dirty="0"/>
            </a:br>
            <a:endParaRPr lang="en-US" dirty="0"/>
          </a:p>
          <a:p>
            <a:pPr rtl="0">
              <a:spcBef>
                <a:spcPts val="1200"/>
              </a:spcBef>
              <a:spcAft>
                <a:spcPts val="1200"/>
              </a:spcAft>
            </a:pPr>
            <a:r>
              <a:rPr lang="en-US" b="1" dirty="0" err="1"/>
              <a:t>Quản</a:t>
            </a:r>
            <a:r>
              <a:rPr lang="en-US" b="1" dirty="0"/>
              <a:t> </a:t>
            </a:r>
            <a:r>
              <a:rPr lang="en-US" b="1" dirty="0" err="1"/>
              <a:t>lý</a:t>
            </a:r>
            <a:r>
              <a:rPr lang="en-US" b="1" dirty="0"/>
              <a:t> State</a:t>
            </a:r>
            <a:endParaRPr lang="en-US" b="1" dirty="0"/>
          </a:p>
          <a:p>
            <a:pPr rtl="0">
              <a:spcBef>
                <a:spcPts val="1200"/>
              </a:spcBef>
              <a:spcAft>
                <a:spcPts val="1200"/>
              </a:spcAft>
            </a:pPr>
            <a:r>
              <a:rPr lang="vi-VN" sz="1800" b="0" i="0" u="none" strike="noStrike" dirty="0">
                <a:solidFill>
                  <a:srgbClr val="000000"/>
                </a:solidFill>
                <a:effectLst/>
                <a:latin typeface="Arial" panose="020B0604020202020204" pitchFamily="34" charset="0"/>
              </a:rPr>
              <a:t>Chúng ta cùng xem xét một ứng dụng </a:t>
            </a:r>
            <a:r>
              <a:rPr lang="vi-VN" sz="1800" b="0" i="1" u="none" strike="noStrike" dirty="0">
                <a:solidFill>
                  <a:srgbClr val="000000"/>
                </a:solidFill>
                <a:effectLst/>
                <a:latin typeface="Arial" panose="020B0604020202020204" pitchFamily="34" charset="0"/>
              </a:rPr>
              <a:t>shopping cart</a:t>
            </a:r>
            <a:r>
              <a:rPr lang="vi-VN" sz="1800" b="0" i="0" u="none" strike="noStrike" dirty="0">
                <a:solidFill>
                  <a:srgbClr val="000000"/>
                </a:solidFill>
                <a:effectLst/>
                <a:latin typeface="Arial" panose="020B0604020202020204" pitchFamily="34" charset="0"/>
              </a:rPr>
              <a:t> (giỏ hàng) đơn giản dưới đây:</a:t>
            </a:r>
            <a:endParaRPr lang="vi-VN" b="0" dirty="0">
              <a:effectLst/>
            </a:endParaRPr>
          </a:p>
          <a:p>
            <a:pPr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Người dùng đăng nhập bằng thông tin của họ vào trong ứng dụng.</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Khi người dùng đăng nhập, ứng dụng sẽ hiển thị thông tin người dùng ở tất cả các màn hình</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Một lần nữa, khi người dùng chọn một sản phẩm và lưu vào trong giỏ hàng (cart). Thông tin giỏ hàng sẽ tồn tại ở tất cả các trang cho đến khi người dùng xem giỏ hàng</a:t>
            </a:r>
            <a:endParaRPr lang="vi-VN"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Thông tin người dùng và giỏ hàng tồn tại ở bất kì trường hợp nào gọi là trạng thái của ứng dụng ở thời điểm đó </a:t>
            </a:r>
            <a:endParaRPr lang="vi-VN" sz="1800" b="0" i="0" u="none" strike="noStrike" dirty="0">
              <a:solidFill>
                <a:srgbClr val="000000"/>
              </a:solidFill>
              <a:effectLst/>
              <a:latin typeface="Arial" panose="020B0604020202020204" pitchFamily="34" charset="0"/>
            </a:endParaRPr>
          </a:p>
          <a:p>
            <a:pPr rtl="0">
              <a:spcBef>
                <a:spcPts val="1200"/>
              </a:spcBef>
              <a:spcAft>
                <a:spcPts val="1200"/>
              </a:spcAft>
            </a:pPr>
            <a:endParaRPr lang="en-US" b="0"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Vừa</a:t>
            </a:r>
            <a:r>
              <a:rPr lang="en-US" dirty="0"/>
              <a:t> </a:t>
            </a:r>
            <a:r>
              <a:rPr lang="en-US" dirty="0" err="1"/>
              <a:t>rồi</a:t>
            </a:r>
            <a:r>
              <a:rPr lang="en-US" dirty="0"/>
              <a:t> </a:t>
            </a:r>
            <a:r>
              <a:rPr lang="en-US" dirty="0" err="1"/>
              <a:t>chúng</a:t>
            </a:r>
            <a:r>
              <a:rPr lang="en-US" dirty="0"/>
              <a:t> ta </a:t>
            </a:r>
            <a:r>
              <a:rPr lang="en-US" dirty="0" err="1"/>
              <a:t>đã</a:t>
            </a:r>
            <a:r>
              <a:rPr lang="en-US" dirty="0"/>
              <a:t> </a:t>
            </a:r>
            <a:r>
              <a:rPr lang="en-US" dirty="0" err="1"/>
              <a:t>đi</a:t>
            </a:r>
            <a:r>
              <a:rPr lang="en-US" dirty="0"/>
              <a:t> qua </a:t>
            </a:r>
            <a:r>
              <a:rPr lang="en-US" dirty="0" err="1"/>
              <a:t>cấu</a:t>
            </a:r>
            <a:r>
              <a:rPr lang="en-US" dirty="0"/>
              <a:t> </a:t>
            </a:r>
            <a:r>
              <a:rPr lang="en-US" dirty="0" err="1"/>
              <a:t>trúc</a:t>
            </a:r>
            <a:r>
              <a:rPr lang="en-US" dirty="0"/>
              <a:t> </a:t>
            </a:r>
            <a:r>
              <a:rPr lang="en-US" dirty="0" err="1"/>
              <a:t>của</a:t>
            </a:r>
            <a:r>
              <a:rPr lang="en-US" dirty="0"/>
              <a:t> </a:t>
            </a:r>
            <a:r>
              <a:rPr lang="en-US" dirty="0" err="1"/>
              <a:t>ứng</a:t>
            </a:r>
            <a:r>
              <a:rPr lang="en-US" dirty="0"/>
              <a:t> </a:t>
            </a:r>
            <a:r>
              <a:rPr lang="en-US" dirty="0" err="1"/>
              <a:t>dụng</a:t>
            </a:r>
            <a:r>
              <a:rPr lang="en-US" dirty="0"/>
              <a:t> Flutter, </a:t>
            </a:r>
            <a:r>
              <a:rPr lang="en-US" dirty="0" err="1"/>
              <a:t>bây</a:t>
            </a:r>
            <a:r>
              <a:rPr lang="en-US" dirty="0"/>
              <a:t> </a:t>
            </a:r>
            <a:r>
              <a:rPr lang="en-US" dirty="0" err="1"/>
              <a:t>giờ</a:t>
            </a:r>
            <a:r>
              <a:rPr lang="en-US" dirty="0"/>
              <a:t> </a:t>
            </a:r>
            <a:r>
              <a:rPr lang="en-US" dirty="0" err="1"/>
              <a:t>chúng</a:t>
            </a:r>
            <a:r>
              <a:rPr lang="en-US" dirty="0"/>
              <a:t> ta </a:t>
            </a:r>
            <a:r>
              <a:rPr lang="en-US" dirty="0" err="1"/>
              <a:t>sẽ</a:t>
            </a:r>
            <a:r>
              <a:rPr lang="en-US" dirty="0"/>
              <a:t> </a:t>
            </a:r>
            <a:r>
              <a:rPr lang="en-US" dirty="0" err="1"/>
              <a:t>tiếp</a:t>
            </a:r>
            <a:r>
              <a:rPr lang="en-US" dirty="0"/>
              <a:t> </a:t>
            </a:r>
            <a:r>
              <a:rPr lang="en-US" dirty="0" err="1"/>
              <a:t>tục</a:t>
            </a:r>
            <a:r>
              <a:rPr lang="en-US" dirty="0"/>
              <a:t> </a:t>
            </a:r>
            <a:r>
              <a:rPr lang="en-US" dirty="0" err="1"/>
              <a:t>đi</a:t>
            </a:r>
            <a:r>
              <a:rPr lang="en-US" dirty="0"/>
              <a:t> </a:t>
            </a:r>
            <a:r>
              <a:rPr lang="en-US" dirty="0" err="1"/>
              <a:t>đến</a:t>
            </a:r>
            <a:r>
              <a:rPr lang="en-US" dirty="0"/>
              <a:t> </a:t>
            </a:r>
            <a:r>
              <a:rPr lang="en-US" dirty="0" err="1"/>
              <a:t>nội</a:t>
            </a:r>
            <a:r>
              <a:rPr lang="en-US" dirty="0"/>
              <a:t> dung </a:t>
            </a:r>
            <a:r>
              <a:rPr lang="en-US" dirty="0" err="1"/>
              <a:t>kế</a:t>
            </a:r>
            <a:r>
              <a:rPr lang="en-US" dirty="0"/>
              <a:t> </a:t>
            </a:r>
            <a:r>
              <a:rPr lang="en-US" dirty="0" err="1"/>
              <a:t>tiếp</a:t>
            </a:r>
            <a:r>
              <a:rPr lang="en-US" dirty="0"/>
              <a:t> </a:t>
            </a:r>
            <a:r>
              <a:rPr lang="en-US" dirty="0" err="1"/>
              <a:t>là</a:t>
            </a:r>
            <a:r>
              <a:rPr lang="en-US" dirty="0"/>
              <a:t> </a:t>
            </a:r>
            <a:r>
              <a:rPr lang="en-US" dirty="0" err="1"/>
              <a:t>nêu</a:t>
            </a:r>
            <a:r>
              <a:rPr lang="en-US" dirty="0"/>
              <a:t> ra </a:t>
            </a:r>
            <a:r>
              <a:rPr lang="en-US" dirty="0" err="1"/>
              <a:t>những</a:t>
            </a:r>
            <a:r>
              <a:rPr lang="en-US" dirty="0"/>
              <a:t> </a:t>
            </a:r>
            <a:r>
              <a:rPr lang="en-US" dirty="0" err="1"/>
              <a:t>ưu</a:t>
            </a:r>
            <a:r>
              <a:rPr lang="en-US" dirty="0"/>
              <a:t> </a:t>
            </a:r>
            <a:r>
              <a:rPr lang="en-US" dirty="0" err="1"/>
              <a:t>điểm</a:t>
            </a:r>
            <a:r>
              <a:rPr lang="en-US" dirty="0"/>
              <a:t> </a:t>
            </a:r>
            <a:r>
              <a:rPr lang="en-US" dirty="0" err="1"/>
              <a:t>của</a:t>
            </a:r>
            <a:r>
              <a:rPr lang="en-US" dirty="0"/>
              <a:t> Flutter </a:t>
            </a:r>
            <a:r>
              <a:rPr lang="en-US" dirty="0" err="1"/>
              <a:t>và</a:t>
            </a:r>
            <a:r>
              <a:rPr lang="en-US" dirty="0"/>
              <a:t> so </a:t>
            </a:r>
            <a:r>
              <a:rPr lang="en-US" dirty="0" err="1"/>
              <a:t>sánh</a:t>
            </a:r>
            <a:r>
              <a:rPr lang="en-US" dirty="0"/>
              <a:t> Flutter </a:t>
            </a:r>
            <a:r>
              <a:rPr lang="en-US" dirty="0" err="1"/>
              <a:t>với</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khác</a:t>
            </a:r>
            <a:r>
              <a:rPr lang="en-US" dirty="0"/>
              <a:t> </a:t>
            </a:r>
            <a:r>
              <a:rPr lang="en-US" dirty="0" err="1"/>
              <a:t>hiện</a:t>
            </a:r>
            <a:r>
              <a:rPr lang="en-US" dirty="0"/>
              <a:t> </a:t>
            </a:r>
            <a:r>
              <a:rPr lang="en-US" dirty="0" err="1"/>
              <a:t>tại</a:t>
            </a:r>
            <a:r>
              <a:rPr lang="en-US" dirty="0"/>
              <a:t> </a:t>
            </a:r>
            <a:r>
              <a:rPr lang="en-US" dirty="0" err="1"/>
              <a:t>như</a:t>
            </a:r>
            <a:r>
              <a:rPr lang="en-US" dirty="0"/>
              <a:t> React Native hay Android </a:t>
            </a:r>
            <a:r>
              <a:rPr lang="en-US" dirty="0" err="1"/>
              <a:t>thuần</a:t>
            </a:r>
            <a:r>
              <a:rPr lang="en-US" dirty="0"/>
              <a:t> </a:t>
            </a:r>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Java</a:t>
            </a:r>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E20ED-70C1-4982-B692-57607F247FF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C31141C-9541-430B-818C-FF49545EA1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31141C-9541-430B-818C-FF49545EA1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31141C-9541-430B-818C-FF49545EA1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31141C-9541-430B-818C-FF49545EA1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31141C-9541-430B-818C-FF49545EA1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C31141C-9541-430B-818C-FF49545EA1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C31141C-9541-430B-818C-FF49545EA17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C31141C-9541-430B-818C-FF49545EA17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1141C-9541-430B-818C-FF49545EA17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31141C-9541-430B-818C-FF49545EA1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31141C-9541-430B-818C-FF49545EA1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D7687-CD2B-46AF-8F3A-D879002C414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accent1">
                <a:lumMod val="40000"/>
                <a:lumOff val="60000"/>
              </a:schemeClr>
            </a:gs>
            <a:gs pos="0">
              <a:schemeClr val="accent1">
                <a:lumMod val="5000"/>
                <a:lumOff val="95000"/>
              </a:schemeClr>
            </a:gs>
            <a:gs pos="47000">
              <a:schemeClr val="accent1">
                <a:lumMod val="60000"/>
                <a:lumOff val="40000"/>
              </a:schemeClr>
            </a:gs>
            <a:gs pos="78000">
              <a:schemeClr val="accent2">
                <a:lumMod val="60000"/>
                <a:lumOff val="40000"/>
                <a:alpha val="65000"/>
              </a:schemeClr>
            </a:gs>
            <a:gs pos="100000">
              <a:schemeClr val="accent2">
                <a:lumMod val="7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1141C-9541-430B-818C-FF49545EA17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D7687-CD2B-46AF-8F3A-D879002C414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9.jpeg"/><Relationship Id="rId2" Type="http://schemas.openxmlformats.org/officeDocument/2006/relationships/image" Target="../media/image1.sv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319726" y="2797267"/>
            <a:ext cx="1252288" cy="122585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12" y="2822793"/>
            <a:ext cx="5578960" cy="1200329"/>
          </a:xfrm>
          <a:prstGeom prst="rect">
            <a:avLst/>
          </a:prstGeom>
          <a:noFill/>
        </p:spPr>
        <p:txBody>
          <a:bodyPr wrap="square" rtlCol="0">
            <a:spAutoFit/>
          </a:bodyPr>
          <a:lstStyle/>
          <a:p>
            <a:r>
              <a:rPr lang="en-US" sz="3600" b="1" dirty="0" err="1">
                <a:solidFill>
                  <a:srgbClr val="644C00"/>
                </a:solidFill>
                <a:latin typeface="Arial" panose="020B0604020202020204" pitchFamily="34" charset="0"/>
                <a:cs typeface="Arial" panose="020B0604020202020204" pitchFamily="34" charset="0"/>
              </a:rPr>
              <a:t>Tìm</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hiểu</a:t>
            </a:r>
            <a:r>
              <a:rPr lang="en-US" sz="3600" b="1" dirty="0">
                <a:solidFill>
                  <a:srgbClr val="644C00"/>
                </a:solidFill>
                <a:latin typeface="Arial" panose="020B0604020202020204" pitchFamily="34" charset="0"/>
                <a:cs typeface="Arial" panose="020B0604020202020204" pitchFamily="34" charset="0"/>
              </a:rPr>
              <a:t> </a:t>
            </a:r>
            <a:endParaRPr lang="en-US" sz="3600" b="1" dirty="0">
              <a:solidFill>
                <a:srgbClr val="644C00"/>
              </a:solidFill>
              <a:latin typeface="Arial" panose="020B0604020202020204" pitchFamily="34" charset="0"/>
              <a:cs typeface="Arial" panose="020B0604020202020204" pitchFamily="34" charset="0"/>
            </a:endParaRPr>
          </a:p>
          <a:p>
            <a:r>
              <a:rPr lang="en-US" sz="3600" b="1" dirty="0">
                <a:solidFill>
                  <a:srgbClr val="644C00"/>
                </a:solidFill>
                <a:latin typeface="Arial" panose="020B0604020202020204" pitchFamily="34" charset="0"/>
                <a:cs typeface="Arial" panose="020B0604020202020204" pitchFamily="34" charset="0"/>
              </a:rPr>
              <a:t>Flutter Framework</a:t>
            </a:r>
            <a:endParaRPr lang="en-US" sz="3600" b="1" dirty="0">
              <a:solidFill>
                <a:srgbClr val="644C00"/>
              </a:solidFill>
              <a:latin typeface="Arial" panose="020B0604020202020204" pitchFamily="34" charset="0"/>
              <a:cs typeface="Arial" panose="020B0604020202020204" pitchFamily="34" charset="0"/>
            </a:endParaRPr>
          </a:p>
        </p:txBody>
      </p:sp>
      <p:sp>
        <p:nvSpPr>
          <p:cNvPr id="4" name="Rectangle 3"/>
          <p:cNvSpPr/>
          <p:nvPr/>
        </p:nvSpPr>
        <p:spPr>
          <a:xfrm>
            <a:off x="291353" y="233082"/>
            <a:ext cx="11609294" cy="6391836"/>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2032" y="398585"/>
            <a:ext cx="11301046" cy="610772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78030" y="8325466"/>
            <a:ext cx="2866502" cy="1151626"/>
            <a:chOff x="878030" y="3429000"/>
            <a:chExt cx="2866502" cy="1151626"/>
          </a:xfrm>
        </p:grpSpPr>
        <p:sp>
          <p:nvSpPr>
            <p:cNvPr id="9" name="Rectangle 8"/>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220" y="3561773"/>
              <a:ext cx="879075" cy="858343"/>
            </a:xfrm>
            <a:prstGeom prst="ellipse">
              <a:avLst/>
            </a:prstGeom>
            <a:blipFill dpi="0" rotWithShape="1">
              <a:blip r:embed="rId1">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endParaRPr lang="en-US" b="1">
                <a:solidFill>
                  <a:schemeClr val="accent4">
                    <a:lumMod val="20000"/>
                    <a:lumOff val="80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endParaRPr lang="en-US">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13" name="Group 12"/>
          <p:cNvGrpSpPr/>
          <p:nvPr/>
        </p:nvGrpSpPr>
        <p:grpSpPr>
          <a:xfrm>
            <a:off x="4494990" y="12779483"/>
            <a:ext cx="2866502" cy="1151626"/>
            <a:chOff x="878030" y="3429000"/>
            <a:chExt cx="2866502" cy="1151626"/>
          </a:xfrm>
        </p:grpSpPr>
        <p:sp>
          <p:nvSpPr>
            <p:cNvPr id="14" name="Rectangle 13"/>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96220" y="3561773"/>
              <a:ext cx="879075" cy="858343"/>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endParaRPr lang="en-US" b="1">
                <a:solidFill>
                  <a:schemeClr val="accent4">
                    <a:lumMod val="20000"/>
                    <a:lumOff val="80000"/>
                  </a:schemeClr>
                </a:solidFill>
                <a:latin typeface="Arial" panose="020B0604020202020204" pitchFamily="34" charset="0"/>
                <a:cs typeface="Arial" panose="020B0604020202020204" pitchFamily="34" charset="0"/>
              </a:endParaRPr>
            </a:p>
          </p:txBody>
        </p:sp>
        <p:sp>
          <p:nvSpPr>
            <p:cNvPr id="17" name="TextBox 16"/>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endParaRPr lang="en-US">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18" name="Group 17"/>
          <p:cNvGrpSpPr/>
          <p:nvPr/>
        </p:nvGrpSpPr>
        <p:grpSpPr>
          <a:xfrm>
            <a:off x="8111950" y="17066441"/>
            <a:ext cx="2866502" cy="1151626"/>
            <a:chOff x="878030" y="3429000"/>
            <a:chExt cx="2866502" cy="1151626"/>
          </a:xfrm>
        </p:grpSpPr>
        <p:sp>
          <p:nvSpPr>
            <p:cNvPr id="19" name="Rectangle 18"/>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6220" y="3561773"/>
              <a:ext cx="879075" cy="858343"/>
            </a:xfrm>
            <a:prstGeom prst="ellipse">
              <a:avLst/>
            </a:prstGeom>
            <a:blipFill dpi="0" rotWithShape="1">
              <a:blip r:embed="rId3">
                <a:extLst>
                  <a:ext uri="{28A0092B-C50C-407E-A947-70E740481C1C}">
                    <a14:useLocalDpi xmlns:a14="http://schemas.microsoft.com/office/drawing/2010/main" val="0"/>
                  </a:ext>
                </a:extLst>
              </a:blip>
              <a:srcRect/>
              <a:stretch>
                <a:fillRect l="-353" t="-72803" r="353" b="1331"/>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endParaRPr lang="en-US" b="1">
                <a:solidFill>
                  <a:schemeClr val="accent4">
                    <a:lumMod val="20000"/>
                    <a:lumOff val="80000"/>
                  </a:schemeClr>
                </a:solidFill>
                <a:latin typeface="Arial" panose="020B0604020202020204" pitchFamily="34" charset="0"/>
                <a:cs typeface="Arial" panose="020B0604020202020204" pitchFamily="34" charset="0"/>
              </a:endParaRPr>
            </a:p>
          </p:txBody>
        </p:sp>
        <p:sp>
          <p:nvSpPr>
            <p:cNvPr id="22" name="TextBox 21"/>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endParaRPr lang="en-US">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23" name="Group 22"/>
          <p:cNvGrpSpPr/>
          <p:nvPr/>
        </p:nvGrpSpPr>
        <p:grpSpPr>
          <a:xfrm>
            <a:off x="2577577" y="19496985"/>
            <a:ext cx="2866502" cy="1151626"/>
            <a:chOff x="878030" y="3429000"/>
            <a:chExt cx="2866502" cy="1151626"/>
          </a:xfrm>
        </p:grpSpPr>
        <p:sp>
          <p:nvSpPr>
            <p:cNvPr id="24" name="Rectangle 23"/>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96220" y="3561773"/>
              <a:ext cx="879075" cy="858343"/>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endParaRPr lang="en-US" b="1">
                <a:solidFill>
                  <a:schemeClr val="accent4">
                    <a:lumMod val="20000"/>
                    <a:lumOff val="80000"/>
                  </a:schemeClr>
                </a:solidFill>
                <a:latin typeface="Arial" panose="020B0604020202020204" pitchFamily="34" charset="0"/>
                <a:cs typeface="Arial" panose="020B0604020202020204" pitchFamily="34" charset="0"/>
              </a:endParaRPr>
            </a:p>
          </p:txBody>
        </p:sp>
        <p:sp>
          <p:nvSpPr>
            <p:cNvPr id="27" name="TextBox 26"/>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endParaRPr lang="en-US">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28" name="Group 27"/>
          <p:cNvGrpSpPr/>
          <p:nvPr/>
        </p:nvGrpSpPr>
        <p:grpSpPr>
          <a:xfrm>
            <a:off x="6539977" y="23887799"/>
            <a:ext cx="2866502" cy="1151626"/>
            <a:chOff x="878030" y="3429000"/>
            <a:chExt cx="2866502" cy="1151626"/>
          </a:xfrm>
        </p:grpSpPr>
        <p:sp>
          <p:nvSpPr>
            <p:cNvPr id="29" name="Rectangle 28"/>
            <p:cNvSpPr/>
            <p:nvPr/>
          </p:nvSpPr>
          <p:spPr>
            <a:xfrm>
              <a:off x="878030" y="3429000"/>
              <a:ext cx="2866502" cy="1151626"/>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6220" y="3561773"/>
              <a:ext cx="879075" cy="858343"/>
            </a:xfrm>
            <a:prstGeom prst="ellipse">
              <a:avLst/>
            </a:prstGeom>
            <a:blipFill dpi="0" rotWithShape="1">
              <a:blip r:embed="rId5">
                <a:extLst>
                  <a:ext uri="{28A0092B-C50C-407E-A947-70E740481C1C}">
                    <a14:useLocalDpi xmlns:a14="http://schemas.microsoft.com/office/drawing/2010/main" val="0"/>
                  </a:ext>
                </a:extLst>
              </a:blip>
              <a:srcRect/>
              <a:stretch>
                <a:fillRect l="-24304" r="-24304"/>
              </a:stretch>
            </a:blip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58182" y="3606114"/>
              <a:ext cx="1456841" cy="369332"/>
            </a:xfrm>
            <a:prstGeom prst="rect">
              <a:avLst/>
            </a:prstGeom>
            <a:noFill/>
          </p:spPr>
          <p:txBody>
            <a:bodyPr wrap="square" rtlCol="0">
              <a:spAutoFit/>
            </a:bodyPr>
            <a:lstStyle/>
            <a:p>
              <a:r>
                <a:rPr lang="en-US" b="1">
                  <a:solidFill>
                    <a:schemeClr val="accent4">
                      <a:lumMod val="20000"/>
                      <a:lumOff val="80000"/>
                    </a:schemeClr>
                  </a:solidFill>
                  <a:latin typeface="Arial" panose="020B0604020202020204" pitchFamily="34" charset="0"/>
                  <a:cs typeface="Arial" panose="020B0604020202020204" pitchFamily="34" charset="0"/>
                </a:rPr>
                <a:t>Họ và Tên </a:t>
              </a:r>
              <a:endParaRPr lang="en-US" b="1">
                <a:solidFill>
                  <a:schemeClr val="accent4">
                    <a:lumMod val="20000"/>
                    <a:lumOff val="80000"/>
                  </a:schemeClr>
                </a:solidFill>
                <a:latin typeface="Arial" panose="020B0604020202020204" pitchFamily="34" charset="0"/>
                <a:cs typeface="Arial" panose="020B0604020202020204" pitchFamily="34" charset="0"/>
              </a:endParaRPr>
            </a:p>
          </p:txBody>
        </p:sp>
        <p:sp>
          <p:nvSpPr>
            <p:cNvPr id="32" name="TextBox 31"/>
            <p:cNvSpPr txBox="1"/>
            <p:nvPr/>
          </p:nvSpPr>
          <p:spPr>
            <a:xfrm>
              <a:off x="1861129" y="4019787"/>
              <a:ext cx="1589129" cy="369332"/>
            </a:xfrm>
            <a:prstGeom prst="rect">
              <a:avLst/>
            </a:prstGeom>
            <a:noFill/>
          </p:spPr>
          <p:txBody>
            <a:bodyPr wrap="square" rtlCol="0">
              <a:spAutoFit/>
            </a:bodyPr>
            <a:lstStyle/>
            <a:p>
              <a:r>
                <a:rPr lang="en-US">
                  <a:solidFill>
                    <a:schemeClr val="accent4">
                      <a:lumMod val="20000"/>
                      <a:lumOff val="80000"/>
                    </a:schemeClr>
                  </a:solidFill>
                  <a:latin typeface="Arial" panose="020B0604020202020204" pitchFamily="34" charset="0"/>
                  <a:cs typeface="Arial" panose="020B0604020202020204" pitchFamily="34" charset="0"/>
                </a:rPr>
                <a:t>Mã Sinh Viên</a:t>
              </a:r>
              <a:endParaRPr lang="en-US">
                <a:solidFill>
                  <a:schemeClr val="accent4">
                    <a:lumMod val="20000"/>
                    <a:lumOff val="80000"/>
                  </a:schemeClr>
                </a:solidFill>
                <a:latin typeface="Arial" panose="020B0604020202020204" pitchFamily="34" charset="0"/>
                <a:cs typeface="Arial" panose="020B0604020202020204" pitchFamily="34" charset="0"/>
              </a:endParaRPr>
            </a:p>
          </p:txBody>
        </p:sp>
      </p:grpSp>
      <p:sp>
        <p:nvSpPr>
          <p:cNvPr id="33" name="Isosceles Triangle 32"/>
          <p:cNvSpPr/>
          <p:nvPr/>
        </p:nvSpPr>
        <p:spPr>
          <a:xfrm rot="9059847">
            <a:off x="-3009826" y="-612929"/>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rot="6770617">
            <a:off x="13010551" y="-812575"/>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9069305">
            <a:off x="14730055" y="-1030719"/>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3176710">
            <a:off x="-2568289" y="6289320"/>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15973477">
            <a:off x="-3976040" y="6714693"/>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5654449">
            <a:off x="14780203" y="5053445"/>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stretch>
            <a:fillRect/>
          </a:stretch>
        </p:blipFill>
        <p:spPr>
          <a:xfrm>
            <a:off x="1182916" y="559608"/>
            <a:ext cx="1274828" cy="1274828"/>
          </a:xfrm>
          <a:prstGeom prst="rect">
            <a:avLst/>
          </a:prstGeom>
        </p:spPr>
      </p:pic>
      <p:sp>
        <p:nvSpPr>
          <p:cNvPr id="40" name="TextBox 39"/>
          <p:cNvSpPr txBox="1"/>
          <p:nvPr/>
        </p:nvSpPr>
        <p:spPr>
          <a:xfrm>
            <a:off x="2318721" y="719968"/>
            <a:ext cx="8690363"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TRƯỜNG ĐẠI HỌC GIAO THÔNG VẬN TẢI </a:t>
            </a: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PHÂN HIỆU TẠI TP.HỒ CHÍ MINH</a:t>
            </a:r>
            <a:endParaRPr lang="en-US" sz="2800" dirty="0">
              <a:latin typeface="Arial" panose="020B0604020202020204" pitchFamily="34" charset="0"/>
              <a:cs typeface="Arial" panose="020B0604020202020204" pitchFamily="34" charset="0"/>
            </a:endParaRPr>
          </a:p>
        </p:txBody>
      </p:sp>
      <p:pic>
        <p:nvPicPr>
          <p:cNvPr id="1026" name="Picture 2" descr="Flutter Morocco (@FlutterMorocco) | Twit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477" y="2820801"/>
            <a:ext cx="1178785" cy="117878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710355" y="5309450"/>
            <a:ext cx="4724400"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Môn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endParaRPr 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5803745" y="-12435841"/>
            <a:ext cx="584510" cy="584510"/>
          </a:xfrm>
          <a:prstGeom prst="rect">
            <a:avLst/>
          </a:prstGeom>
        </p:spPr>
      </p:pic>
      <p:sp>
        <p:nvSpPr>
          <p:cNvPr id="8" name="TextBox 7"/>
          <p:cNvSpPr txBox="1"/>
          <p:nvPr/>
        </p:nvSpPr>
        <p:spPr>
          <a:xfrm>
            <a:off x="3682828" y="-7815809"/>
            <a:ext cx="4826344" cy="1107996"/>
          </a:xfrm>
          <a:prstGeom prst="rect">
            <a:avLst/>
          </a:prstGeom>
          <a:noFill/>
        </p:spPr>
        <p:txBody>
          <a:bodyPr wrap="square" rtlCol="0">
            <a:spAutoFit/>
          </a:bodyPr>
          <a:lstStyle/>
          <a:p>
            <a:pPr algn="ctr"/>
            <a:r>
              <a:rPr lang="en-US" sz="6600" b="1">
                <a:solidFill>
                  <a:srgbClr val="644C00"/>
                </a:solidFill>
                <a:latin typeface="Arial" panose="020B0604020202020204" pitchFamily="34" charset="0"/>
                <a:cs typeface="Arial" panose="020B0604020202020204" pitchFamily="34" charset="0"/>
              </a:rPr>
              <a:t>Nội Dung 1</a:t>
            </a:r>
            <a:endParaRPr lang="en-US" sz="6600" b="1">
              <a:solidFill>
                <a:srgbClr val="644C00"/>
              </a:solidFill>
              <a:latin typeface="Arial" panose="020B0604020202020204" pitchFamily="34" charset="0"/>
              <a:cs typeface="Arial" panose="020B0604020202020204" pitchFamily="34" charset="0"/>
            </a:endParaRPr>
          </a:p>
        </p:txBody>
      </p:sp>
      <p:sp>
        <p:nvSpPr>
          <p:cNvPr id="2" name="TextBox 1"/>
          <p:cNvSpPr txBox="1"/>
          <p:nvPr/>
        </p:nvSpPr>
        <p:spPr>
          <a:xfrm>
            <a:off x="4792132" y="-3781733"/>
            <a:ext cx="2607734" cy="584775"/>
          </a:xfrm>
          <a:prstGeom prst="rect">
            <a:avLst/>
          </a:prstGeom>
          <a:noFill/>
        </p:spPr>
        <p:txBody>
          <a:bodyPr wrap="square" rtlCol="0">
            <a:spAutoFit/>
          </a:bodyPr>
          <a:lstStyle/>
          <a:p>
            <a:pPr algn="ctr"/>
            <a:r>
              <a:rPr lang="en-US" sz="3200">
                <a:solidFill>
                  <a:srgbClr val="644C00"/>
                </a:solidFill>
                <a:latin typeface="Times New Roman" panose="02020603050405020304" pitchFamily="18" charset="0"/>
                <a:cs typeface="Times New Roman" panose="02020603050405020304" pitchFamily="18" charset="0"/>
              </a:rPr>
              <a:t>THE END</a:t>
            </a:r>
            <a:endParaRPr lang="en-US" sz="3200">
              <a:solidFill>
                <a:srgbClr val="644C00"/>
              </a:solidFill>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2831928" y="2463591"/>
            <a:ext cx="6330563" cy="1701800"/>
          </a:xfrm>
          <a:prstGeom prst="roundRect">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368428" y="-1926336"/>
            <a:ext cx="3945702" cy="3852672"/>
          </a:xfrm>
          <a:prstGeom prst="ellipse">
            <a:avLst/>
          </a:prstGeom>
          <a:solidFill>
            <a:srgbClr val="08B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344911" y="-1926336"/>
            <a:ext cx="4822201" cy="43159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448718" y="3903162"/>
            <a:ext cx="6330563" cy="53096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66455" y="8458009"/>
            <a:ext cx="3189644" cy="400110"/>
          </a:xfrm>
          <a:prstGeom prst="rect">
            <a:avLst/>
          </a:prstGeom>
          <a:noFill/>
        </p:spPr>
        <p:txBody>
          <a:bodyPr wrap="square" rtlCol="0">
            <a:spAutoFit/>
          </a:bodyPr>
          <a:lstStyle/>
          <a:p>
            <a:r>
              <a:rPr lang="en-US" sz="2000">
                <a:solidFill>
                  <a:srgbClr val="FFD966"/>
                </a:solidFill>
                <a:latin typeface="Arial" panose="020B0604020202020204" pitchFamily="34" charset="0"/>
                <a:cs typeface="Arial" panose="020B0604020202020204" pitchFamily="34" charset="0"/>
              </a:rPr>
              <a:t>Ghi chú nội dung 2</a:t>
            </a:r>
            <a:endParaRPr lang="en-US" sz="2000">
              <a:solidFill>
                <a:srgbClr val="FFD966"/>
              </a:solidFill>
              <a:latin typeface="Arial" panose="020B0604020202020204" pitchFamily="34" charset="0"/>
              <a:cs typeface="Arial" panose="020B0604020202020204" pitchFamily="34" charset="0"/>
            </a:endParaRPr>
          </a:p>
        </p:txBody>
      </p:sp>
      <p:sp>
        <p:nvSpPr>
          <p:cNvPr id="14" name="TextBox 13"/>
          <p:cNvSpPr txBox="1"/>
          <p:nvPr/>
        </p:nvSpPr>
        <p:spPr>
          <a:xfrm>
            <a:off x="4234450" y="2921335"/>
            <a:ext cx="4783477" cy="707886"/>
          </a:xfrm>
          <a:prstGeom prst="rect">
            <a:avLst/>
          </a:prstGeom>
          <a:noFill/>
        </p:spPr>
        <p:txBody>
          <a:bodyPr wrap="square" rtlCol="0">
            <a:spAutoFit/>
          </a:bodyPr>
          <a:lstStyle/>
          <a:p>
            <a:r>
              <a:rPr lang="en-US" sz="4000" b="1" dirty="0" err="1">
                <a:solidFill>
                  <a:schemeClr val="accent1">
                    <a:lumMod val="75000"/>
                  </a:schemeClr>
                </a:solidFill>
                <a:latin typeface="Arial" panose="020B0604020202020204" pitchFamily="34" charset="0"/>
                <a:cs typeface="Arial" panose="020B0604020202020204" pitchFamily="34" charset="0"/>
              </a:rPr>
              <a:t>Tạo</a:t>
            </a:r>
            <a:r>
              <a:rPr lang="en-US" sz="4000" b="1" dirty="0">
                <a:solidFill>
                  <a:schemeClr val="accent1">
                    <a:lumMod val="75000"/>
                  </a:schemeClr>
                </a:solidFill>
                <a:latin typeface="Arial" panose="020B0604020202020204" pitchFamily="34" charset="0"/>
                <a:cs typeface="Arial" panose="020B0604020202020204" pitchFamily="34" charset="0"/>
              </a:rPr>
              <a:t> project Flutter</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616" y="2070435"/>
            <a:ext cx="1701800" cy="170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3381495" y="-2024188"/>
            <a:ext cx="10774018" cy="1005840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bg1"/>
                </a:solidFill>
                <a:latin typeface="Arial" panose="020B0604020202020204" pitchFamily="34" charset="0"/>
                <a:cs typeface="Arial" panose="020B0604020202020204" pitchFamily="34" charset="0"/>
              </a:rPr>
              <a:t>Tạo</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theo</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cách</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thông</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thường</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trong</a:t>
            </a:r>
            <a:r>
              <a:rPr lang="en-US" sz="2400" dirty="0">
                <a:solidFill>
                  <a:schemeClr val="bg1"/>
                </a:solidFill>
                <a:latin typeface="Arial" panose="020B0604020202020204" pitchFamily="34" charset="0"/>
                <a:cs typeface="Arial" panose="020B0604020202020204" pitchFamily="34" charset="0"/>
              </a:rPr>
              <a:t> Android Studio</a:t>
            </a:r>
            <a:endParaRPr lang="en-US" sz="2400" dirty="0">
              <a:solidFill>
                <a:schemeClr val="bg1"/>
              </a:solidFill>
              <a:latin typeface="Arial" panose="020B0604020202020204" pitchFamily="34" charset="0"/>
              <a:cs typeface="Arial" panose="020B0604020202020204" pitchFamily="34" charset="0"/>
            </a:endParaRPr>
          </a:p>
          <a:p>
            <a:r>
              <a:rPr lang="en-US" sz="2400" dirty="0" err="1">
                <a:solidFill>
                  <a:schemeClr val="bg1"/>
                </a:solidFill>
                <a:latin typeface="Arial" panose="020B0604020202020204" pitchFamily="34" charset="0"/>
                <a:cs typeface="Arial" panose="020B0604020202020204" pitchFamily="34" charset="0"/>
              </a:rPr>
              <a:t>Tạo</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bằng</a:t>
            </a:r>
            <a:r>
              <a:rPr lang="en-US" sz="2400" dirty="0">
                <a:solidFill>
                  <a:schemeClr val="bg1"/>
                </a:solidFill>
                <a:latin typeface="Arial" panose="020B0604020202020204" pitchFamily="34" charset="0"/>
                <a:cs typeface="Arial" panose="020B0604020202020204" pitchFamily="34" charset="0"/>
              </a:rPr>
              <a:t> command line:</a:t>
            </a:r>
            <a:endParaRPr lang="en-US" sz="2400" dirty="0">
              <a:solidFill>
                <a:schemeClr val="bg1"/>
              </a:solidFill>
              <a:latin typeface="Arial" panose="020B0604020202020204" pitchFamily="34" charset="0"/>
              <a:cs typeface="Arial" panose="020B0604020202020204" pitchFamily="34" charset="0"/>
            </a:endParaRPr>
          </a:p>
          <a:p>
            <a:r>
              <a:rPr lang="en-US" sz="2400" b="0" i="0" u="none" strike="noStrike" dirty="0">
                <a:solidFill>
                  <a:schemeClr val="bg1"/>
                </a:solidFill>
                <a:effectLst/>
                <a:latin typeface="Arial" panose="020B0604020202020204" pitchFamily="34" charset="0"/>
                <a:cs typeface="Arial" panose="020B0604020202020204" pitchFamily="34" charset="0"/>
              </a:rPr>
              <a:t>  	</a:t>
            </a:r>
            <a:r>
              <a:rPr lang="en-US" sz="2400" b="1" i="0" u="none" strike="noStrike" dirty="0">
                <a:solidFill>
                  <a:schemeClr val="bg1"/>
                </a:solidFill>
                <a:effectLst/>
                <a:latin typeface="Arial" panose="020B0604020202020204" pitchFamily="34" charset="0"/>
                <a:cs typeface="Arial" panose="020B0604020202020204" pitchFamily="34" charset="0"/>
              </a:rPr>
              <a:t>flutter create &lt;TEN_PROJECT&gt;</a:t>
            </a:r>
            <a:endParaRPr lang="en-US" sz="2400" b="1" i="0" u="none" strike="noStrike" dirty="0">
              <a:solidFill>
                <a:schemeClr val="bg1"/>
              </a:solidFill>
              <a:effectLst/>
              <a:latin typeface="Arial" panose="020B0604020202020204" pitchFamily="34" charset="0"/>
              <a:cs typeface="Arial" panose="020B0604020202020204" pitchFamily="34" charset="0"/>
            </a:endParaRPr>
          </a:p>
          <a:p>
            <a:r>
              <a:rPr lang="en-US" sz="2400" dirty="0">
                <a:solidFill>
                  <a:schemeClr val="bg1"/>
                </a:solidFill>
                <a:latin typeface="Arial" panose="020B0604020202020204" pitchFamily="34" charset="0"/>
                <a:cs typeface="Arial" panose="020B0604020202020204" pitchFamily="34" charset="0"/>
              </a:rPr>
              <a:t>Sau </a:t>
            </a:r>
            <a:r>
              <a:rPr lang="en-US" sz="2400" dirty="0" err="1">
                <a:solidFill>
                  <a:schemeClr val="bg1"/>
                </a:solidFill>
                <a:latin typeface="Arial" panose="020B0604020202020204" pitchFamily="34" charset="0"/>
                <a:cs typeface="Arial" panose="020B0604020202020204" pitchFamily="34" charset="0"/>
              </a:rPr>
              <a:t>khi</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mở</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máy</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ảo</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chạy</a:t>
            </a:r>
            <a:r>
              <a:rPr lang="en-US" sz="2400" dirty="0">
                <a:solidFill>
                  <a:schemeClr val="bg1"/>
                </a:solidFill>
                <a:latin typeface="Arial" panose="020B0604020202020204" pitchFamily="34" charset="0"/>
                <a:cs typeface="Arial" panose="020B0604020202020204" pitchFamily="34" charset="0"/>
              </a:rPr>
              <a:t> project Flutter </a:t>
            </a:r>
            <a:r>
              <a:rPr lang="en-US" sz="2400" dirty="0" err="1">
                <a:solidFill>
                  <a:schemeClr val="bg1"/>
                </a:solidFill>
                <a:latin typeface="Arial" panose="020B0604020202020204" pitchFamily="34" charset="0"/>
                <a:cs typeface="Arial" panose="020B0604020202020204" pitchFamily="34" charset="0"/>
              </a:rPr>
              <a:t>bằng</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lệnh</a:t>
            </a:r>
            <a:r>
              <a:rPr lang="en-US" sz="2400" dirty="0">
                <a:solidFill>
                  <a:schemeClr val="bg1"/>
                </a:solidFill>
                <a:latin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cs typeface="Arial" panose="020B0604020202020204" pitchFamily="34" charset="0"/>
            </a:endParaRPr>
          </a:p>
          <a:p>
            <a:r>
              <a:rPr lang="en-US" sz="2400" b="0" i="0" u="none" strike="noStrike" dirty="0">
                <a:solidFill>
                  <a:schemeClr val="bg1"/>
                </a:solidFill>
                <a:effectLst/>
                <a:latin typeface="Arial" panose="020B0604020202020204" pitchFamily="34" charset="0"/>
                <a:cs typeface="Arial" panose="020B0604020202020204" pitchFamily="34" charset="0"/>
              </a:rPr>
              <a:t>	</a:t>
            </a:r>
            <a:r>
              <a:rPr lang="en-US" sz="2400" b="1" i="0" u="none" strike="noStrike" dirty="0">
                <a:solidFill>
                  <a:schemeClr val="bg1"/>
                </a:solidFill>
                <a:effectLst/>
                <a:latin typeface="Arial" panose="020B0604020202020204" pitchFamily="34" charset="0"/>
                <a:cs typeface="Arial" panose="020B0604020202020204" pitchFamily="34" charset="0"/>
              </a:rPr>
              <a:t>flutter run</a:t>
            </a:r>
            <a:endParaRPr lang="en-US" sz="2400" b="1" dirty="0">
              <a:solidFill>
                <a:schemeClr val="bg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915" y="4243123"/>
            <a:ext cx="2677160" cy="26771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321208" y="-2482927"/>
            <a:ext cx="3945702" cy="38526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776" y="4415809"/>
            <a:ext cx="4822201" cy="431596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96656" y="5472245"/>
            <a:ext cx="6330563" cy="53096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72961" y="394853"/>
            <a:ext cx="4765040" cy="707886"/>
          </a:xfrm>
          <a:prstGeom prst="rect">
            <a:avLst/>
          </a:prstGeom>
          <a:noFill/>
        </p:spPr>
        <p:txBody>
          <a:bodyPr wrap="square" rtlCol="0">
            <a:spAutoFit/>
          </a:bodyPr>
          <a:lstStyle/>
          <a:p>
            <a:r>
              <a:rPr lang="en-US" sz="4000" b="1" dirty="0" err="1">
                <a:solidFill>
                  <a:schemeClr val="accent4">
                    <a:lumMod val="40000"/>
                    <a:lumOff val="60000"/>
                  </a:schemeClr>
                </a:solidFill>
                <a:latin typeface="Arial" panose="020B0604020202020204" pitchFamily="34" charset="0"/>
                <a:cs typeface="Arial" panose="020B0604020202020204" pitchFamily="34" charset="0"/>
              </a:rPr>
              <a:t>Tạo</a:t>
            </a:r>
            <a:r>
              <a:rPr lang="en-US" sz="4000" b="1" dirty="0">
                <a:solidFill>
                  <a:schemeClr val="accent4">
                    <a:lumMod val="40000"/>
                    <a:lumOff val="60000"/>
                  </a:schemeClr>
                </a:solidFill>
                <a:latin typeface="Arial" panose="020B0604020202020204" pitchFamily="34" charset="0"/>
                <a:cs typeface="Arial" panose="020B0604020202020204" pitchFamily="34" charset="0"/>
              </a:rPr>
              <a:t> project Flutter</a:t>
            </a:r>
            <a:endParaRPr lang="en-US" sz="4000" b="1" dirty="0">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17" name="Group 16"/>
          <p:cNvGrpSpPr/>
          <p:nvPr/>
        </p:nvGrpSpPr>
        <p:grpSpPr>
          <a:xfrm>
            <a:off x="5579050" y="11185282"/>
            <a:ext cx="8576463" cy="5519564"/>
            <a:chOff x="3632816" y="671342"/>
            <a:chExt cx="8067278" cy="5309616"/>
          </a:xfrm>
        </p:grpSpPr>
        <p:sp>
          <p:nvSpPr>
            <p:cNvPr id="18" name="Rectangle: Rounded Corners 17"/>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7019392" y="1102739"/>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wall, person, indoo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35159" t="30710" r="20398" b="24848"/>
          <a:stretch>
            <a:fillRect/>
          </a:stretch>
        </p:blipFill>
        <p:spPr>
          <a:xfrm>
            <a:off x="-6808144" y="1305131"/>
            <a:ext cx="2849024" cy="4315968"/>
          </a:xfrm>
          <a:prstGeom prst="rect">
            <a:avLst/>
          </a:prstGeom>
        </p:spPr>
      </p:pic>
      <p:pic>
        <p:nvPicPr>
          <p:cNvPr id="4" name="Picture 3"/>
          <p:cNvPicPr>
            <a:picLocks noChangeAspect="1"/>
          </p:cNvPicPr>
          <p:nvPr/>
        </p:nvPicPr>
        <p:blipFill>
          <a:blip r:embed="rId3"/>
          <a:stretch>
            <a:fillRect/>
          </a:stretch>
        </p:blipFill>
        <p:spPr>
          <a:xfrm>
            <a:off x="2435794" y="843062"/>
            <a:ext cx="8545118" cy="5239481"/>
          </a:xfrm>
          <a:prstGeom prst="rect">
            <a:avLst/>
          </a:prstGeom>
        </p:spPr>
      </p:pic>
      <p:pic>
        <p:nvPicPr>
          <p:cNvPr id="6" name="Picture 5"/>
          <p:cNvPicPr>
            <a:picLocks noChangeAspect="1"/>
          </p:cNvPicPr>
          <p:nvPr/>
        </p:nvPicPr>
        <p:blipFill>
          <a:blip r:embed="rId4"/>
          <a:stretch>
            <a:fillRect/>
          </a:stretch>
        </p:blipFill>
        <p:spPr>
          <a:xfrm>
            <a:off x="4720075" y="2596521"/>
            <a:ext cx="4410691" cy="1848108"/>
          </a:xfrm>
          <a:prstGeom prst="rect">
            <a:avLst/>
          </a:prstGeom>
        </p:spPr>
      </p:pic>
      <p:pic>
        <p:nvPicPr>
          <p:cNvPr id="8" name="Picture 7"/>
          <p:cNvPicPr>
            <a:picLocks noChangeAspect="1"/>
          </p:cNvPicPr>
          <p:nvPr/>
        </p:nvPicPr>
        <p:blipFill>
          <a:blip r:embed="rId5"/>
          <a:stretch>
            <a:fillRect/>
          </a:stretch>
        </p:blipFill>
        <p:spPr>
          <a:xfrm>
            <a:off x="5220207" y="2828576"/>
            <a:ext cx="3410426" cy="13527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1000"/>
                                        <p:tgtEl>
                                          <p:spTgt spid="12">
                                            <p:txEl>
                                              <p:pRg st="1" end="1"/>
                                            </p:txEl>
                                          </p:spTgt>
                                        </p:tgtEl>
                                      </p:cBhvr>
                                    </p:animEffect>
                                    <p:anim calcmode="lin" valueType="num">
                                      <p:cBhvr>
                                        <p:cTn id="3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xEl>
                                              <p:pRg st="2" end="2"/>
                                            </p:txEl>
                                          </p:spTgt>
                                        </p:tgtEl>
                                        <p:attrNameLst>
                                          <p:attrName>style.visibility</p:attrName>
                                        </p:attrNameLst>
                                      </p:cBhvr>
                                      <p:to>
                                        <p:strVal val="visible"/>
                                      </p:to>
                                    </p:set>
                                    <p:animEffect transition="in" filter="fade">
                                      <p:cBhvr>
                                        <p:cTn id="38" dur="1000"/>
                                        <p:tgtEl>
                                          <p:spTgt spid="12">
                                            <p:txEl>
                                              <p:pRg st="2" end="2"/>
                                            </p:txEl>
                                          </p:spTgt>
                                        </p:tgtEl>
                                      </p:cBhvr>
                                    </p:animEffect>
                                    <p:anim calcmode="lin" valueType="num">
                                      <p:cBhvr>
                                        <p:cTn id="3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animEffect transition="in" filter="fade">
                                      <p:cBhvr>
                                        <p:cTn id="57" dur="1000"/>
                                        <p:tgtEl>
                                          <p:spTgt spid="12">
                                            <p:txEl>
                                              <p:pRg st="3" end="3"/>
                                            </p:txEl>
                                          </p:spTgt>
                                        </p:tgtEl>
                                      </p:cBhvr>
                                    </p:animEffect>
                                    <p:anim calcmode="lin" valueType="num">
                                      <p:cBhvr>
                                        <p:cTn id="5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xEl>
                                              <p:pRg st="4" end="4"/>
                                            </p:txEl>
                                          </p:spTgt>
                                        </p:tgtEl>
                                        <p:attrNameLst>
                                          <p:attrName>style.visibility</p:attrName>
                                        </p:attrNameLst>
                                      </p:cBhvr>
                                      <p:to>
                                        <p:strVal val="visible"/>
                                      </p:to>
                                    </p:set>
                                    <p:animEffect transition="in" filter="fade">
                                      <p:cBhvr>
                                        <p:cTn id="62" dur="1000"/>
                                        <p:tgtEl>
                                          <p:spTgt spid="12">
                                            <p:txEl>
                                              <p:pRg st="4" end="4"/>
                                            </p:txEl>
                                          </p:spTgt>
                                        </p:tgtEl>
                                      </p:cBhvr>
                                    </p:animEffect>
                                    <p:anim calcmode="lin" valueType="num">
                                      <p:cBhvr>
                                        <p:cTn id="63"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64"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000"/>
                                        <p:tgtEl>
                                          <p:spTgt spid="8"/>
                                        </p:tgtEl>
                                      </p:cBhvr>
                                    </p:animEffect>
                                    <p:anim calcmode="lin" valueType="num">
                                      <p:cBhvr>
                                        <p:cTn id="70" dur="1000" fill="hold"/>
                                        <p:tgtEl>
                                          <p:spTgt spid="8"/>
                                        </p:tgtEl>
                                        <p:attrNameLst>
                                          <p:attrName>ppt_x</p:attrName>
                                        </p:attrNameLst>
                                      </p:cBhvr>
                                      <p:tavLst>
                                        <p:tav tm="0">
                                          <p:val>
                                            <p:strVal val="#ppt_x"/>
                                          </p:val>
                                        </p:tav>
                                        <p:tav tm="100000">
                                          <p:val>
                                            <p:strVal val="#ppt_x"/>
                                          </p:val>
                                        </p:tav>
                                      </p:tavLst>
                                    </p:anim>
                                    <p:anim calcmode="lin" valueType="num">
                                      <p:cBhvr>
                                        <p:cTn id="7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grpSp>
        <p:nvGrpSpPr>
          <p:cNvPr id="19" name="Group 18"/>
          <p:cNvGrpSpPr/>
          <p:nvPr/>
        </p:nvGrpSpPr>
        <p:grpSpPr>
          <a:xfrm>
            <a:off x="7666455" y="-12518418"/>
            <a:ext cx="7481804" cy="2439545"/>
            <a:chOff x="3632816" y="671342"/>
            <a:chExt cx="8067278" cy="5309616"/>
          </a:xfrm>
        </p:grpSpPr>
        <p:sp>
          <p:nvSpPr>
            <p:cNvPr id="20" name="Rectangle: Rounded Corners 19"/>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39218" y="-7238489"/>
            <a:ext cx="7481804" cy="2439545"/>
            <a:chOff x="3632816" y="671342"/>
            <a:chExt cx="8067278" cy="5309616"/>
          </a:xfrm>
        </p:grpSpPr>
        <p:sp>
          <p:nvSpPr>
            <p:cNvPr id="23" name="Rectangle: Rounded Corners 22"/>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26" name="Group 25"/>
          <p:cNvGrpSpPr/>
          <p:nvPr/>
        </p:nvGrpSpPr>
        <p:grpSpPr>
          <a:xfrm>
            <a:off x="16031867" y="-14417236"/>
            <a:ext cx="8345578" cy="6004560"/>
            <a:chOff x="3632816" y="671342"/>
            <a:chExt cx="8067278" cy="5309616"/>
          </a:xfrm>
        </p:grpSpPr>
        <p:sp>
          <p:nvSpPr>
            <p:cNvPr id="27" name="Rectangle: Rounded Corners 26"/>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p:cNvSpPr/>
          <p:nvPr/>
        </p:nvSpPr>
        <p:spPr>
          <a:xfrm>
            <a:off x="5921826" y="1684099"/>
            <a:ext cx="1620795" cy="1637270"/>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84848" y="3748580"/>
            <a:ext cx="6448404" cy="646331"/>
          </a:xfrm>
          <a:prstGeom prst="rect">
            <a:avLst/>
          </a:prstGeom>
          <a:noFill/>
        </p:spPr>
        <p:txBody>
          <a:bodyPr wrap="square" rtlCol="0">
            <a:spAutoFit/>
          </a:bodyPr>
          <a:lstStyle/>
          <a:p>
            <a:pPr algn="ctr"/>
            <a:r>
              <a:rPr lang="en-US" sz="3600" b="1" dirty="0" err="1">
                <a:solidFill>
                  <a:srgbClr val="644C00"/>
                </a:solidFill>
                <a:latin typeface="Arial" panose="020B0604020202020204" pitchFamily="34" charset="0"/>
                <a:cs typeface="Arial" panose="020B0604020202020204" pitchFamily="34" charset="0"/>
              </a:rPr>
              <a:t>Cấu</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trúc</a:t>
            </a:r>
            <a:r>
              <a:rPr lang="en-US" sz="3600" b="1" dirty="0">
                <a:solidFill>
                  <a:srgbClr val="644C00"/>
                </a:solidFill>
                <a:latin typeface="Arial" panose="020B0604020202020204" pitchFamily="34" charset="0"/>
                <a:cs typeface="Arial" panose="020B0604020202020204" pitchFamily="34" charset="0"/>
              </a:rPr>
              <a:t> Flutter Framework</a:t>
            </a:r>
            <a:endParaRPr lang="en-US" sz="3600" b="1" dirty="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9159797"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grpSp>
        <p:nvGrpSpPr>
          <p:cNvPr id="19" name="Group 18"/>
          <p:cNvGrpSpPr/>
          <p:nvPr/>
        </p:nvGrpSpPr>
        <p:grpSpPr>
          <a:xfrm>
            <a:off x="7666455" y="-12518418"/>
            <a:ext cx="7481804" cy="2439545"/>
            <a:chOff x="3632816" y="671342"/>
            <a:chExt cx="8067278" cy="5309616"/>
          </a:xfrm>
        </p:grpSpPr>
        <p:sp>
          <p:nvSpPr>
            <p:cNvPr id="20" name="Rectangle: Rounded Corners 19"/>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39218" y="-7238489"/>
            <a:ext cx="7481804" cy="2439545"/>
            <a:chOff x="3632816" y="671342"/>
            <a:chExt cx="8067278" cy="5309616"/>
          </a:xfrm>
        </p:grpSpPr>
        <p:sp>
          <p:nvSpPr>
            <p:cNvPr id="23" name="Rectangle: Rounded Corners 22"/>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26" name="Group 25"/>
          <p:cNvGrpSpPr/>
          <p:nvPr/>
        </p:nvGrpSpPr>
        <p:grpSpPr>
          <a:xfrm>
            <a:off x="16031867" y="-14417236"/>
            <a:ext cx="8345578" cy="6004560"/>
            <a:chOff x="3632816" y="671342"/>
            <a:chExt cx="8067278" cy="5309616"/>
          </a:xfrm>
        </p:grpSpPr>
        <p:sp>
          <p:nvSpPr>
            <p:cNvPr id="27" name="Rectangle: Rounded Corners 26"/>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Shape 29"/>
          <p:cNvSpPr/>
          <p:nvPr/>
        </p:nvSpPr>
        <p:spPr>
          <a:xfrm>
            <a:off x="-9159797"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6146" name="Picture 2" descr="Flutter hoạt động như nào? — Phần 1 - Vin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363" y="1500006"/>
            <a:ext cx="880110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16957" y="644344"/>
            <a:ext cx="6160661" cy="646331"/>
          </a:xfrm>
          <a:prstGeom prst="rect">
            <a:avLst/>
          </a:prstGeom>
          <a:noFill/>
        </p:spPr>
        <p:txBody>
          <a:bodyPr wrap="non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Tổng </a:t>
            </a:r>
            <a:r>
              <a:rPr lang="en-US" sz="3600" b="1" dirty="0" err="1">
                <a:solidFill>
                  <a:schemeClr val="accent1">
                    <a:lumMod val="75000"/>
                  </a:schemeClr>
                </a:solidFill>
                <a:latin typeface="Arial" panose="020B0604020202020204" pitchFamily="34" charset="0"/>
                <a:cs typeface="Arial" panose="020B0604020202020204" pitchFamily="34" charset="0"/>
              </a:rPr>
              <a:t>quan</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kiến</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trúc</a:t>
            </a:r>
            <a:r>
              <a:rPr lang="en-US" sz="3600" b="1" dirty="0">
                <a:solidFill>
                  <a:schemeClr val="accent1">
                    <a:lumMod val="75000"/>
                  </a:schemeClr>
                </a:solidFill>
                <a:latin typeface="Arial" panose="020B0604020202020204" pitchFamily="34" charset="0"/>
                <a:cs typeface="Arial" panose="020B0604020202020204" pitchFamily="34" charset="0"/>
              </a:rPr>
              <a:t> Flutter</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grpSp>
        <p:nvGrpSpPr>
          <p:cNvPr id="19" name="Group 18"/>
          <p:cNvGrpSpPr/>
          <p:nvPr/>
        </p:nvGrpSpPr>
        <p:grpSpPr>
          <a:xfrm>
            <a:off x="7666455" y="-12518418"/>
            <a:ext cx="7481804" cy="2439545"/>
            <a:chOff x="3632816" y="671342"/>
            <a:chExt cx="8067278" cy="5309616"/>
          </a:xfrm>
        </p:grpSpPr>
        <p:sp>
          <p:nvSpPr>
            <p:cNvPr id="20" name="Rectangle: Rounded Corners 19"/>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39218" y="-7238489"/>
            <a:ext cx="7481804" cy="2439545"/>
            <a:chOff x="3632816" y="671342"/>
            <a:chExt cx="8067278" cy="5309616"/>
          </a:xfrm>
        </p:grpSpPr>
        <p:sp>
          <p:nvSpPr>
            <p:cNvPr id="23" name="Rectangle: Rounded Corners 22"/>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26" name="Group 25"/>
          <p:cNvGrpSpPr/>
          <p:nvPr/>
        </p:nvGrpSpPr>
        <p:grpSpPr>
          <a:xfrm>
            <a:off x="16031867" y="-14417236"/>
            <a:ext cx="8345578" cy="6004560"/>
            <a:chOff x="3632816" y="671342"/>
            <a:chExt cx="8067278" cy="5309616"/>
          </a:xfrm>
        </p:grpSpPr>
        <p:sp>
          <p:nvSpPr>
            <p:cNvPr id="27" name="Rectangle: Rounded Corners 26"/>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p:cNvSpPr/>
          <p:nvPr/>
        </p:nvSpPr>
        <p:spPr>
          <a:xfrm>
            <a:off x="5288255" y="1684099"/>
            <a:ext cx="1620795" cy="1637270"/>
          </a:xfrm>
          <a:prstGeom prst="ellipse">
            <a:avLst/>
          </a:prstGeom>
          <a:blipFill dpi="0" rotWithShape="1">
            <a:blip r:embed="rId2">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endParaRPr lang="en-US" sz="3600" b="1">
              <a:solidFill>
                <a:srgbClr val="644C00"/>
              </a:solidFill>
              <a:latin typeface="Arial" panose="020B0604020202020204" pitchFamily="34" charset="0"/>
              <a:cs typeface="Arial" panose="020B0604020202020204" pitchFamily="34" charset="0"/>
            </a:endParaRPr>
          </a:p>
        </p:txBody>
      </p:sp>
      <p:sp>
        <p:nvSpPr>
          <p:cNvPr id="29" name="TextBox 28"/>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endParaRPr lang="en-US" sz="200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238723" y="34406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solidFill>
                <a:schemeClr val="bg1"/>
              </a:solidFill>
            </a:endParaRPr>
          </a:p>
          <a:p>
            <a:pPr algn="ctr"/>
            <a:endParaRPr lang="en-ID" dirty="0">
              <a:solidFill>
                <a:schemeClr val="bg1"/>
              </a:solidFill>
            </a:endParaRPr>
          </a:p>
        </p:txBody>
      </p:sp>
      <p:sp>
        <p:nvSpPr>
          <p:cNvPr id="31" name="Freeform: Shape 30"/>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TextBox 3"/>
          <p:cNvSpPr txBox="1"/>
          <p:nvPr/>
        </p:nvSpPr>
        <p:spPr>
          <a:xfrm>
            <a:off x="10019089" y="644344"/>
            <a:ext cx="1975990" cy="646331"/>
          </a:xfrm>
          <a:prstGeom prst="rect">
            <a:avLst/>
          </a:prstGeom>
          <a:noFill/>
        </p:spPr>
        <p:txBody>
          <a:bodyPr wrap="none" rtlCol="0">
            <a:spAutoFit/>
          </a:bodyPr>
          <a:lstStyle/>
          <a:p>
            <a:r>
              <a:rPr lang="en-US" sz="3600" b="1" dirty="0">
                <a:solidFill>
                  <a:schemeClr val="bg1"/>
                </a:solidFill>
                <a:latin typeface="Arial" panose="020B0604020202020204" pitchFamily="34" charset="0"/>
                <a:cs typeface="Arial" panose="020B0604020202020204" pitchFamily="34" charset="0"/>
              </a:rPr>
              <a:t>Widgets</a:t>
            </a:r>
            <a:endParaRPr lang="en-US" sz="3600" b="1"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2485163" y="1015252"/>
            <a:ext cx="7399541" cy="5509200"/>
          </a:xfrm>
          <a:prstGeom prst="rect">
            <a:avLst/>
          </a:prstGeom>
          <a:noFill/>
        </p:spPr>
        <p:txBody>
          <a:bodyPr wrap="square" rtlCol="0">
            <a:spAutoFit/>
          </a:bodyPr>
          <a:lstStyle/>
          <a:p>
            <a:r>
              <a:rPr lang="vi-VN" sz="2200" b="0" i="0" u="none" strike="noStrike" dirty="0">
                <a:solidFill>
                  <a:schemeClr val="bg1"/>
                </a:solidFill>
                <a:effectLst/>
                <a:latin typeface="Arial" panose="020B0604020202020204" pitchFamily="34" charset="0"/>
                <a:cs typeface="Arial" panose="020B0604020202020204" pitchFamily="34" charset="0"/>
              </a:rPr>
              <a:t>Widget là khái niệm cốt lõi của Flutter framework vì trong Flutter</a:t>
            </a:r>
            <a:r>
              <a:rPr lang="en-US" sz="2200" dirty="0">
                <a:solidFill>
                  <a:schemeClr val="bg1"/>
                </a:solidFill>
                <a:latin typeface="Arial" panose="020B0604020202020204" pitchFamily="34" charset="0"/>
                <a:cs typeface="Arial" panose="020B0604020202020204" pitchFamily="34" charset="0"/>
              </a:rPr>
              <a:t> </a:t>
            </a:r>
            <a:r>
              <a:rPr lang="vi-VN" sz="2200" b="0" i="0" u="none" strike="noStrike" dirty="0">
                <a:solidFill>
                  <a:schemeClr val="bg1"/>
                </a:solidFill>
                <a:effectLst/>
                <a:latin typeface="Arial" panose="020B0604020202020204" pitchFamily="34" charset="0"/>
                <a:cs typeface="Arial" panose="020B0604020202020204" pitchFamily="34" charset="0"/>
              </a:rPr>
              <a:t>m</a:t>
            </a:r>
            <a:r>
              <a:rPr lang="en-US" sz="2200" dirty="0">
                <a:solidFill>
                  <a:schemeClr val="bg1"/>
                </a:solidFill>
                <a:latin typeface="Arial" panose="020B0604020202020204" pitchFamily="34" charset="0"/>
                <a:cs typeface="Arial" panose="020B0604020202020204" pitchFamily="34" charset="0"/>
              </a:rPr>
              <a:t>ọ</a:t>
            </a:r>
            <a:r>
              <a:rPr lang="vi-VN" sz="2200" b="0" i="0" u="none" strike="noStrike" dirty="0">
                <a:solidFill>
                  <a:schemeClr val="bg1"/>
                </a:solidFill>
                <a:effectLst/>
                <a:latin typeface="Arial" panose="020B0604020202020204" pitchFamily="34" charset="0"/>
                <a:cs typeface="Arial" panose="020B0604020202020204" pitchFamily="34" charset="0"/>
              </a:rPr>
              <a:t>i thứ đều là widget. Widget (tiện ích) là thành phần giao diện cơ bản nhất tạo nên toàn bộ giao diện người dùng của ứng dụng.</a:t>
            </a:r>
            <a:endParaRPr lang="en-US" sz="2200" b="0" i="0" u="none" strike="noStrike" dirty="0">
              <a:solidFill>
                <a:schemeClr val="bg1"/>
              </a:solidFill>
              <a:effectLst/>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a:p>
            <a:r>
              <a:rPr lang="en-US" sz="2200" dirty="0" err="1">
                <a:solidFill>
                  <a:schemeClr val="bg1"/>
                </a:solidFill>
                <a:latin typeface="Arial" panose="020B0604020202020204" pitchFamily="34" charset="0"/>
                <a:cs typeface="Arial" panose="020B0604020202020204" pitchFamily="34" charset="0"/>
              </a:rPr>
              <a:t>Trong</a:t>
            </a:r>
            <a:r>
              <a:rPr lang="en-US" sz="2200" dirty="0">
                <a:solidFill>
                  <a:schemeClr val="bg1"/>
                </a:solidFill>
                <a:latin typeface="Arial" panose="020B0604020202020204" pitchFamily="34" charset="0"/>
                <a:cs typeface="Arial" panose="020B0604020202020204" pitchFamily="34" charset="0"/>
              </a:rPr>
              <a:t> Flutter </a:t>
            </a:r>
            <a:r>
              <a:rPr lang="en-US" sz="2200" dirty="0" err="1">
                <a:solidFill>
                  <a:schemeClr val="bg1"/>
                </a:solidFill>
                <a:latin typeface="Arial" panose="020B0604020202020204" pitchFamily="34" charset="0"/>
                <a:cs typeface="Arial" panose="020B0604020202020204" pitchFamily="34" charset="0"/>
              </a:rPr>
              <a:t>có</a:t>
            </a:r>
            <a:r>
              <a:rPr lang="en-US" sz="2200" dirty="0">
                <a:solidFill>
                  <a:schemeClr val="bg1"/>
                </a:solidFill>
                <a:latin typeface="Arial" panose="020B0604020202020204" pitchFamily="34" charset="0"/>
                <a:cs typeface="Arial" panose="020B0604020202020204" pitchFamily="34" charset="0"/>
              </a:rPr>
              <a:t> 4 </a:t>
            </a:r>
            <a:r>
              <a:rPr lang="en-US" sz="2200" dirty="0" err="1">
                <a:solidFill>
                  <a:schemeClr val="bg1"/>
                </a:solidFill>
                <a:latin typeface="Arial" panose="020B0604020202020204" pitchFamily="34" charset="0"/>
                <a:cs typeface="Arial" panose="020B0604020202020204" pitchFamily="34" charset="0"/>
              </a:rPr>
              <a:t>loại</a:t>
            </a:r>
            <a:r>
              <a:rPr lang="en-US" sz="2200" dirty="0">
                <a:solidFill>
                  <a:schemeClr val="bg1"/>
                </a:solidFill>
                <a:latin typeface="Arial" panose="020B0604020202020204" pitchFamily="34" charset="0"/>
                <a:cs typeface="Arial" panose="020B0604020202020204" pitchFamily="34" charset="0"/>
              </a:rPr>
              <a:t> Widget </a:t>
            </a:r>
            <a:r>
              <a:rPr lang="en-US" sz="2200" dirty="0" err="1">
                <a:solidFill>
                  <a:schemeClr val="bg1"/>
                </a:solidFill>
                <a:latin typeface="Arial" panose="020B0604020202020204" pitchFamily="34" charset="0"/>
                <a:cs typeface="Arial" panose="020B0604020202020204" pitchFamily="34" charset="0"/>
              </a:rPr>
              <a:t>sau</a:t>
            </a:r>
            <a:r>
              <a:rPr lang="en-US" sz="2200" dirty="0">
                <a:solidFill>
                  <a:schemeClr val="bg1"/>
                </a:solidFill>
                <a:latin typeface="Arial" panose="020B0604020202020204" pitchFamily="34" charset="0"/>
                <a:cs typeface="Arial" panose="020B0604020202020204" pitchFamily="34" charset="0"/>
              </a:rPr>
              <a:t>:</a:t>
            </a:r>
            <a:endParaRPr lang="en-US" sz="2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b="0" i="0" u="none" strike="noStrike" dirty="0" err="1">
                <a:solidFill>
                  <a:schemeClr val="bg1"/>
                </a:solidFill>
                <a:effectLst/>
                <a:latin typeface="Arial" panose="020B0604020202020204" pitchFamily="34" charset="0"/>
                <a:cs typeface="Arial" panose="020B0604020202020204" pitchFamily="34" charset="0"/>
              </a:rPr>
              <a:t>Các</a:t>
            </a:r>
            <a:r>
              <a:rPr lang="en-US" sz="2200" b="0" i="0" u="none" strike="noStrike" dirty="0">
                <a:solidFill>
                  <a:schemeClr val="bg1"/>
                </a:solidFill>
                <a:effectLst/>
                <a:latin typeface="Arial" panose="020B0604020202020204" pitchFamily="34" charset="0"/>
                <a:cs typeface="Arial" panose="020B0604020202020204" pitchFamily="34" charset="0"/>
              </a:rPr>
              <a:t> widget </a:t>
            </a:r>
            <a:r>
              <a:rPr lang="en-US" sz="2200" b="0" i="0" u="none" strike="noStrike" dirty="0" err="1">
                <a:solidFill>
                  <a:schemeClr val="bg1"/>
                </a:solidFill>
                <a:effectLst/>
                <a:latin typeface="Arial" panose="020B0604020202020204" pitchFamily="34" charset="0"/>
                <a:cs typeface="Arial" panose="020B0604020202020204" pitchFamily="34" charset="0"/>
              </a:rPr>
              <a:t>giao</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diện</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đặc</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thù</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theo</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từng</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nền</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tảng</a:t>
            </a:r>
            <a:r>
              <a:rPr lang="en-US" sz="2200" b="0" i="0" u="none" strike="noStrike" dirty="0">
                <a:solidFill>
                  <a:schemeClr val="bg1"/>
                </a:solidFill>
                <a:effectLst/>
                <a:latin typeface="Arial" panose="020B0604020202020204" pitchFamily="34" charset="0"/>
                <a:cs typeface="Arial" panose="020B0604020202020204" pitchFamily="34" charset="0"/>
              </a:rPr>
              <a:t> -Platform widgets</a:t>
            </a:r>
            <a:endParaRPr lang="en-US" sz="2200" b="0" i="0" u="none" strike="noStrike"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b="0" i="0" u="none" strike="noStrike" dirty="0" err="1">
                <a:solidFill>
                  <a:schemeClr val="bg1"/>
                </a:solidFill>
                <a:effectLst/>
                <a:latin typeface="Arial" panose="020B0604020202020204" pitchFamily="34" charset="0"/>
                <a:cs typeface="Arial" panose="020B0604020202020204" pitchFamily="34" charset="0"/>
              </a:rPr>
              <a:t>Các</a:t>
            </a:r>
            <a:r>
              <a:rPr lang="en-US" sz="2200" b="0" i="0" u="none" strike="noStrike" dirty="0">
                <a:solidFill>
                  <a:schemeClr val="bg1"/>
                </a:solidFill>
                <a:effectLst/>
                <a:latin typeface="Arial" panose="020B0604020202020204" pitchFamily="34" charset="0"/>
                <a:cs typeface="Arial" panose="020B0604020202020204" pitchFamily="34" charset="0"/>
              </a:rPr>
              <a:t> widget </a:t>
            </a:r>
            <a:r>
              <a:rPr lang="en-US" sz="2200" b="0" i="0" u="none" strike="noStrike" dirty="0" err="1">
                <a:solidFill>
                  <a:schemeClr val="bg1"/>
                </a:solidFill>
                <a:effectLst/>
                <a:latin typeface="Arial" panose="020B0604020202020204" pitchFamily="34" charset="0"/>
                <a:cs typeface="Arial" panose="020B0604020202020204" pitchFamily="34" charset="0"/>
              </a:rPr>
              <a:t>hỗ</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trợ</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bố</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trí</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giao</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diện</a:t>
            </a:r>
            <a:r>
              <a:rPr lang="en-US" sz="2200" b="0" i="0" u="none" strike="noStrike" dirty="0">
                <a:solidFill>
                  <a:schemeClr val="bg1"/>
                </a:solidFill>
                <a:effectLst/>
                <a:latin typeface="Arial" panose="020B0604020202020204" pitchFamily="34" charset="0"/>
                <a:cs typeface="Arial" panose="020B0604020202020204" pitchFamily="34" charset="0"/>
              </a:rPr>
              <a:t> - Layout widgets</a:t>
            </a:r>
            <a:endParaRPr lang="en-US" sz="2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b="0" i="0" u="none" strike="noStrike" dirty="0" err="1">
                <a:solidFill>
                  <a:schemeClr val="bg1"/>
                </a:solidFill>
                <a:effectLst/>
                <a:latin typeface="Arial" panose="020B0604020202020204" pitchFamily="34" charset="0"/>
                <a:cs typeface="Arial" panose="020B0604020202020204" pitchFamily="34" charset="0"/>
              </a:rPr>
              <a:t>Các</a:t>
            </a:r>
            <a:r>
              <a:rPr lang="en-US" sz="2200" b="0" i="0" u="none" strike="noStrike" dirty="0">
                <a:solidFill>
                  <a:schemeClr val="bg1"/>
                </a:solidFill>
                <a:effectLst/>
                <a:latin typeface="Arial" panose="020B0604020202020204" pitchFamily="34" charset="0"/>
                <a:cs typeface="Arial" panose="020B0604020202020204" pitchFamily="34" charset="0"/>
              </a:rPr>
              <a:t> widget </a:t>
            </a:r>
            <a:r>
              <a:rPr lang="en-US" sz="2200" b="0" i="0" u="none" strike="noStrike" dirty="0" err="1">
                <a:solidFill>
                  <a:schemeClr val="bg1"/>
                </a:solidFill>
                <a:effectLst/>
                <a:latin typeface="Arial" panose="020B0604020202020204" pitchFamily="34" charset="0"/>
                <a:cs typeface="Arial" panose="020B0604020202020204" pitchFamily="34" charset="0"/>
              </a:rPr>
              <a:t>quản</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lý</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trạng</a:t>
            </a:r>
            <a:r>
              <a:rPr lang="en-US" sz="2200" b="0" i="0" u="none" strike="noStrike" dirty="0">
                <a:solidFill>
                  <a:schemeClr val="bg1"/>
                </a:solidFill>
                <a:effectLst/>
                <a:latin typeface="Arial" panose="020B0604020202020204" pitchFamily="34" charset="0"/>
                <a:cs typeface="Arial" panose="020B0604020202020204" pitchFamily="34" charset="0"/>
              </a:rPr>
              <a:t> </a:t>
            </a:r>
            <a:r>
              <a:rPr lang="en-US" sz="2200" b="0" i="0" u="none" strike="noStrike" dirty="0" err="1">
                <a:solidFill>
                  <a:schemeClr val="bg1"/>
                </a:solidFill>
                <a:effectLst/>
                <a:latin typeface="Arial" panose="020B0604020202020204" pitchFamily="34" charset="0"/>
                <a:cs typeface="Arial" panose="020B0604020202020204" pitchFamily="34" charset="0"/>
              </a:rPr>
              <a:t>thái</a:t>
            </a:r>
            <a:r>
              <a:rPr lang="en-US" sz="2200" b="0" i="0" u="none" strike="noStrike" dirty="0">
                <a:solidFill>
                  <a:schemeClr val="bg1"/>
                </a:solidFill>
                <a:effectLst/>
                <a:latin typeface="Arial" panose="020B0604020202020204" pitchFamily="34" charset="0"/>
                <a:cs typeface="Arial" panose="020B0604020202020204" pitchFamily="34" charset="0"/>
              </a:rPr>
              <a:t> - State maintenance widgets</a:t>
            </a:r>
            <a:endParaRPr lang="en-US" sz="2200" b="0" i="0" u="none" strike="noStrike"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200" b="0" i="0" u="none" strike="noStrike" dirty="0">
                <a:solidFill>
                  <a:schemeClr val="bg1"/>
                </a:solidFill>
                <a:effectLst/>
                <a:latin typeface="Arial" panose="020B0604020202020204" pitchFamily="34" charset="0"/>
                <a:cs typeface="Arial" panose="020B0604020202020204" pitchFamily="34" charset="0"/>
              </a:rPr>
              <a:t>Các widget cơ bản độc lập với nền tảng - Platform independent / basic widgets</a:t>
            </a:r>
            <a:endParaRPr lang="en-US" sz="2200" b="0" i="0" u="none" strike="noStrike"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endParaRPr lang="en-US" sz="22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anim calcmode="lin" valueType="num">
                                      <p:cBhvr>
                                        <p:cTn id="4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fade">
                                      <p:cBhvr>
                                        <p:cTn id="48" dur="1000"/>
                                        <p:tgtEl>
                                          <p:spTgt spid="6">
                                            <p:txEl>
                                              <p:pRg st="7" end="7"/>
                                            </p:txEl>
                                          </p:spTgt>
                                        </p:tgtEl>
                                      </p:cBhvr>
                                    </p:animEffect>
                                    <p:anim calcmode="lin" valueType="num">
                                      <p:cBhvr>
                                        <p:cTn id="4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grpSp>
        <p:nvGrpSpPr>
          <p:cNvPr id="19" name="Group 18"/>
          <p:cNvGrpSpPr/>
          <p:nvPr/>
        </p:nvGrpSpPr>
        <p:grpSpPr>
          <a:xfrm>
            <a:off x="7666455" y="-12518418"/>
            <a:ext cx="7481804" cy="2439545"/>
            <a:chOff x="3632816" y="671342"/>
            <a:chExt cx="8067278" cy="5309616"/>
          </a:xfrm>
        </p:grpSpPr>
        <p:sp>
          <p:nvSpPr>
            <p:cNvPr id="20" name="Rectangle: Rounded Corners 19"/>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39218" y="-7238489"/>
            <a:ext cx="7481804" cy="2439545"/>
            <a:chOff x="3632816" y="671342"/>
            <a:chExt cx="8067278" cy="5309616"/>
          </a:xfrm>
        </p:grpSpPr>
        <p:sp>
          <p:nvSpPr>
            <p:cNvPr id="23" name="Rectangle: Rounded Corners 22"/>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26" name="Group 25"/>
          <p:cNvGrpSpPr/>
          <p:nvPr/>
        </p:nvGrpSpPr>
        <p:grpSpPr>
          <a:xfrm>
            <a:off x="16031867" y="-14417236"/>
            <a:ext cx="8345578" cy="6004560"/>
            <a:chOff x="3632816" y="671342"/>
            <a:chExt cx="8067278" cy="5309616"/>
          </a:xfrm>
        </p:grpSpPr>
        <p:sp>
          <p:nvSpPr>
            <p:cNvPr id="27" name="Rectangle: Rounded Corners 26"/>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p:cNvSpPr/>
          <p:nvPr/>
        </p:nvSpPr>
        <p:spPr>
          <a:xfrm>
            <a:off x="5288255" y="1684099"/>
            <a:ext cx="1620795" cy="1637270"/>
          </a:xfrm>
          <a:prstGeom prst="ellipse">
            <a:avLst/>
          </a:prstGeom>
          <a:blipFill dpi="0" rotWithShape="1">
            <a:blip r:embed="rId2">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endParaRPr lang="en-US" sz="3600" b="1">
              <a:solidFill>
                <a:srgbClr val="644C00"/>
              </a:solidFill>
              <a:latin typeface="Arial" panose="020B0604020202020204" pitchFamily="34" charset="0"/>
              <a:cs typeface="Arial" panose="020B0604020202020204" pitchFamily="34" charset="0"/>
            </a:endParaRPr>
          </a:p>
        </p:txBody>
      </p:sp>
      <p:sp>
        <p:nvSpPr>
          <p:cNvPr id="29" name="TextBox 28"/>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endParaRPr lang="en-US" sz="200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238723"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169617"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3" name="TextBox 32"/>
          <p:cNvSpPr txBox="1"/>
          <p:nvPr/>
        </p:nvSpPr>
        <p:spPr>
          <a:xfrm>
            <a:off x="9835468" y="1507944"/>
            <a:ext cx="1697901" cy="646331"/>
          </a:xfrm>
          <a:prstGeom prst="rect">
            <a:avLst/>
          </a:prstGeom>
          <a:noFill/>
        </p:spPr>
        <p:txBody>
          <a:bodyPr wrap="none" rtlCol="0">
            <a:spAutoFit/>
          </a:bodyPr>
          <a:lstStyle/>
          <a:p>
            <a:r>
              <a:rPr lang="en-US" sz="3600" b="1" dirty="0">
                <a:solidFill>
                  <a:schemeClr val="bg1"/>
                </a:solidFill>
                <a:latin typeface="Arial" panose="020B0604020202020204" pitchFamily="34" charset="0"/>
                <a:cs typeface="Arial" panose="020B0604020202020204" pitchFamily="34" charset="0"/>
              </a:rPr>
              <a:t>Layout</a:t>
            </a:r>
            <a:endParaRPr lang="en-US" sz="36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2231757" y="982176"/>
            <a:ext cx="7399541" cy="4893647"/>
          </a:xfrm>
          <a:prstGeom prst="rect">
            <a:avLst/>
          </a:prstGeom>
          <a:noFill/>
        </p:spPr>
        <p:txBody>
          <a:bodyPr wrap="square" rtlCol="0">
            <a:spAutoFit/>
          </a:bodyPr>
          <a:lstStyle/>
          <a:p>
            <a:r>
              <a:rPr lang="vi-VN" sz="2400" dirty="0">
                <a:solidFill>
                  <a:schemeClr val="bg1"/>
                </a:solidFill>
                <a:latin typeface="Arial" panose="020B0604020202020204" pitchFamily="34" charset="0"/>
                <a:cs typeface="Arial" panose="020B0604020202020204" pitchFamily="34" charset="0"/>
              </a:rPr>
              <a:t>Trong </a:t>
            </a:r>
            <a:r>
              <a:rPr lang="vi-VN" sz="2400" b="1" dirty="0">
                <a:solidFill>
                  <a:schemeClr val="bg1"/>
                </a:solidFill>
                <a:latin typeface="Arial" panose="020B0604020202020204" pitchFamily="34" charset="0"/>
                <a:cs typeface="Arial" panose="020B0604020202020204" pitchFamily="34" charset="0"/>
              </a:rPr>
              <a:t>Flutter</a:t>
            </a:r>
            <a:r>
              <a:rPr lang="vi-VN" sz="2400" dirty="0">
                <a:solidFill>
                  <a:schemeClr val="bg1"/>
                </a:solidFill>
                <a:latin typeface="Arial" panose="020B0604020202020204" pitchFamily="34" charset="0"/>
                <a:cs typeface="Arial" panose="020B0604020202020204" pitchFamily="34" charset="0"/>
              </a:rPr>
              <a:t> các </a:t>
            </a:r>
            <a:r>
              <a:rPr lang="vi-VN" sz="2400" b="1" dirty="0">
                <a:solidFill>
                  <a:schemeClr val="bg1"/>
                </a:solidFill>
                <a:latin typeface="Arial" panose="020B0604020202020204" pitchFamily="34" charset="0"/>
                <a:cs typeface="Arial" panose="020B0604020202020204" pitchFamily="34" charset="0"/>
              </a:rPr>
              <a:t>layout</a:t>
            </a:r>
            <a:r>
              <a:rPr lang="vi-VN" sz="2400" dirty="0">
                <a:solidFill>
                  <a:schemeClr val="bg1"/>
                </a:solidFill>
                <a:latin typeface="Arial" panose="020B0604020202020204" pitchFamily="34" charset="0"/>
                <a:cs typeface="Arial" panose="020B0604020202020204" pitchFamily="34" charset="0"/>
              </a:rPr>
              <a:t> cũng là một loại widget, nhiệm vụ của chúng là bố trí các widget con, tạo nên giao diện người dùng cho ứng dụng. Flutter cung cấp nhiều loại layout khác nhau như </a:t>
            </a:r>
            <a:r>
              <a:rPr lang="vi-VN" sz="2400" i="1" dirty="0">
                <a:solidFill>
                  <a:schemeClr val="bg1"/>
                </a:solidFill>
                <a:latin typeface="Arial" panose="020B0604020202020204" pitchFamily="34" charset="0"/>
                <a:cs typeface="Arial" panose="020B0604020202020204" pitchFamily="34" charset="0"/>
              </a:rPr>
              <a:t>Container, Center, Align…</a:t>
            </a:r>
            <a:endParaRPr lang="en-US" sz="2400" i="1" dirty="0">
              <a:solidFill>
                <a:schemeClr val="bg1"/>
              </a:solidFill>
              <a:latin typeface="Arial" panose="020B0604020202020204" pitchFamily="34" charset="0"/>
              <a:cs typeface="Arial" panose="020B0604020202020204" pitchFamily="34" charset="0"/>
            </a:endParaRPr>
          </a:p>
          <a:p>
            <a:endParaRPr lang="vi-VN" sz="2400" dirty="0">
              <a:solidFill>
                <a:schemeClr val="bg1"/>
              </a:solidFill>
              <a:latin typeface="Arial" panose="020B0604020202020204" pitchFamily="34" charset="0"/>
              <a:cs typeface="Arial" panose="020B0604020202020204" pitchFamily="34" charset="0"/>
            </a:endParaRPr>
          </a:p>
          <a:p>
            <a:r>
              <a:rPr lang="vi-VN" sz="2400" dirty="0">
                <a:solidFill>
                  <a:schemeClr val="bg1"/>
                </a:solidFill>
                <a:latin typeface="Arial" panose="020B0604020202020204" pitchFamily="34" charset="0"/>
                <a:cs typeface="Arial" panose="020B0604020202020204" pitchFamily="34" charset="0"/>
              </a:rPr>
              <a:t>Có hai loại widget layout chính trong Flutter</a:t>
            </a:r>
            <a:endParaRPr lang="vi-VN" sz="2400" dirty="0">
              <a:solidFill>
                <a:schemeClr val="bg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vi-VN" sz="2400" dirty="0">
                <a:solidFill>
                  <a:schemeClr val="bg1"/>
                </a:solidFill>
                <a:latin typeface="Arial" panose="020B0604020202020204" pitchFamily="34" charset="0"/>
                <a:cs typeface="Arial" panose="020B0604020202020204" pitchFamily="34" charset="0"/>
              </a:rPr>
              <a:t>Single Child Widgets - Chỉ có một widget con</a:t>
            </a:r>
            <a:r>
              <a:rPr lang="en-US" sz="2400" dirty="0">
                <a:solidFill>
                  <a:schemeClr val="bg1"/>
                </a:solidFill>
                <a:latin typeface="Arial" panose="020B0604020202020204" pitchFamily="34" charset="0"/>
                <a:cs typeface="Arial" panose="020B0604020202020204" pitchFamily="34" charset="0"/>
              </a:rPr>
              <a:t>: </a:t>
            </a:r>
            <a:r>
              <a:rPr lang="vi-VN" sz="2400" dirty="0">
                <a:solidFill>
                  <a:schemeClr val="bg1"/>
                </a:solidFill>
                <a:latin typeface="Arial" panose="020B0604020202020204" pitchFamily="34" charset="0"/>
                <a:cs typeface="Arial" panose="020B0604020202020204" pitchFamily="34" charset="0"/>
              </a:rPr>
              <a:t>Các widget layout loại này chỉ có duy nhất một widget con và thường có chức năng bố trí nhất định. </a:t>
            </a:r>
            <a:endParaRPr lang="vi-VN" sz="2400" dirty="0">
              <a:solidFill>
                <a:schemeClr val="bg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vi-VN" sz="2400" dirty="0">
                <a:solidFill>
                  <a:schemeClr val="bg1"/>
                </a:solidFill>
                <a:latin typeface="Arial" panose="020B0604020202020204" pitchFamily="34" charset="0"/>
                <a:cs typeface="Arial" panose="020B0604020202020204" pitchFamily="34" charset="0"/>
              </a:rPr>
              <a:t>Multiple Child Widgets - Có nhiều widget con</a:t>
            </a:r>
            <a:r>
              <a:rPr lang="en-US" sz="2400" dirty="0">
                <a:solidFill>
                  <a:schemeClr val="bg1"/>
                </a:solidFill>
                <a:latin typeface="Arial" panose="020B0604020202020204" pitchFamily="34" charset="0"/>
                <a:cs typeface="Arial" panose="020B0604020202020204" pitchFamily="34" charset="0"/>
              </a:rPr>
              <a:t>: </a:t>
            </a:r>
            <a:r>
              <a:rPr lang="vi-VN" sz="2400" dirty="0">
                <a:solidFill>
                  <a:schemeClr val="bg1"/>
                </a:solidFill>
                <a:latin typeface="Arial" panose="020B0604020202020204" pitchFamily="34" charset="0"/>
                <a:cs typeface="Arial" panose="020B0604020202020204" pitchFamily="34" charset="0"/>
              </a:rPr>
              <a:t>Loại widget layout này sẽ cho phép có nhiều hơn một widget con.</a:t>
            </a:r>
            <a:endParaRPr lang="vi-VN" sz="24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533899" y="1356818"/>
            <a:ext cx="3418621" cy="44622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Effect transition="in" filter="fade">
                                      <p:cBhvr>
                                        <p:cTn id="13" dur="1000"/>
                                        <p:tgtEl>
                                          <p:spTgt spid="34">
                                            <p:txEl>
                                              <p:pRg st="0" end="0"/>
                                            </p:txEl>
                                          </p:spTgt>
                                        </p:tgtEl>
                                      </p:cBhvr>
                                    </p:animEffect>
                                    <p:anim calcmode="lin" valueType="num">
                                      <p:cBhvr>
                                        <p:cTn id="14"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
                                            <p:txEl>
                                              <p:pRg st="2" end="2"/>
                                            </p:txEl>
                                          </p:spTgt>
                                        </p:tgtEl>
                                        <p:attrNameLst>
                                          <p:attrName>style.visibility</p:attrName>
                                        </p:attrNameLst>
                                      </p:cBhvr>
                                      <p:to>
                                        <p:strVal val="visible"/>
                                      </p:to>
                                    </p:set>
                                    <p:animEffect transition="in" filter="fade">
                                      <p:cBhvr>
                                        <p:cTn id="20" dur="1000"/>
                                        <p:tgtEl>
                                          <p:spTgt spid="34">
                                            <p:txEl>
                                              <p:pRg st="2" end="2"/>
                                            </p:txEl>
                                          </p:spTgt>
                                        </p:tgtEl>
                                      </p:cBhvr>
                                    </p:animEffect>
                                    <p:anim calcmode="lin" valueType="num">
                                      <p:cBhvr>
                                        <p:cTn id="21"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4">
                                            <p:txEl>
                                              <p:pRg st="3" end="3"/>
                                            </p:txEl>
                                          </p:spTgt>
                                        </p:tgtEl>
                                        <p:attrNameLst>
                                          <p:attrName>style.visibility</p:attrName>
                                        </p:attrNameLst>
                                      </p:cBhvr>
                                      <p:to>
                                        <p:strVal val="visible"/>
                                      </p:to>
                                    </p:set>
                                    <p:animEffect transition="in" filter="fade">
                                      <p:cBhvr>
                                        <p:cTn id="27" dur="1000"/>
                                        <p:tgtEl>
                                          <p:spTgt spid="34">
                                            <p:txEl>
                                              <p:pRg st="3" end="3"/>
                                            </p:txEl>
                                          </p:spTgt>
                                        </p:tgtEl>
                                      </p:cBhvr>
                                    </p:animEffect>
                                    <p:anim calcmode="lin" valueType="num">
                                      <p:cBhvr>
                                        <p:cTn id="28"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4">
                                            <p:txEl>
                                              <p:pRg st="4" end="4"/>
                                            </p:txEl>
                                          </p:spTgt>
                                        </p:tgtEl>
                                        <p:attrNameLst>
                                          <p:attrName>style.visibility</p:attrName>
                                        </p:attrNameLst>
                                      </p:cBhvr>
                                      <p:to>
                                        <p:strVal val="visible"/>
                                      </p:to>
                                    </p:set>
                                    <p:animEffect transition="in" filter="fade">
                                      <p:cBhvr>
                                        <p:cTn id="34" dur="1000"/>
                                        <p:tgtEl>
                                          <p:spTgt spid="34">
                                            <p:txEl>
                                              <p:pRg st="4" end="4"/>
                                            </p:txEl>
                                          </p:spTgt>
                                        </p:tgtEl>
                                      </p:cBhvr>
                                    </p:animEffect>
                                    <p:anim calcmode="lin" valueType="num">
                                      <p:cBhvr>
                                        <p:cTn id="35"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p:cNvSpPr/>
          <p:nvPr/>
        </p:nvSpPr>
        <p:spPr>
          <a:xfrm>
            <a:off x="21655135" y="-2008524"/>
            <a:ext cx="10774018" cy="10058401"/>
          </a:xfrm>
          <a:prstGeom prst="roundRect">
            <a:avLst>
              <a:gd name="adj" fmla="val 50000"/>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46697" y="-17173160"/>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900342" y="2050271"/>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563" y="15457228"/>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16161198"/>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grpSp>
        <p:nvGrpSpPr>
          <p:cNvPr id="19" name="Group 18"/>
          <p:cNvGrpSpPr/>
          <p:nvPr/>
        </p:nvGrpSpPr>
        <p:grpSpPr>
          <a:xfrm>
            <a:off x="7666455" y="-12518418"/>
            <a:ext cx="7481804" cy="2439545"/>
            <a:chOff x="3632816" y="671342"/>
            <a:chExt cx="8067278" cy="5309616"/>
          </a:xfrm>
        </p:grpSpPr>
        <p:sp>
          <p:nvSpPr>
            <p:cNvPr id="20" name="Rectangle: Rounded Corners 19"/>
            <p:cNvSpPr/>
            <p:nvPr/>
          </p:nvSpPr>
          <p:spPr>
            <a:xfrm>
              <a:off x="3733100" y="877041"/>
              <a:ext cx="7902429" cy="5103917"/>
            </a:xfrm>
            <a:prstGeom prst="roundRect">
              <a:avLst>
                <a:gd name="adj" fmla="val 5946"/>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639218" y="-7238489"/>
            <a:ext cx="7481804" cy="2439545"/>
            <a:chOff x="3632816" y="671342"/>
            <a:chExt cx="8067278" cy="5309616"/>
          </a:xfrm>
        </p:grpSpPr>
        <p:sp>
          <p:nvSpPr>
            <p:cNvPr id="23" name="Rectangle: Rounded Corners 22"/>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3632816" y="671342"/>
              <a:ext cx="8067278" cy="5103917"/>
            </a:xfrm>
            <a:prstGeom prst="roundRect">
              <a:avLst>
                <a:gd name="adj" fmla="val 12259"/>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1724401" y="-15453312"/>
            <a:ext cx="3484764" cy="707886"/>
          </a:xfrm>
          <a:prstGeom prst="rect">
            <a:avLst/>
          </a:prstGeom>
          <a:noFill/>
        </p:spPr>
        <p:txBody>
          <a:bodyPr wrap="square" rtlCol="0">
            <a:spAutoFit/>
          </a:bodyPr>
          <a:lstStyle/>
          <a:p>
            <a:r>
              <a:rPr lang="en-US" sz="40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4000" b="1">
              <a:solidFill>
                <a:schemeClr val="accent4">
                  <a:lumMod val="40000"/>
                  <a:lumOff val="60000"/>
                </a:schemeClr>
              </a:solidFill>
              <a:latin typeface="Arial" panose="020B0604020202020204" pitchFamily="34" charset="0"/>
              <a:cs typeface="Arial" panose="020B0604020202020204" pitchFamily="34" charset="0"/>
            </a:endParaRPr>
          </a:p>
        </p:txBody>
      </p:sp>
      <p:grpSp>
        <p:nvGrpSpPr>
          <p:cNvPr id="26" name="Group 25"/>
          <p:cNvGrpSpPr/>
          <p:nvPr/>
        </p:nvGrpSpPr>
        <p:grpSpPr>
          <a:xfrm>
            <a:off x="16031867" y="-14417236"/>
            <a:ext cx="8345578" cy="6004560"/>
            <a:chOff x="3632816" y="671342"/>
            <a:chExt cx="8067278" cy="5309616"/>
          </a:xfrm>
        </p:grpSpPr>
        <p:sp>
          <p:nvSpPr>
            <p:cNvPr id="27" name="Rectangle: Rounded Corners 26"/>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p:cNvSpPr/>
          <p:nvPr/>
        </p:nvSpPr>
        <p:spPr>
          <a:xfrm>
            <a:off x="5288255" y="1684099"/>
            <a:ext cx="1620795" cy="1637270"/>
          </a:xfrm>
          <a:prstGeom prst="ellipse">
            <a:avLst/>
          </a:prstGeom>
          <a:blipFill dpi="0" rotWithShape="1">
            <a:blip r:embed="rId2">
              <a:extLst>
                <a:ext uri="{28A0092B-C50C-407E-A947-70E740481C1C}">
                  <a14:useLocalDpi xmlns:a14="http://schemas.microsoft.com/office/drawing/2010/main" val="0"/>
                </a:ext>
              </a:extLst>
            </a:blip>
            <a:srcRect/>
            <a:stretch>
              <a:fillRect t="-37994" b="-379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65036" y="3429000"/>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endParaRPr lang="en-US" sz="3600" b="1">
              <a:solidFill>
                <a:srgbClr val="644C00"/>
              </a:solidFill>
              <a:latin typeface="Arial" panose="020B0604020202020204" pitchFamily="34" charset="0"/>
              <a:cs typeface="Arial" panose="020B0604020202020204" pitchFamily="34" charset="0"/>
            </a:endParaRPr>
          </a:p>
        </p:txBody>
      </p:sp>
      <p:sp>
        <p:nvSpPr>
          <p:cNvPr id="29" name="TextBox 28"/>
          <p:cNvSpPr txBox="1"/>
          <p:nvPr/>
        </p:nvSpPr>
        <p:spPr>
          <a:xfrm>
            <a:off x="3637918" y="4075331"/>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endParaRPr lang="en-US" sz="200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238723"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169617"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486295"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3" name="TextBox 32"/>
          <p:cNvSpPr txBox="1"/>
          <p:nvPr/>
        </p:nvSpPr>
        <p:spPr>
          <a:xfrm>
            <a:off x="359920" y="487520"/>
            <a:ext cx="2614818" cy="461665"/>
          </a:xfrm>
          <a:prstGeom prst="rect">
            <a:avLst/>
          </a:prstGeom>
          <a:noFill/>
        </p:spPr>
        <p:txBody>
          <a:bodyPr wrap="none" rtlCol="0">
            <a:spAutoFit/>
          </a:bodyPr>
          <a:lstStyle/>
          <a:p>
            <a:r>
              <a:rPr lang="en-US" sz="2400" b="1" dirty="0">
                <a:solidFill>
                  <a:schemeClr val="bg1"/>
                </a:solidFill>
                <a:latin typeface="Arial" panose="020B0604020202020204" pitchFamily="34" charset="0"/>
                <a:cs typeface="Arial" panose="020B0604020202020204" pitchFamily="34" charset="0"/>
              </a:rPr>
              <a:t>Gesture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State</a:t>
            </a:r>
            <a:endParaRPr lang="en-US" sz="2400" b="1" dirty="0">
              <a:solidFill>
                <a:schemeClr val="bg1"/>
              </a:solidFill>
              <a:latin typeface="Arial" panose="020B0604020202020204" pitchFamily="34" charset="0"/>
              <a:cs typeface="Arial" panose="020B0604020202020204" pitchFamily="34" charset="0"/>
            </a:endParaRPr>
          </a:p>
        </p:txBody>
      </p:sp>
      <p:sp>
        <p:nvSpPr>
          <p:cNvPr id="34" name="TextBox 33"/>
          <p:cNvSpPr txBox="1"/>
          <p:nvPr/>
        </p:nvSpPr>
        <p:spPr>
          <a:xfrm>
            <a:off x="359920" y="1173929"/>
            <a:ext cx="7399541" cy="4401205"/>
          </a:xfrm>
          <a:prstGeom prst="rect">
            <a:avLst/>
          </a:prstGeom>
          <a:noFill/>
        </p:spPr>
        <p:txBody>
          <a:bodyPr wrap="square" rtlCol="0">
            <a:spAutoFit/>
          </a:bodyPr>
          <a:lstStyle/>
          <a:p>
            <a:r>
              <a:rPr lang="vi-VN" sz="2000" i="1" dirty="0">
                <a:solidFill>
                  <a:schemeClr val="bg1"/>
                </a:solidFill>
                <a:latin typeface="Arial" panose="020B0604020202020204" pitchFamily="34" charset="0"/>
                <a:cs typeface="Arial" panose="020B0604020202020204" pitchFamily="34" charset="0"/>
              </a:rPr>
              <a:t>Gesture </a:t>
            </a:r>
            <a:r>
              <a:rPr lang="vi-VN" sz="2000" dirty="0">
                <a:solidFill>
                  <a:schemeClr val="bg1"/>
                </a:solidFill>
                <a:latin typeface="Arial" panose="020B0604020202020204" pitchFamily="34" charset="0"/>
                <a:cs typeface="Arial" panose="020B0604020202020204" pitchFamily="34" charset="0"/>
              </a:rPr>
              <a:t>(cử chỉ) là cách mà người dùng tương tác với các thiết bị di động. Có rất nhiều cử chỉ khác nhau như vuốt, chạm, lắc... </a:t>
            </a:r>
            <a:r>
              <a:rPr lang="vi-VN" sz="2000" i="1" dirty="0">
                <a:solidFill>
                  <a:schemeClr val="bg1"/>
                </a:solidFill>
                <a:latin typeface="Arial" panose="020B0604020202020204" pitchFamily="34" charset="0"/>
                <a:cs typeface="Arial" panose="020B0604020202020204" pitchFamily="34" charset="0"/>
              </a:rPr>
              <a:t>Gesture</a:t>
            </a:r>
            <a:r>
              <a:rPr lang="vi-VN" sz="2000" dirty="0">
                <a:solidFill>
                  <a:schemeClr val="bg1"/>
                </a:solidFill>
                <a:latin typeface="Arial" panose="020B0604020202020204" pitchFamily="34" charset="0"/>
                <a:cs typeface="Arial" panose="020B0604020202020204" pitchFamily="34" charset="0"/>
              </a:rPr>
              <a:t> trong Flutter giúp ta xử lý các cử chỉ của người dùng, tương tự như việc bắt sự kiện trong Android.</a:t>
            </a:r>
            <a:endParaRPr lang="vi-VN" sz="2000" dirty="0">
              <a:solidFill>
                <a:schemeClr val="bg1"/>
              </a:solidFill>
              <a:latin typeface="Arial" panose="020B0604020202020204" pitchFamily="34" charset="0"/>
              <a:cs typeface="Arial" panose="020B0604020202020204" pitchFamily="34" charset="0"/>
            </a:endParaRPr>
          </a:p>
          <a:p>
            <a:br>
              <a:rPr lang="vi-VN" sz="2000" dirty="0">
                <a:solidFill>
                  <a:schemeClr val="bg1"/>
                </a:solidFill>
                <a:latin typeface="Arial" panose="020B0604020202020204" pitchFamily="34" charset="0"/>
                <a:cs typeface="Arial" panose="020B0604020202020204" pitchFamily="34" charset="0"/>
              </a:rPr>
            </a:br>
            <a:r>
              <a:rPr lang="vi-VN" sz="2000" b="1" dirty="0">
                <a:solidFill>
                  <a:schemeClr val="bg1"/>
                </a:solidFill>
                <a:latin typeface="Arial" panose="020B0604020202020204" pitchFamily="34" charset="0"/>
                <a:cs typeface="Arial" panose="020B0604020202020204" pitchFamily="34" charset="0"/>
              </a:rPr>
              <a:t>Một số Gesture được sử dụng rộng rãi:</a:t>
            </a:r>
            <a:endParaRPr lang="vi-VN" sz="2000" b="1" dirty="0">
              <a:solidFill>
                <a:schemeClr val="bg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vi-VN" sz="2000" b="1" dirty="0">
                <a:solidFill>
                  <a:schemeClr val="bg1"/>
                </a:solidFill>
                <a:latin typeface="Arial" panose="020B0604020202020204" pitchFamily="34" charset="0"/>
                <a:cs typeface="Arial" panose="020B0604020202020204" pitchFamily="34" charset="0"/>
              </a:rPr>
              <a:t>Tap</a:t>
            </a:r>
            <a:r>
              <a:rPr lang="vi-VN" sz="2000" dirty="0">
                <a:solidFill>
                  <a:schemeClr val="bg1"/>
                </a:solidFill>
                <a:latin typeface="Arial" panose="020B0604020202020204" pitchFamily="34" charset="0"/>
                <a:cs typeface="Arial" panose="020B0604020202020204" pitchFamily="34" charset="0"/>
              </a:rPr>
              <a:t> − Chạm vào bề mặt thiết bị bằng đầu ngón tay trong thời gian ngắn sau đ</a:t>
            </a:r>
            <a:r>
              <a:rPr lang="en-US" sz="2000" dirty="0">
                <a:solidFill>
                  <a:schemeClr val="bg1"/>
                </a:solidFill>
                <a:latin typeface="Arial" panose="020B0604020202020204" pitchFamily="34" charset="0"/>
                <a:cs typeface="Arial" panose="020B0604020202020204" pitchFamily="34" charset="0"/>
              </a:rPr>
              <a:t>ó</a:t>
            </a:r>
            <a:r>
              <a:rPr lang="vi-VN" sz="2000" dirty="0">
                <a:solidFill>
                  <a:schemeClr val="bg1"/>
                </a:solidFill>
                <a:latin typeface="Arial" panose="020B0604020202020204" pitchFamily="34" charset="0"/>
                <a:cs typeface="Arial" panose="020B0604020202020204" pitchFamily="34" charset="0"/>
              </a:rPr>
              <a:t> thả ngón tay ra ngay</a:t>
            </a:r>
            <a:endParaRPr lang="vi-VN" sz="2000" dirty="0">
              <a:solidFill>
                <a:schemeClr val="bg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vi-VN" sz="2000" b="1" dirty="0">
                <a:solidFill>
                  <a:schemeClr val="bg1"/>
                </a:solidFill>
                <a:latin typeface="Arial" panose="020B0604020202020204" pitchFamily="34" charset="0"/>
                <a:cs typeface="Arial" panose="020B0604020202020204" pitchFamily="34" charset="0"/>
              </a:rPr>
              <a:t>Double Tap</a:t>
            </a:r>
            <a:r>
              <a:rPr lang="vi-VN" sz="2000" dirty="0">
                <a:solidFill>
                  <a:schemeClr val="bg1"/>
                </a:solidFill>
                <a:latin typeface="Arial" panose="020B0604020202020204" pitchFamily="34" charset="0"/>
                <a:cs typeface="Arial" panose="020B0604020202020204" pitchFamily="34" charset="0"/>
              </a:rPr>
              <a:t> − Tap 2 lần trong thời gian ngắn</a:t>
            </a:r>
            <a:endParaRPr lang="vi-VN" sz="2000" dirty="0">
              <a:solidFill>
                <a:schemeClr val="bg1"/>
              </a:solidFill>
              <a:latin typeface="Arial" panose="020B0604020202020204" pitchFamily="34" charset="0"/>
              <a:cs typeface="Arial" panose="020B0604020202020204" pitchFamily="34" charset="0"/>
            </a:endParaRPr>
          </a:p>
          <a:p>
            <a:pPr marL="342900" indent="-342900" fontAlgn="base">
              <a:buFont typeface="Arial" panose="020B0604020202020204" pitchFamily="34" charset="0"/>
              <a:buChar char="•"/>
            </a:pPr>
            <a:r>
              <a:rPr lang="vi-VN" sz="2000" b="1" dirty="0">
                <a:solidFill>
                  <a:schemeClr val="bg1"/>
                </a:solidFill>
                <a:latin typeface="Arial" panose="020B0604020202020204" pitchFamily="34" charset="0"/>
                <a:cs typeface="Arial" panose="020B0604020202020204" pitchFamily="34" charset="0"/>
              </a:rPr>
              <a:t>Drag</a:t>
            </a:r>
            <a:r>
              <a:rPr lang="vi-VN" sz="2000" dirty="0">
                <a:solidFill>
                  <a:schemeClr val="bg1"/>
                </a:solidFill>
                <a:latin typeface="Arial" panose="020B0604020202020204" pitchFamily="34" charset="0"/>
                <a:cs typeface="Arial" panose="020B0604020202020204" pitchFamily="34" charset="0"/>
              </a:rPr>
              <a:t> − Chạm vào bề mặt của thiết bị bằng đầu ngón tay và sau đó di chuyển đầu ngón tay một cách ổn định và cuối cùng thả ngón tay ra.</a:t>
            </a:r>
            <a:endParaRPr lang="vi-VN" sz="20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Pinch</a:t>
            </a:r>
            <a:r>
              <a:rPr lang="en-US" sz="2000" dirty="0">
                <a:solidFill>
                  <a:schemeClr val="bg1"/>
                </a:solidFill>
                <a:latin typeface="Arial" panose="020B0604020202020204" pitchFamily="34" charset="0"/>
                <a:cs typeface="Arial" panose="020B0604020202020204" pitchFamily="34" charset="0"/>
              </a:rPr>
              <a:t> − </a:t>
            </a:r>
            <a:r>
              <a:rPr lang="en-US" sz="2000" dirty="0" err="1">
                <a:solidFill>
                  <a:schemeClr val="bg1"/>
                </a:solidFill>
                <a:latin typeface="Arial" panose="020B0604020202020204" pitchFamily="34" charset="0"/>
                <a:cs typeface="Arial" panose="020B0604020202020204" pitchFamily="34" charset="0"/>
              </a:rPr>
              <a:t>Chụm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bề</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mặt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của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thiết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bị</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bằng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hai</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ngón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tay</a:t>
            </a:r>
            <a:endParaRPr lang="en-US" sz="2000" dirty="0">
              <a:solidFill>
                <a:schemeClr val="bg1"/>
              </a:solidFill>
              <a:latin typeface="Arial" panose="020B0604020202020204" pitchFamily="34" charset="0"/>
              <a:cs typeface="Arial" panose="020B0604020202020204" pitchFamily="34" charset="0"/>
            </a:endParaRPr>
          </a:p>
          <a:p>
            <a:endParaRPr lang="vi-VN" sz="20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381376" y="1183137"/>
            <a:ext cx="7399541" cy="2862322"/>
          </a:xfrm>
          <a:prstGeom prst="rect">
            <a:avLst/>
          </a:prstGeom>
          <a:noFill/>
        </p:spPr>
        <p:txBody>
          <a:bodyPr wrap="square" rtlCol="0">
            <a:spAutoFit/>
          </a:bodyPr>
          <a:lstStyle/>
          <a:p>
            <a:r>
              <a:rPr lang="vi-VN" sz="2000" dirty="0">
                <a:solidFill>
                  <a:schemeClr val="bg1"/>
                </a:solidFill>
                <a:latin typeface="Arial" panose="020B0604020202020204" pitchFamily="34" charset="0"/>
                <a:cs typeface="Arial" panose="020B0604020202020204" pitchFamily="34" charset="0"/>
              </a:rPr>
              <a:t>Việc quản lý trạng thái</a:t>
            </a:r>
            <a:r>
              <a:rPr lang="en-US" sz="2000" dirty="0">
                <a:solidFill>
                  <a:schemeClr val="bg1"/>
                </a:solidFill>
                <a:latin typeface="Arial" panose="020B0604020202020204" pitchFamily="34" charset="0"/>
                <a:cs typeface="Arial" panose="020B0604020202020204" pitchFamily="34" charset="0"/>
              </a:rPr>
              <a:t> (state)</a:t>
            </a:r>
            <a:r>
              <a:rPr lang="vi-VN" sz="2000" dirty="0">
                <a:solidFill>
                  <a:schemeClr val="bg1"/>
                </a:solidFill>
                <a:latin typeface="Arial" panose="020B0604020202020204" pitchFamily="34" charset="0"/>
                <a:cs typeface="Arial" panose="020B0604020202020204" pitchFamily="34" charset="0"/>
              </a:rPr>
              <a:t> có thể được chia làm hai loại dựa vào thời gian tồn tại của trạng thái đó trong ứng dụng:</a:t>
            </a:r>
            <a:endParaRPr lang="vi-VN" sz="2000" dirty="0">
              <a:solidFill>
                <a:schemeClr val="bg1"/>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vi-VN" sz="2000" b="1" dirty="0">
                <a:solidFill>
                  <a:schemeClr val="bg1"/>
                </a:solidFill>
                <a:latin typeface="Arial" panose="020B0604020202020204" pitchFamily="34" charset="0"/>
                <a:cs typeface="Arial" panose="020B0604020202020204" pitchFamily="34" charset="0"/>
              </a:rPr>
              <a:t>Ephemeral</a:t>
            </a:r>
            <a:r>
              <a:rPr lang="vi-VN" sz="2000" dirty="0">
                <a:solidFill>
                  <a:schemeClr val="bg1"/>
                </a:solidFill>
                <a:latin typeface="Arial" panose="020B0604020202020204" pitchFamily="34" charset="0"/>
                <a:cs typeface="Arial" panose="020B0604020202020204" pitchFamily="34" charset="0"/>
              </a:rPr>
              <a:t> (ngắn hạn)− Kéo dài trong vài giây như trạng thái của hiệu ứng (animation) hoặc một trang đơn như trang thông tin đánh gía sản phẩm. </a:t>
            </a:r>
            <a:r>
              <a:rPr lang="vi-VN" sz="2000" i="1" dirty="0">
                <a:solidFill>
                  <a:schemeClr val="bg1"/>
                </a:solidFill>
                <a:latin typeface="Arial" panose="020B0604020202020204" pitchFamily="34" charset="0"/>
                <a:cs typeface="Arial" panose="020B0604020202020204" pitchFamily="34" charset="0"/>
              </a:rPr>
              <a:t>Flutter</a:t>
            </a:r>
            <a:r>
              <a:rPr lang="vi-VN" sz="2000" dirty="0">
                <a:solidFill>
                  <a:schemeClr val="bg1"/>
                </a:solidFill>
                <a:latin typeface="Arial" panose="020B0604020202020204" pitchFamily="34" charset="0"/>
                <a:cs typeface="Arial" panose="020B0604020202020204" pitchFamily="34" charset="0"/>
              </a:rPr>
              <a:t> hỗ trợ quản lý trạng thái loại này thông qua </a:t>
            </a:r>
            <a:r>
              <a:rPr lang="vi-VN" sz="2000" b="1" dirty="0">
                <a:solidFill>
                  <a:schemeClr val="bg1"/>
                </a:solidFill>
                <a:latin typeface="Arial" panose="020B0604020202020204" pitchFamily="34" charset="0"/>
                <a:cs typeface="Arial" panose="020B0604020202020204" pitchFamily="34" charset="0"/>
              </a:rPr>
              <a:t>StatefulWidget</a:t>
            </a:r>
            <a:r>
              <a:rPr lang="vi-VN" sz="2000" dirty="0">
                <a:solidFill>
                  <a:schemeClr val="bg1"/>
                </a:solidFill>
                <a:latin typeface="Arial" panose="020B0604020202020204" pitchFamily="34" charset="0"/>
                <a:cs typeface="Arial" panose="020B0604020202020204" pitchFamily="34" charset="0"/>
              </a:rPr>
              <a:t>.</a:t>
            </a:r>
            <a:endParaRPr lang="vi-VN" sz="2000" dirty="0">
              <a:solidFill>
                <a:schemeClr val="bg1"/>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vi-VN" sz="2000" b="1" dirty="0">
                <a:solidFill>
                  <a:schemeClr val="bg1"/>
                </a:solidFill>
                <a:latin typeface="Arial" panose="020B0604020202020204" pitchFamily="34" charset="0"/>
                <a:cs typeface="Arial" panose="020B0604020202020204" pitchFamily="34" charset="0"/>
              </a:rPr>
              <a:t>App state</a:t>
            </a:r>
            <a:r>
              <a:rPr lang="vi-VN" sz="2000" dirty="0">
                <a:solidFill>
                  <a:schemeClr val="bg1"/>
                </a:solidFill>
                <a:latin typeface="Arial" panose="020B0604020202020204" pitchFamily="34" charset="0"/>
                <a:cs typeface="Arial" panose="020B0604020202020204" pitchFamily="34" charset="0"/>
              </a:rPr>
              <a:t> (trạng thái ứng dụng) − K</a:t>
            </a:r>
            <a:r>
              <a:rPr lang="en-US" sz="2000" dirty="0">
                <a:solidFill>
                  <a:schemeClr val="bg1"/>
                </a:solidFill>
                <a:latin typeface="Arial" panose="020B0604020202020204" pitchFamily="34" charset="0"/>
                <a:cs typeface="Arial" panose="020B0604020202020204" pitchFamily="34" charset="0"/>
              </a:rPr>
              <a:t>é</a:t>
            </a:r>
            <a:r>
              <a:rPr lang="vi-VN" sz="2000" dirty="0">
                <a:solidFill>
                  <a:schemeClr val="bg1"/>
                </a:solidFill>
                <a:latin typeface="Arial" panose="020B0604020202020204" pitchFamily="34" charset="0"/>
                <a:cs typeface="Arial" panose="020B0604020202020204" pitchFamily="34" charset="0"/>
              </a:rPr>
              <a:t>o dài trong toàn bộ ứng dụng như thông tin người dùng, thông tin giỏ hàng... </a:t>
            </a:r>
            <a:r>
              <a:rPr lang="vi-VN" sz="2000" i="1" dirty="0">
                <a:solidFill>
                  <a:schemeClr val="bg1"/>
                </a:solidFill>
                <a:latin typeface="Arial" panose="020B0604020202020204" pitchFamily="34" charset="0"/>
                <a:cs typeface="Arial" panose="020B0604020202020204" pitchFamily="34" charset="0"/>
              </a:rPr>
              <a:t>Flutter</a:t>
            </a:r>
            <a:r>
              <a:rPr lang="vi-VN" sz="2000" dirty="0">
                <a:solidFill>
                  <a:schemeClr val="bg1"/>
                </a:solidFill>
                <a:latin typeface="Arial" panose="020B0604020202020204" pitchFamily="34" charset="0"/>
                <a:cs typeface="Arial" panose="020B0604020202020204" pitchFamily="34" charset="0"/>
              </a:rPr>
              <a:t> hỗ trợ quản lý trạng thái loại này thông qua </a:t>
            </a:r>
            <a:r>
              <a:rPr lang="vi-VN" sz="2000" i="1" dirty="0">
                <a:solidFill>
                  <a:schemeClr val="bg1"/>
                </a:solidFill>
                <a:latin typeface="Arial" panose="020B0604020202020204" pitchFamily="34" charset="0"/>
                <a:cs typeface="Arial" panose="020B0604020202020204" pitchFamily="34" charset="0"/>
              </a:rPr>
              <a:t>scoped_model</a:t>
            </a:r>
            <a:endParaRPr lang="vi-VN" sz="2000" dirty="0">
              <a:solidFill>
                <a:schemeClr val="bg1"/>
              </a:solidFill>
              <a:latin typeface="Arial" panose="020B0604020202020204" pitchFamily="34" charset="0"/>
              <a:cs typeface="Arial" panose="020B0604020202020204" pitchFamily="34" charset="0"/>
            </a:endParaRPr>
          </a:p>
        </p:txBody>
      </p:sp>
      <p:graphicFrame>
        <p:nvGraphicFramePr>
          <p:cNvPr id="4" name="Table 4"/>
          <p:cNvGraphicFramePr>
            <a:graphicFrameLocks noGrp="1"/>
          </p:cNvGraphicFramePr>
          <p:nvPr/>
        </p:nvGraphicFramePr>
        <p:xfrm>
          <a:off x="1224255" y="1556557"/>
          <a:ext cx="8128000" cy="3798861"/>
        </p:xfrm>
        <a:graphic>
          <a:graphicData uri="http://schemas.openxmlformats.org/drawingml/2006/table">
            <a:tbl>
              <a:tblPr firstRow="1" bandRow="1">
                <a:tableStyleId>{5C22544A-7EE6-4342-B048-85BDC9FD1C3A}</a:tableStyleId>
              </a:tblPr>
              <a:tblGrid>
                <a:gridCol w="4064000"/>
                <a:gridCol w="4064000"/>
              </a:tblGrid>
              <a:tr h="319999">
                <a:tc>
                  <a:txBody>
                    <a:bodyPr/>
                    <a:lstStyle/>
                    <a:p>
                      <a:pPr algn="ctr"/>
                      <a:r>
                        <a:rPr lang="en-US" dirty="0">
                          <a:latin typeface="Arial" panose="020B0604020202020204" pitchFamily="34" charset="0"/>
                          <a:cs typeface="Arial" panose="020B0604020202020204" pitchFamily="34" charset="0"/>
                        </a:rPr>
                        <a:t>Stateless</a:t>
                      </a:r>
                      <a:endParaRPr lang="en-US"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Stateful </a:t>
                      </a:r>
                      <a:endParaRPr lang="en-US" dirty="0">
                        <a:latin typeface="Arial" panose="020B0604020202020204" pitchFamily="34" charset="0"/>
                        <a:cs typeface="Arial" panose="020B0604020202020204" pitchFamily="34" charset="0"/>
                      </a:endParaRPr>
                    </a:p>
                  </a:txBody>
                  <a:tcPr/>
                </a:tc>
              </a:tr>
              <a:tr h="3433101">
                <a:tc>
                  <a:txBody>
                    <a:bodyPr/>
                    <a:lstStyle/>
                    <a:p>
                      <a:pPr marL="285750" indent="-285750" rtl="0">
                        <a:buFont typeface="Arial" panose="020B0604020202020204" pitchFamily="34" charset="0"/>
                        <a:buChar char="•"/>
                      </a:pP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Là widget tĩnh không có state, không chấp nhận sự thay đổi bên trong nó, còn đối với thay đổi từ bên ngoài (</a:t>
                      </a:r>
                      <a:r>
                        <a:rPr lang="en-US" sz="1800" b="0" i="0" u="none" strike="noStrike" kern="1200" dirty="0">
                          <a:solidFill>
                            <a:schemeClr val="dk1"/>
                          </a:solidFill>
                          <a:effectLst/>
                          <a:latin typeface="Arial" panose="020B0604020202020204" pitchFamily="34" charset="0"/>
                          <a:ea typeface="+mn-ea"/>
                          <a:cs typeface="Arial" panose="020B0604020202020204" pitchFamily="34" charset="0"/>
                        </a:rPr>
                        <a:t>w</a:t>
                      </a: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idget cha) thì nó sẽ thụ động thay đổi theo.</a:t>
                      </a:r>
                      <a:endParaRPr lang="vi-VN" b="0" dirty="0">
                        <a:effectLst/>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Không thể tự thay đổi được những gì mà nó hiển thị ra sau khi đã được render xong</a:t>
                      </a:r>
                      <a:endParaRPr lang="vi-VN" b="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Stateless không có state, vậy nên bản thân nó cũng không có hàm createState mà thay vào đó là hàm build(BuildContext)</a:t>
                      </a:r>
                      <a:endParaRPr lang="en-US" dirty="0">
                        <a:latin typeface="Arial" panose="020B0604020202020204" pitchFamily="34" charset="0"/>
                        <a:cs typeface="Arial" panose="020B0604020202020204" pitchFamily="34" charset="0"/>
                      </a:endParaRPr>
                    </a:p>
                  </a:txBody>
                  <a:tcPr/>
                </a:tc>
                <a:tc>
                  <a:txBody>
                    <a:bodyPr/>
                    <a:lstStyle/>
                    <a:p>
                      <a:pPr marL="285750" indent="-285750" rtl="0">
                        <a:buFont typeface="Arial" panose="020B0604020202020204" pitchFamily="34" charset="0"/>
                        <a:buChar char="•"/>
                      </a:pP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Là widget có state (có trạng thái).</a:t>
                      </a:r>
                      <a:endParaRPr lang="vi-VN" b="0" dirty="0">
                        <a:effectLst/>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vi-VN" sz="1800" b="0" i="0" u="none" strike="noStrike" kern="1200" dirty="0">
                          <a:solidFill>
                            <a:schemeClr val="dk1"/>
                          </a:solidFill>
                          <a:effectLst/>
                          <a:latin typeface="Arial" panose="020B0604020202020204" pitchFamily="34" charset="0"/>
                          <a:ea typeface="+mn-ea"/>
                          <a:cs typeface="Arial" panose="020B0604020202020204" pitchFamily="34" charset="0"/>
                        </a:rPr>
                        <a:t>Là một widget động và nó có thể thay đổi những gì đang hiển thị bằng cách thay đổi state của chính nó.</a:t>
                      </a:r>
                      <a:endParaRPr lang="vi-VN" b="0" dirty="0">
                        <a:effectLst/>
                        <a:latin typeface="Arial" panose="020B0604020202020204" pitchFamily="34" charset="0"/>
                        <a:cs typeface="Arial" panose="020B0604020202020204" pitchFamily="34" charset="0"/>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Effect transition="in" filter="fade">
                                      <p:cBhvr>
                                        <p:cTn id="13" dur="1000"/>
                                        <p:tgtEl>
                                          <p:spTgt spid="34">
                                            <p:txEl>
                                              <p:pRg st="0" end="0"/>
                                            </p:txEl>
                                          </p:spTgt>
                                        </p:tgtEl>
                                      </p:cBhvr>
                                    </p:animEffect>
                                    <p:anim calcmode="lin" valueType="num">
                                      <p:cBhvr>
                                        <p:cTn id="14"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1000"/>
                                        <p:tgtEl>
                                          <p:spTgt spid="34">
                                            <p:txEl>
                                              <p:pRg st="1" end="1"/>
                                            </p:txEl>
                                          </p:spTgt>
                                        </p:tgtEl>
                                      </p:cBhvr>
                                    </p:animEffect>
                                    <p:anim calcmode="lin" valueType="num">
                                      <p:cBhvr>
                                        <p:cTn id="21"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4">
                                            <p:txEl>
                                              <p:pRg st="2" end="2"/>
                                            </p:txEl>
                                          </p:spTgt>
                                        </p:tgtEl>
                                        <p:attrNameLst>
                                          <p:attrName>style.visibility</p:attrName>
                                        </p:attrNameLst>
                                      </p:cBhvr>
                                      <p:to>
                                        <p:strVal val="visible"/>
                                      </p:to>
                                    </p:set>
                                    <p:animEffect transition="in" filter="fade">
                                      <p:cBhvr>
                                        <p:cTn id="27" dur="1000"/>
                                        <p:tgtEl>
                                          <p:spTgt spid="34">
                                            <p:txEl>
                                              <p:pRg st="2" end="2"/>
                                            </p:txEl>
                                          </p:spTgt>
                                        </p:tgtEl>
                                      </p:cBhvr>
                                    </p:animEffect>
                                    <p:anim calcmode="lin" valueType="num">
                                      <p:cBhvr>
                                        <p:cTn id="28"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xEl>
                                              <p:pRg st="3" end="3"/>
                                            </p:txEl>
                                          </p:spTgt>
                                        </p:tgtEl>
                                        <p:attrNameLst>
                                          <p:attrName>style.visibility</p:attrName>
                                        </p:attrNameLst>
                                      </p:cBhvr>
                                      <p:to>
                                        <p:strVal val="visible"/>
                                      </p:to>
                                    </p:set>
                                    <p:animEffect transition="in" filter="fade">
                                      <p:cBhvr>
                                        <p:cTn id="32" dur="1000"/>
                                        <p:tgtEl>
                                          <p:spTgt spid="34">
                                            <p:txEl>
                                              <p:pRg st="3" end="3"/>
                                            </p:txEl>
                                          </p:spTgt>
                                        </p:tgtEl>
                                      </p:cBhvr>
                                    </p:animEffect>
                                    <p:anim calcmode="lin" valueType="num">
                                      <p:cBhvr>
                                        <p:cTn id="33"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4">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xEl>
                                              <p:pRg st="4" end="4"/>
                                            </p:txEl>
                                          </p:spTgt>
                                        </p:tgtEl>
                                        <p:attrNameLst>
                                          <p:attrName>style.visibility</p:attrName>
                                        </p:attrNameLst>
                                      </p:cBhvr>
                                      <p:to>
                                        <p:strVal val="visible"/>
                                      </p:to>
                                    </p:set>
                                    <p:animEffect transition="in" filter="fade">
                                      <p:cBhvr>
                                        <p:cTn id="37" dur="1000"/>
                                        <p:tgtEl>
                                          <p:spTgt spid="34">
                                            <p:txEl>
                                              <p:pRg st="4" end="4"/>
                                            </p:txEl>
                                          </p:spTgt>
                                        </p:tgtEl>
                                      </p:cBhvr>
                                    </p:animEffect>
                                    <p:anim calcmode="lin" valueType="num">
                                      <p:cBhvr>
                                        <p:cTn id="38"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4">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34">
                                            <p:txEl>
                                              <p:pRg st="0" end="0"/>
                                            </p:txEl>
                                          </p:spTgt>
                                        </p:tgtEl>
                                      </p:cBhvr>
                                    </p:animEffect>
                                    <p:set>
                                      <p:cBhvr>
                                        <p:cTn id="49" dur="1" fill="hold">
                                          <p:stCondLst>
                                            <p:cond delay="499"/>
                                          </p:stCondLst>
                                        </p:cTn>
                                        <p:tgtEl>
                                          <p:spTgt spid="34">
                                            <p:txEl>
                                              <p:pRg st="0" end="0"/>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4">
                                            <p:txEl>
                                              <p:pRg st="1" end="1"/>
                                            </p:txEl>
                                          </p:spTgt>
                                        </p:tgtEl>
                                      </p:cBhvr>
                                    </p:animEffect>
                                    <p:set>
                                      <p:cBhvr>
                                        <p:cTn id="52" dur="1" fill="hold">
                                          <p:stCondLst>
                                            <p:cond delay="499"/>
                                          </p:stCondLst>
                                        </p:cTn>
                                        <p:tgtEl>
                                          <p:spTgt spid="34">
                                            <p:txEl>
                                              <p:pRg st="1" end="1"/>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34">
                                            <p:txEl>
                                              <p:pRg st="2" end="2"/>
                                            </p:txEl>
                                          </p:spTgt>
                                        </p:tgtEl>
                                      </p:cBhvr>
                                    </p:animEffect>
                                    <p:set>
                                      <p:cBhvr>
                                        <p:cTn id="55" dur="1" fill="hold">
                                          <p:stCondLst>
                                            <p:cond delay="499"/>
                                          </p:stCondLst>
                                        </p:cTn>
                                        <p:tgtEl>
                                          <p:spTgt spid="34">
                                            <p:txEl>
                                              <p:pRg st="2" end="2"/>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4">
                                            <p:txEl>
                                              <p:pRg st="3" end="3"/>
                                            </p:txEl>
                                          </p:spTgt>
                                        </p:tgtEl>
                                      </p:cBhvr>
                                    </p:animEffect>
                                    <p:set>
                                      <p:cBhvr>
                                        <p:cTn id="58" dur="1" fill="hold">
                                          <p:stCondLst>
                                            <p:cond delay="499"/>
                                          </p:stCondLst>
                                        </p:cTn>
                                        <p:tgtEl>
                                          <p:spTgt spid="34">
                                            <p:txEl>
                                              <p:pRg st="3" end="3"/>
                                            </p:txEl>
                                          </p:spTgt>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34">
                                            <p:txEl>
                                              <p:pRg st="4" end="4"/>
                                            </p:txEl>
                                          </p:spTgt>
                                        </p:tgtEl>
                                      </p:cBhvr>
                                    </p:animEffect>
                                    <p:set>
                                      <p:cBhvr>
                                        <p:cTn id="61" dur="1" fill="hold">
                                          <p:stCondLst>
                                            <p:cond delay="499"/>
                                          </p:stCondLst>
                                        </p:cTn>
                                        <p:tgtEl>
                                          <p:spTgt spid="34">
                                            <p:txEl>
                                              <p:pRg st="4" end="4"/>
                                            </p:txEl>
                                          </p:spTgt>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34">
                                            <p:txEl>
                                              <p:pRg st="5" end="5"/>
                                            </p:txEl>
                                          </p:spTgt>
                                        </p:tgtEl>
                                      </p:cBhvr>
                                    </p:animEffect>
                                    <p:set>
                                      <p:cBhvr>
                                        <p:cTn id="64" dur="1" fill="hold">
                                          <p:stCondLst>
                                            <p:cond delay="499"/>
                                          </p:stCondLst>
                                        </p:cTn>
                                        <p:tgtEl>
                                          <p:spTgt spid="34">
                                            <p:txEl>
                                              <p:pRg st="5" end="5"/>
                                            </p:txEl>
                                          </p:spTgt>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Effect transition="in" filter="fade">
                                      <p:cBhvr>
                                        <p:cTn id="69" dur="1000"/>
                                        <p:tgtEl>
                                          <p:spTgt spid="35">
                                            <p:txEl>
                                              <p:pRg st="0" end="0"/>
                                            </p:txEl>
                                          </p:spTgt>
                                        </p:tgtEl>
                                      </p:cBhvr>
                                    </p:animEffect>
                                    <p:anim calcmode="lin" valueType="num">
                                      <p:cBhvr>
                                        <p:cTn id="70"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5">
                                            <p:txEl>
                                              <p:pRg st="1" end="1"/>
                                            </p:txEl>
                                          </p:spTgt>
                                        </p:tgtEl>
                                        <p:attrNameLst>
                                          <p:attrName>style.visibility</p:attrName>
                                        </p:attrNameLst>
                                      </p:cBhvr>
                                      <p:to>
                                        <p:strVal val="visible"/>
                                      </p:to>
                                    </p:set>
                                    <p:animEffect transition="in" filter="fade">
                                      <p:cBhvr>
                                        <p:cTn id="76" dur="1000"/>
                                        <p:tgtEl>
                                          <p:spTgt spid="35">
                                            <p:txEl>
                                              <p:pRg st="1" end="1"/>
                                            </p:txEl>
                                          </p:spTgt>
                                        </p:tgtEl>
                                      </p:cBhvr>
                                    </p:animEffect>
                                    <p:anim calcmode="lin" valueType="num">
                                      <p:cBhvr>
                                        <p:cTn id="77" dur="1000" fill="hold"/>
                                        <p:tgtEl>
                                          <p:spTgt spid="35">
                                            <p:txEl>
                                              <p:pRg st="1" end="1"/>
                                            </p:txEl>
                                          </p:spTgt>
                                        </p:tgtEl>
                                        <p:attrNameLst>
                                          <p:attrName>ppt_x</p:attrName>
                                        </p:attrNameLst>
                                      </p:cBhvr>
                                      <p:tavLst>
                                        <p:tav tm="0">
                                          <p:val>
                                            <p:strVal val="#ppt_x"/>
                                          </p:val>
                                        </p:tav>
                                        <p:tav tm="100000">
                                          <p:val>
                                            <p:strVal val="#ppt_x"/>
                                          </p:val>
                                        </p:tav>
                                      </p:tavLst>
                                    </p:anim>
                                    <p:anim calcmode="lin" valueType="num">
                                      <p:cBhvr>
                                        <p:cTn id="78" dur="1000" fill="hold"/>
                                        <p:tgtEl>
                                          <p:spTgt spid="35">
                                            <p:txEl>
                                              <p:pRg st="1" end="1"/>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5">
                                            <p:txEl>
                                              <p:pRg st="2" end="2"/>
                                            </p:txEl>
                                          </p:spTgt>
                                        </p:tgtEl>
                                        <p:attrNameLst>
                                          <p:attrName>style.visibility</p:attrName>
                                        </p:attrNameLst>
                                      </p:cBhvr>
                                      <p:to>
                                        <p:strVal val="visible"/>
                                      </p:to>
                                    </p:set>
                                    <p:animEffect transition="in" filter="fade">
                                      <p:cBhvr>
                                        <p:cTn id="81" dur="1000"/>
                                        <p:tgtEl>
                                          <p:spTgt spid="35">
                                            <p:txEl>
                                              <p:pRg st="2" end="2"/>
                                            </p:txEl>
                                          </p:spTgt>
                                        </p:tgtEl>
                                      </p:cBhvr>
                                    </p:animEffect>
                                    <p:anim calcmode="lin" valueType="num">
                                      <p:cBhvr>
                                        <p:cTn id="8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8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500"/>
                                        <p:tgtEl>
                                          <p:spTgt spid="35">
                                            <p:txEl>
                                              <p:pRg st="0" end="0"/>
                                            </p:txEl>
                                          </p:spTgt>
                                        </p:tgtEl>
                                      </p:cBhvr>
                                    </p:animEffect>
                                    <p:set>
                                      <p:cBhvr>
                                        <p:cTn id="88" dur="1" fill="hold">
                                          <p:stCondLst>
                                            <p:cond delay="499"/>
                                          </p:stCondLst>
                                        </p:cTn>
                                        <p:tgtEl>
                                          <p:spTgt spid="35">
                                            <p:txEl>
                                              <p:pRg st="0" end="0"/>
                                            </p:txEl>
                                          </p:spTgt>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35">
                                            <p:txEl>
                                              <p:pRg st="1" end="1"/>
                                            </p:txEl>
                                          </p:spTgt>
                                        </p:tgtEl>
                                      </p:cBhvr>
                                    </p:animEffect>
                                    <p:set>
                                      <p:cBhvr>
                                        <p:cTn id="91" dur="1" fill="hold">
                                          <p:stCondLst>
                                            <p:cond delay="499"/>
                                          </p:stCondLst>
                                        </p:cTn>
                                        <p:tgtEl>
                                          <p:spTgt spid="35">
                                            <p:txEl>
                                              <p:pRg st="1" end="1"/>
                                            </p:txEl>
                                          </p:spTgt>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35">
                                            <p:txEl>
                                              <p:pRg st="2" end="2"/>
                                            </p:txEl>
                                          </p:spTgt>
                                        </p:tgtEl>
                                      </p:cBhvr>
                                    </p:animEffect>
                                    <p:set>
                                      <p:cBhvr>
                                        <p:cTn id="94" dur="1" fill="hold">
                                          <p:stCondLst>
                                            <p:cond delay="499"/>
                                          </p:stCondLst>
                                        </p:cTn>
                                        <p:tgtEl>
                                          <p:spTgt spid="35">
                                            <p:txEl>
                                              <p:pRg st="2" end="2"/>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build="allAtOnce"/>
      <p:bldP spid="35"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52797" y="1088283"/>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wall, person, indoo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40389" t="29954" r="99929" b="29586"/>
          <a:stretch>
            <a:fillRect/>
          </a:stretch>
        </p:blipFill>
        <p:spPr>
          <a:xfrm>
            <a:off x="-6041549" y="1290675"/>
            <a:ext cx="2849024" cy="4315968"/>
          </a:xfrm>
          <a:prstGeom prst="rect">
            <a:avLst/>
          </a:prstGeom>
        </p:spPr>
      </p:pic>
      <p:sp>
        <p:nvSpPr>
          <p:cNvPr id="2" name="Oval 1"/>
          <p:cNvSpPr/>
          <p:nvPr/>
        </p:nvSpPr>
        <p:spPr>
          <a:xfrm>
            <a:off x="5282609" y="1379299"/>
            <a:ext cx="1620795" cy="1637270"/>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86145" y="3423920"/>
            <a:ext cx="6610964" cy="646331"/>
          </a:xfrm>
          <a:prstGeom prst="rect">
            <a:avLst/>
          </a:prstGeom>
          <a:noFill/>
        </p:spPr>
        <p:txBody>
          <a:bodyPr wrap="square" rtlCol="0">
            <a:spAutoFit/>
          </a:bodyPr>
          <a:lstStyle/>
          <a:p>
            <a:pPr algn="ctr"/>
            <a:r>
              <a:rPr lang="en-US" sz="3600" b="1" dirty="0" err="1">
                <a:solidFill>
                  <a:srgbClr val="644C00"/>
                </a:solidFill>
                <a:latin typeface="Arial" panose="020B0604020202020204" pitchFamily="34" charset="0"/>
                <a:cs typeface="Arial" panose="020B0604020202020204" pitchFamily="34" charset="0"/>
              </a:rPr>
              <a:t>Cấu</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trúc</a:t>
            </a:r>
            <a:r>
              <a:rPr lang="en-US" sz="3600" b="1" dirty="0">
                <a:solidFill>
                  <a:srgbClr val="644C00"/>
                </a:solidFill>
                <a:latin typeface="Arial" panose="020B0604020202020204" pitchFamily="34" charset="0"/>
                <a:cs typeface="Arial" panose="020B0604020202020204" pitchFamily="34" charset="0"/>
              </a:rPr>
              <a:t> Flutter Framework</a:t>
            </a:r>
            <a:endParaRPr lang="en-US" sz="3600" b="1" dirty="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9159797"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9379601"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9686852"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Oval 9"/>
          <p:cNvSpPr/>
          <p:nvPr/>
        </p:nvSpPr>
        <p:spPr>
          <a:xfrm>
            <a:off x="5282609" y="10370906"/>
            <a:ext cx="1620795" cy="1637270"/>
          </a:xfrm>
          <a:prstGeom prst="ellipse">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59390" y="15434738"/>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4</a:t>
            </a:r>
            <a:endParaRPr lang="en-US" sz="3600" b="1">
              <a:solidFill>
                <a:srgbClr val="644C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288255" y="-10028802"/>
            <a:ext cx="1620795" cy="1637270"/>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65036" y="-5425966"/>
            <a:ext cx="3064475"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Nội dung 3</a:t>
            </a:r>
            <a:endParaRPr lang="en-US" sz="3600" b="1">
              <a:solidFill>
                <a:srgbClr val="644C00"/>
              </a:solidFill>
              <a:latin typeface="Arial" panose="020B0604020202020204" pitchFamily="34" charset="0"/>
              <a:cs typeface="Arial" panose="020B0604020202020204" pitchFamily="34" charset="0"/>
            </a:endParaRPr>
          </a:p>
        </p:txBody>
      </p:sp>
      <p:sp>
        <p:nvSpPr>
          <p:cNvPr id="29" name="TextBox 28"/>
          <p:cNvSpPr txBox="1"/>
          <p:nvPr/>
        </p:nvSpPr>
        <p:spPr>
          <a:xfrm>
            <a:off x="3637918" y="-2213360"/>
            <a:ext cx="4916164" cy="400110"/>
          </a:xfrm>
          <a:prstGeom prst="rect">
            <a:avLst/>
          </a:prstGeom>
          <a:noFill/>
        </p:spPr>
        <p:txBody>
          <a:bodyPr wrap="square" rtlCol="0">
            <a:spAutoFit/>
          </a:bodyPr>
          <a:lstStyle/>
          <a:p>
            <a:pPr algn="ctr"/>
            <a:r>
              <a:rPr lang="en-US" sz="2000">
                <a:solidFill>
                  <a:srgbClr val="644C00"/>
                </a:solidFill>
                <a:latin typeface="Arial" panose="020B0604020202020204" pitchFamily="34" charset="0"/>
                <a:cs typeface="Arial" panose="020B0604020202020204" pitchFamily="34" charset="0"/>
              </a:rPr>
              <a:t>Ghi chú nội dung 3</a:t>
            </a:r>
            <a:endParaRPr lang="en-US" sz="2000">
              <a:solidFill>
                <a:srgbClr val="644C00"/>
              </a:solidFill>
              <a:latin typeface="Arial" panose="020B0604020202020204" pitchFamily="34" charset="0"/>
              <a:cs typeface="Arial" panose="020B0604020202020204" pitchFamily="34" charset="0"/>
            </a:endParaRPr>
          </a:p>
        </p:txBody>
      </p:sp>
      <p:sp>
        <p:nvSpPr>
          <p:cNvPr id="30" name="Freeform: Shape 29"/>
          <p:cNvSpPr/>
          <p:nvPr/>
        </p:nvSpPr>
        <p:spPr>
          <a:xfrm>
            <a:off x="-17137148" y="315913"/>
            <a:ext cx="11756356" cy="6267450"/>
          </a:xfrm>
          <a:custGeom>
            <a:avLst/>
            <a:gdLst>
              <a:gd name="connsiteX0" fmla="*/ 403624 w 11756356"/>
              <a:gd name="connsiteY0" fmla="*/ 0 h 6267450"/>
              <a:gd name="connsiteX1" fmla="*/ 10645376 w 11756356"/>
              <a:gd name="connsiteY1" fmla="*/ 0 h 6267450"/>
              <a:gd name="connsiteX2" fmla="*/ 11040800 w 11756356"/>
              <a:gd name="connsiteY2" fmla="*/ 322280 h 6267450"/>
              <a:gd name="connsiteX3" fmla="*/ 11041697 w 11756356"/>
              <a:gd name="connsiteY3" fmla="*/ 331182 h 6267450"/>
              <a:gd name="connsiteX4" fmla="*/ 11541611 w 11756356"/>
              <a:gd name="connsiteY4" fmla="*/ 331182 h 6267450"/>
              <a:gd name="connsiteX5" fmla="*/ 11756356 w 11756356"/>
              <a:gd name="connsiteY5" fmla="*/ 545927 h 6267450"/>
              <a:gd name="connsiteX6" fmla="*/ 11756356 w 11756356"/>
              <a:gd name="connsiteY6" fmla="*/ 802544 h 6267450"/>
              <a:gd name="connsiteX7" fmla="*/ 11541611 w 11756356"/>
              <a:gd name="connsiteY7" fmla="*/ 1017289 h 6267450"/>
              <a:gd name="connsiteX8" fmla="*/ 11049000 w 11756356"/>
              <a:gd name="connsiteY8" fmla="*/ 1017289 h 6267450"/>
              <a:gd name="connsiteX9" fmla="*/ 11049000 w 11756356"/>
              <a:gd name="connsiteY9" fmla="*/ 5863826 h 6267450"/>
              <a:gd name="connsiteX10" fmla="*/ 10645376 w 11756356"/>
              <a:gd name="connsiteY10" fmla="*/ 6267450 h 6267450"/>
              <a:gd name="connsiteX11" fmla="*/ 403624 w 11756356"/>
              <a:gd name="connsiteY11" fmla="*/ 6267450 h 6267450"/>
              <a:gd name="connsiteX12" fmla="*/ 0 w 11756356"/>
              <a:gd name="connsiteY12" fmla="*/ 5863826 h 6267450"/>
              <a:gd name="connsiteX13" fmla="*/ 0 w 11756356"/>
              <a:gd name="connsiteY13" fmla="*/ 403624 h 6267450"/>
              <a:gd name="connsiteX14" fmla="*/ 403624 w 11756356"/>
              <a:gd name="connsiteY14" fmla="*/ 0 h 626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56356" h="6267450">
                <a:moveTo>
                  <a:pt x="403624" y="0"/>
                </a:moveTo>
                <a:lnTo>
                  <a:pt x="10645376" y="0"/>
                </a:lnTo>
                <a:cubicBezTo>
                  <a:pt x="10840427" y="0"/>
                  <a:pt x="11003163" y="138355"/>
                  <a:pt x="11040800" y="322280"/>
                </a:cubicBezTo>
                <a:lnTo>
                  <a:pt x="11041697" y="331182"/>
                </a:lnTo>
                <a:lnTo>
                  <a:pt x="11541611" y="331182"/>
                </a:lnTo>
                <a:cubicBezTo>
                  <a:pt x="11660211" y="331182"/>
                  <a:pt x="11756356" y="427327"/>
                  <a:pt x="11756356" y="545927"/>
                </a:cubicBezTo>
                <a:lnTo>
                  <a:pt x="11756356" y="802544"/>
                </a:lnTo>
                <a:cubicBezTo>
                  <a:pt x="11756356" y="921144"/>
                  <a:pt x="11660211" y="1017289"/>
                  <a:pt x="11541611" y="1017289"/>
                </a:cubicBezTo>
                <a:lnTo>
                  <a:pt x="11049000" y="1017289"/>
                </a:lnTo>
                <a:lnTo>
                  <a:pt x="11049000" y="5863826"/>
                </a:lnTo>
                <a:cubicBezTo>
                  <a:pt x="11049000" y="6086741"/>
                  <a:pt x="10868291" y="6267450"/>
                  <a:pt x="10645376" y="6267450"/>
                </a:cubicBezTo>
                <a:lnTo>
                  <a:pt x="403624" y="6267450"/>
                </a:lnTo>
                <a:cubicBezTo>
                  <a:pt x="180709" y="6267450"/>
                  <a:pt x="0" y="6086741"/>
                  <a:pt x="0" y="5863826"/>
                </a:cubicBezTo>
                <a:lnTo>
                  <a:pt x="0" y="403624"/>
                </a:lnTo>
                <a:cubicBezTo>
                  <a:pt x="0" y="180709"/>
                  <a:pt x="180709" y="0"/>
                  <a:pt x="403624" y="0"/>
                </a:cubicBezTo>
                <a:close/>
              </a:path>
            </a:pathLst>
          </a:custGeom>
          <a:solidFill>
            <a:srgbClr val="51453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1" name="Freeform: Shape 30"/>
          <p:cNvSpPr/>
          <p:nvPr/>
        </p:nvSpPr>
        <p:spPr>
          <a:xfrm>
            <a:off x="-20194742" y="315913"/>
            <a:ext cx="11771661" cy="6261100"/>
          </a:xfrm>
          <a:custGeom>
            <a:avLst/>
            <a:gdLst>
              <a:gd name="connsiteX0" fmla="*/ 383117 w 11771661"/>
              <a:gd name="connsiteY0" fmla="*/ 0 h 6261100"/>
              <a:gd name="connsiteX1" fmla="*/ 10665883 w 11771661"/>
              <a:gd name="connsiteY1" fmla="*/ 0 h 6261100"/>
              <a:gd name="connsiteX2" fmla="*/ 11049000 w 11771661"/>
              <a:gd name="connsiteY2" fmla="*/ 383117 h 6261100"/>
              <a:gd name="connsiteX3" fmla="*/ 11049000 w 11771661"/>
              <a:gd name="connsiteY3" fmla="*/ 1200331 h 6261100"/>
              <a:gd name="connsiteX4" fmla="*/ 11578425 w 11771661"/>
              <a:gd name="connsiteY4" fmla="*/ 1200331 h 6261100"/>
              <a:gd name="connsiteX5" fmla="*/ 11771661 w 11771661"/>
              <a:gd name="connsiteY5" fmla="*/ 1393567 h 6261100"/>
              <a:gd name="connsiteX6" fmla="*/ 11771661 w 11771661"/>
              <a:gd name="connsiteY6" fmla="*/ 1674462 h 6261100"/>
              <a:gd name="connsiteX7" fmla="*/ 11578425 w 11771661"/>
              <a:gd name="connsiteY7" fmla="*/ 1867698 h 6261100"/>
              <a:gd name="connsiteX8" fmla="*/ 11049000 w 11771661"/>
              <a:gd name="connsiteY8" fmla="*/ 1867698 h 6261100"/>
              <a:gd name="connsiteX9" fmla="*/ 11049000 w 11771661"/>
              <a:gd name="connsiteY9" fmla="*/ 5877983 h 6261100"/>
              <a:gd name="connsiteX10" fmla="*/ 10665883 w 11771661"/>
              <a:gd name="connsiteY10" fmla="*/ 6261100 h 6261100"/>
              <a:gd name="connsiteX11" fmla="*/ 383117 w 11771661"/>
              <a:gd name="connsiteY11" fmla="*/ 6261100 h 6261100"/>
              <a:gd name="connsiteX12" fmla="*/ 0 w 11771661"/>
              <a:gd name="connsiteY12" fmla="*/ 5877983 h 6261100"/>
              <a:gd name="connsiteX13" fmla="*/ 0 w 11771661"/>
              <a:gd name="connsiteY13" fmla="*/ 383117 h 6261100"/>
              <a:gd name="connsiteX14" fmla="*/ 383117 w 11771661"/>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1661" h="6261100">
                <a:moveTo>
                  <a:pt x="383117" y="0"/>
                </a:moveTo>
                <a:lnTo>
                  <a:pt x="10665883" y="0"/>
                </a:lnTo>
                <a:cubicBezTo>
                  <a:pt x="10877473" y="0"/>
                  <a:pt x="11049000" y="171527"/>
                  <a:pt x="11049000" y="383117"/>
                </a:cubicBezTo>
                <a:lnTo>
                  <a:pt x="11049000" y="1200331"/>
                </a:lnTo>
                <a:lnTo>
                  <a:pt x="11578425" y="1200331"/>
                </a:lnTo>
                <a:cubicBezTo>
                  <a:pt x="11685146" y="1200331"/>
                  <a:pt x="11771661" y="1286846"/>
                  <a:pt x="11771661" y="1393567"/>
                </a:cubicBezTo>
                <a:lnTo>
                  <a:pt x="11771661" y="1674462"/>
                </a:lnTo>
                <a:cubicBezTo>
                  <a:pt x="11771661" y="1781183"/>
                  <a:pt x="11685146" y="1867698"/>
                  <a:pt x="11578425" y="1867698"/>
                </a:cubicBezTo>
                <a:lnTo>
                  <a:pt x="11049000" y="1867698"/>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926C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2" name="Freeform: Shape 31"/>
          <p:cNvSpPr/>
          <p:nvPr/>
        </p:nvSpPr>
        <p:spPr>
          <a:xfrm>
            <a:off x="-23024473" y="325438"/>
            <a:ext cx="11772512" cy="6261100"/>
          </a:xfrm>
          <a:custGeom>
            <a:avLst/>
            <a:gdLst>
              <a:gd name="connsiteX0" fmla="*/ 383117 w 11772512"/>
              <a:gd name="connsiteY0" fmla="*/ 0 h 6261100"/>
              <a:gd name="connsiteX1" fmla="*/ 10665883 w 11772512"/>
              <a:gd name="connsiteY1" fmla="*/ 0 h 6261100"/>
              <a:gd name="connsiteX2" fmla="*/ 11049000 w 11772512"/>
              <a:gd name="connsiteY2" fmla="*/ 383117 h 6261100"/>
              <a:gd name="connsiteX3" fmla="*/ 11049000 w 11772512"/>
              <a:gd name="connsiteY3" fmla="*/ 2189325 h 6261100"/>
              <a:gd name="connsiteX4" fmla="*/ 11579276 w 11772512"/>
              <a:gd name="connsiteY4" fmla="*/ 2189325 h 6261100"/>
              <a:gd name="connsiteX5" fmla="*/ 11772512 w 11772512"/>
              <a:gd name="connsiteY5" fmla="*/ 2382561 h 6261100"/>
              <a:gd name="connsiteX6" fmla="*/ 11772512 w 11772512"/>
              <a:gd name="connsiteY6" fmla="*/ 2663456 h 6261100"/>
              <a:gd name="connsiteX7" fmla="*/ 11579276 w 11772512"/>
              <a:gd name="connsiteY7" fmla="*/ 2856692 h 6261100"/>
              <a:gd name="connsiteX8" fmla="*/ 11049000 w 11772512"/>
              <a:gd name="connsiteY8" fmla="*/ 2856692 h 6261100"/>
              <a:gd name="connsiteX9" fmla="*/ 11049000 w 11772512"/>
              <a:gd name="connsiteY9" fmla="*/ 5877983 h 6261100"/>
              <a:gd name="connsiteX10" fmla="*/ 10665883 w 11772512"/>
              <a:gd name="connsiteY10" fmla="*/ 6261100 h 6261100"/>
              <a:gd name="connsiteX11" fmla="*/ 383117 w 11772512"/>
              <a:gd name="connsiteY11" fmla="*/ 6261100 h 6261100"/>
              <a:gd name="connsiteX12" fmla="*/ 0 w 11772512"/>
              <a:gd name="connsiteY12" fmla="*/ 5877983 h 6261100"/>
              <a:gd name="connsiteX13" fmla="*/ 0 w 11772512"/>
              <a:gd name="connsiteY13" fmla="*/ 383117 h 6261100"/>
              <a:gd name="connsiteX14" fmla="*/ 383117 w 11772512"/>
              <a:gd name="connsiteY14" fmla="*/ 0 h 626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72512" h="6261100">
                <a:moveTo>
                  <a:pt x="383117" y="0"/>
                </a:moveTo>
                <a:lnTo>
                  <a:pt x="10665883" y="0"/>
                </a:lnTo>
                <a:cubicBezTo>
                  <a:pt x="10877473" y="0"/>
                  <a:pt x="11049000" y="171527"/>
                  <a:pt x="11049000" y="383117"/>
                </a:cubicBezTo>
                <a:lnTo>
                  <a:pt x="11049000" y="2189325"/>
                </a:lnTo>
                <a:lnTo>
                  <a:pt x="11579276" y="2189325"/>
                </a:lnTo>
                <a:cubicBezTo>
                  <a:pt x="11685997" y="2189325"/>
                  <a:pt x="11772512" y="2275840"/>
                  <a:pt x="11772512" y="2382561"/>
                </a:cubicBezTo>
                <a:lnTo>
                  <a:pt x="11772512" y="2663456"/>
                </a:lnTo>
                <a:cubicBezTo>
                  <a:pt x="11772512" y="2770177"/>
                  <a:pt x="11685997" y="2856692"/>
                  <a:pt x="11579276" y="2856692"/>
                </a:cubicBezTo>
                <a:lnTo>
                  <a:pt x="11049000" y="2856692"/>
                </a:lnTo>
                <a:lnTo>
                  <a:pt x="11049000" y="5877983"/>
                </a:lnTo>
                <a:cubicBezTo>
                  <a:pt x="11049000" y="6089573"/>
                  <a:pt x="10877473" y="6261100"/>
                  <a:pt x="10665883" y="6261100"/>
                </a:cubicBezTo>
                <a:lnTo>
                  <a:pt x="383117" y="6261100"/>
                </a:lnTo>
                <a:cubicBezTo>
                  <a:pt x="171527" y="6261100"/>
                  <a:pt x="0" y="6089573"/>
                  <a:pt x="0" y="5877983"/>
                </a:cubicBezTo>
                <a:lnTo>
                  <a:pt x="0" y="383117"/>
                </a:lnTo>
                <a:cubicBezTo>
                  <a:pt x="0" y="171527"/>
                  <a:pt x="171527" y="0"/>
                  <a:pt x="383117" y="0"/>
                </a:cubicBezTo>
                <a:close/>
              </a:path>
            </a:pathLst>
          </a:custGeom>
          <a:solidFill>
            <a:srgbClr val="B4896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Oval 7"/>
          <p:cNvSpPr/>
          <p:nvPr/>
        </p:nvSpPr>
        <p:spPr>
          <a:xfrm>
            <a:off x="5288255" y="1684099"/>
            <a:ext cx="1620795" cy="1637270"/>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25863" y="3605517"/>
            <a:ext cx="5064960" cy="646331"/>
          </a:xfrm>
          <a:prstGeom prst="rect">
            <a:avLst/>
          </a:prstGeom>
          <a:noFill/>
        </p:spPr>
        <p:txBody>
          <a:bodyPr wrap="square" rtlCol="0">
            <a:spAutoFit/>
          </a:bodyPr>
          <a:lstStyle/>
          <a:p>
            <a:pPr algn="ctr"/>
            <a:r>
              <a:rPr lang="en-US" sz="3600" b="1" dirty="0" err="1">
                <a:solidFill>
                  <a:srgbClr val="644C00"/>
                </a:solidFill>
                <a:latin typeface="Arial" panose="020B0604020202020204" pitchFamily="34" charset="0"/>
                <a:cs typeface="Arial" panose="020B0604020202020204" pitchFamily="34" charset="0"/>
              </a:rPr>
              <a:t>Ưu</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điểm</a:t>
            </a:r>
            <a:r>
              <a:rPr lang="en-US" sz="3600" b="1" dirty="0">
                <a:solidFill>
                  <a:srgbClr val="644C00"/>
                </a:solidFill>
                <a:latin typeface="Arial" panose="020B0604020202020204" pitchFamily="34" charset="0"/>
                <a:cs typeface="Arial" panose="020B0604020202020204" pitchFamily="34" charset="0"/>
              </a:rPr>
              <a:t> </a:t>
            </a:r>
            <a:r>
              <a:rPr lang="en-US" sz="3600" b="1" dirty="0" err="1">
                <a:solidFill>
                  <a:srgbClr val="644C00"/>
                </a:solidFill>
                <a:latin typeface="Arial" panose="020B0604020202020204" pitchFamily="34" charset="0"/>
                <a:cs typeface="Arial" panose="020B0604020202020204" pitchFamily="34" charset="0"/>
              </a:rPr>
              <a:t>của</a:t>
            </a:r>
            <a:r>
              <a:rPr lang="en-US" sz="3600" b="1" dirty="0">
                <a:solidFill>
                  <a:srgbClr val="644C00"/>
                </a:solidFill>
                <a:latin typeface="Arial" panose="020B0604020202020204" pitchFamily="34" charset="0"/>
                <a:cs typeface="Arial" panose="020B0604020202020204" pitchFamily="34" charset="0"/>
              </a:rPr>
              <a:t> Flutter</a:t>
            </a:r>
            <a:endParaRPr lang="en-US" sz="3600" b="1" dirty="0">
              <a:solidFill>
                <a:srgbClr val="644C00"/>
              </a:solidFill>
              <a:latin typeface="Arial" panose="020B0604020202020204" pitchFamily="34" charset="0"/>
              <a:cs typeface="Arial" panose="020B0604020202020204" pitchFamily="34" charset="0"/>
            </a:endParaRPr>
          </a:p>
        </p:txBody>
      </p:sp>
      <p:sp>
        <p:nvSpPr>
          <p:cNvPr id="10" name="Rectangle: Rounded Corners 9"/>
          <p:cNvSpPr/>
          <p:nvPr/>
        </p:nvSpPr>
        <p:spPr>
          <a:xfrm>
            <a:off x="893135" y="12168179"/>
            <a:ext cx="2721935" cy="5910706"/>
          </a:xfrm>
          <a:prstGeom prst="roundRect">
            <a:avLst>
              <a:gd name="adj" fmla="val 10531"/>
            </a:avLst>
          </a:prstGeom>
          <a:solidFill>
            <a:srgbClr val="CC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73612" y="16057220"/>
            <a:ext cx="2194131" cy="954107"/>
          </a:xfrm>
          <a:prstGeom prst="rect">
            <a:avLst/>
          </a:prstGeom>
          <a:noFill/>
        </p:spPr>
        <p:txBody>
          <a:bodyPr wrap="square" rtlCol="0">
            <a:spAutoFit/>
          </a:bodyPr>
          <a:lstStyle/>
          <a:p>
            <a:pPr algn="ctr"/>
            <a:r>
              <a:rPr lang="en-US" sz="2800" b="1">
                <a:solidFill>
                  <a:srgbClr val="716937"/>
                </a:solidFill>
                <a:latin typeface="Arial" panose="020B0604020202020204" pitchFamily="34" charset="0"/>
                <a:cs typeface="Arial" panose="020B0604020202020204" pitchFamily="34" charset="0"/>
              </a:rPr>
              <a:t>NỘI DUNG Ý 1</a:t>
            </a:r>
            <a:endParaRPr lang="en-US" sz="2800" b="1">
              <a:solidFill>
                <a:srgbClr val="716937"/>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1222743" y="18160690"/>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38694" y="21101224"/>
            <a:ext cx="2686005" cy="338554"/>
          </a:xfrm>
          <a:prstGeom prst="rect">
            <a:avLst/>
          </a:prstGeom>
          <a:noFill/>
        </p:spPr>
        <p:txBody>
          <a:bodyPr wrap="square" rtlCol="0">
            <a:spAutoFit/>
          </a:bodyPr>
          <a:lstStyle/>
          <a:p>
            <a:r>
              <a:rPr lang="en-US" sz="1600">
                <a:solidFill>
                  <a:srgbClr val="5A532C"/>
                </a:solidFill>
                <a:latin typeface="Arial" panose="020B0604020202020204" pitchFamily="34" charset="0"/>
                <a:cs typeface="Arial" panose="020B0604020202020204" pitchFamily="34" charset="0"/>
              </a:rPr>
              <a:t>Ghi chú nội dung ý 1 </a:t>
            </a:r>
            <a:endParaRPr lang="en-US" sz="1600">
              <a:solidFill>
                <a:srgbClr val="5A532C"/>
              </a:solidFill>
              <a:latin typeface="Arial" panose="020B0604020202020204" pitchFamily="34" charset="0"/>
              <a:cs typeface="Arial" panose="020B0604020202020204" pitchFamily="34" charset="0"/>
            </a:endParaRPr>
          </a:p>
        </p:txBody>
      </p:sp>
      <p:pic>
        <p:nvPicPr>
          <p:cNvPr id="14" name="Picture 13"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195183">
            <a:off x="1203646" y="-7402758"/>
            <a:ext cx="2929318" cy="2929318"/>
          </a:xfrm>
          <a:prstGeom prst="rect">
            <a:avLst/>
          </a:prstGeom>
        </p:spPr>
      </p:pic>
      <p:sp>
        <p:nvSpPr>
          <p:cNvPr id="20" name="Rectangle: Rounded Corners 19"/>
          <p:cNvSpPr/>
          <p:nvPr/>
        </p:nvSpPr>
        <p:spPr>
          <a:xfrm>
            <a:off x="24321563" y="3975173"/>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1165" y="3298751"/>
            <a:ext cx="2583407" cy="2583407"/>
          </a:xfrm>
          <a:prstGeom prst="rect">
            <a:avLst/>
          </a:prstGeom>
        </p:spPr>
      </p:pic>
      <p:sp>
        <p:nvSpPr>
          <p:cNvPr id="22" name="TextBox 21"/>
          <p:cNvSpPr txBox="1"/>
          <p:nvPr/>
        </p:nvSpPr>
        <p:spPr>
          <a:xfrm>
            <a:off x="23144694" y="4076016"/>
            <a:ext cx="3139911" cy="523220"/>
          </a:xfrm>
          <a:prstGeom prst="rect">
            <a:avLst/>
          </a:prstGeom>
          <a:noFill/>
        </p:spPr>
        <p:txBody>
          <a:bodyPr wrap="square" rtlCol="0">
            <a:spAutoFit/>
          </a:bodyPr>
          <a:lstStyle/>
          <a:p>
            <a:pPr algn="ctr"/>
            <a:r>
              <a:rPr lang="en-US" sz="2800" b="1">
                <a:solidFill>
                  <a:srgbClr val="B54121"/>
                </a:solidFill>
                <a:latin typeface="Arial" panose="020B0604020202020204" pitchFamily="34" charset="0"/>
                <a:cs typeface="Arial" panose="020B0604020202020204" pitchFamily="34" charset="0"/>
              </a:rPr>
              <a:t>NỘI DUNG Ý 2</a:t>
            </a:r>
            <a:endParaRPr lang="en-US" sz="2800" b="1">
              <a:solidFill>
                <a:srgbClr val="B54121"/>
              </a:solidFill>
              <a:latin typeface="Arial" panose="020B0604020202020204" pitchFamily="34" charset="0"/>
              <a:cs typeface="Arial" panose="020B0604020202020204" pitchFamily="34" charset="0"/>
            </a:endParaRPr>
          </a:p>
        </p:txBody>
      </p:sp>
      <p:cxnSp>
        <p:nvCxnSpPr>
          <p:cNvPr id="23" name="Straight Connector 22"/>
          <p:cNvCxnSpPr/>
          <p:nvPr/>
        </p:nvCxnSpPr>
        <p:spPr>
          <a:xfrm>
            <a:off x="25503626" y="4721341"/>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222178" y="4843447"/>
            <a:ext cx="2686005" cy="338554"/>
          </a:xfrm>
          <a:prstGeom prst="rect">
            <a:avLst/>
          </a:prstGeom>
          <a:noFill/>
        </p:spPr>
        <p:txBody>
          <a:bodyPr wrap="square" rtlCol="0">
            <a:spAutoFit/>
          </a:bodyPr>
          <a:lstStyle/>
          <a:p>
            <a:r>
              <a:rPr lang="en-US" sz="1600">
                <a:solidFill>
                  <a:srgbClr val="B54121"/>
                </a:solidFill>
                <a:latin typeface="Arial" panose="020B0604020202020204" pitchFamily="34" charset="0"/>
                <a:cs typeface="Arial" panose="020B0604020202020204" pitchFamily="34" charset="0"/>
              </a:rPr>
              <a:t>Ghi chú nội dung ý 2 </a:t>
            </a:r>
            <a:endParaRPr lang="en-US" sz="1600">
              <a:solidFill>
                <a:srgbClr val="B54121"/>
              </a:solidFill>
              <a:latin typeface="Arial" panose="020B0604020202020204" pitchFamily="34" charset="0"/>
              <a:cs typeface="Arial" panose="020B0604020202020204" pitchFamily="34" charset="0"/>
            </a:endParaRPr>
          </a:p>
        </p:txBody>
      </p:sp>
      <p:sp>
        <p:nvSpPr>
          <p:cNvPr id="25" name="Rectangle: Rounded Corners 24"/>
          <p:cNvSpPr/>
          <p:nvPr/>
        </p:nvSpPr>
        <p:spPr>
          <a:xfrm>
            <a:off x="4291123" y="-4812152"/>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erson with blonde hair&#10;&#10;Description automatically generated with medium confidence"/>
          <p:cNvPicPr>
            <a:picLocks noChangeAspect="1"/>
          </p:cNvPicPr>
          <p:nvPr/>
        </p:nvPicPr>
        <p:blipFill rotWithShape="1">
          <a:blip r:embed="rId4">
            <a:extLst>
              <a:ext uri="{28A0092B-C50C-407E-A947-70E740481C1C}">
                <a14:useLocalDpi xmlns:a14="http://schemas.microsoft.com/office/drawing/2010/main" val="0"/>
              </a:ext>
            </a:extLst>
          </a:blip>
          <a:srcRect l="-3322" t="-135619" r="3322" b="135619"/>
          <a:stretch>
            <a:fillRect/>
          </a:stretch>
        </p:blipFill>
        <p:spPr>
          <a:xfrm>
            <a:off x="4443475" y="-4499708"/>
            <a:ext cx="1477487" cy="1477487"/>
          </a:xfrm>
          <a:prstGeom prst="rect">
            <a:avLst/>
          </a:prstGeom>
        </p:spPr>
      </p:pic>
      <p:sp>
        <p:nvSpPr>
          <p:cNvPr id="27" name="TextBox 26"/>
          <p:cNvSpPr txBox="1"/>
          <p:nvPr/>
        </p:nvSpPr>
        <p:spPr>
          <a:xfrm>
            <a:off x="5920962" y="-4499708"/>
            <a:ext cx="1655631" cy="523220"/>
          </a:xfrm>
          <a:prstGeom prst="rect">
            <a:avLst/>
          </a:prstGeom>
          <a:noFill/>
        </p:spPr>
        <p:txBody>
          <a:bodyPr wrap="square" rtlCol="0">
            <a:spAutoFit/>
          </a:bodyPr>
          <a:lstStyle/>
          <a:p>
            <a:pPr algn="ctr"/>
            <a:r>
              <a:rPr lang="en-US" sz="2800" b="1">
                <a:solidFill>
                  <a:srgbClr val="4C602E"/>
                </a:solidFill>
                <a:latin typeface="Arial" panose="020B0604020202020204" pitchFamily="34" charset="0"/>
                <a:cs typeface="Arial" panose="020B0604020202020204" pitchFamily="34" charset="0"/>
              </a:rPr>
              <a:t>Hình 1</a:t>
            </a:r>
            <a:endParaRPr lang="en-US" sz="2800" b="1">
              <a:solidFill>
                <a:srgbClr val="4C602E"/>
              </a:solidFill>
              <a:latin typeface="Arial" panose="020B0604020202020204" pitchFamily="34" charset="0"/>
              <a:cs typeface="Arial" panose="020B0604020202020204" pitchFamily="34" charset="0"/>
            </a:endParaRPr>
          </a:p>
        </p:txBody>
      </p:sp>
      <p:sp>
        <p:nvSpPr>
          <p:cNvPr id="28" name="Rectangle: Rounded Corners 27"/>
          <p:cNvSpPr/>
          <p:nvPr/>
        </p:nvSpPr>
        <p:spPr>
          <a:xfrm>
            <a:off x="8246435" y="-6929708"/>
            <a:ext cx="3534440" cy="2208574"/>
          </a:xfrm>
          <a:prstGeom prst="roundRect">
            <a:avLst>
              <a:gd name="adj" fmla="val 10531"/>
            </a:avLst>
          </a:prstGeom>
          <a:solidFill>
            <a:srgbClr val="B4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picture containing person&#10;&#10;Description automatically generated"/>
          <p:cNvPicPr>
            <a:picLocks noChangeAspect="1"/>
          </p:cNvPicPr>
          <p:nvPr/>
        </p:nvPicPr>
        <p:blipFill rotWithShape="1">
          <a:blip r:embed="rId5">
            <a:extLst>
              <a:ext uri="{28A0092B-C50C-407E-A947-70E740481C1C}">
                <a14:useLocalDpi xmlns:a14="http://schemas.microsoft.com/office/drawing/2010/main" val="0"/>
              </a:ext>
            </a:extLst>
          </a:blip>
          <a:srcRect l="-758" t="-112723" r="758" b="112723"/>
          <a:stretch>
            <a:fillRect/>
          </a:stretch>
        </p:blipFill>
        <p:spPr>
          <a:xfrm>
            <a:off x="8431392" y="-6620308"/>
            <a:ext cx="1462983" cy="1462983"/>
          </a:xfrm>
          <a:prstGeom prst="rect">
            <a:avLst/>
          </a:prstGeom>
        </p:spPr>
      </p:pic>
      <p:sp>
        <p:nvSpPr>
          <p:cNvPr id="34" name="TextBox 33"/>
          <p:cNvSpPr txBox="1"/>
          <p:nvPr/>
        </p:nvSpPr>
        <p:spPr>
          <a:xfrm>
            <a:off x="9804399" y="-6689563"/>
            <a:ext cx="1655631" cy="523220"/>
          </a:xfrm>
          <a:prstGeom prst="rect">
            <a:avLst/>
          </a:prstGeom>
          <a:noFill/>
        </p:spPr>
        <p:txBody>
          <a:bodyPr wrap="square" rtlCol="0">
            <a:spAutoFit/>
          </a:bodyPr>
          <a:lstStyle/>
          <a:p>
            <a:pPr algn="ctr"/>
            <a:r>
              <a:rPr lang="en-US" sz="2800" b="1">
                <a:solidFill>
                  <a:srgbClr val="586868"/>
                </a:solidFill>
                <a:latin typeface="Arial" panose="020B0604020202020204" pitchFamily="34" charset="0"/>
                <a:cs typeface="Arial" panose="020B0604020202020204" pitchFamily="34" charset="0"/>
              </a:rPr>
              <a:t>Hình 2</a:t>
            </a:r>
            <a:endParaRPr lang="en-US" sz="2800" b="1">
              <a:solidFill>
                <a:srgbClr val="586868"/>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9103"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121249" y="2261971"/>
            <a:ext cx="3064475" cy="369332"/>
          </a:xfrm>
          <a:prstGeom prst="rect">
            <a:avLst/>
          </a:prstGeom>
          <a:noFill/>
        </p:spPr>
        <p:txBody>
          <a:bodyPr wrap="square" rtlCol="0">
            <a:spAutoFit/>
          </a:bodyPr>
          <a:lstStyle/>
          <a:p>
            <a:r>
              <a:rPr lang="en-US" b="1" dirty="0" err="1">
                <a:solidFill>
                  <a:srgbClr val="644C00"/>
                </a:solidFill>
                <a:latin typeface="Arial" panose="020B0604020202020204" pitchFamily="34" charset="0"/>
                <a:cs typeface="Arial" panose="020B0604020202020204" pitchFamily="34" charset="0"/>
              </a:rPr>
              <a:t>Ưu</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điểm</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của</a:t>
            </a:r>
            <a:r>
              <a:rPr lang="en-US" b="1" dirty="0">
                <a:solidFill>
                  <a:srgbClr val="644C00"/>
                </a:solidFill>
                <a:latin typeface="Arial" panose="020B0604020202020204" pitchFamily="34" charset="0"/>
                <a:cs typeface="Arial" panose="020B0604020202020204" pitchFamily="34" charset="0"/>
              </a:rPr>
              <a:t> Flutter</a:t>
            </a:r>
            <a:endParaRPr lang="en-US" b="1" dirty="0">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585787"/>
            <a:ext cx="2721935" cy="5910706"/>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291124" y="3975173"/>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4291123" y="674254"/>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246435" y="674254"/>
            <a:ext cx="3534440" cy="2208574"/>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6200000">
            <a:off x="1260808" y="-288651"/>
            <a:ext cx="2929318" cy="2929318"/>
          </a:xfrm>
          <a:prstGeom prst="rect">
            <a:avLst/>
          </a:prstGeom>
        </p:spPr>
      </p:pic>
      <p:sp>
        <p:nvSpPr>
          <p:cNvPr id="20" name="TextBox 19"/>
          <p:cNvSpPr txBox="1"/>
          <p:nvPr/>
        </p:nvSpPr>
        <p:spPr>
          <a:xfrm>
            <a:off x="804181" y="2840961"/>
            <a:ext cx="2899842" cy="707886"/>
          </a:xfrm>
          <a:prstGeom prst="rect">
            <a:avLst/>
          </a:prstGeom>
          <a:noFill/>
        </p:spPr>
        <p:txBody>
          <a:bodyPr wrap="square" rtlCol="0">
            <a:spAutoFit/>
          </a:bodyPr>
          <a:lstStyle/>
          <a:p>
            <a:pPr algn="ctr"/>
            <a:r>
              <a:rPr lang="en-US" sz="2000" b="1" dirty="0">
                <a:solidFill>
                  <a:srgbClr val="716937"/>
                </a:solidFill>
                <a:latin typeface="Arial" panose="020B0604020202020204" pitchFamily="34" charset="0"/>
                <a:cs typeface="Arial" panose="020B0604020202020204" pitchFamily="34" charset="0"/>
              </a:rPr>
              <a:t>So </a:t>
            </a:r>
            <a:r>
              <a:rPr lang="en-US" sz="2000" b="1" dirty="0" err="1">
                <a:solidFill>
                  <a:srgbClr val="716937"/>
                </a:solidFill>
                <a:latin typeface="Arial" panose="020B0604020202020204" pitchFamily="34" charset="0"/>
                <a:cs typeface="Arial" panose="020B0604020202020204" pitchFamily="34" charset="0"/>
              </a:rPr>
              <a:t>sánh</a:t>
            </a:r>
            <a:r>
              <a:rPr lang="en-US" sz="2000" b="1" dirty="0">
                <a:solidFill>
                  <a:srgbClr val="716937"/>
                </a:solidFill>
                <a:latin typeface="Arial" panose="020B0604020202020204" pitchFamily="34" charset="0"/>
                <a:cs typeface="Arial" panose="020B0604020202020204" pitchFamily="34" charset="0"/>
              </a:rPr>
              <a:t> Flutter </a:t>
            </a:r>
            <a:r>
              <a:rPr lang="en-US" sz="2000" b="1" dirty="0" err="1">
                <a:solidFill>
                  <a:srgbClr val="716937"/>
                </a:solidFill>
                <a:latin typeface="Arial" panose="020B0604020202020204" pitchFamily="34" charset="0"/>
                <a:cs typeface="Arial" panose="020B0604020202020204" pitchFamily="34" charset="0"/>
              </a:rPr>
              <a:t>với</a:t>
            </a:r>
            <a:r>
              <a:rPr lang="en-US" sz="2000" b="1" dirty="0">
                <a:solidFill>
                  <a:srgbClr val="716937"/>
                </a:solidFill>
                <a:latin typeface="Arial" panose="020B0604020202020204" pitchFamily="34" charset="0"/>
                <a:cs typeface="Arial" panose="020B0604020202020204" pitchFamily="34" charset="0"/>
              </a:rPr>
              <a:t> Android </a:t>
            </a:r>
            <a:r>
              <a:rPr lang="en-US" sz="2000" b="1" dirty="0" err="1">
                <a:solidFill>
                  <a:srgbClr val="716937"/>
                </a:solidFill>
                <a:latin typeface="Arial" panose="020B0604020202020204" pitchFamily="34" charset="0"/>
                <a:cs typeface="Arial" panose="020B0604020202020204" pitchFamily="34" charset="0"/>
              </a:rPr>
              <a:t>Thuần</a:t>
            </a:r>
            <a:r>
              <a:rPr lang="en-US" sz="2000" b="1" dirty="0">
                <a:solidFill>
                  <a:srgbClr val="716937"/>
                </a:solidFill>
                <a:latin typeface="Arial" panose="020B0604020202020204" pitchFamily="34" charset="0"/>
                <a:cs typeface="Arial" panose="020B0604020202020204" pitchFamily="34" charset="0"/>
              </a:rPr>
              <a:t> (Java)</a:t>
            </a:r>
            <a:endParaRPr lang="en-US" sz="2000" b="1" dirty="0">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222743" y="359912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917057" y="3298751"/>
            <a:ext cx="2229480" cy="258340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24448" y="986698"/>
            <a:ext cx="1315541" cy="1477487"/>
          </a:xfrm>
          <a:prstGeom prst="rect">
            <a:avLst/>
          </a:prstGeom>
        </p:spPr>
      </p:pic>
      <p:sp>
        <p:nvSpPr>
          <p:cNvPr id="33" name="TextBox 32"/>
          <p:cNvSpPr txBox="1"/>
          <p:nvPr/>
        </p:nvSpPr>
        <p:spPr>
          <a:xfrm>
            <a:off x="5881682" y="1479793"/>
            <a:ext cx="1807140" cy="707886"/>
          </a:xfrm>
          <a:prstGeom prst="rect">
            <a:avLst/>
          </a:prstGeom>
          <a:noFill/>
        </p:spPr>
        <p:txBody>
          <a:bodyPr wrap="square" rtlCol="0">
            <a:spAutoFit/>
          </a:bodyPr>
          <a:lstStyle/>
          <a:p>
            <a:pPr algn="ctr"/>
            <a:r>
              <a:rPr lang="en-US" sz="2000" b="1" dirty="0">
                <a:solidFill>
                  <a:srgbClr val="4C602E"/>
                </a:solidFill>
                <a:latin typeface="Arial" panose="020B0604020202020204" pitchFamily="34" charset="0"/>
                <a:cs typeface="Arial" panose="020B0604020202020204" pitchFamily="34" charset="0"/>
              </a:rPr>
              <a:t>Android </a:t>
            </a:r>
            <a:r>
              <a:rPr lang="en-US" sz="2000" b="1" dirty="0" err="1">
                <a:solidFill>
                  <a:srgbClr val="4C602E"/>
                </a:solidFill>
                <a:latin typeface="Arial" panose="020B0604020202020204" pitchFamily="34" charset="0"/>
                <a:cs typeface="Arial" panose="020B0604020202020204" pitchFamily="34" charset="0"/>
              </a:rPr>
              <a:t>Thuần</a:t>
            </a:r>
            <a:r>
              <a:rPr lang="en-US" sz="2000" b="1" dirty="0">
                <a:solidFill>
                  <a:srgbClr val="4C602E"/>
                </a:solidFill>
                <a:latin typeface="Arial" panose="020B0604020202020204" pitchFamily="34" charset="0"/>
                <a:cs typeface="Arial" panose="020B0604020202020204" pitchFamily="34" charset="0"/>
              </a:rPr>
              <a:t> (Java)</a:t>
            </a:r>
            <a:endParaRPr lang="en-US" sz="2000" b="1" dirty="0">
              <a:solidFill>
                <a:srgbClr val="4C602E"/>
              </a:solidFill>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431392" y="983654"/>
            <a:ext cx="1462983" cy="1462983"/>
          </a:xfrm>
          <a:prstGeom prst="rect">
            <a:avLst/>
          </a:prstGeom>
        </p:spPr>
      </p:pic>
      <p:sp>
        <p:nvSpPr>
          <p:cNvPr id="34" name="TextBox 33"/>
          <p:cNvSpPr txBox="1"/>
          <p:nvPr/>
        </p:nvSpPr>
        <p:spPr>
          <a:xfrm>
            <a:off x="9894375" y="1233572"/>
            <a:ext cx="1655631" cy="954107"/>
          </a:xfrm>
          <a:prstGeom prst="rect">
            <a:avLst/>
          </a:prstGeom>
          <a:noFill/>
        </p:spPr>
        <p:txBody>
          <a:bodyPr wrap="square" rtlCol="0">
            <a:spAutoFit/>
          </a:bodyPr>
          <a:lstStyle/>
          <a:p>
            <a:pPr algn="ctr"/>
            <a:r>
              <a:rPr lang="en-US" sz="2800" b="1" dirty="0">
                <a:solidFill>
                  <a:srgbClr val="586868"/>
                </a:solidFill>
                <a:latin typeface="Arial" panose="020B0604020202020204" pitchFamily="34" charset="0"/>
                <a:cs typeface="Arial" panose="020B0604020202020204" pitchFamily="34" charset="0"/>
              </a:rPr>
              <a:t>React Native</a:t>
            </a:r>
            <a:endParaRPr lang="en-US" sz="2800" b="1" dirty="0">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6233422" y="4006897"/>
            <a:ext cx="3556000" cy="954107"/>
          </a:xfrm>
          <a:prstGeom prst="rect">
            <a:avLst/>
          </a:prstGeom>
          <a:noFill/>
        </p:spPr>
        <p:txBody>
          <a:bodyPr wrap="square" rtlCol="0">
            <a:spAutoFit/>
          </a:bodyPr>
          <a:lstStyle/>
          <a:p>
            <a:r>
              <a:rPr lang="en-US" sz="2800" b="1" dirty="0">
                <a:solidFill>
                  <a:srgbClr val="B54121"/>
                </a:solidFill>
                <a:latin typeface="Arial" panose="020B0604020202020204" pitchFamily="34" charset="0"/>
                <a:cs typeface="Arial" panose="020B0604020202020204" pitchFamily="34" charset="0"/>
              </a:rPr>
              <a:t>So </a:t>
            </a:r>
            <a:r>
              <a:rPr lang="en-US" sz="2800" b="1" dirty="0" err="1">
                <a:solidFill>
                  <a:srgbClr val="B54121"/>
                </a:solidFill>
                <a:latin typeface="Arial" panose="020B0604020202020204" pitchFamily="34" charset="0"/>
                <a:cs typeface="Arial" panose="020B0604020202020204" pitchFamily="34" charset="0"/>
              </a:rPr>
              <a:t>sánh</a:t>
            </a:r>
            <a:r>
              <a:rPr lang="en-US" sz="2800" b="1" dirty="0">
                <a:solidFill>
                  <a:srgbClr val="B54121"/>
                </a:solidFill>
                <a:latin typeface="Arial" panose="020B0604020202020204" pitchFamily="34" charset="0"/>
                <a:cs typeface="Arial" panose="020B0604020202020204" pitchFamily="34" charset="0"/>
              </a:rPr>
              <a:t> Flutter </a:t>
            </a:r>
            <a:r>
              <a:rPr lang="en-US" sz="2800" b="1" dirty="0" err="1">
                <a:solidFill>
                  <a:srgbClr val="B54121"/>
                </a:solidFill>
                <a:latin typeface="Arial" panose="020B0604020202020204" pitchFamily="34" charset="0"/>
                <a:cs typeface="Arial" panose="020B0604020202020204" pitchFamily="34" charset="0"/>
              </a:rPr>
              <a:t>với</a:t>
            </a:r>
            <a:r>
              <a:rPr lang="en-US" sz="2800" b="1" dirty="0">
                <a:solidFill>
                  <a:srgbClr val="B54121"/>
                </a:solidFill>
                <a:latin typeface="Arial" panose="020B0604020202020204" pitchFamily="34" charset="0"/>
                <a:cs typeface="Arial" panose="020B0604020202020204" pitchFamily="34" charset="0"/>
              </a:rPr>
              <a:t> React Native</a:t>
            </a:r>
            <a:endParaRPr lang="en-US" sz="2800" b="1" dirty="0">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6233422" y="5030123"/>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359889" y="585739"/>
            <a:ext cx="1252288" cy="12258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91530" y="887379"/>
            <a:ext cx="4464239"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Flutter Framework</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
        <p:nvSpPr>
          <p:cNvPr id="4" name="Rectangle 3"/>
          <p:cNvSpPr/>
          <p:nvPr/>
        </p:nvSpPr>
        <p:spPr>
          <a:xfrm>
            <a:off x="3359889" y="2155415"/>
            <a:ext cx="5486400" cy="635630"/>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47311" y="2235200"/>
            <a:ext cx="5301673" cy="4607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91833" y="2238129"/>
            <a:ext cx="3673816" cy="461665"/>
          </a:xfrm>
          <a:prstGeom prst="rect">
            <a:avLst/>
          </a:prstGeom>
          <a:noFill/>
        </p:spPr>
        <p:txBody>
          <a:bodyPr wrap="square" rtlCol="0">
            <a:spAutoFit/>
          </a:bodyPr>
          <a:lstStyle/>
          <a:p>
            <a:r>
              <a:rPr lang="en-US" sz="2400" dirty="0" err="1">
                <a:solidFill>
                  <a:schemeClr val="accent1">
                    <a:lumMod val="75000"/>
                  </a:schemeClr>
                </a:solidFill>
                <a:latin typeface="Arial" panose="020B0604020202020204" pitchFamily="34" charset="0"/>
                <a:cs typeface="Arial" panose="020B0604020202020204" pitchFamily="34" charset="0"/>
              </a:rPr>
              <a:t>Thành</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viên</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nhóm</a:t>
            </a:r>
            <a:endParaRPr lang="en-US" sz="2400" dirty="0">
              <a:solidFill>
                <a:schemeClr val="accent1">
                  <a:lumMod val="75000"/>
                </a:schemeClr>
              </a:solidFill>
              <a:latin typeface="Arial" panose="020B0604020202020204" pitchFamily="34" charset="0"/>
              <a:cs typeface="Arial" panose="020B0604020202020204" pitchFamily="34" charset="0"/>
            </a:endParaRPr>
          </a:p>
        </p:txBody>
      </p:sp>
      <p:pic>
        <p:nvPicPr>
          <p:cNvPr id="9" name="Graphic 8" descr="Magnifying glas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275761" y="2265697"/>
            <a:ext cx="380980" cy="415066"/>
          </a:xfrm>
          <a:prstGeom prst="rect">
            <a:avLst/>
          </a:prstGeom>
        </p:spPr>
      </p:pic>
      <p:sp>
        <p:nvSpPr>
          <p:cNvPr id="11" name="Isosceles Triangle 10"/>
          <p:cNvSpPr/>
          <p:nvPr/>
        </p:nvSpPr>
        <p:spPr>
          <a:xfrm rot="2945088">
            <a:off x="-323474" y="-69115"/>
            <a:ext cx="1687398" cy="122585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9638844">
            <a:off x="11236326" y="5776776"/>
            <a:ext cx="1219201" cy="100404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2882685" y="3496821"/>
            <a:ext cx="2866502" cy="1151626"/>
            <a:chOff x="878030" y="3429000"/>
            <a:chExt cx="2866502" cy="1151626"/>
          </a:xfrm>
          <a:solidFill>
            <a:schemeClr val="accent1">
              <a:lumMod val="75000"/>
            </a:schemeClr>
          </a:solidFill>
        </p:grpSpPr>
        <p:sp>
          <p:nvSpPr>
            <p:cNvPr id="13" name="Rectangle 12"/>
            <p:cNvSpPr/>
            <p:nvPr/>
          </p:nvSpPr>
          <p:spPr>
            <a:xfrm>
              <a:off x="878030" y="3429000"/>
              <a:ext cx="2866502" cy="1151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03138" y="3600679"/>
              <a:ext cx="2016284" cy="369332"/>
            </a:xfrm>
            <a:prstGeom prst="rect">
              <a:avLst/>
            </a:prstGeom>
            <a:grpFill/>
          </p:spPr>
          <p:txBody>
            <a:bodyPr wrap="square" rtlCol="0">
              <a:spAutoFit/>
            </a:bodyPr>
            <a:lstStyle/>
            <a:p>
              <a:r>
                <a:rPr lang="en-US" b="1" dirty="0" err="1">
                  <a:solidFill>
                    <a:schemeClr val="accent4">
                      <a:lumMod val="20000"/>
                      <a:lumOff val="80000"/>
                    </a:schemeClr>
                  </a:solidFill>
                  <a:latin typeface="Arial" panose="020B0604020202020204" pitchFamily="34" charset="0"/>
                  <a:cs typeface="Arial" panose="020B0604020202020204" pitchFamily="34" charset="0"/>
                </a:rPr>
                <a:t>Đoàn</a:t>
              </a:r>
              <a:r>
                <a:rPr lang="en-US" b="1" dirty="0">
                  <a:solidFill>
                    <a:schemeClr val="accent4">
                      <a:lumMod val="20000"/>
                      <a:lumOff val="80000"/>
                    </a:schemeClr>
                  </a:solidFill>
                  <a:latin typeface="Arial" panose="020B0604020202020204" pitchFamily="34" charset="0"/>
                  <a:cs typeface="Arial" panose="020B0604020202020204" pitchFamily="34" charset="0"/>
                </a:rPr>
                <a:t> Lê </a:t>
              </a:r>
              <a:r>
                <a:rPr lang="en-US" b="1" dirty="0" err="1">
                  <a:solidFill>
                    <a:schemeClr val="accent4">
                      <a:lumMod val="20000"/>
                      <a:lumOff val="80000"/>
                    </a:schemeClr>
                  </a:solidFill>
                  <a:latin typeface="Arial" panose="020B0604020202020204" pitchFamily="34" charset="0"/>
                  <a:cs typeface="Arial" panose="020B0604020202020204" pitchFamily="34" charset="0"/>
                </a:rPr>
                <a:t>Mỹ</a:t>
              </a:r>
              <a:r>
                <a:rPr lang="en-US" b="1" dirty="0">
                  <a:solidFill>
                    <a:schemeClr val="accent4">
                      <a:lumMod val="20000"/>
                      <a:lumOff val="80000"/>
                    </a:schemeClr>
                  </a:solidFill>
                  <a:latin typeface="Arial" panose="020B0604020202020204" pitchFamily="34" charset="0"/>
                  <a:cs typeface="Arial" panose="020B0604020202020204" pitchFamily="34" charset="0"/>
                </a:rPr>
                <a:t> Linh</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16" name="TextBox 15"/>
            <p:cNvSpPr txBox="1"/>
            <p:nvPr/>
          </p:nvSpPr>
          <p:spPr>
            <a:xfrm>
              <a:off x="1516716" y="3987567"/>
              <a:ext cx="1589129" cy="369332"/>
            </a:xfrm>
            <a:prstGeom prst="rect">
              <a:avLst/>
            </a:prstGeom>
            <a:grpFill/>
          </p:spPr>
          <p:txBody>
            <a:bodyPr wrap="square" rtlCol="0">
              <a:spAutoFit/>
            </a:bodyPr>
            <a:lstStyle/>
            <a:p>
              <a:r>
                <a:rPr lang="en-US" dirty="0">
                  <a:solidFill>
                    <a:schemeClr val="accent4">
                      <a:lumMod val="20000"/>
                      <a:lumOff val="80000"/>
                    </a:schemeClr>
                  </a:solidFill>
                  <a:latin typeface="Arial" panose="020B0604020202020204" pitchFamily="34" charset="0"/>
                  <a:cs typeface="Arial" panose="020B0604020202020204" pitchFamily="34" charset="0"/>
                </a:rPr>
                <a:t>5951071049</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18" name="Group 17"/>
          <p:cNvGrpSpPr/>
          <p:nvPr/>
        </p:nvGrpSpPr>
        <p:grpSpPr>
          <a:xfrm>
            <a:off x="6499645" y="3496821"/>
            <a:ext cx="2866502" cy="1151626"/>
            <a:chOff x="878030" y="3429000"/>
            <a:chExt cx="2866502" cy="1151626"/>
          </a:xfrm>
          <a:solidFill>
            <a:schemeClr val="accent1">
              <a:lumMod val="75000"/>
            </a:schemeClr>
          </a:solidFill>
        </p:grpSpPr>
        <p:sp>
          <p:nvSpPr>
            <p:cNvPr id="19" name="Rectangle 18"/>
            <p:cNvSpPr/>
            <p:nvPr/>
          </p:nvSpPr>
          <p:spPr>
            <a:xfrm>
              <a:off x="878030" y="3429000"/>
              <a:ext cx="2866502" cy="1151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415316" y="3619983"/>
              <a:ext cx="1844589" cy="369332"/>
            </a:xfrm>
            <a:prstGeom prst="rect">
              <a:avLst/>
            </a:prstGeom>
            <a:grpFill/>
          </p:spPr>
          <p:txBody>
            <a:bodyPr wrap="square" rtlCol="0">
              <a:spAutoFit/>
            </a:bodyPr>
            <a:lstStyle/>
            <a:p>
              <a:r>
                <a:rPr lang="en-US" b="1" dirty="0" err="1">
                  <a:solidFill>
                    <a:schemeClr val="accent4">
                      <a:lumMod val="20000"/>
                      <a:lumOff val="80000"/>
                    </a:schemeClr>
                  </a:solidFill>
                  <a:latin typeface="Arial" panose="020B0604020202020204" pitchFamily="34" charset="0"/>
                  <a:cs typeface="Arial" panose="020B0604020202020204" pitchFamily="34" charset="0"/>
                </a:rPr>
                <a:t>Trần</a:t>
              </a:r>
              <a:r>
                <a:rPr lang="en-US" b="1" dirty="0">
                  <a:solidFill>
                    <a:schemeClr val="accent4">
                      <a:lumMod val="20000"/>
                      <a:lumOff val="80000"/>
                    </a:schemeClr>
                  </a:solidFill>
                  <a:latin typeface="Arial" panose="020B0604020202020204" pitchFamily="34" charset="0"/>
                  <a:cs typeface="Arial" panose="020B0604020202020204" pitchFamily="34" charset="0"/>
                </a:rPr>
                <a:t> </a:t>
              </a:r>
              <a:r>
                <a:rPr lang="en-US" b="1" dirty="0" err="1">
                  <a:solidFill>
                    <a:schemeClr val="accent4">
                      <a:lumMod val="20000"/>
                      <a:lumOff val="80000"/>
                    </a:schemeClr>
                  </a:solidFill>
                  <a:latin typeface="Arial" panose="020B0604020202020204" pitchFamily="34" charset="0"/>
                  <a:cs typeface="Arial" panose="020B0604020202020204" pitchFamily="34" charset="0"/>
                </a:rPr>
                <a:t>Duy</a:t>
              </a:r>
              <a:r>
                <a:rPr lang="en-US" b="1" dirty="0">
                  <a:solidFill>
                    <a:schemeClr val="accent4">
                      <a:lumMod val="20000"/>
                      <a:lumOff val="80000"/>
                    </a:schemeClr>
                  </a:solidFill>
                  <a:latin typeface="Arial" panose="020B0604020202020204" pitchFamily="34" charset="0"/>
                  <a:cs typeface="Arial" panose="020B0604020202020204" pitchFamily="34" charset="0"/>
                </a:rPr>
                <a:t> </a:t>
              </a:r>
              <a:r>
                <a:rPr lang="en-US" b="1" dirty="0" err="1">
                  <a:solidFill>
                    <a:schemeClr val="accent4">
                      <a:lumMod val="20000"/>
                      <a:lumOff val="80000"/>
                    </a:schemeClr>
                  </a:solidFill>
                  <a:latin typeface="Arial" panose="020B0604020202020204" pitchFamily="34" charset="0"/>
                  <a:cs typeface="Arial" panose="020B0604020202020204" pitchFamily="34" charset="0"/>
                </a:rPr>
                <a:t>Phúc</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22" name="TextBox 21"/>
            <p:cNvSpPr txBox="1"/>
            <p:nvPr/>
          </p:nvSpPr>
          <p:spPr>
            <a:xfrm>
              <a:off x="1587626" y="3966520"/>
              <a:ext cx="1589129" cy="369332"/>
            </a:xfrm>
            <a:prstGeom prst="rect">
              <a:avLst/>
            </a:prstGeom>
            <a:grpFill/>
          </p:spPr>
          <p:txBody>
            <a:bodyPr wrap="square" rtlCol="0">
              <a:spAutoFit/>
            </a:bodyPr>
            <a:lstStyle/>
            <a:p>
              <a:r>
                <a:rPr lang="en-US" dirty="0">
                  <a:solidFill>
                    <a:schemeClr val="accent4">
                      <a:lumMod val="20000"/>
                      <a:lumOff val="80000"/>
                    </a:schemeClr>
                  </a:solidFill>
                  <a:latin typeface="Arial" panose="020B0604020202020204" pitchFamily="34" charset="0"/>
                  <a:cs typeface="Arial" panose="020B0604020202020204" pitchFamily="34" charset="0"/>
                </a:rPr>
                <a:t>5951071077</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28" name="Group 27"/>
          <p:cNvGrpSpPr/>
          <p:nvPr/>
        </p:nvGrpSpPr>
        <p:grpSpPr>
          <a:xfrm>
            <a:off x="2882685" y="5016047"/>
            <a:ext cx="2866502" cy="1151626"/>
            <a:chOff x="878030" y="3429000"/>
            <a:chExt cx="2866502" cy="1151626"/>
          </a:xfrm>
          <a:solidFill>
            <a:schemeClr val="accent1">
              <a:lumMod val="75000"/>
            </a:schemeClr>
          </a:solidFill>
        </p:grpSpPr>
        <p:sp>
          <p:nvSpPr>
            <p:cNvPr id="29" name="Rectangle 28"/>
            <p:cNvSpPr/>
            <p:nvPr/>
          </p:nvSpPr>
          <p:spPr>
            <a:xfrm>
              <a:off x="878030" y="3429000"/>
              <a:ext cx="2866502" cy="1151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148391" y="3605078"/>
              <a:ext cx="2165862" cy="369332"/>
            </a:xfrm>
            <a:prstGeom prst="rect">
              <a:avLst/>
            </a:prstGeom>
            <a:grpFill/>
          </p:spPr>
          <p:txBody>
            <a:bodyPr wrap="square" rtlCol="0">
              <a:spAutoFit/>
            </a:bodyPr>
            <a:lstStyle/>
            <a:p>
              <a:r>
                <a:rPr lang="en-US" b="1" dirty="0" err="1">
                  <a:solidFill>
                    <a:schemeClr val="accent4">
                      <a:lumMod val="20000"/>
                      <a:lumOff val="80000"/>
                    </a:schemeClr>
                  </a:solidFill>
                  <a:latin typeface="Arial" panose="020B0604020202020204" pitchFamily="34" charset="0"/>
                  <a:cs typeface="Arial" panose="020B0604020202020204" pitchFamily="34" charset="0"/>
                </a:rPr>
                <a:t>Tô</a:t>
              </a:r>
              <a:r>
                <a:rPr lang="en-US" b="1" dirty="0">
                  <a:solidFill>
                    <a:schemeClr val="accent4">
                      <a:lumMod val="20000"/>
                      <a:lumOff val="80000"/>
                    </a:schemeClr>
                  </a:solidFill>
                  <a:latin typeface="Arial" panose="020B0604020202020204" pitchFamily="34" charset="0"/>
                  <a:cs typeface="Arial" panose="020B0604020202020204" pitchFamily="34" charset="0"/>
                </a:rPr>
                <a:t> </a:t>
              </a:r>
              <a:r>
                <a:rPr lang="en-US" b="1" dirty="0" err="1">
                  <a:solidFill>
                    <a:schemeClr val="accent4">
                      <a:lumMod val="20000"/>
                      <a:lumOff val="80000"/>
                    </a:schemeClr>
                  </a:solidFill>
                  <a:latin typeface="Arial" panose="020B0604020202020204" pitchFamily="34" charset="0"/>
                  <a:cs typeface="Arial" panose="020B0604020202020204" pitchFamily="34" charset="0"/>
                </a:rPr>
                <a:t>Võ</a:t>
              </a:r>
              <a:r>
                <a:rPr lang="en-US" b="1" dirty="0">
                  <a:solidFill>
                    <a:schemeClr val="accent4">
                      <a:lumMod val="20000"/>
                      <a:lumOff val="80000"/>
                    </a:schemeClr>
                  </a:solidFill>
                  <a:latin typeface="Arial" panose="020B0604020202020204" pitchFamily="34" charset="0"/>
                  <a:cs typeface="Arial" panose="020B0604020202020204" pitchFamily="34" charset="0"/>
                </a:rPr>
                <a:t> </a:t>
              </a:r>
              <a:r>
                <a:rPr lang="en-US" b="1" dirty="0" err="1">
                  <a:solidFill>
                    <a:schemeClr val="accent4">
                      <a:lumMod val="20000"/>
                      <a:lumOff val="80000"/>
                    </a:schemeClr>
                  </a:solidFill>
                  <a:latin typeface="Arial" panose="020B0604020202020204" pitchFamily="34" charset="0"/>
                  <a:cs typeface="Arial" panose="020B0604020202020204" pitchFamily="34" charset="0"/>
                </a:rPr>
                <a:t>Như</a:t>
              </a:r>
              <a:r>
                <a:rPr lang="en-US" b="1" dirty="0">
                  <a:solidFill>
                    <a:schemeClr val="accent4">
                      <a:lumMod val="20000"/>
                      <a:lumOff val="80000"/>
                    </a:schemeClr>
                  </a:solidFill>
                  <a:latin typeface="Arial" panose="020B0604020202020204" pitchFamily="34" charset="0"/>
                  <a:cs typeface="Arial" panose="020B0604020202020204" pitchFamily="34" charset="0"/>
                </a:rPr>
                <a:t> </a:t>
              </a:r>
              <a:r>
                <a:rPr lang="en-US" b="1" dirty="0" err="1">
                  <a:solidFill>
                    <a:schemeClr val="accent4">
                      <a:lumMod val="20000"/>
                      <a:lumOff val="80000"/>
                    </a:schemeClr>
                  </a:solidFill>
                  <a:latin typeface="Arial" panose="020B0604020202020204" pitchFamily="34" charset="0"/>
                  <a:cs typeface="Arial" panose="020B0604020202020204" pitchFamily="34" charset="0"/>
                </a:rPr>
                <a:t>Quỳnh</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32" name="TextBox 31"/>
            <p:cNvSpPr txBox="1"/>
            <p:nvPr/>
          </p:nvSpPr>
          <p:spPr>
            <a:xfrm>
              <a:off x="1516716" y="4011548"/>
              <a:ext cx="1589129" cy="369332"/>
            </a:xfrm>
            <a:prstGeom prst="rect">
              <a:avLst/>
            </a:prstGeom>
            <a:grpFill/>
          </p:spPr>
          <p:txBody>
            <a:bodyPr wrap="square" rtlCol="0">
              <a:spAutoFit/>
            </a:bodyPr>
            <a:lstStyle/>
            <a:p>
              <a:r>
                <a:rPr lang="en-US" dirty="0">
                  <a:solidFill>
                    <a:schemeClr val="accent4">
                      <a:lumMod val="20000"/>
                      <a:lumOff val="80000"/>
                    </a:schemeClr>
                  </a:solidFill>
                  <a:latin typeface="Arial" panose="020B0604020202020204" pitchFamily="34" charset="0"/>
                  <a:cs typeface="Arial" panose="020B0604020202020204" pitchFamily="34" charset="0"/>
                </a:rPr>
                <a:t>5951071089</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grpSp>
        <p:nvGrpSpPr>
          <p:cNvPr id="33" name="Group 32"/>
          <p:cNvGrpSpPr/>
          <p:nvPr/>
        </p:nvGrpSpPr>
        <p:grpSpPr>
          <a:xfrm>
            <a:off x="6499645" y="5016047"/>
            <a:ext cx="2866502" cy="1151626"/>
            <a:chOff x="878030" y="3429000"/>
            <a:chExt cx="2866502" cy="1151626"/>
          </a:xfrm>
          <a:solidFill>
            <a:schemeClr val="accent1">
              <a:lumMod val="75000"/>
            </a:schemeClr>
          </a:solidFill>
        </p:grpSpPr>
        <p:sp>
          <p:nvSpPr>
            <p:cNvPr id="34" name="Rectangle 33"/>
            <p:cNvSpPr/>
            <p:nvPr/>
          </p:nvSpPr>
          <p:spPr>
            <a:xfrm>
              <a:off x="878030" y="3429000"/>
              <a:ext cx="2866502" cy="11516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57331" y="3635000"/>
              <a:ext cx="2307899" cy="369332"/>
            </a:xfrm>
            <a:prstGeom prst="rect">
              <a:avLst/>
            </a:prstGeom>
            <a:grpFill/>
          </p:spPr>
          <p:txBody>
            <a:bodyPr wrap="square" rtlCol="0">
              <a:spAutoFit/>
            </a:bodyPr>
            <a:lstStyle/>
            <a:p>
              <a:r>
                <a:rPr lang="en-US" b="1" dirty="0" err="1">
                  <a:solidFill>
                    <a:schemeClr val="accent4">
                      <a:lumMod val="20000"/>
                      <a:lumOff val="80000"/>
                    </a:schemeClr>
                  </a:solidFill>
                  <a:latin typeface="Arial" panose="020B0604020202020204" pitchFamily="34" charset="0"/>
                  <a:cs typeface="Arial" panose="020B0604020202020204" pitchFamily="34" charset="0"/>
                </a:rPr>
                <a:t>Trần</a:t>
              </a:r>
              <a:r>
                <a:rPr lang="en-US" b="1" dirty="0">
                  <a:solidFill>
                    <a:schemeClr val="accent4">
                      <a:lumMod val="20000"/>
                      <a:lumOff val="80000"/>
                    </a:schemeClr>
                  </a:solidFill>
                  <a:latin typeface="Arial" panose="020B0604020202020204" pitchFamily="34" charset="0"/>
                  <a:cs typeface="Arial" panose="020B0604020202020204" pitchFamily="34" charset="0"/>
                </a:rPr>
                <a:t> Lê Thanh </a:t>
              </a:r>
              <a:r>
                <a:rPr lang="en-US" b="1" dirty="0" err="1">
                  <a:solidFill>
                    <a:schemeClr val="accent4">
                      <a:lumMod val="20000"/>
                      <a:lumOff val="80000"/>
                    </a:schemeClr>
                  </a:solidFill>
                  <a:latin typeface="Arial" panose="020B0604020202020204" pitchFamily="34" charset="0"/>
                  <a:cs typeface="Arial" panose="020B0604020202020204" pitchFamily="34" charset="0"/>
                </a:rPr>
                <a:t>Tính</a:t>
              </a:r>
              <a:endParaRPr lang="en-US" b="1" dirty="0">
                <a:solidFill>
                  <a:schemeClr val="accent4">
                    <a:lumMod val="20000"/>
                    <a:lumOff val="80000"/>
                  </a:schemeClr>
                </a:solidFill>
                <a:latin typeface="Arial" panose="020B0604020202020204" pitchFamily="34" charset="0"/>
                <a:cs typeface="Arial" panose="020B0604020202020204" pitchFamily="34" charset="0"/>
              </a:endParaRPr>
            </a:p>
          </p:txBody>
        </p:sp>
        <p:sp>
          <p:nvSpPr>
            <p:cNvPr id="37" name="TextBox 36"/>
            <p:cNvSpPr txBox="1"/>
            <p:nvPr/>
          </p:nvSpPr>
          <p:spPr>
            <a:xfrm>
              <a:off x="1516715" y="4027986"/>
              <a:ext cx="1589129" cy="369332"/>
            </a:xfrm>
            <a:prstGeom prst="rect">
              <a:avLst/>
            </a:prstGeom>
            <a:grpFill/>
          </p:spPr>
          <p:txBody>
            <a:bodyPr wrap="square" rtlCol="0">
              <a:spAutoFit/>
            </a:bodyPr>
            <a:lstStyle/>
            <a:p>
              <a:r>
                <a:rPr lang="en-US" dirty="0">
                  <a:solidFill>
                    <a:schemeClr val="accent4">
                      <a:lumMod val="20000"/>
                      <a:lumOff val="80000"/>
                    </a:schemeClr>
                  </a:solidFill>
                  <a:latin typeface="Arial" panose="020B0604020202020204" pitchFamily="34" charset="0"/>
                  <a:cs typeface="Arial" panose="020B0604020202020204" pitchFamily="34" charset="0"/>
                </a:rPr>
                <a:t>5951071108</a:t>
              </a:r>
              <a:endParaRPr lang="en-US" dirty="0">
                <a:solidFill>
                  <a:schemeClr val="accent4">
                    <a:lumMod val="20000"/>
                    <a:lumOff val="80000"/>
                  </a:schemeClr>
                </a:solidFill>
                <a:latin typeface="Arial" panose="020B0604020202020204" pitchFamily="34" charset="0"/>
                <a:cs typeface="Arial" panose="020B0604020202020204" pitchFamily="34" charset="0"/>
              </a:endParaRPr>
            </a:p>
          </p:txBody>
        </p:sp>
      </p:grpSp>
      <p:sp>
        <p:nvSpPr>
          <p:cNvPr id="38" name="Isosceles Triangle 37"/>
          <p:cNvSpPr/>
          <p:nvPr/>
        </p:nvSpPr>
        <p:spPr>
          <a:xfrm rot="11639956">
            <a:off x="10690432" y="111163"/>
            <a:ext cx="1219201" cy="1004047"/>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11639956">
            <a:off x="10787516" y="206917"/>
            <a:ext cx="1219201" cy="100404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10118352">
            <a:off x="98739" y="5247166"/>
            <a:ext cx="1219201" cy="100404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10118352">
            <a:off x="229827" y="5313824"/>
            <a:ext cx="1219201" cy="100404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688408" y="2932563"/>
            <a:ext cx="2848834" cy="400110"/>
          </a:xfrm>
          <a:prstGeom prst="rect">
            <a:avLst/>
          </a:prstGeom>
          <a:noFill/>
        </p:spPr>
        <p:txBody>
          <a:bodyPr wrap="square" rtlCol="0">
            <a:spAutoFit/>
          </a:bodyPr>
          <a:lstStyle/>
          <a:p>
            <a:pPr algn="ctr"/>
            <a:r>
              <a:rPr lang="en-US" sz="2000" dirty="0" err="1">
                <a:solidFill>
                  <a:schemeClr val="accent1">
                    <a:lumMod val="75000"/>
                  </a:schemeClr>
                </a:solidFill>
                <a:latin typeface="Arial" panose="020B0604020202020204" pitchFamily="34" charset="0"/>
                <a:cs typeface="Arial" panose="020B0604020202020204" pitchFamily="34" charset="0"/>
              </a:rPr>
              <a:t>Công</a:t>
            </a:r>
            <a:r>
              <a:rPr lang="en-US" sz="2000" dirty="0">
                <a:solidFill>
                  <a:schemeClr val="accent1">
                    <a:lumMod val="75000"/>
                  </a:schemeClr>
                </a:solidFill>
                <a:latin typeface="Arial" panose="020B0604020202020204" pitchFamily="34" charset="0"/>
                <a:cs typeface="Arial" panose="020B0604020202020204" pitchFamily="34" charset="0"/>
              </a:rPr>
              <a:t> </a:t>
            </a:r>
            <a:r>
              <a:rPr lang="en-US" sz="2000" dirty="0" err="1">
                <a:solidFill>
                  <a:schemeClr val="accent1">
                    <a:lumMod val="75000"/>
                  </a:schemeClr>
                </a:solidFill>
                <a:latin typeface="Arial" panose="020B0604020202020204" pitchFamily="34" charset="0"/>
                <a:cs typeface="Arial" panose="020B0604020202020204" pitchFamily="34" charset="0"/>
              </a:rPr>
              <a:t>nghệ</a:t>
            </a:r>
            <a:r>
              <a:rPr lang="en-US" sz="2000" dirty="0">
                <a:solidFill>
                  <a:schemeClr val="accent1">
                    <a:lumMod val="75000"/>
                  </a:schemeClr>
                </a:solidFill>
                <a:latin typeface="Arial" panose="020B0604020202020204" pitchFamily="34" charset="0"/>
                <a:cs typeface="Arial" panose="020B0604020202020204" pitchFamily="34" charset="0"/>
              </a:rPr>
              <a:t> </a:t>
            </a:r>
            <a:r>
              <a:rPr lang="en-US" sz="2000" dirty="0" err="1">
                <a:solidFill>
                  <a:schemeClr val="accent1">
                    <a:lumMod val="75000"/>
                  </a:schemeClr>
                </a:solidFill>
                <a:latin typeface="Arial" panose="020B0604020202020204" pitchFamily="34" charset="0"/>
                <a:cs typeface="Arial" panose="020B0604020202020204" pitchFamily="34" charset="0"/>
              </a:rPr>
              <a:t>phần</a:t>
            </a:r>
            <a:r>
              <a:rPr lang="en-US" sz="2000" dirty="0">
                <a:solidFill>
                  <a:schemeClr val="accent1">
                    <a:lumMod val="75000"/>
                  </a:schemeClr>
                </a:solidFill>
                <a:latin typeface="Arial" panose="020B0604020202020204" pitchFamily="34" charset="0"/>
                <a:cs typeface="Arial" panose="020B0604020202020204" pitchFamily="34" charset="0"/>
              </a:rPr>
              <a:t> </a:t>
            </a:r>
            <a:r>
              <a:rPr lang="en-US" sz="2000" dirty="0" err="1">
                <a:solidFill>
                  <a:schemeClr val="accent1">
                    <a:lumMod val="75000"/>
                  </a:schemeClr>
                </a:solidFill>
                <a:latin typeface="Arial" panose="020B0604020202020204" pitchFamily="34" charset="0"/>
                <a:cs typeface="Arial" panose="020B0604020202020204" pitchFamily="34" charset="0"/>
              </a:rPr>
              <a:t>mềm</a:t>
            </a: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43" name="Rectangle 42"/>
          <p:cNvSpPr/>
          <p:nvPr/>
        </p:nvSpPr>
        <p:spPr>
          <a:xfrm>
            <a:off x="6826102" y="8931377"/>
            <a:ext cx="4348717" cy="6060558"/>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wall, person, indoor&#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27612" t="33820" r="23820" b="17612"/>
          <a:stretch>
            <a:fillRect/>
          </a:stretch>
        </p:blipFill>
        <p:spPr>
          <a:xfrm>
            <a:off x="7199108" y="9201027"/>
            <a:ext cx="3604585" cy="5460563"/>
          </a:xfrm>
          <a:prstGeom prst="rect">
            <a:avLst/>
          </a:prstGeom>
        </p:spPr>
      </p:pic>
      <p:sp>
        <p:nvSpPr>
          <p:cNvPr id="45" name="TextBox 44"/>
          <p:cNvSpPr txBox="1"/>
          <p:nvPr/>
        </p:nvSpPr>
        <p:spPr>
          <a:xfrm>
            <a:off x="1038978" y="-1912878"/>
            <a:ext cx="5210163" cy="646331"/>
          </a:xfrm>
          <a:prstGeom prst="rect">
            <a:avLst/>
          </a:prstGeom>
          <a:noFill/>
        </p:spPr>
        <p:txBody>
          <a:bodyPr wrap="square" rtlCol="0">
            <a:spAutoFit/>
          </a:bodyPr>
          <a:lstStyle/>
          <a:p>
            <a:r>
              <a:rPr lang="en-US" sz="3600">
                <a:solidFill>
                  <a:srgbClr val="463500"/>
                </a:solidFill>
                <a:latin typeface="Adobe Caslon Pro" panose="0205050205050A020403"/>
              </a:rPr>
              <a:t>Nội dung Thuyết trình </a:t>
            </a:r>
            <a:endParaRPr lang="en-US" sz="3600">
              <a:solidFill>
                <a:srgbClr val="463500"/>
              </a:solidFill>
              <a:latin typeface="Adobe Caslon Pro" panose="0205050205050A020403"/>
            </a:endParaRPr>
          </a:p>
        </p:txBody>
      </p:sp>
      <p:grpSp>
        <p:nvGrpSpPr>
          <p:cNvPr id="46" name="Group 45"/>
          <p:cNvGrpSpPr/>
          <p:nvPr/>
        </p:nvGrpSpPr>
        <p:grpSpPr>
          <a:xfrm>
            <a:off x="1038978" y="12586380"/>
            <a:ext cx="4216191" cy="1061545"/>
            <a:chOff x="1038978" y="1417929"/>
            <a:chExt cx="4216191" cy="1061545"/>
          </a:xfrm>
        </p:grpSpPr>
        <p:grpSp>
          <p:nvGrpSpPr>
            <p:cNvPr id="47" name="Group 46"/>
            <p:cNvGrpSpPr/>
            <p:nvPr/>
          </p:nvGrpSpPr>
          <p:grpSpPr>
            <a:xfrm>
              <a:off x="1038978" y="1417929"/>
              <a:ext cx="4216191" cy="1061545"/>
              <a:chOff x="1038978" y="1417929"/>
              <a:chExt cx="4216191" cy="1061545"/>
            </a:xfrm>
          </p:grpSpPr>
          <p:sp>
            <p:nvSpPr>
              <p:cNvPr id="49" name="Rectangle: Rounded Corners 48"/>
              <p:cNvSpPr/>
              <p:nvPr/>
            </p:nvSpPr>
            <p:spPr>
              <a:xfrm>
                <a:off x="1038978" y="1417929"/>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p:cNvSpPr/>
              <p:nvPr/>
            </p:nvSpPr>
            <p:spPr>
              <a:xfrm>
                <a:off x="1219200" y="1542336"/>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039007" y="1518631"/>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1</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grpSp>
        <p:sp>
          <p:nvSpPr>
            <p:cNvPr id="48" name="TextBox 47"/>
            <p:cNvSpPr txBox="1"/>
            <p:nvPr/>
          </p:nvSpPr>
          <p:spPr>
            <a:xfrm>
              <a:off x="2070538" y="1923075"/>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endParaRPr lang="en-US" sz="1600">
                <a:solidFill>
                  <a:schemeClr val="accent4">
                    <a:lumMod val="40000"/>
                    <a:lumOff val="60000"/>
                  </a:schemeClr>
                </a:solidFill>
                <a:latin typeface="Times New Roman" panose="02020603050405020304" pitchFamily="18" charset="0"/>
                <a:cs typeface="Times New Roman" panose="02020603050405020304" pitchFamily="18" charset="0"/>
              </a:endParaRPr>
            </a:p>
          </p:txBody>
        </p:sp>
      </p:grpSp>
      <p:grpSp>
        <p:nvGrpSpPr>
          <p:cNvPr id="52" name="Group 51"/>
          <p:cNvGrpSpPr/>
          <p:nvPr/>
        </p:nvGrpSpPr>
        <p:grpSpPr>
          <a:xfrm>
            <a:off x="1038979" y="18267204"/>
            <a:ext cx="4216191" cy="1061545"/>
            <a:chOff x="1038979" y="2669628"/>
            <a:chExt cx="4216191" cy="1061545"/>
          </a:xfrm>
        </p:grpSpPr>
        <p:grpSp>
          <p:nvGrpSpPr>
            <p:cNvPr id="53" name="Group 52"/>
            <p:cNvGrpSpPr/>
            <p:nvPr/>
          </p:nvGrpSpPr>
          <p:grpSpPr>
            <a:xfrm>
              <a:off x="1038979" y="2669628"/>
              <a:ext cx="4216191" cy="1061545"/>
              <a:chOff x="1038979" y="2669628"/>
              <a:chExt cx="4216191" cy="1061545"/>
            </a:xfrm>
          </p:grpSpPr>
          <p:sp>
            <p:nvSpPr>
              <p:cNvPr id="55" name="Rectangle: Rounded Corners 54"/>
              <p:cNvSpPr/>
              <p:nvPr/>
            </p:nvSpPr>
            <p:spPr>
              <a:xfrm>
                <a:off x="1038979" y="2669628"/>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p:cNvSpPr/>
              <p:nvPr/>
            </p:nvSpPr>
            <p:spPr>
              <a:xfrm>
                <a:off x="1219200" y="2825940"/>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062594" y="2759727"/>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grpSp>
        <p:sp>
          <p:nvSpPr>
            <p:cNvPr id="54" name="TextBox 53"/>
            <p:cNvSpPr txBox="1"/>
            <p:nvPr/>
          </p:nvSpPr>
          <p:spPr>
            <a:xfrm>
              <a:off x="2062594" y="3153897"/>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endParaRPr lang="en-US" sz="1600">
                <a:solidFill>
                  <a:schemeClr val="accent4">
                    <a:lumMod val="40000"/>
                    <a:lumOff val="60000"/>
                  </a:schemeClr>
                </a:solidFill>
                <a:latin typeface="Times New Roman" panose="02020603050405020304" pitchFamily="18" charset="0"/>
                <a:cs typeface="Times New Roman" panose="02020603050405020304" pitchFamily="18" charset="0"/>
              </a:endParaRPr>
            </a:p>
          </p:txBody>
        </p:sp>
      </p:grpSp>
      <p:grpSp>
        <p:nvGrpSpPr>
          <p:cNvPr id="58" name="Group 57"/>
          <p:cNvGrpSpPr/>
          <p:nvPr/>
        </p:nvGrpSpPr>
        <p:grpSpPr>
          <a:xfrm>
            <a:off x="1038978" y="24680157"/>
            <a:ext cx="4216191" cy="1061545"/>
            <a:chOff x="1038978" y="3967656"/>
            <a:chExt cx="4216191" cy="1061545"/>
          </a:xfrm>
        </p:grpSpPr>
        <p:sp>
          <p:nvSpPr>
            <p:cNvPr id="59" name="Rectangle: Rounded Corners 58"/>
            <p:cNvSpPr/>
            <p:nvPr/>
          </p:nvSpPr>
          <p:spPr>
            <a:xfrm>
              <a:off x="1038978" y="3967656"/>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p:cNvSpPr/>
            <p:nvPr/>
          </p:nvSpPr>
          <p:spPr>
            <a:xfrm>
              <a:off x="1219200" y="4123968"/>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029780" y="4070921"/>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3</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62" name="TextBox 61"/>
            <p:cNvSpPr txBox="1"/>
            <p:nvPr/>
          </p:nvSpPr>
          <p:spPr>
            <a:xfrm>
              <a:off x="2029780" y="4465091"/>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endParaRPr lang="en-US" sz="1600">
                <a:solidFill>
                  <a:schemeClr val="accent4">
                    <a:lumMod val="40000"/>
                    <a:lumOff val="60000"/>
                  </a:schemeClr>
                </a:solidFill>
                <a:latin typeface="Times New Roman" panose="02020603050405020304" pitchFamily="18" charset="0"/>
                <a:cs typeface="Times New Roman" panose="02020603050405020304" pitchFamily="18" charset="0"/>
              </a:endParaRPr>
            </a:p>
          </p:txBody>
        </p:sp>
      </p:grpSp>
      <p:grpSp>
        <p:nvGrpSpPr>
          <p:cNvPr id="63" name="Group 62"/>
          <p:cNvGrpSpPr/>
          <p:nvPr/>
        </p:nvGrpSpPr>
        <p:grpSpPr>
          <a:xfrm>
            <a:off x="1038978" y="31158235"/>
            <a:ext cx="4216191" cy="1061545"/>
            <a:chOff x="1038978" y="5334001"/>
            <a:chExt cx="4216191" cy="1061545"/>
          </a:xfrm>
        </p:grpSpPr>
        <p:sp>
          <p:nvSpPr>
            <p:cNvPr id="64" name="Rectangle: Rounded Corners 63"/>
            <p:cNvSpPr/>
            <p:nvPr/>
          </p:nvSpPr>
          <p:spPr>
            <a:xfrm>
              <a:off x="1038978" y="5334001"/>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p:cNvSpPr/>
            <p:nvPr/>
          </p:nvSpPr>
          <p:spPr>
            <a:xfrm>
              <a:off x="1219200" y="5490313"/>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2070538" y="5435783"/>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4</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67" name="TextBox 66"/>
            <p:cNvSpPr txBox="1"/>
            <p:nvPr/>
          </p:nvSpPr>
          <p:spPr>
            <a:xfrm>
              <a:off x="2070538" y="5876222"/>
              <a:ext cx="2921876" cy="338554"/>
            </a:xfrm>
            <a:prstGeom prst="rect">
              <a:avLst/>
            </a:prstGeom>
            <a:noFill/>
          </p:spPr>
          <p:txBody>
            <a:bodyPr wrap="square" rtlCol="0">
              <a:spAutoFit/>
            </a:bodyPr>
            <a:lstStyle/>
            <a:p>
              <a:r>
                <a:rPr lang="en-US" sz="1600">
                  <a:solidFill>
                    <a:schemeClr val="accent4">
                      <a:lumMod val="40000"/>
                      <a:lumOff val="60000"/>
                    </a:schemeClr>
                  </a:solidFill>
                  <a:latin typeface="Times New Roman" panose="02020603050405020304" pitchFamily="18" charset="0"/>
                  <a:cs typeface="Times New Roman" panose="02020603050405020304" pitchFamily="18" charset="0"/>
                </a:rPr>
                <a:t>Ghi chú nội dung</a:t>
              </a:r>
              <a:endParaRPr lang="en-US" sz="1600">
                <a:solidFill>
                  <a:schemeClr val="accent4">
                    <a:lumMod val="40000"/>
                    <a:lumOff val="60000"/>
                  </a:schemeClr>
                </a:solidFill>
                <a:latin typeface="Times New Roman" panose="02020603050405020304" pitchFamily="18" charset="0"/>
                <a:cs typeface="Times New Roman" panose="02020603050405020304" pitchFamily="18" charset="0"/>
              </a:endParaRPr>
            </a:p>
          </p:txBody>
        </p:sp>
      </p:grpSp>
      <p:sp>
        <p:nvSpPr>
          <p:cNvPr id="68" name="Rectangle 67"/>
          <p:cNvSpPr/>
          <p:nvPr/>
        </p:nvSpPr>
        <p:spPr>
          <a:xfrm>
            <a:off x="-82706" y="-7237197"/>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descr="Flutter Morocco (@FlutterMorocco) |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077" y="608550"/>
            <a:ext cx="1178785" cy="1178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9103"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121249" y="2261971"/>
            <a:ext cx="3064475" cy="369332"/>
          </a:xfrm>
          <a:prstGeom prst="rect">
            <a:avLst/>
          </a:prstGeom>
          <a:noFill/>
        </p:spPr>
        <p:txBody>
          <a:bodyPr wrap="square" rtlCol="0">
            <a:spAutoFit/>
          </a:bodyPr>
          <a:lstStyle/>
          <a:p>
            <a:r>
              <a:rPr lang="en-US" b="1" dirty="0" err="1">
                <a:solidFill>
                  <a:srgbClr val="644C00"/>
                </a:solidFill>
                <a:latin typeface="Arial" panose="020B0604020202020204" pitchFamily="34" charset="0"/>
                <a:cs typeface="Arial" panose="020B0604020202020204" pitchFamily="34" charset="0"/>
              </a:rPr>
              <a:t>Ưu</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điểm</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của</a:t>
            </a:r>
            <a:r>
              <a:rPr lang="en-US" b="1" dirty="0">
                <a:solidFill>
                  <a:srgbClr val="644C00"/>
                </a:solidFill>
                <a:latin typeface="Arial" panose="020B0604020202020204" pitchFamily="34" charset="0"/>
                <a:cs typeface="Arial" panose="020B0604020202020204" pitchFamily="34" charset="0"/>
              </a:rPr>
              <a:t> Flutter</a:t>
            </a:r>
            <a:endParaRPr lang="en-US" b="1" dirty="0">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585787"/>
            <a:ext cx="11072543" cy="5910706"/>
          </a:xfrm>
          <a:prstGeom prst="roundRect">
            <a:avLst>
              <a:gd name="adj" fmla="val 8495"/>
            </a:avLst>
          </a:prstGeom>
          <a:solidFill>
            <a:srgbClr val="CC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18151518" y="3975173"/>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18151517" y="674254"/>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22106829" y="674254"/>
            <a:ext cx="3534440" cy="2208574"/>
          </a:xfrm>
          <a:prstGeom prst="roundRect">
            <a:avLst>
              <a:gd name="adj" fmla="val 10531"/>
            </a:avLst>
          </a:prstGeom>
          <a:solidFill>
            <a:srgbClr val="B4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653181">
            <a:off x="9349365" y="-288651"/>
            <a:ext cx="2929318" cy="2929318"/>
          </a:xfrm>
          <a:prstGeom prst="rect">
            <a:avLst/>
          </a:prstGeom>
        </p:spPr>
      </p:pic>
      <p:sp>
        <p:nvSpPr>
          <p:cNvPr id="20" name="TextBox 19"/>
          <p:cNvSpPr txBox="1"/>
          <p:nvPr/>
        </p:nvSpPr>
        <p:spPr>
          <a:xfrm>
            <a:off x="2430039" y="828674"/>
            <a:ext cx="7331921" cy="523220"/>
          </a:xfrm>
          <a:prstGeom prst="rect">
            <a:avLst/>
          </a:prstGeom>
          <a:noFill/>
        </p:spPr>
        <p:txBody>
          <a:bodyPr wrap="square" rtlCol="0">
            <a:spAutoFit/>
          </a:bodyPr>
          <a:lstStyle/>
          <a:p>
            <a:pPr algn="ctr"/>
            <a:r>
              <a:rPr lang="en-US" sz="2800" b="1" dirty="0">
                <a:solidFill>
                  <a:srgbClr val="716937"/>
                </a:solidFill>
                <a:latin typeface="Arial" panose="020B0604020202020204" pitchFamily="34" charset="0"/>
                <a:cs typeface="Arial" panose="020B0604020202020204" pitchFamily="34" charset="0"/>
              </a:rPr>
              <a:t>So </a:t>
            </a:r>
            <a:r>
              <a:rPr lang="en-US" sz="2800" b="1" dirty="0" err="1">
                <a:solidFill>
                  <a:srgbClr val="716937"/>
                </a:solidFill>
                <a:latin typeface="Arial" panose="020B0604020202020204" pitchFamily="34" charset="0"/>
                <a:cs typeface="Arial" panose="020B0604020202020204" pitchFamily="34" charset="0"/>
              </a:rPr>
              <a:t>sánh</a:t>
            </a:r>
            <a:r>
              <a:rPr lang="en-US" sz="2800" b="1" dirty="0">
                <a:solidFill>
                  <a:srgbClr val="716937"/>
                </a:solidFill>
                <a:latin typeface="Arial" panose="020B0604020202020204" pitchFamily="34" charset="0"/>
                <a:cs typeface="Arial" panose="020B0604020202020204" pitchFamily="34" charset="0"/>
              </a:rPr>
              <a:t> Flutter </a:t>
            </a:r>
            <a:r>
              <a:rPr lang="en-US" sz="2800" b="1" dirty="0" err="1">
                <a:solidFill>
                  <a:srgbClr val="716937"/>
                </a:solidFill>
                <a:latin typeface="Arial" panose="020B0604020202020204" pitchFamily="34" charset="0"/>
                <a:cs typeface="Arial" panose="020B0604020202020204" pitchFamily="34" charset="0"/>
              </a:rPr>
              <a:t>với</a:t>
            </a:r>
            <a:r>
              <a:rPr lang="en-US" sz="2800" b="1" dirty="0">
                <a:solidFill>
                  <a:srgbClr val="716937"/>
                </a:solidFill>
                <a:latin typeface="Arial" panose="020B0604020202020204" pitchFamily="34" charset="0"/>
                <a:cs typeface="Arial" panose="020B0604020202020204" pitchFamily="34" charset="0"/>
              </a:rPr>
              <a:t> Android </a:t>
            </a:r>
            <a:r>
              <a:rPr lang="en-US" sz="2800" b="1" dirty="0" err="1">
                <a:solidFill>
                  <a:srgbClr val="716937"/>
                </a:solidFill>
                <a:latin typeface="Arial" panose="020B0604020202020204" pitchFamily="34" charset="0"/>
                <a:cs typeface="Arial" panose="020B0604020202020204" pitchFamily="34" charset="0"/>
              </a:rPr>
              <a:t>thuần</a:t>
            </a:r>
            <a:r>
              <a:rPr lang="en-US" sz="2800" b="1" dirty="0">
                <a:solidFill>
                  <a:srgbClr val="716937"/>
                </a:solidFill>
                <a:latin typeface="Arial" panose="020B0604020202020204" pitchFamily="34" charset="0"/>
                <a:cs typeface="Arial" panose="020B0604020202020204" pitchFamily="34" charset="0"/>
              </a:rPr>
              <a:t> (Java)</a:t>
            </a:r>
            <a:endParaRPr lang="en-US" sz="2800" b="1" dirty="0">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716066" y="1520157"/>
            <a:ext cx="7696080"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0488" y="3298751"/>
            <a:ext cx="2583407" cy="2583407"/>
          </a:xfrm>
          <a:prstGeom prst="rect">
            <a:avLst/>
          </a:prstGeom>
        </p:spPr>
      </p:pic>
      <p:pic>
        <p:nvPicPr>
          <p:cNvPr id="26" name="Picture 25" descr="A person with blonde hair&#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3869" y="986698"/>
            <a:ext cx="1477487" cy="1477487"/>
          </a:xfrm>
          <a:prstGeom prst="rect">
            <a:avLst/>
          </a:prstGeom>
        </p:spPr>
      </p:pic>
      <p:sp>
        <p:nvSpPr>
          <p:cNvPr id="33" name="TextBox 32"/>
          <p:cNvSpPr txBox="1"/>
          <p:nvPr/>
        </p:nvSpPr>
        <p:spPr>
          <a:xfrm>
            <a:off x="19781356" y="986698"/>
            <a:ext cx="1655631" cy="523220"/>
          </a:xfrm>
          <a:prstGeom prst="rect">
            <a:avLst/>
          </a:prstGeom>
          <a:noFill/>
        </p:spPr>
        <p:txBody>
          <a:bodyPr wrap="square" rtlCol="0">
            <a:spAutoFit/>
          </a:bodyPr>
          <a:lstStyle/>
          <a:p>
            <a:pPr algn="ctr"/>
            <a:r>
              <a:rPr lang="en-US" sz="2800" b="1">
                <a:solidFill>
                  <a:srgbClr val="4C602E"/>
                </a:solidFill>
                <a:latin typeface="Arial" panose="020B0604020202020204" pitchFamily="34" charset="0"/>
                <a:cs typeface="Arial" panose="020B0604020202020204" pitchFamily="34" charset="0"/>
              </a:rPr>
              <a:t>Hình 1</a:t>
            </a:r>
            <a:endParaRPr lang="en-US" sz="2800" b="1">
              <a:solidFill>
                <a:srgbClr val="4C602E"/>
              </a:solidFill>
              <a:latin typeface="Arial" panose="020B0604020202020204" pitchFamily="34" charset="0"/>
              <a:cs typeface="Arial" panose="020B0604020202020204" pitchFamily="34" charset="0"/>
            </a:endParaRPr>
          </a:p>
        </p:txBody>
      </p:sp>
      <p:pic>
        <p:nvPicPr>
          <p:cNvPr id="28" name="Picture 27" descr="A picture containing person&#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1786" y="983654"/>
            <a:ext cx="1462983" cy="1462983"/>
          </a:xfrm>
          <a:prstGeom prst="rect">
            <a:avLst/>
          </a:prstGeom>
        </p:spPr>
      </p:pic>
      <p:sp>
        <p:nvSpPr>
          <p:cNvPr id="34" name="TextBox 33"/>
          <p:cNvSpPr txBox="1"/>
          <p:nvPr/>
        </p:nvSpPr>
        <p:spPr>
          <a:xfrm>
            <a:off x="23664793" y="914399"/>
            <a:ext cx="1655631" cy="523220"/>
          </a:xfrm>
          <a:prstGeom prst="rect">
            <a:avLst/>
          </a:prstGeom>
          <a:noFill/>
        </p:spPr>
        <p:txBody>
          <a:bodyPr wrap="square" rtlCol="0">
            <a:spAutoFit/>
          </a:bodyPr>
          <a:lstStyle/>
          <a:p>
            <a:pPr algn="ctr"/>
            <a:r>
              <a:rPr lang="en-US" sz="2800" b="1">
                <a:solidFill>
                  <a:srgbClr val="586868"/>
                </a:solidFill>
                <a:latin typeface="Arial" panose="020B0604020202020204" pitchFamily="34" charset="0"/>
                <a:cs typeface="Arial" panose="020B0604020202020204" pitchFamily="34" charset="0"/>
              </a:rPr>
              <a:t>Hình 2</a:t>
            </a:r>
            <a:endParaRPr lang="en-US" sz="2800" b="1">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19956394" y="4076016"/>
            <a:ext cx="3139911" cy="523220"/>
          </a:xfrm>
          <a:prstGeom prst="rect">
            <a:avLst/>
          </a:prstGeom>
          <a:noFill/>
        </p:spPr>
        <p:txBody>
          <a:bodyPr wrap="square" rtlCol="0">
            <a:spAutoFit/>
          </a:bodyPr>
          <a:lstStyle/>
          <a:p>
            <a:pPr algn="ctr"/>
            <a:r>
              <a:rPr lang="en-US" sz="2800" b="1">
                <a:solidFill>
                  <a:srgbClr val="B54121"/>
                </a:solidFill>
                <a:latin typeface="Arial" panose="020B0604020202020204" pitchFamily="34" charset="0"/>
                <a:cs typeface="Arial" panose="020B0604020202020204" pitchFamily="34" charset="0"/>
              </a:rPr>
              <a:t>NỘI DUNG Ý 2</a:t>
            </a:r>
            <a:endParaRPr lang="en-US" sz="2800" b="1">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20327496" y="4721341"/>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226576" y="4843447"/>
            <a:ext cx="2686005" cy="338554"/>
          </a:xfrm>
          <a:prstGeom prst="rect">
            <a:avLst/>
          </a:prstGeom>
          <a:noFill/>
        </p:spPr>
        <p:txBody>
          <a:bodyPr wrap="square" rtlCol="0">
            <a:spAutoFit/>
          </a:bodyPr>
          <a:lstStyle/>
          <a:p>
            <a:r>
              <a:rPr lang="en-US" sz="1600">
                <a:solidFill>
                  <a:srgbClr val="B54121"/>
                </a:solidFill>
                <a:latin typeface="Arial" panose="020B0604020202020204" pitchFamily="34" charset="0"/>
                <a:cs typeface="Arial" panose="020B0604020202020204" pitchFamily="34" charset="0"/>
              </a:rPr>
              <a:t>Ghi chú nội dung ý 2 </a:t>
            </a:r>
            <a:endParaRPr lang="en-US" sz="1600">
              <a:solidFill>
                <a:srgbClr val="B54121"/>
              </a:solidFill>
              <a:latin typeface="Arial" panose="020B0604020202020204" pitchFamily="34" charset="0"/>
              <a:cs typeface="Arial" panose="020B0604020202020204" pitchFamily="34" charset="0"/>
            </a:endParaRPr>
          </a:p>
        </p:txBody>
      </p:sp>
      <p:graphicFrame>
        <p:nvGraphicFramePr>
          <p:cNvPr id="2" name="Table 3"/>
          <p:cNvGraphicFramePr>
            <a:graphicFrameLocks noGrp="1"/>
          </p:cNvGraphicFramePr>
          <p:nvPr/>
        </p:nvGraphicFramePr>
        <p:xfrm>
          <a:off x="1716066" y="2103116"/>
          <a:ext cx="8128000" cy="3545844"/>
        </p:xfrm>
        <a:graphic>
          <a:graphicData uri="http://schemas.openxmlformats.org/drawingml/2006/table">
            <a:tbl>
              <a:tblPr firstRow="1" bandRow="1">
                <a:tableStyleId>{5C22544A-7EE6-4342-B048-85BDC9FD1C3A}</a:tableStyleId>
              </a:tblPr>
              <a:tblGrid>
                <a:gridCol w="4064000"/>
                <a:gridCol w="4064000"/>
              </a:tblGrid>
              <a:tr h="436884">
                <a:tc>
                  <a:txBody>
                    <a:bodyPr/>
                    <a:lstStyle/>
                    <a:p>
                      <a:pPr algn="ctr"/>
                      <a:r>
                        <a:rPr lang="en-US" dirty="0"/>
                        <a:t>Flutter</a:t>
                      </a:r>
                      <a:endParaRPr lang="en-US" dirty="0"/>
                    </a:p>
                  </a:txBody>
                  <a:tcPr/>
                </a:tc>
                <a:tc>
                  <a:txBody>
                    <a:bodyPr/>
                    <a:lstStyle/>
                    <a:p>
                      <a:pPr algn="ctr"/>
                      <a:r>
                        <a:rPr lang="en-US" dirty="0"/>
                        <a:t>Android </a:t>
                      </a:r>
                      <a:r>
                        <a:rPr lang="en-US" dirty="0" err="1"/>
                        <a:t>thuần</a:t>
                      </a:r>
                      <a:r>
                        <a:rPr lang="en-US" dirty="0"/>
                        <a:t> (Java)</a:t>
                      </a:r>
                      <a:endParaRPr lang="en-US" dirty="0"/>
                    </a:p>
                  </a:txBody>
                  <a:tcPr>
                    <a:solidFill>
                      <a:schemeClr val="accent6">
                        <a:lumMod val="75000"/>
                      </a:schemeClr>
                    </a:solidFill>
                  </a:tcPr>
                </a:tc>
              </a:tr>
              <a:tr h="2772678">
                <a:tc>
                  <a:txBody>
                    <a:bodyPr/>
                    <a:lstStyle/>
                    <a:p>
                      <a:pPr marL="285750" indent="-285750" rtl="0">
                        <a:buFont typeface="Arial" panose="020B0604020202020204" pitchFamily="34" charset="0"/>
                        <a:buChar char="•"/>
                      </a:pPr>
                      <a:r>
                        <a:rPr lang="vi-VN" sz="1800" b="0" i="0" u="none" strike="noStrike" kern="1200" dirty="0">
                          <a:solidFill>
                            <a:schemeClr val="dk1"/>
                          </a:solidFill>
                          <a:effectLst/>
                          <a:latin typeface="+mn-lt"/>
                          <a:ea typeface="+mn-ea"/>
                          <a:cs typeface="+mn-cs"/>
                        </a:rPr>
                        <a:t>Framework hoạt động được trên cả hai hệ điều hành Android và iOS.</a:t>
                      </a:r>
                      <a:endParaRPr lang="vi-VN" b="0" dirty="0">
                        <a:effectLst/>
                      </a:endParaRPr>
                    </a:p>
                    <a:p>
                      <a:pPr marL="285750" indent="-285750" rtl="0">
                        <a:buFont typeface="Arial" panose="020B0604020202020204" pitchFamily="34" charset="0"/>
                        <a:buChar char="•"/>
                      </a:pPr>
                      <a:r>
                        <a:rPr lang="vi-VN" sz="1800" b="0" i="0" u="none" strike="noStrike" kern="1200" dirty="0">
                          <a:solidFill>
                            <a:schemeClr val="dk1"/>
                          </a:solidFill>
                          <a:effectLst/>
                          <a:latin typeface="+mn-lt"/>
                          <a:ea typeface="+mn-ea"/>
                          <a:cs typeface="+mn-cs"/>
                        </a:rPr>
                        <a:t>Chạy trên engine render Flutter (C++) và Flutter Framework (viết bằng ngôn ngữ Dart), cả hai bộ này đều được đóng gói cùng mọi ứng dụng sau đó SDK sẽ đóng gói ứng dụng để có thể chạy trên cả hai nền tảng Android và iOS.</a:t>
                      </a:r>
                      <a:endParaRPr lang="vi-VN" b="0" dirty="0">
                        <a:effectLst/>
                      </a:endParaRPr>
                    </a:p>
                    <a:p>
                      <a:br>
                        <a:rPr lang="vi-VN" dirty="0"/>
                      </a:br>
                      <a:endParaRPr lang="en-US" dirty="0"/>
                    </a:p>
                  </a:txBody>
                  <a:tcPr/>
                </a:tc>
                <a:tc>
                  <a:txBody>
                    <a:bodyPr/>
                    <a:lstStyle/>
                    <a:p>
                      <a:pPr marL="285750" indent="-285750" rtl="0">
                        <a:buFont typeface="Arial" panose="020B0604020202020204" pitchFamily="34" charset="0"/>
                        <a:buChar char="•"/>
                      </a:pPr>
                      <a:r>
                        <a:rPr lang="vi-VN" sz="1800" b="0" i="0" u="none" strike="noStrike" kern="1200" dirty="0">
                          <a:solidFill>
                            <a:schemeClr val="dk1"/>
                          </a:solidFill>
                          <a:effectLst/>
                          <a:latin typeface="+mn-lt"/>
                          <a:ea typeface="+mn-ea"/>
                          <a:cs typeface="+mn-cs"/>
                        </a:rPr>
                        <a:t>Chỉ hoạt động được trên Android.</a:t>
                      </a:r>
                      <a:endParaRPr lang="vi-VN" b="0" dirty="0">
                        <a:effectLst/>
                      </a:endParaRPr>
                    </a:p>
                    <a:p>
                      <a:pPr marL="285750" indent="-285750">
                        <a:buFont typeface="Arial" panose="020B0604020202020204" pitchFamily="34" charset="0"/>
                        <a:buChar char="•"/>
                      </a:pPr>
                      <a:r>
                        <a:rPr lang="vi-VN" sz="1800" b="0" i="0" u="none" strike="noStrike" kern="1200" dirty="0">
                          <a:solidFill>
                            <a:schemeClr val="dk1"/>
                          </a:solidFill>
                          <a:effectLst/>
                          <a:latin typeface="+mn-lt"/>
                          <a:ea typeface="+mn-ea"/>
                          <a:cs typeface="+mn-cs"/>
                        </a:rPr>
                        <a:t>Chạy trên SDK dành cho di động do Google phát triển, được viết bằng Java.</a:t>
                      </a:r>
                      <a:endParaRPr lang="en-US" dirty="0"/>
                    </a:p>
                  </a:txBody>
                  <a:tcPr>
                    <a:solidFill>
                      <a:schemeClr val="accent6">
                        <a:lumMod val="40000"/>
                        <a:lumOff val="60000"/>
                      </a:schemeClr>
                    </a:solidFill>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9103"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121249" y="2261971"/>
            <a:ext cx="3064475" cy="369332"/>
          </a:xfrm>
          <a:prstGeom prst="rect">
            <a:avLst/>
          </a:prstGeom>
          <a:noFill/>
        </p:spPr>
        <p:txBody>
          <a:bodyPr wrap="square" rtlCol="0">
            <a:spAutoFit/>
          </a:bodyPr>
          <a:lstStyle/>
          <a:p>
            <a:r>
              <a:rPr lang="en-US" b="1" dirty="0" err="1">
                <a:solidFill>
                  <a:srgbClr val="644C00"/>
                </a:solidFill>
                <a:latin typeface="Arial" panose="020B0604020202020204" pitchFamily="34" charset="0"/>
                <a:cs typeface="Arial" panose="020B0604020202020204" pitchFamily="34" charset="0"/>
              </a:rPr>
              <a:t>Ưu</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điểm</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của</a:t>
            </a:r>
            <a:r>
              <a:rPr lang="en-US" b="1" dirty="0">
                <a:solidFill>
                  <a:srgbClr val="644C00"/>
                </a:solidFill>
                <a:latin typeface="Arial" panose="020B0604020202020204" pitchFamily="34" charset="0"/>
                <a:cs typeface="Arial" panose="020B0604020202020204" pitchFamily="34" charset="0"/>
              </a:rPr>
              <a:t> Flutter</a:t>
            </a:r>
            <a:endParaRPr lang="en-US" b="1" dirty="0">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585787"/>
            <a:ext cx="2721935" cy="5910706"/>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291124" y="3975173"/>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4291123" y="674254"/>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246435" y="674254"/>
            <a:ext cx="3534440" cy="2208574"/>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6200000">
            <a:off x="1260808" y="-288651"/>
            <a:ext cx="2929318" cy="2929318"/>
          </a:xfrm>
          <a:prstGeom prst="rect">
            <a:avLst/>
          </a:prstGeom>
        </p:spPr>
      </p:pic>
      <p:sp>
        <p:nvSpPr>
          <p:cNvPr id="20" name="TextBox 19"/>
          <p:cNvSpPr txBox="1"/>
          <p:nvPr/>
        </p:nvSpPr>
        <p:spPr>
          <a:xfrm>
            <a:off x="812801" y="2789076"/>
            <a:ext cx="2823238" cy="707886"/>
          </a:xfrm>
          <a:prstGeom prst="rect">
            <a:avLst/>
          </a:prstGeom>
          <a:noFill/>
        </p:spPr>
        <p:txBody>
          <a:bodyPr wrap="square" rtlCol="0">
            <a:spAutoFit/>
          </a:bodyPr>
          <a:lstStyle/>
          <a:p>
            <a:pPr algn="ctr"/>
            <a:r>
              <a:rPr lang="en-US" sz="2000" b="1" dirty="0">
                <a:solidFill>
                  <a:srgbClr val="716937"/>
                </a:solidFill>
                <a:latin typeface="Arial" panose="020B0604020202020204" pitchFamily="34" charset="0"/>
                <a:cs typeface="Arial" panose="020B0604020202020204" pitchFamily="34" charset="0"/>
              </a:rPr>
              <a:t>So </a:t>
            </a:r>
            <a:r>
              <a:rPr lang="en-US" sz="2000" b="1" dirty="0" err="1">
                <a:solidFill>
                  <a:srgbClr val="716937"/>
                </a:solidFill>
                <a:latin typeface="Arial" panose="020B0604020202020204" pitchFamily="34" charset="0"/>
                <a:cs typeface="Arial" panose="020B0604020202020204" pitchFamily="34" charset="0"/>
              </a:rPr>
              <a:t>sánh</a:t>
            </a:r>
            <a:r>
              <a:rPr lang="en-US" sz="2000" b="1" dirty="0">
                <a:solidFill>
                  <a:srgbClr val="716937"/>
                </a:solidFill>
                <a:latin typeface="Arial" panose="020B0604020202020204" pitchFamily="34" charset="0"/>
                <a:cs typeface="Arial" panose="020B0604020202020204" pitchFamily="34" charset="0"/>
              </a:rPr>
              <a:t> Flutter </a:t>
            </a:r>
            <a:r>
              <a:rPr lang="en-US" sz="2000" b="1" dirty="0" err="1">
                <a:solidFill>
                  <a:srgbClr val="716937"/>
                </a:solidFill>
                <a:latin typeface="Arial" panose="020B0604020202020204" pitchFamily="34" charset="0"/>
                <a:cs typeface="Arial" panose="020B0604020202020204" pitchFamily="34" charset="0"/>
              </a:rPr>
              <a:t>với</a:t>
            </a:r>
            <a:r>
              <a:rPr lang="en-US" sz="2000" b="1" dirty="0">
                <a:solidFill>
                  <a:srgbClr val="716937"/>
                </a:solidFill>
                <a:latin typeface="Arial" panose="020B0604020202020204" pitchFamily="34" charset="0"/>
                <a:cs typeface="Arial" panose="020B0604020202020204" pitchFamily="34" charset="0"/>
              </a:rPr>
              <a:t> Android </a:t>
            </a:r>
            <a:r>
              <a:rPr lang="en-US" sz="2000" b="1" dirty="0" err="1">
                <a:solidFill>
                  <a:srgbClr val="716937"/>
                </a:solidFill>
                <a:latin typeface="Arial" panose="020B0604020202020204" pitchFamily="34" charset="0"/>
                <a:cs typeface="Arial" panose="020B0604020202020204" pitchFamily="34" charset="0"/>
              </a:rPr>
              <a:t>Thuần</a:t>
            </a:r>
            <a:r>
              <a:rPr lang="en-US" sz="2000" b="1" dirty="0">
                <a:solidFill>
                  <a:srgbClr val="716937"/>
                </a:solidFill>
                <a:latin typeface="Arial" panose="020B0604020202020204" pitchFamily="34" charset="0"/>
                <a:cs typeface="Arial" panose="020B0604020202020204" pitchFamily="34" charset="0"/>
              </a:rPr>
              <a:t> (Java)</a:t>
            </a:r>
            <a:endParaRPr lang="en-US" sz="2000" b="1" dirty="0">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222743" y="359912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917057" y="3298751"/>
            <a:ext cx="2229480" cy="258340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24448" y="986698"/>
            <a:ext cx="1315541" cy="1477487"/>
          </a:xfrm>
          <a:prstGeom prst="rect">
            <a:avLst/>
          </a:prstGeom>
        </p:spPr>
      </p:pic>
      <p:sp>
        <p:nvSpPr>
          <p:cNvPr id="33" name="TextBox 32"/>
          <p:cNvSpPr txBox="1"/>
          <p:nvPr/>
        </p:nvSpPr>
        <p:spPr>
          <a:xfrm>
            <a:off x="5939459" y="1248387"/>
            <a:ext cx="1655631" cy="646331"/>
          </a:xfrm>
          <a:prstGeom prst="rect">
            <a:avLst/>
          </a:prstGeom>
          <a:noFill/>
        </p:spPr>
        <p:txBody>
          <a:bodyPr wrap="square" rtlCol="0">
            <a:spAutoFit/>
          </a:bodyPr>
          <a:lstStyle/>
          <a:p>
            <a:pPr algn="ctr"/>
            <a:r>
              <a:rPr lang="en-US" b="1" dirty="0">
                <a:solidFill>
                  <a:srgbClr val="4C602E"/>
                </a:solidFill>
                <a:latin typeface="Arial" panose="020B0604020202020204" pitchFamily="34" charset="0"/>
                <a:cs typeface="Arial" panose="020B0604020202020204" pitchFamily="34" charset="0"/>
              </a:rPr>
              <a:t>Android </a:t>
            </a:r>
            <a:r>
              <a:rPr lang="en-US" b="1" dirty="0" err="1">
                <a:solidFill>
                  <a:srgbClr val="4C602E"/>
                </a:solidFill>
                <a:latin typeface="Arial" panose="020B0604020202020204" pitchFamily="34" charset="0"/>
                <a:cs typeface="Arial" panose="020B0604020202020204" pitchFamily="34" charset="0"/>
              </a:rPr>
              <a:t>Thuần</a:t>
            </a:r>
            <a:r>
              <a:rPr lang="en-US" b="1" dirty="0">
                <a:solidFill>
                  <a:srgbClr val="4C602E"/>
                </a:solidFill>
                <a:latin typeface="Arial" panose="020B0604020202020204" pitchFamily="34" charset="0"/>
                <a:cs typeface="Arial" panose="020B0604020202020204" pitchFamily="34" charset="0"/>
              </a:rPr>
              <a:t> (Java)</a:t>
            </a:r>
            <a:endParaRPr lang="en-US" b="1" dirty="0">
              <a:solidFill>
                <a:srgbClr val="4C602E"/>
              </a:solidFill>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431392" y="983654"/>
            <a:ext cx="1462983" cy="1462983"/>
          </a:xfrm>
          <a:prstGeom prst="rect">
            <a:avLst/>
          </a:prstGeom>
        </p:spPr>
      </p:pic>
      <p:sp>
        <p:nvSpPr>
          <p:cNvPr id="34" name="TextBox 33"/>
          <p:cNvSpPr txBox="1"/>
          <p:nvPr/>
        </p:nvSpPr>
        <p:spPr>
          <a:xfrm>
            <a:off x="9894375" y="1238226"/>
            <a:ext cx="1655631" cy="954107"/>
          </a:xfrm>
          <a:prstGeom prst="rect">
            <a:avLst/>
          </a:prstGeom>
          <a:noFill/>
        </p:spPr>
        <p:txBody>
          <a:bodyPr wrap="square" rtlCol="0">
            <a:spAutoFit/>
          </a:bodyPr>
          <a:lstStyle/>
          <a:p>
            <a:pPr algn="ctr"/>
            <a:r>
              <a:rPr lang="en-US" sz="2800" b="1" dirty="0">
                <a:solidFill>
                  <a:srgbClr val="586868"/>
                </a:solidFill>
                <a:latin typeface="Arial" panose="020B0604020202020204" pitchFamily="34" charset="0"/>
                <a:cs typeface="Arial" panose="020B0604020202020204" pitchFamily="34" charset="0"/>
              </a:rPr>
              <a:t>React Native</a:t>
            </a:r>
            <a:endParaRPr lang="en-US" sz="2800" b="1" dirty="0">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6165712" y="4028183"/>
            <a:ext cx="3139911" cy="954107"/>
          </a:xfrm>
          <a:prstGeom prst="rect">
            <a:avLst/>
          </a:prstGeom>
          <a:noFill/>
        </p:spPr>
        <p:txBody>
          <a:bodyPr wrap="square" rtlCol="0">
            <a:spAutoFit/>
          </a:bodyPr>
          <a:lstStyle/>
          <a:p>
            <a:r>
              <a:rPr lang="en-US" sz="2800" b="1" dirty="0">
                <a:solidFill>
                  <a:srgbClr val="B54121"/>
                </a:solidFill>
                <a:latin typeface="Arial" panose="020B0604020202020204" pitchFamily="34" charset="0"/>
                <a:cs typeface="Arial" panose="020B0604020202020204" pitchFamily="34" charset="0"/>
              </a:rPr>
              <a:t>So </a:t>
            </a:r>
            <a:r>
              <a:rPr lang="en-US" sz="2800" b="1" dirty="0" err="1">
                <a:solidFill>
                  <a:srgbClr val="B54121"/>
                </a:solidFill>
                <a:latin typeface="Arial" panose="020B0604020202020204" pitchFamily="34" charset="0"/>
                <a:cs typeface="Arial" panose="020B0604020202020204" pitchFamily="34" charset="0"/>
              </a:rPr>
              <a:t>sánh</a:t>
            </a:r>
            <a:r>
              <a:rPr lang="en-US" sz="2800" b="1" dirty="0">
                <a:solidFill>
                  <a:srgbClr val="B54121"/>
                </a:solidFill>
                <a:latin typeface="Arial" panose="020B0604020202020204" pitchFamily="34" charset="0"/>
                <a:cs typeface="Arial" panose="020B0604020202020204" pitchFamily="34" charset="0"/>
              </a:rPr>
              <a:t> Flutter </a:t>
            </a:r>
            <a:r>
              <a:rPr lang="en-US" sz="2800" b="1" dirty="0" err="1">
                <a:solidFill>
                  <a:srgbClr val="B54121"/>
                </a:solidFill>
                <a:latin typeface="Arial" panose="020B0604020202020204" pitchFamily="34" charset="0"/>
                <a:cs typeface="Arial" panose="020B0604020202020204" pitchFamily="34" charset="0"/>
              </a:rPr>
              <a:t>với</a:t>
            </a:r>
            <a:r>
              <a:rPr lang="en-US" sz="2800" b="1" dirty="0">
                <a:solidFill>
                  <a:srgbClr val="B54121"/>
                </a:solidFill>
                <a:latin typeface="Arial" panose="020B0604020202020204" pitchFamily="34" charset="0"/>
                <a:cs typeface="Arial" panose="020B0604020202020204" pitchFamily="34" charset="0"/>
              </a:rPr>
              <a:t> React Native</a:t>
            </a:r>
            <a:endParaRPr lang="en-US" sz="2800" b="1" dirty="0">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6263902" y="5076941"/>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9103"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121249" y="2261971"/>
            <a:ext cx="3064475" cy="369332"/>
          </a:xfrm>
          <a:prstGeom prst="rect">
            <a:avLst/>
          </a:prstGeom>
          <a:noFill/>
        </p:spPr>
        <p:txBody>
          <a:bodyPr wrap="square" rtlCol="0">
            <a:spAutoFit/>
          </a:bodyPr>
          <a:lstStyle/>
          <a:p>
            <a:r>
              <a:rPr lang="en-US" b="1" dirty="0" err="1">
                <a:solidFill>
                  <a:srgbClr val="644C00"/>
                </a:solidFill>
                <a:latin typeface="Arial" panose="020B0604020202020204" pitchFamily="34" charset="0"/>
                <a:cs typeface="Arial" panose="020B0604020202020204" pitchFamily="34" charset="0"/>
              </a:rPr>
              <a:t>Ưu</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điểm</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của</a:t>
            </a:r>
            <a:r>
              <a:rPr lang="en-US" b="1" dirty="0">
                <a:solidFill>
                  <a:srgbClr val="644C00"/>
                </a:solidFill>
                <a:latin typeface="Arial" panose="020B0604020202020204" pitchFamily="34" charset="0"/>
                <a:cs typeface="Arial" panose="020B0604020202020204" pitchFamily="34" charset="0"/>
              </a:rPr>
              <a:t> Flutter</a:t>
            </a:r>
            <a:endParaRPr lang="en-US" b="1" dirty="0">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7025999"/>
            <a:ext cx="2721935" cy="5910706"/>
          </a:xfrm>
          <a:prstGeom prst="roundRect">
            <a:avLst>
              <a:gd name="adj" fmla="val 10531"/>
            </a:avLst>
          </a:prstGeom>
          <a:solidFill>
            <a:srgbClr val="CC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976711" y="376454"/>
            <a:ext cx="10887739" cy="6153592"/>
          </a:xfrm>
          <a:prstGeom prst="roundRect">
            <a:avLst>
              <a:gd name="adj" fmla="val 551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4291123" y="-6196124"/>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246435" y="-9285324"/>
            <a:ext cx="3534440" cy="2208574"/>
          </a:xfrm>
          <a:prstGeom prst="roundRect">
            <a:avLst>
              <a:gd name="adj" fmla="val 10531"/>
            </a:avLst>
          </a:prstGeom>
          <a:solidFill>
            <a:srgbClr val="B4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05926">
            <a:off x="1260808" y="-7900437"/>
            <a:ext cx="2929318" cy="2929318"/>
          </a:xfrm>
          <a:prstGeom prst="rect">
            <a:avLst/>
          </a:prstGeom>
        </p:spPr>
      </p:pic>
      <p:sp>
        <p:nvSpPr>
          <p:cNvPr id="20" name="TextBox 19"/>
          <p:cNvSpPr txBox="1"/>
          <p:nvPr/>
        </p:nvSpPr>
        <p:spPr>
          <a:xfrm>
            <a:off x="1007459" y="-5024753"/>
            <a:ext cx="2218981" cy="954107"/>
          </a:xfrm>
          <a:prstGeom prst="rect">
            <a:avLst/>
          </a:prstGeom>
          <a:noFill/>
        </p:spPr>
        <p:txBody>
          <a:bodyPr wrap="square" rtlCol="0">
            <a:spAutoFit/>
          </a:bodyPr>
          <a:lstStyle/>
          <a:p>
            <a:pPr algn="ctr"/>
            <a:r>
              <a:rPr lang="en-US" sz="2800" b="1">
                <a:solidFill>
                  <a:srgbClr val="716937"/>
                </a:solidFill>
                <a:latin typeface="Arial" panose="020B0604020202020204" pitchFamily="34" charset="0"/>
                <a:cs typeface="Arial" panose="020B0604020202020204" pitchFamily="34" charset="0"/>
              </a:rPr>
              <a:t>NỘI DUNG Ý 1</a:t>
            </a:r>
            <a:endParaRPr lang="en-US" sz="2800" b="1">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222743" y="-401266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38694" y="-3874324"/>
            <a:ext cx="2686005" cy="338554"/>
          </a:xfrm>
          <a:prstGeom prst="rect">
            <a:avLst/>
          </a:prstGeom>
          <a:noFill/>
        </p:spPr>
        <p:txBody>
          <a:bodyPr wrap="square" rtlCol="0">
            <a:spAutoFit/>
          </a:bodyPr>
          <a:lstStyle/>
          <a:p>
            <a:r>
              <a:rPr lang="en-US" sz="1600">
                <a:solidFill>
                  <a:srgbClr val="5A532C"/>
                </a:solidFill>
                <a:latin typeface="Arial" panose="020B0604020202020204" pitchFamily="34" charset="0"/>
                <a:cs typeface="Arial" panose="020B0604020202020204" pitchFamily="34" charset="0"/>
              </a:rPr>
              <a:t>Ghi chú nội dung ý 1 </a:t>
            </a:r>
            <a:endParaRPr lang="en-US" sz="1600">
              <a:solidFill>
                <a:srgbClr val="5A532C"/>
              </a:solidFill>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10049646">
            <a:off x="956182" y="95159"/>
            <a:ext cx="2229480" cy="2583407"/>
          </a:xfrm>
          <a:prstGeom prst="rect">
            <a:avLst/>
          </a:prstGeom>
        </p:spPr>
      </p:pic>
      <p:pic>
        <p:nvPicPr>
          <p:cNvPr id="26" name="Picture 25" descr="A person with blonde hair&#10;&#10;Description automatically generated with medium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475" y="-5883680"/>
            <a:ext cx="1477487" cy="1477487"/>
          </a:xfrm>
          <a:prstGeom prst="rect">
            <a:avLst/>
          </a:prstGeom>
        </p:spPr>
      </p:pic>
      <p:sp>
        <p:nvSpPr>
          <p:cNvPr id="33" name="TextBox 32"/>
          <p:cNvSpPr txBox="1"/>
          <p:nvPr/>
        </p:nvSpPr>
        <p:spPr>
          <a:xfrm>
            <a:off x="5920962" y="-5883680"/>
            <a:ext cx="1655631" cy="523220"/>
          </a:xfrm>
          <a:prstGeom prst="rect">
            <a:avLst/>
          </a:prstGeom>
          <a:noFill/>
        </p:spPr>
        <p:txBody>
          <a:bodyPr wrap="square" rtlCol="0">
            <a:spAutoFit/>
          </a:bodyPr>
          <a:lstStyle/>
          <a:p>
            <a:pPr algn="ctr"/>
            <a:r>
              <a:rPr lang="en-US" sz="2800" b="1">
                <a:solidFill>
                  <a:srgbClr val="4C602E"/>
                </a:solidFill>
                <a:latin typeface="Arial" panose="020B0604020202020204" pitchFamily="34" charset="0"/>
                <a:cs typeface="Arial" panose="020B0604020202020204" pitchFamily="34" charset="0"/>
              </a:rPr>
              <a:t>Hình 1</a:t>
            </a:r>
            <a:endParaRPr lang="en-US" sz="2800" b="1">
              <a:solidFill>
                <a:srgbClr val="4C602E"/>
              </a:solidFill>
              <a:latin typeface="Arial" panose="020B0604020202020204" pitchFamily="34" charset="0"/>
              <a:cs typeface="Arial" panose="020B0604020202020204" pitchFamily="34" charset="0"/>
            </a:endParaRPr>
          </a:p>
        </p:txBody>
      </p:sp>
      <p:pic>
        <p:nvPicPr>
          <p:cNvPr id="28" name="Picture 27" descr="A picture containing person&#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392" y="-8975924"/>
            <a:ext cx="1462983" cy="1462983"/>
          </a:xfrm>
          <a:prstGeom prst="rect">
            <a:avLst/>
          </a:prstGeom>
        </p:spPr>
      </p:pic>
      <p:sp>
        <p:nvSpPr>
          <p:cNvPr id="34" name="TextBox 33"/>
          <p:cNvSpPr txBox="1"/>
          <p:nvPr/>
        </p:nvSpPr>
        <p:spPr>
          <a:xfrm>
            <a:off x="9804399" y="-9045179"/>
            <a:ext cx="1655631" cy="523220"/>
          </a:xfrm>
          <a:prstGeom prst="rect">
            <a:avLst/>
          </a:prstGeom>
          <a:noFill/>
        </p:spPr>
        <p:txBody>
          <a:bodyPr wrap="square" rtlCol="0">
            <a:spAutoFit/>
          </a:bodyPr>
          <a:lstStyle/>
          <a:p>
            <a:pPr algn="ctr"/>
            <a:r>
              <a:rPr lang="en-US" sz="2800" b="1">
                <a:solidFill>
                  <a:srgbClr val="586868"/>
                </a:solidFill>
                <a:latin typeface="Arial" panose="020B0604020202020204" pitchFamily="34" charset="0"/>
                <a:cs typeface="Arial" panose="020B0604020202020204" pitchFamily="34" charset="0"/>
              </a:rPr>
              <a:t>Hình 2</a:t>
            </a:r>
            <a:endParaRPr lang="en-US" sz="2800" b="1">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4918863" y="606768"/>
            <a:ext cx="5813399" cy="523220"/>
          </a:xfrm>
          <a:prstGeom prst="rect">
            <a:avLst/>
          </a:prstGeom>
          <a:noFill/>
        </p:spPr>
        <p:txBody>
          <a:bodyPr wrap="square" rtlCol="0">
            <a:spAutoFit/>
          </a:bodyPr>
          <a:lstStyle/>
          <a:p>
            <a:r>
              <a:rPr lang="en-US" sz="2800" b="1" dirty="0">
                <a:solidFill>
                  <a:srgbClr val="B54121"/>
                </a:solidFill>
                <a:latin typeface="Arial" panose="020B0604020202020204" pitchFamily="34" charset="0"/>
                <a:cs typeface="Arial" panose="020B0604020202020204" pitchFamily="34" charset="0"/>
              </a:rPr>
              <a:t>So </a:t>
            </a:r>
            <a:r>
              <a:rPr lang="en-US" sz="2800" b="1" dirty="0" err="1">
                <a:solidFill>
                  <a:srgbClr val="B54121"/>
                </a:solidFill>
                <a:latin typeface="Arial" panose="020B0604020202020204" pitchFamily="34" charset="0"/>
                <a:cs typeface="Arial" panose="020B0604020202020204" pitchFamily="34" charset="0"/>
              </a:rPr>
              <a:t>sánh</a:t>
            </a:r>
            <a:r>
              <a:rPr lang="en-US" sz="2800" b="1" dirty="0">
                <a:solidFill>
                  <a:srgbClr val="B54121"/>
                </a:solidFill>
                <a:latin typeface="Arial" panose="020B0604020202020204" pitchFamily="34" charset="0"/>
                <a:cs typeface="Arial" panose="020B0604020202020204" pitchFamily="34" charset="0"/>
              </a:rPr>
              <a:t> Flutter </a:t>
            </a:r>
            <a:r>
              <a:rPr lang="en-US" sz="2800" b="1" dirty="0" err="1">
                <a:solidFill>
                  <a:srgbClr val="B54121"/>
                </a:solidFill>
                <a:latin typeface="Arial" panose="020B0604020202020204" pitchFamily="34" charset="0"/>
                <a:cs typeface="Arial" panose="020B0604020202020204" pitchFamily="34" charset="0"/>
              </a:rPr>
              <a:t>với</a:t>
            </a:r>
            <a:r>
              <a:rPr lang="en-US" sz="2800" b="1" dirty="0">
                <a:solidFill>
                  <a:srgbClr val="B54121"/>
                </a:solidFill>
                <a:latin typeface="Arial" panose="020B0604020202020204" pitchFamily="34" charset="0"/>
                <a:cs typeface="Arial" panose="020B0604020202020204" pitchFamily="34" charset="0"/>
              </a:rPr>
              <a:t> React Native</a:t>
            </a:r>
            <a:endParaRPr lang="en-US" sz="2800" b="1" dirty="0">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3642764" y="1236735"/>
            <a:ext cx="7713095"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graphicFrame>
        <p:nvGraphicFramePr>
          <p:cNvPr id="2" name="Table 3"/>
          <p:cNvGraphicFramePr>
            <a:graphicFrameLocks noGrp="1"/>
          </p:cNvGraphicFramePr>
          <p:nvPr/>
        </p:nvGraphicFramePr>
        <p:xfrm>
          <a:off x="3464560" y="1536483"/>
          <a:ext cx="8098750" cy="4371093"/>
        </p:xfrm>
        <a:graphic>
          <a:graphicData uri="http://schemas.openxmlformats.org/drawingml/2006/table">
            <a:tbl>
              <a:tblPr firstRow="1" bandRow="1">
                <a:tableStyleId>{5C22544A-7EE6-4342-B048-85BDC9FD1C3A}</a:tableStyleId>
              </a:tblPr>
              <a:tblGrid>
                <a:gridCol w="853440"/>
                <a:gridCol w="3606800"/>
                <a:gridCol w="3638510"/>
              </a:tblGrid>
              <a:tr h="404077">
                <a:tc>
                  <a:txBody>
                    <a:bodyPr/>
                    <a:lstStyle/>
                    <a:p>
                      <a:pPr algn="ct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a:latin typeface="Arial" panose="020B0604020202020204" pitchFamily="34" charset="0"/>
                          <a:cs typeface="Arial" panose="020B0604020202020204" pitchFamily="34" charset="0"/>
                        </a:rPr>
                        <a:t>Flutter</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React Native</a:t>
                      </a:r>
                      <a:endParaRPr lang="en-US" sz="1600" dirty="0">
                        <a:latin typeface="Arial" panose="020B0604020202020204" pitchFamily="34" charset="0"/>
                        <a:cs typeface="Arial" panose="020B0604020202020204" pitchFamily="34" charset="0"/>
                      </a:endParaRPr>
                    </a:p>
                  </a:txBody>
                  <a:tcPr>
                    <a:solidFill>
                      <a:schemeClr val="accent1">
                        <a:lumMod val="50000"/>
                      </a:schemeClr>
                    </a:solidFill>
                  </a:tcPr>
                </a:tc>
              </a:tr>
              <a:tr h="1924856">
                <a:tc>
                  <a:txBody>
                    <a:bodyPr/>
                    <a:lstStyle/>
                    <a:p>
                      <a:pPr algn="ctr"/>
                      <a:r>
                        <a:rPr lang="en-US" sz="1600" dirty="0" err="1">
                          <a:latin typeface="Arial" panose="020B0604020202020204" pitchFamily="34" charset="0"/>
                          <a:cs typeface="Arial" panose="020B0604020202020204" pitchFamily="34" charset="0"/>
                        </a:rPr>
                        <a:t>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điểm</a:t>
                      </a:r>
                      <a:endParaRPr lang="en-US" sz="1600" dirty="0">
                        <a:latin typeface="Arial" panose="020B0604020202020204" pitchFamily="34" charset="0"/>
                        <a:cs typeface="Arial" panose="020B0604020202020204" pitchFamily="34" charset="0"/>
                      </a:endParaRPr>
                    </a:p>
                  </a:txBody>
                  <a:tcPr anchor="ctr">
                    <a:solidFill>
                      <a:schemeClr val="accent1">
                        <a:lumMod val="20000"/>
                        <a:lumOff val="80000"/>
                      </a:schemeClr>
                    </a:solidFill>
                  </a:tcPr>
                </a:tc>
                <a:tc>
                  <a:txBody>
                    <a:bodyPr/>
                    <a:lstStyle/>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Mạnh</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về</a:t>
                      </a:r>
                      <a:r>
                        <a:rPr lang="en-US" sz="1600" b="0" i="0" kern="1200" dirty="0">
                          <a:solidFill>
                            <a:schemeClr val="dk1"/>
                          </a:solidFill>
                          <a:effectLst/>
                          <a:latin typeface="Arial" panose="020B0604020202020204" pitchFamily="34" charset="0"/>
                          <a:ea typeface="+mn-ea"/>
                          <a:cs typeface="Arial" panose="020B0604020202020204" pitchFamily="34" charset="0"/>
                        </a:rPr>
                        <a:t> animation, performance app </a:t>
                      </a:r>
                      <a:r>
                        <a:rPr lang="en-US" sz="1600" b="0" i="0" kern="1200" dirty="0" err="1">
                          <a:solidFill>
                            <a:schemeClr val="dk1"/>
                          </a:solidFill>
                          <a:effectLst/>
                          <a:latin typeface="Arial" panose="020B0604020202020204" pitchFamily="34" charset="0"/>
                          <a:ea typeface="+mn-ea"/>
                          <a:cs typeface="Arial" panose="020B0604020202020204" pitchFamily="34" charset="0"/>
                        </a:rPr>
                        <a:t>rất</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cao</a:t>
                      </a:r>
                      <a:r>
                        <a:rPr lang="en-US" sz="1600" b="0" i="0" kern="1200" dirty="0">
                          <a:solidFill>
                            <a:schemeClr val="dk1"/>
                          </a:solidFill>
                          <a:effectLst/>
                          <a:latin typeface="Arial" panose="020B0604020202020204" pitchFamily="34" charset="0"/>
                          <a:ea typeface="+mn-ea"/>
                          <a:cs typeface="Arial" panose="020B0604020202020204" pitchFamily="34" charset="0"/>
                        </a:rPr>
                        <a:t>.</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vi-VN" sz="1600" b="0" i="0" kern="1200" dirty="0">
                          <a:solidFill>
                            <a:schemeClr val="dk1"/>
                          </a:solidFill>
                          <a:effectLst/>
                          <a:latin typeface="Arial" panose="020B0604020202020204" pitchFamily="34" charset="0"/>
                          <a:ea typeface="+mn-ea"/>
                          <a:cs typeface="Arial" panose="020B0604020202020204" pitchFamily="34" charset="0"/>
                        </a:rPr>
                        <a:t>Giao tiếp gần như trực tiếp với native</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vi-VN" sz="1600" b="0" i="0" kern="1200" dirty="0">
                          <a:solidFill>
                            <a:schemeClr val="dk1"/>
                          </a:solidFill>
                          <a:effectLst/>
                          <a:latin typeface="Arial" panose="020B0604020202020204" pitchFamily="34" charset="0"/>
                          <a:ea typeface="+mn-ea"/>
                          <a:cs typeface="Arial" panose="020B0604020202020204" pitchFamily="34" charset="0"/>
                        </a:rPr>
                        <a:t>Static language nhưng với syntax hiện đại, compiler linh động giữa AOT (for archive, build prod) và JIT (for development, hot reload)</a:t>
                      </a:r>
                      <a:endParaRPr lang="en-US" sz="16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Thiên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về</a:t>
                      </a:r>
                      <a:r>
                        <a:rPr lang="en-US" sz="1600" b="0" i="0" kern="1200" dirty="0">
                          <a:solidFill>
                            <a:schemeClr val="dk1"/>
                          </a:solidFill>
                          <a:effectLst/>
                          <a:latin typeface="Arial" panose="020B0604020202020204" pitchFamily="34" charset="0"/>
                          <a:ea typeface="+mn-ea"/>
                          <a:cs typeface="Arial" panose="020B0604020202020204" pitchFamily="34" charset="0"/>
                        </a:rPr>
                        <a:t> development/hotfix </a:t>
                      </a:r>
                      <a:r>
                        <a:rPr lang="en-US" sz="1600" b="0" i="0" kern="1200" dirty="0" err="1">
                          <a:solidFill>
                            <a:schemeClr val="dk1"/>
                          </a:solidFill>
                          <a:effectLst/>
                          <a:latin typeface="Arial" panose="020B0604020202020204" pitchFamily="34" charset="0"/>
                          <a:ea typeface="+mn-ea"/>
                          <a:cs typeface="Arial" panose="020B0604020202020204" pitchFamily="34" charset="0"/>
                        </a:rPr>
                        <a:t>nhanh</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Sử</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dụng</a:t>
                      </a:r>
                      <a:r>
                        <a:rPr lang="en-US" sz="1600" b="0" i="0" kern="1200" dirty="0">
                          <a:solidFill>
                            <a:schemeClr val="dk1"/>
                          </a:solidFill>
                          <a:effectLst/>
                          <a:latin typeface="Arial" panose="020B0604020202020204" pitchFamily="34" charset="0"/>
                          <a:ea typeface="+mn-ea"/>
                          <a:cs typeface="Arial" panose="020B0604020202020204" pitchFamily="34" charset="0"/>
                        </a:rPr>
                        <a:t> JS (</a:t>
                      </a:r>
                      <a:r>
                        <a:rPr lang="en-US" sz="1600" b="0" i="0" kern="1200" dirty="0" err="1">
                          <a:solidFill>
                            <a:schemeClr val="dk1"/>
                          </a:solidFill>
                          <a:effectLst/>
                          <a:latin typeface="Arial" panose="020B0604020202020204" pitchFamily="34" charset="0"/>
                          <a:ea typeface="+mn-ea"/>
                          <a:cs typeface="Arial" panose="020B0604020202020204" pitchFamily="34" charset="0"/>
                        </a:rPr>
                        <a:t>quen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thuộc</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với</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nhiều</a:t>
                      </a:r>
                      <a:r>
                        <a:rPr lang="en-US" sz="1600" b="0" i="0" kern="1200" dirty="0">
                          <a:solidFill>
                            <a:schemeClr val="dk1"/>
                          </a:solidFill>
                          <a:effectLst/>
                          <a:latin typeface="Arial" panose="020B0604020202020204" pitchFamily="34" charset="0"/>
                          <a:ea typeface="+mn-ea"/>
                          <a:cs typeface="Arial" panose="020B0604020202020204" pitchFamily="34" charset="0"/>
                        </a:rPr>
                        <a:t> developer) </a:t>
                      </a:r>
                      <a:r>
                        <a:rPr lang="en-US" sz="1600" b="0" i="0" kern="1200" dirty="0" err="1">
                          <a:solidFill>
                            <a:schemeClr val="dk1"/>
                          </a:solidFill>
                          <a:effectLst/>
                          <a:latin typeface="Arial" panose="020B0604020202020204" pitchFamily="34" charset="0"/>
                          <a:ea typeface="+mn-ea"/>
                          <a:cs typeface="Arial" panose="020B0604020202020204" pitchFamily="34" charset="0"/>
                        </a:rPr>
                        <a:t>và</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có</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thể</a:t>
                      </a:r>
                      <a:r>
                        <a:rPr lang="en-US" sz="1600" b="0" i="0" kern="1200" dirty="0">
                          <a:solidFill>
                            <a:schemeClr val="dk1"/>
                          </a:solidFill>
                          <a:effectLst/>
                          <a:latin typeface="Arial" panose="020B0604020202020204" pitchFamily="34" charset="0"/>
                          <a:ea typeface="+mn-ea"/>
                          <a:cs typeface="Arial" panose="020B0604020202020204" pitchFamily="34" charset="0"/>
                        </a:rPr>
                        <a:t> share business logic codebase </a:t>
                      </a:r>
                      <a:r>
                        <a:rPr lang="en-US" sz="1600" b="0" i="0" kern="1200" dirty="0" err="1">
                          <a:solidFill>
                            <a:schemeClr val="dk1"/>
                          </a:solidFill>
                          <a:effectLst/>
                          <a:latin typeface="Arial" panose="020B0604020202020204" pitchFamily="34" charset="0"/>
                          <a:ea typeface="+mn-ea"/>
                          <a:cs typeface="Arial" panose="020B0604020202020204" pitchFamily="34" charset="0"/>
                        </a:rPr>
                        <a:t>với</a:t>
                      </a:r>
                      <a:r>
                        <a:rPr lang="en-US" sz="1600" b="0" i="0" kern="1200" dirty="0">
                          <a:solidFill>
                            <a:schemeClr val="dk1"/>
                          </a:solidFill>
                          <a:effectLst/>
                          <a:latin typeface="Arial" panose="020B0604020202020204" pitchFamily="34" charset="0"/>
                          <a:ea typeface="+mn-ea"/>
                          <a:cs typeface="Arial" panose="020B0604020202020204" pitchFamily="34" charset="0"/>
                        </a:rPr>
                        <a:t> frontend (</a:t>
                      </a:r>
                      <a:r>
                        <a:rPr lang="en-US" sz="1600" b="0" i="0" kern="1200" dirty="0" err="1">
                          <a:solidFill>
                            <a:schemeClr val="dk1"/>
                          </a:solidFill>
                          <a:effectLst/>
                          <a:latin typeface="Arial" panose="020B0604020202020204" pitchFamily="34" charset="0"/>
                          <a:ea typeface="+mn-ea"/>
                          <a:cs typeface="Arial" panose="020B0604020202020204" pitchFamily="34" charset="0"/>
                        </a:rPr>
                        <a:t>js</a:t>
                      </a:r>
                      <a:r>
                        <a:rPr lang="en-US" sz="1600" b="0" i="0" kern="1200" dirty="0">
                          <a:solidFill>
                            <a:schemeClr val="dk1"/>
                          </a:solidFill>
                          <a:effectLst/>
                          <a:latin typeface="Arial" panose="020B0604020202020204" pitchFamily="34" charset="0"/>
                          <a:ea typeface="+mn-ea"/>
                          <a:cs typeface="Arial" panose="020B0604020202020204" pitchFamily="34" charset="0"/>
                        </a:rPr>
                        <a:t>)</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Có</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nhiều</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thư</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viện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hỗ</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trợ</a:t>
                      </a:r>
                      <a:endParaRPr lang="en-US" sz="1600"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1924856">
                <a:tc>
                  <a:txBody>
                    <a:bodyPr/>
                    <a:lstStyle/>
                    <a:p>
                      <a:pPr algn="ctr"/>
                      <a:r>
                        <a:rPr lang="en-US" sz="1600" dirty="0" err="1">
                          <a:latin typeface="Arial" panose="020B0604020202020204" pitchFamily="34" charset="0"/>
                          <a:cs typeface="Arial" panose="020B0604020202020204" pitchFamily="34" charset="0"/>
                        </a:rPr>
                        <a:t>Nhược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điểm</a:t>
                      </a:r>
                      <a:endParaRPr lang="en-US" sz="1600" dirty="0">
                        <a:latin typeface="Arial" panose="020B0604020202020204" pitchFamily="34" charset="0"/>
                        <a:cs typeface="Arial" panose="020B0604020202020204" pitchFamily="34" charset="0"/>
                      </a:endParaRPr>
                    </a:p>
                  </a:txBody>
                  <a:tcPr anchor="ctr">
                    <a:solidFill>
                      <a:schemeClr val="accent1">
                        <a:lumMod val="20000"/>
                        <a:lumOff val="80000"/>
                      </a:schemeClr>
                    </a:solidFill>
                  </a:tcPr>
                </a:tc>
                <a:tc>
                  <a:txBody>
                    <a:bodyPr/>
                    <a:lstStyle/>
                    <a:p>
                      <a:pPr marL="285750" indent="-285750">
                        <a:buFont typeface="Arial" panose="020B0604020202020204" pitchFamily="34" charset="0"/>
                        <a:buChar char="•"/>
                      </a:pPr>
                      <a:r>
                        <a:rPr lang="vi-VN" sz="1600" b="0" i="0" kern="1200" dirty="0">
                          <a:solidFill>
                            <a:schemeClr val="dk1"/>
                          </a:solidFill>
                          <a:effectLst/>
                          <a:latin typeface="Arial" panose="020B0604020202020204" pitchFamily="34" charset="0"/>
                          <a:ea typeface="+mn-ea"/>
                          <a:cs typeface="Arial" panose="020B0604020202020204" pitchFamily="34" charset="0"/>
                        </a:rPr>
                        <a:t> </a:t>
                      </a:r>
                      <a:r>
                        <a:rPr lang="vi-VN" sz="1600" b="0" i="0" u="none" strike="noStrike" kern="1200" dirty="0">
                          <a:solidFill>
                            <a:schemeClr val="dk1"/>
                          </a:solidFill>
                          <a:effectLst/>
                          <a:latin typeface="Arial" panose="020B0604020202020204" pitchFamily="34" charset="0"/>
                          <a:ea typeface="+mn-ea"/>
                          <a:cs typeface="Arial" panose="020B0604020202020204" pitchFamily="34" charset="0"/>
                        </a:rPr>
                        <a:t>Bộ render UI</a:t>
                      </a:r>
                      <a:r>
                        <a:rPr lang="vi-VN" sz="1600" b="0" i="0" kern="1200" dirty="0">
                          <a:solidFill>
                            <a:schemeClr val="dk1"/>
                          </a:solidFill>
                          <a:effectLst/>
                          <a:latin typeface="Arial" panose="020B0604020202020204" pitchFamily="34" charset="0"/>
                          <a:ea typeface="+mn-ea"/>
                          <a:cs typeface="Arial" panose="020B0604020202020204" pitchFamily="34" charset="0"/>
                        </a:rPr>
                        <a:t> được team author gần như viết lại, không liên quan tới UI có sẵn của Framework native, dẫn đến memory sử dụng khá nhiều.</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Phải</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học</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thêm</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ngôn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ngữ</a:t>
                      </a:r>
                      <a:r>
                        <a:rPr lang="en-US" sz="1600" b="0" i="0" kern="1200" dirty="0">
                          <a:solidFill>
                            <a:schemeClr val="dk1"/>
                          </a:solidFill>
                          <a:effectLst/>
                          <a:latin typeface="Arial" panose="020B0604020202020204" pitchFamily="34" charset="0"/>
                          <a:ea typeface="+mn-ea"/>
                          <a:cs typeface="Arial" panose="020B0604020202020204" pitchFamily="34" charset="0"/>
                        </a:rPr>
                        <a:t> DART, bloc pattern, DART Streaming</a:t>
                      </a:r>
                      <a:endParaRPr lang="en-US" sz="16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vi-VN" sz="1600" b="0" i="0" kern="1200" dirty="0">
                          <a:solidFill>
                            <a:schemeClr val="dk1"/>
                          </a:solidFill>
                          <a:effectLst/>
                          <a:latin typeface="Arial" panose="020B0604020202020204" pitchFamily="34" charset="0"/>
                          <a:ea typeface="+mn-ea"/>
                          <a:cs typeface="Arial" panose="020B0604020202020204" pitchFamily="34" charset="0"/>
                        </a:rPr>
                        <a:t>Giao tiếp với native thông qua các bridge, dễ bị bottleneck nếu không được kiểm soát tốt.</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Hiệu</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năng</a:t>
                      </a:r>
                      <a:r>
                        <a:rPr lang="en-US" sz="1600" b="0" i="0" kern="1200" dirty="0">
                          <a:solidFill>
                            <a:schemeClr val="dk1"/>
                          </a:solidFill>
                          <a:effectLst/>
                          <a:latin typeface="Arial" panose="020B0604020202020204" pitchFamily="34" charset="0"/>
                          <a:ea typeface="+mn-ea"/>
                          <a:cs typeface="Arial" panose="020B0604020202020204" pitchFamily="34" charset="0"/>
                        </a:rPr>
                        <a:t> animation </a:t>
                      </a:r>
                      <a:r>
                        <a:rPr lang="en-US" sz="1600" b="0" i="0" kern="1200" dirty="0" err="1">
                          <a:solidFill>
                            <a:schemeClr val="dk1"/>
                          </a:solidFill>
                          <a:effectLst/>
                          <a:latin typeface="Arial" panose="020B0604020202020204" pitchFamily="34" charset="0"/>
                          <a:ea typeface="+mn-ea"/>
                          <a:cs typeface="Arial" panose="020B0604020202020204" pitchFamily="34" charset="0"/>
                        </a:rPr>
                        <a:t>kém</a:t>
                      </a:r>
                      <a:endParaRPr lang="en-US" sz="1600" b="0" i="0" kern="1200" dirty="0">
                        <a:solidFill>
                          <a:schemeClr val="dk1"/>
                        </a:solidFill>
                        <a:effectLst/>
                        <a:latin typeface="Arial" panose="020B0604020202020204" pitchFamily="34" charset="0"/>
                        <a:ea typeface="+mn-ea"/>
                        <a:cs typeface="Arial" panose="020B0604020202020204" pitchFamily="34" charset="0"/>
                      </a:endParaRPr>
                    </a:p>
                    <a:p>
                      <a:pPr marL="285750" indent="-285750">
                        <a:buFont typeface="Arial" panose="020B0604020202020204" pitchFamily="34" charset="0"/>
                        <a:buChar char="•"/>
                      </a:pPr>
                      <a:r>
                        <a:rPr lang="en-US" sz="1600" b="0" i="0" kern="1200" dirty="0" err="1">
                          <a:solidFill>
                            <a:schemeClr val="dk1"/>
                          </a:solidFill>
                          <a:effectLst/>
                          <a:latin typeface="Arial" panose="020B0604020202020204" pitchFamily="34" charset="0"/>
                          <a:ea typeface="+mn-ea"/>
                          <a:cs typeface="Arial" panose="020B0604020202020204" pitchFamily="34" charset="0"/>
                        </a:rPr>
                        <a:t>Không</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thích</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hợp</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cho</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các</a:t>
                      </a:r>
                      <a:r>
                        <a:rPr lang="en-US" sz="1600" b="0" i="0" kern="1200" dirty="0">
                          <a:solidFill>
                            <a:schemeClr val="dk1"/>
                          </a:solidFill>
                          <a:effectLst/>
                          <a:latin typeface="Arial" panose="020B0604020202020204" pitchFamily="34" charset="0"/>
                          <a:ea typeface="+mn-ea"/>
                          <a:cs typeface="Arial" panose="020B0604020202020204" pitchFamily="34" charset="0"/>
                        </a:rPr>
                        <a:t> app </a:t>
                      </a:r>
                      <a:r>
                        <a:rPr lang="en-US" sz="1600" b="0" i="0" kern="1200" dirty="0" err="1">
                          <a:solidFill>
                            <a:schemeClr val="dk1"/>
                          </a:solidFill>
                          <a:effectLst/>
                          <a:latin typeface="Arial" panose="020B0604020202020204" pitchFamily="34" charset="0"/>
                          <a:ea typeface="+mn-ea"/>
                          <a:cs typeface="Arial" panose="020B0604020202020204" pitchFamily="34" charset="0"/>
                        </a:rPr>
                        <a:t>cần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năng</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lực</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tính</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toán</a:t>
                      </a:r>
                      <a:r>
                        <a:rPr lang="en-US" sz="1600" b="0" i="0" kern="1200" dirty="0">
                          <a:solidFill>
                            <a:schemeClr val="dk1"/>
                          </a:solidFill>
                          <a:effectLst/>
                          <a:latin typeface="Arial" panose="020B0604020202020204" pitchFamily="34" charset="0"/>
                          <a:ea typeface="+mn-ea"/>
                          <a:cs typeface="Arial" panose="020B0604020202020204" pitchFamily="34" charset="0"/>
                        </a:rPr>
                        <a:t> </a:t>
                      </a:r>
                      <a:r>
                        <a:rPr lang="en-US" sz="1600" b="0" i="0" kern="1200" dirty="0" err="1">
                          <a:solidFill>
                            <a:schemeClr val="dk1"/>
                          </a:solidFill>
                          <a:effectLst/>
                          <a:latin typeface="Arial" panose="020B0604020202020204" pitchFamily="34" charset="0"/>
                          <a:ea typeface="+mn-ea"/>
                          <a:cs typeface="Arial" panose="020B0604020202020204" pitchFamily="34" charset="0"/>
                        </a:rPr>
                        <a:t>cao</a:t>
                      </a:r>
                      <a:endParaRPr lang="en-US" sz="1600"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49103"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121249" y="2261971"/>
            <a:ext cx="3064475" cy="369332"/>
          </a:xfrm>
          <a:prstGeom prst="rect">
            <a:avLst/>
          </a:prstGeom>
          <a:noFill/>
        </p:spPr>
        <p:txBody>
          <a:bodyPr wrap="square" rtlCol="0">
            <a:spAutoFit/>
          </a:bodyPr>
          <a:lstStyle/>
          <a:p>
            <a:r>
              <a:rPr lang="en-US" b="1" dirty="0" err="1">
                <a:solidFill>
                  <a:srgbClr val="644C00"/>
                </a:solidFill>
                <a:latin typeface="Arial" panose="020B0604020202020204" pitchFamily="34" charset="0"/>
                <a:cs typeface="Arial" panose="020B0604020202020204" pitchFamily="34" charset="0"/>
              </a:rPr>
              <a:t>Ưu</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điểm</a:t>
            </a:r>
            <a:r>
              <a:rPr lang="en-US" b="1" dirty="0">
                <a:solidFill>
                  <a:srgbClr val="644C00"/>
                </a:solidFill>
                <a:latin typeface="Arial" panose="020B0604020202020204" pitchFamily="34" charset="0"/>
                <a:cs typeface="Arial" panose="020B0604020202020204" pitchFamily="34" charset="0"/>
              </a:rPr>
              <a:t> </a:t>
            </a:r>
            <a:r>
              <a:rPr lang="en-US" b="1" dirty="0" err="1">
                <a:solidFill>
                  <a:srgbClr val="644C00"/>
                </a:solidFill>
                <a:latin typeface="Arial" panose="020B0604020202020204" pitchFamily="34" charset="0"/>
                <a:cs typeface="Arial" panose="020B0604020202020204" pitchFamily="34" charset="0"/>
              </a:rPr>
              <a:t>của</a:t>
            </a:r>
            <a:r>
              <a:rPr lang="en-US" b="1" dirty="0">
                <a:solidFill>
                  <a:srgbClr val="644C00"/>
                </a:solidFill>
                <a:latin typeface="Arial" panose="020B0604020202020204" pitchFamily="34" charset="0"/>
                <a:cs typeface="Arial" panose="020B0604020202020204" pitchFamily="34" charset="0"/>
              </a:rPr>
              <a:t> Flutter</a:t>
            </a:r>
            <a:endParaRPr lang="en-US" b="1" dirty="0">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585787"/>
            <a:ext cx="2721935" cy="5910706"/>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291124" y="3975173"/>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4291123" y="674254"/>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246435" y="674254"/>
            <a:ext cx="3534440" cy="2208574"/>
          </a:xfrm>
          <a:prstGeom prst="roundRect">
            <a:avLst>
              <a:gd name="adj" fmla="val 10531"/>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6402708">
            <a:off x="1260808" y="-288651"/>
            <a:ext cx="2929318" cy="2929318"/>
          </a:xfrm>
          <a:prstGeom prst="rect">
            <a:avLst/>
          </a:prstGeom>
        </p:spPr>
      </p:pic>
      <p:sp>
        <p:nvSpPr>
          <p:cNvPr id="20" name="TextBox 19"/>
          <p:cNvSpPr txBox="1"/>
          <p:nvPr/>
        </p:nvSpPr>
        <p:spPr>
          <a:xfrm>
            <a:off x="959585" y="2766077"/>
            <a:ext cx="2589033" cy="707886"/>
          </a:xfrm>
          <a:prstGeom prst="rect">
            <a:avLst/>
          </a:prstGeom>
          <a:noFill/>
        </p:spPr>
        <p:txBody>
          <a:bodyPr wrap="square" rtlCol="0">
            <a:spAutoFit/>
          </a:bodyPr>
          <a:lstStyle/>
          <a:p>
            <a:pPr algn="ctr"/>
            <a:r>
              <a:rPr lang="en-US" sz="2000" b="1" dirty="0">
                <a:solidFill>
                  <a:srgbClr val="716937"/>
                </a:solidFill>
                <a:latin typeface="Arial" panose="020B0604020202020204" pitchFamily="34" charset="0"/>
                <a:cs typeface="Arial" panose="020B0604020202020204" pitchFamily="34" charset="0"/>
              </a:rPr>
              <a:t>So </a:t>
            </a:r>
            <a:r>
              <a:rPr lang="en-US" sz="2000" b="1" dirty="0" err="1">
                <a:solidFill>
                  <a:srgbClr val="716937"/>
                </a:solidFill>
                <a:latin typeface="Arial" panose="020B0604020202020204" pitchFamily="34" charset="0"/>
                <a:cs typeface="Arial" panose="020B0604020202020204" pitchFamily="34" charset="0"/>
              </a:rPr>
              <a:t>sánh</a:t>
            </a:r>
            <a:r>
              <a:rPr lang="en-US" sz="2000" b="1" dirty="0">
                <a:solidFill>
                  <a:srgbClr val="716937"/>
                </a:solidFill>
                <a:latin typeface="Arial" panose="020B0604020202020204" pitchFamily="34" charset="0"/>
                <a:cs typeface="Arial" panose="020B0604020202020204" pitchFamily="34" charset="0"/>
              </a:rPr>
              <a:t> Flutter </a:t>
            </a:r>
            <a:r>
              <a:rPr lang="en-US" sz="2000" b="1" dirty="0" err="1">
                <a:solidFill>
                  <a:srgbClr val="716937"/>
                </a:solidFill>
                <a:latin typeface="Arial" panose="020B0604020202020204" pitchFamily="34" charset="0"/>
                <a:cs typeface="Arial" panose="020B0604020202020204" pitchFamily="34" charset="0"/>
              </a:rPr>
              <a:t>với</a:t>
            </a:r>
            <a:r>
              <a:rPr lang="en-US" sz="2000" b="1" dirty="0">
                <a:solidFill>
                  <a:srgbClr val="716937"/>
                </a:solidFill>
                <a:latin typeface="Arial" panose="020B0604020202020204" pitchFamily="34" charset="0"/>
                <a:cs typeface="Arial" panose="020B0604020202020204" pitchFamily="34" charset="0"/>
              </a:rPr>
              <a:t> Android Studio</a:t>
            </a:r>
            <a:endParaRPr lang="en-US" sz="2000" b="1" dirty="0">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222743" y="359912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917057" y="3298751"/>
            <a:ext cx="2229480" cy="258340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24448" y="986698"/>
            <a:ext cx="1315541" cy="1477487"/>
          </a:xfrm>
          <a:prstGeom prst="rect">
            <a:avLst/>
          </a:prstGeom>
        </p:spPr>
      </p:pic>
      <p:sp>
        <p:nvSpPr>
          <p:cNvPr id="33" name="TextBox 32"/>
          <p:cNvSpPr txBox="1"/>
          <p:nvPr/>
        </p:nvSpPr>
        <p:spPr>
          <a:xfrm>
            <a:off x="5888001" y="1248387"/>
            <a:ext cx="1655631" cy="954107"/>
          </a:xfrm>
          <a:prstGeom prst="rect">
            <a:avLst/>
          </a:prstGeom>
          <a:noFill/>
        </p:spPr>
        <p:txBody>
          <a:bodyPr wrap="square" rtlCol="0">
            <a:spAutoFit/>
          </a:bodyPr>
          <a:lstStyle/>
          <a:p>
            <a:pPr algn="ctr"/>
            <a:r>
              <a:rPr lang="en-US" sz="2800" b="1" dirty="0">
                <a:solidFill>
                  <a:srgbClr val="4C602E"/>
                </a:solidFill>
                <a:latin typeface="Arial" panose="020B0604020202020204" pitchFamily="34" charset="0"/>
                <a:cs typeface="Arial" panose="020B0604020202020204" pitchFamily="34" charset="0"/>
              </a:rPr>
              <a:t>Android Studio</a:t>
            </a:r>
            <a:endParaRPr lang="en-US" sz="2800" b="1" dirty="0">
              <a:solidFill>
                <a:srgbClr val="4C602E"/>
              </a:solidFill>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431392" y="983654"/>
            <a:ext cx="1462983" cy="1462983"/>
          </a:xfrm>
          <a:prstGeom prst="rect">
            <a:avLst/>
          </a:prstGeom>
        </p:spPr>
      </p:pic>
      <p:sp>
        <p:nvSpPr>
          <p:cNvPr id="34" name="TextBox 33"/>
          <p:cNvSpPr txBox="1"/>
          <p:nvPr/>
        </p:nvSpPr>
        <p:spPr>
          <a:xfrm>
            <a:off x="9804399" y="1301486"/>
            <a:ext cx="1655631" cy="954107"/>
          </a:xfrm>
          <a:prstGeom prst="rect">
            <a:avLst/>
          </a:prstGeom>
          <a:noFill/>
        </p:spPr>
        <p:txBody>
          <a:bodyPr wrap="square" rtlCol="0">
            <a:spAutoFit/>
          </a:bodyPr>
          <a:lstStyle/>
          <a:p>
            <a:pPr algn="ctr"/>
            <a:r>
              <a:rPr lang="en-US" sz="2800" b="1" dirty="0">
                <a:solidFill>
                  <a:srgbClr val="586868"/>
                </a:solidFill>
                <a:latin typeface="Arial" panose="020B0604020202020204" pitchFamily="34" charset="0"/>
                <a:cs typeface="Arial" panose="020B0604020202020204" pitchFamily="34" charset="0"/>
              </a:rPr>
              <a:t>React Native</a:t>
            </a:r>
            <a:endParaRPr lang="en-US" sz="2800" b="1" dirty="0">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6096000" y="4076016"/>
            <a:ext cx="3798375" cy="954107"/>
          </a:xfrm>
          <a:prstGeom prst="rect">
            <a:avLst/>
          </a:prstGeom>
          <a:noFill/>
        </p:spPr>
        <p:txBody>
          <a:bodyPr wrap="square" rtlCol="0">
            <a:spAutoFit/>
          </a:bodyPr>
          <a:lstStyle/>
          <a:p>
            <a:r>
              <a:rPr lang="en-US" sz="2800" b="1" dirty="0">
                <a:solidFill>
                  <a:srgbClr val="B54121"/>
                </a:solidFill>
                <a:latin typeface="Arial" panose="020B0604020202020204" pitchFamily="34" charset="0"/>
                <a:cs typeface="Arial" panose="020B0604020202020204" pitchFamily="34" charset="0"/>
              </a:rPr>
              <a:t>So </a:t>
            </a:r>
            <a:r>
              <a:rPr lang="en-US" sz="2800" b="1" dirty="0" err="1">
                <a:solidFill>
                  <a:srgbClr val="B54121"/>
                </a:solidFill>
                <a:latin typeface="Arial" panose="020B0604020202020204" pitchFamily="34" charset="0"/>
                <a:cs typeface="Arial" panose="020B0604020202020204" pitchFamily="34" charset="0"/>
              </a:rPr>
              <a:t>sánh</a:t>
            </a:r>
            <a:r>
              <a:rPr lang="en-US" sz="2800" b="1" dirty="0">
                <a:solidFill>
                  <a:srgbClr val="B54121"/>
                </a:solidFill>
                <a:latin typeface="Arial" panose="020B0604020202020204" pitchFamily="34" charset="0"/>
                <a:cs typeface="Arial" panose="020B0604020202020204" pitchFamily="34" charset="0"/>
              </a:rPr>
              <a:t> Flutter </a:t>
            </a:r>
            <a:r>
              <a:rPr lang="en-US" sz="2800" b="1" dirty="0" err="1">
                <a:solidFill>
                  <a:srgbClr val="B54121"/>
                </a:solidFill>
                <a:latin typeface="Arial" panose="020B0604020202020204" pitchFamily="34" charset="0"/>
                <a:cs typeface="Arial" panose="020B0604020202020204" pitchFamily="34" charset="0"/>
              </a:rPr>
              <a:t>với</a:t>
            </a:r>
            <a:r>
              <a:rPr lang="en-US" sz="2800" b="1" dirty="0">
                <a:solidFill>
                  <a:srgbClr val="B54121"/>
                </a:solidFill>
                <a:latin typeface="Arial" panose="020B0604020202020204" pitchFamily="34" charset="0"/>
                <a:cs typeface="Arial" panose="020B0604020202020204" pitchFamily="34" charset="0"/>
              </a:rPr>
              <a:t> React Native</a:t>
            </a:r>
            <a:endParaRPr lang="en-US" sz="2800" b="1" dirty="0">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6467102" y="4721341"/>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rot="9059847">
            <a:off x="-3009826" y="-612929"/>
            <a:ext cx="1687398" cy="1225855"/>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6770617">
            <a:off x="13010551" y="-812575"/>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9069305">
            <a:off x="14730055" y="-1030719"/>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3176710">
            <a:off x="-2568289" y="6289320"/>
            <a:ext cx="1219201" cy="1004047"/>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15973477">
            <a:off x="-3976040" y="6714693"/>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654449">
            <a:off x="14780203" y="5053445"/>
            <a:ext cx="1219201" cy="1004047"/>
          </a:xfrm>
          <a:prstGeom prst="triangle">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393124" y="-7263764"/>
            <a:ext cx="1425880" cy="1439514"/>
            <a:chOff x="3734382" y="1496079"/>
            <a:chExt cx="1198227" cy="1142949"/>
          </a:xfrm>
        </p:grpSpPr>
        <p:sp>
          <p:nvSpPr>
            <p:cNvPr id="32" name="Oval 31"/>
            <p:cNvSpPr/>
            <p:nvPr/>
          </p:nvSpPr>
          <p:spPr>
            <a:xfrm>
              <a:off x="3734382" y="1496079"/>
              <a:ext cx="1198227" cy="114294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54136" y="1523030"/>
              <a:ext cx="1158718" cy="1089046"/>
            </a:xfrm>
            <a:prstGeom prst="ellipse">
              <a:avLst/>
            </a:prstGeom>
            <a:blipFill dpi="0" rotWithShape="1">
              <a:blip r:embed="rId6">
                <a:extLst>
                  <a:ext uri="{28A0092B-C50C-407E-A947-70E740481C1C}">
                    <a14:useLocalDpi xmlns:a14="http://schemas.microsoft.com/office/drawing/2010/main" val="0"/>
                  </a:ext>
                </a:extLst>
              </a:blip>
              <a:srcRect/>
              <a:stretch>
                <a:fillRect l="-541" t="-65298" r="541" b="-292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3421497" y="-3646141"/>
            <a:ext cx="5542069" cy="646331"/>
          </a:xfrm>
          <a:prstGeom prst="rect">
            <a:avLst/>
          </a:prstGeom>
          <a:noFill/>
        </p:spPr>
        <p:txBody>
          <a:bodyPr wrap="square" rtlCol="0">
            <a:spAutoFit/>
          </a:bodyPr>
          <a:lstStyle/>
          <a:p>
            <a:pPr algn="ctr"/>
            <a:r>
              <a:rPr lang="en-US" sz="3600" b="1">
                <a:solidFill>
                  <a:srgbClr val="644C00"/>
                </a:solidFill>
                <a:latin typeface="Arial" panose="020B0604020202020204" pitchFamily="34" charset="0"/>
                <a:cs typeface="Arial" panose="020B0604020202020204" pitchFamily="34" charset="0"/>
              </a:rPr>
              <a:t>Thanks For Watching!</a:t>
            </a:r>
            <a:endParaRPr lang="en-US" sz="3600" b="1">
              <a:solidFill>
                <a:srgbClr val="644C00"/>
              </a:solidFill>
              <a:latin typeface="Arial" panose="020B0604020202020204" pitchFamily="34" charset="0"/>
              <a:cs typeface="Arial" panose="020B0604020202020204" pitchFamily="34" charset="0"/>
            </a:endParaRPr>
          </a:p>
        </p:txBody>
      </p:sp>
      <p:sp>
        <p:nvSpPr>
          <p:cNvPr id="40" name="TextBox 39"/>
          <p:cNvSpPr txBox="1"/>
          <p:nvPr/>
        </p:nvSpPr>
        <p:spPr>
          <a:xfrm>
            <a:off x="3324965" y="11028703"/>
            <a:ext cx="5542069" cy="461665"/>
          </a:xfrm>
          <a:prstGeom prst="rect">
            <a:avLst/>
          </a:prstGeom>
          <a:noFill/>
        </p:spPr>
        <p:txBody>
          <a:bodyPr wrap="square" rtlCol="0">
            <a:spAutoFit/>
          </a:bodyPr>
          <a:lstStyle/>
          <a:p>
            <a:pPr algn="ctr"/>
            <a:r>
              <a:rPr lang="en-US" sz="2400">
                <a:solidFill>
                  <a:srgbClr val="644C00"/>
                </a:solidFill>
                <a:latin typeface="Arial" panose="020B0604020202020204" pitchFamily="34" charset="0"/>
                <a:cs typeface="Arial" panose="020B0604020202020204" pitchFamily="34" charset="0"/>
              </a:rPr>
              <a:t>Group Name</a:t>
            </a:r>
            <a:endParaRPr lang="en-US" sz="2400">
              <a:solidFill>
                <a:srgbClr val="644C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531419" y="342900"/>
            <a:ext cx="523770" cy="485774"/>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2801771" y="2261971"/>
            <a:ext cx="3064475" cy="369332"/>
          </a:xfrm>
          <a:prstGeom prst="rect">
            <a:avLst/>
          </a:prstGeom>
          <a:noFill/>
        </p:spPr>
        <p:txBody>
          <a:bodyPr wrap="square" rtlCol="0">
            <a:spAutoFit/>
          </a:bodyPr>
          <a:lstStyle/>
          <a:p>
            <a:r>
              <a:rPr lang="en-US" b="1">
                <a:solidFill>
                  <a:srgbClr val="644C00"/>
                </a:solidFill>
                <a:latin typeface="Arial" panose="020B0604020202020204" pitchFamily="34" charset="0"/>
                <a:cs typeface="Arial" panose="020B0604020202020204" pitchFamily="34" charset="0"/>
              </a:rPr>
              <a:t>Nội dung 4</a:t>
            </a:r>
            <a:endParaRPr lang="en-US" b="1">
              <a:solidFill>
                <a:srgbClr val="644C00"/>
              </a:solidFill>
              <a:latin typeface="Arial" panose="020B0604020202020204" pitchFamily="34" charset="0"/>
              <a:cs typeface="Arial" panose="020B0604020202020204" pitchFamily="34" charset="0"/>
            </a:endParaRPr>
          </a:p>
        </p:txBody>
      </p:sp>
      <p:sp>
        <p:nvSpPr>
          <p:cNvPr id="3" name="Rectangle: Rounded Corners 2"/>
          <p:cNvSpPr/>
          <p:nvPr/>
        </p:nvSpPr>
        <p:spPr>
          <a:xfrm>
            <a:off x="893135" y="-7643839"/>
            <a:ext cx="2721935" cy="5910706"/>
          </a:xfrm>
          <a:prstGeom prst="roundRect">
            <a:avLst>
              <a:gd name="adj" fmla="val 10531"/>
            </a:avLst>
          </a:prstGeom>
          <a:solidFill>
            <a:srgbClr val="CC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291124" y="9362735"/>
            <a:ext cx="7489750" cy="2521319"/>
          </a:xfrm>
          <a:prstGeom prst="roundRect">
            <a:avLst>
              <a:gd name="adj" fmla="val 10531"/>
            </a:avLst>
          </a:prstGeom>
          <a:solidFill>
            <a:srgbClr val="E27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4291123" y="-3848332"/>
            <a:ext cx="3534440" cy="2208573"/>
          </a:xfrm>
          <a:prstGeom prst="roundRect">
            <a:avLst>
              <a:gd name="adj" fmla="val 10531"/>
            </a:avLst>
          </a:prstGeom>
          <a:solidFill>
            <a:srgbClr val="A3B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8246435" y="-5454716"/>
            <a:ext cx="3534440" cy="2208574"/>
          </a:xfrm>
          <a:prstGeom prst="roundRect">
            <a:avLst>
              <a:gd name="adj" fmla="val 10531"/>
            </a:avLst>
          </a:prstGeom>
          <a:solidFill>
            <a:srgbClr val="B4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6200000">
            <a:off x="1260808" y="-8518277"/>
            <a:ext cx="2929318" cy="2929318"/>
          </a:xfrm>
          <a:prstGeom prst="rect">
            <a:avLst/>
          </a:prstGeom>
        </p:spPr>
      </p:pic>
      <p:sp>
        <p:nvSpPr>
          <p:cNvPr id="20" name="TextBox 19"/>
          <p:cNvSpPr txBox="1"/>
          <p:nvPr/>
        </p:nvSpPr>
        <p:spPr>
          <a:xfrm>
            <a:off x="1007459" y="-5642593"/>
            <a:ext cx="2218981" cy="954107"/>
          </a:xfrm>
          <a:prstGeom prst="rect">
            <a:avLst/>
          </a:prstGeom>
          <a:noFill/>
        </p:spPr>
        <p:txBody>
          <a:bodyPr wrap="square" rtlCol="0">
            <a:spAutoFit/>
          </a:bodyPr>
          <a:lstStyle/>
          <a:p>
            <a:pPr algn="ctr"/>
            <a:r>
              <a:rPr lang="en-US" sz="2800" b="1">
                <a:solidFill>
                  <a:srgbClr val="716937"/>
                </a:solidFill>
                <a:latin typeface="Arial" panose="020B0604020202020204" pitchFamily="34" charset="0"/>
                <a:cs typeface="Arial" panose="020B0604020202020204" pitchFamily="34" charset="0"/>
              </a:rPr>
              <a:t>NỘI DUNG Ý 1</a:t>
            </a:r>
            <a:endParaRPr lang="en-US" sz="2800" b="1">
              <a:solidFill>
                <a:srgbClr val="716937"/>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1222743" y="-4630503"/>
            <a:ext cx="2218981" cy="0"/>
          </a:xfrm>
          <a:prstGeom prst="line">
            <a:avLst/>
          </a:prstGeom>
          <a:ln>
            <a:solidFill>
              <a:srgbClr val="5A532C"/>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38694" y="-4492164"/>
            <a:ext cx="2686005" cy="338554"/>
          </a:xfrm>
          <a:prstGeom prst="rect">
            <a:avLst/>
          </a:prstGeom>
          <a:noFill/>
        </p:spPr>
        <p:txBody>
          <a:bodyPr wrap="square" rtlCol="0">
            <a:spAutoFit/>
          </a:bodyPr>
          <a:lstStyle/>
          <a:p>
            <a:r>
              <a:rPr lang="en-US" sz="1600">
                <a:solidFill>
                  <a:srgbClr val="5A532C"/>
                </a:solidFill>
                <a:latin typeface="Arial" panose="020B0604020202020204" pitchFamily="34" charset="0"/>
                <a:cs typeface="Arial" panose="020B0604020202020204" pitchFamily="34" charset="0"/>
              </a:rPr>
              <a:t>Ghi chú nội dung ý 1 </a:t>
            </a:r>
            <a:endParaRPr lang="en-US" sz="1600">
              <a:solidFill>
                <a:srgbClr val="5A532C"/>
              </a:solidFill>
              <a:latin typeface="Arial" panose="020B0604020202020204" pitchFamily="34" charset="0"/>
              <a:cs typeface="Arial" panose="020B0604020202020204" pitchFamily="34" charset="0"/>
            </a:endParaRPr>
          </a:p>
        </p:txBody>
      </p:sp>
      <p:pic>
        <p:nvPicPr>
          <p:cNvPr id="21" name="Picture 20" descr="Icon&#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094" y="8686313"/>
            <a:ext cx="2583407" cy="258340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524448" y="-3535888"/>
            <a:ext cx="1315541" cy="1477487"/>
          </a:xfrm>
          <a:prstGeom prst="rect">
            <a:avLst/>
          </a:prstGeom>
        </p:spPr>
      </p:pic>
      <p:sp>
        <p:nvSpPr>
          <p:cNvPr id="33" name="TextBox 32"/>
          <p:cNvSpPr txBox="1"/>
          <p:nvPr/>
        </p:nvSpPr>
        <p:spPr>
          <a:xfrm>
            <a:off x="5920962" y="-3535888"/>
            <a:ext cx="1655631" cy="523220"/>
          </a:xfrm>
          <a:prstGeom prst="rect">
            <a:avLst/>
          </a:prstGeom>
          <a:noFill/>
        </p:spPr>
        <p:txBody>
          <a:bodyPr wrap="square" rtlCol="0">
            <a:spAutoFit/>
          </a:bodyPr>
          <a:lstStyle/>
          <a:p>
            <a:pPr algn="ctr"/>
            <a:r>
              <a:rPr lang="en-US" sz="2800" b="1">
                <a:solidFill>
                  <a:srgbClr val="4C602E"/>
                </a:solidFill>
                <a:latin typeface="Arial" panose="020B0604020202020204" pitchFamily="34" charset="0"/>
                <a:cs typeface="Arial" panose="020B0604020202020204" pitchFamily="34" charset="0"/>
              </a:rPr>
              <a:t>Hình 1</a:t>
            </a:r>
            <a:endParaRPr lang="en-US" sz="2800" b="1">
              <a:solidFill>
                <a:srgbClr val="4C602E"/>
              </a:solidFill>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431392" y="-5145316"/>
            <a:ext cx="1462983" cy="1462983"/>
          </a:xfrm>
          <a:prstGeom prst="rect">
            <a:avLst/>
          </a:prstGeom>
        </p:spPr>
      </p:pic>
      <p:sp>
        <p:nvSpPr>
          <p:cNvPr id="34" name="TextBox 33"/>
          <p:cNvSpPr txBox="1"/>
          <p:nvPr/>
        </p:nvSpPr>
        <p:spPr>
          <a:xfrm>
            <a:off x="9804399" y="-5214571"/>
            <a:ext cx="1655631" cy="523220"/>
          </a:xfrm>
          <a:prstGeom prst="rect">
            <a:avLst/>
          </a:prstGeom>
          <a:noFill/>
        </p:spPr>
        <p:txBody>
          <a:bodyPr wrap="square" rtlCol="0">
            <a:spAutoFit/>
          </a:bodyPr>
          <a:lstStyle/>
          <a:p>
            <a:pPr algn="ctr"/>
            <a:r>
              <a:rPr lang="en-US" sz="2800" b="1">
                <a:solidFill>
                  <a:srgbClr val="586868"/>
                </a:solidFill>
                <a:latin typeface="Arial" panose="020B0604020202020204" pitchFamily="34" charset="0"/>
                <a:cs typeface="Arial" panose="020B0604020202020204" pitchFamily="34" charset="0"/>
              </a:rPr>
              <a:t>Hình 2</a:t>
            </a:r>
            <a:endParaRPr lang="en-US" sz="2800" b="1">
              <a:solidFill>
                <a:srgbClr val="586868"/>
              </a:solidFill>
              <a:latin typeface="Arial" panose="020B0604020202020204" pitchFamily="34" charset="0"/>
              <a:cs typeface="Arial" panose="020B0604020202020204" pitchFamily="34" charset="0"/>
            </a:endParaRPr>
          </a:p>
        </p:txBody>
      </p:sp>
      <p:sp>
        <p:nvSpPr>
          <p:cNvPr id="35" name="TextBox 34"/>
          <p:cNvSpPr txBox="1"/>
          <p:nvPr/>
        </p:nvSpPr>
        <p:spPr>
          <a:xfrm>
            <a:off x="6096000" y="9463578"/>
            <a:ext cx="3139911" cy="523220"/>
          </a:xfrm>
          <a:prstGeom prst="rect">
            <a:avLst/>
          </a:prstGeom>
          <a:noFill/>
        </p:spPr>
        <p:txBody>
          <a:bodyPr wrap="square" rtlCol="0">
            <a:spAutoFit/>
          </a:bodyPr>
          <a:lstStyle/>
          <a:p>
            <a:pPr algn="ctr"/>
            <a:r>
              <a:rPr lang="en-US" sz="2800" b="1">
                <a:solidFill>
                  <a:srgbClr val="B54121"/>
                </a:solidFill>
                <a:latin typeface="Arial" panose="020B0604020202020204" pitchFamily="34" charset="0"/>
                <a:cs typeface="Arial" panose="020B0604020202020204" pitchFamily="34" charset="0"/>
              </a:rPr>
              <a:t>NỘI DUNG Ý 2</a:t>
            </a:r>
            <a:endParaRPr lang="en-US" sz="2800" b="1">
              <a:solidFill>
                <a:srgbClr val="B5412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6467102" y="10108903"/>
            <a:ext cx="4992928" cy="0"/>
          </a:xfrm>
          <a:prstGeom prst="line">
            <a:avLst/>
          </a:prstGeom>
          <a:ln>
            <a:solidFill>
              <a:srgbClr val="B5412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66182" y="10231009"/>
            <a:ext cx="2686005" cy="338554"/>
          </a:xfrm>
          <a:prstGeom prst="rect">
            <a:avLst/>
          </a:prstGeom>
          <a:noFill/>
        </p:spPr>
        <p:txBody>
          <a:bodyPr wrap="square" rtlCol="0">
            <a:spAutoFit/>
          </a:bodyPr>
          <a:lstStyle/>
          <a:p>
            <a:r>
              <a:rPr lang="en-US" sz="1600">
                <a:solidFill>
                  <a:srgbClr val="B54121"/>
                </a:solidFill>
                <a:latin typeface="Arial" panose="020B0604020202020204" pitchFamily="34" charset="0"/>
                <a:cs typeface="Arial" panose="020B0604020202020204" pitchFamily="34" charset="0"/>
              </a:rPr>
              <a:t>Ghi chú nội dung ý 2 </a:t>
            </a:r>
            <a:endParaRPr lang="en-US" sz="1600">
              <a:solidFill>
                <a:srgbClr val="B54121"/>
              </a:solidFill>
              <a:latin typeface="Arial" panose="020B0604020202020204" pitchFamily="34" charset="0"/>
              <a:cs typeface="Arial" panose="020B0604020202020204" pitchFamily="34" charset="0"/>
            </a:endParaRPr>
          </a:p>
        </p:txBody>
      </p:sp>
      <p:sp>
        <p:nvSpPr>
          <p:cNvPr id="22" name="Isosceles Triangle 21"/>
          <p:cNvSpPr/>
          <p:nvPr/>
        </p:nvSpPr>
        <p:spPr>
          <a:xfrm rot="2945088">
            <a:off x="-323474" y="-69115"/>
            <a:ext cx="1687398" cy="122585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19638844">
            <a:off x="11236326" y="5776776"/>
            <a:ext cx="1219201" cy="100404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1639956">
            <a:off x="10690432" y="111163"/>
            <a:ext cx="1219201" cy="100404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11639956">
            <a:off x="10787516" y="206917"/>
            <a:ext cx="1219201" cy="1004047"/>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10118352">
            <a:off x="98739" y="5247166"/>
            <a:ext cx="1219201" cy="100404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0118352">
            <a:off x="229827" y="5313824"/>
            <a:ext cx="1219201" cy="100404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393124" y="1247768"/>
            <a:ext cx="1425880" cy="1439514"/>
            <a:chOff x="3734382" y="1496079"/>
            <a:chExt cx="1198227" cy="1142949"/>
          </a:xfrm>
        </p:grpSpPr>
        <p:sp>
          <p:nvSpPr>
            <p:cNvPr id="32" name="Oval 31"/>
            <p:cNvSpPr/>
            <p:nvPr/>
          </p:nvSpPr>
          <p:spPr>
            <a:xfrm>
              <a:off x="3734382" y="1496079"/>
              <a:ext cx="1198227" cy="11429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54136" y="1523030"/>
              <a:ext cx="1158718" cy="1089046"/>
            </a:xfrm>
            <a:prstGeom prst="ellipse">
              <a:avLst/>
            </a:prstGeom>
            <a:blipFill>
              <a:blip r:embed="rId1">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TextBox 37"/>
          <p:cNvSpPr txBox="1"/>
          <p:nvPr/>
        </p:nvSpPr>
        <p:spPr>
          <a:xfrm>
            <a:off x="1714063" y="2951520"/>
            <a:ext cx="8688559" cy="646331"/>
          </a:xfrm>
          <a:prstGeom prst="rect">
            <a:avLst/>
          </a:prstGeom>
          <a:noFill/>
        </p:spPr>
        <p:txBody>
          <a:bodyPr wrap="square" rtlCol="0">
            <a:spAutoFit/>
          </a:bodyPr>
          <a:lstStyle/>
          <a:p>
            <a:pPr algn="ctr"/>
            <a:r>
              <a:rPr lang="en-US" sz="3600" b="1" dirty="0" err="1">
                <a:solidFill>
                  <a:schemeClr val="accent1">
                    <a:lumMod val="75000"/>
                  </a:schemeClr>
                </a:solidFill>
                <a:latin typeface="Arial" panose="020B0604020202020204" pitchFamily="34" charset="0"/>
                <a:cs typeface="Arial" panose="020B0604020202020204" pitchFamily="34" charset="0"/>
              </a:rPr>
              <a:t>Cám</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ơn</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thầy</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và</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các</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bạn</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đã</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lắng</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nghe</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10"/>
          <p:cNvSpPr/>
          <p:nvPr/>
        </p:nvSpPr>
        <p:spPr>
          <a:xfrm rot="21151382">
            <a:off x="-742802" y="-388990"/>
            <a:ext cx="1687398" cy="1225855"/>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2336309">
            <a:off x="11613794" y="6000060"/>
            <a:ext cx="1219201" cy="100404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4078309">
            <a:off x="11485316" y="-346038"/>
            <a:ext cx="1219201" cy="100404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4078309">
            <a:off x="11582400" y="-250284"/>
            <a:ext cx="1219201" cy="1004047"/>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10118352">
            <a:off x="-645540" y="6384850"/>
            <a:ext cx="1219201" cy="100404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10118352">
            <a:off x="-514452" y="6451508"/>
            <a:ext cx="1219201" cy="100404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38978" y="517496"/>
            <a:ext cx="5210163" cy="646331"/>
          </a:xfrm>
          <a:prstGeom prst="rect">
            <a:avLst/>
          </a:prstGeom>
          <a:noFill/>
        </p:spPr>
        <p:txBody>
          <a:bodyPr wrap="square" rtlCol="0">
            <a:spAutoFit/>
          </a:bodyPr>
          <a:lstStyle/>
          <a:p>
            <a:r>
              <a:rPr lang="en-US" sz="3600" b="1" dirty="0" err="1">
                <a:solidFill>
                  <a:schemeClr val="accent1">
                    <a:lumMod val="75000"/>
                  </a:schemeClr>
                </a:solidFill>
                <a:latin typeface="Arial" panose="020B0604020202020204" pitchFamily="34" charset="0"/>
                <a:cs typeface="Arial" panose="020B0604020202020204" pitchFamily="34" charset="0"/>
              </a:rPr>
              <a:t>Nội</a:t>
            </a:r>
            <a:r>
              <a:rPr lang="en-US" sz="3600" b="1" dirty="0">
                <a:solidFill>
                  <a:schemeClr val="accent1">
                    <a:lumMod val="75000"/>
                  </a:schemeClr>
                </a:solidFill>
                <a:latin typeface="Arial" panose="020B0604020202020204" pitchFamily="34" charset="0"/>
                <a:cs typeface="Arial" panose="020B0604020202020204" pitchFamily="34" charset="0"/>
              </a:rPr>
              <a:t> dung </a:t>
            </a:r>
            <a:r>
              <a:rPr lang="en-US" sz="3600" b="1" dirty="0" err="1">
                <a:solidFill>
                  <a:schemeClr val="accent1">
                    <a:lumMod val="75000"/>
                  </a:schemeClr>
                </a:solidFill>
                <a:latin typeface="Arial" panose="020B0604020202020204" pitchFamily="34" charset="0"/>
                <a:cs typeface="Arial" panose="020B0604020202020204" pitchFamily="34" charset="0"/>
              </a:rPr>
              <a:t>Thuyết</a:t>
            </a:r>
            <a:r>
              <a:rPr lang="en-US" sz="3600" b="1" dirty="0">
                <a:solidFill>
                  <a:schemeClr val="accent1">
                    <a:lumMod val="75000"/>
                  </a:schemeClr>
                </a:solidFill>
                <a:latin typeface="Arial" panose="020B0604020202020204" pitchFamily="34" charset="0"/>
                <a:cs typeface="Arial" panose="020B0604020202020204" pitchFamily="34" charset="0"/>
              </a:rPr>
              <a:t> </a:t>
            </a:r>
            <a:r>
              <a:rPr lang="en-US" sz="3600" b="1" dirty="0" err="1">
                <a:solidFill>
                  <a:schemeClr val="accent1">
                    <a:lumMod val="75000"/>
                  </a:schemeClr>
                </a:solidFill>
                <a:latin typeface="Arial" panose="020B0604020202020204" pitchFamily="34" charset="0"/>
                <a:cs typeface="Arial" panose="020B0604020202020204" pitchFamily="34" charset="0"/>
              </a:rPr>
              <a:t>trình</a:t>
            </a:r>
            <a:r>
              <a:rPr lang="en-US" sz="3600" b="1" dirty="0">
                <a:solidFill>
                  <a:schemeClr val="accent1">
                    <a:lumMod val="75000"/>
                  </a:schemeClr>
                </a:solidFill>
                <a:latin typeface="Arial" panose="020B0604020202020204" pitchFamily="34" charset="0"/>
                <a:cs typeface="Arial" panose="020B0604020202020204" pitchFamily="34" charset="0"/>
              </a:rPr>
              <a:t> </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grpSp>
        <p:nvGrpSpPr>
          <p:cNvPr id="63" name="Group 62"/>
          <p:cNvGrpSpPr/>
          <p:nvPr/>
        </p:nvGrpSpPr>
        <p:grpSpPr>
          <a:xfrm>
            <a:off x="1038978" y="1417929"/>
            <a:ext cx="4707396" cy="646331"/>
            <a:chOff x="1038978" y="1417929"/>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48" name="Rectangle: Rounded Corners 47"/>
            <p:cNvSpPr/>
            <p:nvPr/>
          </p:nvSpPr>
          <p:spPr>
            <a:xfrm>
              <a:off x="1038978" y="1417929"/>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p:cNvSpPr/>
            <p:nvPr/>
          </p:nvSpPr>
          <p:spPr>
            <a:xfrm>
              <a:off x="1219200" y="1542336"/>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039006" y="1518631"/>
              <a:ext cx="2912649" cy="75824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i="0" dirty="0">
                  <a:solidFill>
                    <a:schemeClr val="accent1">
                      <a:lumMod val="75000"/>
                    </a:schemeClr>
                  </a:solidFill>
                  <a:effectLst/>
                  <a:latin typeface="Roboto" panose="02000000000000000000" pitchFamily="2" charset="0"/>
                </a:rPr>
                <a:t>Tổng </a:t>
              </a:r>
              <a:r>
                <a:rPr lang="en-US" sz="2400" b="1" i="0" dirty="0" err="1">
                  <a:solidFill>
                    <a:schemeClr val="accent1">
                      <a:lumMod val="75000"/>
                    </a:schemeClr>
                  </a:solidFill>
                  <a:effectLst/>
                  <a:latin typeface="Roboto" panose="02000000000000000000" pitchFamily="2" charset="0"/>
                </a:rPr>
                <a:t>quan</a:t>
              </a:r>
              <a:r>
                <a:rPr lang="en-US" sz="2400" b="1" i="0" dirty="0">
                  <a:solidFill>
                    <a:schemeClr val="accent1">
                      <a:lumMod val="75000"/>
                    </a:schemeClr>
                  </a:solidFill>
                  <a:effectLst/>
                  <a:latin typeface="Roboto" panose="02000000000000000000" pitchFamily="2" charset="0"/>
                </a:rPr>
                <a:t> Flutter</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64" name="Group 63"/>
          <p:cNvGrpSpPr/>
          <p:nvPr/>
        </p:nvGrpSpPr>
        <p:grpSpPr>
          <a:xfrm>
            <a:off x="1017181" y="2294893"/>
            <a:ext cx="4707397" cy="646331"/>
            <a:chOff x="1038979" y="2669628"/>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49" name="Rectangle: Rounded Corners 48"/>
            <p:cNvSpPr/>
            <p:nvPr/>
          </p:nvSpPr>
          <p:spPr>
            <a:xfrm>
              <a:off x="1038979" y="2669628"/>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p:cNvSpPr/>
            <p:nvPr/>
          </p:nvSpPr>
          <p:spPr>
            <a:xfrm>
              <a:off x="1219200" y="2825940"/>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062594" y="2759728"/>
              <a:ext cx="2686732" cy="75824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dirty="0" err="1">
                  <a:solidFill>
                    <a:schemeClr val="accent1">
                      <a:lumMod val="75000"/>
                    </a:schemeClr>
                  </a:solidFill>
                  <a:latin typeface="Arial" panose="020B0604020202020204" pitchFamily="34" charset="0"/>
                  <a:cs typeface="Arial" panose="020B0604020202020204" pitchFamily="34" charset="0"/>
                </a:rPr>
                <a:t>Ngôn</a:t>
              </a:r>
              <a:r>
                <a:rPr lang="en-US" sz="2400" b="1" dirty="0">
                  <a:solidFill>
                    <a:schemeClr val="accent1">
                      <a:lumMod val="75000"/>
                    </a:schemeClr>
                  </a:solidFill>
                  <a:latin typeface="Arial" panose="020B0604020202020204" pitchFamily="34" charset="0"/>
                  <a:cs typeface="Arial" panose="020B0604020202020204" pitchFamily="34" charset="0"/>
                </a:rPr>
                <a:t> </a:t>
              </a:r>
              <a:r>
                <a:rPr lang="en-US" sz="2400" b="1" dirty="0" err="1">
                  <a:solidFill>
                    <a:schemeClr val="accent1">
                      <a:lumMod val="75000"/>
                    </a:schemeClr>
                  </a:solidFill>
                  <a:latin typeface="Arial" panose="020B0604020202020204" pitchFamily="34" charset="0"/>
                  <a:cs typeface="Arial" panose="020B0604020202020204" pitchFamily="34" charset="0"/>
                </a:rPr>
                <a:t>ngữ</a:t>
              </a:r>
              <a:r>
                <a:rPr lang="en-US" sz="2400" b="1" dirty="0">
                  <a:solidFill>
                    <a:schemeClr val="accent1">
                      <a:lumMod val="75000"/>
                    </a:schemeClr>
                  </a:solidFill>
                  <a:latin typeface="Arial" panose="020B0604020202020204" pitchFamily="34" charset="0"/>
                  <a:cs typeface="Arial" panose="020B0604020202020204" pitchFamily="34" charset="0"/>
                </a:rPr>
                <a:t> Dart</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71" name="Group 70"/>
          <p:cNvGrpSpPr/>
          <p:nvPr/>
        </p:nvGrpSpPr>
        <p:grpSpPr>
          <a:xfrm>
            <a:off x="1017180" y="3195326"/>
            <a:ext cx="4707397" cy="646332"/>
            <a:chOff x="1038978" y="3967656"/>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50" name="Rectangle: Rounded Corners 49"/>
            <p:cNvSpPr/>
            <p:nvPr/>
          </p:nvSpPr>
          <p:spPr>
            <a:xfrm>
              <a:off x="1038978" y="3967656"/>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p:cNvSpPr/>
            <p:nvPr/>
          </p:nvSpPr>
          <p:spPr>
            <a:xfrm>
              <a:off x="1219200" y="4123968"/>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029779" y="4070921"/>
              <a:ext cx="3017349" cy="758245"/>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dirty="0" err="1">
                  <a:solidFill>
                    <a:schemeClr val="accent1">
                      <a:lumMod val="75000"/>
                    </a:schemeClr>
                  </a:solidFill>
                  <a:latin typeface="Arial" panose="020B0604020202020204" pitchFamily="34" charset="0"/>
                  <a:cs typeface="Arial" panose="020B0604020202020204" pitchFamily="34" charset="0"/>
                </a:rPr>
                <a:t>Tạo</a:t>
              </a:r>
              <a:r>
                <a:rPr lang="en-US" sz="2400" b="1" dirty="0">
                  <a:solidFill>
                    <a:schemeClr val="accent1">
                      <a:lumMod val="75000"/>
                    </a:schemeClr>
                  </a:solidFill>
                  <a:latin typeface="Arial" panose="020B0604020202020204" pitchFamily="34" charset="0"/>
                  <a:cs typeface="Arial" panose="020B0604020202020204" pitchFamily="34" charset="0"/>
                </a:rPr>
                <a:t> project Flutter</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72" name="Group 71"/>
          <p:cNvGrpSpPr/>
          <p:nvPr/>
        </p:nvGrpSpPr>
        <p:grpSpPr>
          <a:xfrm>
            <a:off x="1008122" y="4095760"/>
            <a:ext cx="4707396" cy="646331"/>
            <a:chOff x="1038978" y="5334001"/>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51" name="Rectangle: Rounded Corners 50"/>
            <p:cNvSpPr/>
            <p:nvPr/>
          </p:nvSpPr>
          <p:spPr>
            <a:xfrm>
              <a:off x="1038978" y="5334001"/>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p:cNvSpPr/>
            <p:nvPr/>
          </p:nvSpPr>
          <p:spPr>
            <a:xfrm>
              <a:off x="1219200" y="5490313"/>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070537" y="5435783"/>
              <a:ext cx="3089263" cy="75824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dirty="0" err="1">
                  <a:solidFill>
                    <a:schemeClr val="accent1">
                      <a:lumMod val="75000"/>
                    </a:schemeClr>
                  </a:solidFill>
                  <a:latin typeface="Arial" panose="020B0604020202020204" pitchFamily="34" charset="0"/>
                  <a:cs typeface="Arial" panose="020B0604020202020204" pitchFamily="34" charset="0"/>
                </a:rPr>
                <a:t>Cấu</a:t>
              </a:r>
              <a:r>
                <a:rPr lang="en-US" sz="2400" b="1" dirty="0">
                  <a:solidFill>
                    <a:schemeClr val="accent1">
                      <a:lumMod val="75000"/>
                    </a:schemeClr>
                  </a:solidFill>
                  <a:latin typeface="Arial" panose="020B0604020202020204" pitchFamily="34" charset="0"/>
                  <a:cs typeface="Arial" panose="020B0604020202020204" pitchFamily="34" charset="0"/>
                </a:rPr>
                <a:t> </a:t>
              </a:r>
              <a:r>
                <a:rPr lang="en-US" sz="2400" b="1" dirty="0" err="1">
                  <a:solidFill>
                    <a:schemeClr val="accent1">
                      <a:lumMod val="75000"/>
                    </a:schemeClr>
                  </a:solidFill>
                  <a:latin typeface="Arial" panose="020B0604020202020204" pitchFamily="34" charset="0"/>
                  <a:cs typeface="Arial" panose="020B0604020202020204" pitchFamily="34" charset="0"/>
                </a:rPr>
                <a:t>trúc</a:t>
              </a:r>
              <a:r>
                <a:rPr lang="en-US" sz="2400" b="1" dirty="0">
                  <a:solidFill>
                    <a:schemeClr val="accent1">
                      <a:lumMod val="75000"/>
                    </a:schemeClr>
                  </a:solidFill>
                  <a:latin typeface="Arial" panose="020B0604020202020204" pitchFamily="34" charset="0"/>
                  <a:cs typeface="Arial" panose="020B0604020202020204" pitchFamily="34" charset="0"/>
                </a:rPr>
                <a:t> Flutter</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pic>
        <p:nvPicPr>
          <p:cNvPr id="33" name="Picture 32"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581130">
            <a:off x="5468385" y="8849980"/>
            <a:ext cx="5172058" cy="5172058"/>
          </a:xfrm>
          <a:prstGeom prst="rect">
            <a:avLst/>
          </a:prstGeom>
        </p:spPr>
      </p:pic>
      <p:sp>
        <p:nvSpPr>
          <p:cNvPr id="34" name="Rectangle 33"/>
          <p:cNvSpPr/>
          <p:nvPr/>
        </p:nvSpPr>
        <p:spPr>
          <a:xfrm>
            <a:off x="-1" y="-6913397"/>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1062180" y="7903084"/>
            <a:ext cx="3786910" cy="2093050"/>
            <a:chOff x="1644071" y="892721"/>
            <a:chExt cx="3786910" cy="2093050"/>
          </a:xfrm>
        </p:grpSpPr>
        <p:sp>
          <p:nvSpPr>
            <p:cNvPr id="36" name="TextBox 35"/>
            <p:cNvSpPr txBox="1"/>
            <p:nvPr/>
          </p:nvSpPr>
          <p:spPr>
            <a:xfrm>
              <a:off x="1644072" y="892721"/>
              <a:ext cx="3786909" cy="1200329"/>
            </a:xfrm>
            <a:prstGeom prst="rect">
              <a:avLst/>
            </a:prstGeom>
            <a:noFill/>
          </p:spPr>
          <p:txBody>
            <a:bodyPr wrap="square" rtlCol="0">
              <a:spAutoFit/>
            </a:bodyPr>
            <a:lstStyle/>
            <a:p>
              <a:r>
                <a:rPr lang="en-US" sz="7200" b="1">
                  <a:solidFill>
                    <a:schemeClr val="accent2">
                      <a:lumMod val="75000"/>
                    </a:schemeClr>
                  </a:solidFill>
                  <a:latin typeface="Arial" panose="020B0604020202020204" pitchFamily="34" charset="0"/>
                  <a:cs typeface="Arial" panose="020B0604020202020204" pitchFamily="34" charset="0"/>
                </a:rPr>
                <a:t>Nội</a:t>
              </a:r>
              <a:endParaRPr lang="en-US" sz="7200" b="1">
                <a:solidFill>
                  <a:schemeClr val="accent2">
                    <a:lumMod val="75000"/>
                  </a:schemeClr>
                </a:solidFill>
                <a:latin typeface="Arial" panose="020B0604020202020204" pitchFamily="34" charset="0"/>
                <a:cs typeface="Arial" panose="020B0604020202020204" pitchFamily="34" charset="0"/>
              </a:endParaRPr>
            </a:p>
          </p:txBody>
        </p:sp>
        <p:sp>
          <p:nvSpPr>
            <p:cNvPr id="37" name="TextBox 36"/>
            <p:cNvSpPr txBox="1"/>
            <p:nvPr/>
          </p:nvSpPr>
          <p:spPr>
            <a:xfrm>
              <a:off x="1644071" y="1785442"/>
              <a:ext cx="3786909" cy="1200329"/>
            </a:xfrm>
            <a:prstGeom prst="rect">
              <a:avLst/>
            </a:prstGeom>
            <a:noFill/>
          </p:spPr>
          <p:txBody>
            <a:bodyPr wrap="square" rtlCol="0">
              <a:spAutoFit/>
            </a:bodyPr>
            <a:lstStyle/>
            <a:p>
              <a:r>
                <a:rPr lang="en-US" sz="7200" b="1">
                  <a:solidFill>
                    <a:schemeClr val="accent2">
                      <a:lumMod val="75000"/>
                    </a:schemeClr>
                  </a:solidFill>
                  <a:latin typeface="Arial" panose="020B0604020202020204" pitchFamily="34" charset="0"/>
                  <a:cs typeface="Arial" panose="020B0604020202020204" pitchFamily="34" charset="0"/>
                </a:rPr>
                <a:t>Dung 1</a:t>
              </a:r>
              <a:endParaRPr lang="en-US" sz="7200" b="1">
                <a:solidFill>
                  <a:schemeClr val="accent2">
                    <a:lumMod val="75000"/>
                  </a:schemeClr>
                </a:solidFill>
                <a:latin typeface="Arial" panose="020B0604020202020204" pitchFamily="34" charset="0"/>
                <a:cs typeface="Arial" panose="020B0604020202020204" pitchFamily="34" charset="0"/>
              </a:endParaRPr>
            </a:p>
          </p:txBody>
        </p:sp>
      </p:grpSp>
      <p:sp>
        <p:nvSpPr>
          <p:cNvPr id="42" name="TextBox 41"/>
          <p:cNvSpPr txBox="1"/>
          <p:nvPr/>
        </p:nvSpPr>
        <p:spPr>
          <a:xfrm>
            <a:off x="1126835" y="13420979"/>
            <a:ext cx="4054764" cy="461665"/>
          </a:xfrm>
          <a:prstGeom prst="rect">
            <a:avLst/>
          </a:prstGeom>
          <a:noFill/>
        </p:spPr>
        <p:txBody>
          <a:bodyPr wrap="square" rtlCol="0">
            <a:spAutoFit/>
          </a:bodyPr>
          <a:lstStyle/>
          <a:p>
            <a:r>
              <a:rPr lang="en-US" sz="2400">
                <a:solidFill>
                  <a:schemeClr val="accent4">
                    <a:lumMod val="75000"/>
                  </a:schemeClr>
                </a:solidFill>
                <a:latin typeface="Arial" panose="020B0604020202020204" pitchFamily="34" charset="0"/>
                <a:cs typeface="Arial" panose="020B0604020202020204" pitchFamily="34" charset="0"/>
              </a:rPr>
              <a:t>Ghi chú Nội dung 1</a:t>
            </a:r>
            <a:endParaRPr lang="en-US" sz="2400">
              <a:solidFill>
                <a:schemeClr val="accent4">
                  <a:lumMod val="75000"/>
                </a:schemeClr>
              </a:solidFill>
              <a:latin typeface="Arial" panose="020B0604020202020204" pitchFamily="34" charset="0"/>
              <a:cs typeface="Arial" panose="020B0604020202020204" pitchFamily="34" charset="0"/>
            </a:endParaRPr>
          </a:p>
        </p:txBody>
      </p:sp>
      <p:grpSp>
        <p:nvGrpSpPr>
          <p:cNvPr id="43" name="Group 42"/>
          <p:cNvGrpSpPr/>
          <p:nvPr/>
        </p:nvGrpSpPr>
        <p:grpSpPr>
          <a:xfrm>
            <a:off x="1008122" y="5001021"/>
            <a:ext cx="4707396" cy="646331"/>
            <a:chOff x="1038978" y="5334001"/>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44" name="Rectangle: Rounded Corners 43"/>
            <p:cNvSpPr/>
            <p:nvPr/>
          </p:nvSpPr>
          <p:spPr>
            <a:xfrm>
              <a:off x="1038978" y="5334001"/>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p:cNvSpPr/>
            <p:nvPr/>
          </p:nvSpPr>
          <p:spPr>
            <a:xfrm>
              <a:off x="1219200" y="5490313"/>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070537" y="5435783"/>
              <a:ext cx="3089263" cy="75824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dirty="0" err="1">
                  <a:solidFill>
                    <a:schemeClr val="accent1">
                      <a:lumMod val="75000"/>
                    </a:schemeClr>
                  </a:solidFill>
                  <a:latin typeface="Arial" panose="020B0604020202020204" pitchFamily="34" charset="0"/>
                  <a:cs typeface="Arial" panose="020B0604020202020204" pitchFamily="34" charset="0"/>
                </a:rPr>
                <a:t>Ưu</a:t>
              </a:r>
              <a:r>
                <a:rPr lang="en-US" sz="2400" b="1" dirty="0">
                  <a:solidFill>
                    <a:schemeClr val="accent1">
                      <a:lumMod val="75000"/>
                    </a:schemeClr>
                  </a:solidFill>
                  <a:latin typeface="Arial" panose="020B0604020202020204" pitchFamily="34" charset="0"/>
                  <a:cs typeface="Arial" panose="020B0604020202020204" pitchFamily="34" charset="0"/>
                </a:rPr>
                <a:t> </a:t>
              </a:r>
              <a:r>
                <a:rPr lang="en-US" sz="2400" b="1" dirty="0" err="1">
                  <a:solidFill>
                    <a:schemeClr val="accent1">
                      <a:lumMod val="75000"/>
                    </a:schemeClr>
                  </a:solidFill>
                  <a:latin typeface="Arial" panose="020B0604020202020204" pitchFamily="34" charset="0"/>
                  <a:cs typeface="Arial" panose="020B0604020202020204" pitchFamily="34" charset="0"/>
                </a:rPr>
                <a:t>điểm</a:t>
              </a:r>
              <a:r>
                <a:rPr lang="en-US" sz="2400" b="1" dirty="0">
                  <a:solidFill>
                    <a:schemeClr val="accent1">
                      <a:lumMod val="75000"/>
                    </a:schemeClr>
                  </a:solidFill>
                  <a:latin typeface="Arial" panose="020B0604020202020204" pitchFamily="34" charset="0"/>
                  <a:cs typeface="Arial" panose="020B0604020202020204" pitchFamily="34" charset="0"/>
                </a:rPr>
                <a:t> </a:t>
              </a:r>
              <a:r>
                <a:rPr lang="en-US" sz="2400" b="1" dirty="0" err="1">
                  <a:solidFill>
                    <a:schemeClr val="accent1">
                      <a:lumMod val="75000"/>
                    </a:schemeClr>
                  </a:solidFill>
                  <a:latin typeface="Arial" panose="020B0604020202020204" pitchFamily="34" charset="0"/>
                  <a:cs typeface="Arial" panose="020B0604020202020204" pitchFamily="34" charset="0"/>
                </a:rPr>
                <a:t>của</a:t>
              </a:r>
              <a:r>
                <a:rPr lang="en-US" sz="2400" b="1" dirty="0">
                  <a:solidFill>
                    <a:schemeClr val="accent1">
                      <a:lumMod val="75000"/>
                    </a:schemeClr>
                  </a:solidFill>
                  <a:latin typeface="Arial" panose="020B0604020202020204" pitchFamily="34" charset="0"/>
                  <a:cs typeface="Arial" panose="020B0604020202020204" pitchFamily="34" charset="0"/>
                </a:rPr>
                <a:t> Flutter</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53" name="Group 52"/>
          <p:cNvGrpSpPr/>
          <p:nvPr/>
        </p:nvGrpSpPr>
        <p:grpSpPr>
          <a:xfrm>
            <a:off x="1008122" y="5879003"/>
            <a:ext cx="4707396" cy="646331"/>
            <a:chOff x="1038978" y="5334001"/>
            <a:chExt cx="4216191" cy="1061545"/>
          </a:xfrm>
          <a:gradFill flip="none" rotWithShape="1">
            <a:gsLst>
              <a:gs pos="29000">
                <a:schemeClr val="accent1">
                  <a:lumMod val="40000"/>
                  <a:lumOff val="60000"/>
                </a:schemeClr>
              </a:gs>
              <a:gs pos="0">
                <a:schemeClr val="bg1">
                  <a:lumMod val="95000"/>
                </a:schemeClr>
              </a:gs>
              <a:gs pos="63000">
                <a:srgbClr val="CAA3A6"/>
              </a:gs>
              <a:gs pos="100000">
                <a:srgbClr val="E27C60"/>
              </a:gs>
            </a:gsLst>
            <a:lin ang="2700000" scaled="1"/>
            <a:tileRect/>
          </a:gradFill>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p:grpSpPr>
        <p:sp>
          <p:nvSpPr>
            <p:cNvPr id="54" name="Rectangle: Rounded Corners 53"/>
            <p:cNvSpPr/>
            <p:nvPr/>
          </p:nvSpPr>
          <p:spPr>
            <a:xfrm>
              <a:off x="1038978" y="5334001"/>
              <a:ext cx="4216191" cy="106154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p:cNvSpPr/>
            <p:nvPr/>
          </p:nvSpPr>
          <p:spPr>
            <a:xfrm>
              <a:off x="1219200" y="5490313"/>
              <a:ext cx="819807" cy="748919"/>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070537" y="5435783"/>
              <a:ext cx="3089263" cy="75824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rtlCol="0">
              <a:spAutoFit/>
            </a:bodyPr>
            <a:lstStyle/>
            <a:p>
              <a:r>
                <a:rPr lang="en-US" sz="2400" b="1" dirty="0" err="1">
                  <a:solidFill>
                    <a:schemeClr val="accent1">
                      <a:lumMod val="75000"/>
                    </a:schemeClr>
                  </a:solidFill>
                  <a:latin typeface="Arial" panose="020B0604020202020204" pitchFamily="34" charset="0"/>
                  <a:cs typeface="Arial" panose="020B0604020202020204" pitchFamily="34" charset="0"/>
                </a:rPr>
                <a:t>Ứng</a:t>
              </a:r>
              <a:r>
                <a:rPr lang="en-US" sz="2400" b="1" dirty="0">
                  <a:solidFill>
                    <a:schemeClr val="accent1">
                      <a:lumMod val="75000"/>
                    </a:schemeClr>
                  </a:solidFill>
                  <a:latin typeface="Arial" panose="020B0604020202020204" pitchFamily="34" charset="0"/>
                  <a:cs typeface="Arial" panose="020B0604020202020204" pitchFamily="34" charset="0"/>
                </a:rPr>
                <a:t> </a:t>
              </a:r>
              <a:r>
                <a:rPr lang="en-US" sz="2400" b="1" dirty="0" err="1">
                  <a:solidFill>
                    <a:schemeClr val="accent1">
                      <a:lumMod val="75000"/>
                    </a:schemeClr>
                  </a:solidFill>
                  <a:latin typeface="Arial" panose="020B0604020202020204" pitchFamily="34" charset="0"/>
                  <a:cs typeface="Arial" panose="020B0604020202020204" pitchFamily="34" charset="0"/>
                </a:rPr>
                <a:t>dụng</a:t>
              </a:r>
              <a:r>
                <a:rPr lang="en-US" sz="2400" b="1" dirty="0">
                  <a:solidFill>
                    <a:schemeClr val="accent1">
                      <a:lumMod val="75000"/>
                    </a:schemeClr>
                  </a:solidFill>
                  <a:latin typeface="Arial" panose="020B0604020202020204" pitchFamily="34" charset="0"/>
                  <a:cs typeface="Arial" panose="020B0604020202020204" pitchFamily="34" charset="0"/>
                </a:rPr>
                <a:t> demo</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2"/>
          <a:stretch>
            <a:fillRect/>
          </a:stretch>
        </p:blipFill>
        <p:spPr>
          <a:xfrm>
            <a:off x="6811554" y="768228"/>
            <a:ext cx="3995485" cy="575710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1000"/>
                                        <p:tgtEl>
                                          <p:spTgt spid="71"/>
                                        </p:tgtEl>
                                      </p:cBhvr>
                                    </p:animEffect>
                                    <p:anim calcmode="lin" valueType="num">
                                      <p:cBhvr>
                                        <p:cTn id="18" dur="1000" fill="hold"/>
                                        <p:tgtEl>
                                          <p:spTgt spid="71"/>
                                        </p:tgtEl>
                                        <p:attrNameLst>
                                          <p:attrName>ppt_x</p:attrName>
                                        </p:attrNameLst>
                                      </p:cBhvr>
                                      <p:tavLst>
                                        <p:tav tm="0">
                                          <p:val>
                                            <p:strVal val="#ppt_x"/>
                                          </p:val>
                                        </p:tav>
                                        <p:tav tm="100000">
                                          <p:val>
                                            <p:strVal val="#ppt_x"/>
                                          </p:val>
                                        </p:tav>
                                      </p:tavLst>
                                    </p:anim>
                                    <p:anim calcmode="lin" valueType="num">
                                      <p:cBhvr>
                                        <p:cTn id="19" dur="1000" fill="hold"/>
                                        <p:tgtEl>
                                          <p:spTgt spid="7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anim calcmode="lin" valueType="num">
                                      <p:cBhvr>
                                        <p:cTn id="33" dur="1000" fill="hold"/>
                                        <p:tgtEl>
                                          <p:spTgt spid="53"/>
                                        </p:tgtEl>
                                        <p:attrNameLst>
                                          <p:attrName>ppt_x</p:attrName>
                                        </p:attrNameLst>
                                      </p:cBhvr>
                                      <p:tavLst>
                                        <p:tav tm="0">
                                          <p:val>
                                            <p:strVal val="#ppt_x"/>
                                          </p:val>
                                        </p:tav>
                                        <p:tav tm="100000">
                                          <p:val>
                                            <p:strVal val="#ppt_x"/>
                                          </p:val>
                                        </p:tav>
                                      </p:tavLst>
                                    </p:anim>
                                    <p:anim calcmode="lin" valueType="num">
                                      <p:cBhvr>
                                        <p:cTn id="34" dur="1000" fill="hold"/>
                                        <p:tgtEl>
                                          <p:spTgt spid="5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2669308" cy="6858000"/>
          </a:xfrm>
          <a:prstGeom prst="rect">
            <a:avLst/>
          </a:prstGeom>
          <a:solidFill>
            <a:srgbClr val="DB9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975925" y="1104922"/>
            <a:ext cx="4482078" cy="4482078"/>
          </a:xfrm>
          <a:prstGeom prst="rect">
            <a:avLst/>
          </a:prstGeom>
        </p:spPr>
      </p:pic>
      <p:grpSp>
        <p:nvGrpSpPr>
          <p:cNvPr id="4" name="Group 3"/>
          <p:cNvGrpSpPr/>
          <p:nvPr/>
        </p:nvGrpSpPr>
        <p:grpSpPr>
          <a:xfrm>
            <a:off x="921503" y="2382475"/>
            <a:ext cx="4913745" cy="2093050"/>
            <a:chOff x="1644071" y="892721"/>
            <a:chExt cx="4913745" cy="2093050"/>
          </a:xfrm>
        </p:grpSpPr>
        <p:sp>
          <p:nvSpPr>
            <p:cNvPr id="3" name="TextBox 2"/>
            <p:cNvSpPr txBox="1"/>
            <p:nvPr/>
          </p:nvSpPr>
          <p:spPr>
            <a:xfrm>
              <a:off x="1644072" y="892721"/>
              <a:ext cx="4913744" cy="1200329"/>
            </a:xfrm>
            <a:prstGeom prst="rect">
              <a:avLst/>
            </a:prstGeom>
            <a:noFill/>
          </p:spPr>
          <p:txBody>
            <a:bodyPr wrap="square" rtlCol="0">
              <a:spAutoFit/>
            </a:bodyPr>
            <a:lstStyle/>
            <a:p>
              <a:r>
                <a:rPr lang="en-US" sz="7200" b="1" dirty="0">
                  <a:solidFill>
                    <a:srgbClr val="0070C0"/>
                  </a:solidFill>
                  <a:latin typeface="Arial" panose="020B0604020202020204" pitchFamily="34" charset="0"/>
                  <a:cs typeface="Arial" panose="020B0604020202020204" pitchFamily="34" charset="0"/>
                </a:rPr>
                <a:t>Tổng </a:t>
              </a:r>
              <a:r>
                <a:rPr lang="en-US" sz="7200" b="1" dirty="0" err="1">
                  <a:solidFill>
                    <a:srgbClr val="0070C0"/>
                  </a:solidFill>
                  <a:latin typeface="Arial" panose="020B0604020202020204" pitchFamily="34" charset="0"/>
                  <a:cs typeface="Arial" panose="020B0604020202020204" pitchFamily="34" charset="0"/>
                </a:rPr>
                <a:t>quan</a:t>
              </a:r>
              <a:endParaRPr lang="en-US" sz="7200" b="1" dirty="0">
                <a:solidFill>
                  <a:srgbClr val="0070C0"/>
                </a:solidFill>
                <a:latin typeface="Arial" panose="020B0604020202020204" pitchFamily="34" charset="0"/>
                <a:cs typeface="Arial" panose="020B0604020202020204" pitchFamily="34" charset="0"/>
              </a:endParaRPr>
            </a:p>
          </p:txBody>
        </p:sp>
        <p:sp>
          <p:nvSpPr>
            <p:cNvPr id="35" name="TextBox 34"/>
            <p:cNvSpPr txBox="1"/>
            <p:nvPr/>
          </p:nvSpPr>
          <p:spPr>
            <a:xfrm>
              <a:off x="1644071" y="1785442"/>
              <a:ext cx="3786909" cy="1200329"/>
            </a:xfrm>
            <a:prstGeom prst="rect">
              <a:avLst/>
            </a:prstGeom>
            <a:noFill/>
          </p:spPr>
          <p:txBody>
            <a:bodyPr wrap="square" rtlCol="0">
              <a:spAutoFit/>
            </a:bodyPr>
            <a:lstStyle/>
            <a:p>
              <a:r>
                <a:rPr lang="en-US" sz="7200" b="1" dirty="0">
                  <a:solidFill>
                    <a:schemeClr val="accent1">
                      <a:lumMod val="75000"/>
                    </a:schemeClr>
                  </a:solidFill>
                  <a:latin typeface="Arial" panose="020B0604020202020204" pitchFamily="34" charset="0"/>
                  <a:cs typeface="Arial" panose="020B0604020202020204" pitchFamily="34" charset="0"/>
                </a:rPr>
                <a:t>Flutter</a:t>
              </a:r>
              <a:endParaRPr lang="en-US" sz="7200" b="1" dirty="0">
                <a:solidFill>
                  <a:schemeClr val="accent1">
                    <a:lumMod val="75000"/>
                  </a:schemeClr>
                </a:solidFill>
                <a:latin typeface="Arial" panose="020B0604020202020204" pitchFamily="34" charset="0"/>
                <a:cs typeface="Arial" panose="020B0604020202020204" pitchFamily="34" charset="0"/>
              </a:endParaRPr>
            </a:p>
          </p:txBody>
        </p:sp>
      </p:grpSp>
      <p:sp>
        <p:nvSpPr>
          <p:cNvPr id="42" name="Rectangle: Rounded Corners 41"/>
          <p:cNvSpPr/>
          <p:nvPr/>
        </p:nvSpPr>
        <p:spPr>
          <a:xfrm>
            <a:off x="-22463916" y="3750573"/>
            <a:ext cx="5036945" cy="2844799"/>
          </a:xfrm>
          <a:prstGeom prst="roundRect">
            <a:avLst>
              <a:gd name="adj" fmla="val 12092"/>
            </a:avLst>
          </a:prstGeom>
          <a:solidFill>
            <a:srgbClr val="8A4C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rgbClr val="DF923C"/>
                </a:solidFill>
              </a:rPr>
              <a:t>.</a:t>
            </a:r>
            <a:endParaRPr lang="en-MY" sz="1800" dirty="0">
              <a:solidFill>
                <a:srgbClr val="DF923C"/>
              </a:solidFill>
            </a:endParaRPr>
          </a:p>
          <a:p>
            <a:endParaRPr lang="en-MY" sz="1800" dirty="0">
              <a:solidFill>
                <a:srgbClr val="DF923C"/>
              </a:solidFill>
            </a:endParaRPr>
          </a:p>
        </p:txBody>
      </p:sp>
      <p:sp>
        <p:nvSpPr>
          <p:cNvPr id="43" name="Rectangle: Rounded Corners 42"/>
          <p:cNvSpPr/>
          <p:nvPr/>
        </p:nvSpPr>
        <p:spPr>
          <a:xfrm>
            <a:off x="-8550702" y="409169"/>
            <a:ext cx="7054432" cy="800998"/>
          </a:xfrm>
          <a:prstGeom prst="roundRect">
            <a:avLst>
              <a:gd name="adj" fmla="val 27551"/>
            </a:avLst>
          </a:prstGeom>
          <a:solidFill>
            <a:srgbClr val="DF923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8A4C20"/>
              </a:solidFill>
            </a:endParaRPr>
          </a:p>
        </p:txBody>
      </p:sp>
      <p:sp>
        <p:nvSpPr>
          <p:cNvPr id="44" name="Rectangle: Rounded Corners 43"/>
          <p:cNvSpPr/>
          <p:nvPr/>
        </p:nvSpPr>
        <p:spPr>
          <a:xfrm>
            <a:off x="-17264390" y="1427018"/>
            <a:ext cx="7054432" cy="2125473"/>
          </a:xfrm>
          <a:prstGeom prst="roundRect">
            <a:avLst>
              <a:gd name="adj" fmla="val 12981"/>
            </a:avLst>
          </a:prstGeom>
          <a:solidFill>
            <a:srgbClr val="6238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DF923C"/>
              </a:solidFill>
            </a:endParaRPr>
          </a:p>
        </p:txBody>
      </p:sp>
      <p:sp>
        <p:nvSpPr>
          <p:cNvPr id="45" name="TextBox 44"/>
          <p:cNvSpPr txBox="1"/>
          <p:nvPr/>
        </p:nvSpPr>
        <p:spPr>
          <a:xfrm>
            <a:off x="7925658" y="-1343965"/>
            <a:ext cx="4005574" cy="923330"/>
          </a:xfrm>
          <a:prstGeom prst="rect">
            <a:avLst/>
          </a:prstGeom>
          <a:noFill/>
        </p:spPr>
        <p:txBody>
          <a:bodyPr wrap="square" rtlCol="0">
            <a:spAutoFit/>
          </a:bodyPr>
          <a:lstStyle/>
          <a:p>
            <a:r>
              <a:rPr lang="en-US" sz="5400" b="1">
                <a:solidFill>
                  <a:srgbClr val="644C00"/>
                </a:solidFill>
                <a:latin typeface="Arial" panose="020B0604020202020204" pitchFamily="34" charset="0"/>
                <a:cs typeface="Arial" panose="020B0604020202020204" pitchFamily="34" charset="0"/>
              </a:rPr>
              <a:t>Nội Dung 1</a:t>
            </a:r>
            <a:endParaRPr lang="en-US" sz="5400" b="1">
              <a:solidFill>
                <a:srgbClr val="644C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7694" y="0"/>
            <a:ext cx="2669308" cy="6858000"/>
          </a:xfrm>
          <a:prstGeom prst="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19917385">
            <a:off x="6096000" y="484094"/>
            <a:ext cx="9018580" cy="9018580"/>
          </a:xfrm>
          <a:prstGeom prst="rect">
            <a:avLst/>
          </a:prstGeom>
        </p:spPr>
      </p:pic>
      <p:sp>
        <p:nvSpPr>
          <p:cNvPr id="8" name="Rectangle: Rounded Corners 7"/>
          <p:cNvSpPr/>
          <p:nvPr/>
        </p:nvSpPr>
        <p:spPr>
          <a:xfrm>
            <a:off x="260768" y="3750573"/>
            <a:ext cx="5036945" cy="2844799"/>
          </a:xfrm>
          <a:prstGeom prst="roundRect">
            <a:avLst>
              <a:gd name="adj" fmla="val 12092"/>
            </a:avLst>
          </a:prstGeom>
          <a:gradFill flip="none" rotWithShape="1">
            <a:gsLst>
              <a:gs pos="23000">
                <a:schemeClr val="accent1">
                  <a:lumMod val="40000"/>
                  <a:lumOff val="60000"/>
                </a:schemeClr>
              </a:gs>
              <a:gs pos="0">
                <a:schemeClr val="accent1">
                  <a:lumMod val="5000"/>
                  <a:lumOff val="95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vi-VN" sz="2400" dirty="0">
                <a:solidFill>
                  <a:schemeClr val="tx1"/>
                </a:solidFill>
                <a:effectLst/>
              </a:rPr>
              <a:t>Flutter được gọi là một Fast Development vì có thể lập trình và sử dụng cho nhiều nền tảng khác nhau từ mobile, web, …</a:t>
            </a:r>
            <a:endParaRPr lang="vi-VN" sz="2400" dirty="0">
              <a:solidFill>
                <a:schemeClr val="tx1"/>
              </a:solidFill>
              <a:effectLst/>
            </a:endParaRPr>
          </a:p>
          <a:p>
            <a:r>
              <a:rPr lang="en-US" sz="2400" dirty="0">
                <a:solidFill>
                  <a:schemeClr val="tx1"/>
                </a:solidFill>
                <a:effectLst/>
                <a:latin typeface="Arial" panose="020B0604020202020204" pitchFamily="34" charset="0"/>
                <a:cs typeface="Arial" panose="020B0604020202020204" pitchFamily="34" charset="0"/>
              </a:rPr>
              <a:t>Trang </a:t>
            </a:r>
            <a:r>
              <a:rPr lang="en-US" sz="2400" dirty="0" err="1">
                <a:solidFill>
                  <a:schemeClr val="tx1"/>
                </a:solidFill>
                <a:effectLst/>
                <a:latin typeface="Arial" panose="020B0604020202020204" pitchFamily="34" charset="0"/>
                <a:cs typeface="Arial" panose="020B0604020202020204" pitchFamily="34" charset="0"/>
              </a:rPr>
              <a:t>chủ</a:t>
            </a:r>
            <a:r>
              <a:rPr lang="en-US" sz="2400" dirty="0">
                <a:solidFill>
                  <a:schemeClr val="tx1"/>
                </a:solidFill>
                <a:effectLst/>
                <a:latin typeface="Arial" panose="020B0604020202020204" pitchFamily="34" charset="0"/>
                <a:cs typeface="Arial" panose="020B0604020202020204" pitchFamily="34" charset="0"/>
              </a:rPr>
              <a:t> Flutter: </a:t>
            </a:r>
            <a:r>
              <a:rPr lang="en-US" sz="2400" dirty="0" err="1">
                <a:solidFill>
                  <a:schemeClr val="tx1"/>
                </a:solidFill>
                <a:effectLst/>
                <a:latin typeface="Arial" panose="020B0604020202020204" pitchFamily="34" charset="0"/>
                <a:cs typeface="Arial" panose="020B0604020202020204" pitchFamily="34" charset="0"/>
              </a:rPr>
              <a:t>flutter.dev</a:t>
            </a:r>
            <a:br>
              <a:rPr lang="vi-VN" sz="2400" dirty="0">
                <a:solidFill>
                  <a:schemeClr val="tx1"/>
                </a:solidFill>
                <a:effectLst/>
                <a:latin typeface="Arial" panose="020B0604020202020204" pitchFamily="34" charset="0"/>
                <a:cs typeface="Arial" panose="020B0604020202020204" pitchFamily="34" charset="0"/>
              </a:rPr>
            </a:br>
            <a:endParaRPr lang="en-MY" sz="2400" dirty="0">
              <a:solidFill>
                <a:schemeClr val="tx1"/>
              </a:solidFill>
              <a:latin typeface="Arial" panose="020B0604020202020204" pitchFamily="34" charset="0"/>
              <a:cs typeface="Arial" panose="020B0604020202020204" pitchFamily="34" charset="0"/>
            </a:endParaRPr>
          </a:p>
        </p:txBody>
      </p:sp>
      <p:sp>
        <p:nvSpPr>
          <p:cNvPr id="10" name="Rectangle: Rounded Corners 9"/>
          <p:cNvSpPr/>
          <p:nvPr/>
        </p:nvSpPr>
        <p:spPr>
          <a:xfrm>
            <a:off x="260768" y="409168"/>
            <a:ext cx="7054432" cy="1170749"/>
          </a:xfrm>
          <a:prstGeom prst="roundRect">
            <a:avLst>
              <a:gd name="adj" fmla="val 27551"/>
            </a:avLst>
          </a:prstGeom>
          <a:gradFill>
            <a:gsLst>
              <a:gs pos="29000">
                <a:schemeClr val="accent1">
                  <a:lumMod val="40000"/>
                  <a:lumOff val="60000"/>
                </a:schemeClr>
              </a:gs>
              <a:gs pos="0">
                <a:srgbClr val="60A7E2"/>
              </a:gs>
              <a:gs pos="63000">
                <a:srgbClr val="CAA3A6"/>
              </a:gs>
              <a:gs pos="100000">
                <a:srgbClr val="E27C60"/>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0" i="0" dirty="0">
                <a:solidFill>
                  <a:schemeClr val="tx1"/>
                </a:solidFill>
                <a:effectLst/>
                <a:latin typeface="Roboto" panose="02000000000000000000" pitchFamily="2" charset="0"/>
              </a:rPr>
              <a:t>Flutter được phát triển bởi Google và giới thiệu lần đầu tiên vào năm 2018, sử dụng ngôn ngữ lập trình Dart.</a:t>
            </a:r>
            <a:endParaRPr lang="en-MY" sz="2400" dirty="0">
              <a:solidFill>
                <a:schemeClr val="tx1"/>
              </a:solidFill>
            </a:endParaRPr>
          </a:p>
        </p:txBody>
      </p:sp>
      <p:sp>
        <p:nvSpPr>
          <p:cNvPr id="11" name="Rectangle: Rounded Corners 10"/>
          <p:cNvSpPr/>
          <p:nvPr/>
        </p:nvSpPr>
        <p:spPr>
          <a:xfrm>
            <a:off x="260768" y="1778000"/>
            <a:ext cx="7054432" cy="1774491"/>
          </a:xfrm>
          <a:prstGeom prst="roundRect">
            <a:avLst>
              <a:gd name="adj" fmla="val 12981"/>
            </a:avLst>
          </a:prstGeom>
          <a:gradFill flip="none" rotWithShape="1">
            <a:gsLst>
              <a:gs pos="23000">
                <a:schemeClr val="accent1">
                  <a:lumMod val="40000"/>
                  <a:lumOff val="60000"/>
                </a:schemeClr>
              </a:gs>
              <a:gs pos="0">
                <a:schemeClr val="accent1">
                  <a:lumMod val="5000"/>
                  <a:lumOff val="95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0" i="0" dirty="0">
                <a:solidFill>
                  <a:schemeClr val="tx1"/>
                </a:solidFill>
                <a:effectLst/>
                <a:latin typeface="Roboto" panose="02000000000000000000" pitchFamily="2" charset="0"/>
              </a:rPr>
              <a:t>Flutter là một framework mã nguồn mở cho phép tạo ứng dụng di động với hiệu năng cao, chất lượng tốt hỗ trợ đa nền tảng, phù hợp với phát triển ứng dụng Android và iOS.</a:t>
            </a:r>
            <a:endParaRPr lang="en-MY" sz="2400" dirty="0">
              <a:solidFill>
                <a:schemeClr val="tx1"/>
              </a:solidFill>
            </a:endParaRPr>
          </a:p>
        </p:txBody>
      </p:sp>
      <p:sp>
        <p:nvSpPr>
          <p:cNvPr id="6" name="TextBox 5"/>
          <p:cNvSpPr txBox="1"/>
          <p:nvPr/>
        </p:nvSpPr>
        <p:spPr>
          <a:xfrm>
            <a:off x="7337695" y="596021"/>
            <a:ext cx="4672483" cy="830997"/>
          </a:xfrm>
          <a:prstGeom prst="rect">
            <a:avLst/>
          </a:prstGeom>
          <a:noFill/>
        </p:spPr>
        <p:txBody>
          <a:bodyPr wrap="square" rtlCol="0">
            <a:spAutoFit/>
          </a:bodyPr>
          <a:lstStyle/>
          <a:p>
            <a:r>
              <a:rPr lang="en-US" sz="4800" b="1" dirty="0" err="1">
                <a:solidFill>
                  <a:schemeClr val="accent1"/>
                </a:solidFill>
                <a:latin typeface="Arial" panose="020B0604020202020204" pitchFamily="34" charset="0"/>
                <a:cs typeface="Arial" panose="020B0604020202020204" pitchFamily="34" charset="0"/>
              </a:rPr>
              <a:t>Sơ</a:t>
            </a:r>
            <a:r>
              <a:rPr lang="en-US" sz="4800" b="1" dirty="0">
                <a:solidFill>
                  <a:schemeClr val="accent1"/>
                </a:solidFill>
                <a:latin typeface="Arial" panose="020B0604020202020204" pitchFamily="34" charset="0"/>
                <a:cs typeface="Arial" panose="020B0604020202020204" pitchFamily="34" charset="0"/>
              </a:rPr>
              <a:t> </a:t>
            </a:r>
            <a:r>
              <a:rPr lang="en-US" sz="4800" b="1" dirty="0" err="1">
                <a:solidFill>
                  <a:schemeClr val="accent1"/>
                </a:solidFill>
                <a:latin typeface="Arial" panose="020B0604020202020204" pitchFamily="34" charset="0"/>
                <a:cs typeface="Arial" panose="020B0604020202020204" pitchFamily="34" charset="0"/>
              </a:rPr>
              <a:t>lược</a:t>
            </a:r>
            <a:r>
              <a:rPr lang="en-US" sz="4800" b="1" dirty="0">
                <a:solidFill>
                  <a:schemeClr val="accent1"/>
                </a:solidFill>
                <a:latin typeface="Arial" panose="020B0604020202020204" pitchFamily="34" charset="0"/>
                <a:cs typeface="Arial" panose="020B0604020202020204" pitchFamily="34" charset="0"/>
              </a:rPr>
              <a:t> Flutter</a:t>
            </a:r>
            <a:endParaRPr lang="en-US" sz="4800" b="1" dirty="0">
              <a:solidFill>
                <a:schemeClr val="accent1"/>
              </a:solidFill>
              <a:latin typeface="Arial" panose="020B0604020202020204" pitchFamily="34" charset="0"/>
              <a:cs typeface="Arial" panose="020B0604020202020204" pitchFamily="34" charset="0"/>
            </a:endParaRPr>
          </a:p>
        </p:txBody>
      </p:sp>
      <p:sp>
        <p:nvSpPr>
          <p:cNvPr id="16" name="Rectangle: Rounded Corners 15"/>
          <p:cNvSpPr/>
          <p:nvPr/>
        </p:nvSpPr>
        <p:spPr>
          <a:xfrm>
            <a:off x="252248" y="-4000708"/>
            <a:ext cx="4950372" cy="2597573"/>
          </a:xfrm>
          <a:prstGeom prst="roundRect">
            <a:avLst>
              <a:gd name="adj" fmla="val 699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17315161" y="192924"/>
            <a:ext cx="6637918" cy="6304358"/>
          </a:xfrm>
          <a:prstGeom prst="roundRect">
            <a:avLst>
              <a:gd name="adj" fmla="val 3280"/>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1175830">
            <a:off x="-3512929" y="1660401"/>
            <a:ext cx="9018580" cy="9018580"/>
          </a:xfrm>
          <a:prstGeom prst="rect">
            <a:avLst/>
          </a:prstGeom>
        </p:spPr>
      </p:pic>
      <p:sp>
        <p:nvSpPr>
          <p:cNvPr id="9" name="Rectangle: Rounded Corners 8"/>
          <p:cNvSpPr/>
          <p:nvPr/>
        </p:nvSpPr>
        <p:spPr>
          <a:xfrm>
            <a:off x="-15080542" y="3750573"/>
            <a:ext cx="5036945" cy="2844799"/>
          </a:xfrm>
          <a:prstGeom prst="roundRect">
            <a:avLst>
              <a:gd name="adj" fmla="val 12092"/>
            </a:avLst>
          </a:prstGeom>
          <a:solidFill>
            <a:srgbClr val="8A4C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800">
                <a:solidFill>
                  <a:srgbClr val="DF923C"/>
                </a:solidFill>
              </a:rPr>
              <a:t>.</a:t>
            </a:r>
            <a:endParaRPr lang="en-MY" sz="1800" dirty="0">
              <a:solidFill>
                <a:srgbClr val="DF923C"/>
              </a:solidFill>
            </a:endParaRPr>
          </a:p>
          <a:p>
            <a:endParaRPr lang="en-MY" sz="1800" dirty="0">
              <a:solidFill>
                <a:srgbClr val="DF923C"/>
              </a:solidFill>
            </a:endParaRPr>
          </a:p>
        </p:txBody>
      </p:sp>
      <p:sp>
        <p:nvSpPr>
          <p:cNvPr id="12" name="Rectangle: Rounded Corners 11"/>
          <p:cNvSpPr/>
          <p:nvPr/>
        </p:nvSpPr>
        <p:spPr>
          <a:xfrm>
            <a:off x="-11202221" y="409169"/>
            <a:ext cx="7054432" cy="800998"/>
          </a:xfrm>
          <a:prstGeom prst="roundRect">
            <a:avLst>
              <a:gd name="adj" fmla="val 27551"/>
            </a:avLst>
          </a:prstGeom>
          <a:solidFill>
            <a:srgbClr val="DF923C">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8A4C20"/>
              </a:solidFill>
            </a:endParaRPr>
          </a:p>
        </p:txBody>
      </p:sp>
      <p:sp>
        <p:nvSpPr>
          <p:cNvPr id="13" name="Rectangle: Rounded Corners 12"/>
          <p:cNvSpPr/>
          <p:nvPr/>
        </p:nvSpPr>
        <p:spPr>
          <a:xfrm>
            <a:off x="-12211218" y="1427018"/>
            <a:ext cx="7054432" cy="2125473"/>
          </a:xfrm>
          <a:prstGeom prst="roundRect">
            <a:avLst>
              <a:gd name="adj" fmla="val 12981"/>
            </a:avLst>
          </a:prstGeom>
          <a:solidFill>
            <a:srgbClr val="623820">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solidFill>
                <a:srgbClr val="DF923C"/>
              </a:solidFill>
            </a:endParaRPr>
          </a:p>
        </p:txBody>
      </p:sp>
      <p:sp>
        <p:nvSpPr>
          <p:cNvPr id="3" name="Rectangle: Rounded Corners 2"/>
          <p:cNvSpPr/>
          <p:nvPr/>
        </p:nvSpPr>
        <p:spPr>
          <a:xfrm>
            <a:off x="252248" y="192923"/>
            <a:ext cx="4950372" cy="2597573"/>
          </a:xfrm>
          <a:prstGeom prst="roundRect">
            <a:avLst>
              <a:gd name="adj" fmla="val 6994"/>
            </a:avLst>
          </a:prstGeom>
          <a:gradFill flip="none" rotWithShape="1">
            <a:gsLst>
              <a:gs pos="23000">
                <a:schemeClr val="accent1">
                  <a:lumMod val="40000"/>
                  <a:lumOff val="60000"/>
                </a:schemeClr>
              </a:gs>
              <a:gs pos="0">
                <a:schemeClr val="accent1">
                  <a:lumMod val="5000"/>
                  <a:lumOff val="95000"/>
                </a:schemeClr>
              </a:gs>
              <a:gs pos="49000">
                <a:schemeClr val="accent1">
                  <a:lumMod val="40000"/>
                  <a:lumOff val="60000"/>
                </a:schemeClr>
              </a:gs>
              <a:gs pos="78000">
                <a:schemeClr val="accent2">
                  <a:lumMod val="60000"/>
                  <a:lumOff val="40000"/>
                  <a:alpha val="65000"/>
                </a:schemeClr>
              </a:gs>
              <a:gs pos="100000">
                <a:schemeClr val="accent2">
                  <a:lumMod val="7500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latin typeface="Arial" panose="020B0604020202020204" pitchFamily="34" charset="0"/>
                <a:cs typeface="Arial" panose="020B0604020202020204" pitchFamily="34" charset="0"/>
              </a:rPr>
              <a:t>Các</a:t>
            </a:r>
            <a:r>
              <a:rPr lang="en-US" sz="3200" b="1" dirty="0">
                <a:solidFill>
                  <a:schemeClr val="tx1"/>
                </a:solidFill>
                <a:latin typeface="Arial" panose="020B0604020202020204" pitchFamily="34" charset="0"/>
                <a:cs typeface="Arial" panose="020B0604020202020204" pitchFamily="34" charset="0"/>
              </a:rPr>
              <a:t> </a:t>
            </a:r>
            <a:r>
              <a:rPr lang="en-US" sz="3200" b="1" dirty="0" err="1">
                <a:solidFill>
                  <a:schemeClr val="tx1"/>
                </a:solidFill>
                <a:latin typeface="Arial" panose="020B0604020202020204" pitchFamily="34" charset="0"/>
                <a:cs typeface="Arial" panose="020B0604020202020204" pitchFamily="34" charset="0"/>
              </a:rPr>
              <a:t>lý</a:t>
            </a:r>
            <a:r>
              <a:rPr lang="en-US" sz="3200" b="1" dirty="0">
                <a:solidFill>
                  <a:schemeClr val="tx1"/>
                </a:solidFill>
                <a:latin typeface="Arial" panose="020B0604020202020204" pitchFamily="34" charset="0"/>
                <a:cs typeface="Arial" panose="020B0604020202020204" pitchFamily="34" charset="0"/>
              </a:rPr>
              <a:t> do </a:t>
            </a:r>
            <a:r>
              <a:rPr lang="en-US" sz="3200" b="1" dirty="0" err="1">
                <a:solidFill>
                  <a:schemeClr val="tx1"/>
                </a:solidFill>
                <a:latin typeface="Arial" panose="020B0604020202020204" pitchFamily="34" charset="0"/>
                <a:cs typeface="Arial" panose="020B0604020202020204" pitchFamily="34" charset="0"/>
              </a:rPr>
              <a:t>nên</a:t>
            </a:r>
            <a:r>
              <a:rPr lang="en-US" sz="3200" b="1" dirty="0">
                <a:solidFill>
                  <a:schemeClr val="tx1"/>
                </a:solidFill>
                <a:latin typeface="Arial" panose="020B0604020202020204" pitchFamily="34" charset="0"/>
                <a:cs typeface="Arial" panose="020B0604020202020204" pitchFamily="34" charset="0"/>
              </a:rPr>
              <a:t> </a:t>
            </a:r>
            <a:r>
              <a:rPr lang="en-US" sz="3200" b="1" dirty="0" err="1">
                <a:solidFill>
                  <a:schemeClr val="tx1"/>
                </a:solidFill>
                <a:latin typeface="Arial" panose="020B0604020202020204" pitchFamily="34" charset="0"/>
                <a:cs typeface="Arial" panose="020B0604020202020204" pitchFamily="34" charset="0"/>
              </a:rPr>
              <a:t>sử</a:t>
            </a:r>
            <a:r>
              <a:rPr lang="en-US" sz="3200" b="1" dirty="0">
                <a:solidFill>
                  <a:schemeClr val="tx1"/>
                </a:solidFill>
                <a:latin typeface="Arial" panose="020B0604020202020204" pitchFamily="34" charset="0"/>
                <a:cs typeface="Arial" panose="020B0604020202020204" pitchFamily="34" charset="0"/>
              </a:rPr>
              <a:t> </a:t>
            </a:r>
            <a:r>
              <a:rPr lang="en-US" sz="3200" b="1" dirty="0" err="1">
                <a:solidFill>
                  <a:schemeClr val="tx1"/>
                </a:solidFill>
                <a:latin typeface="Arial" panose="020B0604020202020204" pitchFamily="34" charset="0"/>
                <a:cs typeface="Arial" panose="020B0604020202020204" pitchFamily="34" charset="0"/>
              </a:rPr>
              <a:t>dụng</a:t>
            </a:r>
            <a:r>
              <a:rPr lang="en-US" sz="3200" b="1" dirty="0">
                <a:solidFill>
                  <a:schemeClr val="tx1"/>
                </a:solidFill>
                <a:latin typeface="Arial" panose="020B0604020202020204" pitchFamily="34" charset="0"/>
                <a:cs typeface="Arial" panose="020B0604020202020204" pitchFamily="34" charset="0"/>
              </a:rPr>
              <a:t> Flutter Framework</a:t>
            </a:r>
            <a:endParaRPr lang="en-US" sz="3200" b="1" dirty="0">
              <a:solidFill>
                <a:schemeClr val="tx1"/>
              </a:solidFill>
              <a:latin typeface="Arial" panose="020B0604020202020204" pitchFamily="34" charset="0"/>
              <a:cs typeface="Arial" panose="020B0604020202020204" pitchFamily="34" charset="0"/>
            </a:endParaRPr>
          </a:p>
        </p:txBody>
      </p:sp>
      <p:sp>
        <p:nvSpPr>
          <p:cNvPr id="29" name="Rectangle: Rounded Corners 28"/>
          <p:cNvSpPr/>
          <p:nvPr/>
        </p:nvSpPr>
        <p:spPr>
          <a:xfrm>
            <a:off x="5301834" y="192924"/>
            <a:ext cx="6637918" cy="6304358"/>
          </a:xfrm>
          <a:prstGeom prst="roundRect">
            <a:avLst>
              <a:gd name="adj" fmla="val 3280"/>
            </a:avLst>
          </a:prstGeom>
          <a:gradFill flip="none" rotWithShape="1">
            <a:gsLst>
              <a:gs pos="23000">
                <a:schemeClr val="accent1">
                  <a:lumMod val="40000"/>
                  <a:lumOff val="60000"/>
                </a:schemeClr>
              </a:gs>
              <a:gs pos="0">
                <a:schemeClr val="accent1">
                  <a:lumMod val="5000"/>
                  <a:lumOff val="95000"/>
                </a:schemeClr>
              </a:gs>
              <a:gs pos="47000">
                <a:schemeClr val="accent1">
                  <a:lumMod val="60000"/>
                  <a:lumOff val="40000"/>
                </a:schemeClr>
              </a:gs>
              <a:gs pos="78000">
                <a:schemeClr val="accent2">
                  <a:lumMod val="60000"/>
                  <a:lumOff val="40000"/>
                  <a:alpha val="65000"/>
                </a:schemeClr>
              </a:gs>
              <a:gs pos="100000">
                <a:schemeClr val="accent2">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sz="2000" b="0" i="0" u="none" strike="noStrike" dirty="0">
                <a:solidFill>
                  <a:srgbClr val="000000"/>
                </a:solidFill>
                <a:effectLst/>
                <a:latin typeface="Arial" panose="020B0604020202020204" pitchFamily="34" charset="0"/>
              </a:rPr>
              <a:t>Flutter được phát triển bởi chính Google, thay vì gọi các api của framework gốc, Flutter tạo ra giao diện trực tiếp từ api của hệ điều hành. Nhờ đó ứng dụng sẽ chạy nhanh hơn, mượt mà hơn và đẹp hơn.</a:t>
            </a:r>
            <a:endParaRPr lang="en-US" sz="20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vi-VN" sz="2000" b="0" i="0" u="none" strike="noStrike" dirty="0">
                <a:solidFill>
                  <a:srgbClr val="000000"/>
                </a:solidFill>
                <a:effectLst/>
                <a:latin typeface="Arial" panose="020B0604020202020204" pitchFamily="34" charset="0"/>
              </a:rPr>
              <a:t>Flutter cung cấp rất nhiều widgets (UI) là các thành phần đồ hoạ được thiết kế riêng. Những đối tượng đồ hoạ này được tối ưu phù hợp với môi trường mobile và dễ dàng trong việc thiết kế như HTML.</a:t>
            </a:r>
            <a:endParaRPr lang="vi-VN" sz="2000" b="0" i="0" dirty="0">
              <a:solidFill>
                <a:srgbClr val="414141"/>
              </a:solidFill>
              <a:effectLst/>
              <a:latin typeface="Arial" panose="020B0604020202020204" pitchFamily="34" charset="0"/>
            </a:endParaRPr>
          </a:p>
          <a:p>
            <a:pPr marL="285750" indent="-285750">
              <a:buFont typeface="Arial" panose="020B0604020202020204" pitchFamily="34" charset="0"/>
              <a:buChar char="•"/>
            </a:pPr>
            <a:r>
              <a:rPr lang="vi-VN" sz="2000" b="0" i="0" u="none" strike="noStrike" dirty="0">
                <a:solidFill>
                  <a:srgbClr val="000000"/>
                </a:solidFill>
                <a:effectLst/>
                <a:latin typeface="Arial" panose="020B0604020202020204" pitchFamily="34" charset="0"/>
              </a:rPr>
              <a:t>Cụ thể, ứng dụng Flutter sẽ sử dụng các widget riêng. Flutter widgets cung cấp các animations (hiệu ứng) và gestures (thao tác) riêng. Ứng dụng được phát triển dựa trên logic của reactive programming. </a:t>
            </a:r>
            <a:endParaRPr lang="vi-VN" sz="2000" b="0" i="0" dirty="0">
              <a:solidFill>
                <a:srgbClr val="414141"/>
              </a:solidFill>
              <a:effectLst/>
              <a:latin typeface="Arial" panose="020B0604020202020204" pitchFamily="34" charset="0"/>
            </a:endParaRPr>
          </a:p>
          <a:p>
            <a:pPr marL="285750" indent="-285750">
              <a:buFont typeface="Arial" panose="020B0604020202020204" pitchFamily="34" charset="0"/>
              <a:buChar char="•"/>
            </a:pPr>
            <a:r>
              <a:rPr lang="vi-VN" sz="2000" b="0" i="0" u="none" strike="noStrike" dirty="0">
                <a:solidFill>
                  <a:srgbClr val="000000"/>
                </a:solidFill>
                <a:effectLst/>
                <a:latin typeface="Arial" panose="020B0604020202020204" pitchFamily="34" charset="0"/>
              </a:rPr>
              <a:t>Mỗi Widget sẽ có rất nhiều trạng thái, bằng cách thay đổi trạng thái của widget, Flutter sẽ tự động (reactive programming) so sánh trạng thái của widget (cũ và mới) để tạo ra những thay đổi cần thiết cho UI thay vì khởi tạo lại cả đối tượng.</a:t>
            </a:r>
            <a:endParaRPr lang="vi-VN" sz="2000" b="0" i="0" dirty="0">
              <a:solidFill>
                <a:srgbClr val="414141"/>
              </a:solidFill>
              <a:effectLst/>
              <a:latin typeface="Arial" panose="020B0604020202020204" pitchFamily="34" charset="0"/>
            </a:endParaRPr>
          </a:p>
        </p:txBody>
      </p:sp>
      <p:sp>
        <p:nvSpPr>
          <p:cNvPr id="30" name="TextBox 29"/>
          <p:cNvSpPr txBox="1"/>
          <p:nvPr/>
        </p:nvSpPr>
        <p:spPr>
          <a:xfrm>
            <a:off x="3682828" y="12217666"/>
            <a:ext cx="4826344" cy="1107996"/>
          </a:xfrm>
          <a:prstGeom prst="rect">
            <a:avLst/>
          </a:prstGeom>
          <a:noFill/>
        </p:spPr>
        <p:txBody>
          <a:bodyPr wrap="square" rtlCol="0">
            <a:spAutoFit/>
          </a:bodyPr>
          <a:lstStyle/>
          <a:p>
            <a:pPr algn="ctr"/>
            <a:r>
              <a:rPr lang="en-US" sz="6600" b="1">
                <a:solidFill>
                  <a:srgbClr val="644C00"/>
                </a:solidFill>
                <a:latin typeface="Arial" panose="020B0604020202020204" pitchFamily="34" charset="0"/>
                <a:cs typeface="Arial" panose="020B0604020202020204" pitchFamily="34" charset="0"/>
              </a:rPr>
              <a:t>Nội Dung 1</a:t>
            </a:r>
            <a:endParaRPr lang="en-US" sz="6600" b="1">
              <a:solidFill>
                <a:srgbClr val="644C00"/>
              </a:solidFill>
              <a:latin typeface="Arial" panose="020B0604020202020204" pitchFamily="34" charset="0"/>
              <a:cs typeface="Arial" panose="020B0604020202020204" pitchFamily="34" charset="0"/>
            </a:endParaRPr>
          </a:p>
        </p:txBody>
      </p:sp>
      <p:sp>
        <p:nvSpPr>
          <p:cNvPr id="31" name="TextBox 30"/>
          <p:cNvSpPr txBox="1"/>
          <p:nvPr/>
        </p:nvSpPr>
        <p:spPr>
          <a:xfrm>
            <a:off x="4792132" y="18720622"/>
            <a:ext cx="2607734" cy="584775"/>
          </a:xfrm>
          <a:prstGeom prst="rect">
            <a:avLst/>
          </a:prstGeom>
          <a:noFill/>
        </p:spPr>
        <p:txBody>
          <a:bodyPr wrap="square" rtlCol="0">
            <a:spAutoFit/>
          </a:bodyPr>
          <a:lstStyle/>
          <a:p>
            <a:pPr algn="ctr"/>
            <a:r>
              <a:rPr lang="en-US" sz="3200">
                <a:solidFill>
                  <a:srgbClr val="644C00"/>
                </a:solidFill>
                <a:latin typeface="Times New Roman" panose="02020603050405020304" pitchFamily="18" charset="0"/>
                <a:cs typeface="Times New Roman" panose="02020603050405020304" pitchFamily="18" charset="0"/>
              </a:rPr>
              <a:t>THE END</a:t>
            </a:r>
            <a:endParaRPr lang="en-US" sz="3200">
              <a:solidFill>
                <a:srgbClr val="644C00"/>
              </a:solidFill>
              <a:latin typeface="Times New Roman" panose="02020603050405020304" pitchFamily="18" charset="0"/>
              <a:cs typeface="Times New Roman" panose="02020603050405020304" pitchFamily="18" charset="0"/>
            </a:endParaRPr>
          </a:p>
        </p:txBody>
      </p:sp>
      <p:sp>
        <p:nvSpPr>
          <p:cNvPr id="10" name="Rectangle: Rounded Corners 9"/>
          <p:cNvSpPr/>
          <p:nvPr/>
        </p:nvSpPr>
        <p:spPr>
          <a:xfrm>
            <a:off x="4005923" y="8078225"/>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186144" y="8234537"/>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29538" y="8168324"/>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7925658" y="-3976872"/>
            <a:ext cx="4005574" cy="923330"/>
          </a:xfrm>
          <a:prstGeom prst="rect">
            <a:avLst/>
          </a:prstGeom>
          <a:noFill/>
        </p:spPr>
        <p:txBody>
          <a:bodyPr wrap="square" rtlCol="0">
            <a:spAutoFit/>
          </a:bodyPr>
          <a:lstStyle/>
          <a:p>
            <a:r>
              <a:rPr lang="en-US" sz="5400" b="1">
                <a:solidFill>
                  <a:srgbClr val="644C00"/>
                </a:solidFill>
                <a:latin typeface="Arial" panose="020B0604020202020204" pitchFamily="34" charset="0"/>
                <a:cs typeface="Arial" panose="020B0604020202020204" pitchFamily="34" charset="0"/>
              </a:rPr>
              <a:t>Nội Dung 1</a:t>
            </a:r>
            <a:endParaRPr lang="en-US" sz="5400" b="1">
              <a:solidFill>
                <a:srgbClr val="644C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xEl>
                                              <p:pRg st="1" end="1"/>
                                            </p:txEl>
                                          </p:spTgt>
                                        </p:tgtEl>
                                        <p:attrNameLst>
                                          <p:attrName>style.visibility</p:attrName>
                                        </p:attrNameLst>
                                      </p:cBhvr>
                                      <p:to>
                                        <p:strVal val="visible"/>
                                      </p:to>
                                    </p:set>
                                    <p:animEffect transition="in" filter="fade">
                                      <p:cBhvr>
                                        <p:cTn id="14" dur="1000"/>
                                        <p:tgtEl>
                                          <p:spTgt spid="29">
                                            <p:txEl>
                                              <p:pRg st="1" end="1"/>
                                            </p:txEl>
                                          </p:spTgt>
                                        </p:tgtEl>
                                      </p:cBhvr>
                                    </p:animEffect>
                                    <p:anim calcmode="lin" valueType="num">
                                      <p:cBhvr>
                                        <p:cTn id="1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
                                            <p:txEl>
                                              <p:pRg st="2" end="2"/>
                                            </p:txEl>
                                          </p:spTgt>
                                        </p:tgtEl>
                                        <p:attrNameLst>
                                          <p:attrName>style.visibility</p:attrName>
                                        </p:attrNameLst>
                                      </p:cBhvr>
                                      <p:to>
                                        <p:strVal val="visible"/>
                                      </p:to>
                                    </p:set>
                                    <p:animEffect transition="in" filter="fade">
                                      <p:cBhvr>
                                        <p:cTn id="21" dur="1000"/>
                                        <p:tgtEl>
                                          <p:spTgt spid="29">
                                            <p:txEl>
                                              <p:pRg st="2" end="2"/>
                                            </p:txEl>
                                          </p:spTgt>
                                        </p:tgtEl>
                                      </p:cBhvr>
                                    </p:animEffect>
                                    <p:anim calcmode="lin" valueType="num">
                                      <p:cBhvr>
                                        <p:cTn id="22"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xEl>
                                              <p:pRg st="3" end="3"/>
                                            </p:txEl>
                                          </p:spTgt>
                                        </p:tgtEl>
                                        <p:attrNameLst>
                                          <p:attrName>style.visibility</p:attrName>
                                        </p:attrNameLst>
                                      </p:cBhvr>
                                      <p:to>
                                        <p:strVal val="visible"/>
                                      </p:to>
                                    </p:set>
                                    <p:animEffect transition="in" filter="fade">
                                      <p:cBhvr>
                                        <p:cTn id="28" dur="1000"/>
                                        <p:tgtEl>
                                          <p:spTgt spid="29">
                                            <p:txEl>
                                              <p:pRg st="3" end="3"/>
                                            </p:txEl>
                                          </p:spTgt>
                                        </p:tgtEl>
                                      </p:cBhvr>
                                    </p:animEffect>
                                    <p:anim calcmode="lin" valueType="num">
                                      <p:cBhvr>
                                        <p:cTn id="29"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427797" y="510091"/>
            <a:ext cx="3336406" cy="3336406"/>
          </a:xfrm>
          <a:prstGeom prst="rect">
            <a:avLst/>
          </a:prstGeom>
        </p:spPr>
      </p:pic>
      <p:sp>
        <p:nvSpPr>
          <p:cNvPr id="3" name="Rectangle: Rounded Corners 2"/>
          <p:cNvSpPr/>
          <p:nvPr/>
        </p:nvSpPr>
        <p:spPr>
          <a:xfrm>
            <a:off x="252248" y="-4788983"/>
            <a:ext cx="4950372" cy="2597573"/>
          </a:xfrm>
          <a:prstGeom prst="roundRect">
            <a:avLst>
              <a:gd name="adj" fmla="val 699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p:cNvSpPr/>
          <p:nvPr/>
        </p:nvSpPr>
        <p:spPr>
          <a:xfrm>
            <a:off x="15801665" y="192924"/>
            <a:ext cx="6637918" cy="6304358"/>
          </a:xfrm>
          <a:prstGeom prst="roundRect">
            <a:avLst>
              <a:gd name="adj" fmla="val 3280"/>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152" y="4225242"/>
            <a:ext cx="7655732" cy="830997"/>
          </a:xfrm>
          <a:prstGeom prst="rect">
            <a:avLst/>
          </a:prstGeom>
          <a:noFill/>
        </p:spPr>
        <p:txBody>
          <a:bodyPr wrap="square" rtlCol="0">
            <a:spAutoFit/>
          </a:bodyPr>
          <a:lstStyle/>
          <a:p>
            <a:pPr algn="ctr"/>
            <a:r>
              <a:rPr lang="en-US" sz="4800" b="1" dirty="0">
                <a:solidFill>
                  <a:schemeClr val="accent1">
                    <a:lumMod val="75000"/>
                  </a:schemeClr>
                </a:solidFill>
                <a:latin typeface="Arial" panose="020B0604020202020204" pitchFamily="34" charset="0"/>
                <a:cs typeface="Arial" panose="020B0604020202020204" pitchFamily="34" charset="0"/>
              </a:rPr>
              <a:t>Tổng </a:t>
            </a:r>
            <a:r>
              <a:rPr lang="en-US" sz="4800" b="1" dirty="0" err="1">
                <a:solidFill>
                  <a:schemeClr val="accent1">
                    <a:lumMod val="75000"/>
                  </a:schemeClr>
                </a:solidFill>
                <a:latin typeface="Arial" panose="020B0604020202020204" pitchFamily="34" charset="0"/>
                <a:cs typeface="Arial" panose="020B0604020202020204" pitchFamily="34" charset="0"/>
              </a:rPr>
              <a:t>quan</a:t>
            </a:r>
            <a:r>
              <a:rPr lang="en-US" sz="4800" b="1" dirty="0">
                <a:solidFill>
                  <a:schemeClr val="accent1">
                    <a:lumMod val="75000"/>
                  </a:schemeClr>
                </a:solidFill>
                <a:latin typeface="Arial" panose="020B0604020202020204" pitchFamily="34" charset="0"/>
                <a:cs typeface="Arial" panose="020B0604020202020204" pitchFamily="34" charset="0"/>
              </a:rPr>
              <a:t> Flutter</a:t>
            </a:r>
            <a:endParaRPr lang="en-US" sz="4800" b="1" dirty="0">
              <a:solidFill>
                <a:schemeClr val="accent1">
                  <a:lumMod val="75000"/>
                </a:schemeClr>
              </a:solidFill>
              <a:latin typeface="Arial" panose="020B0604020202020204" pitchFamily="34" charset="0"/>
              <a:cs typeface="Arial" panose="020B0604020202020204" pitchFamily="34" charset="0"/>
            </a:endParaRPr>
          </a:p>
        </p:txBody>
      </p:sp>
      <p:sp>
        <p:nvSpPr>
          <p:cNvPr id="15" name="Rectangle: Rounded Corners 14"/>
          <p:cNvSpPr/>
          <p:nvPr/>
        </p:nvSpPr>
        <p:spPr>
          <a:xfrm>
            <a:off x="4005923" y="8078225"/>
            <a:ext cx="4216191" cy="1061545"/>
          </a:xfrm>
          <a:prstGeom prst="roundRect">
            <a:avLst/>
          </a:prstGeom>
          <a:solidFill>
            <a:srgbClr val="64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4186144" y="8234537"/>
            <a:ext cx="819807" cy="7489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029538" y="8168324"/>
            <a:ext cx="1891862" cy="461665"/>
          </a:xfrm>
          <a:prstGeom prst="rect">
            <a:avLst/>
          </a:prstGeom>
          <a:noFill/>
        </p:spPr>
        <p:txBody>
          <a:bodyPr wrap="square" rtlCol="0">
            <a:spAutoFit/>
          </a:bodyPr>
          <a:lstStyle/>
          <a:p>
            <a:r>
              <a:rPr lang="en-US" sz="2400" b="1">
                <a:solidFill>
                  <a:schemeClr val="accent4">
                    <a:lumMod val="40000"/>
                    <a:lumOff val="60000"/>
                  </a:schemeClr>
                </a:solidFill>
                <a:latin typeface="Arial" panose="020B0604020202020204" pitchFamily="34" charset="0"/>
                <a:cs typeface="Arial" panose="020B0604020202020204" pitchFamily="34" charset="0"/>
              </a:rPr>
              <a:t>Nội dung 2</a:t>
            </a:r>
            <a:endParaRPr lang="en-US" sz="2400" b="1">
              <a:solidFill>
                <a:schemeClr val="accent4">
                  <a:lumMod val="40000"/>
                  <a:lumOff val="60000"/>
                </a:schemeClr>
              </a:solidFill>
              <a:latin typeface="Arial" panose="020B0604020202020204" pitchFamily="34" charset="0"/>
              <a:cs typeface="Arial" panose="020B0604020202020204" pitchFamily="34" charset="0"/>
            </a:endParaRPr>
          </a:p>
        </p:txBody>
      </p:sp>
      <p:sp>
        <p:nvSpPr>
          <p:cNvPr id="13" name="Oval 12"/>
          <p:cNvSpPr/>
          <p:nvPr/>
        </p:nvSpPr>
        <p:spPr>
          <a:xfrm>
            <a:off x="-5921502" y="-4496404"/>
            <a:ext cx="3945702" cy="385267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013433" y="-4123044"/>
            <a:ext cx="4822201" cy="431596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743572" y="7063805"/>
            <a:ext cx="6330563" cy="53096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5803745" y="-12435841"/>
            <a:ext cx="584510" cy="584510"/>
          </a:xfrm>
          <a:prstGeom prst="rect">
            <a:avLst/>
          </a:prstGeom>
        </p:spPr>
      </p:pic>
      <p:sp>
        <p:nvSpPr>
          <p:cNvPr id="8" name="TextBox 7"/>
          <p:cNvSpPr txBox="1"/>
          <p:nvPr/>
        </p:nvSpPr>
        <p:spPr>
          <a:xfrm>
            <a:off x="3682828" y="-7815809"/>
            <a:ext cx="4826344" cy="1107996"/>
          </a:xfrm>
          <a:prstGeom prst="rect">
            <a:avLst/>
          </a:prstGeom>
          <a:noFill/>
        </p:spPr>
        <p:txBody>
          <a:bodyPr wrap="square" rtlCol="0">
            <a:spAutoFit/>
          </a:bodyPr>
          <a:lstStyle/>
          <a:p>
            <a:pPr algn="ctr"/>
            <a:r>
              <a:rPr lang="en-US" sz="6600" b="1">
                <a:solidFill>
                  <a:srgbClr val="644C00"/>
                </a:solidFill>
                <a:latin typeface="Arial" panose="020B0604020202020204" pitchFamily="34" charset="0"/>
                <a:cs typeface="Arial" panose="020B0604020202020204" pitchFamily="34" charset="0"/>
              </a:rPr>
              <a:t>Nội Dung 1</a:t>
            </a:r>
            <a:endParaRPr lang="en-US" sz="6600" b="1">
              <a:solidFill>
                <a:srgbClr val="644C00"/>
              </a:solidFill>
              <a:latin typeface="Arial" panose="020B0604020202020204" pitchFamily="34" charset="0"/>
              <a:cs typeface="Arial" panose="020B0604020202020204" pitchFamily="34" charset="0"/>
            </a:endParaRPr>
          </a:p>
        </p:txBody>
      </p:sp>
      <p:sp>
        <p:nvSpPr>
          <p:cNvPr id="2" name="TextBox 1"/>
          <p:cNvSpPr txBox="1"/>
          <p:nvPr/>
        </p:nvSpPr>
        <p:spPr>
          <a:xfrm>
            <a:off x="4792132" y="-3781733"/>
            <a:ext cx="2607734" cy="584775"/>
          </a:xfrm>
          <a:prstGeom prst="rect">
            <a:avLst/>
          </a:prstGeom>
          <a:noFill/>
        </p:spPr>
        <p:txBody>
          <a:bodyPr wrap="square" rtlCol="0">
            <a:spAutoFit/>
          </a:bodyPr>
          <a:lstStyle/>
          <a:p>
            <a:pPr algn="ctr"/>
            <a:r>
              <a:rPr lang="en-US" sz="3200">
                <a:solidFill>
                  <a:srgbClr val="644C00"/>
                </a:solidFill>
                <a:latin typeface="Times New Roman" panose="02020603050405020304" pitchFamily="18" charset="0"/>
                <a:cs typeface="Times New Roman" panose="02020603050405020304" pitchFamily="18" charset="0"/>
              </a:rPr>
              <a:t>THE END</a:t>
            </a:r>
            <a:endParaRPr lang="en-US" sz="3200">
              <a:solidFill>
                <a:srgbClr val="644C00"/>
              </a:solidFill>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3333920" y="2511820"/>
            <a:ext cx="5524157" cy="1623377"/>
          </a:xfrm>
          <a:prstGeom prst="roundRect">
            <a:avLst/>
          </a:prstGeom>
          <a:gradFill flip="none" rotWithShape="1">
            <a:gsLst>
              <a:gs pos="23000">
                <a:schemeClr val="accent1">
                  <a:lumMod val="40000"/>
                  <a:lumOff val="60000"/>
                </a:schemeClr>
              </a:gs>
              <a:gs pos="0">
                <a:schemeClr val="accent1">
                  <a:lumMod val="20000"/>
                  <a:lumOff val="80000"/>
                </a:schemeClr>
              </a:gs>
              <a:gs pos="47000">
                <a:schemeClr val="accent1">
                  <a:lumMod val="60000"/>
                  <a:lumOff val="40000"/>
                </a:schemeClr>
              </a:gs>
              <a:gs pos="78000">
                <a:schemeClr val="accent2">
                  <a:lumMod val="60000"/>
                  <a:lumOff val="40000"/>
                  <a:alpha val="65000"/>
                </a:schemeClr>
              </a:gs>
              <a:gs pos="100000">
                <a:schemeClr val="accent2">
                  <a:lumMod val="75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368428" y="-1926336"/>
            <a:ext cx="3945702" cy="38526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344911" y="-1926336"/>
            <a:ext cx="4822201" cy="43159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448718" y="3903162"/>
            <a:ext cx="6330563" cy="53096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66455" y="8458009"/>
            <a:ext cx="3189644" cy="400110"/>
          </a:xfrm>
          <a:prstGeom prst="rect">
            <a:avLst/>
          </a:prstGeom>
          <a:noFill/>
        </p:spPr>
        <p:txBody>
          <a:bodyPr wrap="square" rtlCol="0">
            <a:spAutoFit/>
          </a:bodyPr>
          <a:lstStyle/>
          <a:p>
            <a:r>
              <a:rPr lang="en-US" sz="2000">
                <a:solidFill>
                  <a:srgbClr val="FFD966"/>
                </a:solidFill>
                <a:latin typeface="Arial" panose="020B0604020202020204" pitchFamily="34" charset="0"/>
                <a:cs typeface="Arial" panose="020B0604020202020204" pitchFamily="34" charset="0"/>
              </a:rPr>
              <a:t>Ghi chú nội dung 2</a:t>
            </a:r>
            <a:endParaRPr lang="en-US" sz="2000">
              <a:solidFill>
                <a:srgbClr val="FFD966"/>
              </a:solidFill>
              <a:latin typeface="Arial" panose="020B0604020202020204" pitchFamily="34" charset="0"/>
              <a:cs typeface="Arial" panose="020B0604020202020204" pitchFamily="34" charset="0"/>
            </a:endParaRPr>
          </a:p>
        </p:txBody>
      </p:sp>
      <p:sp>
        <p:nvSpPr>
          <p:cNvPr id="14" name="TextBox 13"/>
          <p:cNvSpPr txBox="1"/>
          <p:nvPr/>
        </p:nvSpPr>
        <p:spPr>
          <a:xfrm>
            <a:off x="4736443" y="2969564"/>
            <a:ext cx="4121634" cy="707886"/>
          </a:xfrm>
          <a:prstGeom prst="rect">
            <a:avLst/>
          </a:prstGeom>
          <a:noFill/>
        </p:spPr>
        <p:txBody>
          <a:bodyPr wrap="square" rtlCol="0">
            <a:spAutoFit/>
          </a:bodyPr>
          <a:lstStyle/>
          <a:p>
            <a:r>
              <a:rPr lang="en-US" sz="4000" b="1" dirty="0" err="1">
                <a:solidFill>
                  <a:schemeClr val="accent1">
                    <a:lumMod val="75000"/>
                  </a:schemeClr>
                </a:solidFill>
                <a:latin typeface="Arial" panose="020B0604020202020204" pitchFamily="34" charset="0"/>
                <a:cs typeface="Arial" panose="020B0604020202020204" pitchFamily="34" charset="0"/>
              </a:rPr>
              <a:t>Ngôn</a:t>
            </a:r>
            <a:r>
              <a:rPr lang="en-US" sz="4000" b="1" dirty="0">
                <a:solidFill>
                  <a:schemeClr val="accent1">
                    <a:lumMod val="75000"/>
                  </a:schemeClr>
                </a:solidFill>
                <a:latin typeface="Arial" panose="020B0604020202020204" pitchFamily="34" charset="0"/>
                <a:cs typeface="Arial" panose="020B0604020202020204" pitchFamily="34" charset="0"/>
              </a:rPr>
              <a:t> </a:t>
            </a:r>
            <a:r>
              <a:rPr lang="en-US" sz="4000" b="1" dirty="0" err="1">
                <a:solidFill>
                  <a:schemeClr val="accent1">
                    <a:lumMod val="75000"/>
                  </a:schemeClr>
                </a:solidFill>
                <a:latin typeface="Arial" panose="020B0604020202020204" pitchFamily="34" charset="0"/>
                <a:cs typeface="Arial" panose="020B0604020202020204" pitchFamily="34" charset="0"/>
              </a:rPr>
              <a:t>ngữ</a:t>
            </a:r>
            <a:r>
              <a:rPr lang="en-US" sz="4000" b="1" dirty="0">
                <a:solidFill>
                  <a:schemeClr val="accent1">
                    <a:lumMod val="75000"/>
                  </a:schemeClr>
                </a:solidFill>
                <a:latin typeface="Arial" panose="020B0604020202020204" pitchFamily="34" charset="0"/>
                <a:cs typeface="Arial" panose="020B0604020202020204" pitchFamily="34" charset="0"/>
              </a:rPr>
              <a:t> Dart</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28" y="2197721"/>
            <a:ext cx="1701800" cy="170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915" y="4243123"/>
            <a:ext cx="2677160" cy="267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p:cNvSpPr/>
          <p:nvPr/>
        </p:nvSpPr>
        <p:spPr>
          <a:xfrm>
            <a:off x="3381495" y="-2024188"/>
            <a:ext cx="10774018" cy="1005840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321208" y="-2482927"/>
            <a:ext cx="3945702" cy="385267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776" y="4415809"/>
            <a:ext cx="4822201" cy="43159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96656" y="5472245"/>
            <a:ext cx="6330563" cy="53096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66455" y="394853"/>
            <a:ext cx="4271545" cy="707886"/>
          </a:xfrm>
          <a:prstGeom prst="rect">
            <a:avLst/>
          </a:prstGeom>
          <a:noFill/>
        </p:spPr>
        <p:txBody>
          <a:bodyPr wrap="square" rtlCol="0">
            <a:spAutoFit/>
          </a:bodyPr>
          <a:lstStyle/>
          <a:p>
            <a:r>
              <a:rPr lang="en-US" sz="4000" b="1" dirty="0" err="1">
                <a:solidFill>
                  <a:schemeClr val="accent4">
                    <a:lumMod val="40000"/>
                    <a:lumOff val="60000"/>
                  </a:schemeClr>
                </a:solidFill>
                <a:latin typeface="Arial" panose="020B0604020202020204" pitchFamily="34" charset="0"/>
                <a:cs typeface="Arial" panose="020B0604020202020204" pitchFamily="34" charset="0"/>
              </a:rPr>
              <a:t>Ngôn</a:t>
            </a:r>
            <a:r>
              <a:rPr lang="en-US" sz="4000" b="1" dirty="0">
                <a:solidFill>
                  <a:schemeClr val="accent4">
                    <a:lumMod val="40000"/>
                    <a:lumOff val="60000"/>
                  </a:schemeClr>
                </a:solidFill>
                <a:latin typeface="Arial" panose="020B0604020202020204" pitchFamily="34" charset="0"/>
                <a:cs typeface="Arial" panose="020B0604020202020204" pitchFamily="34" charset="0"/>
              </a:rPr>
              <a:t> </a:t>
            </a:r>
            <a:r>
              <a:rPr lang="en-US" sz="4000" b="1" dirty="0" err="1">
                <a:solidFill>
                  <a:schemeClr val="accent4">
                    <a:lumMod val="40000"/>
                    <a:lumOff val="60000"/>
                  </a:schemeClr>
                </a:solidFill>
                <a:latin typeface="Arial" panose="020B0604020202020204" pitchFamily="34" charset="0"/>
                <a:cs typeface="Arial" panose="020B0604020202020204" pitchFamily="34" charset="0"/>
              </a:rPr>
              <a:t>ngữ</a:t>
            </a:r>
            <a:r>
              <a:rPr lang="en-US" sz="4000" b="1" dirty="0">
                <a:solidFill>
                  <a:schemeClr val="accent4">
                    <a:lumMod val="40000"/>
                    <a:lumOff val="60000"/>
                  </a:schemeClr>
                </a:solidFill>
                <a:latin typeface="Arial" panose="020B0604020202020204" pitchFamily="34" charset="0"/>
                <a:cs typeface="Arial" panose="020B0604020202020204" pitchFamily="34" charset="0"/>
              </a:rPr>
              <a:t> Dart</a:t>
            </a:r>
            <a:endParaRPr lang="en-US" sz="4000" b="1" dirty="0">
              <a:solidFill>
                <a:schemeClr val="accent4">
                  <a:lumMod val="40000"/>
                  <a:lumOff val="60000"/>
                </a:schemeClr>
              </a:solidFill>
              <a:latin typeface="Arial" panose="020B0604020202020204" pitchFamily="34" charset="0"/>
              <a:cs typeface="Arial" panose="020B0604020202020204" pitchFamily="34" charset="0"/>
            </a:endParaRPr>
          </a:p>
        </p:txBody>
      </p:sp>
      <p:sp>
        <p:nvSpPr>
          <p:cNvPr id="5" name="TextBox 4"/>
          <p:cNvSpPr txBox="1"/>
          <p:nvPr/>
        </p:nvSpPr>
        <p:spPr>
          <a:xfrm>
            <a:off x="5923280" y="1406956"/>
            <a:ext cx="5634733" cy="4154984"/>
          </a:xfrm>
          <a:prstGeom prst="rect">
            <a:avLst/>
          </a:prstGeom>
          <a:noFill/>
        </p:spPr>
        <p:txBody>
          <a:bodyPr wrap="square" rtlCol="0">
            <a:spAutoFit/>
          </a:bodyPr>
          <a:lstStyle/>
          <a:p>
            <a:pPr algn="just"/>
            <a:r>
              <a:rPr lang="vi-VN" sz="2400" b="1" dirty="0">
                <a:solidFill>
                  <a:schemeClr val="bg1"/>
                </a:solidFill>
                <a:latin typeface="Arial" panose="020B0604020202020204" pitchFamily="34" charset="0"/>
                <a:cs typeface="Arial" panose="020B0604020202020204" pitchFamily="34" charset="0"/>
              </a:rPr>
              <a:t>Dart</a:t>
            </a:r>
            <a:r>
              <a:rPr lang="vi-VN" sz="2400" dirty="0">
                <a:solidFill>
                  <a:schemeClr val="bg1"/>
                </a:solidFill>
                <a:latin typeface="Arial" panose="020B0604020202020204" pitchFamily="34" charset="0"/>
                <a:cs typeface="Arial" panose="020B0604020202020204" pitchFamily="34" charset="0"/>
              </a:rPr>
              <a:t> là một ngôn ngữ lập trình mã nguồn mở (open source) đa năng (general purpose</a:t>
            </a:r>
            <a:r>
              <a:rPr lang="en-US" sz="2400" dirty="0">
                <a:solidFill>
                  <a:schemeClr val="bg1"/>
                </a:solidFill>
                <a:latin typeface="Arial" panose="020B0604020202020204" pitchFamily="34" charset="0"/>
                <a:cs typeface="Arial" panose="020B0604020202020204" pitchFamily="34" charset="0"/>
              </a:rPr>
              <a:t>) đ</a:t>
            </a:r>
            <a:r>
              <a:rPr lang="vi-VN" sz="2400" dirty="0">
                <a:solidFill>
                  <a:schemeClr val="bg1"/>
                </a:solidFill>
                <a:latin typeface="Arial" panose="020B0604020202020204" pitchFamily="34" charset="0"/>
                <a:cs typeface="Arial" panose="020B0604020202020204" pitchFamily="34" charset="0"/>
              </a:rPr>
              <a:t>ược phát triển bởi Google.</a:t>
            </a:r>
            <a:endParaRPr lang="en-US" sz="2400" dirty="0">
              <a:solidFill>
                <a:schemeClr val="bg1"/>
              </a:solidFill>
              <a:latin typeface="Arial" panose="020B0604020202020204" pitchFamily="34" charset="0"/>
              <a:cs typeface="Arial" panose="020B0604020202020204" pitchFamily="34" charset="0"/>
            </a:endParaRPr>
          </a:p>
          <a:p>
            <a:pPr algn="just"/>
            <a:r>
              <a:rPr lang="vi-VN" sz="2400" b="1" dirty="0">
                <a:solidFill>
                  <a:schemeClr val="bg1"/>
                </a:solidFill>
                <a:latin typeface="Arial" panose="020B0604020202020204" pitchFamily="34" charset="0"/>
                <a:cs typeface="Arial" panose="020B0604020202020204" pitchFamily="34" charset="0"/>
              </a:rPr>
              <a:t>Dart</a:t>
            </a:r>
            <a:r>
              <a:rPr lang="vi-VN" sz="2400" dirty="0">
                <a:solidFill>
                  <a:schemeClr val="bg1"/>
                </a:solidFill>
                <a:latin typeface="Arial" panose="020B0604020202020204" pitchFamily="34" charset="0"/>
                <a:cs typeface="Arial" panose="020B0604020202020204" pitchFamily="34" charset="0"/>
              </a:rPr>
              <a:t> là một ngôn ngữ lập trình hướng đối tượng sử dụng cú pháp của C (C-style syntax).</a:t>
            </a:r>
            <a:endParaRPr lang="en-US" sz="2400"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K</a:t>
            </a:r>
            <a:r>
              <a:rPr lang="vi-VN" sz="2400" dirty="0">
                <a:solidFill>
                  <a:schemeClr val="bg1"/>
                </a:solidFill>
                <a:latin typeface="Arial" panose="020B0604020202020204" pitchFamily="34" charset="0"/>
                <a:cs typeface="Arial" panose="020B0604020202020204" pitchFamily="34" charset="0"/>
              </a:rPr>
              <a:t>hông giống như các ngôn ngữ lập trình khác, Dart không hỗ trợ mảng (array).</a:t>
            </a:r>
            <a:endParaRPr lang="en-US" sz="2400"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Trang </a:t>
            </a:r>
            <a:r>
              <a:rPr lang="en-US" sz="2400" dirty="0" err="1">
                <a:solidFill>
                  <a:schemeClr val="bg1"/>
                </a:solidFill>
                <a:latin typeface="Arial" panose="020B0604020202020204" pitchFamily="34" charset="0"/>
                <a:cs typeface="Arial" panose="020B0604020202020204" pitchFamily="34" charset="0"/>
              </a:rPr>
              <a:t>chủ</a:t>
            </a:r>
            <a:r>
              <a:rPr lang="en-US" sz="2400" dirty="0">
                <a:solidFill>
                  <a:schemeClr val="bg1"/>
                </a:solidFill>
                <a:latin typeface="Arial" panose="020B0604020202020204" pitchFamily="34" charset="0"/>
                <a:cs typeface="Arial" panose="020B0604020202020204" pitchFamily="34" charset="0"/>
              </a:rPr>
              <a:t> Dart: </a:t>
            </a:r>
            <a:r>
              <a:rPr lang="en-US" sz="2400" dirty="0" err="1">
                <a:solidFill>
                  <a:schemeClr val="bg1"/>
                </a:solidFill>
                <a:latin typeface="Arial" panose="020B0604020202020204" pitchFamily="34" charset="0"/>
                <a:cs typeface="Arial" panose="020B0604020202020204" pitchFamily="34" charset="0"/>
              </a:rPr>
              <a:t>dart.dev</a:t>
            </a:r>
            <a:endParaRPr lang="en-US" sz="2400" dirty="0">
              <a:solidFill>
                <a:schemeClr val="bg1"/>
              </a:solidFill>
              <a:latin typeface="Arial" panose="020B0604020202020204" pitchFamily="34" charset="0"/>
              <a:cs typeface="Arial" panose="020B0604020202020204" pitchFamily="34" charset="0"/>
            </a:endParaRPr>
          </a:p>
        </p:txBody>
      </p:sp>
      <p:grpSp>
        <p:nvGrpSpPr>
          <p:cNvPr id="17" name="Group 16"/>
          <p:cNvGrpSpPr/>
          <p:nvPr/>
        </p:nvGrpSpPr>
        <p:grpSpPr>
          <a:xfrm>
            <a:off x="5579050" y="11185282"/>
            <a:ext cx="8576463" cy="5519564"/>
            <a:chOff x="3632816" y="671342"/>
            <a:chExt cx="8067278" cy="5309616"/>
          </a:xfrm>
        </p:grpSpPr>
        <p:sp>
          <p:nvSpPr>
            <p:cNvPr id="18" name="Rectangle: Rounded Corners 17"/>
            <p:cNvSpPr/>
            <p:nvPr/>
          </p:nvSpPr>
          <p:spPr>
            <a:xfrm>
              <a:off x="3733100" y="877041"/>
              <a:ext cx="7902429" cy="5103917"/>
            </a:xfrm>
            <a:prstGeom prst="roundRect">
              <a:avLst>
                <a:gd name="adj" fmla="val 5946"/>
              </a:avLst>
            </a:prstGeom>
            <a:solidFill>
              <a:srgbClr val="7A46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3632816" y="671342"/>
              <a:ext cx="8067278" cy="5103917"/>
            </a:xfrm>
            <a:prstGeom prst="roundRect">
              <a:avLst>
                <a:gd name="adj" fmla="val 5946"/>
              </a:avLst>
            </a:prstGeom>
            <a:solidFill>
              <a:srgbClr val="E2B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7019392" y="1102739"/>
            <a:ext cx="3271520" cy="4720128"/>
          </a:xfrm>
          <a:prstGeom prst="rect">
            <a:avLst/>
          </a:prstGeom>
          <a:solidFill>
            <a:srgbClr val="463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wall, person, indoo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35159" t="30710" r="20398" b="24848"/>
          <a:stretch>
            <a:fillRect/>
          </a:stretch>
        </p:blipFill>
        <p:spPr>
          <a:xfrm>
            <a:off x="-6808144" y="1305131"/>
            <a:ext cx="2849024" cy="431596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7569</Words>
  <Application>WPS Presentation</Application>
  <PresentationFormat>Widescreen</PresentationFormat>
  <Paragraphs>373</Paragraphs>
  <Slides>24</Slides>
  <Notes>11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SimSun</vt:lpstr>
      <vt:lpstr>Wingdings</vt:lpstr>
      <vt:lpstr>Adobe Caslon Pro</vt:lpstr>
      <vt:lpstr>Segoe Print</vt:lpstr>
      <vt:lpstr>Times New Roman</vt:lpstr>
      <vt:lpstr>Roboto</vt:lpstr>
      <vt:lpstr>Wide Latin</vt:lpstr>
      <vt:lpstr>Calibri</vt:lpstr>
      <vt:lpstr>Microsoft YaHei</vt:lpstr>
      <vt:lpstr>Arial Unicode MS</vt:lpstr>
      <vt:lpstr>Calibri Light</vt:lpstr>
      <vt:lpstr>Nunito</vt:lpstr>
      <vt:lpstr>Raleway</vt:lpstr>
      <vt:lpstr>PT Serif</vt:lpstr>
      <vt:lpstr>Adobe Caslon Pro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HP</cp:lastModifiedBy>
  <cp:revision>36</cp:revision>
  <dcterms:created xsi:type="dcterms:W3CDTF">2021-09-16T02:07:00Z</dcterms:created>
  <dcterms:modified xsi:type="dcterms:W3CDTF">2021-10-06T02:37:25Z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363F45260E28416DA3E8EF7ACAE4C502</vt:lpwstr>
  </property>
  <property fmtid="{D5CDD505-2E9C-101B-9397-08002B2CF9AE}" pid="3" name="KSOProductBuildVer">
    <vt:lpwstr>1033-11.2.0.10323</vt:lpwstr>
  </property>
</Properties>
</file>