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Inter SemiBold"/>
      <p:regular r:id="rId15"/>
      <p:bold r:id="rId16"/>
    </p:embeddedFont>
    <p:embeddedFont>
      <p:font typeface="Inter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InterSemiBold-regular.fntdata"/><Relationship Id="rId14" Type="http://schemas.openxmlformats.org/officeDocument/2006/relationships/slide" Target="slides/slide8.xml"/><Relationship Id="rId17" Type="http://schemas.openxmlformats.org/officeDocument/2006/relationships/font" Target="fonts/Inter-regular.fntdata"/><Relationship Id="rId16" Type="http://schemas.openxmlformats.org/officeDocument/2006/relationships/font" Target="fonts/InterSemi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Int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presentation/d/1KQAgW2PnA26K1B_kT7taHDvyLYgqLAoaKfjoNPBV29c/edit?usp=sharing" TargetMode="External"/><Relationship Id="rId3" Type="http://schemas.openxmlformats.org/officeDocument/2006/relationships/hyperlink" Target="https://docs.google.com/presentation/d/15fl2DkXq3QWOVrYPi_1tHhvFuwk54DMZ4N-HKu_innA/edit?usp=sharing" TargetMode="External"/><Relationship Id="rId4" Type="http://schemas.openxmlformats.org/officeDocument/2006/relationships/hyperlink" Target="https://docs.google.com/spreadsheets/d/1X3DMSP5GmzHSv1KsabI_9P6KcGh0e_pZ8MkJz2bZrvg/edit?usp=sharing" TargetMode="External"/><Relationship Id="rId5" Type="http://schemas.openxmlformats.org/officeDocument/2006/relationships/hyperlink" Target="https://www.linkedin.com/events/demoday-54-d-couvrezdequoinos-l7200779725894492160/theater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aggle.com/datasets/shubhamgoel27/dermnet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5b97b911a_1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e5b97b911a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1" i="0" lang="en">
                <a:latin typeface="Arial"/>
                <a:ea typeface="Arial"/>
                <a:cs typeface="Arial"/>
                <a:sym typeface="Arial"/>
              </a:rPr>
              <a:t>Deck de présentation du DemoDay :</a:t>
            </a:r>
            <a:r>
              <a:rPr b="0" i="0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https://docs.google.com/presentation/d/1KQAgW2PnA26K1B_kT7taHDvyLYgqLAoaKfjoNPBV29c/edit?usp=sharing</a:t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1" i="0" lang="en">
                <a:latin typeface="Arial"/>
                <a:ea typeface="Arial"/>
                <a:cs typeface="Arial"/>
                <a:sym typeface="Arial"/>
              </a:rPr>
              <a:t>Template pour les slides :</a:t>
            </a:r>
            <a:r>
              <a:rPr b="0" i="0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https://docs.google.com/presentation/d/15fl2DkXq3QWOVrYPi_1tHhvFuwk54DMZ4N-HKu_innA/edit?usp=sharing</a:t>
            </a:r>
            <a:r>
              <a:rPr b="0" i="0" lang="en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1" i="0" lang="en">
                <a:latin typeface="Arial"/>
                <a:ea typeface="Arial"/>
                <a:cs typeface="Arial"/>
                <a:sym typeface="Arial"/>
              </a:rPr>
              <a:t>Gsheet de suivi du DemoDay</a:t>
            </a:r>
            <a:r>
              <a:rPr b="0" i="0" lang="en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0" i="0"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https://docs.google.com/spreadsheets/d/1X3DMSP5GmzHSv1KsabI_9P6KcGh0e_pZ8MkJz2bZrvg/edit?usp=sharing</a:t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1" i="0" lang="en">
                <a:latin typeface="Arial"/>
                <a:ea typeface="Arial"/>
                <a:cs typeface="Arial"/>
                <a:sym typeface="Arial"/>
              </a:rPr>
              <a:t>Lien de diffusion du DemoDay</a:t>
            </a:r>
            <a:r>
              <a:rPr b="0" i="0" lang="en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0" i="0"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https://www.linkedin.com/events/demoday-54-d-couvrezdequoinos-l7200779725894492160/theater/</a:t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Aurélie 13 06 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Structure ok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SVP montrez-nous des images tirées du dataset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vous n'avez pas prévu de démo de la super app de @Quentin ?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prévoyez un peu plus de détails sur l'évaluation du modèle et les limites : est-ce qu'on pourrait utiliser votre modèle pour dépister les maladies ? qu'est-ce qu'il manquerait ?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terminez par les perspectives : si vous aviez plus de temps, qu'est-ce que vous feriez ensuite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5b97b911a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e5b97b911a_1_5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5b97b911a_1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e5b97b911a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5b97b911a_1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e5b97b911a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https://www.kaggle.com/datasets/shubhamgoel27/dermnet</a:t>
            </a:r>
            <a:br>
              <a:rPr lang="en" sz="1100"/>
            </a:br>
            <a:r>
              <a:rPr b="0" lang="en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Seulement des images de peaux malades ► peaux saines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5b97b911a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e5b97b911a_1_1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5b97b911a_1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e5b97b911a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5b97b911a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e5b97b911a_1_17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e5cc6a4c3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2e5cc6a4c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4.jpg"/><Relationship Id="rId9" Type="http://schemas.openxmlformats.org/officeDocument/2006/relationships/image" Target="../media/image7.png"/><Relationship Id="rId5" Type="http://schemas.openxmlformats.org/officeDocument/2006/relationships/image" Target="../media/image35.jpg"/><Relationship Id="rId6" Type="http://schemas.openxmlformats.org/officeDocument/2006/relationships/image" Target="../media/image28.png"/><Relationship Id="rId7" Type="http://schemas.openxmlformats.org/officeDocument/2006/relationships/image" Target="../media/image1.png"/><Relationship Id="rId8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13.png"/><Relationship Id="rId13" Type="http://schemas.openxmlformats.org/officeDocument/2006/relationships/image" Target="../media/image24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jpg"/><Relationship Id="rId4" Type="http://schemas.openxmlformats.org/officeDocument/2006/relationships/image" Target="../media/image18.jpg"/><Relationship Id="rId5" Type="http://schemas.openxmlformats.org/officeDocument/2006/relationships/image" Target="../media/image20.png"/><Relationship Id="rId6" Type="http://schemas.openxmlformats.org/officeDocument/2006/relationships/image" Target="../media/image30.png"/><Relationship Id="rId7" Type="http://schemas.openxmlformats.org/officeDocument/2006/relationships/image" Target="../media/image3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Relationship Id="rId5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3.jpg"/><Relationship Id="rId4" Type="http://schemas.openxmlformats.org/officeDocument/2006/relationships/image" Target="../media/image39.jpg"/><Relationship Id="rId5" Type="http://schemas.openxmlformats.org/officeDocument/2006/relationships/image" Target="../media/image38.jpg"/><Relationship Id="rId6" Type="http://schemas.openxmlformats.org/officeDocument/2006/relationships/image" Target="../media/image40.jpg"/><Relationship Id="rId7" Type="http://schemas.openxmlformats.org/officeDocument/2006/relationships/hyperlink" Target="http://drive.google.com/file/d/1SrCO1KCvFLuObMFNHYKPpIyvnzLztWn7/view" TargetMode="External"/><Relationship Id="rId8" Type="http://schemas.openxmlformats.org/officeDocument/2006/relationships/image" Target="../media/image4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DAD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476040" y="4268249"/>
            <a:ext cx="64782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1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Your Tech Bootcamp</a:t>
            </a:r>
            <a:endParaRPr/>
          </a:p>
        </p:txBody>
      </p:sp>
      <p:pic>
        <p:nvPicPr>
          <p:cNvPr id="100" name="Google Shape;1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" y="4589378"/>
            <a:ext cx="353945" cy="37277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5"/>
          <p:cNvSpPr txBox="1"/>
          <p:nvPr>
            <p:ph type="ctrTitle"/>
          </p:nvPr>
        </p:nvSpPr>
        <p:spPr>
          <a:xfrm>
            <a:off x="844500" y="2225275"/>
            <a:ext cx="72717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SkinCheck</a:t>
            </a:r>
            <a:endParaRPr sz="40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844500" y="2913162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Trust does not preclude control</a:t>
            </a:r>
            <a:endParaRPr b="0" i="1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SkinCheck – Use case</a:t>
            </a:r>
            <a:endParaRPr/>
          </a:p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Acné chez l'ado : comment camoufler proprement ses boutons ?" id="109" name="Google Shape;10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7876" y="1152475"/>
            <a:ext cx="2891790" cy="19278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téger bébé des moustiques : risques, démangeaisons, allergies : Femme  Actuelle Le MAG" id="110" name="Google Shape;11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152475"/>
            <a:ext cx="2595332" cy="1946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let d'humeur : Les mains de ma grand-mère | Le Reflet" id="111" name="Google Shape;11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40510" y="1152475"/>
            <a:ext cx="2891790" cy="192786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4780" y="1030224"/>
            <a:ext cx="2510028" cy="2510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1700" y="2237704"/>
            <a:ext cx="4028131" cy="40281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26"/>
          <p:cNvGrpSpPr/>
          <p:nvPr/>
        </p:nvGrpSpPr>
        <p:grpSpPr>
          <a:xfrm>
            <a:off x="4423771" y="78486"/>
            <a:ext cx="3230880" cy="4986528"/>
            <a:chOff x="4423771" y="78486"/>
            <a:chExt cx="3230880" cy="4986528"/>
          </a:xfrm>
        </p:grpSpPr>
        <p:pic>
          <p:nvPicPr>
            <p:cNvPr descr="Test Samsung Galaxy Note 20 Ultra 5G : pour le meilleur et pour le pire" id="116" name="Google Shape;116;p26"/>
            <p:cNvPicPr preferRelativeResize="0"/>
            <p:nvPr/>
          </p:nvPicPr>
          <p:blipFill rotWithShape="1">
            <a:blip r:embed="rId8">
              <a:alphaModFix/>
            </a:blip>
            <a:srcRect b="0" l="16517" r="20668" t="3052"/>
            <a:stretch/>
          </p:blipFill>
          <p:spPr>
            <a:xfrm>
              <a:off x="4423771" y="78486"/>
              <a:ext cx="3230880" cy="49865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2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315270" y="415749"/>
              <a:ext cx="1847199" cy="33398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7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7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25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25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27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/>
          <p:nvPr/>
        </p:nvSpPr>
        <p:spPr>
          <a:xfrm>
            <a:off x="3350799" y="1569428"/>
            <a:ext cx="1685411" cy="2714596"/>
          </a:xfrm>
          <a:prstGeom prst="rect">
            <a:avLst/>
          </a:prstGeom>
          <a:solidFill>
            <a:srgbClr val="D8D8D8">
              <a:alpha val="60000"/>
            </a:srgbClr>
          </a:solidFill>
          <a:ln cap="flat" cmpd="sng" w="12700">
            <a:solidFill>
              <a:srgbClr val="323C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SkinCheck – Making of</a:t>
            </a:r>
            <a:endParaRPr/>
          </a:p>
        </p:txBody>
      </p:sp>
      <p:pic>
        <p:nvPicPr>
          <p:cNvPr descr="Ordinateur avec un remplissage uni" id="124" name="Google Shape;1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2064" y="3678300"/>
            <a:ext cx="602880" cy="602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ur de données - Icônes la mise en réseau gratuites" id="125" name="Google Shape;12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1721" y="2519162"/>
            <a:ext cx="867498" cy="8674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27"/>
          <p:cNvGrpSpPr/>
          <p:nvPr/>
        </p:nvGrpSpPr>
        <p:grpSpPr>
          <a:xfrm>
            <a:off x="5683522" y="2523515"/>
            <a:ext cx="996504" cy="867498"/>
            <a:chOff x="5683522" y="2523515"/>
            <a:chExt cx="996504" cy="867498"/>
          </a:xfrm>
        </p:grpSpPr>
        <p:pic>
          <p:nvPicPr>
            <p:cNvPr descr="Serveur de données - Icônes la mise en réseau gratuites" id="127" name="Google Shape;127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12528" y="2523515"/>
              <a:ext cx="867498" cy="8674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ase de données avec un remplissage uni" id="128" name="Google Shape;128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683522" y="2982700"/>
              <a:ext cx="382575" cy="382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27"/>
          <p:cNvSpPr txBox="1"/>
          <p:nvPr/>
        </p:nvSpPr>
        <p:spPr>
          <a:xfrm>
            <a:off x="159604" y="3149831"/>
            <a:ext cx="598561" cy="215444"/>
          </a:xfrm>
          <a:prstGeom prst="rect">
            <a:avLst/>
          </a:prstGeom>
          <a:solidFill>
            <a:srgbClr val="D2D2D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/>
          </a:p>
        </p:txBody>
      </p:sp>
      <p:cxnSp>
        <p:nvCxnSpPr>
          <p:cNvPr id="130" name="Google Shape;130;p27"/>
          <p:cNvCxnSpPr>
            <a:stCxn id="125" idx="3"/>
          </p:cNvCxnSpPr>
          <p:nvPr/>
        </p:nvCxnSpPr>
        <p:spPr>
          <a:xfrm flipH="1" rot="10800000">
            <a:off x="2469219" y="2948111"/>
            <a:ext cx="846900" cy="4800"/>
          </a:xfrm>
          <a:prstGeom prst="straightConnector1">
            <a:avLst/>
          </a:prstGeom>
          <a:noFill/>
          <a:ln cap="flat" cmpd="sng" w="57150">
            <a:solidFill>
              <a:srgbClr val="FDA73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1" name="Google Shape;131;p27"/>
          <p:cNvCxnSpPr>
            <a:endCxn id="127" idx="1"/>
          </p:cNvCxnSpPr>
          <p:nvPr/>
        </p:nvCxnSpPr>
        <p:spPr>
          <a:xfrm flipH="1" rot="10800000">
            <a:off x="5036128" y="2957264"/>
            <a:ext cx="776400" cy="5100"/>
          </a:xfrm>
          <a:prstGeom prst="straightConnector1">
            <a:avLst/>
          </a:prstGeom>
          <a:noFill/>
          <a:ln cap="flat" cmpd="sng" w="57150">
            <a:solidFill>
              <a:srgbClr val="FDA73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" name="Google Shape;132;p27"/>
          <p:cNvCxnSpPr>
            <a:stCxn id="127" idx="2"/>
          </p:cNvCxnSpPr>
          <p:nvPr/>
        </p:nvCxnSpPr>
        <p:spPr>
          <a:xfrm>
            <a:off x="6246277" y="3391013"/>
            <a:ext cx="6600" cy="650700"/>
          </a:xfrm>
          <a:prstGeom prst="straightConnector1">
            <a:avLst/>
          </a:prstGeom>
          <a:noFill/>
          <a:ln cap="flat" cmpd="sng" w="57150">
            <a:solidFill>
              <a:srgbClr val="FDA739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Ordinateur avec un remplissage uni" id="133" name="Google Shape;13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4140" y="2612419"/>
            <a:ext cx="68580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7"/>
          <p:cNvCxnSpPr>
            <a:stCxn id="127" idx="3"/>
            <a:endCxn id="133" idx="1"/>
          </p:cNvCxnSpPr>
          <p:nvPr/>
        </p:nvCxnSpPr>
        <p:spPr>
          <a:xfrm flipH="1" rot="10800000">
            <a:off x="6680026" y="2955464"/>
            <a:ext cx="1004100" cy="1800"/>
          </a:xfrm>
          <a:prstGeom prst="straightConnector1">
            <a:avLst/>
          </a:prstGeom>
          <a:noFill/>
          <a:ln cap="flat" cmpd="sng" w="57150">
            <a:solidFill>
              <a:srgbClr val="FDA739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135" name="Google Shape;135;p27"/>
          <p:cNvGrpSpPr/>
          <p:nvPr/>
        </p:nvGrpSpPr>
        <p:grpSpPr>
          <a:xfrm>
            <a:off x="1523737" y="3421814"/>
            <a:ext cx="951106" cy="435318"/>
            <a:chOff x="1918907" y="2319014"/>
            <a:chExt cx="951106" cy="435318"/>
          </a:xfrm>
        </p:grpSpPr>
        <p:sp>
          <p:nvSpPr>
            <p:cNvPr id="136" name="Google Shape;136;p27"/>
            <p:cNvSpPr/>
            <p:nvPr/>
          </p:nvSpPr>
          <p:spPr>
            <a:xfrm>
              <a:off x="1918907" y="2533806"/>
              <a:ext cx="951105" cy="220526"/>
            </a:xfrm>
            <a:prstGeom prst="rect">
              <a:avLst/>
            </a:prstGeom>
            <a:solidFill>
              <a:srgbClr val="FEEDD8"/>
            </a:solidFill>
            <a:ln cap="flat" cmpd="sng" w="9525">
              <a:solidFill>
                <a:srgbClr val="6B48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S3</a:t>
              </a:r>
              <a:endParaRPr/>
            </a:p>
          </p:txBody>
        </p:sp>
        <p:sp>
          <p:nvSpPr>
            <p:cNvPr id="137" name="Google Shape;137;p27"/>
            <p:cNvSpPr txBox="1"/>
            <p:nvPr/>
          </p:nvSpPr>
          <p:spPr>
            <a:xfrm>
              <a:off x="1918908" y="2319014"/>
              <a:ext cx="951105" cy="215444"/>
            </a:xfrm>
            <a:prstGeom prst="rect">
              <a:avLst/>
            </a:prstGeom>
            <a:solidFill>
              <a:srgbClr val="D2D2D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Storing</a:t>
              </a:r>
              <a:endParaRPr b="0" i="0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38" name="Google Shape;138;p27"/>
          <p:cNvGrpSpPr/>
          <p:nvPr/>
        </p:nvGrpSpPr>
        <p:grpSpPr>
          <a:xfrm>
            <a:off x="6025630" y="3826151"/>
            <a:ext cx="1151805" cy="795059"/>
            <a:chOff x="6025630" y="3826151"/>
            <a:chExt cx="1151805" cy="795059"/>
          </a:xfrm>
        </p:grpSpPr>
        <p:grpSp>
          <p:nvGrpSpPr>
            <p:cNvPr id="139" name="Google Shape;139;p27"/>
            <p:cNvGrpSpPr/>
            <p:nvPr/>
          </p:nvGrpSpPr>
          <p:grpSpPr>
            <a:xfrm>
              <a:off x="6025630" y="3935410"/>
              <a:ext cx="685800" cy="685800"/>
              <a:chOff x="3518477" y="2676206"/>
              <a:chExt cx="685800" cy="685800"/>
            </a:xfrm>
          </p:grpSpPr>
          <p:pic>
            <p:nvPicPr>
              <p:cNvPr descr="Ordinateur avec un remplissage uni" id="140" name="Google Shape;140;p2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518477" y="2676206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1" name="Google Shape;141;p2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3594735" y="2860818"/>
                <a:ext cx="305329" cy="2285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2" name="Google Shape;142;p27"/>
            <p:cNvSpPr txBox="1"/>
            <p:nvPr/>
          </p:nvSpPr>
          <p:spPr>
            <a:xfrm>
              <a:off x="6375362" y="3826151"/>
              <a:ext cx="802073" cy="215444"/>
            </a:xfrm>
            <a:prstGeom prst="rect">
              <a:avLst/>
            </a:prstGeom>
            <a:solidFill>
              <a:srgbClr val="D2D2D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Monitoring</a:t>
              </a:r>
              <a:endParaRPr/>
            </a:p>
          </p:txBody>
        </p:sp>
      </p:grpSp>
      <p:grpSp>
        <p:nvGrpSpPr>
          <p:cNvPr id="143" name="Google Shape;143;p27"/>
          <p:cNvGrpSpPr/>
          <p:nvPr/>
        </p:nvGrpSpPr>
        <p:grpSpPr>
          <a:xfrm>
            <a:off x="4253107" y="881702"/>
            <a:ext cx="1115165" cy="650767"/>
            <a:chOff x="4082059" y="570089"/>
            <a:chExt cx="1115165" cy="650767"/>
          </a:xfrm>
        </p:grpSpPr>
        <p:sp>
          <p:nvSpPr>
            <p:cNvPr id="144" name="Google Shape;144;p27"/>
            <p:cNvSpPr/>
            <p:nvPr/>
          </p:nvSpPr>
          <p:spPr>
            <a:xfrm>
              <a:off x="4082060" y="785799"/>
              <a:ext cx="1115164" cy="220526"/>
            </a:xfrm>
            <a:prstGeom prst="rect">
              <a:avLst/>
            </a:prstGeom>
            <a:solidFill>
              <a:srgbClr val="FEEDD8"/>
            </a:solidFill>
            <a:ln cap="flat" cmpd="sng" w="9525">
              <a:solidFill>
                <a:srgbClr val="6B48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EC2 others</a:t>
              </a:r>
              <a:endParaRPr b="0" i="0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5" name="Google Shape;145;p27"/>
            <p:cNvSpPr txBox="1"/>
            <p:nvPr/>
          </p:nvSpPr>
          <p:spPr>
            <a:xfrm>
              <a:off x="4082059" y="1005412"/>
              <a:ext cx="1115164" cy="215444"/>
            </a:xfrm>
            <a:prstGeom prst="rect">
              <a:avLst/>
            </a:prstGeom>
            <a:solidFill>
              <a:srgbClr val="BAF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MLFlow projects</a:t>
              </a:r>
              <a:endParaRPr b="0" i="0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6" name="Google Shape;146;p27"/>
            <p:cNvSpPr txBox="1"/>
            <p:nvPr/>
          </p:nvSpPr>
          <p:spPr>
            <a:xfrm>
              <a:off x="4082059" y="570089"/>
              <a:ext cx="1115164" cy="215444"/>
            </a:xfrm>
            <a:prstGeom prst="rect">
              <a:avLst/>
            </a:prstGeom>
            <a:solidFill>
              <a:srgbClr val="D2D2D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Training</a:t>
              </a:r>
              <a:endParaRPr/>
            </a:p>
          </p:txBody>
        </p:sp>
      </p:grpSp>
      <p:pic>
        <p:nvPicPr>
          <p:cNvPr descr="Nuage avec un remplissage uni" id="147" name="Google Shape;147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9634" y="2615657"/>
            <a:ext cx="664963" cy="6649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27"/>
          <p:cNvGrpSpPr/>
          <p:nvPr/>
        </p:nvGrpSpPr>
        <p:grpSpPr>
          <a:xfrm>
            <a:off x="4589887" y="3562834"/>
            <a:ext cx="1302032" cy="1285754"/>
            <a:chOff x="4589887" y="3562834"/>
            <a:chExt cx="1302032" cy="1285754"/>
          </a:xfrm>
        </p:grpSpPr>
        <p:grpSp>
          <p:nvGrpSpPr>
            <p:cNvPr id="149" name="Google Shape;149;p27"/>
            <p:cNvGrpSpPr/>
            <p:nvPr/>
          </p:nvGrpSpPr>
          <p:grpSpPr>
            <a:xfrm rot="-749613">
              <a:off x="4693104" y="3668621"/>
              <a:ext cx="1095598" cy="1074179"/>
              <a:chOff x="643050" y="3221919"/>
              <a:chExt cx="1095598" cy="1074179"/>
            </a:xfrm>
          </p:grpSpPr>
          <p:pic>
            <p:nvPicPr>
              <p:cNvPr descr="Ligne fléchée : faire pivoter à droite avec un remplissage uni" id="150" name="Google Shape;150;p2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824248" y="3221919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igne fléchée : faire pivoter à droite avec un remplissage uni" id="151" name="Google Shape;151;p2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10331277">
                <a:off x="700951" y="3323797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2" name="Google Shape;152;p27"/>
            <p:cNvSpPr txBox="1"/>
            <p:nvPr/>
          </p:nvSpPr>
          <p:spPr>
            <a:xfrm>
              <a:off x="5263911" y="4401866"/>
              <a:ext cx="528500" cy="184666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Iterate</a:t>
              </a:r>
              <a:endParaRPr b="0" i="0" sz="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pic>
        <p:nvPicPr>
          <p:cNvPr id="153" name="Google Shape;153;p27"/>
          <p:cNvPicPr preferRelativeResize="0"/>
          <p:nvPr/>
        </p:nvPicPr>
        <p:blipFill rotWithShape="1">
          <a:blip r:embed="rId9">
            <a:alphaModFix/>
          </a:blip>
          <a:srcRect b="4194" l="8118" r="12015" t="7108"/>
          <a:stretch/>
        </p:blipFill>
        <p:spPr>
          <a:xfrm>
            <a:off x="8312689" y="3196437"/>
            <a:ext cx="273554" cy="28538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descr="Gpu - Icônes ordinateur gratuites" id="154" name="Google Shape;154;p2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30880" y="3004849"/>
            <a:ext cx="525248" cy="5252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27"/>
          <p:cNvGrpSpPr/>
          <p:nvPr/>
        </p:nvGrpSpPr>
        <p:grpSpPr>
          <a:xfrm>
            <a:off x="7811770" y="2090576"/>
            <a:ext cx="874209" cy="630045"/>
            <a:chOff x="7847330" y="2494196"/>
            <a:chExt cx="874209" cy="630045"/>
          </a:xfrm>
        </p:grpSpPr>
        <p:sp>
          <p:nvSpPr>
            <p:cNvPr id="156" name="Google Shape;156;p27"/>
            <p:cNvSpPr txBox="1"/>
            <p:nvPr/>
          </p:nvSpPr>
          <p:spPr>
            <a:xfrm>
              <a:off x="7847331" y="2494196"/>
              <a:ext cx="874208" cy="215444"/>
            </a:xfrm>
            <a:prstGeom prst="rect">
              <a:avLst/>
            </a:prstGeom>
            <a:solidFill>
              <a:srgbClr val="D2D2D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Consuming</a:t>
              </a:r>
              <a:endParaRPr b="0" i="0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7847330" y="2698676"/>
              <a:ext cx="874208" cy="220526"/>
            </a:xfrm>
            <a:prstGeom prst="rect">
              <a:avLst/>
            </a:prstGeom>
            <a:solidFill>
              <a:srgbClr val="FEEDD8"/>
            </a:solidFill>
            <a:ln cap="flat" cmpd="sng" w="9525">
              <a:solidFill>
                <a:srgbClr val="6B48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API+Web App</a:t>
              </a:r>
              <a:endParaRPr/>
            </a:p>
          </p:txBody>
        </p:sp>
        <p:sp>
          <p:nvSpPr>
            <p:cNvPr id="158" name="Google Shape;158;p27"/>
            <p:cNvSpPr txBox="1"/>
            <p:nvPr/>
          </p:nvSpPr>
          <p:spPr>
            <a:xfrm>
              <a:off x="7847330" y="2908797"/>
              <a:ext cx="874208" cy="215444"/>
            </a:xfrm>
            <a:prstGeom prst="rect">
              <a:avLst/>
            </a:prstGeom>
            <a:solidFill>
              <a:srgbClr val="BAF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Flask</a:t>
              </a:r>
              <a:endParaRPr/>
            </a:p>
          </p:txBody>
        </p:sp>
      </p:grpSp>
      <p:grpSp>
        <p:nvGrpSpPr>
          <p:cNvPr id="159" name="Google Shape;159;p27"/>
          <p:cNvGrpSpPr/>
          <p:nvPr/>
        </p:nvGrpSpPr>
        <p:grpSpPr>
          <a:xfrm>
            <a:off x="5674334" y="1904690"/>
            <a:ext cx="1151826" cy="648536"/>
            <a:chOff x="5550125" y="861609"/>
            <a:chExt cx="1096351" cy="648536"/>
          </a:xfrm>
        </p:grpSpPr>
        <p:sp>
          <p:nvSpPr>
            <p:cNvPr id="160" name="Google Shape;160;p27"/>
            <p:cNvSpPr/>
            <p:nvPr/>
          </p:nvSpPr>
          <p:spPr>
            <a:xfrm>
              <a:off x="5550125" y="1075311"/>
              <a:ext cx="1096351" cy="220526"/>
            </a:xfrm>
            <a:prstGeom prst="rect">
              <a:avLst/>
            </a:prstGeom>
            <a:solidFill>
              <a:srgbClr val="FEEDD8"/>
            </a:solidFill>
            <a:ln cap="flat" cmpd="sng" w="9525">
              <a:solidFill>
                <a:srgbClr val="6B48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Heroku</a:t>
              </a:r>
              <a:endParaRPr b="0" i="0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1" name="Google Shape;161;p27"/>
            <p:cNvSpPr txBox="1"/>
            <p:nvPr/>
          </p:nvSpPr>
          <p:spPr>
            <a:xfrm>
              <a:off x="5550125" y="1294701"/>
              <a:ext cx="1096351" cy="215444"/>
            </a:xfrm>
            <a:prstGeom prst="rect">
              <a:avLst/>
            </a:prstGeom>
            <a:solidFill>
              <a:srgbClr val="BAF8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MLFlow tracking</a:t>
              </a:r>
              <a:endParaRPr b="0" i="0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2" name="Google Shape;162;p27"/>
            <p:cNvSpPr txBox="1"/>
            <p:nvPr/>
          </p:nvSpPr>
          <p:spPr>
            <a:xfrm>
              <a:off x="5550125" y="861609"/>
              <a:ext cx="1096351" cy="215444"/>
            </a:xfrm>
            <a:prstGeom prst="rect">
              <a:avLst/>
            </a:prstGeom>
            <a:solidFill>
              <a:srgbClr val="D2D2D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Tracking</a:t>
              </a:r>
              <a:endParaRPr b="0" i="0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cxnSp>
        <p:nvCxnSpPr>
          <p:cNvPr id="163" name="Google Shape;163;p27"/>
          <p:cNvCxnSpPr>
            <a:stCxn id="147" idx="3"/>
          </p:cNvCxnSpPr>
          <p:nvPr/>
        </p:nvCxnSpPr>
        <p:spPr>
          <a:xfrm>
            <a:off x="814597" y="2948139"/>
            <a:ext cx="846900" cy="4800"/>
          </a:xfrm>
          <a:prstGeom prst="straightConnector1">
            <a:avLst/>
          </a:prstGeom>
          <a:noFill/>
          <a:ln cap="flat" cmpd="sng" w="57150">
            <a:solidFill>
              <a:srgbClr val="FDA739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64" name="Google Shape;164;p2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918730" y="2307099"/>
            <a:ext cx="549548" cy="5495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/>
        </p:nvSpPr>
        <p:spPr>
          <a:xfrm>
            <a:off x="7811770" y="2090576"/>
            <a:ext cx="874208" cy="215444"/>
          </a:xfrm>
          <a:prstGeom prst="rect">
            <a:avLst/>
          </a:prstGeom>
          <a:solidFill>
            <a:srgbClr val="D2D2D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Consuming</a:t>
            </a:r>
            <a:endParaRPr b="0" i="0" sz="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Nuage avec un remplissage uni" id="166" name="Google Shape;166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03708" y="2572166"/>
            <a:ext cx="664963" cy="66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775245" y="3957639"/>
            <a:ext cx="2073049" cy="11166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chine-Learning Icons - Free SVG &amp; PNG Machine-Learning ..." id="168" name="Google Shape;168;p2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892065" y="1556018"/>
            <a:ext cx="602879" cy="602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2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25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SkinCheck - Dataset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20 000 labeled images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19 500 / 500 (sick/healthy)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24 categories (as today)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Watermark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Cleaning (out of scope)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DO : tatoo, ethnies</a:t>
            </a:r>
            <a:br>
              <a:rPr lang="en"/>
            </a:b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0145" y="634928"/>
            <a:ext cx="3372155" cy="38736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ment éviter la peau qui pèle après un coup de soleil et garder son  bronzage ? : Femme Actuelle Le MAG" id="176" name="Google Shape;17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2966" y="647699"/>
            <a:ext cx="5401033" cy="40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5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/>
              <a:t>SkinCheck – Custom model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 classes classification (4)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Convolutional Neural Network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bad to good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time &amp; resources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2600">
            <a:off x="189360" y="3047229"/>
            <a:ext cx="4425840" cy="13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962" y="3041728"/>
            <a:ext cx="2317214" cy="164116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185" name="Google Shape;185;p29"/>
          <p:cNvPicPr preferRelativeResize="0"/>
          <p:nvPr/>
        </p:nvPicPr>
        <p:blipFill rotWithShape="1">
          <a:blip r:embed="rId5">
            <a:alphaModFix/>
          </a:blip>
          <a:srcRect b="30627" l="30396" r="0" t="0"/>
          <a:stretch/>
        </p:blipFill>
        <p:spPr>
          <a:xfrm>
            <a:off x="5668679" y="180198"/>
            <a:ext cx="3046796" cy="2680477"/>
          </a:xfrm>
          <a:prstGeom prst="rect">
            <a:avLst/>
          </a:prstGeom>
          <a:noFill/>
          <a:ln>
            <a:noFill/>
          </a:ln>
        </p:spPr>
      </p:pic>
      <p:sp>
        <p:nvSpPr>
          <p:cNvPr descr="Image" id="186" name="Google Shape;186;p29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 rotWithShape="1">
          <a:blip r:embed="rId6">
            <a:alphaModFix/>
          </a:blip>
          <a:srcRect b="0" l="4083" r="13842" t="0"/>
          <a:stretch/>
        </p:blipFill>
        <p:spPr>
          <a:xfrm>
            <a:off x="5239413" y="3039123"/>
            <a:ext cx="3063767" cy="1459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58378" y="2975253"/>
            <a:ext cx="2098781" cy="166069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25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SkinCheck – Transfer Learning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Capitalize on trained and robust models</a:t>
            </a:r>
            <a:r>
              <a:rPr lang="en" sz="1800"/>
              <a:t>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Considerable time &amp; costs savings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unplugged as the technology evolve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Possibility to scale as needed</a:t>
            </a:r>
            <a:endParaRPr/>
          </a:p>
        </p:txBody>
      </p:sp>
      <p:sp>
        <p:nvSpPr>
          <p:cNvPr id="195" name="Google Shape;195;p30"/>
          <p:cNvSpPr txBox="1"/>
          <p:nvPr/>
        </p:nvSpPr>
        <p:spPr>
          <a:xfrm>
            <a:off x="262644" y="2941396"/>
            <a:ext cx="39893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SkinCheck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(3 pathologies)</a:t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7090" y="3888547"/>
            <a:ext cx="367828" cy="2701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30"/>
          <p:cNvCxnSpPr/>
          <p:nvPr/>
        </p:nvCxnSpPr>
        <p:spPr>
          <a:xfrm flipH="1" rot="10800000">
            <a:off x="8076940" y="3549247"/>
            <a:ext cx="375000" cy="3393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8" name="Google Shape;198;p30"/>
          <p:cNvSpPr txBox="1"/>
          <p:nvPr/>
        </p:nvSpPr>
        <p:spPr>
          <a:xfrm>
            <a:off x="4534918" y="2941396"/>
            <a:ext cx="42973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INCEPTIONV3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(24+ pathologies)</a:t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191" y="3763766"/>
            <a:ext cx="2846878" cy="54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8753" y="3837168"/>
            <a:ext cx="348187" cy="3930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30"/>
          <p:cNvCxnSpPr>
            <a:stCxn id="199" idx="3"/>
            <a:endCxn id="200" idx="1"/>
          </p:cNvCxnSpPr>
          <p:nvPr/>
        </p:nvCxnSpPr>
        <p:spPr>
          <a:xfrm flipH="1" rot="10800000">
            <a:off x="7546069" y="4033553"/>
            <a:ext cx="182700" cy="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" name="Google Shape;202;p30"/>
          <p:cNvCxnSpPr>
            <a:stCxn id="196" idx="3"/>
          </p:cNvCxnSpPr>
          <p:nvPr/>
        </p:nvCxnSpPr>
        <p:spPr>
          <a:xfrm flipH="1" rot="10800000">
            <a:off x="4534918" y="4017301"/>
            <a:ext cx="175800" cy="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3" name="Google Shape;203;p30"/>
          <p:cNvSpPr/>
          <p:nvPr/>
        </p:nvSpPr>
        <p:spPr>
          <a:xfrm>
            <a:off x="4710628" y="3782520"/>
            <a:ext cx="2835440" cy="526220"/>
          </a:xfrm>
          <a:prstGeom prst="rect">
            <a:avLst/>
          </a:prstGeom>
          <a:noFill/>
          <a:ln cap="flat" cmpd="sng" w="25400">
            <a:solidFill>
              <a:srgbClr val="6B48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8458893" y="3623338"/>
            <a:ext cx="473516" cy="133896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6B48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B..</a:t>
            </a: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8458893" y="3795952"/>
            <a:ext cx="473516" cy="133896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6B48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C..</a:t>
            </a:r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8448977" y="3965869"/>
            <a:ext cx="473516" cy="133896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6B48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D..</a:t>
            </a: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8452029" y="4140745"/>
            <a:ext cx="473516" cy="133896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6B48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8458893" y="4312947"/>
            <a:ext cx="473516" cy="133896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6B48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J...</a:t>
            </a: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8455461" y="4489349"/>
            <a:ext cx="473516" cy="133896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6B48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K..</a:t>
            </a:r>
            <a:endParaRPr/>
          </a:p>
        </p:txBody>
      </p:sp>
      <p:sp>
        <p:nvSpPr>
          <p:cNvPr id="210" name="Google Shape;210;p30"/>
          <p:cNvSpPr/>
          <p:nvPr/>
        </p:nvSpPr>
        <p:spPr>
          <a:xfrm>
            <a:off x="8455461" y="4672941"/>
            <a:ext cx="473516" cy="133896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6B48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L..</a:t>
            </a: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8458893" y="4856533"/>
            <a:ext cx="473516" cy="133896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6B48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M..</a:t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8458893" y="3444530"/>
            <a:ext cx="473516" cy="133896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6B48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A..</a:t>
            </a:r>
            <a:endParaRPr/>
          </a:p>
        </p:txBody>
      </p:sp>
      <p:cxnSp>
        <p:nvCxnSpPr>
          <p:cNvPr id="213" name="Google Shape;213;p30"/>
          <p:cNvCxnSpPr/>
          <p:nvPr/>
        </p:nvCxnSpPr>
        <p:spPr>
          <a:xfrm flipH="1" rot="-5400000">
            <a:off x="7819558" y="4294193"/>
            <a:ext cx="889800" cy="3819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14" name="Google Shape;21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296" y="3907215"/>
            <a:ext cx="338186" cy="24834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/>
          <p:nvPr/>
        </p:nvSpPr>
        <p:spPr>
          <a:xfrm>
            <a:off x="2126583" y="3485268"/>
            <a:ext cx="534427" cy="133896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6B48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Acnea</a:t>
            </a:r>
            <a:endParaRPr b="1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2140192" y="4172910"/>
            <a:ext cx="534427" cy="133896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6B48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Healthy</a:t>
            </a:r>
            <a:endParaRPr b="1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2132136" y="3829089"/>
            <a:ext cx="534427" cy="133896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6B48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Lupus</a:t>
            </a:r>
            <a:endParaRPr/>
          </a:p>
        </p:txBody>
      </p:sp>
      <p:cxnSp>
        <p:nvCxnSpPr>
          <p:cNvPr id="218" name="Google Shape;218;p30"/>
          <p:cNvCxnSpPr/>
          <p:nvPr/>
        </p:nvCxnSpPr>
        <p:spPr>
          <a:xfrm rot="-5400000">
            <a:off x="1891526" y="3683087"/>
            <a:ext cx="361200" cy="99300"/>
          </a:xfrm>
          <a:prstGeom prst="bentConnector3">
            <a:avLst>
              <a:gd fmla="val 1022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" name="Google Shape;219;p30"/>
          <p:cNvCxnSpPr/>
          <p:nvPr/>
        </p:nvCxnSpPr>
        <p:spPr>
          <a:xfrm flipH="1" rot="-5400000">
            <a:off x="1934129" y="4036194"/>
            <a:ext cx="294300" cy="117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0" name="Google Shape;220;p30"/>
          <p:cNvCxnSpPr/>
          <p:nvPr/>
        </p:nvCxnSpPr>
        <p:spPr>
          <a:xfrm>
            <a:off x="1211570" y="4033183"/>
            <a:ext cx="207743" cy="14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21" name="Google Shape;22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9314" y="3777232"/>
            <a:ext cx="450340" cy="50830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/>
          <p:nvPr/>
        </p:nvSpPr>
        <p:spPr>
          <a:xfrm>
            <a:off x="2126583" y="4516731"/>
            <a:ext cx="549787" cy="133896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6B48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Herpes</a:t>
            </a:r>
            <a:endParaRPr/>
          </a:p>
        </p:txBody>
      </p:sp>
      <p:cxnSp>
        <p:nvCxnSpPr>
          <p:cNvPr id="223" name="Google Shape;223;p30"/>
          <p:cNvCxnSpPr>
            <a:endCxn id="222" idx="1"/>
          </p:cNvCxnSpPr>
          <p:nvPr/>
        </p:nvCxnSpPr>
        <p:spPr>
          <a:xfrm flipH="1" rot="-5400000">
            <a:off x="1882083" y="4339179"/>
            <a:ext cx="384900" cy="104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" name="Google Shape;224;p30"/>
          <p:cNvCxnSpPr/>
          <p:nvPr/>
        </p:nvCxnSpPr>
        <p:spPr>
          <a:xfrm rot="-5400000">
            <a:off x="1906774" y="4021808"/>
            <a:ext cx="331800" cy="97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5" name="Google Shape;225;p30"/>
          <p:cNvCxnSpPr/>
          <p:nvPr/>
        </p:nvCxnSpPr>
        <p:spPr>
          <a:xfrm flipH="1" rot="10800000">
            <a:off x="1869654" y="4046624"/>
            <a:ext cx="152822" cy="1"/>
          </a:xfrm>
          <a:prstGeom prst="straightConnector1">
            <a:avLst/>
          </a:prstGeom>
          <a:noFill/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SkinCheck - Perspectives</a:t>
            </a:r>
            <a:endParaRPr/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311700" y="1152475"/>
            <a:ext cx="489276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8913" lvl="0" marL="26828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need exists, the market is large</a:t>
            </a:r>
            <a:endParaRPr/>
          </a:p>
          <a:p>
            <a:pPr indent="0" lvl="0" marL="793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88913" lvl="0" marL="26828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the dataset</a:t>
            </a:r>
            <a:endParaRPr/>
          </a:p>
          <a:p>
            <a:pPr indent="-188913" lvl="0" marL="26828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the SkinCheck IA</a:t>
            </a:r>
            <a:endParaRPr/>
          </a:p>
          <a:p>
            <a:pPr indent="-188913" lvl="0" marL="26828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mobile app</a:t>
            </a:r>
            <a:endParaRPr/>
          </a:p>
          <a:p>
            <a:pPr indent="-74613" lvl="0" marL="26828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88913" lvl="0" marL="26828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best time to invest </a:t>
            </a:r>
            <a:endParaRPr/>
          </a:p>
          <a:p>
            <a:pPr indent="-74613" lvl="0" marL="26828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74613" lvl="0" marL="26828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Avoir plus de perspectives améliore ton leadership | Surdek" id="232" name="Google Shape;23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4460" y="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/>
          <p:nvPr/>
        </p:nvSpPr>
        <p:spPr>
          <a:xfrm>
            <a:off x="5500" y="-17775"/>
            <a:ext cx="2898300" cy="5161200"/>
          </a:xfrm>
          <a:prstGeom prst="rect">
            <a:avLst/>
          </a:prstGeom>
          <a:solidFill>
            <a:srgbClr val="3FDA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2"/>
          <p:cNvSpPr txBox="1"/>
          <p:nvPr>
            <p:ph type="title"/>
          </p:nvPr>
        </p:nvSpPr>
        <p:spPr>
          <a:xfrm>
            <a:off x="2001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Any questions?</a:t>
            </a:r>
            <a:endParaRPr/>
          </a:p>
        </p:txBody>
      </p:sp>
      <p:sp>
        <p:nvSpPr>
          <p:cNvPr id="239" name="Google Shape;239;p32"/>
          <p:cNvSpPr txBox="1"/>
          <p:nvPr/>
        </p:nvSpPr>
        <p:spPr>
          <a:xfrm>
            <a:off x="3583459" y="1138675"/>
            <a:ext cx="55605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400" u="none" cap="none" strike="noStrike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Dominique OURMIAH – </a:t>
            </a:r>
            <a:r>
              <a:rPr b="0" i="0" lang="en" sz="2000" u="none" cap="none" strike="noStrike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Dataset &amp; Model</a:t>
            </a:r>
            <a:endParaRPr b="0" i="0" sz="2400" u="none" cap="none" strike="noStrike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br>
              <a:rPr b="0" i="0" lang="en" sz="1800" u="none" cap="none" strike="noStrike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0" i="0" lang="en" sz="2400" u="none" cap="none" strike="noStrike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Patrice SINNAH – </a:t>
            </a:r>
            <a:r>
              <a:rPr b="0" i="0" lang="en" sz="2000" u="none" cap="none" strike="noStrike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Transfer Learning</a:t>
            </a:r>
            <a:endParaRPr b="0" i="0" sz="2400" u="none" cap="none" strike="noStrike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br>
              <a:rPr b="0" i="0" lang="en" sz="1600" u="none" cap="none" strike="noStrike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0" i="0" lang="en" sz="2400" u="none" cap="none" strike="noStrike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Philippe BAUCOUR - </a:t>
            </a:r>
            <a:r>
              <a:rPr b="0" i="0" lang="en" sz="2000" u="none" cap="none" strike="noStrike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Architecture</a:t>
            </a:r>
            <a:br>
              <a:rPr b="0" i="0" lang="en" sz="2400" u="none" cap="none" strike="noStrike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</a:br>
            <a:br>
              <a:rPr b="0" i="0" lang="en" sz="1600" u="none" cap="none" strike="noStrike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0" i="0" lang="en" sz="2400" u="none" cap="none" strike="noStrike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Quentin VILCOQUE – </a:t>
            </a:r>
            <a:r>
              <a:rPr b="0" i="0" lang="en" sz="2000" u="none" cap="none" strike="noStrike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App &amp; API</a:t>
            </a:r>
            <a:endParaRPr b="0" i="0" sz="2400" u="none" cap="none" strike="noStrike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hilippe BAUCOUR" id="240" name="Google Shape;24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859" y="2409631"/>
            <a:ext cx="535800" cy="535800"/>
          </a:xfrm>
          <a:prstGeom prst="ellipse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descr="Dominique Ourmiah" id="241" name="Google Shape;24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1281" y="1123435"/>
            <a:ext cx="535200" cy="535200"/>
          </a:xfrm>
          <a:prstGeom prst="ellipse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descr="Quentin Vilcoque" id="242" name="Google Shape;24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01281" y="3053572"/>
            <a:ext cx="535200" cy="535200"/>
          </a:xfrm>
          <a:prstGeom prst="ellipse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descr="Patrice SINNAH" id="243" name="Google Shape;243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01281" y="1766533"/>
            <a:ext cx="535200" cy="535200"/>
          </a:xfrm>
          <a:prstGeom prst="ellipse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244" name="Google Shape;244;p32" title="DEMO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212" y="3390375"/>
            <a:ext cx="2772872" cy="1694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