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60" r:id="rId6"/>
    <p:sldId id="265" r:id="rId7"/>
    <p:sldId id="261" r:id="rId8"/>
    <p:sldId id="262" r:id="rId9"/>
    <p:sldId id="266" r:id="rId10"/>
    <p:sldId id="263" r:id="rId11"/>
  </p:sldIdLst>
  <p:sldSz cx="9144000" cy="5143500" type="screen16x9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-6" initials="S" lastIdx="1" clrIdx="0">
    <p:extLst>
      <p:ext uri="{19B8F6BF-5375-455C-9EA6-DF929625EA0E}">
        <p15:presenceInfo xmlns:p15="http://schemas.microsoft.com/office/powerpoint/2012/main" userId="c944c1ed9aeb5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95A1"/>
    <a:srgbClr val="323637"/>
    <a:srgbClr val="7D939D"/>
    <a:srgbClr val="4A7EBB"/>
    <a:srgbClr val="A4B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52796969" val="982" revOS="4"/>
      <pr:smFileRevision xmlns:pr="smNativeData" xmlns:p14="http://schemas.microsoft.com/office/powerpoint/2010/main" xmlns="" dt="1652796969" val="101"/>
      <pr:guideOptions xmlns:pr="smNativeData" xmlns:p14="http://schemas.microsoft.com/office/powerpoint/2010/main" xmlns="" dt="1652796969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82" autoAdjust="0"/>
  </p:normalViewPr>
  <p:slideViewPr>
    <p:cSldViewPr>
      <p:cViewPr varScale="1">
        <p:scale>
          <a:sx n="145" d="100"/>
          <a:sy n="145" d="100"/>
        </p:scale>
        <p:origin x="62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" d="100"/>
        <a:sy n="18" d="100"/>
      </p:scale>
      <p:origin x="0" y="0"/>
    </p:cViewPr>
  </p:sorterViewPr>
  <p:notesViewPr>
    <p:cSldViewPr>
      <p:cViewPr>
        <p:scale>
          <a:sx n="81" d="100"/>
          <a:sy n="81" d="100"/>
        </p:scale>
        <p:origin x="282" y="29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4A59-88FD-4D2C-B8E7-BDEBC1FA65D9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81C7C-4C94-4C2E-A676-23D94544D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3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06.109.100.27\projects\2014\Samsung\BTL_Promotion\8.IT_School\Presentation\IT-School_vers1-1.jp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xBX1N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BAOAAA5B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41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BAAA1AkAAAg0AACdEAAAEAAAACYAAAAIAAAAAYAAAAAAAAA="/>
              </a:ext>
            </a:extLst>
          </p:cNvSpPr>
          <p:nvPr>
            <p:ph type="ctrTitle"/>
          </p:nvPr>
        </p:nvSpPr>
        <p:spPr>
          <a:xfrm>
            <a:off x="685800" y="1597660"/>
            <a:ext cx="7772400" cy="1102995"/>
          </a:xfrm>
        </p:spPr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Subtitle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wCAAA7hEAANAvAAAEGgAAEAAAACYAAAAIAAAAAYAAAAAAAAA="/>
              </a:ext>
            </a:extLst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lang="en-us">
                <a:solidFill>
                  <a:schemeClr val="bg1"/>
                </a:solidFill>
              </a:defRPr>
            </a:lvl1pPr>
            <a:lvl2pPr marL="457200" indent="0" algn="ctr">
              <a:buNone/>
              <a:defRPr lang="en-us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4F84D5-9BC1-1A72-8FF7-6D27CAB97938}" type="datetime1">
              <a:t>24.05.2022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4FAAB3-FDC1-1A5C-8FF7-0B09E4B9795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6oJP8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HHH4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UggAAHA1AABEHA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cprnY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8127-69C1-1A77-8FF7-9F22CFB979CA}" type="datetime1">
              <a:t>24.05.2022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v8zVQ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o7av8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EF83-CDC1-1A19-8FF7-3B4CA1B979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zNAl0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IKAAA9AAAAHA1AAAyFQAAEAAAACYAAAAIAAAAAwAAAAAAAAA="/>
              </a:ext>
            </a:extLst>
          </p:cNvSpPr>
          <p:nvPr>
            <p:ph type="title"/>
          </p:nvPr>
        </p:nvSpPr>
        <p:spPr>
          <a:xfrm>
            <a:off x="6629400" y="154940"/>
            <a:ext cx="2057400" cy="329057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qSMow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9AAAANgnAAAyFQAAEAAAACYAAAAIAAAAAwAAAAAAAAA="/>
              </a:ext>
            </a:extLst>
          </p:cNvSpPr>
          <p:nvPr>
            <p:ph idx="1"/>
          </p:nvPr>
        </p:nvSpPr>
        <p:spPr>
          <a:xfrm>
            <a:off x="457200" y="154940"/>
            <a:ext cx="6019800" cy="329057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mop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B72B-65C1-1A41-8FF7-9314F9B979C6}" type="datetime1">
              <a:t>24.05.2022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rDXU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kzn0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D308-46C1-1A25-8FF7-B0709DB979E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UggAAHA1AABEHA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E210-5EC1-1A14-8FF7-A841ACB979FD}" type="datetime1">
              <a:t>24.05.2022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CFA7-E9C1-1A39-8FF7-1F6C81B979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yBAAAVRQAAEI0AACeGgAAEAAAACYAAAAIAAAAgYAAAAAAAAA=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 cap="all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yBAAAaQ0AAEI0AABVFAAAEAAAACYAAAAIAAAAgYAAAAAAAAA=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000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C911-5FC1-1A3F-8FF7-A96A87B979FC}" type="datetime1">
              <a:t>24.05.2022</a:t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E574-3AC1-1A13-8FF7-CC46ABB9799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EQkAAKgbAAC6GAAAEAAAACYAAAAIAAAAAYAAAAAAAAA="/>
              </a:ext>
            </a:extLst>
          </p:cNvSpPr>
          <p:nvPr>
            <p:ph idx="1"/>
          </p:nvPr>
        </p:nvSpPr>
        <p:spPr>
          <a:xfrm>
            <a:off x="457200" y="1473835"/>
            <a:ext cx="4038600" cy="254571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YHAAAEQkAAHA1AAC6GAAAEAAAACYAAAAIAAAAAYAAAAAAAAA="/>
              </a:ext>
            </a:extLst>
          </p:cNvSpPr>
          <p:nvPr>
            <p:ph idx="2"/>
          </p:nvPr>
        </p:nvSpPr>
        <p:spPr>
          <a:xfrm>
            <a:off x="4648200" y="1473835"/>
            <a:ext cx="4038600" cy="2545715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D500-4EC1-1A23-8FF7-B8769BB979ED}" type="datetime1">
              <a:t>24.05.2022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D06B-25C1-1A26-8FF7-D3739EB9798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gDQAARAEAAHA1AAAKBQAAEAAAACYAAAAIAAAAAQAAAAAAAAA="/>
              </a:ext>
            </a:extLst>
          </p:cNvSpPr>
          <p:nvPr>
            <p:ph type="title"/>
          </p:nvPr>
        </p:nvSpPr>
        <p:spPr>
          <a:xfrm>
            <a:off x="2133600" y="205740"/>
            <a:ext cx="6553200" cy="61341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FQcAAKsbAAAJCgAAEAAAACYAAAAIAAAAgYAAAAAAAAA="/>
              </a:ext>
            </a:extLst>
          </p:cNvSpPr>
          <p:nvPr>
            <p:ph idx="1"/>
          </p:nvPr>
        </p:nvSpPr>
        <p:spPr>
          <a:xfrm>
            <a:off x="457200" y="1151255"/>
            <a:ext cx="4040505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CQoAAKsbAABEHAAAEAAAACYAAAAIAAAAAYAAAAAAAAA="/>
              </a:ext>
            </a:extLst>
          </p:cNvSpPr>
          <p:nvPr>
            <p:ph idx="2"/>
          </p:nvPr>
        </p:nvSpPr>
        <p:spPr>
          <a:xfrm>
            <a:off x="457200" y="1631315"/>
            <a:ext cx="4040505" cy="296354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THAAAFQcAAHA1AAAJCgAAEAAAACYAAAAIAAAAgYAAAAAAAAA="/>
              </a:ext>
            </a:extLst>
          </p:cNvSpPr>
          <p:nvPr>
            <p:ph idx="3"/>
          </p:nvPr>
        </p:nvSpPr>
        <p:spPr>
          <a:xfrm>
            <a:off x="4645025" y="1151255"/>
            <a:ext cx="4041775" cy="48006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CTHAAACQoAAHA1AABEHAAAEAAAACYAAAAIAAAAAYAAAAAAAAA="/>
              </a:ext>
            </a:extLst>
          </p:cNvSpPr>
          <p:nvPr>
            <p:ph idx="4"/>
          </p:nvPr>
        </p:nvSpPr>
        <p:spPr>
          <a:xfrm>
            <a:off x="4645025" y="1631315"/>
            <a:ext cx="4041775" cy="296354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AA3B-75C1-1A5C-8FF7-8309E4B979D6}" type="datetime1">
              <a:t>24.05.2022</a:t>
            </a:fld>
            <a:endParaRPr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E545-0BC1-1A13-8FF7-FD46ABB979A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C2AB-E5C1-1A34-8FF7-13618CB97946}" type="datetime1">
              <a:t>24.05.2022</a:t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imWQ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D1BA-F4C1-1A27-8FF7-02729FB979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FED5-9BC1-1A08-8FF7-6D5DB0B97938}" type="datetime1">
              <a:t>24.05.2022</a:t>
            </a:fld>
            <a:endParaRPr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S0lLQ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E85D-13C1-1A1E-8FF7-E54BA6B979B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JSGNo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QgEAAFIVAACfBgAAEAAAACYAAAAIAAAAgYAAAAAAAAA="/>
              </a:ext>
            </a:extLst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9MLY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+FQAAQwEAAHA1AABEHAAAEAAAACYAAAAIAAAAAYAAAAAAAAA="/>
              </a:ext>
            </a:extLst>
          </p:cNvSpPr>
          <p:nvPr>
            <p:ph idx="1"/>
          </p:nvPr>
        </p:nvSpPr>
        <p:spPr>
          <a:xfrm>
            <a:off x="3575050" y="205105"/>
            <a:ext cx="5111750" cy="438975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H5Rw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nwYAAFIVAABEHAAAEAAAACYAAAAIAAAAAYAAAAAAAAA="/>
              </a:ext>
            </a:extLst>
          </p:cNvSpPr>
          <p:nvPr>
            <p:ph idx="2"/>
          </p:nvPr>
        </p:nvSpPr>
        <p:spPr>
          <a:xfrm>
            <a:off x="457200" y="1076325"/>
            <a:ext cx="3008630" cy="3518535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NxRik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AEEA-A4C1-1A58-8FF7-520DE0B97907}" type="datetime1">
              <a:t>24.05.2022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dpoT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1rfE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A628-66C1-1A50-8FF7-9005E8B979C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1601k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HCwAAJhYAAMcsAADDGAAAEAAAACYAAAAIAAAAgYAAAAAAAAA="/>
              </a:ext>
            </a:extLst>
          </p:cNvSpPr>
          <p:nvPr>
            <p:ph type="title"/>
          </p:nvPr>
        </p:nvSpPr>
        <p:spPr>
          <a:xfrm>
            <a:off x="1792605" y="3600450"/>
            <a:ext cx="5486400" cy="42481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jaKWk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HCwAA1AIAAMcsAADQFQAAEAAAACYAAAAIAAAAAYAAAAAAAAA="/>
              </a:ext>
            </a:extLst>
          </p:cNvSpPr>
          <p:nvPr>
            <p:ph type="pic" idx="1"/>
          </p:nvPr>
        </p:nvSpPr>
        <p:spPr>
          <a:xfrm>
            <a:off x="1792605" y="459740"/>
            <a:ext cx="5486400" cy="3086100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ikp2I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HCwAAwxgAAMcsAAB6HAAAEAAAACYAAAAIAAAAAYAAAAAAAAA="/>
              </a:ext>
            </a:extLst>
          </p:cNvSpPr>
          <p:nvPr>
            <p:ph idx="2"/>
          </p:nvPr>
        </p:nvSpPr>
        <p:spPr>
          <a:xfrm>
            <a:off x="1792605" y="4025265"/>
            <a:ext cx="5486400" cy="603885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LT6Qg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DQAgAAVB0AAPAPAAADHw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C4FDF2F-61C1-1A29-8FF7-977C91B979C2}" type="datetime1">
              <a:t>24.05.2022</a:t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EFEi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A4EwAAVB0AAAglAAADHw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pY6hEMAAAAEAAAAAAAAAAAAAAAAAAAAAAAAAAeAAAAaAAAAAAAAAAAAAAAAAAAAAAAAAAAAAAAECcAABAnAAAAAAAAAAAAAAAAAAAAAAAAAAAAAAAAAAAAAAAAAAAAABQAAAAAAAAAwMD/AAAAAABkAAAAMgAAAAAAAABkAAAAAAAAAH9/fwAKAAAAHwAAAFQAAAD///8AAAAAAQAAAAAAAAAAAAAAAAAAAAAAAAAAAAAAAAAAAAAAAAAAAAAAAn9/fwAAAAADzMzMAMDA/wB/f38AAAAAAAAAAAAAAAAAAAAAAAAAAAAhAAAAGAAAABQAAABQKAAAVB0AAHA1AAADHw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C4FDBE7-A9C1-1A2D-8FF7-5F7895B9790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106.109.100.27\projects\2014\Samsung\BTL_Promotion\8.IT_School\Presentation\IT-School_vers1-2.jpg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BAOAAA5B8AABAAAAAmAAAACAAAAP//////////"/>
              </a:ext>
            </a:extLst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841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QDgAARAEAAHA1AACCBQAAEAAAACYAAAAIAAAAvy8AAH8AAAA="/>
              </a:ext>
            </a:extLst>
          </p:cNvSpPr>
          <p:nvPr>
            <p:ph type="title"/>
          </p:nvPr>
        </p:nvSpPr>
        <p:spPr>
          <a:xfrm>
            <a:off x="2286000" y="205740"/>
            <a:ext cx="6400800" cy="689610"/>
          </a:xfrm>
          <a:prstGeom prst="rect">
            <a:avLst/>
          </a:prstGeom>
          <a:noFill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UggAAHA1AABEHAAAEAAAACYAAAAIAAAAPy8AAH8AAAA="/>
              </a:ext>
            </a:extLst>
          </p:cNvSpPr>
          <p:nvPr>
            <p:ph type="body" idx="1"/>
          </p:nvPr>
        </p:nvSpPr>
        <p:spPr>
          <a:xfrm>
            <a:off x="457200" y="1352550"/>
            <a:ext cx="8229600" cy="3242310"/>
          </a:xfrm>
          <a:prstGeom prst="rect">
            <a:avLst/>
          </a:prstGeom>
          <a:noFill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VB0AAPAPAAADHwAAEAAAACYAAAAIAAAAv48AAH8AAAA="/>
              </a:ext>
            </a:extLst>
          </p:cNvSpPr>
          <p:nvPr>
            <p:ph type="dt" sz="half" idx="2"/>
          </p:nvPr>
        </p:nvSpPr>
        <p:spPr>
          <a:xfrm>
            <a:off x="457200" y="4767580"/>
            <a:ext cx="2133600" cy="273685"/>
          </a:xfrm>
          <a:prstGeom prst="rect">
            <a:avLst/>
          </a:prstGeom>
          <a:noFill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4FD87C-32C1-1A2E-8FF7-C47B96B97991}" type="datetime1">
              <a:t>24.05.2022</a:t>
            </a:fld>
            <a:endParaRPr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VB0AAAglAAADHwAAEAAAACYAAAAIAAAAv48AAH8AAAA="/>
              </a:ext>
            </a:extLst>
          </p:cNvSpPr>
          <p:nvPr>
            <p:ph type="ftr" sz="quarter" idx="3"/>
          </p:nvPr>
        </p:nvSpPr>
        <p:spPr>
          <a:xfrm>
            <a:off x="3124200" y="4767580"/>
            <a:ext cx="2895600" cy="273685"/>
          </a:xfrm>
          <a:prstGeom prst="rect">
            <a:avLst/>
          </a:prstGeom>
          <a:noFill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VB0AAHA1AAADHwAAEAAAACYAAAAIAAAAv48AAH8AAAA="/>
              </a:ext>
            </a:extLst>
          </p:cNvSpPr>
          <p:nvPr>
            <p:ph type="sldNum" sz="quarter" idx="4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  <a:noFill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C4FAB8E-C0C1-1A5D-8FF7-3608E5B9796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" spc="0" baseline="0">
          <a:solidFill>
            <a:schemeClr val="bg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3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-52"/>
        <a:buChar char="–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-52"/>
        <a:buChar char="–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-52"/>
        <a:buChar char="»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MJf+Q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YBgAA1AkAAAg0AACdEAAAEAAAACYAAAAIAAAAAQAAAAAAAAA="/>
              </a:ext>
            </a:extLst>
          </p:cNvSpPr>
          <p:nvPr>
            <p:ph type="ctrTitle"/>
          </p:nvPr>
        </p:nvSpPr>
        <p:spPr>
          <a:xfrm>
            <a:off x="1828800" y="1601721"/>
            <a:ext cx="5105400" cy="1102995"/>
          </a:xfrm>
        </p:spPr>
        <p:txBody>
          <a:bodyPr/>
          <a:lstStyle/>
          <a:p>
            <a:pPr algn="l">
              <a:defRPr lang="en-us"/>
            </a:pPr>
            <a:r>
              <a:rPr lang="ru-ru" sz="2000" dirty="0">
                <a:solidFill>
                  <a:srgbClr val="7B95A1"/>
                </a:solidFill>
                <a:latin typeface="Bahnschrift SemiCondensed" panose="020B0502040204020203" pitchFamily="34" charset="0"/>
              </a:rPr>
              <a:t>Индивидуальный</a:t>
            </a:r>
            <a:r>
              <a:rPr lang="ru-ru" sz="2400" dirty="0">
                <a:solidFill>
                  <a:srgbClr val="7B95A1"/>
                </a:solidFill>
                <a:latin typeface="Bahnschrift SemiCondensed" panose="020B0502040204020203" pitchFamily="34" charset="0"/>
              </a:rPr>
              <a:t> проект </a:t>
            </a:r>
            <a:br>
              <a:rPr dirty="0">
                <a:solidFill>
                  <a:srgbClr val="7B95A1"/>
                </a:solidFill>
              </a:rPr>
            </a:br>
            <a:r>
              <a:rPr lang="ru-ru" sz="32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Приложение для планирования дел</a:t>
            </a:r>
            <a:endParaRPr lang="en-us" sz="3200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" name="Subtitle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gbdM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YBgAAohIAAFgRAAD8GwAAECAAACYAAAAIAAAAATAAAH8AAAA="/>
              </a:ext>
            </a:extLst>
          </p:cNvSpPr>
          <p:nvPr>
            <p:ph type="subTitle" idx="1"/>
          </p:nvPr>
        </p:nvSpPr>
        <p:spPr>
          <a:xfrm>
            <a:off x="3467100" y="2513062"/>
            <a:ext cx="1828800" cy="1102995"/>
          </a:xfrm>
          <a:noFill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lvl="1" algn="r">
              <a:defRPr lang="en-us"/>
            </a:pPr>
            <a:r>
              <a:rPr lang="ru-ru" sz="1000" dirty="0">
                <a:solidFill>
                  <a:srgbClr val="7B95A1"/>
                </a:solidFill>
                <a:latin typeface="Bahnschrift SemiLight SemiConde" panose="020B0502040204020203" pitchFamily="34" charset="0"/>
              </a:rPr>
              <a:t>Город:</a:t>
            </a:r>
          </a:p>
          <a:p>
            <a:pPr lvl="1" algn="r">
              <a:defRPr lang="en-us"/>
            </a:pPr>
            <a:r>
              <a:rPr lang="ru-ru" sz="1000" dirty="0">
                <a:solidFill>
                  <a:srgbClr val="7B95A1"/>
                </a:solidFill>
                <a:latin typeface="Bahnschrift SemiLight SemiConde" panose="020B0502040204020203" pitchFamily="34" charset="0"/>
              </a:rPr>
              <a:t>Площадка:</a:t>
            </a:r>
          </a:p>
          <a:p>
            <a:pPr lvl="1" algn="r">
              <a:defRPr lang="en-us"/>
            </a:pPr>
            <a:r>
              <a:rPr lang="ru-ru" sz="1000" dirty="0">
                <a:solidFill>
                  <a:srgbClr val="7B95A1"/>
                </a:solidFill>
                <a:latin typeface="Bahnschrift SemiLight SemiConde" panose="020B0502040204020203" pitchFamily="34" charset="0"/>
              </a:rPr>
              <a:t>Учащийся:</a:t>
            </a:r>
          </a:p>
          <a:p>
            <a:pPr lvl="1" algn="r">
              <a:defRPr lang="en-us"/>
            </a:pPr>
            <a:r>
              <a:rPr lang="ru-ru" sz="1000" dirty="0">
                <a:solidFill>
                  <a:srgbClr val="7B95A1"/>
                </a:solidFill>
                <a:latin typeface="Bahnschrift SemiLight SemiConde" panose="020B0502040204020203" pitchFamily="34" charset="0"/>
              </a:rPr>
              <a:t>Преподаватель:</a:t>
            </a:r>
          </a:p>
          <a:p>
            <a:pPr lvl="1" algn="r">
              <a:defRPr lang="en-us"/>
            </a:pPr>
            <a:r>
              <a:rPr lang="ru-ru" sz="1000" dirty="0">
                <a:solidFill>
                  <a:srgbClr val="7B95A1"/>
                </a:solidFill>
                <a:latin typeface="Bahnschrift SemiLight SemiConde" panose="020B0502040204020203" pitchFamily="34" charset="0"/>
              </a:rPr>
              <a:t>Дата:</a:t>
            </a:r>
            <a:endParaRPr lang="en-us" sz="1000" dirty="0">
              <a:solidFill>
                <a:srgbClr val="7B95A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Прямоугольник1"/>
          <p:cNvSpPr>
            <a:extLst>
              <a:ext uri="smNativeData">
                <pr:smNativeData xmlns:pr="smNativeData" xmlns:p14="http://schemas.microsoft.com/office/powerpoint/2010/main" xmlns="" val="SMDATA_13_Ka6D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hc8g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QEQAAohIAAOgmAADiGwAAACAAACYAAAAIAAAA//////////8="/>
              </a:ext>
            </a:extLst>
          </p:cNvSpPr>
          <p:nvPr/>
        </p:nvSpPr>
        <p:spPr>
          <a:xfrm>
            <a:off x="5181600" y="2491350"/>
            <a:ext cx="2057400" cy="11700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  <a:tabLst/>
              <a:defRPr lang="en-us"/>
            </a:pPr>
            <a:r>
              <a:rPr sz="1200" noProof="1">
                <a:solidFill>
                  <a:srgbClr val="7B95A1"/>
                </a:solidFill>
                <a:latin typeface="Bahnschrift SemiLight SemiConde" panose="020B0502040204020203" pitchFamily="34" charset="0"/>
              </a:rPr>
              <a:t>Москва</a:t>
            </a:r>
            <a:endParaRPr lang="ru-RU" sz="1200" noProof="1">
              <a:solidFill>
                <a:srgbClr val="7B95A1"/>
              </a:solidFill>
              <a:latin typeface="Bahnschrift SemiLight SemiConde" panose="020B0502040204020203" pitchFamily="34" charset="0"/>
            </a:endParaRPr>
          </a:p>
          <a:p>
            <a:pPr>
              <a:spcBef>
                <a:spcPts val="380"/>
              </a:spcBef>
              <a:defRPr lang="en-us"/>
            </a:pPr>
            <a:r>
              <a:rPr lang="ru-ru" sz="1200" dirty="0">
                <a:solidFill>
                  <a:srgbClr val="7B95A1"/>
                </a:solidFill>
                <a:latin typeface="Bahnschrift SemiLight SemiConde" panose="020B0502040204020203" pitchFamily="34" charset="0"/>
              </a:rPr>
              <a:t>РТУ МИРЭА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  <a:tabLst/>
              <a:defRPr lang="en-us"/>
            </a:pPr>
            <a:r>
              <a:rPr sz="1200" noProof="1">
                <a:solidFill>
                  <a:srgbClr val="7B95A1"/>
                </a:solidFill>
                <a:latin typeface="Bahnschrift SemiLight SemiConde" panose="020B0502040204020203" pitchFamily="34" charset="0"/>
              </a:rPr>
              <a:t>Ефремов Александр</a:t>
            </a:r>
          </a:p>
          <a:p>
            <a:pPr>
              <a:spcBef>
                <a:spcPts val="380"/>
              </a:spcBef>
              <a:defRPr lang="en-us"/>
            </a:pPr>
            <a:r>
              <a:rPr lang="ru-ru" sz="1200" dirty="0">
                <a:solidFill>
                  <a:srgbClr val="7B95A1"/>
                </a:solidFill>
                <a:latin typeface="Bahnschrift SemiLight SemiConde" panose="020B0502040204020203" pitchFamily="34" charset="0"/>
              </a:rPr>
              <a:t>Макаревич Артём Денисович</a:t>
            </a:r>
            <a:endParaRPr lang="en-US" sz="1200" dirty="0">
              <a:solidFill>
                <a:srgbClr val="7B95A1"/>
              </a:solidFill>
              <a:latin typeface="Bahnschrift SemiLight SemiConde" panose="020B0502040204020203" pitchFamily="34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  <a:tabLst/>
              <a:defRPr lang="en-us"/>
            </a:pPr>
            <a:r>
              <a:rPr lang="ru-RU" sz="1200" noProof="1">
                <a:solidFill>
                  <a:srgbClr val="7B95A1"/>
                </a:solidFill>
                <a:latin typeface="Bahnschrift SemiLight SemiConde" panose="020B0502040204020203" pitchFamily="34" charset="0"/>
              </a:rPr>
              <a:t>24</a:t>
            </a:r>
            <a:r>
              <a:rPr sz="1200" noProof="1">
                <a:solidFill>
                  <a:srgbClr val="7B95A1"/>
                </a:solidFill>
                <a:latin typeface="Bahnschrift SemiLight SemiConde" panose="020B0502040204020203" pitchFamily="34" charset="0"/>
              </a:rPr>
              <a:t> мая 2022 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F09307-AE8B-16A3-7E27-28AD7FDB7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30068"/>
            <a:ext cx="1088136" cy="3824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QAgAAUggAAHA1AABEHAAAEAAAACYAAAAIAAAAAAAAAAAAAAA="/>
              </a:ext>
            </a:extLst>
          </p:cNvSpPr>
          <p:nvPr>
            <p:ph type="body" idx="1"/>
          </p:nvPr>
        </p:nvSpPr>
        <p:spPr>
          <a:xfrm>
            <a:off x="1828800" y="1428750"/>
            <a:ext cx="5638800" cy="3242310"/>
          </a:xfrm>
        </p:spPr>
        <p:txBody>
          <a:bodyPr/>
          <a:lstStyle/>
          <a:p>
            <a:pPr marL="0" indent="0">
              <a:buNone/>
              <a:defRPr lang="en-us"/>
            </a:pPr>
            <a:r>
              <a:rPr lang="ru-ru" dirty="0">
                <a:solidFill>
                  <a:srgbClr val="7B95A1"/>
                </a:solidFill>
                <a:latin typeface="Bahnschrift SemiLight Condensed" panose="020B0502040204020203" pitchFamily="34" charset="0"/>
              </a:rPr>
              <a:t>Спасибо за внимание!</a:t>
            </a:r>
          </a:p>
          <a:p>
            <a:pPr marL="0" indent="0">
              <a:buNone/>
              <a:defRPr lang="en-us"/>
            </a:pPr>
            <a:r>
              <a:rPr lang="ru-ru" sz="2800" b="1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Время — это капитал работника умственного труда</a:t>
            </a:r>
          </a:p>
          <a:p>
            <a:pPr marL="0" indent="0">
              <a:buNone/>
              <a:defRPr lang="en-us"/>
            </a:pPr>
            <a:r>
              <a:rPr lang="ru-ru" sz="2800" b="1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О. Бальзак</a:t>
            </a:r>
            <a:endParaRPr lang="ru-ru" sz="2800" b="1" dirty="0">
              <a:latin typeface="Bahnschrift Semi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422B93-539A-21DA-CF2E-35CB38CB88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45" y="1200150"/>
            <a:ext cx="914400" cy="321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6rBk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>
          <a:xfrm>
            <a:off x="3208325" y="168554"/>
            <a:ext cx="6400800" cy="689610"/>
          </a:xfrm>
        </p:spPr>
        <p:txBody>
          <a:bodyPr/>
          <a:lstStyle/>
          <a:p>
            <a:pPr>
              <a:defRPr lang="en-us"/>
            </a:pPr>
            <a:r>
              <a:rPr lang="ru-ru" dirty="0">
                <a:latin typeface="Bahnschrift SemiCondensed" panose="020B0502040204020203" pitchFamily="34" charset="0"/>
              </a:rPr>
              <a:t>Идея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CACo8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QAgAAUggAAHA1AABEHAAAAAAAACYAAAAIAAAAASAAAAAAAAA="/>
              </a:ext>
            </a:extLst>
          </p:cNvSpPr>
          <p:nvPr>
            <p:ph type="body" idx="1"/>
          </p:nvPr>
        </p:nvSpPr>
        <p:spPr>
          <a:xfrm>
            <a:off x="228600" y="819150"/>
            <a:ext cx="6180125" cy="3657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lang="en-us"/>
            </a:pPr>
            <a:r>
              <a:rPr lang="ru-ru" dirty="0">
                <a:solidFill>
                  <a:srgbClr val="323637"/>
                </a:solidFill>
                <a:latin typeface="Bahnschrift SemiLight Condensed" panose="020B0502040204020203" pitchFamily="34" charset="0"/>
              </a:rPr>
              <a:t>Жизнь каждого человека полна и насыщена различными событиями. К сожалению, каждый </a:t>
            </a:r>
            <a:r>
              <a:rPr lang="ru-ru" dirty="0">
                <a:latin typeface="Bahnschrift SemiLight Condensed" panose="020B0502040204020203" pitchFamily="34" charset="0"/>
              </a:rPr>
              <a:t>человек способен что-то забывать</a:t>
            </a:r>
            <a:r>
              <a:rPr lang="ru-ru" dirty="0">
                <a:solidFill>
                  <a:srgbClr val="323637"/>
                </a:solidFill>
                <a:latin typeface="Bahnschrift SemiLight Condensed" panose="020B0502040204020203" pitchFamily="34" charset="0"/>
              </a:rPr>
              <a:t>, поэтому </a:t>
            </a:r>
            <a:r>
              <a:rPr lang="ru-ru" dirty="0">
                <a:solidFill>
                  <a:srgbClr val="7D939D"/>
                </a:solidFill>
                <a:latin typeface="Bahnschrift SemiLight Condensed" panose="020B0502040204020203" pitchFamily="34" charset="0"/>
              </a:rPr>
              <a:t>важно грамотно планировать свой день заранее</a:t>
            </a:r>
            <a:r>
              <a:rPr lang="ru-ru" dirty="0">
                <a:solidFill>
                  <a:srgbClr val="323637"/>
                </a:solidFill>
                <a:latin typeface="Bahnschrift SemiLight Condensed" panose="020B0502040204020203" pitchFamily="34" charset="0"/>
              </a:rPr>
              <a:t>. </a:t>
            </a:r>
          </a:p>
          <a:p>
            <a:pPr marL="0" indent="0">
              <a:buNone/>
              <a:defRPr lang="en-us"/>
            </a:pPr>
            <a:r>
              <a:rPr lang="ru-ru" dirty="0">
                <a:solidFill>
                  <a:srgbClr val="323637"/>
                </a:solidFill>
                <a:latin typeface="Bahnschrift SemiLight Condensed" panose="020B0502040204020203" pitchFamily="34" charset="0"/>
              </a:rPr>
              <a:t>С помощью приложения </a:t>
            </a:r>
            <a:r>
              <a:rPr dirty="0">
                <a:solidFill>
                  <a:srgbClr val="323637"/>
                </a:solidFill>
                <a:latin typeface="Bahnschrift SemiLight Condensed" panose="020B0502040204020203" pitchFamily="34" charset="0"/>
              </a:rPr>
              <a:t>Do Now</a:t>
            </a:r>
            <a:r>
              <a:rPr lang="ru-ru" dirty="0">
                <a:solidFill>
                  <a:srgbClr val="323637"/>
                </a:solidFill>
                <a:latin typeface="Bahnschrift SemiLight Condensed" panose="020B0502040204020203" pitchFamily="34" charset="0"/>
              </a:rPr>
              <a:t> планировать свой день стало легче. </a:t>
            </a: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" y="4678731"/>
            <a:ext cx="762000" cy="268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73EAF1-D815-00C5-1FE2-B9A5B0C9A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621796"/>
            <a:ext cx="1088136" cy="3824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39448"/>
            <a:ext cx="3211983" cy="1828800"/>
          </a:xfrm>
        </p:spPr>
        <p:txBody>
          <a:bodyPr/>
          <a:lstStyle/>
          <a:p>
            <a:r>
              <a:rPr lang="ru-RU" sz="5400" dirty="0">
                <a:solidFill>
                  <a:srgbClr val="323637"/>
                </a:solidFill>
                <a:latin typeface="Bahnschrift SemiLight SemiConde" panose="020B0502040204020203" pitchFamily="34" charset="0"/>
              </a:rPr>
              <a:t>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424815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Condensed" panose="020B0502040204020203" pitchFamily="34" charset="0"/>
              </a:rPr>
              <a:t>Google Keep</a:t>
            </a:r>
            <a:endParaRPr lang="ru-RU" sz="240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798" y="1401279"/>
            <a:ext cx="2090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Light SemiConde" panose="020B0502040204020203" pitchFamily="34" charset="0"/>
              </a:rPr>
              <a:t>Microsoft To Do:</a:t>
            </a:r>
          </a:p>
          <a:p>
            <a:r>
              <a:rPr lang="en-US" sz="2400" dirty="0">
                <a:latin typeface="Bahnschrift SemiLight SemiConde" panose="020B0502040204020203" pitchFamily="34" charset="0"/>
              </a:rPr>
              <a:t>Lists&amp; Tasks</a:t>
            </a:r>
            <a:endParaRPr lang="ru-RU" sz="2400" dirty="0">
              <a:latin typeface="Bahnschrift SemiLight SemiConde" panose="020B0502040204020203" pitchFamily="34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CB703B9-58FA-7A94-3281-562C9A0CF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21" y="3028950"/>
            <a:ext cx="2296869" cy="1296620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1FD81-0CA2-3596-3632-13933836A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54" y="-66790"/>
            <a:ext cx="3886201" cy="2181340"/>
          </a:xfrm>
          <a:prstGeom prst="rect">
            <a:avLst/>
          </a:prstGeom>
        </p:spPr>
      </p:pic>
      <p:pic>
        <p:nvPicPr>
          <p:cNvPr id="13" name="Рисунок 4">
            <a:extLst>
              <a:ext uri="{FF2B5EF4-FFF2-40B4-BE49-F238E27FC236}">
                <a16:creationId xmlns:a16="http://schemas.microsoft.com/office/drawing/2014/main" id="{72729B2C-2BD7-A3C9-D05E-AC06956DE1FC}"/>
              </a:ext>
            </a:extLst>
          </p:cNvPr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93217" y="4629150"/>
            <a:ext cx="762000" cy="2686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32A520-18A8-FF69-863C-3048D2B8C0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6" y="4572215"/>
            <a:ext cx="1088136" cy="3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 28">
            <a:extLst>
              <a:ext uri="{FF2B5EF4-FFF2-40B4-BE49-F238E27FC236}">
                <a16:creationId xmlns:a16="http://schemas.microsoft.com/office/drawing/2014/main" id="{7ADD394F-E7CD-13B0-F450-FBAC102FFF1E}"/>
              </a:ext>
            </a:extLst>
          </p:cNvPr>
          <p:cNvSpPr/>
          <p:nvPr/>
        </p:nvSpPr>
        <p:spPr>
          <a:xfrm>
            <a:off x="3293222" y="3451444"/>
            <a:ext cx="891155" cy="895760"/>
          </a:xfrm>
          <a:prstGeom prst="ellipse">
            <a:avLst/>
          </a:prstGeom>
          <a:solidFill>
            <a:srgbClr val="7D939D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3F17CBF6-3CBB-341B-A8C9-AA3A461085A7}"/>
              </a:ext>
            </a:extLst>
          </p:cNvPr>
          <p:cNvSpPr/>
          <p:nvPr/>
        </p:nvSpPr>
        <p:spPr>
          <a:xfrm>
            <a:off x="501042" y="3451444"/>
            <a:ext cx="891155" cy="895760"/>
          </a:xfrm>
          <a:prstGeom prst="ellipse">
            <a:avLst/>
          </a:prstGeom>
          <a:solidFill>
            <a:srgbClr val="7D939D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705F5C1-18A7-F2F9-FEEA-23B848AB854B}"/>
              </a:ext>
            </a:extLst>
          </p:cNvPr>
          <p:cNvSpPr/>
          <p:nvPr/>
        </p:nvSpPr>
        <p:spPr>
          <a:xfrm>
            <a:off x="2372610" y="911524"/>
            <a:ext cx="891155" cy="895760"/>
          </a:xfrm>
          <a:prstGeom prst="ellipse">
            <a:avLst/>
          </a:prstGeom>
          <a:solidFill>
            <a:srgbClr val="7D939D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WKPzo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>
          <a:xfrm>
            <a:off x="5791200" y="1594053"/>
            <a:ext cx="3095144" cy="689610"/>
          </a:xfrm>
        </p:spPr>
        <p:txBody>
          <a:bodyPr/>
          <a:lstStyle/>
          <a:p>
            <a:pPr>
              <a:defRPr lang="en-us"/>
            </a:pPr>
            <a:r>
              <a:rPr lang="ru-RU" dirty="0">
                <a:solidFill>
                  <a:srgbClr val="323637"/>
                </a:solidFill>
              </a:rPr>
              <a:t>Инструменты</a:t>
            </a:r>
            <a:endParaRPr lang="ru-ru" dirty="0">
              <a:solidFill>
                <a:srgbClr val="323637"/>
              </a:solidFill>
            </a:endParaR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9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34903"/>
            <a:ext cx="762000" cy="268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5"/>
          <p:cNvSpPr>
            <a:extLst>
              <a:ext uri="smNativeData">
                <pr:smNativeData xmlns:pr="smNativeData" xmlns:p14="http://schemas.microsoft.com/office/powerpoint/2010/main" xmlns="" val="SMDATA_13_Ka6D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BNCgAACAcAAPMtAABqDgAAECAAACYAAAAIAAAA//////////8="/>
              </a:ext>
            </a:extLst>
          </p:cNvSpPr>
          <p:nvPr/>
        </p:nvSpPr>
        <p:spPr>
          <a:xfrm>
            <a:off x="351628" y="3822665"/>
            <a:ext cx="1198990" cy="6074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algn="ctr">
              <a:defRPr lang="en-us"/>
            </a:pPr>
            <a:r>
              <a:rPr lang="en-us" sz="12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Android </a:t>
            </a:r>
            <a:endParaRPr lang="ru-RU" sz="12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  <a:p>
            <a:pPr algn="ctr">
              <a:defRPr lang="en-us"/>
            </a:pPr>
            <a:r>
              <a:rPr lang="en-us" sz="12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Studio</a:t>
            </a:r>
            <a:endParaRPr lang="ru-ru" sz="12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4257" y="140938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Java</a:t>
            </a:r>
            <a:endParaRPr lang="ru-RU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0060" y="3923654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SQLite</a:t>
            </a:r>
            <a:endParaRPr lang="ru-RU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D48D4E80-30EC-4163-5D5F-172899900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02" y="3512936"/>
            <a:ext cx="386388" cy="386388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6644A9A-EFF0-4339-DDBC-F6F7558A5E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35" y="905428"/>
            <a:ext cx="1298907" cy="8107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7677082-1642-3CD7-8B7D-2E79D8B7CC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5" y="3567066"/>
            <a:ext cx="617477" cy="410005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6C511-626F-AB6E-256F-D2116FDBEF0E}"/>
              </a:ext>
            </a:extLst>
          </p:cNvPr>
          <p:cNvCxnSpPr>
            <a:cxnSpLocks/>
          </p:cNvCxnSpPr>
          <p:nvPr/>
        </p:nvCxnSpPr>
        <p:spPr>
          <a:xfrm>
            <a:off x="799792" y="2604516"/>
            <a:ext cx="40342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9DAC0076-4BAA-20D3-7F8B-F21C6F86EBDE}"/>
              </a:ext>
            </a:extLst>
          </p:cNvPr>
          <p:cNvCxnSpPr/>
          <p:nvPr/>
        </p:nvCxnSpPr>
        <p:spPr>
          <a:xfrm rot="5400000" flipH="1" flipV="1">
            <a:off x="2182946" y="1970534"/>
            <a:ext cx="810763" cy="457200"/>
          </a:xfrm>
          <a:prstGeom prst="bentConnector3">
            <a:avLst/>
          </a:prstGeom>
          <a:ln w="19050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C75481B2-A02D-DFD1-FE8D-AFFD64CEC7AA}"/>
              </a:ext>
            </a:extLst>
          </p:cNvPr>
          <p:cNvCxnSpPr/>
          <p:nvPr/>
        </p:nvCxnSpPr>
        <p:spPr>
          <a:xfrm rot="5400000">
            <a:off x="737085" y="2808525"/>
            <a:ext cx="853023" cy="45720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EA793F58-85B8-EC98-F2DC-61F71EDD7C8A}"/>
              </a:ext>
            </a:extLst>
          </p:cNvPr>
          <p:cNvCxnSpPr/>
          <p:nvPr/>
        </p:nvCxnSpPr>
        <p:spPr>
          <a:xfrm rot="5400000">
            <a:off x="3529265" y="2796332"/>
            <a:ext cx="853023" cy="45720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67BAC63-1363-2948-B869-C2CA2C7B48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97870"/>
            <a:ext cx="1088136" cy="3824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>
          <a:xfrm>
            <a:off x="3886200" y="203835"/>
            <a:ext cx="6400800" cy="689610"/>
          </a:xfrm>
        </p:spPr>
        <p:txBody>
          <a:bodyPr/>
          <a:lstStyle/>
          <a:p>
            <a:pPr>
              <a:defRPr lang="en-us"/>
            </a:pPr>
            <a:r>
              <a:rPr lang="ru-ru" dirty="0"/>
              <a:t>Библиотеки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yAAAA9wUAANIyAADoGQAAEAAAACYAAAAIAAAAASAAAAAAAAA="/>
              </a:ext>
            </a:extLst>
          </p:cNvSpPr>
          <p:nvPr>
            <p:ph type="body" idx="1"/>
          </p:nvPr>
        </p:nvSpPr>
        <p:spPr>
          <a:xfrm>
            <a:off x="257810" y="1352550"/>
            <a:ext cx="5530850" cy="32416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spcBef>
                <a:spcPts val="705"/>
              </a:spcBef>
              <a:buNone/>
              <a:defRPr lang="en-us" sz="2945"/>
            </a:pPr>
            <a:r>
              <a:rPr lang="en-us" sz="2400" dirty="0">
                <a:solidFill>
                  <a:srgbClr val="7D939D"/>
                </a:solidFill>
                <a:latin typeface="Bahnschrift SemiLight Condensed" panose="020B0502040204020203" pitchFamily="34" charset="0"/>
              </a:rPr>
              <a:t>Room</a:t>
            </a:r>
            <a:r>
              <a:rPr lang="ru-RU" sz="2400" dirty="0">
                <a:latin typeface="Bahnschrift SemiLight Condensed" panose="020B0502040204020203" pitchFamily="34" charset="0"/>
              </a:rPr>
              <a:t>-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Bahnschrift SemiLight Condensed" panose="020B0502040204020203" pitchFamily="34" charset="0"/>
              </a:rPr>
              <a:t>предоставляет нам удобную обертку для работы с базой данных </a:t>
            </a:r>
            <a:r>
              <a:rPr lang="ru-RU" sz="2400" b="0" i="0" dirty="0" err="1">
                <a:solidFill>
                  <a:srgbClr val="444444"/>
                </a:solidFill>
                <a:effectLst/>
                <a:latin typeface="Bahnschrift SemiLight Condensed" panose="020B0502040204020203" pitchFamily="34" charset="0"/>
              </a:rPr>
              <a:t>SQLit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Bahnschrift SemiLight Condensed" panose="020B0502040204020203" pitchFamily="34" charset="0"/>
              </a:rPr>
              <a:t>e.</a:t>
            </a:r>
            <a:endParaRPr lang="en-us" sz="2400" dirty="0">
              <a:latin typeface="Bahnschrift SemiLight Condensed" panose="020B0502040204020203" pitchFamily="34" charset="0"/>
            </a:endParaRPr>
          </a:p>
          <a:p>
            <a:pPr marL="0" indent="0">
              <a:lnSpc>
                <a:spcPct val="90000"/>
              </a:lnSpc>
              <a:spcBef>
                <a:spcPts val="705"/>
              </a:spcBef>
              <a:buNone/>
              <a:defRPr lang="en-us" sz="2945"/>
            </a:pPr>
            <a:endParaRPr lang="en-us" sz="2400" dirty="0">
              <a:latin typeface="Bahnschrift SemiLight Condensed" panose="020B0502040204020203" pitchFamily="34" charset="0"/>
            </a:endParaRPr>
          </a:p>
          <a:p>
            <a:pPr marL="0" indent="0">
              <a:lnSpc>
                <a:spcPct val="90000"/>
              </a:lnSpc>
              <a:spcBef>
                <a:spcPts val="705"/>
              </a:spcBef>
              <a:buNone/>
              <a:defRPr lang="en-us" sz="2945"/>
            </a:pPr>
            <a:r>
              <a:rPr lang="en-us" sz="2400" dirty="0" err="1">
                <a:solidFill>
                  <a:srgbClr val="7D939D"/>
                </a:solidFill>
                <a:latin typeface="Bahnschrift SemiLight Condensed" panose="020B0502040204020203" pitchFamily="34" charset="0"/>
              </a:rPr>
              <a:t>LiveData</a:t>
            </a:r>
            <a:r>
              <a:rPr lang="en-us" sz="2400" dirty="0">
                <a:latin typeface="Bahnschrift SemiLight Condensed" panose="020B0502040204020203" pitchFamily="34" charset="0"/>
              </a:rPr>
              <a:t>-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Bahnschrift SemiLight Condensed" panose="020B0502040204020203" pitchFamily="34" charset="0"/>
              </a:rPr>
              <a:t>хранилище данных, работающее по принципу паттерна Observer (наблюдатель)</a:t>
            </a:r>
            <a:endParaRPr lang="en-us" sz="2400" dirty="0">
              <a:latin typeface="Bahnschrift SemiLight Condensed" panose="020B0502040204020203" pitchFamily="34" charset="0"/>
            </a:endParaRPr>
          </a:p>
          <a:p>
            <a:pPr marL="0" indent="0">
              <a:lnSpc>
                <a:spcPct val="90000"/>
              </a:lnSpc>
              <a:spcBef>
                <a:spcPts val="705"/>
              </a:spcBef>
              <a:buNone/>
              <a:defRPr lang="en-us" sz="2945"/>
            </a:pPr>
            <a:endParaRPr lang="en-us" sz="2400" dirty="0">
              <a:latin typeface="Bahnschrift SemiLight Condensed" panose="020B0502040204020203" pitchFamily="34" charset="0"/>
            </a:endParaRPr>
          </a:p>
          <a:p>
            <a:pPr marL="0" indent="0">
              <a:lnSpc>
                <a:spcPct val="90000"/>
              </a:lnSpc>
              <a:spcBef>
                <a:spcPts val="705"/>
              </a:spcBef>
              <a:buNone/>
              <a:defRPr lang="en-us" sz="2945"/>
            </a:pPr>
            <a:r>
              <a:rPr lang="en-us" sz="2400" dirty="0">
                <a:solidFill>
                  <a:srgbClr val="7D939D"/>
                </a:solidFill>
                <a:latin typeface="Bahnschrift SemiLight Condensed" panose="020B0502040204020203" pitchFamily="34" charset="0"/>
              </a:rPr>
              <a:t>Material Design</a:t>
            </a:r>
            <a:r>
              <a:rPr lang="en-US" sz="2400" dirty="0">
                <a:latin typeface="Bahnschrift SemiLight Condensed" panose="020B0502040204020203" pitchFamily="34" charset="0"/>
              </a:rPr>
              <a:t>–</a:t>
            </a:r>
            <a:r>
              <a:rPr lang="ru-RU" sz="2400" dirty="0">
                <a:latin typeface="Bahnschrift SemiLight Condensed" panose="020B0502040204020203" pitchFamily="34" charset="0"/>
              </a:rPr>
              <a:t>готовые шаблоны для дизайна </a:t>
            </a:r>
            <a:endParaRPr lang="en-us" sz="2400" dirty="0">
              <a:latin typeface="Bahnschrift SemiLight Condensed" panose="020B0502040204020203" pitchFamily="34" charset="0"/>
            </a:endParaRPr>
          </a:p>
          <a:p>
            <a:pPr marL="0" indent="0">
              <a:lnSpc>
                <a:spcPct val="90000"/>
              </a:lnSpc>
              <a:spcBef>
                <a:spcPts val="705"/>
              </a:spcBef>
              <a:buNone/>
              <a:defRPr lang="en-us" sz="2945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y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261235" y="280035"/>
            <a:ext cx="762000" cy="2686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F5174A-83CD-3A81-40B1-600FB69032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6" y="4572215"/>
            <a:ext cx="1088136" cy="382473"/>
          </a:xfrm>
          <a:prstGeom prst="rect">
            <a:avLst/>
          </a:prstGeom>
        </p:spPr>
      </p:pic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F4C393D6-94A6-158B-0F21-DFCA3A485F0C}"/>
              </a:ext>
            </a:extLst>
          </p:cNvPr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9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34903"/>
            <a:ext cx="762000" cy="268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4F0F9-184D-C617-4BDE-C608F6A6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343150"/>
            <a:ext cx="3657600" cy="689610"/>
          </a:xfrm>
        </p:spPr>
        <p:txBody>
          <a:bodyPr/>
          <a:lstStyle/>
          <a:p>
            <a:r>
              <a:rPr lang="ru-RU" sz="3600" dirty="0">
                <a:solidFill>
                  <a:srgbClr val="323637"/>
                </a:solidFill>
                <a:latin typeface="Bahnschrift Light Condensed" panose="020B0502040204020203" pitchFamily="34" charset="0"/>
              </a:rPr>
              <a:t>Диаграммы классов </a:t>
            </a:r>
            <a:br>
              <a:rPr lang="ru-RU" sz="3600" dirty="0">
                <a:solidFill>
                  <a:srgbClr val="323637"/>
                </a:solidFill>
                <a:latin typeface="Bahnschrift Light Condensed" panose="020B0502040204020203" pitchFamily="34" charset="0"/>
              </a:rPr>
            </a:br>
            <a:r>
              <a:rPr lang="ru-RU" sz="3600" dirty="0">
                <a:solidFill>
                  <a:srgbClr val="323637"/>
                </a:solidFill>
                <a:latin typeface="Bahnschrift Light Condensed" panose="020B0502040204020203" pitchFamily="34" charset="0"/>
              </a:rPr>
              <a:t>и экранов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CB62A0-47E2-073E-5627-7723D819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98" y="3382177"/>
            <a:ext cx="2278016" cy="14914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E4B086-B8A5-4727-BFC4-E5310B7F2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42" y="742529"/>
            <a:ext cx="3852077" cy="2697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048D8F-9292-A0DF-B00D-C45157EA24E5}"/>
              </a:ext>
            </a:extLst>
          </p:cNvPr>
          <p:cNvSpPr txBox="1"/>
          <p:nvPr/>
        </p:nvSpPr>
        <p:spPr>
          <a:xfrm>
            <a:off x="5317639" y="31828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323637"/>
                </a:solidFill>
                <a:latin typeface="Bahnschrift SemiLight Condensed" panose="020B0502040204020203" pitchFamily="34" charset="0"/>
              </a:rPr>
              <a:t>Диаграмма классов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AD5CA-9A0A-6B4E-C4EA-0018B9891651}"/>
              </a:ext>
            </a:extLst>
          </p:cNvPr>
          <p:cNvSpPr txBox="1"/>
          <p:nvPr/>
        </p:nvSpPr>
        <p:spPr>
          <a:xfrm>
            <a:off x="7044439" y="301284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323637"/>
                </a:solidFill>
                <a:latin typeface="Bahnschrift SemiLight Condensed" panose="020B0502040204020203" pitchFamily="34" charset="0"/>
              </a:rPr>
              <a:t>Диаграмма экранов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A59EA7-47BD-52A6-DA12-E0AB773042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6" y="4572215"/>
            <a:ext cx="1088136" cy="382473"/>
          </a:xfrm>
          <a:prstGeom prst="rect">
            <a:avLst/>
          </a:prstGeom>
        </p:spPr>
      </p:pic>
      <p:pic>
        <p:nvPicPr>
          <p:cNvPr id="11" name="Рисунок 4">
            <a:extLst>
              <a:ext uri="{FF2B5EF4-FFF2-40B4-BE49-F238E27FC236}">
                <a16:creationId xmlns:a16="http://schemas.microsoft.com/office/drawing/2014/main" id="{4A8D245A-FF4A-8A08-005C-14772D27AB32}"/>
              </a:ext>
            </a:extLst>
          </p:cNvPr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9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634903"/>
            <a:ext cx="762000" cy="268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06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skAEA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>
          <a:xfrm>
            <a:off x="4191000" y="1461743"/>
            <a:ext cx="6400800" cy="689610"/>
          </a:xfrm>
        </p:spPr>
        <p:txBody>
          <a:bodyPr/>
          <a:lstStyle/>
          <a:p>
            <a:pPr>
              <a:defRPr lang="en-us"/>
            </a:pPr>
            <a:r>
              <a:rPr lang="ru-ru" dirty="0">
                <a:solidFill>
                  <a:srgbClr val="323637"/>
                </a:solidFill>
                <a:latin typeface="Bahnschrift Light Condensed" panose="020B0502040204020203" pitchFamily="34" charset="0"/>
              </a:rPr>
              <a:t>Реализовано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04408-4DBE-4DA6-65E6-E41D417930E1}"/>
              </a:ext>
            </a:extLst>
          </p:cNvPr>
          <p:cNvSpPr txBox="1"/>
          <p:nvPr/>
        </p:nvSpPr>
        <p:spPr>
          <a:xfrm>
            <a:off x="859917" y="652367"/>
            <a:ext cx="537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705"/>
              </a:spcBef>
              <a:buNone/>
              <a:defRPr lang="en-us" sz="2945"/>
            </a:pPr>
            <a:r>
              <a:rPr lang="ru-ru" sz="1800" dirty="0">
                <a:latin typeface="Bahnschrift SemiLight Condensed" panose="020B0502040204020203" pitchFamily="34" charset="0"/>
              </a:rPr>
              <a:t>создание/редактирование/удаление дел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F0FE816-6398-F1ED-5311-741A391D8CE7}"/>
              </a:ext>
            </a:extLst>
          </p:cNvPr>
          <p:cNvSpPr/>
          <p:nvPr/>
        </p:nvSpPr>
        <p:spPr>
          <a:xfrm>
            <a:off x="289446" y="647281"/>
            <a:ext cx="457200" cy="457200"/>
          </a:xfrm>
          <a:prstGeom prst="ellipse">
            <a:avLst/>
          </a:prstGeom>
          <a:solidFill>
            <a:srgbClr val="7B95A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01170B1-5ECB-7392-E3F8-2CFFA3C5C9A2}"/>
              </a:ext>
            </a:extLst>
          </p:cNvPr>
          <p:cNvSpPr/>
          <p:nvPr/>
        </p:nvSpPr>
        <p:spPr>
          <a:xfrm>
            <a:off x="289446" y="1370540"/>
            <a:ext cx="457200" cy="457200"/>
          </a:xfrm>
          <a:prstGeom prst="ellipse">
            <a:avLst/>
          </a:prstGeom>
          <a:solidFill>
            <a:srgbClr val="7B95A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39027FA-2C24-698E-1A4A-7C2227E2DE64}"/>
              </a:ext>
            </a:extLst>
          </p:cNvPr>
          <p:cNvSpPr/>
          <p:nvPr/>
        </p:nvSpPr>
        <p:spPr>
          <a:xfrm>
            <a:off x="289446" y="2092443"/>
            <a:ext cx="457200" cy="457200"/>
          </a:xfrm>
          <a:prstGeom prst="ellipse">
            <a:avLst/>
          </a:prstGeom>
          <a:solidFill>
            <a:srgbClr val="7B95A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3615A75-C8CF-6DC0-4DF2-2E5232757D97}"/>
              </a:ext>
            </a:extLst>
          </p:cNvPr>
          <p:cNvSpPr/>
          <p:nvPr/>
        </p:nvSpPr>
        <p:spPr>
          <a:xfrm>
            <a:off x="289446" y="2814346"/>
            <a:ext cx="457200" cy="457200"/>
          </a:xfrm>
          <a:prstGeom prst="ellipse">
            <a:avLst/>
          </a:prstGeom>
          <a:solidFill>
            <a:srgbClr val="7B95A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057790F-716A-EC40-50E3-7F4B5CB74D97}"/>
              </a:ext>
            </a:extLst>
          </p:cNvPr>
          <p:cNvSpPr/>
          <p:nvPr/>
        </p:nvSpPr>
        <p:spPr>
          <a:xfrm>
            <a:off x="302743" y="3536249"/>
            <a:ext cx="457200" cy="457200"/>
          </a:xfrm>
          <a:prstGeom prst="ellipse">
            <a:avLst/>
          </a:prstGeom>
          <a:solidFill>
            <a:srgbClr val="7B95A1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085D35-C485-EAAF-05AD-506C5A8E043E}"/>
              </a:ext>
            </a:extLst>
          </p:cNvPr>
          <p:cNvSpPr txBox="1"/>
          <p:nvPr/>
        </p:nvSpPr>
        <p:spPr>
          <a:xfrm>
            <a:off x="859917" y="1387577"/>
            <a:ext cx="267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Bahnschrift SemiLight Condensed" panose="020B0502040204020203" pitchFamily="34" charset="0"/>
              </a:rPr>
              <a:t>отображение дел в виде списка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6A0A5-345A-36D6-796E-0119B8F16C02}"/>
              </a:ext>
            </a:extLst>
          </p:cNvPr>
          <p:cNvSpPr txBox="1"/>
          <p:nvPr/>
        </p:nvSpPr>
        <p:spPr>
          <a:xfrm>
            <a:off x="859917" y="2020182"/>
            <a:ext cx="4093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705"/>
              </a:spcBef>
              <a:buNone/>
              <a:defRPr lang="en-us" sz="2945"/>
            </a:pPr>
            <a:r>
              <a:rPr lang="ru-ru" sz="1800" dirty="0">
                <a:latin typeface="Bahnschrift SemiLight Condensed" panose="020B0502040204020203" pitchFamily="34" charset="0"/>
              </a:rPr>
              <a:t>выставление приоритетности для каждого элемента списка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23FB42-685C-A919-FB19-70BAF74847B0}"/>
              </a:ext>
            </a:extLst>
          </p:cNvPr>
          <p:cNvSpPr txBox="1"/>
          <p:nvPr/>
        </p:nvSpPr>
        <p:spPr>
          <a:xfrm>
            <a:off x="859917" y="2858280"/>
            <a:ext cx="504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Bahnschrift SemiLight Condensed" panose="020B0502040204020203" pitchFamily="34" charset="0"/>
              </a:rPr>
              <a:t>наличие календаря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408B6D-6A6B-123A-FFF9-D19AF7F276B0}"/>
              </a:ext>
            </a:extLst>
          </p:cNvPr>
          <p:cNvSpPr txBox="1"/>
          <p:nvPr/>
        </p:nvSpPr>
        <p:spPr>
          <a:xfrm>
            <a:off x="859917" y="3580183"/>
            <a:ext cx="504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Bahnschrift SemiLight Condensed" panose="020B0502040204020203" pitchFamily="34" charset="0"/>
              </a:rPr>
              <a:t>наличие секундомера </a:t>
            </a:r>
            <a:endParaRPr lang="ru-RU" dirty="0"/>
          </a:p>
        </p:txBody>
      </p:sp>
      <p:pic>
        <p:nvPicPr>
          <p:cNvPr id="22" name="Рисунок 4">
            <a:extLst>
              <a:ext uri="{FF2B5EF4-FFF2-40B4-BE49-F238E27FC236}">
                <a16:creationId xmlns:a16="http://schemas.microsoft.com/office/drawing/2014/main" id="{998F6FA2-E561-C506-ECB0-B0AE3A2617C6}"/>
              </a:ext>
            </a:extLst>
          </p:cNvPr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9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34903"/>
            <a:ext cx="762000" cy="268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75E0AF3-E278-7BC5-9C48-2C4EEA437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6" y="4572215"/>
            <a:ext cx="1088136" cy="3824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CASI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>
          <a:xfrm>
            <a:off x="3352800" y="133350"/>
            <a:ext cx="6400800" cy="689610"/>
          </a:xfrm>
        </p:spPr>
        <p:txBody>
          <a:bodyPr/>
          <a:lstStyle/>
          <a:p>
            <a:pPr>
              <a:defRPr lang="en-us"/>
            </a:pPr>
            <a:r>
              <a:rPr lang="ru-ru" dirty="0">
                <a:latin typeface="Bahnschrift Light Condensed" panose="020B0502040204020203" pitchFamily="34" charset="0"/>
              </a:rPr>
              <a:t>Планы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//4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QAgAAUggAAHA1AABEHAAAEAAAACYAAAAIAAAAAAAAAAAAAAA="/>
              </a:ext>
            </a:extLst>
          </p:cNvSpPr>
          <p:nvPr>
            <p:ph type="body" idx="1"/>
          </p:nvPr>
        </p:nvSpPr>
        <p:spPr>
          <a:xfrm>
            <a:off x="152400" y="666750"/>
            <a:ext cx="5334000" cy="2819400"/>
          </a:xfrm>
        </p:spPr>
        <p:txBody>
          <a:bodyPr/>
          <a:lstStyle/>
          <a:p>
            <a:pPr>
              <a:defRPr lang="en-us"/>
            </a:pPr>
            <a:r>
              <a:rPr lang="ru-ru" sz="2800" dirty="0">
                <a:latin typeface="Bahnschrift SemiLight Condensed" panose="020B0502040204020203" pitchFamily="34" charset="0"/>
              </a:rPr>
              <a:t>Создание личного профиля</a:t>
            </a:r>
          </a:p>
          <a:p>
            <a:pPr>
              <a:defRPr lang="en-us"/>
            </a:pPr>
            <a:r>
              <a:rPr lang="ru-ru" sz="2800" dirty="0">
                <a:latin typeface="Bahnschrift SemiLight Condensed" panose="020B0502040204020203" pitchFamily="34" charset="0"/>
              </a:rPr>
              <a:t>Создание магазина</a:t>
            </a:r>
          </a:p>
          <a:p>
            <a:pPr>
              <a:defRPr lang="en-us"/>
            </a:pPr>
            <a:r>
              <a:rPr lang="ru-ru" sz="2800" dirty="0">
                <a:latin typeface="Bahnschrift SemiLight Condensed" panose="020B0502040204020203" pitchFamily="34" charset="0"/>
              </a:rPr>
              <a:t>Создание настроек приложения</a:t>
            </a:r>
          </a:p>
          <a:p>
            <a:pPr>
              <a:defRPr lang="en-us"/>
            </a:pPr>
            <a:r>
              <a:rPr lang="ru-ru" sz="2800" dirty="0">
                <a:latin typeface="Bahnschrift SemiLight Condensed" panose="020B0502040204020203" pitchFamily="34" charset="0"/>
              </a:rPr>
              <a:t>Добавление голосового помощника </a:t>
            </a:r>
          </a:p>
          <a:p>
            <a:pPr>
              <a:defRPr lang="en-us"/>
            </a:pPr>
            <a:r>
              <a:rPr lang="ru-ru" sz="2800" dirty="0">
                <a:latin typeface="Bahnschrift SemiLight Condensed" panose="020B0502040204020203" pitchFamily="34" charset="0"/>
              </a:rPr>
              <a:t>Добавление приложения в </a:t>
            </a:r>
            <a:r>
              <a:rPr sz="2800" dirty="0">
                <a:latin typeface="Bahnschrift SemiLight Condensed" panose="020B0502040204020203" pitchFamily="34" charset="0"/>
              </a:rPr>
              <a:t>Google Play</a:t>
            </a:r>
            <a:endParaRPr lang="ru-ru" sz="2800" dirty="0">
              <a:latin typeface="Bahnschrift SemiLigh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EBAQE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261235" y="280035"/>
            <a:ext cx="762000" cy="2686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3EC12A-D446-392D-A569-C32BAF345D2B}"/>
              </a:ext>
            </a:extLst>
          </p:cNvPr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9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34903"/>
            <a:ext cx="762000" cy="268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685548-2385-7EA9-FF5D-9CF656D9F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36" y="4572215"/>
            <a:ext cx="1088136" cy="3824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Ka6D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q6rBk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AQDgAARAEAAHA1AACCBQAAEAAAACYAAAAIAAAAAAAAAAAAAAA="/>
              </a:ext>
            </a:extLst>
          </p:cNvSpPr>
          <p:nvPr>
            <p:ph type="title"/>
          </p:nvPr>
        </p:nvSpPr>
        <p:spPr>
          <a:xfrm>
            <a:off x="3208325" y="168554"/>
            <a:ext cx="6400800" cy="689610"/>
          </a:xfrm>
        </p:spPr>
        <p:txBody>
          <a:bodyPr/>
          <a:lstStyle/>
          <a:p>
            <a:pPr>
              <a:defRPr lang="en-us"/>
            </a:pPr>
            <a:r>
              <a:rPr lang="ru-RU" dirty="0">
                <a:latin typeface="Bahnschrift SemiCondensed" panose="020B0502040204020203" pitchFamily="34" charset="0"/>
              </a:rPr>
              <a:t>С</a:t>
            </a:r>
            <a:r>
              <a:rPr lang="ru-ru" dirty="0">
                <a:latin typeface="Bahnschrift SemiCondensed" panose="020B0502040204020203" pitchFamily="34" charset="0"/>
              </a:rPr>
              <a:t>сылки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Ka6D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CACo8MAAAAEAAAAAAAAAAAAAAAAAAAAAAAAAAeAAAAaAAAAAAAAAAAAAAAAAAAAAAAAAAAAAAAECcAABAnAAAAAAAAAAAAAAAAAAAAAAAAAAAAAAAAAAAAAAAAAAAAABQAAAAAAAAAwMD/AAAAAABkAAAAMgAAAAAAAABkAAAAAAAAAH9/fwAKAAAAHwAAAFQAAAD///8A////AQAAAAAAAAAAAAAAAAAAAAAAAAAAAAAAAAAAAAAAAAAAAAAAAn9/fwDu7OEDzMzMAMDA/wB/f38AAAAAAAAAAAAAAAAAAAAAAAAAAAAhAAAAGAAAABQAAADQAgAAUggAAHA1AABEHAAAAAAAACYAAAAIAAAAASAAAAAAAAA="/>
              </a:ext>
            </a:extLst>
          </p:cNvSpPr>
          <p:nvPr>
            <p:ph type="body" idx="1"/>
          </p:nvPr>
        </p:nvSpPr>
        <p:spPr>
          <a:xfrm>
            <a:off x="228600" y="819150"/>
            <a:ext cx="6180125" cy="3657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lang="en-us"/>
            </a:pPr>
            <a:r>
              <a:rPr lang="ru-RU" dirty="0">
                <a:solidFill>
                  <a:srgbClr val="323637"/>
                </a:solidFill>
                <a:latin typeface="Bahnschrift SemiLight Condensed" panose="020B0502040204020203" pitchFamily="34" charset="0"/>
              </a:rPr>
              <a:t>Видео: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https://youtu.be/TydAbf8hF68</a:t>
            </a:r>
          </a:p>
          <a:p>
            <a:pPr marL="0" indent="0">
              <a:buNone/>
              <a:defRPr lang="en-us"/>
            </a:pPr>
            <a:endParaRPr lang="ru-ru" dirty="0">
              <a:solidFill>
                <a:srgbClr val="323637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="" xmlns:p14="http://schemas.microsoft.com/office/powerpoint/2010/main" xmlns:pr="smNativeData" val="SMDATA_15_Ka6D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6Q0AALkBAACZEgAAYAM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" y="4678731"/>
            <a:ext cx="762000" cy="268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73EAF1-D815-00C5-1FE2-B9A5B0C9A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621796"/>
            <a:ext cx="1088136" cy="3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090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</TotalTime>
  <Words>193</Words>
  <Application>Microsoft Office PowerPoint</Application>
  <PresentationFormat>Экран 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Bahnschrift Light Condensed</vt:lpstr>
      <vt:lpstr>Bahnschrift SemiCondensed</vt:lpstr>
      <vt:lpstr>Bahnschrift SemiLight Condensed</vt:lpstr>
      <vt:lpstr>Bahnschrift SemiLight SemiConde</vt:lpstr>
      <vt:lpstr>Calibri</vt:lpstr>
      <vt:lpstr>Consolas</vt:lpstr>
      <vt:lpstr>Presentation</vt:lpstr>
      <vt:lpstr>Индивидуальный проект  Приложение для планирования дел</vt:lpstr>
      <vt:lpstr>Идея</vt:lpstr>
      <vt:lpstr>Аналоги</vt:lpstr>
      <vt:lpstr>Инструменты</vt:lpstr>
      <vt:lpstr>Библиотеки</vt:lpstr>
      <vt:lpstr>Диаграммы классов  и экранов</vt:lpstr>
      <vt:lpstr>Реализовано</vt:lpstr>
      <vt:lpstr>Планы</vt:lpstr>
      <vt:lpstr>Ссылки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Yulia Bortsova</dc:creator>
  <cp:keywords/>
  <dc:description/>
  <cp:lastModifiedBy>qvanbit q</cp:lastModifiedBy>
  <cp:revision>11</cp:revision>
  <dcterms:created xsi:type="dcterms:W3CDTF">2014-12-09T14:15:18Z</dcterms:created>
  <dcterms:modified xsi:type="dcterms:W3CDTF">2022-05-24T07:24:41Z</dcterms:modified>
</cp:coreProperties>
</file>