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2" r:id="rId6"/>
    <p:sldId id="263" r:id="rId7"/>
    <p:sldId id="260" r:id="rId8"/>
    <p:sldId id="265" r:id="rId9"/>
    <p:sldId id="266" r:id="rId10"/>
    <p:sldId id="267" r:id="rId11"/>
    <p:sldId id="268" r:id="rId12"/>
    <p:sldId id="269" r:id="rId13"/>
    <p:sldId id="264" r:id="rId14"/>
    <p:sldId id="270" r:id="rId15"/>
    <p:sldId id="25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94651"/>
  </p:normalViewPr>
  <p:slideViewPr>
    <p:cSldViewPr snapToGrid="0" snapToObjects="1">
      <p:cViewPr varScale="1">
        <p:scale>
          <a:sx n="110" d="100"/>
          <a:sy n="110" d="100"/>
        </p:scale>
        <p:origin x="2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119616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22785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54693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131589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145263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183306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58087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24190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45472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178393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949CF18-A649-E743-8C19-27C54E168FCA}" type="datetimeFigureOut">
              <a:rPr kumimoji="1" lang="zh-CN" altLang="en-US" smtClean="0"/>
              <a:t>2017/5/3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16454764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9CF18-A649-E743-8C19-27C54E168FCA}" type="datetimeFigureOut">
              <a:rPr kumimoji="1" lang="zh-CN" altLang="en-US" smtClean="0"/>
              <a:t>2017/5/3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4450E-5B29-5F46-9448-3A08E77D8375}" type="slidenum">
              <a:rPr kumimoji="1" lang="zh-CN" altLang="en-US" smtClean="0"/>
              <a:t>‹#›</a:t>
            </a:fld>
            <a:endParaRPr kumimoji="1" lang="zh-CN" altLang="en-US"/>
          </a:p>
        </p:txBody>
      </p:sp>
    </p:spTree>
    <p:extLst>
      <p:ext uri="{BB962C8B-B14F-4D97-AF65-F5344CB8AC3E}">
        <p14:creationId xmlns:p14="http://schemas.microsoft.com/office/powerpoint/2010/main" val="235173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Presentation Outline</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11851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93970" cy="1325563"/>
          </a:xfrm>
        </p:spPr>
        <p:txBody>
          <a:bodyPr>
            <a:normAutofit/>
          </a:bodyPr>
          <a:lstStyle/>
          <a:p>
            <a:r>
              <a:rPr kumimoji="1" lang="en-US" altLang="zh-CN"/>
              <a:t>Task 3: Yelp Customer Social Network </a:t>
            </a:r>
            <a:r>
              <a:rPr kumimoji="1" lang="en-US" altLang="zh-CN" smtClean="0"/>
              <a:t>Analysis</a:t>
            </a:r>
            <a:endParaRPr kumimoji="1" lang="zh-CN" altLang="en-US" dirty="0"/>
          </a:p>
        </p:txBody>
      </p:sp>
      <p:sp>
        <p:nvSpPr>
          <p:cNvPr id="3" name="内容占位符 2"/>
          <p:cNvSpPr>
            <a:spLocks noGrp="1"/>
          </p:cNvSpPr>
          <p:nvPr>
            <p:ph idx="1"/>
          </p:nvPr>
        </p:nvSpPr>
        <p:spPr/>
        <p:txBody>
          <a:bodyPr/>
          <a:lstStyle/>
          <a:p>
            <a:r>
              <a:rPr kumimoji="1" lang="en-US" altLang="zh-CN" dirty="0" smtClean="0"/>
              <a:t>Implementation details</a:t>
            </a:r>
          </a:p>
        </p:txBody>
      </p:sp>
      <p:sp>
        <p:nvSpPr>
          <p:cNvPr id="10" name="文本框 9"/>
          <p:cNvSpPr txBox="1"/>
          <p:nvPr/>
        </p:nvSpPr>
        <p:spPr>
          <a:xfrm>
            <a:off x="1141853" y="2396869"/>
            <a:ext cx="10486664" cy="369332"/>
          </a:xfrm>
          <a:prstGeom prst="rect">
            <a:avLst/>
          </a:prstGeom>
          <a:noFill/>
        </p:spPr>
        <p:txBody>
          <a:bodyPr wrap="square" rtlCol="0">
            <a:spAutoFit/>
          </a:bodyPr>
          <a:lstStyle/>
          <a:p>
            <a:r>
              <a:rPr kumimoji="1" lang="en-US" altLang="zh-CN" dirty="0">
                <a:latin typeface="Times New Roman" charset="0"/>
                <a:ea typeface="Times New Roman" charset="0"/>
                <a:cs typeface="Times New Roman" charset="0"/>
              </a:rPr>
              <a:t>this graph is not connected graph, so we need to </a:t>
            </a:r>
            <a:r>
              <a:rPr kumimoji="1" lang="en-US" altLang="zh-CN" dirty="0" smtClean="0">
                <a:latin typeface="Times New Roman" charset="0"/>
                <a:ea typeface="Times New Roman" charset="0"/>
                <a:cs typeface="Times New Roman" charset="0"/>
              </a:rPr>
              <a:t>find</a:t>
            </a:r>
            <a:r>
              <a:rPr kumimoji="1" lang="en-US" altLang="zh-CN" dirty="0" smtClean="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the </a:t>
            </a:r>
            <a:r>
              <a:rPr kumimoji="1" lang="en-US" altLang="zh-CN" dirty="0" smtClean="0">
                <a:latin typeface="Times New Roman" charset="0"/>
                <a:ea typeface="Times New Roman" charset="0"/>
                <a:cs typeface="Times New Roman" charset="0"/>
              </a:rPr>
              <a:t>largest</a:t>
            </a:r>
            <a:r>
              <a:rPr kumimoji="1" lang="en-US" altLang="zh-CN" dirty="0" smtClean="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connected component.</a:t>
            </a:r>
          </a:p>
        </p:txBody>
      </p:sp>
      <p:pic>
        <p:nvPicPr>
          <p:cNvPr id="6" name="图片 5"/>
          <p:cNvPicPr>
            <a:picLocks noChangeAspect="1"/>
          </p:cNvPicPr>
          <p:nvPr/>
        </p:nvPicPr>
        <p:blipFill>
          <a:blip r:embed="rId2"/>
          <a:stretch>
            <a:fillRect/>
          </a:stretch>
        </p:blipFill>
        <p:spPr>
          <a:xfrm>
            <a:off x="1289153" y="2906369"/>
            <a:ext cx="5396459" cy="37117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7393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93970" cy="1325563"/>
          </a:xfrm>
        </p:spPr>
        <p:txBody>
          <a:bodyPr>
            <a:normAutofit/>
          </a:bodyPr>
          <a:lstStyle/>
          <a:p>
            <a:r>
              <a:rPr kumimoji="1" lang="en-US" altLang="zh-CN"/>
              <a:t>Task 3: Yelp Customer Social Network </a:t>
            </a:r>
            <a:r>
              <a:rPr kumimoji="1" lang="en-US" altLang="zh-CN" smtClean="0"/>
              <a:t>Analysis</a:t>
            </a:r>
            <a:endParaRPr kumimoji="1" lang="zh-CN" altLang="en-US" dirty="0"/>
          </a:p>
        </p:txBody>
      </p:sp>
      <p:sp>
        <p:nvSpPr>
          <p:cNvPr id="3" name="内容占位符 2"/>
          <p:cNvSpPr>
            <a:spLocks noGrp="1"/>
          </p:cNvSpPr>
          <p:nvPr>
            <p:ph idx="1"/>
          </p:nvPr>
        </p:nvSpPr>
        <p:spPr/>
        <p:txBody>
          <a:bodyPr/>
          <a:lstStyle/>
          <a:p>
            <a:r>
              <a:rPr kumimoji="1" lang="en-US" altLang="zh-CN" dirty="0" smtClean="0"/>
              <a:t>Implementation details</a:t>
            </a:r>
          </a:p>
        </p:txBody>
      </p:sp>
      <p:sp>
        <p:nvSpPr>
          <p:cNvPr id="10" name="文本框 9"/>
          <p:cNvSpPr txBox="1"/>
          <p:nvPr/>
        </p:nvSpPr>
        <p:spPr>
          <a:xfrm>
            <a:off x="1141853" y="2396869"/>
            <a:ext cx="10486664" cy="646331"/>
          </a:xfrm>
          <a:prstGeom prst="rect">
            <a:avLst/>
          </a:prstGeom>
          <a:noFill/>
        </p:spPr>
        <p:txBody>
          <a:bodyPr wrap="square" rtlCol="0">
            <a:spAutoFit/>
          </a:bodyPr>
          <a:lstStyle/>
          <a:p>
            <a:r>
              <a:rPr kumimoji="1" lang="en-US" altLang="zh-CN" dirty="0">
                <a:latin typeface="Times New Roman" charset="0"/>
                <a:ea typeface="Times New Roman" charset="0"/>
                <a:cs typeface="Times New Roman" charset="0"/>
              </a:rPr>
              <a:t>Then, we extracted all the vertices and edges </a:t>
            </a:r>
            <a:r>
              <a:rPr kumimoji="1" lang="en-US" altLang="zh-CN" dirty="0" smtClean="0">
                <a:latin typeface="Times New Roman" charset="0"/>
                <a:ea typeface="Times New Roman" charset="0"/>
                <a:cs typeface="Times New Roman" charset="0"/>
              </a:rPr>
              <a:t>belongs to largest connected component from </a:t>
            </a:r>
            <a:r>
              <a:rPr kumimoji="1" lang="en-US" altLang="zh-CN" dirty="0">
                <a:latin typeface="Times New Roman" charset="0"/>
                <a:ea typeface="Times New Roman" charset="0"/>
                <a:cs typeface="Times New Roman" charset="0"/>
              </a:rPr>
              <a:t>the original full graph and generate a new graph</a:t>
            </a:r>
          </a:p>
        </p:txBody>
      </p:sp>
      <p:pic>
        <p:nvPicPr>
          <p:cNvPr id="7" name="图片 6"/>
          <p:cNvPicPr>
            <a:picLocks noChangeAspect="1"/>
          </p:cNvPicPr>
          <p:nvPr/>
        </p:nvPicPr>
        <p:blipFill>
          <a:blip r:embed="rId2"/>
          <a:stretch>
            <a:fillRect/>
          </a:stretch>
        </p:blipFill>
        <p:spPr>
          <a:xfrm>
            <a:off x="415874" y="3234986"/>
            <a:ext cx="11212643" cy="1035787"/>
          </a:xfrm>
          <a:prstGeom prst="rect">
            <a:avLst/>
          </a:prstGeom>
        </p:spPr>
      </p:pic>
      <p:sp>
        <p:nvSpPr>
          <p:cNvPr id="8" name="文本框 7"/>
          <p:cNvSpPr txBox="1"/>
          <p:nvPr/>
        </p:nvSpPr>
        <p:spPr>
          <a:xfrm>
            <a:off x="1141853" y="4480287"/>
            <a:ext cx="10486664" cy="1200329"/>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But if the number of one business's </a:t>
            </a:r>
            <a:r>
              <a:rPr kumimoji="1" lang="en-US" altLang="zh-CN" dirty="0" smtClean="0">
                <a:latin typeface="Times New Roman" charset="0"/>
                <a:ea typeface="Times New Roman" charset="0"/>
                <a:cs typeface="Times New Roman" charset="0"/>
              </a:rPr>
              <a:t>review </a:t>
            </a:r>
            <a:r>
              <a:rPr kumimoji="1" lang="en-US" altLang="zh-CN" dirty="0" smtClean="0">
                <a:latin typeface="Times New Roman" charset="0"/>
                <a:ea typeface="Times New Roman" charset="0"/>
                <a:cs typeface="Times New Roman" charset="0"/>
              </a:rPr>
              <a:t>is too small, it will be meaningless for them to distribute coupons according to this network's results, for they do not have enough data and do not have enough user to expand influence in </a:t>
            </a:r>
            <a:r>
              <a:rPr kumimoji="1" lang="en-US" altLang="zh-CN" dirty="0" err="1" smtClean="0">
                <a:latin typeface="Times New Roman" charset="0"/>
                <a:ea typeface="Times New Roman" charset="0"/>
                <a:cs typeface="Times New Roman" charset="0"/>
              </a:rPr>
              <a:t>cascanding</a:t>
            </a:r>
            <a:r>
              <a:rPr kumimoji="1" lang="en-US" altLang="zh-CN" dirty="0" smtClean="0">
                <a:latin typeface="Times New Roman" charset="0"/>
                <a:ea typeface="Times New Roman" charset="0"/>
                <a:cs typeface="Times New Roman" charset="0"/>
              </a:rPr>
              <a:t>. So we first </a:t>
            </a:r>
            <a:r>
              <a:rPr kumimoji="1" lang="en-US" altLang="zh-CN" dirty="0" err="1" smtClean="0">
                <a:latin typeface="Times New Roman" charset="0"/>
                <a:ea typeface="Times New Roman" charset="0"/>
                <a:cs typeface="Times New Roman" charset="0"/>
              </a:rPr>
              <a:t>groupBy</a:t>
            </a:r>
            <a:r>
              <a:rPr kumimoji="1" lang="en-US" altLang="zh-CN" dirty="0" smtClean="0">
                <a:latin typeface="Times New Roman" charset="0"/>
                <a:ea typeface="Times New Roman" charset="0"/>
                <a:cs typeface="Times New Roman" charset="0"/>
              </a:rPr>
              <a:t> </a:t>
            </a:r>
            <a:r>
              <a:rPr kumimoji="1" lang="en-US" altLang="zh-CN" dirty="0" err="1" smtClean="0">
                <a:latin typeface="Times New Roman" charset="0"/>
                <a:ea typeface="Times New Roman" charset="0"/>
                <a:cs typeface="Times New Roman" charset="0"/>
              </a:rPr>
              <a:t>business_id</a:t>
            </a:r>
            <a:r>
              <a:rPr kumimoji="1" lang="en-US" altLang="zh-CN"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and extract subset of business whose users' number is more than one threshold. </a:t>
            </a:r>
          </a:p>
        </p:txBody>
      </p:sp>
    </p:spTree>
    <p:extLst>
      <p:ext uri="{BB962C8B-B14F-4D97-AF65-F5344CB8AC3E}">
        <p14:creationId xmlns:p14="http://schemas.microsoft.com/office/powerpoint/2010/main" val="3015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93970" cy="1325563"/>
          </a:xfrm>
        </p:spPr>
        <p:txBody>
          <a:bodyPr>
            <a:normAutofit/>
          </a:bodyPr>
          <a:lstStyle/>
          <a:p>
            <a:r>
              <a:rPr kumimoji="1" lang="en-US" altLang="zh-CN"/>
              <a:t>Task 3: Yelp Customer Social Network </a:t>
            </a:r>
            <a:r>
              <a:rPr kumimoji="1" lang="en-US" altLang="zh-CN" smtClean="0"/>
              <a:t>Analysis</a:t>
            </a:r>
            <a:endParaRPr kumimoji="1" lang="zh-CN" altLang="en-US" dirty="0"/>
          </a:p>
        </p:txBody>
      </p:sp>
      <p:sp>
        <p:nvSpPr>
          <p:cNvPr id="3" name="内容占位符 2"/>
          <p:cNvSpPr>
            <a:spLocks noGrp="1"/>
          </p:cNvSpPr>
          <p:nvPr>
            <p:ph idx="1"/>
          </p:nvPr>
        </p:nvSpPr>
        <p:spPr/>
        <p:txBody>
          <a:bodyPr/>
          <a:lstStyle/>
          <a:p>
            <a:r>
              <a:rPr kumimoji="1" lang="en-US" altLang="zh-CN" dirty="0" smtClean="0"/>
              <a:t>Implementation details</a:t>
            </a:r>
          </a:p>
        </p:txBody>
      </p:sp>
      <p:sp>
        <p:nvSpPr>
          <p:cNvPr id="10" name="文本框 9"/>
          <p:cNvSpPr txBox="1"/>
          <p:nvPr/>
        </p:nvSpPr>
        <p:spPr>
          <a:xfrm>
            <a:off x="1141853" y="2396869"/>
            <a:ext cx="10486664" cy="1200329"/>
          </a:xfrm>
          <a:prstGeom prst="rect">
            <a:avLst/>
          </a:prstGeom>
          <a:noFill/>
        </p:spPr>
        <p:txBody>
          <a:bodyPr wrap="square" rtlCol="0">
            <a:spAutoFit/>
          </a:bodyPr>
          <a:lstStyle/>
          <a:p>
            <a:r>
              <a:rPr kumimoji="1" lang="en-US" altLang="zh-CN" dirty="0" err="1">
                <a:latin typeface="Times New Roman" charset="0"/>
                <a:ea typeface="Times New Roman" charset="0"/>
                <a:cs typeface="Times New Roman" charset="0"/>
              </a:rPr>
              <a:t>Pagerank</a:t>
            </a:r>
            <a:r>
              <a:rPr kumimoji="1" lang="en-US" altLang="zh-CN" dirty="0">
                <a:latin typeface="Times New Roman" charset="0"/>
                <a:ea typeface="Times New Roman" charset="0"/>
                <a:cs typeface="Times New Roman" charset="0"/>
              </a:rPr>
              <a:t> algorithm originates from website ranking, and nowadays it extends to social network area and used for finding import person or community leader. We decide to run </a:t>
            </a:r>
            <a:r>
              <a:rPr kumimoji="1" lang="en-US" altLang="zh-CN" dirty="0" err="1">
                <a:latin typeface="Times New Roman" charset="0"/>
                <a:ea typeface="Times New Roman" charset="0"/>
                <a:cs typeface="Times New Roman" charset="0"/>
              </a:rPr>
              <a:t>pagerank</a:t>
            </a:r>
            <a:r>
              <a:rPr kumimoji="1" lang="en-US" altLang="zh-CN" dirty="0">
                <a:latin typeface="Times New Roman" charset="0"/>
                <a:ea typeface="Times New Roman" charset="0"/>
                <a:cs typeface="Times New Roman" charset="0"/>
              </a:rPr>
              <a:t> algorithm on this graph to find most influential person in each business’s network and give the list to business for them to arrange advertisement or give out coupons</a:t>
            </a:r>
          </a:p>
        </p:txBody>
      </p:sp>
      <p:pic>
        <p:nvPicPr>
          <p:cNvPr id="9" name="图片 8"/>
          <p:cNvPicPr>
            <a:picLocks noChangeAspect="1"/>
          </p:cNvPicPr>
          <p:nvPr/>
        </p:nvPicPr>
        <p:blipFill>
          <a:blip r:embed="rId2"/>
          <a:stretch>
            <a:fillRect/>
          </a:stretch>
        </p:blipFill>
        <p:spPr>
          <a:xfrm>
            <a:off x="1079598" y="3555333"/>
            <a:ext cx="3154826" cy="3118975"/>
          </a:xfrm>
          <a:prstGeom prst="rect">
            <a:avLst/>
          </a:prstGeom>
        </p:spPr>
      </p:pic>
      <p:sp>
        <p:nvSpPr>
          <p:cNvPr id="11" name="右箭头 10"/>
          <p:cNvSpPr/>
          <p:nvPr/>
        </p:nvSpPr>
        <p:spPr>
          <a:xfrm>
            <a:off x="4579641" y="4804119"/>
            <a:ext cx="954605" cy="500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p:cNvPicPr>
            <a:picLocks noChangeAspect="1"/>
          </p:cNvPicPr>
          <p:nvPr/>
        </p:nvPicPr>
        <p:blipFill>
          <a:blip r:embed="rId3"/>
          <a:stretch>
            <a:fillRect/>
          </a:stretch>
        </p:blipFill>
        <p:spPr>
          <a:xfrm>
            <a:off x="6297385" y="4690234"/>
            <a:ext cx="4480542" cy="12288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图片 12"/>
          <p:cNvPicPr>
            <a:picLocks noChangeAspect="1"/>
          </p:cNvPicPr>
          <p:nvPr/>
        </p:nvPicPr>
        <p:blipFill>
          <a:blip r:embed="rId4"/>
          <a:stretch>
            <a:fillRect/>
          </a:stretch>
        </p:blipFill>
        <p:spPr>
          <a:xfrm>
            <a:off x="6262267" y="3786564"/>
            <a:ext cx="4536382" cy="5726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文本框 13"/>
          <p:cNvSpPr txBox="1"/>
          <p:nvPr/>
        </p:nvSpPr>
        <p:spPr>
          <a:xfrm>
            <a:off x="4163723" y="4368376"/>
            <a:ext cx="1786443" cy="369332"/>
          </a:xfrm>
          <a:prstGeom prst="rect">
            <a:avLst/>
          </a:prstGeom>
          <a:noFill/>
        </p:spPr>
        <p:txBody>
          <a:bodyPr wrap="square" rtlCol="0">
            <a:spAutoFit/>
          </a:bodyPr>
          <a:lstStyle/>
          <a:p>
            <a:r>
              <a:rPr kumimoji="1" lang="en-US" altLang="zh-CN" smtClean="0">
                <a:latin typeface="Times New Roman" charset="0"/>
                <a:ea typeface="Times New Roman" charset="0"/>
                <a:cs typeface="Times New Roman" charset="0"/>
              </a:rPr>
              <a:t>Write out to blob</a:t>
            </a:r>
            <a:endParaRPr kumimoji="1" lang="en-US" altLang="zh-CN"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7323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Benefits of Using Big Data Technology</a:t>
            </a:r>
            <a:endParaRPr kumimoji="1" lang="zh-CN" altLang="en-US" dirty="0"/>
          </a:p>
        </p:txBody>
      </p:sp>
      <p:sp>
        <p:nvSpPr>
          <p:cNvPr id="3" name="内容占位符 2"/>
          <p:cNvSpPr>
            <a:spLocks noGrp="1"/>
          </p:cNvSpPr>
          <p:nvPr>
            <p:ph idx="1"/>
          </p:nvPr>
        </p:nvSpPr>
        <p:spPr/>
        <p:txBody>
          <a:bodyPr/>
          <a:lstStyle/>
          <a:p>
            <a:r>
              <a:rPr kumimoji="1" lang="en-US" altLang="zh-CN" dirty="0" smtClean="0"/>
              <a:t>RDD</a:t>
            </a:r>
          </a:p>
          <a:p>
            <a:r>
              <a:rPr kumimoji="1" lang="en-US" altLang="zh-CN" dirty="0" smtClean="0"/>
              <a:t>Spark SQL</a:t>
            </a:r>
          </a:p>
          <a:p>
            <a:r>
              <a:rPr lang="en-US" altLang="zh-CN" dirty="0" err="1"/>
              <a:t>MLLib</a:t>
            </a:r>
            <a:endParaRPr lang="en-US" altLang="zh-CN" dirty="0"/>
          </a:p>
          <a:p>
            <a:r>
              <a:rPr lang="en-US" altLang="zh-CN" dirty="0" err="1" smtClean="0"/>
              <a:t>GraphX</a:t>
            </a:r>
            <a:r>
              <a:rPr lang="en-US" altLang="zh-CN" dirty="0"/>
              <a:t>, </a:t>
            </a:r>
            <a:r>
              <a:rPr lang="en-US" altLang="zh-CN" dirty="0" err="1"/>
              <a:t>GraphFrames</a:t>
            </a:r>
            <a:endParaRPr lang="en-US" altLang="zh-CN" dirty="0"/>
          </a:p>
          <a:p>
            <a:r>
              <a:rPr kumimoji="1" lang="en-US" altLang="zh-CN" dirty="0" smtClean="0"/>
              <a:t>MongoDB</a:t>
            </a:r>
          </a:p>
          <a:p>
            <a:r>
              <a:rPr kumimoji="1" lang="en-US" altLang="zh-CN" dirty="0" err="1" smtClean="0"/>
              <a:t>Github</a:t>
            </a:r>
            <a:endParaRPr kumimoji="1" lang="en-US" altLang="zh-CN" dirty="0" smtClean="0"/>
          </a:p>
          <a:p>
            <a:r>
              <a:rPr kumimoji="1" lang="en-US" altLang="zh-CN" dirty="0" smtClean="0"/>
              <a:t>Azure Cloud Service</a:t>
            </a:r>
            <a:endParaRPr kumimoji="1" lang="zh-CN" altLang="en-US" dirty="0"/>
          </a:p>
        </p:txBody>
      </p:sp>
      <p:sp>
        <p:nvSpPr>
          <p:cNvPr id="4" name="矩形 3"/>
          <p:cNvSpPr/>
          <p:nvPr/>
        </p:nvSpPr>
        <p:spPr>
          <a:xfrm>
            <a:off x="6529752" y="2015121"/>
            <a:ext cx="4824047" cy="2978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smtClean="0"/>
          </a:p>
          <a:p>
            <a:pPr algn="ctr"/>
            <a:r>
              <a:rPr kumimoji="1" lang="en-US" altLang="zh-CN" dirty="0" smtClean="0"/>
              <a:t>PPT</a:t>
            </a:r>
            <a:r>
              <a:rPr kumimoji="1" lang="zh-CN" altLang="en-US" dirty="0" smtClean="0"/>
              <a:t>：</a:t>
            </a:r>
            <a:endParaRPr kumimoji="1" lang="en-US" altLang="zh-CN" dirty="0" smtClean="0"/>
          </a:p>
          <a:p>
            <a:pPr algn="ctr"/>
            <a:r>
              <a:rPr kumimoji="1" lang="en-US" altLang="zh-CN" dirty="0" smtClean="0"/>
              <a:t>RDD</a:t>
            </a:r>
            <a:r>
              <a:rPr kumimoji="1" lang="zh-CN" altLang="en-US" dirty="0" smtClean="0"/>
              <a:t>，</a:t>
            </a:r>
            <a:r>
              <a:rPr kumimoji="1" lang="en-US" altLang="zh-CN" dirty="0" smtClean="0"/>
              <a:t>Spark</a:t>
            </a:r>
            <a:r>
              <a:rPr kumimoji="1" lang="zh-CN" altLang="en-US" dirty="0" smtClean="0"/>
              <a:t> </a:t>
            </a:r>
            <a:r>
              <a:rPr kumimoji="1" lang="en-US" altLang="zh-CN" dirty="0" smtClean="0"/>
              <a:t>SQL</a:t>
            </a:r>
            <a:r>
              <a:rPr kumimoji="1" lang="zh-CN" altLang="en-US" dirty="0" smtClean="0"/>
              <a:t>，</a:t>
            </a:r>
            <a:r>
              <a:rPr kumimoji="1" lang="en-US" altLang="zh-CN" dirty="0" err="1" smtClean="0"/>
              <a:t>Github</a:t>
            </a:r>
            <a:r>
              <a:rPr kumimoji="1" lang="zh-CN" altLang="en-US" dirty="0" smtClean="0"/>
              <a:t>：郭女侠 </a:t>
            </a:r>
            <a:r>
              <a:rPr kumimoji="1" lang="en-US" altLang="zh-CN" dirty="0" smtClean="0"/>
              <a:t>&amp;</a:t>
            </a:r>
            <a:r>
              <a:rPr kumimoji="1" lang="zh-CN" altLang="en-US" dirty="0" smtClean="0"/>
              <a:t> 萌萌</a:t>
            </a:r>
            <a:endParaRPr kumimoji="1" lang="en-US" altLang="zh-CN" dirty="0" smtClean="0"/>
          </a:p>
          <a:p>
            <a:pPr algn="ctr"/>
            <a:r>
              <a:rPr kumimoji="1" lang="en-US" altLang="zh-CN" dirty="0" err="1" smtClean="0"/>
              <a:t>MLLib</a:t>
            </a:r>
            <a:r>
              <a:rPr kumimoji="1" lang="zh-CN" altLang="en-US" dirty="0" smtClean="0"/>
              <a:t>，</a:t>
            </a:r>
            <a:r>
              <a:rPr kumimoji="1" lang="en-US" altLang="zh-CN" dirty="0" smtClean="0"/>
              <a:t>MongoDB</a:t>
            </a:r>
            <a:r>
              <a:rPr kumimoji="1" lang="zh-CN" altLang="en-US" dirty="0" smtClean="0"/>
              <a:t>：我</a:t>
            </a:r>
            <a:endParaRPr kumimoji="1" lang="en-US" altLang="zh-CN" dirty="0" smtClean="0"/>
          </a:p>
          <a:p>
            <a:pPr algn="ctr"/>
            <a:r>
              <a:rPr kumimoji="1" lang="en-US" altLang="zh-CN" dirty="0" smtClean="0"/>
              <a:t>Azure</a:t>
            </a:r>
            <a:r>
              <a:rPr kumimoji="1" lang="zh-CN" altLang="en-US" dirty="0" smtClean="0"/>
              <a:t> </a:t>
            </a:r>
            <a:r>
              <a:rPr kumimoji="1" lang="en-US" altLang="zh-CN" dirty="0" err="1" smtClean="0"/>
              <a:t>Clould</a:t>
            </a:r>
            <a:r>
              <a:rPr kumimoji="1" lang="zh-CN" altLang="en-US" dirty="0" smtClean="0"/>
              <a:t>， </a:t>
            </a:r>
            <a:r>
              <a:rPr kumimoji="1" lang="en-US" altLang="zh-CN" dirty="0" err="1" smtClean="0"/>
              <a:t>Graphx</a:t>
            </a:r>
            <a:r>
              <a:rPr kumimoji="1" lang="zh-CN" altLang="en-US" dirty="0" smtClean="0"/>
              <a:t>：彭总</a:t>
            </a:r>
            <a:endParaRPr kumimoji="1" lang="en-US" altLang="zh-CN" dirty="0" smtClean="0"/>
          </a:p>
          <a:p>
            <a:pPr algn="ctr"/>
            <a:endParaRPr kumimoji="1" lang="en-US" altLang="zh-CN" dirty="0" smtClean="0"/>
          </a:p>
          <a:p>
            <a:pPr algn="ctr"/>
            <a:endParaRPr kumimoji="1" lang="en-US" altLang="zh-CN" dirty="0" smtClean="0"/>
          </a:p>
          <a:p>
            <a:pPr algn="ctr"/>
            <a:r>
              <a:rPr kumimoji="1" lang="zh-CN" altLang="en-US" dirty="0" smtClean="0"/>
              <a:t>备注：</a:t>
            </a:r>
            <a:r>
              <a:rPr kumimoji="1" lang="en-US" altLang="zh-CN" dirty="0" smtClean="0"/>
              <a:t>GitHub</a:t>
            </a:r>
            <a:r>
              <a:rPr kumimoji="1" lang="zh-CN" altLang="en-US" dirty="0" smtClean="0"/>
              <a:t>移动到</a:t>
            </a:r>
            <a:r>
              <a:rPr kumimoji="1" lang="en-US" altLang="zh-CN" dirty="0" smtClean="0"/>
              <a:t>other</a:t>
            </a:r>
            <a:r>
              <a:rPr kumimoji="1" lang="zh-CN" altLang="en-US" dirty="0" smtClean="0"/>
              <a:t> </a:t>
            </a:r>
            <a:r>
              <a:rPr kumimoji="1" lang="en-US" altLang="zh-CN" dirty="0" smtClean="0"/>
              <a:t>benefits</a:t>
            </a:r>
          </a:p>
          <a:p>
            <a:pPr algn="ctr"/>
            <a:endParaRPr kumimoji="1" lang="en-US" altLang="zh-CN" dirty="0"/>
          </a:p>
          <a:p>
            <a:pPr algn="ctr"/>
            <a:r>
              <a:rPr kumimoji="1" lang="en-US" altLang="zh-CN" dirty="0" smtClean="0"/>
              <a:t>Presentation</a:t>
            </a:r>
            <a:r>
              <a:rPr kumimoji="1" lang="zh-CN" altLang="en-US" dirty="0" smtClean="0"/>
              <a:t>： 彭总讲</a:t>
            </a:r>
            <a:endParaRPr kumimoji="1" lang="en-US" altLang="zh-CN" dirty="0" smtClean="0"/>
          </a:p>
          <a:p>
            <a:pPr algn="ctr"/>
            <a:endParaRPr kumimoji="1" lang="en-US" altLang="zh-CN" dirty="0" smtClean="0"/>
          </a:p>
          <a:p>
            <a:pPr algn="ctr"/>
            <a:endParaRPr kumimoji="1" lang="zh-CN" altLang="en-US" dirty="0"/>
          </a:p>
        </p:txBody>
      </p:sp>
    </p:spTree>
    <p:extLst>
      <p:ext uri="{BB962C8B-B14F-4D97-AF65-F5344CB8AC3E}">
        <p14:creationId xmlns:p14="http://schemas.microsoft.com/office/powerpoint/2010/main" val="912889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Benefits of Using Big Data Technology</a:t>
            </a:r>
            <a:endParaRPr kumimoji="1" lang="zh-CN" altLang="en-US" dirty="0"/>
          </a:p>
        </p:txBody>
      </p:sp>
      <p:sp>
        <p:nvSpPr>
          <p:cNvPr id="3" name="内容占位符 2"/>
          <p:cNvSpPr>
            <a:spLocks noGrp="1"/>
          </p:cNvSpPr>
          <p:nvPr>
            <p:ph idx="1"/>
          </p:nvPr>
        </p:nvSpPr>
        <p:spPr>
          <a:xfrm>
            <a:off x="838200" y="1825625"/>
            <a:ext cx="10944828" cy="4351338"/>
          </a:xfrm>
        </p:spPr>
        <p:txBody>
          <a:bodyPr>
            <a:normAutofit fontScale="92500" lnSpcReduction="10000"/>
          </a:bodyPr>
          <a:lstStyle/>
          <a:p>
            <a:r>
              <a:rPr kumimoji="1" lang="en-US" altLang="zh-CN" dirty="0" smtClean="0"/>
              <a:t>Azure Cloud</a:t>
            </a:r>
          </a:p>
          <a:p>
            <a:pPr lvl="1"/>
            <a:r>
              <a:rPr kumimoji="1" lang="en-US" altLang="zh-CN" dirty="0" smtClean="0"/>
              <a:t>Wide services </a:t>
            </a:r>
          </a:p>
          <a:p>
            <a:pPr lvl="2"/>
            <a:r>
              <a:rPr kumimoji="1" lang="en-US" altLang="zh-CN" dirty="0" smtClean="0"/>
              <a:t>Cover </a:t>
            </a:r>
            <a:r>
              <a:rPr kumimoji="1" lang="en-US" altLang="zh-CN" dirty="0" err="1" smtClean="0"/>
              <a:t>IaaS</a:t>
            </a:r>
            <a:r>
              <a:rPr kumimoji="1" lang="en-US" altLang="zh-CN" dirty="0" smtClean="0"/>
              <a:t>, </a:t>
            </a:r>
            <a:r>
              <a:rPr kumimoji="1" lang="en-US" altLang="zh-CN" dirty="0" err="1" smtClean="0"/>
              <a:t>PaaS</a:t>
            </a:r>
            <a:r>
              <a:rPr kumimoji="1" lang="en-US" altLang="zh-CN" dirty="0" smtClean="0"/>
              <a:t>, SaaS</a:t>
            </a:r>
          </a:p>
          <a:p>
            <a:pPr lvl="2"/>
            <a:r>
              <a:rPr kumimoji="1" lang="en-US" altLang="zh-CN" dirty="0"/>
              <a:t>S</a:t>
            </a:r>
            <a:r>
              <a:rPr kumimoji="1" lang="en-US" altLang="zh-CN" dirty="0" smtClean="0"/>
              <a:t>torage, database, virtual machine, cluster, etc.</a:t>
            </a:r>
          </a:p>
          <a:p>
            <a:pPr lvl="1"/>
            <a:r>
              <a:rPr kumimoji="1" lang="en-US" altLang="zh-CN" dirty="0" smtClean="0"/>
              <a:t>High performance (run task which can not be implemented on local machine)</a:t>
            </a:r>
          </a:p>
          <a:p>
            <a:pPr lvl="1"/>
            <a:r>
              <a:rPr kumimoji="1" lang="en-US" altLang="zh-CN" dirty="0" smtClean="0"/>
              <a:t>User-friendly user interface (Azure portal and dash board)</a:t>
            </a:r>
            <a:endParaRPr kumimoji="1" lang="en-US" altLang="zh-CN" dirty="0" smtClean="0"/>
          </a:p>
          <a:p>
            <a:endParaRPr kumimoji="1" lang="en-US" altLang="zh-CN" dirty="0" smtClean="0"/>
          </a:p>
          <a:p>
            <a:r>
              <a:rPr kumimoji="1" lang="en-US" altLang="zh-CN" dirty="0" err="1" smtClean="0"/>
              <a:t>GraphX</a:t>
            </a:r>
            <a:r>
              <a:rPr kumimoji="1" lang="en-US" altLang="zh-CN" dirty="0" smtClean="0"/>
              <a:t>/</a:t>
            </a:r>
            <a:r>
              <a:rPr kumimoji="1" lang="en-US" altLang="zh-CN" dirty="0" err="1" smtClean="0"/>
              <a:t>GraphFrame</a:t>
            </a:r>
            <a:endParaRPr kumimoji="1" lang="en-US" altLang="zh-CN" dirty="0" smtClean="0"/>
          </a:p>
          <a:p>
            <a:pPr lvl="1"/>
            <a:r>
              <a:rPr kumimoji="1" lang="en-US" altLang="zh-CN" dirty="0" smtClean="0"/>
              <a:t>Connected with </a:t>
            </a:r>
            <a:r>
              <a:rPr kumimoji="1" lang="en-US" altLang="zh-CN" dirty="0" err="1" smtClean="0"/>
              <a:t>Dataframe</a:t>
            </a:r>
            <a:endParaRPr kumimoji="1" lang="en-US" altLang="zh-CN" dirty="0"/>
          </a:p>
          <a:p>
            <a:pPr lvl="1"/>
            <a:r>
              <a:rPr kumimoji="1" lang="en-US" altLang="zh-CN" dirty="0" smtClean="0"/>
              <a:t>Good performance on graph processing</a:t>
            </a:r>
          </a:p>
          <a:p>
            <a:pPr lvl="1"/>
            <a:r>
              <a:rPr kumimoji="1" lang="en-US" altLang="zh-CN" dirty="0" smtClean="0"/>
              <a:t>Rich library of graph algorithms</a:t>
            </a:r>
          </a:p>
          <a:p>
            <a:pPr lvl="1"/>
            <a:r>
              <a:rPr kumimoji="1" lang="en-US" altLang="zh-CN" dirty="0" smtClean="0"/>
              <a:t>User can </a:t>
            </a:r>
            <a:r>
              <a:rPr kumimoji="1" lang="en-US" altLang="zh-CN" dirty="0"/>
              <a:t>create personalized </a:t>
            </a:r>
            <a:r>
              <a:rPr kumimoji="1" lang="en-US" altLang="zh-CN" dirty="0" smtClean="0"/>
              <a:t>function</a:t>
            </a:r>
            <a:endParaRPr kumimoji="1" lang="zh-CN" altLang="en-US" dirty="0"/>
          </a:p>
        </p:txBody>
      </p:sp>
    </p:spTree>
    <p:extLst>
      <p:ext uri="{BB962C8B-B14F-4D97-AF65-F5344CB8AC3E}">
        <p14:creationId xmlns:p14="http://schemas.microsoft.com/office/powerpoint/2010/main" val="86965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Bug</a:t>
            </a:r>
            <a:endParaRPr kumimoji="1" lang="zh-CN" altLang="en-US" dirty="0"/>
          </a:p>
        </p:txBody>
      </p:sp>
      <p:sp>
        <p:nvSpPr>
          <p:cNvPr id="3" name="内容占位符 2"/>
          <p:cNvSpPr>
            <a:spLocks noGrp="1"/>
          </p:cNvSpPr>
          <p:nvPr>
            <p:ph idx="1"/>
          </p:nvPr>
        </p:nvSpPr>
        <p:spPr/>
        <p:txBody>
          <a:bodyPr/>
          <a:lstStyle/>
          <a:p>
            <a:endParaRPr kumimoji="1" lang="en-US" altLang="zh-CN" dirty="0" smtClean="0"/>
          </a:p>
        </p:txBody>
      </p:sp>
      <p:sp>
        <p:nvSpPr>
          <p:cNvPr id="4" name="矩形 3"/>
          <p:cNvSpPr/>
          <p:nvPr/>
        </p:nvSpPr>
        <p:spPr>
          <a:xfrm>
            <a:off x="7584830" y="4957613"/>
            <a:ext cx="3059723" cy="985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没有就删</a:t>
            </a:r>
            <a:endParaRPr kumimoji="1" lang="zh-CN" altLang="en-US" dirty="0"/>
          </a:p>
        </p:txBody>
      </p:sp>
    </p:spTree>
    <p:extLst>
      <p:ext uri="{BB962C8B-B14F-4D97-AF65-F5344CB8AC3E}">
        <p14:creationId xmlns:p14="http://schemas.microsoft.com/office/powerpoint/2010/main" val="40565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Task (Introduce </a:t>
            </a:r>
            <a:r>
              <a:rPr kumimoji="1" lang="en-US" altLang="zh-CN" smtClean="0"/>
              <a:t>Briefly).  </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endParaRPr kumimoji="1" lang="zh-CN" altLang="en-US" dirty="0"/>
          </a:p>
        </p:txBody>
      </p:sp>
      <p:sp>
        <p:nvSpPr>
          <p:cNvPr id="4" name="矩形 3"/>
          <p:cNvSpPr/>
          <p:nvPr/>
        </p:nvSpPr>
        <p:spPr>
          <a:xfrm>
            <a:off x="1259420" y="1825624"/>
            <a:ext cx="9514088" cy="3108543"/>
          </a:xfrm>
          <a:prstGeom prst="rect">
            <a:avLst/>
          </a:prstGeom>
        </p:spPr>
        <p:txBody>
          <a:bodyPr wrap="square">
            <a:spAutoFit/>
          </a:bodyPr>
          <a:lstStyle/>
          <a:p>
            <a:r>
              <a:rPr kumimoji="1" lang="en-US" altLang="zh-CN" sz="2800" dirty="0" smtClean="0"/>
              <a:t>Task 1: Yelp Business Recommendation System</a:t>
            </a:r>
          </a:p>
          <a:p>
            <a:endParaRPr kumimoji="1" lang="en-US" altLang="zh-CN" sz="2800" dirty="0"/>
          </a:p>
          <a:p>
            <a:r>
              <a:rPr kumimoji="1" lang="en-US" altLang="zh-CN" sz="2800" dirty="0" smtClean="0"/>
              <a:t>Task 2: Yelp Business Review Recommendation System</a:t>
            </a:r>
          </a:p>
          <a:p>
            <a:endParaRPr kumimoji="1" lang="en-US" altLang="zh-CN" sz="2800" dirty="0"/>
          </a:p>
          <a:p>
            <a:r>
              <a:rPr kumimoji="1" lang="en-US" altLang="zh-CN" sz="2800" dirty="0" smtClean="0"/>
              <a:t>Task 3: Yelp Customer Social Network Analysis</a:t>
            </a:r>
          </a:p>
          <a:p>
            <a:endParaRPr kumimoji="1" lang="en-US" altLang="zh-CN" sz="2800" dirty="0" smtClean="0"/>
          </a:p>
          <a:p>
            <a:endParaRPr kumimoji="1" lang="en-US" altLang="zh-CN" sz="2800" dirty="0" smtClean="0"/>
          </a:p>
        </p:txBody>
      </p:sp>
      <p:sp>
        <p:nvSpPr>
          <p:cNvPr id="5" name="矩形 4"/>
          <p:cNvSpPr/>
          <p:nvPr/>
        </p:nvSpPr>
        <p:spPr>
          <a:xfrm>
            <a:off x="7584830" y="4934167"/>
            <a:ext cx="3059723" cy="985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PPT</a:t>
            </a:r>
            <a:r>
              <a:rPr kumimoji="1" lang="zh-CN" altLang="en-US" dirty="0" smtClean="0"/>
              <a:t>：萌萌做</a:t>
            </a:r>
            <a:endParaRPr kumimoji="1" lang="en-US" altLang="zh-CN" dirty="0" smtClean="0"/>
          </a:p>
          <a:p>
            <a:pPr algn="ctr"/>
            <a:r>
              <a:rPr kumimoji="1" lang="en-US" altLang="zh-CN" dirty="0" smtClean="0"/>
              <a:t>Presentation</a:t>
            </a:r>
            <a:r>
              <a:rPr kumimoji="1" lang="zh-CN" altLang="en-US" dirty="0" smtClean="0"/>
              <a:t>：萌萌讲 </a:t>
            </a:r>
            <a:endParaRPr kumimoji="1" lang="zh-CN" altLang="en-US" dirty="0"/>
          </a:p>
        </p:txBody>
      </p:sp>
    </p:spTree>
    <p:extLst>
      <p:ext uri="{BB962C8B-B14F-4D97-AF65-F5344CB8AC3E}">
        <p14:creationId xmlns:p14="http://schemas.microsoft.com/office/powerpoint/2010/main" val="202835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5" name="矩形 4"/>
          <p:cNvSpPr/>
          <p:nvPr/>
        </p:nvSpPr>
        <p:spPr>
          <a:xfrm>
            <a:off x="838200" y="1690688"/>
            <a:ext cx="9487383" cy="1200329"/>
          </a:xfrm>
          <a:prstGeom prst="rect">
            <a:avLst/>
          </a:prstGeom>
        </p:spPr>
        <p:txBody>
          <a:bodyPr wrap="square">
            <a:spAutoFit/>
          </a:bodyPr>
          <a:lstStyle/>
          <a:p>
            <a:r>
              <a:rPr lang="en-US" altLang="zh-CN" dirty="0">
                <a:latin typeface="CMR12" charset="0"/>
              </a:rPr>
              <a:t>Our dataset is provided by Yelp. </a:t>
            </a:r>
            <a:r>
              <a:rPr lang="en-US" altLang="zh-CN" b="1" dirty="0">
                <a:latin typeface="CMR12" charset="0"/>
              </a:rPr>
              <a:t>Yelp</a:t>
            </a:r>
            <a:r>
              <a:rPr lang="en-US" altLang="zh-CN" dirty="0">
                <a:latin typeface="CMR12" charset="0"/>
              </a:rPr>
              <a:t> is an American multinational corporation which holds a large platform for publishing crowd-sourced </a:t>
            </a:r>
            <a:r>
              <a:rPr lang="en-US" altLang="zh-CN" b="1" dirty="0">
                <a:latin typeface="CMR12" charset="0"/>
              </a:rPr>
              <a:t>reviews </a:t>
            </a:r>
            <a:r>
              <a:rPr lang="en-US" altLang="zh-CN" dirty="0">
                <a:latin typeface="CMR12" charset="0"/>
              </a:rPr>
              <a:t>about businesses. Our dataset is related with business, user and </a:t>
            </a:r>
            <a:r>
              <a:rPr lang="en-US" altLang="zh-CN" dirty="0" err="1">
                <a:latin typeface="CMR12" charset="0"/>
              </a:rPr>
              <a:t>checkin</a:t>
            </a:r>
            <a:r>
              <a:rPr lang="en-US" altLang="zh-CN" dirty="0">
                <a:latin typeface="CMR12" charset="0"/>
              </a:rPr>
              <a:t> situation. The data was given in </a:t>
            </a:r>
            <a:r>
              <a:rPr lang="en-US" altLang="zh-CN" b="1" dirty="0">
                <a:latin typeface="CMR12" charset="0"/>
              </a:rPr>
              <a:t>JSON format</a:t>
            </a:r>
            <a:r>
              <a:rPr lang="en-US" altLang="zh-CN" dirty="0">
                <a:latin typeface="CMR12" charset="0"/>
              </a:rPr>
              <a:t>, and we import it into </a:t>
            </a:r>
            <a:r>
              <a:rPr lang="en-US" altLang="zh-CN" dirty="0" err="1">
                <a:latin typeface="CMR12" charset="0"/>
              </a:rPr>
              <a:t>mongodb</a:t>
            </a:r>
            <a:r>
              <a:rPr lang="en-US" altLang="zh-CN" dirty="0">
                <a:latin typeface="CMR12" charset="0"/>
              </a:rPr>
              <a:t> database, it turns out to have five collections: </a:t>
            </a:r>
            <a:r>
              <a:rPr lang="en-US" altLang="zh-CN" b="1" dirty="0">
                <a:latin typeface="CMR12" charset="0"/>
              </a:rPr>
              <a:t>business, </a:t>
            </a:r>
            <a:r>
              <a:rPr lang="en-US" altLang="zh-CN" b="1" dirty="0" err="1">
                <a:latin typeface="CMR12" charset="0"/>
              </a:rPr>
              <a:t>checkin</a:t>
            </a:r>
            <a:r>
              <a:rPr lang="en-US" altLang="zh-CN" b="1" dirty="0">
                <a:latin typeface="CMR12" charset="0"/>
              </a:rPr>
              <a:t>, review, tip and user</a:t>
            </a:r>
            <a:r>
              <a:rPr lang="en-US" altLang="zh-CN" dirty="0">
                <a:latin typeface="CMR12" charset="0"/>
              </a:rPr>
              <a:t>. </a:t>
            </a:r>
            <a:endParaRPr lang="en-US" altLang="zh-CN" dirty="0"/>
          </a:p>
        </p:txBody>
      </p:sp>
      <p:sp>
        <p:nvSpPr>
          <p:cNvPr id="6" name="矩形 5"/>
          <p:cNvSpPr/>
          <p:nvPr/>
        </p:nvSpPr>
        <p:spPr>
          <a:xfrm>
            <a:off x="838200" y="3247084"/>
            <a:ext cx="10957368" cy="1938992"/>
          </a:xfrm>
          <a:prstGeom prst="rect">
            <a:avLst/>
          </a:prstGeom>
        </p:spPr>
        <p:txBody>
          <a:bodyPr wrap="square">
            <a:spAutoFit/>
          </a:bodyPr>
          <a:lstStyle/>
          <a:p>
            <a:pPr>
              <a:buFont typeface="Arial" charset="0"/>
              <a:buChar char="•"/>
            </a:pPr>
            <a:r>
              <a:rPr lang="en-US" altLang="zh-CN" sz="2400" dirty="0" smtClean="0">
                <a:latin typeface="CMR12" charset="0"/>
              </a:rPr>
              <a:t> </a:t>
            </a:r>
            <a:r>
              <a:rPr lang="en-US" altLang="zh-CN" sz="2400" dirty="0">
                <a:latin typeface="CMR12" charset="0"/>
              </a:rPr>
              <a:t> </a:t>
            </a:r>
            <a:r>
              <a:rPr lang="en-US" altLang="zh-CN" sz="2400" b="1" dirty="0">
                <a:latin typeface="CMR12" charset="0"/>
              </a:rPr>
              <a:t>Business</a:t>
            </a:r>
            <a:r>
              <a:rPr lang="en-US" altLang="zh-CN" sz="2400" dirty="0">
                <a:latin typeface="CMR12" charset="0"/>
              </a:rPr>
              <a:t>: 144072 records, </a:t>
            </a:r>
            <a:r>
              <a:rPr lang="en-US" altLang="zh-CN" sz="2400" dirty="0" smtClean="0">
                <a:latin typeface="CMR12" charset="0"/>
              </a:rPr>
              <a:t>12</a:t>
            </a:r>
            <a:r>
              <a:rPr lang="en-US" altLang="zh-CN" sz="2400" dirty="0">
                <a:latin typeface="CMR12" charset="0"/>
              </a:rPr>
              <a:t>% of them have more than 50 reviews. </a:t>
            </a:r>
            <a:endParaRPr lang="en-US" altLang="zh-CN" sz="2400" dirty="0"/>
          </a:p>
          <a:p>
            <a:pPr>
              <a:buFont typeface="Arial" charset="0"/>
              <a:buChar char="•"/>
            </a:pPr>
            <a:r>
              <a:rPr lang="en-US" altLang="zh-CN" sz="2400" dirty="0" smtClean="0">
                <a:latin typeface="CMR12" charset="0"/>
              </a:rPr>
              <a:t> </a:t>
            </a:r>
            <a:r>
              <a:rPr lang="en-US" altLang="zh-CN" sz="2400" dirty="0">
                <a:latin typeface="CMR12" charset="0"/>
              </a:rPr>
              <a:t> </a:t>
            </a:r>
            <a:r>
              <a:rPr lang="en-US" altLang="zh-CN" sz="2400" b="1" dirty="0">
                <a:latin typeface="CMR12" charset="0"/>
              </a:rPr>
              <a:t>User</a:t>
            </a:r>
            <a:r>
              <a:rPr lang="en-US" altLang="zh-CN" sz="2400" dirty="0">
                <a:latin typeface="CMR12" charset="0"/>
              </a:rPr>
              <a:t>: 1029432 records, 10% of them have more than 50 </a:t>
            </a:r>
            <a:r>
              <a:rPr lang="en-US" altLang="zh-CN" sz="2400" dirty="0" smtClean="0">
                <a:latin typeface="CMR12" charset="0"/>
              </a:rPr>
              <a:t>reviews. </a:t>
            </a:r>
            <a:endParaRPr lang="en-US" altLang="zh-CN" sz="2400" dirty="0" smtClean="0"/>
          </a:p>
          <a:p>
            <a:pPr>
              <a:buFont typeface="Arial" charset="0"/>
              <a:buChar char="•"/>
            </a:pPr>
            <a:r>
              <a:rPr lang="en-US" altLang="zh-CN" sz="2400" dirty="0" smtClean="0">
                <a:latin typeface="CMR12" charset="0"/>
              </a:rPr>
              <a:t>  </a:t>
            </a:r>
            <a:r>
              <a:rPr lang="en-US" altLang="zh-CN" sz="2400" b="1" dirty="0" smtClean="0">
                <a:latin typeface="CMR12" charset="0"/>
              </a:rPr>
              <a:t>Review</a:t>
            </a:r>
            <a:r>
              <a:rPr lang="en-US" altLang="zh-CN" sz="2400" dirty="0" smtClean="0">
                <a:latin typeface="CMR12" charset="0"/>
              </a:rPr>
              <a:t>: 4153150 records </a:t>
            </a:r>
            <a:endParaRPr lang="en-US" altLang="zh-CN" sz="2400" dirty="0" smtClean="0"/>
          </a:p>
          <a:p>
            <a:pPr>
              <a:buFont typeface="Arial" charset="0"/>
              <a:buChar char="•"/>
            </a:pPr>
            <a:r>
              <a:rPr lang="en-US" altLang="zh-CN" sz="2400" dirty="0" smtClean="0">
                <a:latin typeface="CMR12" charset="0"/>
              </a:rPr>
              <a:t> </a:t>
            </a:r>
            <a:r>
              <a:rPr lang="en-US" altLang="zh-CN" sz="2400" dirty="0">
                <a:latin typeface="CMR12" charset="0"/>
              </a:rPr>
              <a:t> </a:t>
            </a:r>
            <a:r>
              <a:rPr lang="en-US" altLang="zh-CN" sz="2400" b="1" dirty="0">
                <a:latin typeface="CMR12" charset="0"/>
              </a:rPr>
              <a:t>Tip</a:t>
            </a:r>
            <a:r>
              <a:rPr lang="en-US" altLang="zh-CN" sz="2400" dirty="0">
                <a:latin typeface="CMR12" charset="0"/>
              </a:rPr>
              <a:t>: 946600 records </a:t>
            </a:r>
            <a:endParaRPr lang="en-US" altLang="zh-CN" sz="2400" dirty="0"/>
          </a:p>
          <a:p>
            <a:pPr>
              <a:buFont typeface="Arial" charset="0"/>
              <a:buChar char="•"/>
            </a:pPr>
            <a:r>
              <a:rPr lang="en-US" altLang="zh-CN" sz="2400" dirty="0" smtClean="0">
                <a:latin typeface="CMR12" charset="0"/>
              </a:rPr>
              <a:t> </a:t>
            </a:r>
            <a:r>
              <a:rPr lang="en-US" altLang="zh-CN" sz="2400" dirty="0">
                <a:latin typeface="CMR12" charset="0"/>
              </a:rPr>
              <a:t> </a:t>
            </a:r>
            <a:r>
              <a:rPr lang="en-US" altLang="zh-CN" sz="2400" b="1" dirty="0" err="1">
                <a:latin typeface="CMR12" charset="0"/>
              </a:rPr>
              <a:t>Checkin</a:t>
            </a:r>
            <a:r>
              <a:rPr lang="en-US" altLang="zh-CN" sz="2400" dirty="0">
                <a:latin typeface="CMR12" charset="0"/>
              </a:rPr>
              <a:t>: 125532 records </a:t>
            </a:r>
            <a:endParaRPr lang="en-US" altLang="zh-CN" sz="2400" dirty="0">
              <a:effectLst/>
            </a:endParaRPr>
          </a:p>
        </p:txBody>
      </p:sp>
    </p:spTree>
    <p:extLst>
      <p:ext uri="{BB962C8B-B14F-4D97-AF65-F5344CB8AC3E}">
        <p14:creationId xmlns:p14="http://schemas.microsoft.com/office/powerpoint/2010/main" val="103341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Task 1: Yelp Business Recommendation System</a:t>
            </a:r>
          </a:p>
          <a:p>
            <a:pPr lvl="1"/>
            <a:r>
              <a:rPr kumimoji="1" lang="en-US" altLang="zh-CN" dirty="0" smtClean="0"/>
              <a:t>Task 1.1: Rating Prediction(Detail)</a:t>
            </a:r>
          </a:p>
          <a:p>
            <a:pPr lvl="1"/>
            <a:r>
              <a:rPr kumimoji="1" lang="en-US" altLang="zh-CN" dirty="0" smtClean="0"/>
              <a:t>Task 1.2 Recommendation(Detail)</a:t>
            </a:r>
          </a:p>
          <a:p>
            <a:pPr lvl="1"/>
            <a:endParaRPr kumimoji="1" lang="en-US" altLang="zh-CN" dirty="0"/>
          </a:p>
          <a:p>
            <a:pPr lvl="1"/>
            <a:r>
              <a:rPr kumimoji="1" lang="en-US" altLang="zh-CN" dirty="0" smtClean="0"/>
              <a:t>Business Application Scenario -&gt; System Architecture -&gt; Result</a:t>
            </a:r>
          </a:p>
          <a:p>
            <a:pPr lvl="1"/>
            <a:endParaRPr kumimoji="1" lang="en-US" altLang="zh-CN" dirty="0"/>
          </a:p>
          <a:p>
            <a:pPr lvl="1"/>
            <a:r>
              <a:rPr kumimoji="1" lang="en-US" altLang="zh-CN" dirty="0" smtClean="0"/>
              <a:t>(Add model comparison and analysis, like cold start problem, RMSE evaluation )</a:t>
            </a:r>
          </a:p>
        </p:txBody>
      </p:sp>
      <p:sp>
        <p:nvSpPr>
          <p:cNvPr id="4" name="矩形 3"/>
          <p:cNvSpPr/>
          <p:nvPr/>
        </p:nvSpPr>
        <p:spPr>
          <a:xfrm>
            <a:off x="7584830" y="4957613"/>
            <a:ext cx="3059723" cy="985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PPT&amp;Presentation</a:t>
            </a:r>
            <a:endParaRPr kumimoji="1" lang="en-US" altLang="zh-CN" dirty="0"/>
          </a:p>
          <a:p>
            <a:pPr algn="ctr"/>
            <a:r>
              <a:rPr kumimoji="1" lang="en-US" altLang="zh-CN" dirty="0" smtClean="0"/>
              <a:t>Task</a:t>
            </a:r>
            <a:r>
              <a:rPr kumimoji="1" lang="zh-CN" altLang="en-US" dirty="0" smtClean="0"/>
              <a:t> </a:t>
            </a:r>
            <a:r>
              <a:rPr kumimoji="1" lang="en-US" altLang="zh-CN" dirty="0" smtClean="0"/>
              <a:t>1:</a:t>
            </a:r>
            <a:r>
              <a:rPr kumimoji="1" lang="zh-CN" altLang="en-US" dirty="0" smtClean="0"/>
              <a:t> 萌萌</a:t>
            </a:r>
            <a:r>
              <a:rPr kumimoji="1" lang="en-US" altLang="zh-CN" dirty="0" smtClean="0"/>
              <a:t>&amp;</a:t>
            </a:r>
            <a:r>
              <a:rPr kumimoji="1" lang="zh-CN" altLang="en-US" dirty="0" smtClean="0"/>
              <a:t>郭女侠</a:t>
            </a:r>
            <a:endParaRPr kumimoji="1" lang="zh-CN" altLang="en-US" dirty="0"/>
          </a:p>
        </p:txBody>
      </p:sp>
    </p:spTree>
    <p:extLst>
      <p:ext uri="{BB962C8B-B14F-4D97-AF65-F5344CB8AC3E}">
        <p14:creationId xmlns:p14="http://schemas.microsoft.com/office/powerpoint/2010/main" val="81362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Task 2: Yelp Business Review Recommendation System</a:t>
            </a:r>
          </a:p>
          <a:p>
            <a:pPr lvl="1"/>
            <a:r>
              <a:rPr kumimoji="1" lang="en-US" altLang="zh-CN" dirty="0" smtClean="0"/>
              <a:t>Task 2.1: Rating Prediction(Detail)</a:t>
            </a:r>
          </a:p>
          <a:p>
            <a:pPr lvl="1"/>
            <a:r>
              <a:rPr kumimoji="1" lang="en-US" altLang="zh-CN" dirty="0" smtClean="0"/>
              <a:t>Task 2.2 Recommendation(Detail)</a:t>
            </a:r>
          </a:p>
          <a:p>
            <a:pPr lvl="1"/>
            <a:endParaRPr kumimoji="1" lang="en-US" altLang="zh-CN" dirty="0"/>
          </a:p>
          <a:p>
            <a:pPr lvl="1"/>
            <a:r>
              <a:rPr kumimoji="1" lang="en-US" altLang="zh-CN" dirty="0" smtClean="0"/>
              <a:t>Business Application Scenario -&gt; System Architecture -&gt; Result</a:t>
            </a:r>
          </a:p>
        </p:txBody>
      </p:sp>
      <p:sp>
        <p:nvSpPr>
          <p:cNvPr id="4" name="矩形 3"/>
          <p:cNvSpPr/>
          <p:nvPr/>
        </p:nvSpPr>
        <p:spPr>
          <a:xfrm>
            <a:off x="7584830" y="4957613"/>
            <a:ext cx="3059723" cy="985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PPT&amp;Presentation</a:t>
            </a:r>
            <a:endParaRPr kumimoji="1" lang="en-US" altLang="zh-CN" dirty="0"/>
          </a:p>
          <a:p>
            <a:pPr algn="ctr"/>
            <a:r>
              <a:rPr kumimoji="1" lang="en-US" altLang="zh-CN" dirty="0" smtClean="0"/>
              <a:t>Task</a:t>
            </a:r>
            <a:r>
              <a:rPr kumimoji="1" lang="zh-CN" altLang="en-US" dirty="0" smtClean="0"/>
              <a:t> </a:t>
            </a:r>
            <a:r>
              <a:rPr kumimoji="1" lang="en-US" altLang="zh-CN" dirty="0" smtClean="0"/>
              <a:t>2:</a:t>
            </a:r>
            <a:r>
              <a:rPr kumimoji="1" lang="zh-CN" altLang="en-US" dirty="0" smtClean="0"/>
              <a:t> 我</a:t>
            </a:r>
            <a:endParaRPr kumimoji="1" lang="zh-CN" altLang="en-US" dirty="0"/>
          </a:p>
        </p:txBody>
      </p:sp>
    </p:spTree>
    <p:extLst>
      <p:ext uri="{BB962C8B-B14F-4D97-AF65-F5344CB8AC3E}">
        <p14:creationId xmlns:p14="http://schemas.microsoft.com/office/powerpoint/2010/main" val="3420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93970" cy="1325563"/>
          </a:xfrm>
        </p:spPr>
        <p:txBody>
          <a:bodyPr>
            <a:normAutofit/>
          </a:bodyPr>
          <a:lstStyle/>
          <a:p>
            <a:r>
              <a:rPr kumimoji="1" lang="en-US" altLang="zh-CN"/>
              <a:t>Task 3: Yelp Customer Social Network </a:t>
            </a:r>
            <a:r>
              <a:rPr kumimoji="1" lang="en-US" altLang="zh-CN" smtClean="0"/>
              <a:t>Analysis</a:t>
            </a:r>
            <a:endParaRPr kumimoji="1" lang="zh-CN" altLang="en-US" dirty="0"/>
          </a:p>
        </p:txBody>
      </p:sp>
      <p:sp>
        <p:nvSpPr>
          <p:cNvPr id="3" name="内容占位符 2"/>
          <p:cNvSpPr>
            <a:spLocks noGrp="1"/>
          </p:cNvSpPr>
          <p:nvPr>
            <p:ph idx="1"/>
          </p:nvPr>
        </p:nvSpPr>
        <p:spPr/>
        <p:txBody>
          <a:bodyPr/>
          <a:lstStyle/>
          <a:p>
            <a:r>
              <a:rPr kumimoji="1" lang="en-US" altLang="zh-CN" dirty="0"/>
              <a:t>Business Application </a:t>
            </a:r>
            <a:r>
              <a:rPr kumimoji="1" lang="en-US" altLang="zh-CN" dirty="0" smtClean="0"/>
              <a:t>Scenario</a:t>
            </a:r>
          </a:p>
          <a:p>
            <a:pPr lvl="1"/>
            <a:r>
              <a:rPr kumimoji="1" lang="en-US" altLang="zh-CN" dirty="0">
                <a:latin typeface="DengXian" charset="-122"/>
                <a:ea typeface="DengXian" charset="-122"/>
                <a:cs typeface="DengXian" charset="-122"/>
              </a:rPr>
              <a:t>Full yelp data contains some social network data in the form of “friends” list. We extract this single field and construct a social network</a:t>
            </a:r>
            <a:r>
              <a:rPr kumimoji="1" lang="en-US" altLang="zh-CN" dirty="0" smtClean="0">
                <a:latin typeface="DengXian" charset="-122"/>
                <a:ea typeface="DengXian" charset="-122"/>
                <a:cs typeface="DengXian" charset="-122"/>
              </a:rPr>
              <a:t>.</a:t>
            </a:r>
          </a:p>
          <a:p>
            <a:pPr lvl="1"/>
            <a:r>
              <a:rPr kumimoji="1" lang="en-US" altLang="zh-CN" dirty="0" smtClean="0">
                <a:latin typeface="DengXian" charset="-122"/>
                <a:ea typeface="DengXian" charset="-122"/>
                <a:cs typeface="DengXian" charset="-122"/>
              </a:rPr>
              <a:t>By analyzing the network, we want to find </a:t>
            </a:r>
            <a:r>
              <a:rPr kumimoji="1" lang="en-US" altLang="zh-CN" dirty="0">
                <a:latin typeface="DengXian" charset="-122"/>
                <a:ea typeface="DengXian" charset="-122"/>
                <a:cs typeface="DengXian" charset="-122"/>
              </a:rPr>
              <a:t>user with wide influence </a:t>
            </a:r>
            <a:r>
              <a:rPr kumimoji="1" lang="en-US" altLang="zh-CN" dirty="0" smtClean="0">
                <a:latin typeface="DengXian" charset="-122"/>
                <a:ea typeface="DengXian" charset="-122"/>
                <a:cs typeface="DengXian" charset="-122"/>
              </a:rPr>
              <a:t>and significant importance and recommend them to business. Then when business have some coupons or want to make advertisement on new dishes or event, they may want to choose these people to enlarge </a:t>
            </a:r>
            <a:r>
              <a:rPr kumimoji="1" lang="en-US" altLang="zh-CN" dirty="0" err="1" smtClean="0">
                <a:latin typeface="DengXian" charset="-122"/>
                <a:ea typeface="DengXian" charset="-122"/>
                <a:cs typeface="DengXian" charset="-122"/>
              </a:rPr>
              <a:t>influencial</a:t>
            </a:r>
            <a:r>
              <a:rPr kumimoji="1" lang="en-US" altLang="zh-CN" dirty="0" smtClean="0">
                <a:latin typeface="DengXian" charset="-122"/>
                <a:ea typeface="DengXian" charset="-122"/>
                <a:cs typeface="DengXian" charset="-122"/>
              </a:rPr>
              <a:t> coverage and </a:t>
            </a:r>
            <a:r>
              <a:rPr kumimoji="1" lang="en-US" altLang="zh-CN" dirty="0" smtClean="0">
                <a:latin typeface="DengXian" charset="-122"/>
                <a:ea typeface="DengXian" charset="-122"/>
                <a:cs typeface="DengXian" charset="-122"/>
              </a:rPr>
              <a:t>spreading range.</a:t>
            </a:r>
            <a:endParaRPr kumimoji="1" lang="en-US" altLang="zh-CN" dirty="0">
              <a:latin typeface="DengXian" charset="-122"/>
              <a:ea typeface="DengXian" charset="-122"/>
              <a:cs typeface="DengXian" charset="-122"/>
            </a:endParaRPr>
          </a:p>
          <a:p>
            <a:pPr lvl="1"/>
            <a:endParaRPr kumimoji="1" lang="en-US" altLang="zh-CN" dirty="0" smtClean="0"/>
          </a:p>
        </p:txBody>
      </p:sp>
    </p:spTree>
    <p:extLst>
      <p:ext uri="{BB962C8B-B14F-4D97-AF65-F5344CB8AC3E}">
        <p14:creationId xmlns:p14="http://schemas.microsoft.com/office/powerpoint/2010/main" val="87832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en-US" altLang="zh-CN" dirty="0"/>
              <a:t>System architecture</a:t>
            </a:r>
            <a:endParaRPr kumimoji="1" lang="zh-CN" altLang="en-US" dirty="0"/>
          </a:p>
        </p:txBody>
      </p:sp>
      <p:sp>
        <p:nvSpPr>
          <p:cNvPr id="6" name="矩形 5"/>
          <p:cNvSpPr/>
          <p:nvPr/>
        </p:nvSpPr>
        <p:spPr>
          <a:xfrm>
            <a:off x="475891" y="3678342"/>
            <a:ext cx="1922536" cy="734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err="1" smtClean="0"/>
              <a:t>mongoDB</a:t>
            </a:r>
            <a:endParaRPr kumimoji="1" lang="zh-CN" altLang="en-US" dirty="0"/>
          </a:p>
        </p:txBody>
      </p:sp>
      <p:sp>
        <p:nvSpPr>
          <p:cNvPr id="8" name="矩形 7"/>
          <p:cNvSpPr/>
          <p:nvPr/>
        </p:nvSpPr>
        <p:spPr>
          <a:xfrm>
            <a:off x="5066004" y="2828051"/>
            <a:ext cx="1922536" cy="734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err="1" smtClean="0"/>
              <a:t>DataFrame</a:t>
            </a:r>
            <a:r>
              <a:rPr kumimoji="1" lang="en-US" altLang="zh-CN" dirty="0" smtClean="0"/>
              <a:t> </a:t>
            </a:r>
            <a:endParaRPr kumimoji="1" lang="zh-CN" altLang="en-US" dirty="0"/>
          </a:p>
        </p:txBody>
      </p:sp>
      <p:sp>
        <p:nvSpPr>
          <p:cNvPr id="9" name="矩形 8"/>
          <p:cNvSpPr/>
          <p:nvPr/>
        </p:nvSpPr>
        <p:spPr>
          <a:xfrm>
            <a:off x="3747544" y="3758176"/>
            <a:ext cx="1922536" cy="734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err="1" smtClean="0"/>
              <a:t>Sparksql</a:t>
            </a:r>
            <a:endParaRPr kumimoji="1" lang="zh-CN" altLang="en-US" dirty="0"/>
          </a:p>
        </p:txBody>
      </p:sp>
      <p:sp>
        <p:nvSpPr>
          <p:cNvPr id="10" name="矩形 9"/>
          <p:cNvSpPr/>
          <p:nvPr/>
        </p:nvSpPr>
        <p:spPr>
          <a:xfrm>
            <a:off x="6478254" y="3758176"/>
            <a:ext cx="1922536" cy="734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err="1" smtClean="0"/>
              <a:t>GraphFrame</a:t>
            </a:r>
            <a:endParaRPr kumimoji="1" lang="zh-CN" altLang="en-US" dirty="0"/>
          </a:p>
        </p:txBody>
      </p:sp>
      <p:sp>
        <p:nvSpPr>
          <p:cNvPr id="15" name="矩形 14"/>
          <p:cNvSpPr/>
          <p:nvPr/>
        </p:nvSpPr>
        <p:spPr>
          <a:xfrm>
            <a:off x="9847240" y="3678342"/>
            <a:ext cx="1922536" cy="734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err="1" smtClean="0"/>
              <a:t>DataFrame</a:t>
            </a:r>
            <a:endParaRPr kumimoji="1" lang="en-US" altLang="zh-CN" dirty="0" smtClean="0"/>
          </a:p>
          <a:p>
            <a:pPr algn="ctr"/>
            <a:r>
              <a:rPr kumimoji="1" lang="en-US" altLang="zh-CN" dirty="0" smtClean="0"/>
              <a:t>results</a:t>
            </a:r>
            <a:endParaRPr kumimoji="1" lang="zh-CN" altLang="en-US" dirty="0"/>
          </a:p>
        </p:txBody>
      </p:sp>
      <p:sp>
        <p:nvSpPr>
          <p:cNvPr id="16" name="圆角矩形 15"/>
          <p:cNvSpPr/>
          <p:nvPr/>
        </p:nvSpPr>
        <p:spPr>
          <a:xfrm>
            <a:off x="3470127" y="2548327"/>
            <a:ext cx="5269139" cy="3132945"/>
          </a:xfrm>
          <a:prstGeom prst="roundRect">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5066004" y="4688301"/>
            <a:ext cx="1922536" cy="734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smtClean="0"/>
              <a:t>Algorithm</a:t>
            </a:r>
            <a:endParaRPr kumimoji="1" lang="zh-CN" altLang="en-US" dirty="0"/>
          </a:p>
        </p:txBody>
      </p:sp>
      <p:sp>
        <p:nvSpPr>
          <p:cNvPr id="18" name="右箭头 17"/>
          <p:cNvSpPr/>
          <p:nvPr/>
        </p:nvSpPr>
        <p:spPr>
          <a:xfrm>
            <a:off x="2503357" y="3897443"/>
            <a:ext cx="884420" cy="284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右箭头 18"/>
          <p:cNvSpPr/>
          <p:nvPr/>
        </p:nvSpPr>
        <p:spPr>
          <a:xfrm>
            <a:off x="8906604" y="3900626"/>
            <a:ext cx="884420" cy="284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标题 1"/>
          <p:cNvSpPr>
            <a:spLocks noGrp="1"/>
          </p:cNvSpPr>
          <p:nvPr>
            <p:ph type="title"/>
          </p:nvPr>
        </p:nvSpPr>
        <p:spPr>
          <a:xfrm>
            <a:off x="838200" y="365125"/>
            <a:ext cx="11093970" cy="1325563"/>
          </a:xfrm>
        </p:spPr>
        <p:txBody>
          <a:bodyPr>
            <a:normAutofit/>
          </a:bodyPr>
          <a:lstStyle/>
          <a:p>
            <a:r>
              <a:rPr kumimoji="1" lang="en-US" altLang="zh-CN"/>
              <a:t>Task 3: Yelp Customer Social Network </a:t>
            </a:r>
            <a:r>
              <a:rPr kumimoji="1" lang="en-US" altLang="zh-CN" smtClean="0"/>
              <a:t>Analysis</a:t>
            </a:r>
            <a:endParaRPr kumimoji="1" lang="zh-CN" altLang="en-US" dirty="0"/>
          </a:p>
        </p:txBody>
      </p:sp>
    </p:spTree>
    <p:extLst>
      <p:ext uri="{BB962C8B-B14F-4D97-AF65-F5344CB8AC3E}">
        <p14:creationId xmlns:p14="http://schemas.microsoft.com/office/powerpoint/2010/main" val="21742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93970" cy="1325563"/>
          </a:xfrm>
        </p:spPr>
        <p:txBody>
          <a:bodyPr>
            <a:normAutofit/>
          </a:bodyPr>
          <a:lstStyle/>
          <a:p>
            <a:r>
              <a:rPr kumimoji="1" lang="en-US" altLang="zh-CN"/>
              <a:t>Task 3: Yelp Customer Social Network </a:t>
            </a:r>
            <a:r>
              <a:rPr kumimoji="1" lang="en-US" altLang="zh-CN" smtClean="0"/>
              <a:t>Analysis</a:t>
            </a:r>
            <a:endParaRPr kumimoji="1" lang="zh-CN" altLang="en-US" dirty="0"/>
          </a:p>
        </p:txBody>
      </p:sp>
      <p:sp>
        <p:nvSpPr>
          <p:cNvPr id="3" name="内容占位符 2"/>
          <p:cNvSpPr>
            <a:spLocks noGrp="1"/>
          </p:cNvSpPr>
          <p:nvPr>
            <p:ph idx="1"/>
          </p:nvPr>
        </p:nvSpPr>
        <p:spPr/>
        <p:txBody>
          <a:bodyPr/>
          <a:lstStyle/>
          <a:p>
            <a:r>
              <a:rPr kumimoji="1" lang="en-US" altLang="zh-CN" dirty="0" smtClean="0"/>
              <a:t>Implementation details</a:t>
            </a:r>
          </a:p>
        </p:txBody>
      </p:sp>
      <p:pic>
        <p:nvPicPr>
          <p:cNvPr id="7" name="图片 6"/>
          <p:cNvPicPr>
            <a:picLocks noChangeAspect="1"/>
          </p:cNvPicPr>
          <p:nvPr/>
        </p:nvPicPr>
        <p:blipFill>
          <a:blip r:embed="rId2"/>
          <a:stretch>
            <a:fillRect/>
          </a:stretch>
        </p:blipFill>
        <p:spPr>
          <a:xfrm>
            <a:off x="1376517" y="2439489"/>
            <a:ext cx="3032738" cy="40662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图片 7"/>
          <p:cNvPicPr>
            <a:picLocks noChangeAspect="1"/>
          </p:cNvPicPr>
          <p:nvPr/>
        </p:nvPicPr>
        <p:blipFill>
          <a:blip r:embed="rId3"/>
          <a:stretch>
            <a:fillRect/>
          </a:stretch>
        </p:blipFill>
        <p:spPr>
          <a:xfrm>
            <a:off x="6385185" y="2517598"/>
            <a:ext cx="4938530" cy="3910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右箭头 8"/>
          <p:cNvSpPr/>
          <p:nvPr/>
        </p:nvSpPr>
        <p:spPr>
          <a:xfrm>
            <a:off x="4796855" y="4002373"/>
            <a:ext cx="1200730" cy="629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5472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93970" cy="1325563"/>
          </a:xfrm>
        </p:spPr>
        <p:txBody>
          <a:bodyPr>
            <a:normAutofit/>
          </a:bodyPr>
          <a:lstStyle/>
          <a:p>
            <a:r>
              <a:rPr kumimoji="1" lang="en-US" altLang="zh-CN"/>
              <a:t>Task 3: Yelp Customer Social Network </a:t>
            </a:r>
            <a:r>
              <a:rPr kumimoji="1" lang="en-US" altLang="zh-CN" smtClean="0"/>
              <a:t>Analysis</a:t>
            </a:r>
            <a:endParaRPr kumimoji="1" lang="zh-CN" altLang="en-US" dirty="0"/>
          </a:p>
        </p:txBody>
      </p:sp>
      <p:sp>
        <p:nvSpPr>
          <p:cNvPr id="3" name="内容占位符 2"/>
          <p:cNvSpPr>
            <a:spLocks noGrp="1"/>
          </p:cNvSpPr>
          <p:nvPr>
            <p:ph idx="1"/>
          </p:nvPr>
        </p:nvSpPr>
        <p:spPr/>
        <p:txBody>
          <a:bodyPr/>
          <a:lstStyle/>
          <a:p>
            <a:r>
              <a:rPr kumimoji="1" lang="en-US" altLang="zh-CN" dirty="0" smtClean="0"/>
              <a:t>Implementation details</a:t>
            </a:r>
          </a:p>
        </p:txBody>
      </p:sp>
      <p:sp>
        <p:nvSpPr>
          <p:cNvPr id="10" name="文本框 9"/>
          <p:cNvSpPr txBox="1"/>
          <p:nvPr/>
        </p:nvSpPr>
        <p:spPr>
          <a:xfrm>
            <a:off x="1141853" y="2396869"/>
            <a:ext cx="10486664" cy="1200329"/>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After constructing the network, we want to know whether it’s a directed graph or un-directed graph. So we calculate the fraction in vertices whose </a:t>
            </a:r>
            <a:r>
              <a:rPr kumimoji="1" lang="en-US" altLang="zh-CN" dirty="0" err="1" smtClean="0">
                <a:latin typeface="Times New Roman" charset="0"/>
                <a:ea typeface="Times New Roman" charset="0"/>
                <a:cs typeface="Times New Roman" charset="0"/>
              </a:rPr>
              <a:t>inDegree</a:t>
            </a:r>
            <a:r>
              <a:rPr kumimoji="1" lang="en-US" altLang="zh-CN" dirty="0" smtClean="0">
                <a:latin typeface="Times New Roman" charset="0"/>
                <a:ea typeface="Times New Roman" charset="0"/>
                <a:cs typeface="Times New Roman" charset="0"/>
              </a:rPr>
              <a:t> equals to </a:t>
            </a:r>
            <a:r>
              <a:rPr kumimoji="1" lang="en-US" altLang="zh-CN" dirty="0" err="1" smtClean="0">
                <a:latin typeface="Times New Roman" charset="0"/>
                <a:ea typeface="Times New Roman" charset="0"/>
                <a:cs typeface="Times New Roman" charset="0"/>
              </a:rPr>
              <a:t>outDegree</a:t>
            </a:r>
            <a:r>
              <a:rPr kumimoji="1" lang="en-US" altLang="zh-CN" dirty="0" smtClean="0">
                <a:latin typeface="Times New Roman" charset="0"/>
                <a:ea typeface="Times New Roman" charset="0"/>
                <a:cs typeface="Times New Roman" charset="0"/>
              </a:rPr>
              <a:t>. Seen from our results, it’s a directed graph. We suppose that here “friend” relationship means: if B in A’s friend list, it means A follow B. Not the traditional undirected friendship data structure. So we can use some directed graph algorithm on it.</a:t>
            </a:r>
          </a:p>
        </p:txBody>
      </p:sp>
      <p:pic>
        <p:nvPicPr>
          <p:cNvPr id="11" name="图片 10"/>
          <p:cNvPicPr>
            <a:picLocks noChangeAspect="1"/>
          </p:cNvPicPr>
          <p:nvPr/>
        </p:nvPicPr>
        <p:blipFill>
          <a:blip r:embed="rId2"/>
          <a:stretch>
            <a:fillRect/>
          </a:stretch>
        </p:blipFill>
        <p:spPr>
          <a:xfrm>
            <a:off x="239471" y="3794254"/>
            <a:ext cx="11478986" cy="2448394"/>
          </a:xfrm>
          <a:prstGeom prst="rect">
            <a:avLst/>
          </a:prstGeom>
        </p:spPr>
      </p:pic>
    </p:spTree>
    <p:extLst>
      <p:ext uri="{BB962C8B-B14F-4D97-AF65-F5344CB8AC3E}">
        <p14:creationId xmlns:p14="http://schemas.microsoft.com/office/powerpoint/2010/main" val="5285674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727</Words>
  <Application>Microsoft Macintosh PowerPoint</Application>
  <PresentationFormat>宽屏</PresentationFormat>
  <Paragraphs>94</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CMR12</vt:lpstr>
      <vt:lpstr>DengXian</vt:lpstr>
      <vt:lpstr>DengXian Light</vt:lpstr>
      <vt:lpstr>Times New Roman</vt:lpstr>
      <vt:lpstr>Arial</vt:lpstr>
      <vt:lpstr>Office 主题</vt:lpstr>
      <vt:lpstr>Presentation Outline</vt:lpstr>
      <vt:lpstr>Task (Introduce Briefly).  </vt:lpstr>
      <vt:lpstr>Dataset</vt:lpstr>
      <vt:lpstr>PowerPoint 演示文稿</vt:lpstr>
      <vt:lpstr>PowerPoint 演示文稿</vt:lpstr>
      <vt:lpstr>Task 3: Yelp Customer Social Network Analysis</vt:lpstr>
      <vt:lpstr>Task 3: Yelp Customer Social Network Analysis</vt:lpstr>
      <vt:lpstr>Task 3: Yelp Customer Social Network Analysis</vt:lpstr>
      <vt:lpstr>Task 3: Yelp Customer Social Network Analysis</vt:lpstr>
      <vt:lpstr>Task 3: Yelp Customer Social Network Analysis</vt:lpstr>
      <vt:lpstr>Task 3: Yelp Customer Social Network Analysis</vt:lpstr>
      <vt:lpstr>Task 3: Yelp Customer Social Network Analysis</vt:lpstr>
      <vt:lpstr>Benefits of Using Big Data Technology</vt:lpstr>
      <vt:lpstr>Benefits of Using Big Data Technology</vt:lpstr>
      <vt:lpstr>Bug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Yun LIU</dc:creator>
  <cp:lastModifiedBy>Microsoft Office 用户</cp:lastModifiedBy>
  <cp:revision>17</cp:revision>
  <dcterms:created xsi:type="dcterms:W3CDTF">2017-05-02T12:34:37Z</dcterms:created>
  <dcterms:modified xsi:type="dcterms:W3CDTF">2017-05-03T04:16:07Z</dcterms:modified>
</cp:coreProperties>
</file>