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0" r:id="rId4"/>
    <p:sldId id="257" r:id="rId5"/>
    <p:sldId id="262" r:id="rId6"/>
    <p:sldId id="264" r:id="rId7"/>
    <p:sldId id="263" r:id="rId8"/>
    <p:sldId id="261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6300"/>
    <a:srgbClr val="9E7500"/>
    <a:srgbClr val="005000"/>
    <a:srgbClr val="A50C07"/>
    <a:srgbClr val="7A3A00"/>
    <a:srgbClr val="800F00"/>
    <a:srgbClr val="C72D00"/>
    <a:srgbClr val="E68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Kiểu Có chủ đề 1 - Nhấn mạnh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 autoAdjust="0"/>
  </p:normalViewPr>
  <p:slideViewPr>
    <p:cSldViewPr>
      <p:cViewPr varScale="1">
        <p:scale>
          <a:sx n="75" d="100"/>
          <a:sy n="75" d="100"/>
        </p:scale>
        <p:origin x="143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423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A5848F14-5F65-4EB5-BFC9-386F371E1AB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836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43213" y="5062538"/>
            <a:ext cx="5903912" cy="11096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vi-VN" noProof="0" smtClean="0"/>
              <a:t>Bấm &amp; sửa kiểu tiêu đề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43213" y="5734050"/>
            <a:ext cx="5903912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r">
              <a:buFontTx/>
              <a:buNone/>
              <a:defRPr sz="2400" b="1"/>
            </a:lvl1pPr>
          </a:lstStyle>
          <a:p>
            <a:pPr lvl="0"/>
            <a:r>
              <a:rPr lang="vi-VN" noProof="0" smtClean="0"/>
              <a:t>Bấm &amp; sửa kiểu phụ đề</a:t>
            </a:r>
            <a:endParaRPr lang="ru-RU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084888" y="1268413"/>
            <a:ext cx="1871662" cy="5472112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68313" y="1268413"/>
            <a:ext cx="5464175" cy="5472112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07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Tiêu đề phụ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vi-VN" smtClean="0"/>
              <a:t>Bấm &amp; sửa kiểu phụ đề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F6952-4096-4198-BBE1-BF1CF17635D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810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E8CD09-91E9-4702-B7F9-4893B2C4D52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88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AE29B-D2F0-4A75-860B-FBE6D23AC17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98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C3F769-B27C-4C56-A5FD-C5A74CC13FB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700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Chỗ dành sẵn cho Ngày tháng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Chỗ dành sẵn cho Số hiệu Bản chiế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1C460-7901-4F6E-AA7D-564DD1A1196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929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gày tháng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A7A89D-AF87-47E0-A3B8-CDC22D4013A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640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ày tháng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7D820D-5EEC-4D96-9A09-E8D7CCB5151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282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16D9A-7C1C-4E7D-946A-A1CED3B2A8C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5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19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9DC861-6D71-493A-AF46-61BDE5A6A1E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213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0B680-9D64-445D-BE7A-83FBB2237EE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835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E7EC85-4C68-4A44-A0D3-1DD1307CF05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52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  <p:extLst>
      <p:ext uri="{BB962C8B-B14F-4D97-AF65-F5344CB8AC3E}">
        <p14:creationId xmlns:p14="http://schemas.microsoft.com/office/powerpoint/2010/main" val="380236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539750" y="18446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324350" y="18446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7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8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29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  <p:extLst>
      <p:ext uri="{BB962C8B-B14F-4D97-AF65-F5344CB8AC3E}">
        <p14:creationId xmlns:p14="http://schemas.microsoft.com/office/powerpoint/2010/main" val="393781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smtClean="0"/>
              <a:t>Bấm biểu tượng để thêm hình ảnh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  <p:extLst>
      <p:ext uri="{BB962C8B-B14F-4D97-AF65-F5344CB8AC3E}">
        <p14:creationId xmlns:p14="http://schemas.microsoft.com/office/powerpoint/2010/main" val="46936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268413"/>
            <a:ext cx="74168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844675"/>
            <a:ext cx="74168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ru-RU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14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64CBC70E-8BBC-4CDC-AD6D-6F669228AB29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_Văn_Bản 4"/>
          <p:cNvSpPr txBox="1"/>
          <p:nvPr/>
        </p:nvSpPr>
        <p:spPr>
          <a:xfrm>
            <a:off x="-76200" y="4267200"/>
            <a:ext cx="5778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A50C07"/>
                </a:solidFill>
              </a:rPr>
              <a:t>“TẬP THỂ DỤC BUỔI SÁNG”</a:t>
            </a:r>
            <a:endParaRPr lang="en-US" sz="3200" i="1" dirty="0">
              <a:solidFill>
                <a:srgbClr val="A50C0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Hình chữ nhật 23"/>
          <p:cNvSpPr/>
          <p:nvPr/>
        </p:nvSpPr>
        <p:spPr bwMode="auto">
          <a:xfrm>
            <a:off x="698500" y="1295400"/>
            <a:ext cx="7912100" cy="3962400"/>
          </a:xfrm>
          <a:prstGeom prst="rect">
            <a:avLst/>
          </a:prstGeom>
          <a:pattFill prst="wdUp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31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862449" y="1587500"/>
            <a:ext cx="7595751" cy="685800"/>
            <a:chOff x="1296" y="1824"/>
            <a:chExt cx="2976" cy="432"/>
          </a:xfrm>
        </p:grpSpPr>
        <p:sp>
          <p:nvSpPr>
            <p:cNvPr id="5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49"/>
            <p:cNvSpPr txBox="1">
              <a:spLocks noChangeArrowheads="1"/>
            </p:cNvSpPr>
            <p:nvPr/>
          </p:nvSpPr>
          <p:spPr bwMode="gray">
            <a:xfrm>
              <a:off x="1553" y="1936"/>
              <a:ext cx="25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dirty="0" smtClean="0">
                  <a:solidFill>
                    <a:srgbClr val="000000"/>
                  </a:solidFill>
                </a:rPr>
                <a:t>Lợi ích của việc tập thể dục buổi sáng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8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862449" y="2425700"/>
            <a:ext cx="7595751" cy="685800"/>
            <a:chOff x="1296" y="1824"/>
            <a:chExt cx="2976" cy="432"/>
          </a:xfrm>
        </p:grpSpPr>
        <p:sp>
          <p:nvSpPr>
            <p:cNvPr id="10" name="AutoShape 6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6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69"/>
            <p:cNvSpPr txBox="1">
              <a:spLocks noChangeArrowheads="1"/>
            </p:cNvSpPr>
            <p:nvPr/>
          </p:nvSpPr>
          <p:spPr bwMode="gray">
            <a:xfrm>
              <a:off x="1680" y="1934"/>
              <a:ext cx="23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dirty="0" smtClean="0">
                  <a:solidFill>
                    <a:srgbClr val="000000"/>
                  </a:solidFill>
                </a:rPr>
                <a:t>Các hình thức tập thể dục buổi sáng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Text Box 7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4" name="Group 71"/>
          <p:cNvGrpSpPr>
            <a:grpSpLocks/>
          </p:cNvGrpSpPr>
          <p:nvPr/>
        </p:nvGrpSpPr>
        <p:grpSpPr bwMode="auto">
          <a:xfrm>
            <a:off x="862449" y="3263904"/>
            <a:ext cx="7595751" cy="685801"/>
            <a:chOff x="1296" y="1824"/>
            <a:chExt cx="2976" cy="432"/>
          </a:xfrm>
        </p:grpSpPr>
        <p:sp>
          <p:nvSpPr>
            <p:cNvPr id="15" name="AutoShape 7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7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74"/>
            <p:cNvSpPr txBox="1">
              <a:spLocks noChangeArrowheads="1"/>
            </p:cNvSpPr>
            <p:nvPr/>
          </p:nvSpPr>
          <p:spPr bwMode="gray">
            <a:xfrm>
              <a:off x="1759" y="1934"/>
              <a:ext cx="22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dirty="0"/>
                <a:t> Cách giúp bạn siêng tập thể dục buổi </a:t>
              </a:r>
              <a:r>
                <a:rPr lang="en-US" dirty="0" smtClean="0"/>
                <a:t>sáng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Text Box 7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9" name="Group 76"/>
          <p:cNvGrpSpPr>
            <a:grpSpLocks/>
          </p:cNvGrpSpPr>
          <p:nvPr/>
        </p:nvGrpSpPr>
        <p:grpSpPr bwMode="auto">
          <a:xfrm>
            <a:off x="862449" y="4178304"/>
            <a:ext cx="7657007" cy="1029362"/>
            <a:chOff x="1296" y="1824"/>
            <a:chExt cx="3000" cy="432"/>
          </a:xfrm>
        </p:grpSpPr>
        <p:sp>
          <p:nvSpPr>
            <p:cNvPr id="20" name="AutoShape 7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  <a:lumMod val="95000"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7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1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79"/>
            <p:cNvSpPr txBox="1">
              <a:spLocks noChangeArrowheads="1"/>
            </p:cNvSpPr>
            <p:nvPr/>
          </p:nvSpPr>
          <p:spPr bwMode="gray">
            <a:xfrm>
              <a:off x="1704" y="1965"/>
              <a:ext cx="259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Làm thế </a:t>
              </a:r>
              <a:r>
                <a:rPr lang="en-US" dirty="0">
                  <a:solidFill>
                    <a:srgbClr val="000000"/>
                  </a:solidFill>
                </a:rPr>
                <a:t>nào để </a:t>
              </a:r>
              <a:r>
                <a:rPr lang="vi-VN" dirty="0"/>
                <a:t>tập thể dục buổi sáng </a:t>
              </a:r>
              <a:r>
                <a:rPr lang="en-US" dirty="0">
                  <a:solidFill>
                    <a:srgbClr val="000000"/>
                  </a:solidFill>
                </a:rPr>
                <a:t>có hiệu quả?</a:t>
              </a:r>
            </a:p>
            <a:p>
              <a:endParaRPr lang="en-US" dirty="0"/>
            </a:p>
          </p:txBody>
        </p:sp>
        <p:sp>
          <p:nvSpPr>
            <p:cNvPr id="23" name="Text Box 8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6" name="Hộp_Văn_Bản 25"/>
          <p:cNvSpPr txBox="1"/>
          <p:nvPr/>
        </p:nvSpPr>
        <p:spPr>
          <a:xfrm>
            <a:off x="862449" y="508189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chemeClr val="tx1">
                    <a:lumMod val="75000"/>
                  </a:schemeClr>
                </a:solidFill>
              </a:rPr>
              <a:t>CÁC NỘI DUNG CHÍNH.</a:t>
            </a:r>
            <a:endParaRPr lang="en-US" sz="2800" i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54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/>
          <p:cNvSpPr>
            <a:spLocks noChangeArrowheads="1"/>
          </p:cNvSpPr>
          <p:nvPr/>
        </p:nvSpPr>
        <p:spPr bwMode="gray">
          <a:xfrm>
            <a:off x="357095" y="1333614"/>
            <a:ext cx="1982456" cy="26180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4E91D4"/>
              </a:gs>
              <a:gs pos="100000">
                <a:srgbClr val="3477A4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gray">
          <a:xfrm>
            <a:off x="387639" y="1340886"/>
            <a:ext cx="1922822" cy="2568611"/>
          </a:xfrm>
          <a:prstGeom prst="roundRect">
            <a:avLst>
              <a:gd name="adj" fmla="val 16667"/>
            </a:avLst>
          </a:prstGeom>
          <a:solidFill>
            <a:srgbClr val="3CA1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403638" y="3231710"/>
            <a:ext cx="1896642" cy="65015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alpha val="0"/>
                </a:srgbClr>
              </a:gs>
              <a:gs pos="100000">
                <a:srgbClr val="3CA1E6">
                  <a:gamma/>
                  <a:tint val="5137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gray">
          <a:xfrm>
            <a:off x="403638" y="1361249"/>
            <a:ext cx="1896642" cy="64869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gamma/>
                  <a:tint val="33333"/>
                  <a:invGamma/>
                </a:srgbClr>
              </a:gs>
              <a:gs pos="100000">
                <a:srgbClr val="3CA1E6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gray">
          <a:xfrm>
            <a:off x="603631" y="4460745"/>
            <a:ext cx="1982456" cy="797055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729EB4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gray">
          <a:xfrm>
            <a:off x="644356" y="4482562"/>
            <a:ext cx="1896642" cy="70833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DAFD4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1039246" y="1051445"/>
            <a:ext cx="589064" cy="589064"/>
            <a:chOff x="1289" y="582"/>
            <a:chExt cx="668" cy="668"/>
          </a:xfrm>
        </p:grpSpPr>
        <p:sp>
          <p:nvSpPr>
            <p:cNvPr id="16" name="Oval 11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9" name="Oval 14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0" name="Oval 15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14" name="Text Box 16"/>
          <p:cNvSpPr txBox="1">
            <a:spLocks noChangeArrowheads="1"/>
          </p:cNvSpPr>
          <p:nvPr/>
        </p:nvSpPr>
        <p:spPr bwMode="gray">
          <a:xfrm>
            <a:off x="1165786" y="1135805"/>
            <a:ext cx="324349" cy="41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gray">
          <a:xfrm>
            <a:off x="426910" y="2002555"/>
            <a:ext cx="188500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0" dirty="0"/>
              <a:t>Thể dục </a:t>
            </a:r>
            <a:r>
              <a:rPr lang="en-US" sz="2000" b="0" dirty="0" smtClean="0"/>
              <a:t>buổi sáng </a:t>
            </a:r>
            <a:r>
              <a:rPr lang="en-US" sz="2000" b="0" dirty="0"/>
              <a:t>nâng cao tâm trạng</a:t>
            </a:r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 bwMode="gray">
          <a:xfrm>
            <a:off x="2635882" y="1387430"/>
            <a:ext cx="1982456" cy="26180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34B034"/>
              </a:gs>
              <a:gs pos="100000">
                <a:srgbClr val="3F8B4A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gray">
          <a:xfrm>
            <a:off x="2666426" y="1394702"/>
            <a:ext cx="1922822" cy="2568611"/>
          </a:xfrm>
          <a:prstGeom prst="roundRect">
            <a:avLst>
              <a:gd name="adj" fmla="val 16667"/>
            </a:avLst>
          </a:prstGeom>
          <a:solidFill>
            <a:srgbClr val="73E7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gray">
          <a:xfrm>
            <a:off x="2682425" y="3285526"/>
            <a:ext cx="1896642" cy="65015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3E77E"/>
              </a:gs>
              <a:gs pos="100000">
                <a:srgbClr val="73E77E">
                  <a:gamma/>
                  <a:tint val="54510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22"/>
          <p:cNvSpPr>
            <a:spLocks noChangeArrowheads="1"/>
          </p:cNvSpPr>
          <p:nvPr/>
        </p:nvSpPr>
        <p:spPr bwMode="gray">
          <a:xfrm>
            <a:off x="2682425" y="1415065"/>
            <a:ext cx="1896642" cy="64869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3E77E">
                  <a:gamma/>
                  <a:tint val="33333"/>
                  <a:invGamma/>
                </a:srgbClr>
              </a:gs>
              <a:gs pos="100000">
                <a:srgbClr val="73E77E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3"/>
          <p:cNvSpPr>
            <a:spLocks noChangeArrowheads="1"/>
          </p:cNvSpPr>
          <p:nvPr/>
        </p:nvSpPr>
        <p:spPr bwMode="gray">
          <a:xfrm>
            <a:off x="3318033" y="1105261"/>
            <a:ext cx="589064" cy="589064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Oval 24"/>
          <p:cNvSpPr>
            <a:spLocks noChangeArrowheads="1"/>
          </p:cNvSpPr>
          <p:nvPr/>
        </p:nvSpPr>
        <p:spPr bwMode="gray">
          <a:xfrm>
            <a:off x="3323851" y="1109624"/>
            <a:ext cx="570156" cy="570156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8" name="Oval 25"/>
          <p:cNvSpPr>
            <a:spLocks noChangeArrowheads="1"/>
          </p:cNvSpPr>
          <p:nvPr/>
        </p:nvSpPr>
        <p:spPr bwMode="gray">
          <a:xfrm>
            <a:off x="3331123" y="1112533"/>
            <a:ext cx="557066" cy="557066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gray">
          <a:xfrm>
            <a:off x="3336941" y="1118351"/>
            <a:ext cx="529431" cy="519249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0" name="Oval 27"/>
          <p:cNvSpPr>
            <a:spLocks noChangeArrowheads="1"/>
          </p:cNvSpPr>
          <p:nvPr/>
        </p:nvSpPr>
        <p:spPr bwMode="gray">
          <a:xfrm>
            <a:off x="3368940" y="1132896"/>
            <a:ext cx="469797" cy="421799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gray">
          <a:xfrm>
            <a:off x="3444573" y="1189621"/>
            <a:ext cx="324349" cy="41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33" name="AutoShape 30"/>
          <p:cNvSpPr>
            <a:spLocks noChangeArrowheads="1"/>
          </p:cNvSpPr>
          <p:nvPr/>
        </p:nvSpPr>
        <p:spPr bwMode="gray">
          <a:xfrm>
            <a:off x="2714669" y="4539556"/>
            <a:ext cx="1982456" cy="797055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58A4A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AutoShape 31"/>
          <p:cNvSpPr>
            <a:spLocks noChangeArrowheads="1"/>
          </p:cNvSpPr>
          <p:nvPr/>
        </p:nvSpPr>
        <p:spPr bwMode="gray">
          <a:xfrm>
            <a:off x="2755394" y="4561373"/>
            <a:ext cx="1896642" cy="70833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2B2BB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AutoShape 33"/>
          <p:cNvSpPr>
            <a:spLocks noChangeArrowheads="1"/>
          </p:cNvSpPr>
          <p:nvPr/>
        </p:nvSpPr>
        <p:spPr bwMode="gray">
          <a:xfrm>
            <a:off x="4914708" y="1387430"/>
            <a:ext cx="1982456" cy="26180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B59F43"/>
              </a:gs>
              <a:gs pos="100000">
                <a:srgbClr val="8F8849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AutoShape 34"/>
          <p:cNvSpPr>
            <a:spLocks noChangeArrowheads="1"/>
          </p:cNvSpPr>
          <p:nvPr/>
        </p:nvSpPr>
        <p:spPr bwMode="gray">
          <a:xfrm>
            <a:off x="4945252" y="1394702"/>
            <a:ext cx="1922822" cy="2568611"/>
          </a:xfrm>
          <a:prstGeom prst="roundRect">
            <a:avLst>
              <a:gd name="adj" fmla="val 16667"/>
            </a:avLst>
          </a:prstGeom>
          <a:solidFill>
            <a:srgbClr val="E9E06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AutoShape 35"/>
          <p:cNvSpPr>
            <a:spLocks noChangeArrowheads="1"/>
          </p:cNvSpPr>
          <p:nvPr/>
        </p:nvSpPr>
        <p:spPr bwMode="gray">
          <a:xfrm>
            <a:off x="4961251" y="3285526"/>
            <a:ext cx="1896642" cy="65015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E065"/>
              </a:gs>
              <a:gs pos="100000">
                <a:srgbClr val="E9E065">
                  <a:gamma/>
                  <a:tint val="5764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AutoShape 36"/>
          <p:cNvSpPr>
            <a:spLocks noChangeArrowheads="1"/>
          </p:cNvSpPr>
          <p:nvPr/>
        </p:nvSpPr>
        <p:spPr bwMode="gray">
          <a:xfrm>
            <a:off x="4961251" y="1415065"/>
            <a:ext cx="1896642" cy="64869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E065">
                  <a:gamma/>
                  <a:tint val="33333"/>
                  <a:invGamma/>
                </a:srgbClr>
              </a:gs>
              <a:gs pos="100000">
                <a:srgbClr val="E9E06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" name="Group 37"/>
          <p:cNvGrpSpPr>
            <a:grpSpLocks/>
          </p:cNvGrpSpPr>
          <p:nvPr/>
        </p:nvGrpSpPr>
        <p:grpSpPr bwMode="auto">
          <a:xfrm>
            <a:off x="5596859" y="1105261"/>
            <a:ext cx="589064" cy="589064"/>
            <a:chOff x="1289" y="582"/>
            <a:chExt cx="668" cy="668"/>
          </a:xfrm>
        </p:grpSpPr>
        <p:sp>
          <p:nvSpPr>
            <p:cNvPr id="45" name="Oval 38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Oval 39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7" name="Oval 40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8" name="Oval 41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9" name="Oval 42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41" name="Text Box 43"/>
          <p:cNvSpPr txBox="1">
            <a:spLocks noChangeArrowheads="1"/>
          </p:cNvSpPr>
          <p:nvPr/>
        </p:nvSpPr>
        <p:spPr bwMode="gray">
          <a:xfrm>
            <a:off x="5723399" y="1189621"/>
            <a:ext cx="324349" cy="41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3</a:t>
            </a:r>
            <a:endParaRPr lang="en-US"/>
          </a:p>
        </p:txBody>
      </p:sp>
      <p:sp>
        <p:nvSpPr>
          <p:cNvPr id="43" name="AutoShape 45"/>
          <p:cNvSpPr>
            <a:spLocks noChangeArrowheads="1"/>
          </p:cNvSpPr>
          <p:nvPr/>
        </p:nvSpPr>
        <p:spPr bwMode="gray">
          <a:xfrm>
            <a:off x="4920526" y="4460745"/>
            <a:ext cx="1982456" cy="797055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99BACC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AutoShape 46"/>
          <p:cNvSpPr>
            <a:spLocks noChangeArrowheads="1"/>
          </p:cNvSpPr>
          <p:nvPr/>
        </p:nvSpPr>
        <p:spPr bwMode="gray">
          <a:xfrm>
            <a:off x="4961251" y="4482562"/>
            <a:ext cx="1896642" cy="70833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8DAD4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Hộp_Văn_Bản 51"/>
          <p:cNvSpPr txBox="1"/>
          <p:nvPr/>
        </p:nvSpPr>
        <p:spPr>
          <a:xfrm>
            <a:off x="609600" y="467380"/>
            <a:ext cx="7117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chemeClr val="tx1">
                    <a:lumMod val="75000"/>
                  </a:schemeClr>
                </a:solidFill>
              </a:rPr>
              <a:t>1.Lợi </a:t>
            </a:r>
            <a:r>
              <a:rPr lang="en-US" sz="2800" i="1" dirty="0" smtClean="0">
                <a:solidFill>
                  <a:schemeClr val="tx1">
                    <a:lumMod val="75000"/>
                  </a:schemeClr>
                </a:solidFill>
              </a:rPr>
              <a:t>ích của việc tập thể dục buổi sáng:</a:t>
            </a:r>
            <a:endParaRPr lang="en-US" sz="2800" i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gray">
          <a:xfrm>
            <a:off x="2686284" y="2081893"/>
            <a:ext cx="196863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b="0" dirty="0" smtClean="0"/>
              <a:t>Thể </a:t>
            </a:r>
            <a:r>
              <a:rPr lang="en-US" sz="2000" b="0" dirty="0"/>
              <a:t>dục buổi sáng </a:t>
            </a:r>
            <a:r>
              <a:rPr lang="en-US" sz="2000" b="0" dirty="0"/>
              <a:t>phòng bệnh ngừa tật</a:t>
            </a:r>
          </a:p>
        </p:txBody>
      </p:sp>
      <p:sp>
        <p:nvSpPr>
          <p:cNvPr id="60" name="Text Box 17"/>
          <p:cNvSpPr txBox="1">
            <a:spLocks noChangeArrowheads="1"/>
          </p:cNvSpPr>
          <p:nvPr/>
        </p:nvSpPr>
        <p:spPr bwMode="gray">
          <a:xfrm>
            <a:off x="4972887" y="2056371"/>
            <a:ext cx="188500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0" dirty="0"/>
              <a:t>Thể dục buổi sáng </a:t>
            </a:r>
            <a:r>
              <a:rPr lang="en-US" sz="2000" b="0" dirty="0"/>
              <a:t>kiểm soát cân nặng</a:t>
            </a:r>
          </a:p>
        </p:txBody>
      </p:sp>
      <p:sp>
        <p:nvSpPr>
          <p:cNvPr id="75" name="AutoShape 19"/>
          <p:cNvSpPr>
            <a:spLocks noChangeArrowheads="1"/>
          </p:cNvSpPr>
          <p:nvPr/>
        </p:nvSpPr>
        <p:spPr bwMode="gray">
          <a:xfrm>
            <a:off x="2546293" y="4240660"/>
            <a:ext cx="1982456" cy="26180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34B034"/>
              </a:gs>
              <a:gs pos="100000">
                <a:srgbClr val="3F8B4A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AutoShape 20"/>
          <p:cNvSpPr>
            <a:spLocks noChangeArrowheads="1"/>
          </p:cNvSpPr>
          <p:nvPr/>
        </p:nvSpPr>
        <p:spPr bwMode="gray">
          <a:xfrm>
            <a:off x="2576837" y="4247932"/>
            <a:ext cx="1922822" cy="2568611"/>
          </a:xfrm>
          <a:prstGeom prst="roundRect">
            <a:avLst>
              <a:gd name="adj" fmla="val 16667"/>
            </a:avLst>
          </a:prstGeom>
          <a:solidFill>
            <a:srgbClr val="73E7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AutoShape 21"/>
          <p:cNvSpPr>
            <a:spLocks noChangeArrowheads="1"/>
          </p:cNvSpPr>
          <p:nvPr/>
        </p:nvSpPr>
        <p:spPr bwMode="gray">
          <a:xfrm>
            <a:off x="2592836" y="6138756"/>
            <a:ext cx="1896642" cy="65015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3E77E"/>
              </a:gs>
              <a:gs pos="100000">
                <a:srgbClr val="73E77E">
                  <a:gamma/>
                  <a:tint val="54510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AutoShape 22"/>
          <p:cNvSpPr>
            <a:spLocks noChangeArrowheads="1"/>
          </p:cNvSpPr>
          <p:nvPr/>
        </p:nvSpPr>
        <p:spPr bwMode="gray">
          <a:xfrm>
            <a:off x="2592836" y="4268295"/>
            <a:ext cx="1896642" cy="64869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3E77E">
                  <a:gamma/>
                  <a:tint val="33333"/>
                  <a:invGamma/>
                </a:srgbClr>
              </a:gs>
              <a:gs pos="100000">
                <a:srgbClr val="73E77E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Oval 23"/>
          <p:cNvSpPr>
            <a:spLocks noChangeArrowheads="1"/>
          </p:cNvSpPr>
          <p:nvPr/>
        </p:nvSpPr>
        <p:spPr bwMode="gray">
          <a:xfrm>
            <a:off x="3278762" y="3879680"/>
            <a:ext cx="589064" cy="589064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" name="Oval 24"/>
          <p:cNvSpPr>
            <a:spLocks noChangeArrowheads="1"/>
          </p:cNvSpPr>
          <p:nvPr/>
        </p:nvSpPr>
        <p:spPr bwMode="gray">
          <a:xfrm>
            <a:off x="3284580" y="3884043"/>
            <a:ext cx="570156" cy="570156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1" name="Oval 25"/>
          <p:cNvSpPr>
            <a:spLocks noChangeArrowheads="1"/>
          </p:cNvSpPr>
          <p:nvPr/>
        </p:nvSpPr>
        <p:spPr bwMode="gray">
          <a:xfrm>
            <a:off x="3291852" y="3886952"/>
            <a:ext cx="557066" cy="557066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2" name="Oval 26"/>
          <p:cNvSpPr>
            <a:spLocks noChangeArrowheads="1"/>
          </p:cNvSpPr>
          <p:nvPr/>
        </p:nvSpPr>
        <p:spPr bwMode="gray">
          <a:xfrm>
            <a:off x="3297670" y="3892770"/>
            <a:ext cx="529431" cy="519249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3" name="Oval 27"/>
          <p:cNvSpPr>
            <a:spLocks noChangeArrowheads="1"/>
          </p:cNvSpPr>
          <p:nvPr/>
        </p:nvSpPr>
        <p:spPr bwMode="gray">
          <a:xfrm>
            <a:off x="3329669" y="3907315"/>
            <a:ext cx="469797" cy="421799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dirty="0"/>
          </a:p>
        </p:txBody>
      </p:sp>
      <p:sp>
        <p:nvSpPr>
          <p:cNvPr id="84" name="Text Box 28"/>
          <p:cNvSpPr txBox="1">
            <a:spLocks noChangeArrowheads="1"/>
          </p:cNvSpPr>
          <p:nvPr/>
        </p:nvSpPr>
        <p:spPr bwMode="gray">
          <a:xfrm>
            <a:off x="3389383" y="3964040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5</a:t>
            </a:r>
            <a:endParaRPr lang="en-US" dirty="0"/>
          </a:p>
        </p:txBody>
      </p:sp>
      <p:sp>
        <p:nvSpPr>
          <p:cNvPr id="85" name="Text Box 17"/>
          <p:cNvSpPr txBox="1">
            <a:spLocks noChangeArrowheads="1"/>
          </p:cNvSpPr>
          <p:nvPr/>
        </p:nvSpPr>
        <p:spPr bwMode="gray">
          <a:xfrm>
            <a:off x="2571746" y="4909601"/>
            <a:ext cx="188500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vi-VN" sz="2000" b="0" dirty="0"/>
              <a:t>Tốt cho não bộ, tăng cường trí nhớ</a:t>
            </a:r>
          </a:p>
        </p:txBody>
      </p:sp>
      <p:sp>
        <p:nvSpPr>
          <p:cNvPr id="88" name="AutoShape 4"/>
          <p:cNvSpPr>
            <a:spLocks noChangeArrowheads="1"/>
          </p:cNvSpPr>
          <p:nvPr/>
        </p:nvSpPr>
        <p:spPr bwMode="gray">
          <a:xfrm>
            <a:off x="382509" y="4241118"/>
            <a:ext cx="1982456" cy="26180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4E91D4"/>
              </a:gs>
              <a:gs pos="100000">
                <a:srgbClr val="3477A4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AutoShape 5"/>
          <p:cNvSpPr>
            <a:spLocks noChangeArrowheads="1"/>
          </p:cNvSpPr>
          <p:nvPr/>
        </p:nvSpPr>
        <p:spPr bwMode="gray">
          <a:xfrm>
            <a:off x="413053" y="4248390"/>
            <a:ext cx="1922822" cy="2568611"/>
          </a:xfrm>
          <a:prstGeom prst="roundRect">
            <a:avLst>
              <a:gd name="adj" fmla="val 16667"/>
            </a:avLst>
          </a:prstGeom>
          <a:solidFill>
            <a:srgbClr val="3CA1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AutoShape 6"/>
          <p:cNvSpPr>
            <a:spLocks noChangeArrowheads="1"/>
          </p:cNvSpPr>
          <p:nvPr/>
        </p:nvSpPr>
        <p:spPr bwMode="gray">
          <a:xfrm>
            <a:off x="429052" y="6139214"/>
            <a:ext cx="1896642" cy="65015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alpha val="0"/>
                </a:srgbClr>
              </a:gs>
              <a:gs pos="100000">
                <a:srgbClr val="3CA1E6">
                  <a:gamma/>
                  <a:tint val="5137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AutoShape 7"/>
          <p:cNvSpPr>
            <a:spLocks noChangeArrowheads="1"/>
          </p:cNvSpPr>
          <p:nvPr/>
        </p:nvSpPr>
        <p:spPr bwMode="gray">
          <a:xfrm>
            <a:off x="429052" y="4268753"/>
            <a:ext cx="1896642" cy="64869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gamma/>
                  <a:tint val="33333"/>
                  <a:invGamma/>
                </a:srgbClr>
              </a:gs>
              <a:gs pos="100000">
                <a:srgbClr val="3CA1E6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" name="Group 10"/>
          <p:cNvGrpSpPr>
            <a:grpSpLocks/>
          </p:cNvGrpSpPr>
          <p:nvPr/>
        </p:nvGrpSpPr>
        <p:grpSpPr bwMode="auto">
          <a:xfrm>
            <a:off x="1064660" y="3958949"/>
            <a:ext cx="589064" cy="589064"/>
            <a:chOff x="1289" y="582"/>
            <a:chExt cx="668" cy="668"/>
          </a:xfrm>
        </p:grpSpPr>
        <p:sp>
          <p:nvSpPr>
            <p:cNvPr id="93" name="Oval 11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4" name="Oval 12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" name="Oval 13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" name="Oval 14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7" name="Oval 15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98" name="Text Box 16"/>
          <p:cNvSpPr txBox="1">
            <a:spLocks noChangeArrowheads="1"/>
          </p:cNvSpPr>
          <p:nvPr/>
        </p:nvSpPr>
        <p:spPr bwMode="gray">
          <a:xfrm>
            <a:off x="1177571" y="4016465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4</a:t>
            </a:r>
            <a:endParaRPr lang="en-US" dirty="0"/>
          </a:p>
        </p:txBody>
      </p:sp>
      <p:sp>
        <p:nvSpPr>
          <p:cNvPr id="99" name="Text Box 17"/>
          <p:cNvSpPr txBox="1">
            <a:spLocks noChangeArrowheads="1"/>
          </p:cNvSpPr>
          <p:nvPr/>
        </p:nvSpPr>
        <p:spPr bwMode="gray">
          <a:xfrm>
            <a:off x="453388" y="4960822"/>
            <a:ext cx="188500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0" dirty="0"/>
              <a:t>Thể dục buổi sáng cho </a:t>
            </a:r>
            <a:r>
              <a:rPr lang="en-US" sz="2000" b="0" dirty="0"/>
              <a:t>giấc ngủ ngon</a:t>
            </a:r>
          </a:p>
        </p:txBody>
      </p:sp>
      <p:sp>
        <p:nvSpPr>
          <p:cNvPr id="102" name="AutoShape 33"/>
          <p:cNvSpPr>
            <a:spLocks noChangeArrowheads="1"/>
          </p:cNvSpPr>
          <p:nvPr/>
        </p:nvSpPr>
        <p:spPr bwMode="gray">
          <a:xfrm>
            <a:off x="4914708" y="4232690"/>
            <a:ext cx="1982456" cy="26180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B59F43"/>
              </a:gs>
              <a:gs pos="100000">
                <a:srgbClr val="8F8849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AutoShape 34"/>
          <p:cNvSpPr>
            <a:spLocks noChangeArrowheads="1"/>
          </p:cNvSpPr>
          <p:nvPr/>
        </p:nvSpPr>
        <p:spPr bwMode="gray">
          <a:xfrm>
            <a:off x="4945252" y="4239962"/>
            <a:ext cx="1922822" cy="2568611"/>
          </a:xfrm>
          <a:prstGeom prst="roundRect">
            <a:avLst>
              <a:gd name="adj" fmla="val 16667"/>
            </a:avLst>
          </a:prstGeom>
          <a:solidFill>
            <a:srgbClr val="E9E06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AutoShape 35"/>
          <p:cNvSpPr>
            <a:spLocks noChangeArrowheads="1"/>
          </p:cNvSpPr>
          <p:nvPr/>
        </p:nvSpPr>
        <p:spPr bwMode="gray">
          <a:xfrm>
            <a:off x="4961251" y="6130786"/>
            <a:ext cx="1896642" cy="65015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E065"/>
              </a:gs>
              <a:gs pos="100000">
                <a:srgbClr val="E9E065">
                  <a:gamma/>
                  <a:tint val="5764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AutoShape 36"/>
          <p:cNvSpPr>
            <a:spLocks noChangeArrowheads="1"/>
          </p:cNvSpPr>
          <p:nvPr/>
        </p:nvSpPr>
        <p:spPr bwMode="gray">
          <a:xfrm>
            <a:off x="4961251" y="4260325"/>
            <a:ext cx="1896642" cy="64869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E065">
                  <a:gamma/>
                  <a:tint val="33333"/>
                  <a:invGamma/>
                </a:srgbClr>
              </a:gs>
              <a:gs pos="100000">
                <a:srgbClr val="E9E06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6" name="Group 37"/>
          <p:cNvGrpSpPr>
            <a:grpSpLocks/>
          </p:cNvGrpSpPr>
          <p:nvPr/>
        </p:nvGrpSpPr>
        <p:grpSpPr bwMode="auto">
          <a:xfrm>
            <a:off x="5596859" y="3950521"/>
            <a:ext cx="589064" cy="589064"/>
            <a:chOff x="1289" y="582"/>
            <a:chExt cx="668" cy="668"/>
          </a:xfrm>
        </p:grpSpPr>
        <p:sp>
          <p:nvSpPr>
            <p:cNvPr id="107" name="Oval 38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8" name="Oval 39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09" name="Oval 40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10" name="Oval 41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11" name="Oval 42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112" name="Text Box 43"/>
          <p:cNvSpPr txBox="1">
            <a:spLocks noChangeArrowheads="1"/>
          </p:cNvSpPr>
          <p:nvPr/>
        </p:nvSpPr>
        <p:spPr bwMode="gray">
          <a:xfrm>
            <a:off x="5707480" y="4034881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6</a:t>
            </a:r>
            <a:endParaRPr lang="en-US" dirty="0"/>
          </a:p>
        </p:txBody>
      </p:sp>
      <p:sp>
        <p:nvSpPr>
          <p:cNvPr id="113" name="Text Box 17"/>
          <p:cNvSpPr txBox="1">
            <a:spLocks noChangeArrowheads="1"/>
          </p:cNvSpPr>
          <p:nvPr/>
        </p:nvSpPr>
        <p:spPr bwMode="gray">
          <a:xfrm>
            <a:off x="4972887" y="4901631"/>
            <a:ext cx="188500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vi-VN" sz="2000" b="0" dirty="0"/>
              <a:t>Tăng cường hệ miễn dịch, giúp tinh thần thoải mái hơn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/>
          <p:cNvSpPr>
            <a:spLocks noChangeArrowheads="1"/>
          </p:cNvSpPr>
          <p:nvPr/>
        </p:nvSpPr>
        <p:spPr bwMode="gray">
          <a:xfrm>
            <a:off x="357095" y="1333614"/>
            <a:ext cx="1982456" cy="26180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4E91D4"/>
              </a:gs>
              <a:gs pos="100000">
                <a:srgbClr val="3477A4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gray">
          <a:xfrm>
            <a:off x="387639" y="1340886"/>
            <a:ext cx="1922822" cy="2568611"/>
          </a:xfrm>
          <a:prstGeom prst="roundRect">
            <a:avLst>
              <a:gd name="adj" fmla="val 16667"/>
            </a:avLst>
          </a:prstGeom>
          <a:solidFill>
            <a:srgbClr val="3CA1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403638" y="3231710"/>
            <a:ext cx="1896642" cy="65015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alpha val="0"/>
                </a:srgbClr>
              </a:gs>
              <a:gs pos="100000">
                <a:srgbClr val="3CA1E6">
                  <a:gamma/>
                  <a:tint val="5137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gray">
          <a:xfrm>
            <a:off x="403638" y="1361249"/>
            <a:ext cx="1896642" cy="64869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gamma/>
                  <a:tint val="33333"/>
                  <a:invGamma/>
                </a:srgbClr>
              </a:gs>
              <a:gs pos="100000">
                <a:srgbClr val="3CA1E6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gray">
          <a:xfrm>
            <a:off x="603631" y="4460745"/>
            <a:ext cx="1982456" cy="797055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729EB4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gray">
          <a:xfrm>
            <a:off x="644356" y="4482562"/>
            <a:ext cx="1896642" cy="70833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DAFD4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1039246" y="1051445"/>
            <a:ext cx="589064" cy="589064"/>
            <a:chOff x="1289" y="582"/>
            <a:chExt cx="668" cy="668"/>
          </a:xfrm>
        </p:grpSpPr>
        <p:sp>
          <p:nvSpPr>
            <p:cNvPr id="16" name="Oval 11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9" name="Oval 14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0" name="Oval 15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14" name="Text Box 16"/>
          <p:cNvSpPr txBox="1">
            <a:spLocks noChangeArrowheads="1"/>
          </p:cNvSpPr>
          <p:nvPr/>
        </p:nvSpPr>
        <p:spPr bwMode="gray">
          <a:xfrm>
            <a:off x="1165786" y="1135805"/>
            <a:ext cx="324349" cy="41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gray">
          <a:xfrm>
            <a:off x="426910" y="2002555"/>
            <a:ext cx="18850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0" i="1" dirty="0" smtClean="0">
                <a:solidFill>
                  <a:srgbClr val="000000"/>
                </a:solidFill>
                <a:latin typeface="Verdana" pitchFamily="34" charset="0"/>
              </a:rPr>
              <a:t>Đi bộ</a:t>
            </a:r>
            <a:endParaRPr lang="en-US" sz="2000" b="0" i="1" dirty="0"/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 bwMode="gray">
          <a:xfrm>
            <a:off x="2635882" y="1387430"/>
            <a:ext cx="1982456" cy="26180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34B034"/>
              </a:gs>
              <a:gs pos="100000">
                <a:srgbClr val="3F8B4A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gray">
          <a:xfrm>
            <a:off x="2666426" y="1394702"/>
            <a:ext cx="1922822" cy="2568611"/>
          </a:xfrm>
          <a:prstGeom prst="roundRect">
            <a:avLst>
              <a:gd name="adj" fmla="val 16667"/>
            </a:avLst>
          </a:prstGeom>
          <a:solidFill>
            <a:srgbClr val="73E7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gray">
          <a:xfrm>
            <a:off x="2682425" y="3285526"/>
            <a:ext cx="1896642" cy="65015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3E77E"/>
              </a:gs>
              <a:gs pos="100000">
                <a:srgbClr val="73E77E">
                  <a:gamma/>
                  <a:tint val="54510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22"/>
          <p:cNvSpPr>
            <a:spLocks noChangeArrowheads="1"/>
          </p:cNvSpPr>
          <p:nvPr/>
        </p:nvSpPr>
        <p:spPr bwMode="gray">
          <a:xfrm>
            <a:off x="2682425" y="1415065"/>
            <a:ext cx="1896642" cy="64869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3E77E">
                  <a:gamma/>
                  <a:tint val="33333"/>
                  <a:invGamma/>
                </a:srgbClr>
              </a:gs>
              <a:gs pos="100000">
                <a:srgbClr val="73E77E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3"/>
          <p:cNvSpPr>
            <a:spLocks noChangeArrowheads="1"/>
          </p:cNvSpPr>
          <p:nvPr/>
        </p:nvSpPr>
        <p:spPr bwMode="gray">
          <a:xfrm>
            <a:off x="3318033" y="1105261"/>
            <a:ext cx="589064" cy="589064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Oval 24"/>
          <p:cNvSpPr>
            <a:spLocks noChangeArrowheads="1"/>
          </p:cNvSpPr>
          <p:nvPr/>
        </p:nvSpPr>
        <p:spPr bwMode="gray">
          <a:xfrm>
            <a:off x="3323851" y="1109624"/>
            <a:ext cx="570156" cy="570156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8" name="Oval 25"/>
          <p:cNvSpPr>
            <a:spLocks noChangeArrowheads="1"/>
          </p:cNvSpPr>
          <p:nvPr/>
        </p:nvSpPr>
        <p:spPr bwMode="gray">
          <a:xfrm>
            <a:off x="3331123" y="1112533"/>
            <a:ext cx="557066" cy="557066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gray">
          <a:xfrm>
            <a:off x="3336941" y="1118351"/>
            <a:ext cx="529431" cy="519249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0" name="Oval 27"/>
          <p:cNvSpPr>
            <a:spLocks noChangeArrowheads="1"/>
          </p:cNvSpPr>
          <p:nvPr/>
        </p:nvSpPr>
        <p:spPr bwMode="gray">
          <a:xfrm>
            <a:off x="3368940" y="1132896"/>
            <a:ext cx="469797" cy="421799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gray">
          <a:xfrm>
            <a:off x="3444573" y="1189621"/>
            <a:ext cx="324349" cy="41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33" name="AutoShape 30"/>
          <p:cNvSpPr>
            <a:spLocks noChangeArrowheads="1"/>
          </p:cNvSpPr>
          <p:nvPr/>
        </p:nvSpPr>
        <p:spPr bwMode="gray">
          <a:xfrm>
            <a:off x="2714669" y="4539556"/>
            <a:ext cx="1982456" cy="797055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58A4A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AutoShape 31"/>
          <p:cNvSpPr>
            <a:spLocks noChangeArrowheads="1"/>
          </p:cNvSpPr>
          <p:nvPr/>
        </p:nvSpPr>
        <p:spPr bwMode="gray">
          <a:xfrm>
            <a:off x="2755394" y="4561373"/>
            <a:ext cx="1896642" cy="70833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2B2BB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AutoShape 33"/>
          <p:cNvSpPr>
            <a:spLocks noChangeArrowheads="1"/>
          </p:cNvSpPr>
          <p:nvPr/>
        </p:nvSpPr>
        <p:spPr bwMode="gray">
          <a:xfrm>
            <a:off x="4914708" y="1387430"/>
            <a:ext cx="1982456" cy="26180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B59F43"/>
              </a:gs>
              <a:gs pos="100000">
                <a:srgbClr val="8F8849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AutoShape 34"/>
          <p:cNvSpPr>
            <a:spLocks noChangeArrowheads="1"/>
          </p:cNvSpPr>
          <p:nvPr/>
        </p:nvSpPr>
        <p:spPr bwMode="gray">
          <a:xfrm>
            <a:off x="4970086" y="1445852"/>
            <a:ext cx="1922822" cy="2568611"/>
          </a:xfrm>
          <a:prstGeom prst="roundRect">
            <a:avLst>
              <a:gd name="adj" fmla="val 16667"/>
            </a:avLst>
          </a:prstGeom>
          <a:solidFill>
            <a:srgbClr val="E9E06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AutoShape 36"/>
          <p:cNvSpPr>
            <a:spLocks noChangeArrowheads="1"/>
          </p:cNvSpPr>
          <p:nvPr/>
        </p:nvSpPr>
        <p:spPr bwMode="gray">
          <a:xfrm>
            <a:off x="4961251" y="1415065"/>
            <a:ext cx="1896642" cy="64869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E065">
                  <a:gamma/>
                  <a:tint val="33333"/>
                  <a:invGamma/>
                </a:srgbClr>
              </a:gs>
              <a:gs pos="100000">
                <a:srgbClr val="E9E06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" name="Group 37"/>
          <p:cNvGrpSpPr>
            <a:grpSpLocks/>
          </p:cNvGrpSpPr>
          <p:nvPr/>
        </p:nvGrpSpPr>
        <p:grpSpPr bwMode="auto">
          <a:xfrm>
            <a:off x="5596859" y="1105261"/>
            <a:ext cx="589064" cy="589064"/>
            <a:chOff x="1289" y="582"/>
            <a:chExt cx="668" cy="668"/>
          </a:xfrm>
        </p:grpSpPr>
        <p:sp>
          <p:nvSpPr>
            <p:cNvPr id="45" name="Oval 38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Oval 39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7" name="Oval 40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8" name="Oval 41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9" name="Oval 42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41" name="Text Box 43"/>
          <p:cNvSpPr txBox="1">
            <a:spLocks noChangeArrowheads="1"/>
          </p:cNvSpPr>
          <p:nvPr/>
        </p:nvSpPr>
        <p:spPr bwMode="gray">
          <a:xfrm>
            <a:off x="5723399" y="1189621"/>
            <a:ext cx="324349" cy="41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3</a:t>
            </a:r>
            <a:endParaRPr lang="en-US"/>
          </a:p>
        </p:txBody>
      </p:sp>
      <p:sp>
        <p:nvSpPr>
          <p:cNvPr id="43" name="AutoShape 45"/>
          <p:cNvSpPr>
            <a:spLocks noChangeArrowheads="1"/>
          </p:cNvSpPr>
          <p:nvPr/>
        </p:nvSpPr>
        <p:spPr bwMode="gray">
          <a:xfrm>
            <a:off x="4920526" y="4460745"/>
            <a:ext cx="1982456" cy="797055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99BACC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AutoShape 46"/>
          <p:cNvSpPr>
            <a:spLocks noChangeArrowheads="1"/>
          </p:cNvSpPr>
          <p:nvPr/>
        </p:nvSpPr>
        <p:spPr bwMode="gray">
          <a:xfrm>
            <a:off x="4961251" y="4482562"/>
            <a:ext cx="1896642" cy="70833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8DAD4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Hộp_Văn_Bản 51"/>
          <p:cNvSpPr txBox="1"/>
          <p:nvPr/>
        </p:nvSpPr>
        <p:spPr>
          <a:xfrm>
            <a:off x="609600" y="467380"/>
            <a:ext cx="4697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chemeClr val="tx1">
                    <a:lumMod val="75000"/>
                  </a:schemeClr>
                </a:solidFill>
              </a:rPr>
              <a:t>2.Các hình thức luyện tập:</a:t>
            </a:r>
            <a:endParaRPr lang="en-US" sz="2800" i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gray">
          <a:xfrm>
            <a:off x="2666426" y="2030971"/>
            <a:ext cx="18850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0" i="1" dirty="0" smtClean="0">
                <a:solidFill>
                  <a:srgbClr val="000000"/>
                </a:solidFill>
                <a:latin typeface="Verdana" pitchFamily="34" charset="0"/>
              </a:rPr>
              <a:t>CHẠY BỘ</a:t>
            </a:r>
            <a:endParaRPr lang="en-US" sz="2000" b="0" i="1" dirty="0"/>
          </a:p>
        </p:txBody>
      </p:sp>
      <p:sp>
        <p:nvSpPr>
          <p:cNvPr id="60" name="Text Box 17"/>
          <p:cNvSpPr txBox="1">
            <a:spLocks noChangeArrowheads="1"/>
          </p:cNvSpPr>
          <p:nvPr/>
        </p:nvSpPr>
        <p:spPr bwMode="gray">
          <a:xfrm>
            <a:off x="5121165" y="1930763"/>
            <a:ext cx="18850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0" i="1" dirty="0" smtClean="0">
                <a:solidFill>
                  <a:schemeClr val="bg2">
                    <a:lumMod val="50000"/>
                  </a:schemeClr>
                </a:solidFill>
                <a:latin typeface="Verdana" pitchFamily="34" charset="0"/>
              </a:rPr>
              <a:t>Đạp xe đạp</a:t>
            </a:r>
            <a:endParaRPr lang="en-US" sz="2000" b="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" name="AutoShape 19"/>
          <p:cNvSpPr>
            <a:spLocks noChangeArrowheads="1"/>
          </p:cNvSpPr>
          <p:nvPr/>
        </p:nvSpPr>
        <p:spPr bwMode="gray">
          <a:xfrm>
            <a:off x="2546293" y="4240660"/>
            <a:ext cx="1982456" cy="26180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34B034"/>
              </a:gs>
              <a:gs pos="100000">
                <a:srgbClr val="3F8B4A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AutoShape 20"/>
          <p:cNvSpPr>
            <a:spLocks noChangeArrowheads="1"/>
          </p:cNvSpPr>
          <p:nvPr/>
        </p:nvSpPr>
        <p:spPr bwMode="gray">
          <a:xfrm>
            <a:off x="2576837" y="4247932"/>
            <a:ext cx="1922822" cy="2568611"/>
          </a:xfrm>
          <a:prstGeom prst="roundRect">
            <a:avLst>
              <a:gd name="adj" fmla="val 16667"/>
            </a:avLst>
          </a:prstGeom>
          <a:solidFill>
            <a:srgbClr val="73E7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AutoShape 21"/>
          <p:cNvSpPr>
            <a:spLocks noChangeArrowheads="1"/>
          </p:cNvSpPr>
          <p:nvPr/>
        </p:nvSpPr>
        <p:spPr bwMode="gray">
          <a:xfrm>
            <a:off x="2592836" y="6138756"/>
            <a:ext cx="1896642" cy="65015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3E77E"/>
              </a:gs>
              <a:gs pos="100000">
                <a:srgbClr val="73E77E">
                  <a:gamma/>
                  <a:tint val="54510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AutoShape 22"/>
          <p:cNvSpPr>
            <a:spLocks noChangeArrowheads="1"/>
          </p:cNvSpPr>
          <p:nvPr/>
        </p:nvSpPr>
        <p:spPr bwMode="gray">
          <a:xfrm>
            <a:off x="2592836" y="4268295"/>
            <a:ext cx="1896642" cy="64869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3E77E">
                  <a:gamma/>
                  <a:tint val="33333"/>
                  <a:invGamma/>
                </a:srgbClr>
              </a:gs>
              <a:gs pos="100000">
                <a:srgbClr val="73E77E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Oval 23"/>
          <p:cNvSpPr>
            <a:spLocks noChangeArrowheads="1"/>
          </p:cNvSpPr>
          <p:nvPr/>
        </p:nvSpPr>
        <p:spPr bwMode="gray">
          <a:xfrm>
            <a:off x="3278762" y="3879680"/>
            <a:ext cx="589064" cy="589064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" name="Oval 24"/>
          <p:cNvSpPr>
            <a:spLocks noChangeArrowheads="1"/>
          </p:cNvSpPr>
          <p:nvPr/>
        </p:nvSpPr>
        <p:spPr bwMode="gray">
          <a:xfrm>
            <a:off x="3284580" y="3884043"/>
            <a:ext cx="570156" cy="570156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1" name="Oval 25"/>
          <p:cNvSpPr>
            <a:spLocks noChangeArrowheads="1"/>
          </p:cNvSpPr>
          <p:nvPr/>
        </p:nvSpPr>
        <p:spPr bwMode="gray">
          <a:xfrm>
            <a:off x="3291852" y="3886952"/>
            <a:ext cx="557066" cy="557066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2" name="Oval 26"/>
          <p:cNvSpPr>
            <a:spLocks noChangeArrowheads="1"/>
          </p:cNvSpPr>
          <p:nvPr/>
        </p:nvSpPr>
        <p:spPr bwMode="gray">
          <a:xfrm>
            <a:off x="3297670" y="3892770"/>
            <a:ext cx="529431" cy="519249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3" name="Oval 27"/>
          <p:cNvSpPr>
            <a:spLocks noChangeArrowheads="1"/>
          </p:cNvSpPr>
          <p:nvPr/>
        </p:nvSpPr>
        <p:spPr bwMode="gray">
          <a:xfrm>
            <a:off x="3329669" y="3907315"/>
            <a:ext cx="469797" cy="421799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dirty="0"/>
          </a:p>
        </p:txBody>
      </p:sp>
      <p:sp>
        <p:nvSpPr>
          <p:cNvPr id="84" name="Text Box 28"/>
          <p:cNvSpPr txBox="1">
            <a:spLocks noChangeArrowheads="1"/>
          </p:cNvSpPr>
          <p:nvPr/>
        </p:nvSpPr>
        <p:spPr bwMode="gray">
          <a:xfrm>
            <a:off x="3389383" y="3964040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5</a:t>
            </a:r>
            <a:endParaRPr lang="en-US" dirty="0"/>
          </a:p>
        </p:txBody>
      </p:sp>
      <p:sp>
        <p:nvSpPr>
          <p:cNvPr id="85" name="Text Box 17"/>
          <p:cNvSpPr txBox="1">
            <a:spLocks noChangeArrowheads="1"/>
          </p:cNvSpPr>
          <p:nvPr/>
        </p:nvSpPr>
        <p:spPr bwMode="gray">
          <a:xfrm>
            <a:off x="2571746" y="4909601"/>
            <a:ext cx="18850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0" i="1" dirty="0" smtClean="0">
                <a:solidFill>
                  <a:srgbClr val="000000"/>
                </a:solidFill>
                <a:latin typeface="Verdana" pitchFamily="34" charset="0"/>
              </a:rPr>
              <a:t>Cầu lông</a:t>
            </a:r>
            <a:endParaRPr lang="en-US" sz="2000" b="0" i="1" dirty="0"/>
          </a:p>
        </p:txBody>
      </p:sp>
      <p:sp>
        <p:nvSpPr>
          <p:cNvPr id="88" name="AutoShape 4"/>
          <p:cNvSpPr>
            <a:spLocks noChangeArrowheads="1"/>
          </p:cNvSpPr>
          <p:nvPr/>
        </p:nvSpPr>
        <p:spPr bwMode="gray">
          <a:xfrm>
            <a:off x="382509" y="4241118"/>
            <a:ext cx="1982456" cy="26180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4E91D4"/>
              </a:gs>
              <a:gs pos="100000">
                <a:srgbClr val="3477A4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AutoShape 5"/>
          <p:cNvSpPr>
            <a:spLocks noChangeArrowheads="1"/>
          </p:cNvSpPr>
          <p:nvPr/>
        </p:nvSpPr>
        <p:spPr bwMode="gray">
          <a:xfrm>
            <a:off x="413053" y="4248390"/>
            <a:ext cx="1922822" cy="2568611"/>
          </a:xfrm>
          <a:prstGeom prst="roundRect">
            <a:avLst>
              <a:gd name="adj" fmla="val 16667"/>
            </a:avLst>
          </a:prstGeom>
          <a:solidFill>
            <a:srgbClr val="3CA1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AutoShape 6"/>
          <p:cNvSpPr>
            <a:spLocks noChangeArrowheads="1"/>
          </p:cNvSpPr>
          <p:nvPr/>
        </p:nvSpPr>
        <p:spPr bwMode="gray">
          <a:xfrm>
            <a:off x="429052" y="6139214"/>
            <a:ext cx="1896642" cy="65015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alpha val="0"/>
                </a:srgbClr>
              </a:gs>
              <a:gs pos="100000">
                <a:srgbClr val="3CA1E6">
                  <a:gamma/>
                  <a:tint val="5137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AutoShape 7"/>
          <p:cNvSpPr>
            <a:spLocks noChangeArrowheads="1"/>
          </p:cNvSpPr>
          <p:nvPr/>
        </p:nvSpPr>
        <p:spPr bwMode="gray">
          <a:xfrm>
            <a:off x="429052" y="4268753"/>
            <a:ext cx="1896642" cy="64869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gamma/>
                  <a:tint val="33333"/>
                  <a:invGamma/>
                </a:srgbClr>
              </a:gs>
              <a:gs pos="100000">
                <a:srgbClr val="3CA1E6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" name="Group 10"/>
          <p:cNvGrpSpPr>
            <a:grpSpLocks/>
          </p:cNvGrpSpPr>
          <p:nvPr/>
        </p:nvGrpSpPr>
        <p:grpSpPr bwMode="auto">
          <a:xfrm>
            <a:off x="1064660" y="3958949"/>
            <a:ext cx="589064" cy="589064"/>
            <a:chOff x="1289" y="582"/>
            <a:chExt cx="668" cy="668"/>
          </a:xfrm>
        </p:grpSpPr>
        <p:sp>
          <p:nvSpPr>
            <p:cNvPr id="93" name="Oval 11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4" name="Oval 12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" name="Oval 13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" name="Oval 14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7" name="Oval 15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98" name="Text Box 16"/>
          <p:cNvSpPr txBox="1">
            <a:spLocks noChangeArrowheads="1"/>
          </p:cNvSpPr>
          <p:nvPr/>
        </p:nvSpPr>
        <p:spPr bwMode="gray">
          <a:xfrm>
            <a:off x="1177571" y="4016465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4</a:t>
            </a:r>
            <a:endParaRPr lang="en-US" dirty="0"/>
          </a:p>
        </p:txBody>
      </p:sp>
      <p:sp>
        <p:nvSpPr>
          <p:cNvPr id="99" name="Text Box 17"/>
          <p:cNvSpPr txBox="1">
            <a:spLocks noChangeArrowheads="1"/>
          </p:cNvSpPr>
          <p:nvPr/>
        </p:nvSpPr>
        <p:spPr bwMode="gray">
          <a:xfrm>
            <a:off x="452324" y="4910059"/>
            <a:ext cx="18850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 smtClean="0"/>
              <a:t>Tập yoga</a:t>
            </a:r>
            <a:endParaRPr lang="vi-VN" sz="2000" dirty="0"/>
          </a:p>
        </p:txBody>
      </p:sp>
      <p:sp>
        <p:nvSpPr>
          <p:cNvPr id="102" name="AutoShape 33"/>
          <p:cNvSpPr>
            <a:spLocks noChangeArrowheads="1"/>
          </p:cNvSpPr>
          <p:nvPr/>
        </p:nvSpPr>
        <p:spPr bwMode="gray">
          <a:xfrm>
            <a:off x="4914708" y="4232690"/>
            <a:ext cx="1982456" cy="26180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B59F43"/>
              </a:gs>
              <a:gs pos="100000">
                <a:srgbClr val="8F8849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AutoShape 34"/>
          <p:cNvSpPr>
            <a:spLocks noChangeArrowheads="1"/>
          </p:cNvSpPr>
          <p:nvPr/>
        </p:nvSpPr>
        <p:spPr bwMode="gray">
          <a:xfrm>
            <a:off x="4945252" y="4239962"/>
            <a:ext cx="1922822" cy="2568611"/>
          </a:xfrm>
          <a:prstGeom prst="roundRect">
            <a:avLst>
              <a:gd name="adj" fmla="val 16667"/>
            </a:avLst>
          </a:prstGeom>
          <a:solidFill>
            <a:srgbClr val="E9E06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AutoShape 35"/>
          <p:cNvSpPr>
            <a:spLocks noChangeArrowheads="1"/>
          </p:cNvSpPr>
          <p:nvPr/>
        </p:nvSpPr>
        <p:spPr bwMode="gray">
          <a:xfrm>
            <a:off x="4961251" y="6130786"/>
            <a:ext cx="1896642" cy="65015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E065"/>
              </a:gs>
              <a:gs pos="100000">
                <a:srgbClr val="E9E065">
                  <a:gamma/>
                  <a:tint val="5764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AutoShape 36"/>
          <p:cNvSpPr>
            <a:spLocks noChangeArrowheads="1"/>
          </p:cNvSpPr>
          <p:nvPr/>
        </p:nvSpPr>
        <p:spPr bwMode="gray">
          <a:xfrm>
            <a:off x="4961251" y="4260325"/>
            <a:ext cx="1896642" cy="64869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E065">
                  <a:gamma/>
                  <a:tint val="33333"/>
                  <a:invGamma/>
                </a:srgbClr>
              </a:gs>
              <a:gs pos="100000">
                <a:srgbClr val="E9E06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6" name="Group 37"/>
          <p:cNvGrpSpPr>
            <a:grpSpLocks/>
          </p:cNvGrpSpPr>
          <p:nvPr/>
        </p:nvGrpSpPr>
        <p:grpSpPr bwMode="auto">
          <a:xfrm>
            <a:off x="5596859" y="3950521"/>
            <a:ext cx="589064" cy="589064"/>
            <a:chOff x="1289" y="582"/>
            <a:chExt cx="668" cy="668"/>
          </a:xfrm>
        </p:grpSpPr>
        <p:sp>
          <p:nvSpPr>
            <p:cNvPr id="107" name="Oval 38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8" name="Oval 39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09" name="Oval 40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10" name="Oval 41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11" name="Oval 42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112" name="Text Box 43"/>
          <p:cNvSpPr txBox="1">
            <a:spLocks noChangeArrowheads="1"/>
          </p:cNvSpPr>
          <p:nvPr/>
        </p:nvSpPr>
        <p:spPr bwMode="gray">
          <a:xfrm>
            <a:off x="5707480" y="4034881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6</a:t>
            </a:r>
            <a:endParaRPr lang="en-US" dirty="0"/>
          </a:p>
        </p:txBody>
      </p:sp>
      <p:sp>
        <p:nvSpPr>
          <p:cNvPr id="113" name="Text Box 17"/>
          <p:cNvSpPr txBox="1">
            <a:spLocks noChangeArrowheads="1"/>
          </p:cNvSpPr>
          <p:nvPr/>
        </p:nvSpPr>
        <p:spPr bwMode="gray">
          <a:xfrm>
            <a:off x="4972887" y="4901631"/>
            <a:ext cx="18850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0" i="1" dirty="0" smtClean="0">
                <a:solidFill>
                  <a:schemeClr val="bg2">
                    <a:lumMod val="50000"/>
                  </a:schemeClr>
                </a:solidFill>
                <a:latin typeface="Verdana" pitchFamily="34" charset="0"/>
              </a:rPr>
              <a:t>Xà đơn</a:t>
            </a:r>
            <a:endParaRPr lang="en-US" sz="2000" b="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65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/>
          <p:cNvSpPr>
            <a:spLocks noChangeArrowheads="1"/>
          </p:cNvSpPr>
          <p:nvPr/>
        </p:nvSpPr>
        <p:spPr bwMode="gray">
          <a:xfrm>
            <a:off x="357095" y="1333614"/>
            <a:ext cx="1982456" cy="26180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4E91D4"/>
              </a:gs>
              <a:gs pos="100000">
                <a:srgbClr val="3477A4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gray">
          <a:xfrm>
            <a:off x="387639" y="1340886"/>
            <a:ext cx="1922822" cy="2568611"/>
          </a:xfrm>
          <a:prstGeom prst="roundRect">
            <a:avLst>
              <a:gd name="adj" fmla="val 16667"/>
            </a:avLst>
          </a:prstGeom>
          <a:solidFill>
            <a:srgbClr val="3CA1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403638" y="3231710"/>
            <a:ext cx="1896642" cy="65015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alpha val="0"/>
                </a:srgbClr>
              </a:gs>
              <a:gs pos="100000">
                <a:srgbClr val="3CA1E6">
                  <a:gamma/>
                  <a:tint val="5137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gray">
          <a:xfrm>
            <a:off x="403638" y="1361249"/>
            <a:ext cx="1896642" cy="64869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gamma/>
                  <a:tint val="33333"/>
                  <a:invGamma/>
                </a:srgbClr>
              </a:gs>
              <a:gs pos="100000">
                <a:srgbClr val="3CA1E6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gray">
          <a:xfrm>
            <a:off x="603631" y="4460745"/>
            <a:ext cx="1982456" cy="797055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729EB4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gray">
          <a:xfrm>
            <a:off x="644356" y="4482562"/>
            <a:ext cx="1896642" cy="70833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DAFD4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1039246" y="1051445"/>
            <a:ext cx="589064" cy="589064"/>
            <a:chOff x="1289" y="582"/>
            <a:chExt cx="668" cy="668"/>
          </a:xfrm>
        </p:grpSpPr>
        <p:sp>
          <p:nvSpPr>
            <p:cNvPr id="16" name="Oval 11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9" name="Oval 14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0" name="Oval 15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14" name="Text Box 16"/>
          <p:cNvSpPr txBox="1">
            <a:spLocks noChangeArrowheads="1"/>
          </p:cNvSpPr>
          <p:nvPr/>
        </p:nvSpPr>
        <p:spPr bwMode="gray">
          <a:xfrm>
            <a:off x="1165786" y="1135805"/>
            <a:ext cx="324349" cy="41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gray">
          <a:xfrm>
            <a:off x="513788" y="1901531"/>
            <a:ext cx="188500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Đề ra mục tiêu tập luyện rõ ràng</a:t>
            </a:r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 bwMode="gray">
          <a:xfrm>
            <a:off x="2635882" y="1387430"/>
            <a:ext cx="1982456" cy="26180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34B034"/>
              </a:gs>
              <a:gs pos="100000">
                <a:srgbClr val="3F8B4A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gray">
          <a:xfrm>
            <a:off x="2666426" y="1394702"/>
            <a:ext cx="1922822" cy="2568611"/>
          </a:xfrm>
          <a:prstGeom prst="roundRect">
            <a:avLst>
              <a:gd name="adj" fmla="val 16667"/>
            </a:avLst>
          </a:prstGeom>
          <a:solidFill>
            <a:srgbClr val="73E7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gray">
          <a:xfrm>
            <a:off x="2682425" y="3285526"/>
            <a:ext cx="1896642" cy="65015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3E77E"/>
              </a:gs>
              <a:gs pos="100000">
                <a:srgbClr val="73E77E">
                  <a:gamma/>
                  <a:tint val="54510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22"/>
          <p:cNvSpPr>
            <a:spLocks noChangeArrowheads="1"/>
          </p:cNvSpPr>
          <p:nvPr/>
        </p:nvSpPr>
        <p:spPr bwMode="gray">
          <a:xfrm>
            <a:off x="2682425" y="1415065"/>
            <a:ext cx="1896642" cy="64869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3E77E">
                  <a:gamma/>
                  <a:tint val="33333"/>
                  <a:invGamma/>
                </a:srgbClr>
              </a:gs>
              <a:gs pos="100000">
                <a:srgbClr val="73E77E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3"/>
          <p:cNvSpPr>
            <a:spLocks noChangeArrowheads="1"/>
          </p:cNvSpPr>
          <p:nvPr/>
        </p:nvSpPr>
        <p:spPr bwMode="gray">
          <a:xfrm>
            <a:off x="3318033" y="1105261"/>
            <a:ext cx="589064" cy="589064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Oval 24"/>
          <p:cNvSpPr>
            <a:spLocks noChangeArrowheads="1"/>
          </p:cNvSpPr>
          <p:nvPr/>
        </p:nvSpPr>
        <p:spPr bwMode="gray">
          <a:xfrm>
            <a:off x="3323851" y="1109624"/>
            <a:ext cx="570156" cy="570156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8" name="Oval 25"/>
          <p:cNvSpPr>
            <a:spLocks noChangeArrowheads="1"/>
          </p:cNvSpPr>
          <p:nvPr/>
        </p:nvSpPr>
        <p:spPr bwMode="gray">
          <a:xfrm>
            <a:off x="3331123" y="1112533"/>
            <a:ext cx="557066" cy="557066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gray">
          <a:xfrm>
            <a:off x="3336941" y="1118351"/>
            <a:ext cx="529431" cy="519249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0" name="Oval 27"/>
          <p:cNvSpPr>
            <a:spLocks noChangeArrowheads="1"/>
          </p:cNvSpPr>
          <p:nvPr/>
        </p:nvSpPr>
        <p:spPr bwMode="gray">
          <a:xfrm>
            <a:off x="3368940" y="1132896"/>
            <a:ext cx="469797" cy="421799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gray">
          <a:xfrm>
            <a:off x="3444573" y="1189621"/>
            <a:ext cx="324349" cy="41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33" name="AutoShape 30"/>
          <p:cNvSpPr>
            <a:spLocks noChangeArrowheads="1"/>
          </p:cNvSpPr>
          <p:nvPr/>
        </p:nvSpPr>
        <p:spPr bwMode="gray">
          <a:xfrm>
            <a:off x="2714669" y="4539556"/>
            <a:ext cx="1982456" cy="797055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58A4A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AutoShape 31"/>
          <p:cNvSpPr>
            <a:spLocks noChangeArrowheads="1"/>
          </p:cNvSpPr>
          <p:nvPr/>
        </p:nvSpPr>
        <p:spPr bwMode="gray">
          <a:xfrm>
            <a:off x="2755394" y="4561373"/>
            <a:ext cx="1896642" cy="70833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2B2BB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AutoShape 33"/>
          <p:cNvSpPr>
            <a:spLocks noChangeArrowheads="1"/>
          </p:cNvSpPr>
          <p:nvPr/>
        </p:nvSpPr>
        <p:spPr bwMode="gray">
          <a:xfrm>
            <a:off x="4914708" y="1387430"/>
            <a:ext cx="1982456" cy="26180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B59F43"/>
              </a:gs>
              <a:gs pos="100000">
                <a:srgbClr val="8F8849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AutoShape 34"/>
          <p:cNvSpPr>
            <a:spLocks noChangeArrowheads="1"/>
          </p:cNvSpPr>
          <p:nvPr/>
        </p:nvSpPr>
        <p:spPr bwMode="gray">
          <a:xfrm>
            <a:off x="4970086" y="1445852"/>
            <a:ext cx="1922822" cy="2568611"/>
          </a:xfrm>
          <a:prstGeom prst="roundRect">
            <a:avLst>
              <a:gd name="adj" fmla="val 16667"/>
            </a:avLst>
          </a:prstGeom>
          <a:solidFill>
            <a:srgbClr val="E9E06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AutoShape 36"/>
          <p:cNvSpPr>
            <a:spLocks noChangeArrowheads="1"/>
          </p:cNvSpPr>
          <p:nvPr/>
        </p:nvSpPr>
        <p:spPr bwMode="gray">
          <a:xfrm>
            <a:off x="4961251" y="1415065"/>
            <a:ext cx="1896642" cy="64869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E065">
                  <a:gamma/>
                  <a:tint val="33333"/>
                  <a:invGamma/>
                </a:srgbClr>
              </a:gs>
              <a:gs pos="100000">
                <a:srgbClr val="E9E06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" name="Group 37"/>
          <p:cNvGrpSpPr>
            <a:grpSpLocks/>
          </p:cNvGrpSpPr>
          <p:nvPr/>
        </p:nvGrpSpPr>
        <p:grpSpPr bwMode="auto">
          <a:xfrm>
            <a:off x="5596859" y="1105261"/>
            <a:ext cx="589064" cy="589064"/>
            <a:chOff x="1289" y="582"/>
            <a:chExt cx="668" cy="668"/>
          </a:xfrm>
        </p:grpSpPr>
        <p:sp>
          <p:nvSpPr>
            <p:cNvPr id="45" name="Oval 38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Oval 39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7" name="Oval 40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8" name="Oval 41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9" name="Oval 42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41" name="Text Box 43"/>
          <p:cNvSpPr txBox="1">
            <a:spLocks noChangeArrowheads="1"/>
          </p:cNvSpPr>
          <p:nvPr/>
        </p:nvSpPr>
        <p:spPr bwMode="gray">
          <a:xfrm>
            <a:off x="5723399" y="1189621"/>
            <a:ext cx="324349" cy="41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3</a:t>
            </a:r>
            <a:endParaRPr lang="en-US"/>
          </a:p>
        </p:txBody>
      </p:sp>
      <p:sp>
        <p:nvSpPr>
          <p:cNvPr id="43" name="AutoShape 45"/>
          <p:cNvSpPr>
            <a:spLocks noChangeArrowheads="1"/>
          </p:cNvSpPr>
          <p:nvPr/>
        </p:nvSpPr>
        <p:spPr bwMode="gray">
          <a:xfrm>
            <a:off x="4920526" y="4460745"/>
            <a:ext cx="1982456" cy="797055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99BACC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AutoShape 46"/>
          <p:cNvSpPr>
            <a:spLocks noChangeArrowheads="1"/>
          </p:cNvSpPr>
          <p:nvPr/>
        </p:nvSpPr>
        <p:spPr bwMode="gray">
          <a:xfrm>
            <a:off x="4961251" y="4482562"/>
            <a:ext cx="1896642" cy="70833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8DAD4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Hộp_Văn_Bản 51"/>
          <p:cNvSpPr txBox="1"/>
          <p:nvPr/>
        </p:nvSpPr>
        <p:spPr>
          <a:xfrm>
            <a:off x="362737" y="467380"/>
            <a:ext cx="8034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3.Cách </a:t>
            </a:r>
            <a:r>
              <a:rPr lang="en-US" sz="2800" dirty="0"/>
              <a:t>giúp bạn siêng tập thể dục buổi </a:t>
            </a:r>
            <a:r>
              <a:rPr lang="en-US" sz="2800" dirty="0" smtClean="0"/>
              <a:t>sáng :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gray">
          <a:xfrm>
            <a:off x="2666426" y="2030971"/>
            <a:ext cx="188500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vi-VN" sz="2000" dirty="0"/>
              <a:t>Chuẩn bị mọi thứ vào buổi tối trước khi đi ngủ</a:t>
            </a:r>
          </a:p>
        </p:txBody>
      </p:sp>
      <p:sp>
        <p:nvSpPr>
          <p:cNvPr id="60" name="Text Box 17"/>
          <p:cNvSpPr txBox="1">
            <a:spLocks noChangeArrowheads="1"/>
          </p:cNvSpPr>
          <p:nvPr/>
        </p:nvSpPr>
        <p:spPr bwMode="gray">
          <a:xfrm>
            <a:off x="5084101" y="1980584"/>
            <a:ext cx="188500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Bạn cần thời gian để tỉnh ngủ</a:t>
            </a:r>
          </a:p>
        </p:txBody>
      </p:sp>
      <p:sp>
        <p:nvSpPr>
          <p:cNvPr id="75" name="AutoShape 19"/>
          <p:cNvSpPr>
            <a:spLocks noChangeArrowheads="1"/>
          </p:cNvSpPr>
          <p:nvPr/>
        </p:nvSpPr>
        <p:spPr bwMode="gray">
          <a:xfrm>
            <a:off x="2546293" y="4240660"/>
            <a:ext cx="1982456" cy="26180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34B034"/>
              </a:gs>
              <a:gs pos="100000">
                <a:srgbClr val="3F8B4A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AutoShape 20"/>
          <p:cNvSpPr>
            <a:spLocks noChangeArrowheads="1"/>
          </p:cNvSpPr>
          <p:nvPr/>
        </p:nvSpPr>
        <p:spPr bwMode="gray">
          <a:xfrm>
            <a:off x="2576837" y="4247932"/>
            <a:ext cx="1922822" cy="2568611"/>
          </a:xfrm>
          <a:prstGeom prst="roundRect">
            <a:avLst>
              <a:gd name="adj" fmla="val 16667"/>
            </a:avLst>
          </a:prstGeom>
          <a:solidFill>
            <a:srgbClr val="73E7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AutoShape 21"/>
          <p:cNvSpPr>
            <a:spLocks noChangeArrowheads="1"/>
          </p:cNvSpPr>
          <p:nvPr/>
        </p:nvSpPr>
        <p:spPr bwMode="gray">
          <a:xfrm>
            <a:off x="2592836" y="6138756"/>
            <a:ext cx="1896642" cy="65015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3E77E"/>
              </a:gs>
              <a:gs pos="100000">
                <a:srgbClr val="73E77E">
                  <a:gamma/>
                  <a:tint val="54510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AutoShape 22"/>
          <p:cNvSpPr>
            <a:spLocks noChangeArrowheads="1"/>
          </p:cNvSpPr>
          <p:nvPr/>
        </p:nvSpPr>
        <p:spPr bwMode="gray">
          <a:xfrm>
            <a:off x="2592836" y="4268295"/>
            <a:ext cx="1896642" cy="64869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3E77E">
                  <a:gamma/>
                  <a:tint val="33333"/>
                  <a:invGamma/>
                </a:srgbClr>
              </a:gs>
              <a:gs pos="100000">
                <a:srgbClr val="73E77E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Oval 23"/>
          <p:cNvSpPr>
            <a:spLocks noChangeArrowheads="1"/>
          </p:cNvSpPr>
          <p:nvPr/>
        </p:nvSpPr>
        <p:spPr bwMode="gray">
          <a:xfrm>
            <a:off x="3278762" y="3879680"/>
            <a:ext cx="589064" cy="589064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" name="Oval 24"/>
          <p:cNvSpPr>
            <a:spLocks noChangeArrowheads="1"/>
          </p:cNvSpPr>
          <p:nvPr/>
        </p:nvSpPr>
        <p:spPr bwMode="gray">
          <a:xfrm>
            <a:off x="3284580" y="3884043"/>
            <a:ext cx="570156" cy="570156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1" name="Oval 25"/>
          <p:cNvSpPr>
            <a:spLocks noChangeArrowheads="1"/>
          </p:cNvSpPr>
          <p:nvPr/>
        </p:nvSpPr>
        <p:spPr bwMode="gray">
          <a:xfrm>
            <a:off x="3291852" y="3886952"/>
            <a:ext cx="557066" cy="557066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2" name="Oval 26"/>
          <p:cNvSpPr>
            <a:spLocks noChangeArrowheads="1"/>
          </p:cNvSpPr>
          <p:nvPr/>
        </p:nvSpPr>
        <p:spPr bwMode="gray">
          <a:xfrm>
            <a:off x="3297670" y="3892770"/>
            <a:ext cx="529431" cy="519249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3" name="Oval 27"/>
          <p:cNvSpPr>
            <a:spLocks noChangeArrowheads="1"/>
          </p:cNvSpPr>
          <p:nvPr/>
        </p:nvSpPr>
        <p:spPr bwMode="gray">
          <a:xfrm>
            <a:off x="3329669" y="3907315"/>
            <a:ext cx="469797" cy="421799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dirty="0"/>
          </a:p>
        </p:txBody>
      </p:sp>
      <p:sp>
        <p:nvSpPr>
          <p:cNvPr id="84" name="Text Box 28"/>
          <p:cNvSpPr txBox="1">
            <a:spLocks noChangeArrowheads="1"/>
          </p:cNvSpPr>
          <p:nvPr/>
        </p:nvSpPr>
        <p:spPr bwMode="gray">
          <a:xfrm>
            <a:off x="3389383" y="3964040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5</a:t>
            </a:r>
            <a:endParaRPr lang="en-US" dirty="0"/>
          </a:p>
        </p:txBody>
      </p:sp>
      <p:sp>
        <p:nvSpPr>
          <p:cNvPr id="85" name="Text Box 17"/>
          <p:cNvSpPr txBox="1">
            <a:spLocks noChangeArrowheads="1"/>
          </p:cNvSpPr>
          <p:nvPr/>
        </p:nvSpPr>
        <p:spPr bwMode="gray">
          <a:xfrm>
            <a:off x="2571746" y="4909601"/>
            <a:ext cx="188500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Hẹn bạn bè cùng tập thể dục buổi sáng</a:t>
            </a:r>
          </a:p>
        </p:txBody>
      </p:sp>
      <p:sp>
        <p:nvSpPr>
          <p:cNvPr id="88" name="AutoShape 4"/>
          <p:cNvSpPr>
            <a:spLocks noChangeArrowheads="1"/>
          </p:cNvSpPr>
          <p:nvPr/>
        </p:nvSpPr>
        <p:spPr bwMode="gray">
          <a:xfrm>
            <a:off x="382509" y="4241118"/>
            <a:ext cx="1982456" cy="26180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4E91D4"/>
              </a:gs>
              <a:gs pos="100000">
                <a:srgbClr val="3477A4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AutoShape 5"/>
          <p:cNvSpPr>
            <a:spLocks noChangeArrowheads="1"/>
          </p:cNvSpPr>
          <p:nvPr/>
        </p:nvSpPr>
        <p:spPr bwMode="gray">
          <a:xfrm>
            <a:off x="413053" y="4248390"/>
            <a:ext cx="1922822" cy="2568611"/>
          </a:xfrm>
          <a:prstGeom prst="roundRect">
            <a:avLst>
              <a:gd name="adj" fmla="val 16667"/>
            </a:avLst>
          </a:prstGeom>
          <a:solidFill>
            <a:srgbClr val="3CA1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AutoShape 6"/>
          <p:cNvSpPr>
            <a:spLocks noChangeArrowheads="1"/>
          </p:cNvSpPr>
          <p:nvPr/>
        </p:nvSpPr>
        <p:spPr bwMode="gray">
          <a:xfrm>
            <a:off x="429052" y="6139214"/>
            <a:ext cx="1896642" cy="65015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alpha val="0"/>
                </a:srgbClr>
              </a:gs>
              <a:gs pos="100000">
                <a:srgbClr val="3CA1E6">
                  <a:gamma/>
                  <a:tint val="5137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AutoShape 7"/>
          <p:cNvSpPr>
            <a:spLocks noChangeArrowheads="1"/>
          </p:cNvSpPr>
          <p:nvPr/>
        </p:nvSpPr>
        <p:spPr bwMode="gray">
          <a:xfrm>
            <a:off x="429052" y="4268753"/>
            <a:ext cx="1896642" cy="64869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gamma/>
                  <a:tint val="33333"/>
                  <a:invGamma/>
                </a:srgbClr>
              </a:gs>
              <a:gs pos="100000">
                <a:srgbClr val="3CA1E6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" name="Group 10"/>
          <p:cNvGrpSpPr>
            <a:grpSpLocks/>
          </p:cNvGrpSpPr>
          <p:nvPr/>
        </p:nvGrpSpPr>
        <p:grpSpPr bwMode="auto">
          <a:xfrm>
            <a:off x="1064660" y="3958949"/>
            <a:ext cx="589064" cy="589064"/>
            <a:chOff x="1289" y="582"/>
            <a:chExt cx="668" cy="668"/>
          </a:xfrm>
        </p:grpSpPr>
        <p:sp>
          <p:nvSpPr>
            <p:cNvPr id="93" name="Oval 11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4" name="Oval 12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" name="Oval 13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" name="Oval 14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7" name="Oval 15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98" name="Text Box 16"/>
          <p:cNvSpPr txBox="1">
            <a:spLocks noChangeArrowheads="1"/>
          </p:cNvSpPr>
          <p:nvPr/>
        </p:nvSpPr>
        <p:spPr bwMode="gray">
          <a:xfrm>
            <a:off x="1177571" y="4016465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4</a:t>
            </a:r>
            <a:endParaRPr lang="en-US" dirty="0"/>
          </a:p>
        </p:txBody>
      </p:sp>
      <p:sp>
        <p:nvSpPr>
          <p:cNvPr id="99" name="Text Box 17"/>
          <p:cNvSpPr txBox="1">
            <a:spLocks noChangeArrowheads="1"/>
          </p:cNvSpPr>
          <p:nvPr/>
        </p:nvSpPr>
        <p:spPr bwMode="gray">
          <a:xfrm>
            <a:off x="452324" y="4910059"/>
            <a:ext cx="1885006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Cài đặt những bài hát tạo hứng thú cho việc tập luyện</a:t>
            </a:r>
          </a:p>
        </p:txBody>
      </p:sp>
      <p:sp>
        <p:nvSpPr>
          <p:cNvPr id="102" name="AutoShape 33"/>
          <p:cNvSpPr>
            <a:spLocks noChangeArrowheads="1"/>
          </p:cNvSpPr>
          <p:nvPr/>
        </p:nvSpPr>
        <p:spPr bwMode="gray">
          <a:xfrm>
            <a:off x="4914708" y="4232690"/>
            <a:ext cx="1982456" cy="26180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B59F43"/>
              </a:gs>
              <a:gs pos="100000">
                <a:srgbClr val="8F8849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AutoShape 34"/>
          <p:cNvSpPr>
            <a:spLocks noChangeArrowheads="1"/>
          </p:cNvSpPr>
          <p:nvPr/>
        </p:nvSpPr>
        <p:spPr bwMode="gray">
          <a:xfrm>
            <a:off x="4945252" y="4239962"/>
            <a:ext cx="1922822" cy="2568611"/>
          </a:xfrm>
          <a:prstGeom prst="roundRect">
            <a:avLst>
              <a:gd name="adj" fmla="val 16667"/>
            </a:avLst>
          </a:prstGeom>
          <a:solidFill>
            <a:srgbClr val="E9E06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AutoShape 35"/>
          <p:cNvSpPr>
            <a:spLocks noChangeArrowheads="1"/>
          </p:cNvSpPr>
          <p:nvPr/>
        </p:nvSpPr>
        <p:spPr bwMode="gray">
          <a:xfrm>
            <a:off x="4961251" y="6130786"/>
            <a:ext cx="1896642" cy="65015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E065"/>
              </a:gs>
              <a:gs pos="100000">
                <a:srgbClr val="E9E065">
                  <a:gamma/>
                  <a:tint val="5764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AutoShape 36"/>
          <p:cNvSpPr>
            <a:spLocks noChangeArrowheads="1"/>
          </p:cNvSpPr>
          <p:nvPr/>
        </p:nvSpPr>
        <p:spPr bwMode="gray">
          <a:xfrm>
            <a:off x="4961251" y="4260325"/>
            <a:ext cx="1896642" cy="64869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E065">
                  <a:gamma/>
                  <a:tint val="33333"/>
                  <a:invGamma/>
                </a:srgbClr>
              </a:gs>
              <a:gs pos="100000">
                <a:srgbClr val="E9E06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6" name="Group 37"/>
          <p:cNvGrpSpPr>
            <a:grpSpLocks/>
          </p:cNvGrpSpPr>
          <p:nvPr/>
        </p:nvGrpSpPr>
        <p:grpSpPr bwMode="auto">
          <a:xfrm>
            <a:off x="5596859" y="3950521"/>
            <a:ext cx="589064" cy="589064"/>
            <a:chOff x="1289" y="582"/>
            <a:chExt cx="668" cy="668"/>
          </a:xfrm>
        </p:grpSpPr>
        <p:sp>
          <p:nvSpPr>
            <p:cNvPr id="107" name="Oval 38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8" name="Oval 39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09" name="Oval 40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10" name="Oval 41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11" name="Oval 42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112" name="Text Box 43"/>
          <p:cNvSpPr txBox="1">
            <a:spLocks noChangeArrowheads="1"/>
          </p:cNvSpPr>
          <p:nvPr/>
        </p:nvSpPr>
        <p:spPr bwMode="gray">
          <a:xfrm>
            <a:off x="5707480" y="4034881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6</a:t>
            </a:r>
            <a:endParaRPr lang="en-US" dirty="0"/>
          </a:p>
        </p:txBody>
      </p:sp>
      <p:sp>
        <p:nvSpPr>
          <p:cNvPr id="113" name="Text Box 17"/>
          <p:cNvSpPr txBox="1">
            <a:spLocks noChangeArrowheads="1"/>
          </p:cNvSpPr>
          <p:nvPr/>
        </p:nvSpPr>
        <p:spPr bwMode="gray">
          <a:xfrm>
            <a:off x="4936004" y="4900752"/>
            <a:ext cx="188500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vi-VN" sz="2000" dirty="0"/>
              <a:t>Bạn hãy tự thưởng cho những nỗ lực của bản thân</a:t>
            </a:r>
          </a:p>
        </p:txBody>
      </p:sp>
    </p:spTree>
    <p:extLst>
      <p:ext uri="{BB962C8B-B14F-4D97-AF65-F5344CB8AC3E}">
        <p14:creationId xmlns:p14="http://schemas.microsoft.com/office/powerpoint/2010/main" val="119608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/>
          <p:cNvSpPr>
            <a:spLocks noChangeArrowheads="1"/>
          </p:cNvSpPr>
          <p:nvPr/>
        </p:nvSpPr>
        <p:spPr bwMode="gray">
          <a:xfrm>
            <a:off x="357095" y="1333614"/>
            <a:ext cx="1982456" cy="26180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4E91D4"/>
              </a:gs>
              <a:gs pos="100000">
                <a:srgbClr val="3477A4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gray">
          <a:xfrm>
            <a:off x="387639" y="1340886"/>
            <a:ext cx="1922822" cy="2568611"/>
          </a:xfrm>
          <a:prstGeom prst="roundRect">
            <a:avLst>
              <a:gd name="adj" fmla="val 16667"/>
            </a:avLst>
          </a:prstGeom>
          <a:solidFill>
            <a:srgbClr val="3CA1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403638" y="3231710"/>
            <a:ext cx="1896642" cy="65015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alpha val="0"/>
                </a:srgbClr>
              </a:gs>
              <a:gs pos="100000">
                <a:srgbClr val="3CA1E6">
                  <a:gamma/>
                  <a:tint val="5137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gray">
          <a:xfrm>
            <a:off x="403638" y="1361249"/>
            <a:ext cx="1896642" cy="64869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gamma/>
                  <a:tint val="33333"/>
                  <a:invGamma/>
                </a:srgbClr>
              </a:gs>
              <a:gs pos="100000">
                <a:srgbClr val="3CA1E6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gray">
          <a:xfrm>
            <a:off x="603631" y="4460745"/>
            <a:ext cx="1982456" cy="797055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729EB4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gray">
          <a:xfrm>
            <a:off x="644356" y="4482562"/>
            <a:ext cx="1896642" cy="70833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DAFD4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1039246" y="1051445"/>
            <a:ext cx="589064" cy="589064"/>
            <a:chOff x="1289" y="582"/>
            <a:chExt cx="668" cy="668"/>
          </a:xfrm>
        </p:grpSpPr>
        <p:sp>
          <p:nvSpPr>
            <p:cNvPr id="16" name="Oval 11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9" name="Oval 14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0" name="Oval 15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14" name="Text Box 16"/>
          <p:cNvSpPr txBox="1">
            <a:spLocks noChangeArrowheads="1"/>
          </p:cNvSpPr>
          <p:nvPr/>
        </p:nvSpPr>
        <p:spPr bwMode="gray">
          <a:xfrm>
            <a:off x="1165786" y="1135805"/>
            <a:ext cx="324349" cy="41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gray">
          <a:xfrm>
            <a:off x="426910" y="2002555"/>
            <a:ext cx="188500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b="0" dirty="0"/>
              <a:t>Các môn thể thao, hình thức luyện tập nên thực hiện vào buổi sáng là những môn nhẹ nhàng</a:t>
            </a:r>
            <a:endParaRPr lang="en-US" sz="1600" b="0" i="1" dirty="0"/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 bwMode="gray">
          <a:xfrm>
            <a:off x="2635882" y="1387430"/>
            <a:ext cx="1982456" cy="26180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34B034"/>
              </a:gs>
              <a:gs pos="100000">
                <a:srgbClr val="3F8B4A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gray">
          <a:xfrm>
            <a:off x="2666426" y="1394702"/>
            <a:ext cx="1922822" cy="2568611"/>
          </a:xfrm>
          <a:prstGeom prst="roundRect">
            <a:avLst>
              <a:gd name="adj" fmla="val 16667"/>
            </a:avLst>
          </a:prstGeom>
          <a:solidFill>
            <a:srgbClr val="73E7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gray">
          <a:xfrm>
            <a:off x="2682425" y="3285526"/>
            <a:ext cx="1896642" cy="65015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3E77E"/>
              </a:gs>
              <a:gs pos="100000">
                <a:srgbClr val="73E77E">
                  <a:gamma/>
                  <a:tint val="54510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22"/>
          <p:cNvSpPr>
            <a:spLocks noChangeArrowheads="1"/>
          </p:cNvSpPr>
          <p:nvPr/>
        </p:nvSpPr>
        <p:spPr bwMode="gray">
          <a:xfrm>
            <a:off x="2682425" y="1415065"/>
            <a:ext cx="1896642" cy="64869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3E77E">
                  <a:gamma/>
                  <a:tint val="33333"/>
                  <a:invGamma/>
                </a:srgbClr>
              </a:gs>
              <a:gs pos="100000">
                <a:srgbClr val="73E77E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3"/>
          <p:cNvSpPr>
            <a:spLocks noChangeArrowheads="1"/>
          </p:cNvSpPr>
          <p:nvPr/>
        </p:nvSpPr>
        <p:spPr bwMode="gray">
          <a:xfrm>
            <a:off x="3318033" y="1105261"/>
            <a:ext cx="589064" cy="589064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Oval 24"/>
          <p:cNvSpPr>
            <a:spLocks noChangeArrowheads="1"/>
          </p:cNvSpPr>
          <p:nvPr/>
        </p:nvSpPr>
        <p:spPr bwMode="gray">
          <a:xfrm>
            <a:off x="3323851" y="1109624"/>
            <a:ext cx="570156" cy="570156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8" name="Oval 25"/>
          <p:cNvSpPr>
            <a:spLocks noChangeArrowheads="1"/>
          </p:cNvSpPr>
          <p:nvPr/>
        </p:nvSpPr>
        <p:spPr bwMode="gray">
          <a:xfrm>
            <a:off x="3331123" y="1112533"/>
            <a:ext cx="557066" cy="557066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gray">
          <a:xfrm>
            <a:off x="3336941" y="1118351"/>
            <a:ext cx="529431" cy="519249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0" name="Oval 27"/>
          <p:cNvSpPr>
            <a:spLocks noChangeArrowheads="1"/>
          </p:cNvSpPr>
          <p:nvPr/>
        </p:nvSpPr>
        <p:spPr bwMode="gray">
          <a:xfrm>
            <a:off x="3368940" y="1132896"/>
            <a:ext cx="469797" cy="421799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gray">
          <a:xfrm>
            <a:off x="3444573" y="1189621"/>
            <a:ext cx="324349" cy="41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33" name="AutoShape 30"/>
          <p:cNvSpPr>
            <a:spLocks noChangeArrowheads="1"/>
          </p:cNvSpPr>
          <p:nvPr/>
        </p:nvSpPr>
        <p:spPr bwMode="gray">
          <a:xfrm>
            <a:off x="2714669" y="4539556"/>
            <a:ext cx="1982456" cy="797055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58A4A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AutoShape 31"/>
          <p:cNvSpPr>
            <a:spLocks noChangeArrowheads="1"/>
          </p:cNvSpPr>
          <p:nvPr/>
        </p:nvSpPr>
        <p:spPr bwMode="gray">
          <a:xfrm>
            <a:off x="2755394" y="4561373"/>
            <a:ext cx="1896642" cy="70833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2B2BB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AutoShape 33"/>
          <p:cNvSpPr>
            <a:spLocks noChangeArrowheads="1"/>
          </p:cNvSpPr>
          <p:nvPr/>
        </p:nvSpPr>
        <p:spPr bwMode="gray">
          <a:xfrm>
            <a:off x="4914708" y="1387430"/>
            <a:ext cx="1982456" cy="26180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B59F43"/>
              </a:gs>
              <a:gs pos="100000">
                <a:srgbClr val="8F8849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AutoShape 34"/>
          <p:cNvSpPr>
            <a:spLocks noChangeArrowheads="1"/>
          </p:cNvSpPr>
          <p:nvPr/>
        </p:nvSpPr>
        <p:spPr bwMode="gray">
          <a:xfrm>
            <a:off x="4945252" y="1394702"/>
            <a:ext cx="1922822" cy="2568611"/>
          </a:xfrm>
          <a:prstGeom prst="roundRect">
            <a:avLst>
              <a:gd name="adj" fmla="val 16667"/>
            </a:avLst>
          </a:prstGeom>
          <a:solidFill>
            <a:srgbClr val="E9E06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AutoShape 35"/>
          <p:cNvSpPr>
            <a:spLocks noChangeArrowheads="1"/>
          </p:cNvSpPr>
          <p:nvPr/>
        </p:nvSpPr>
        <p:spPr bwMode="gray">
          <a:xfrm>
            <a:off x="4961251" y="3285526"/>
            <a:ext cx="1896642" cy="65015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E065"/>
              </a:gs>
              <a:gs pos="100000">
                <a:srgbClr val="E9E065">
                  <a:gamma/>
                  <a:tint val="5764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AutoShape 36"/>
          <p:cNvSpPr>
            <a:spLocks noChangeArrowheads="1"/>
          </p:cNvSpPr>
          <p:nvPr/>
        </p:nvSpPr>
        <p:spPr bwMode="gray">
          <a:xfrm>
            <a:off x="4961251" y="1415065"/>
            <a:ext cx="1896642" cy="64869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E065">
                  <a:gamma/>
                  <a:tint val="33333"/>
                  <a:invGamma/>
                </a:srgbClr>
              </a:gs>
              <a:gs pos="100000">
                <a:srgbClr val="E9E06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" name="Group 37"/>
          <p:cNvGrpSpPr>
            <a:grpSpLocks/>
          </p:cNvGrpSpPr>
          <p:nvPr/>
        </p:nvGrpSpPr>
        <p:grpSpPr bwMode="auto">
          <a:xfrm>
            <a:off x="5596859" y="1105261"/>
            <a:ext cx="589064" cy="589064"/>
            <a:chOff x="1289" y="582"/>
            <a:chExt cx="668" cy="668"/>
          </a:xfrm>
        </p:grpSpPr>
        <p:sp>
          <p:nvSpPr>
            <p:cNvPr id="45" name="Oval 38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Oval 39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7" name="Oval 40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8" name="Oval 41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9" name="Oval 42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41" name="Text Box 43"/>
          <p:cNvSpPr txBox="1">
            <a:spLocks noChangeArrowheads="1"/>
          </p:cNvSpPr>
          <p:nvPr/>
        </p:nvSpPr>
        <p:spPr bwMode="gray">
          <a:xfrm>
            <a:off x="5723399" y="1189621"/>
            <a:ext cx="324349" cy="41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3</a:t>
            </a:r>
            <a:endParaRPr lang="en-US"/>
          </a:p>
        </p:txBody>
      </p:sp>
      <p:sp>
        <p:nvSpPr>
          <p:cNvPr id="52" name="Hộp_Văn_Bản 51"/>
          <p:cNvSpPr txBox="1"/>
          <p:nvPr/>
        </p:nvSpPr>
        <p:spPr>
          <a:xfrm>
            <a:off x="-19794" y="12594"/>
            <a:ext cx="70359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4.Làm 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thế nào để </a:t>
            </a:r>
            <a:r>
              <a:rPr lang="vi-VN" sz="2800" dirty="0">
                <a:solidFill>
                  <a:schemeClr val="tx1">
                    <a:lumMod val="75000"/>
                  </a:schemeClr>
                </a:solidFill>
              </a:rPr>
              <a:t>tập thể dục buổi sáng </a:t>
            </a:r>
            <a:endParaRPr lang="en-US" sz="2800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có 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hiệu quả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?</a:t>
            </a:r>
            <a:endParaRPr lang="en-US" sz="2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gray">
          <a:xfrm>
            <a:off x="2659153" y="2031233"/>
            <a:ext cx="188500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vi-VN" sz="1600" b="0" dirty="0"/>
              <a:t>Nên khởi động kỹ trước khi tập luyện để tránh bị chuột rút, cứng cơ hay đau nhức sau khi tập.</a:t>
            </a:r>
            <a:endParaRPr lang="en-US" sz="1600" b="0" i="1" dirty="0"/>
          </a:p>
        </p:txBody>
      </p:sp>
      <p:sp>
        <p:nvSpPr>
          <p:cNvPr id="60" name="Text Box 17"/>
          <p:cNvSpPr txBox="1">
            <a:spLocks noChangeArrowheads="1"/>
          </p:cNvSpPr>
          <p:nvPr/>
        </p:nvSpPr>
        <p:spPr bwMode="gray">
          <a:xfrm>
            <a:off x="4972887" y="2056371"/>
            <a:ext cx="18850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b="0" dirty="0"/>
              <a:t>Cần tập luyện đều đặn mỗi </a:t>
            </a:r>
            <a:r>
              <a:rPr lang="en-US" sz="1600" b="0" dirty="0" smtClean="0"/>
              <a:t>ngày</a:t>
            </a:r>
            <a:endParaRPr lang="en-US" sz="1600" b="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" name="AutoShape 19"/>
          <p:cNvSpPr>
            <a:spLocks noChangeArrowheads="1"/>
          </p:cNvSpPr>
          <p:nvPr/>
        </p:nvSpPr>
        <p:spPr bwMode="gray">
          <a:xfrm>
            <a:off x="2546293" y="4240660"/>
            <a:ext cx="1982456" cy="26180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34B034"/>
              </a:gs>
              <a:gs pos="100000">
                <a:srgbClr val="3F8B4A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AutoShape 20"/>
          <p:cNvSpPr>
            <a:spLocks noChangeArrowheads="1"/>
          </p:cNvSpPr>
          <p:nvPr/>
        </p:nvSpPr>
        <p:spPr bwMode="gray">
          <a:xfrm>
            <a:off x="2601355" y="4311724"/>
            <a:ext cx="1922822" cy="2568611"/>
          </a:xfrm>
          <a:prstGeom prst="roundRect">
            <a:avLst>
              <a:gd name="adj" fmla="val 16667"/>
            </a:avLst>
          </a:prstGeom>
          <a:solidFill>
            <a:srgbClr val="73E7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AutoShape 21"/>
          <p:cNvSpPr>
            <a:spLocks noChangeArrowheads="1"/>
          </p:cNvSpPr>
          <p:nvPr/>
        </p:nvSpPr>
        <p:spPr bwMode="gray">
          <a:xfrm>
            <a:off x="2592836" y="6138756"/>
            <a:ext cx="1896642" cy="65015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3E77E"/>
              </a:gs>
              <a:gs pos="100000">
                <a:srgbClr val="73E77E">
                  <a:gamma/>
                  <a:tint val="54510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AutoShape 22"/>
          <p:cNvSpPr>
            <a:spLocks noChangeArrowheads="1"/>
          </p:cNvSpPr>
          <p:nvPr/>
        </p:nvSpPr>
        <p:spPr bwMode="gray">
          <a:xfrm>
            <a:off x="2592836" y="4268295"/>
            <a:ext cx="1896642" cy="64869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3E77E">
                  <a:gamma/>
                  <a:tint val="33333"/>
                  <a:invGamma/>
                </a:srgbClr>
              </a:gs>
              <a:gs pos="100000">
                <a:srgbClr val="73E77E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Oval 23"/>
          <p:cNvSpPr>
            <a:spLocks noChangeArrowheads="1"/>
          </p:cNvSpPr>
          <p:nvPr/>
        </p:nvSpPr>
        <p:spPr bwMode="gray">
          <a:xfrm>
            <a:off x="3278762" y="3879680"/>
            <a:ext cx="589064" cy="589064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" name="Oval 24"/>
          <p:cNvSpPr>
            <a:spLocks noChangeArrowheads="1"/>
          </p:cNvSpPr>
          <p:nvPr/>
        </p:nvSpPr>
        <p:spPr bwMode="gray">
          <a:xfrm>
            <a:off x="3284580" y="3884043"/>
            <a:ext cx="570156" cy="570156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1" name="Oval 25"/>
          <p:cNvSpPr>
            <a:spLocks noChangeArrowheads="1"/>
          </p:cNvSpPr>
          <p:nvPr/>
        </p:nvSpPr>
        <p:spPr bwMode="gray">
          <a:xfrm>
            <a:off x="3291852" y="3886952"/>
            <a:ext cx="557066" cy="557066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2" name="Oval 26"/>
          <p:cNvSpPr>
            <a:spLocks noChangeArrowheads="1"/>
          </p:cNvSpPr>
          <p:nvPr/>
        </p:nvSpPr>
        <p:spPr bwMode="gray">
          <a:xfrm>
            <a:off x="3297670" y="3892770"/>
            <a:ext cx="529431" cy="519249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3" name="Oval 27"/>
          <p:cNvSpPr>
            <a:spLocks noChangeArrowheads="1"/>
          </p:cNvSpPr>
          <p:nvPr/>
        </p:nvSpPr>
        <p:spPr bwMode="gray">
          <a:xfrm>
            <a:off x="3329669" y="3907315"/>
            <a:ext cx="469797" cy="421799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dirty="0"/>
          </a:p>
        </p:txBody>
      </p:sp>
      <p:sp>
        <p:nvSpPr>
          <p:cNvPr id="84" name="Text Box 28"/>
          <p:cNvSpPr txBox="1">
            <a:spLocks noChangeArrowheads="1"/>
          </p:cNvSpPr>
          <p:nvPr/>
        </p:nvSpPr>
        <p:spPr bwMode="gray">
          <a:xfrm>
            <a:off x="3389383" y="3964040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5</a:t>
            </a:r>
            <a:endParaRPr lang="en-US" dirty="0"/>
          </a:p>
        </p:txBody>
      </p:sp>
      <p:sp>
        <p:nvSpPr>
          <p:cNvPr id="85" name="Text Box 17"/>
          <p:cNvSpPr txBox="1">
            <a:spLocks noChangeArrowheads="1"/>
          </p:cNvSpPr>
          <p:nvPr/>
        </p:nvSpPr>
        <p:spPr bwMode="gray">
          <a:xfrm>
            <a:off x="2571746" y="4909601"/>
            <a:ext cx="1885006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vi-VN" sz="1400" b="0" dirty="0"/>
              <a:t>Trước khi tập luyện nên uống một cốc nước ấm mật ong, sữa tách béo, ăn nhẹ để lấp đầy dạ dày tránh cảm giác quá đói khi luyện tập.</a:t>
            </a:r>
          </a:p>
        </p:txBody>
      </p:sp>
      <p:sp>
        <p:nvSpPr>
          <p:cNvPr id="88" name="AutoShape 4"/>
          <p:cNvSpPr>
            <a:spLocks noChangeArrowheads="1"/>
          </p:cNvSpPr>
          <p:nvPr/>
        </p:nvSpPr>
        <p:spPr bwMode="gray">
          <a:xfrm>
            <a:off x="382509" y="4241118"/>
            <a:ext cx="1982456" cy="26180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4E91D4"/>
              </a:gs>
              <a:gs pos="100000">
                <a:srgbClr val="3477A4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AutoShape 5"/>
          <p:cNvSpPr>
            <a:spLocks noChangeArrowheads="1"/>
          </p:cNvSpPr>
          <p:nvPr/>
        </p:nvSpPr>
        <p:spPr bwMode="gray">
          <a:xfrm>
            <a:off x="413053" y="4248390"/>
            <a:ext cx="1922822" cy="2568611"/>
          </a:xfrm>
          <a:prstGeom prst="roundRect">
            <a:avLst>
              <a:gd name="adj" fmla="val 16667"/>
            </a:avLst>
          </a:prstGeom>
          <a:solidFill>
            <a:srgbClr val="3CA1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AutoShape 6"/>
          <p:cNvSpPr>
            <a:spLocks noChangeArrowheads="1"/>
          </p:cNvSpPr>
          <p:nvPr/>
        </p:nvSpPr>
        <p:spPr bwMode="gray">
          <a:xfrm>
            <a:off x="429052" y="6139214"/>
            <a:ext cx="1896642" cy="65015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alpha val="0"/>
                </a:srgbClr>
              </a:gs>
              <a:gs pos="100000">
                <a:srgbClr val="3CA1E6">
                  <a:gamma/>
                  <a:tint val="5137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AutoShape 7"/>
          <p:cNvSpPr>
            <a:spLocks noChangeArrowheads="1"/>
          </p:cNvSpPr>
          <p:nvPr/>
        </p:nvSpPr>
        <p:spPr bwMode="gray">
          <a:xfrm>
            <a:off x="429052" y="4268753"/>
            <a:ext cx="1896642" cy="64869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gamma/>
                  <a:tint val="33333"/>
                  <a:invGamma/>
                </a:srgbClr>
              </a:gs>
              <a:gs pos="100000">
                <a:srgbClr val="3CA1E6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" name="Group 10"/>
          <p:cNvGrpSpPr>
            <a:grpSpLocks/>
          </p:cNvGrpSpPr>
          <p:nvPr/>
        </p:nvGrpSpPr>
        <p:grpSpPr bwMode="auto">
          <a:xfrm>
            <a:off x="1064660" y="3958949"/>
            <a:ext cx="589064" cy="589064"/>
            <a:chOff x="1289" y="582"/>
            <a:chExt cx="668" cy="668"/>
          </a:xfrm>
        </p:grpSpPr>
        <p:sp>
          <p:nvSpPr>
            <p:cNvPr id="93" name="Oval 11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4" name="Oval 12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" name="Oval 13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" name="Oval 14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7" name="Oval 15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98" name="Text Box 16"/>
          <p:cNvSpPr txBox="1">
            <a:spLocks noChangeArrowheads="1"/>
          </p:cNvSpPr>
          <p:nvPr/>
        </p:nvSpPr>
        <p:spPr bwMode="gray">
          <a:xfrm>
            <a:off x="1177571" y="4016465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4</a:t>
            </a:r>
            <a:endParaRPr lang="en-US" dirty="0"/>
          </a:p>
        </p:txBody>
      </p:sp>
      <p:sp>
        <p:nvSpPr>
          <p:cNvPr id="99" name="Text Box 17"/>
          <p:cNvSpPr txBox="1">
            <a:spLocks noChangeArrowheads="1"/>
          </p:cNvSpPr>
          <p:nvPr/>
        </p:nvSpPr>
        <p:spPr bwMode="gray">
          <a:xfrm>
            <a:off x="452324" y="4910059"/>
            <a:ext cx="188500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vi-VN" sz="1600" b="0" dirty="0"/>
              <a:t>Thời điểm tập thể dục được khuyến khích vào 4-6h sáng vào mùa hè và 5- 7 giờ vào mùa đông.</a:t>
            </a:r>
          </a:p>
        </p:txBody>
      </p:sp>
    </p:spTree>
    <p:extLst>
      <p:ext uri="{BB962C8B-B14F-4D97-AF65-F5344CB8AC3E}">
        <p14:creationId xmlns:p14="http://schemas.microsoft.com/office/powerpoint/2010/main" val="374194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_Văn_Bản 4"/>
          <p:cNvSpPr txBox="1"/>
          <p:nvPr/>
        </p:nvSpPr>
        <p:spPr>
          <a:xfrm>
            <a:off x="800100" y="4267200"/>
            <a:ext cx="2783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smtClean="0">
                <a:solidFill>
                  <a:srgbClr val="A50C07"/>
                </a:solidFill>
              </a:rPr>
              <a:t>"CẢM ƠN"</a:t>
            </a:r>
            <a:endParaRPr lang="en-US" sz="4000" i="1">
              <a:solidFill>
                <a:srgbClr val="A50C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56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Bell Gothic Std Black"/>
        <a:ea typeface=""/>
        <a:cs typeface=""/>
      </a:majorFont>
      <a:minorFont>
        <a:latin typeface="Bell Gothic Std Black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Bell Gothic Std Black"/>
        <a:ea typeface=""/>
        <a:cs typeface=""/>
      </a:majorFont>
      <a:minorFont>
        <a:latin typeface="Bell Gothic Std Black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278</TotalTime>
  <Words>351</Words>
  <Application>Microsoft Office PowerPoint</Application>
  <PresentationFormat>On-screen Show (4:3)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Bell Gothic Std Black</vt:lpstr>
      <vt:lpstr>Verdana</vt:lpstr>
      <vt:lpstr>template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Bản trình bày của PowerPoint</dc:title>
  <dc:creator>Carcassonno</dc:creator>
  <cp:lastModifiedBy>qkietqn@gmail.com</cp:lastModifiedBy>
  <cp:revision>20</cp:revision>
  <dcterms:created xsi:type="dcterms:W3CDTF">2013-04-25T19:12:02Z</dcterms:created>
  <dcterms:modified xsi:type="dcterms:W3CDTF">2022-07-03T22:43:48Z</dcterms:modified>
</cp:coreProperties>
</file>