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Lst>
  <p:sldSz cx="18288000" cy="10287000"/>
  <p:notesSz cx="6858000" cy="9144000"/>
  <p:embeddedFontLst>
    <p:embeddedFont>
      <p:font typeface="Montserrat Classic" panose="020B0604020202020204" charset="0"/>
      <p:regular r:id="rId13"/>
    </p:embeddedFont>
    <p:embeddedFont>
      <p:font typeface="Open Sans" panose="020B0606030504020204" pitchFamily="34" charset="0"/>
      <p:regular r:id="rId14"/>
    </p:embeddedFont>
    <p:embeddedFont>
      <p:font typeface="Poppins" panose="00000500000000000000" pitchFamily="2" charset="0"/>
      <p:regular r:id="rId15"/>
    </p:embeddedFont>
    <p:embeddedFont>
      <p:font typeface="Poppins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658"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1844164" y="-3447868"/>
            <a:ext cx="4802710" cy="480271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FBB01"/>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700000">
            <a:off x="2023374" y="8628063"/>
            <a:ext cx="4802710" cy="4802710"/>
            <a:chOff x="0" y="0"/>
            <a:chExt cx="812800" cy="812800"/>
          </a:xfrm>
        </p:grpSpPr>
        <p:sp>
          <p:nvSpPr>
            <p:cNvPr id="6"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4F4F4"/>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700000">
            <a:off x="-472116" y="8263609"/>
            <a:ext cx="4802710" cy="4802710"/>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FBB01"/>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700000">
            <a:off x="14876362" y="-2204368"/>
            <a:ext cx="4802710" cy="4802710"/>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21264D"/>
            </a:solidFill>
          </p:spPr>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2700000">
            <a:off x="2045097" y="9507110"/>
            <a:ext cx="4802710" cy="4802710"/>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21264D"/>
            </a:solidFill>
          </p:spPr>
        </p:sp>
        <p:sp>
          <p:nvSpPr>
            <p:cNvPr id="16" name="TextBox 16"/>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rot="-2700000">
            <a:off x="11844164" y="-4057466"/>
            <a:ext cx="4802710" cy="4802710"/>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alpha val="0"/>
              </a:srgbClr>
            </a:solidFill>
            <a:ln w="38100" cap="sq">
              <a:solidFill>
                <a:srgbClr val="FFFFFF"/>
              </a:solidFill>
              <a:prstDash val="solid"/>
              <a:miter/>
            </a:ln>
          </p:spPr>
        </p:sp>
        <p:sp>
          <p:nvSpPr>
            <p:cNvPr id="19" name="TextBox 19"/>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2700000">
            <a:off x="2045097" y="10075771"/>
            <a:ext cx="4802710" cy="4802710"/>
            <a:chOff x="0" y="0"/>
            <a:chExt cx="812800" cy="812800"/>
          </a:xfrm>
        </p:grpSpPr>
        <p:sp>
          <p:nvSpPr>
            <p:cNvPr id="21" name="Freeform 2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alpha val="0"/>
              </a:srgbClr>
            </a:solidFill>
            <a:ln w="38100" cap="sq">
              <a:solidFill>
                <a:srgbClr val="FFFFFF"/>
              </a:solidFill>
              <a:prstDash val="solid"/>
              <a:miter/>
            </a:ln>
          </p:spPr>
        </p:sp>
        <p:sp>
          <p:nvSpPr>
            <p:cNvPr id="22" name="TextBox 22"/>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2700000">
            <a:off x="14876362" y="-3233068"/>
            <a:ext cx="4802710" cy="4802710"/>
            <a:chOff x="0" y="0"/>
            <a:chExt cx="812800" cy="812800"/>
          </a:xfrm>
        </p:grpSpPr>
        <p:sp>
          <p:nvSpPr>
            <p:cNvPr id="24" name="Freeform 2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alpha val="0"/>
              </a:srgbClr>
            </a:solidFill>
            <a:ln w="38100" cap="sq">
              <a:solidFill>
                <a:srgbClr val="FFFFFF"/>
              </a:solidFill>
              <a:prstDash val="solid"/>
              <a:miter/>
            </a:ln>
          </p:spPr>
        </p:sp>
        <p:sp>
          <p:nvSpPr>
            <p:cNvPr id="25" name="TextBox 2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2700000">
            <a:off x="-472116" y="8912205"/>
            <a:ext cx="4802710" cy="4802710"/>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alpha val="0"/>
              </a:srgbClr>
            </a:solidFill>
            <a:ln w="38100" cap="sq">
              <a:solidFill>
                <a:srgbClr val="FFFFFF"/>
              </a:solidFill>
              <a:prstDash val="solid"/>
              <a:miter/>
            </a:ln>
          </p:spPr>
        </p:sp>
        <p:sp>
          <p:nvSpPr>
            <p:cNvPr id="28" name="TextBox 28"/>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29" name="Freeform 29"/>
          <p:cNvSpPr/>
          <p:nvPr/>
        </p:nvSpPr>
        <p:spPr>
          <a:xfrm>
            <a:off x="-3076309" y="209058"/>
            <a:ext cx="3657600" cy="2007108"/>
          </a:xfrm>
          <a:custGeom>
            <a:avLst/>
            <a:gdLst/>
            <a:ahLst/>
            <a:cxnLst/>
            <a:rect l="l" t="t" r="r" b="b"/>
            <a:pathLst>
              <a:path w="3657600" h="2007108">
                <a:moveTo>
                  <a:pt x="0" y="0"/>
                </a:moveTo>
                <a:lnTo>
                  <a:pt x="3657600" y="0"/>
                </a:lnTo>
                <a:lnTo>
                  <a:pt x="3657600" y="2007108"/>
                </a:lnTo>
                <a:lnTo>
                  <a:pt x="0" y="20071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0" name="Freeform 30"/>
          <p:cNvSpPr/>
          <p:nvPr/>
        </p:nvSpPr>
        <p:spPr>
          <a:xfrm>
            <a:off x="1338542" y="825873"/>
            <a:ext cx="522620" cy="386739"/>
          </a:xfrm>
          <a:custGeom>
            <a:avLst/>
            <a:gdLst/>
            <a:ahLst/>
            <a:cxnLst/>
            <a:rect l="l" t="t" r="r" b="b"/>
            <a:pathLst>
              <a:path w="522620" h="386739">
                <a:moveTo>
                  <a:pt x="0" y="0"/>
                </a:moveTo>
                <a:lnTo>
                  <a:pt x="522620" y="0"/>
                </a:lnTo>
                <a:lnTo>
                  <a:pt x="522620" y="386739"/>
                </a:lnTo>
                <a:lnTo>
                  <a:pt x="0" y="38673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1" name="Freeform 31"/>
          <p:cNvSpPr/>
          <p:nvPr/>
        </p:nvSpPr>
        <p:spPr>
          <a:xfrm>
            <a:off x="-351502" y="6374824"/>
            <a:ext cx="3902708" cy="5088546"/>
          </a:xfrm>
          <a:custGeom>
            <a:avLst/>
            <a:gdLst/>
            <a:ahLst/>
            <a:cxnLst/>
            <a:rect l="l" t="t" r="r" b="b"/>
            <a:pathLst>
              <a:path w="3902708" h="5088546">
                <a:moveTo>
                  <a:pt x="0" y="0"/>
                </a:moveTo>
                <a:lnTo>
                  <a:pt x="3902708" y="0"/>
                </a:lnTo>
                <a:lnTo>
                  <a:pt x="3902708" y="5088546"/>
                </a:lnTo>
                <a:lnTo>
                  <a:pt x="0" y="5088546"/>
                </a:lnTo>
                <a:lnTo>
                  <a:pt x="0" y="0"/>
                </a:lnTo>
                <a:close/>
              </a:path>
            </a:pathLst>
          </a:custGeom>
          <a:blipFill>
            <a:blip r:embed="rId6"/>
            <a:stretch>
              <a:fillRect l="-11337" t="-23710" r="-36847" b="-27825"/>
            </a:stretch>
          </a:blipFill>
        </p:spPr>
      </p:sp>
      <p:sp>
        <p:nvSpPr>
          <p:cNvPr id="32" name="Freeform 32"/>
          <p:cNvSpPr/>
          <p:nvPr/>
        </p:nvSpPr>
        <p:spPr>
          <a:xfrm>
            <a:off x="3669058" y="6517883"/>
            <a:ext cx="2899639" cy="3894983"/>
          </a:xfrm>
          <a:custGeom>
            <a:avLst/>
            <a:gdLst/>
            <a:ahLst/>
            <a:cxnLst/>
            <a:rect l="l" t="t" r="r" b="b"/>
            <a:pathLst>
              <a:path w="2899639" h="3894983">
                <a:moveTo>
                  <a:pt x="0" y="0"/>
                </a:moveTo>
                <a:lnTo>
                  <a:pt x="2899638" y="0"/>
                </a:lnTo>
                <a:lnTo>
                  <a:pt x="2899638" y="3894982"/>
                </a:lnTo>
                <a:lnTo>
                  <a:pt x="0" y="3894982"/>
                </a:lnTo>
                <a:lnTo>
                  <a:pt x="0" y="0"/>
                </a:lnTo>
                <a:close/>
              </a:path>
            </a:pathLst>
          </a:custGeom>
          <a:blipFill>
            <a:blip r:embed="rId7"/>
            <a:stretch>
              <a:fillRect l="-34340" t="-46465" r="-35953" b="-22568"/>
            </a:stretch>
          </a:blipFill>
        </p:spPr>
      </p:sp>
      <p:sp>
        <p:nvSpPr>
          <p:cNvPr id="33" name="Freeform 33"/>
          <p:cNvSpPr/>
          <p:nvPr/>
        </p:nvSpPr>
        <p:spPr>
          <a:xfrm>
            <a:off x="2117295" y="6517883"/>
            <a:ext cx="2815337" cy="3769117"/>
          </a:xfrm>
          <a:custGeom>
            <a:avLst/>
            <a:gdLst/>
            <a:ahLst/>
            <a:cxnLst/>
            <a:rect l="l" t="t" r="r" b="b"/>
            <a:pathLst>
              <a:path w="2815337" h="3769117">
                <a:moveTo>
                  <a:pt x="0" y="0"/>
                </a:moveTo>
                <a:lnTo>
                  <a:pt x="2815336" y="0"/>
                </a:lnTo>
                <a:lnTo>
                  <a:pt x="2815336" y="3769117"/>
                </a:lnTo>
                <a:lnTo>
                  <a:pt x="0" y="3769117"/>
                </a:lnTo>
                <a:lnTo>
                  <a:pt x="0" y="0"/>
                </a:lnTo>
                <a:close/>
              </a:path>
            </a:pathLst>
          </a:custGeom>
          <a:blipFill>
            <a:blip r:embed="rId8"/>
            <a:stretch>
              <a:fillRect l="-59053" t="-62103" r="-51497" b="-47591"/>
            </a:stretch>
          </a:blipFill>
        </p:spPr>
      </p:sp>
      <p:sp>
        <p:nvSpPr>
          <p:cNvPr id="34" name="TextBox 34"/>
          <p:cNvSpPr txBox="1"/>
          <p:nvPr/>
        </p:nvSpPr>
        <p:spPr>
          <a:xfrm>
            <a:off x="1338542" y="1522122"/>
            <a:ext cx="8753697" cy="1390021"/>
          </a:xfrm>
          <a:prstGeom prst="rect">
            <a:avLst/>
          </a:prstGeom>
        </p:spPr>
        <p:txBody>
          <a:bodyPr lIns="0" tIns="0" rIns="0" bIns="0" rtlCol="0" anchor="t">
            <a:spAutoFit/>
          </a:bodyPr>
          <a:lstStyle/>
          <a:p>
            <a:pPr algn="l">
              <a:lnSpc>
                <a:spcPts val="10236"/>
              </a:lnSpc>
            </a:pPr>
            <a:r>
              <a:rPr lang="en-US" sz="8901" b="1">
                <a:solidFill>
                  <a:srgbClr val="000000"/>
                </a:solidFill>
                <a:latin typeface="Poppins Bold"/>
                <a:ea typeface="Poppins Bold"/>
                <a:cs typeface="Poppins Bold"/>
                <a:sym typeface="Poppins Bold"/>
              </a:rPr>
              <a:t>FINAL PROJECT</a:t>
            </a:r>
          </a:p>
        </p:txBody>
      </p:sp>
      <p:sp>
        <p:nvSpPr>
          <p:cNvPr id="35" name="TextBox 35"/>
          <p:cNvSpPr txBox="1"/>
          <p:nvPr/>
        </p:nvSpPr>
        <p:spPr>
          <a:xfrm>
            <a:off x="1338542" y="2947063"/>
            <a:ext cx="5885929" cy="585470"/>
          </a:xfrm>
          <a:prstGeom prst="rect">
            <a:avLst/>
          </a:prstGeom>
        </p:spPr>
        <p:txBody>
          <a:bodyPr lIns="0" tIns="0" rIns="0" bIns="0" rtlCol="0" anchor="t">
            <a:spAutoFit/>
          </a:bodyPr>
          <a:lstStyle/>
          <a:p>
            <a:pPr algn="l">
              <a:lnSpc>
                <a:spcPts val="4254"/>
              </a:lnSpc>
            </a:pPr>
            <a:r>
              <a:rPr lang="en-US" sz="3699" b="1">
                <a:solidFill>
                  <a:srgbClr val="21264D"/>
                </a:solidFill>
                <a:latin typeface="Poppins Bold"/>
                <a:ea typeface="Poppins Bold"/>
                <a:cs typeface="Poppins Bold"/>
                <a:sym typeface="Poppins Bold"/>
              </a:rPr>
              <a:t>MACHINE LEARNING</a:t>
            </a:r>
          </a:p>
        </p:txBody>
      </p:sp>
      <p:sp>
        <p:nvSpPr>
          <p:cNvPr id="36" name="TextBox 36"/>
          <p:cNvSpPr txBox="1"/>
          <p:nvPr/>
        </p:nvSpPr>
        <p:spPr>
          <a:xfrm>
            <a:off x="9189100" y="9432533"/>
            <a:ext cx="8452448" cy="521334"/>
          </a:xfrm>
          <a:prstGeom prst="rect">
            <a:avLst/>
          </a:prstGeom>
        </p:spPr>
        <p:txBody>
          <a:bodyPr lIns="0" tIns="0" rIns="0" bIns="0" rtlCol="0" anchor="t">
            <a:spAutoFit/>
          </a:bodyPr>
          <a:lstStyle/>
          <a:p>
            <a:pPr algn="l">
              <a:lnSpc>
                <a:spcPts val="4340"/>
              </a:lnSpc>
            </a:pPr>
            <a:r>
              <a:rPr lang="en-US" sz="3100">
                <a:solidFill>
                  <a:srgbClr val="000000"/>
                </a:solidFill>
                <a:latin typeface="Montserrat Classic"/>
                <a:ea typeface="Montserrat Classic"/>
                <a:cs typeface="Montserrat Classic"/>
                <a:sym typeface="Montserrat Classic"/>
              </a:rPr>
              <a:t>Dosen Pengampu : Yana Cahyana, M.Kom.</a:t>
            </a:r>
          </a:p>
        </p:txBody>
      </p:sp>
      <p:sp>
        <p:nvSpPr>
          <p:cNvPr id="37" name="TextBox 37"/>
          <p:cNvSpPr txBox="1"/>
          <p:nvPr/>
        </p:nvSpPr>
        <p:spPr>
          <a:xfrm>
            <a:off x="1338542" y="5043713"/>
            <a:ext cx="4507028" cy="505009"/>
          </a:xfrm>
          <a:prstGeom prst="rect">
            <a:avLst/>
          </a:prstGeom>
        </p:spPr>
        <p:txBody>
          <a:bodyPr lIns="0" tIns="0" rIns="0" bIns="0" rtlCol="0" anchor="t">
            <a:spAutoFit/>
          </a:bodyPr>
          <a:lstStyle/>
          <a:p>
            <a:pPr algn="l">
              <a:lnSpc>
                <a:spcPts val="3615"/>
              </a:lnSpc>
            </a:pPr>
            <a:r>
              <a:rPr lang="en-US" sz="3143" b="1" spc="213">
                <a:solidFill>
                  <a:srgbClr val="21264D"/>
                </a:solidFill>
                <a:latin typeface="Poppins Bold"/>
                <a:ea typeface="Poppins Bold"/>
                <a:cs typeface="Poppins Bold"/>
                <a:sym typeface="Poppins Bold"/>
              </a:rPr>
              <a:t>ILHAM ABI GUMELAR                    </a:t>
            </a:r>
          </a:p>
        </p:txBody>
      </p:sp>
      <p:grpSp>
        <p:nvGrpSpPr>
          <p:cNvPr id="38" name="Group 38"/>
          <p:cNvGrpSpPr/>
          <p:nvPr/>
        </p:nvGrpSpPr>
        <p:grpSpPr>
          <a:xfrm>
            <a:off x="1338542" y="5072288"/>
            <a:ext cx="10460309" cy="1445594"/>
            <a:chOff x="0" y="0"/>
            <a:chExt cx="13947079" cy="1927459"/>
          </a:xfrm>
        </p:grpSpPr>
        <p:sp>
          <p:nvSpPr>
            <p:cNvPr id="39" name="TextBox 39"/>
            <p:cNvSpPr txBox="1"/>
            <p:nvPr/>
          </p:nvSpPr>
          <p:spPr>
            <a:xfrm>
              <a:off x="0" y="1263639"/>
              <a:ext cx="6176238" cy="663820"/>
            </a:xfrm>
            <a:prstGeom prst="rect">
              <a:avLst/>
            </a:prstGeom>
          </p:spPr>
          <p:txBody>
            <a:bodyPr lIns="0" tIns="0" rIns="0" bIns="0" rtlCol="0" anchor="t">
              <a:spAutoFit/>
            </a:bodyPr>
            <a:lstStyle/>
            <a:p>
              <a:pPr algn="l">
                <a:lnSpc>
                  <a:spcPts val="3615"/>
                </a:lnSpc>
              </a:pPr>
              <a:r>
                <a:rPr lang="en-US" sz="3143" b="1" spc="213">
                  <a:solidFill>
                    <a:srgbClr val="21264D"/>
                  </a:solidFill>
                  <a:latin typeface="Poppins Bold"/>
                  <a:ea typeface="Poppins Bold"/>
                  <a:cs typeface="Poppins Bold"/>
                  <a:sym typeface="Poppins Bold"/>
                </a:rPr>
                <a:t>SIRAJ NURUL BILHAQ                        </a:t>
              </a:r>
            </a:p>
          </p:txBody>
        </p:sp>
        <p:sp>
          <p:nvSpPr>
            <p:cNvPr id="40" name="TextBox 40"/>
            <p:cNvSpPr txBox="1"/>
            <p:nvPr/>
          </p:nvSpPr>
          <p:spPr>
            <a:xfrm>
              <a:off x="0" y="615694"/>
              <a:ext cx="8449809" cy="663820"/>
            </a:xfrm>
            <a:prstGeom prst="rect">
              <a:avLst/>
            </a:prstGeom>
          </p:spPr>
          <p:txBody>
            <a:bodyPr lIns="0" tIns="0" rIns="0" bIns="0" rtlCol="0" anchor="t">
              <a:spAutoFit/>
            </a:bodyPr>
            <a:lstStyle/>
            <a:p>
              <a:pPr algn="l">
                <a:lnSpc>
                  <a:spcPts val="3615"/>
                </a:lnSpc>
              </a:pPr>
              <a:r>
                <a:rPr lang="en-US" sz="3143" b="1" spc="213">
                  <a:solidFill>
                    <a:srgbClr val="21264D"/>
                  </a:solidFill>
                  <a:latin typeface="Poppins Bold"/>
                  <a:ea typeface="Poppins Bold"/>
                  <a:cs typeface="Poppins Bold"/>
                  <a:sym typeface="Poppins Bold"/>
                </a:rPr>
                <a:t>MUHAMMAD RIZKI PRATAMA        </a:t>
              </a:r>
            </a:p>
          </p:txBody>
        </p:sp>
        <p:sp>
          <p:nvSpPr>
            <p:cNvPr id="41" name="TextBox 41"/>
            <p:cNvSpPr txBox="1"/>
            <p:nvPr/>
          </p:nvSpPr>
          <p:spPr>
            <a:xfrm>
              <a:off x="9126640" y="-28575"/>
              <a:ext cx="4820439" cy="663820"/>
            </a:xfrm>
            <a:prstGeom prst="rect">
              <a:avLst/>
            </a:prstGeom>
          </p:spPr>
          <p:txBody>
            <a:bodyPr lIns="0" tIns="0" rIns="0" bIns="0" rtlCol="0" anchor="t">
              <a:spAutoFit/>
            </a:bodyPr>
            <a:lstStyle/>
            <a:p>
              <a:pPr algn="l">
                <a:lnSpc>
                  <a:spcPts val="3615"/>
                </a:lnSpc>
              </a:pPr>
              <a:r>
                <a:rPr lang="en-US" sz="3143" b="1" spc="213">
                  <a:solidFill>
                    <a:srgbClr val="21264D"/>
                  </a:solidFill>
                  <a:latin typeface="Poppins Bold"/>
                  <a:ea typeface="Poppins Bold"/>
                  <a:cs typeface="Poppins Bold"/>
                  <a:sym typeface="Poppins Bold"/>
                </a:rPr>
                <a:t>22416255201195</a:t>
              </a:r>
            </a:p>
          </p:txBody>
        </p:sp>
        <p:sp>
          <p:nvSpPr>
            <p:cNvPr id="42" name="TextBox 42"/>
            <p:cNvSpPr txBox="1"/>
            <p:nvPr/>
          </p:nvSpPr>
          <p:spPr>
            <a:xfrm>
              <a:off x="9126640" y="606670"/>
              <a:ext cx="4820439" cy="663820"/>
            </a:xfrm>
            <a:prstGeom prst="rect">
              <a:avLst/>
            </a:prstGeom>
          </p:spPr>
          <p:txBody>
            <a:bodyPr lIns="0" tIns="0" rIns="0" bIns="0" rtlCol="0" anchor="t">
              <a:spAutoFit/>
            </a:bodyPr>
            <a:lstStyle/>
            <a:p>
              <a:pPr algn="l">
                <a:lnSpc>
                  <a:spcPts val="3615"/>
                </a:lnSpc>
              </a:pPr>
              <a:r>
                <a:rPr lang="en-US" sz="3143" b="1" spc="213">
                  <a:solidFill>
                    <a:srgbClr val="21264D"/>
                  </a:solidFill>
                  <a:latin typeface="Poppins Bold"/>
                  <a:ea typeface="Poppins Bold"/>
                  <a:cs typeface="Poppins Bold"/>
                  <a:sym typeface="Poppins Bold"/>
                </a:rPr>
                <a:t>22416255201202</a:t>
              </a:r>
            </a:p>
          </p:txBody>
        </p:sp>
        <p:sp>
          <p:nvSpPr>
            <p:cNvPr id="43" name="TextBox 43"/>
            <p:cNvSpPr txBox="1"/>
            <p:nvPr/>
          </p:nvSpPr>
          <p:spPr>
            <a:xfrm>
              <a:off x="9126640" y="1250939"/>
              <a:ext cx="4820439" cy="663820"/>
            </a:xfrm>
            <a:prstGeom prst="rect">
              <a:avLst/>
            </a:prstGeom>
          </p:spPr>
          <p:txBody>
            <a:bodyPr lIns="0" tIns="0" rIns="0" bIns="0" rtlCol="0" anchor="t">
              <a:spAutoFit/>
            </a:bodyPr>
            <a:lstStyle/>
            <a:p>
              <a:pPr algn="l">
                <a:lnSpc>
                  <a:spcPts val="3615"/>
                </a:lnSpc>
              </a:pPr>
              <a:r>
                <a:rPr lang="en-US" sz="3143" b="1" spc="213">
                  <a:solidFill>
                    <a:srgbClr val="21264D"/>
                  </a:solidFill>
                  <a:latin typeface="Poppins Bold"/>
                  <a:ea typeface="Poppins Bold"/>
                  <a:cs typeface="Poppins Bold"/>
                  <a:sym typeface="Poppins Bold"/>
                </a:rPr>
                <a:t>22416255201173</a:t>
              </a:r>
            </a:p>
          </p:txBody>
        </p:sp>
      </p:grpSp>
      <p:sp>
        <p:nvSpPr>
          <p:cNvPr id="44" name="TextBox 44"/>
          <p:cNvSpPr txBox="1"/>
          <p:nvPr/>
        </p:nvSpPr>
        <p:spPr>
          <a:xfrm>
            <a:off x="2117295" y="785892"/>
            <a:ext cx="9218561" cy="426720"/>
          </a:xfrm>
          <a:prstGeom prst="rect">
            <a:avLst/>
          </a:prstGeom>
        </p:spPr>
        <p:txBody>
          <a:bodyPr lIns="0" tIns="0" rIns="0" bIns="0" rtlCol="0" anchor="t">
            <a:spAutoFit/>
          </a:bodyPr>
          <a:lstStyle/>
          <a:p>
            <a:pPr algn="l">
              <a:lnSpc>
                <a:spcPts val="3104"/>
              </a:lnSpc>
            </a:pPr>
            <a:r>
              <a:rPr lang="en-US" sz="2700" b="1" spc="183">
                <a:solidFill>
                  <a:srgbClr val="21264D"/>
                </a:solidFill>
                <a:latin typeface="Poppins Bold"/>
                <a:ea typeface="Poppins Bold"/>
                <a:cs typeface="Poppins Bold"/>
                <a:sym typeface="Poppins Bold"/>
              </a:rPr>
              <a:t>UNIVERSITAS BUANA PERJUANGAN KARAWANG</a:t>
            </a:r>
          </a:p>
        </p:txBody>
      </p:sp>
      <p:sp>
        <p:nvSpPr>
          <p:cNvPr id="45" name="TextBox 45"/>
          <p:cNvSpPr txBox="1"/>
          <p:nvPr/>
        </p:nvSpPr>
        <p:spPr>
          <a:xfrm>
            <a:off x="1338542" y="3620163"/>
            <a:ext cx="9674540" cy="585470"/>
          </a:xfrm>
          <a:prstGeom prst="rect">
            <a:avLst/>
          </a:prstGeom>
        </p:spPr>
        <p:txBody>
          <a:bodyPr lIns="0" tIns="0" rIns="0" bIns="0" rtlCol="0" anchor="t">
            <a:spAutoFit/>
          </a:bodyPr>
          <a:lstStyle/>
          <a:p>
            <a:pPr algn="l">
              <a:lnSpc>
                <a:spcPts val="4254"/>
              </a:lnSpc>
            </a:pPr>
            <a:r>
              <a:rPr lang="en-US" sz="3699" b="1">
                <a:solidFill>
                  <a:srgbClr val="21264D"/>
                </a:solidFill>
                <a:latin typeface="Poppins Bold"/>
                <a:ea typeface="Poppins Bold"/>
                <a:cs typeface="Poppins Bold"/>
                <a:sym typeface="Poppins Bold"/>
              </a:rPr>
              <a:t>DETEKSI TELUR DAN BUKAN TELUR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a:off x="15489695" y="4781598"/>
            <a:ext cx="6794770" cy="7029681"/>
            <a:chOff x="0" y="0"/>
            <a:chExt cx="9059693" cy="9372909"/>
          </a:xfrm>
        </p:grpSpPr>
        <p:grpSp>
          <p:nvGrpSpPr>
            <p:cNvPr id="3" name="Group 3"/>
            <p:cNvGrpSpPr/>
            <p:nvPr/>
          </p:nvGrpSpPr>
          <p:grpSpPr>
            <a:xfrm rot="-2700000">
              <a:off x="1099575" y="2964119"/>
              <a:ext cx="5309215" cy="5309215"/>
              <a:chOff x="0" y="0"/>
              <a:chExt cx="812800" cy="812800"/>
            </a:xfrm>
          </p:grpSpPr>
          <p:sp>
            <p:nvSpPr>
              <p:cNvPr id="4" name="Freeform 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4F4F4"/>
              </a:solidFill>
            </p:spPr>
          </p:sp>
          <p:sp>
            <p:nvSpPr>
              <p:cNvPr id="5" name="TextBox 5"/>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nvGrpSpPr>
            <p:cNvPr id="6" name="Group 6"/>
            <p:cNvGrpSpPr/>
            <p:nvPr/>
          </p:nvGrpSpPr>
          <p:grpSpPr>
            <a:xfrm rot="-2700000">
              <a:off x="1919586" y="1099575"/>
              <a:ext cx="5309215" cy="5309215"/>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FBB01"/>
              </a:solidFill>
            </p:spPr>
          </p:sp>
          <p:sp>
            <p:nvSpPr>
              <p:cNvPr id="8" name="TextBox 8"/>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nvGrpSpPr>
            <p:cNvPr id="9" name="Group 9"/>
            <p:cNvGrpSpPr/>
            <p:nvPr/>
          </p:nvGrpSpPr>
          <p:grpSpPr>
            <a:xfrm rot="-2700000">
              <a:off x="1919586" y="2944532"/>
              <a:ext cx="5309215" cy="5309215"/>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21264D"/>
              </a:solidFill>
            </p:spPr>
          </p:sp>
          <p:sp>
            <p:nvSpPr>
              <p:cNvPr id="11" name="TextBox 11"/>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nvGrpSpPr>
            <p:cNvPr id="12" name="Group 12"/>
            <p:cNvGrpSpPr/>
            <p:nvPr/>
          </p:nvGrpSpPr>
          <p:grpSpPr>
            <a:xfrm rot="-2700000">
              <a:off x="2582917" y="2944532"/>
              <a:ext cx="5309215" cy="5309215"/>
              <a:chOff x="0" y="0"/>
              <a:chExt cx="812800" cy="812800"/>
            </a:xfrm>
          </p:grpSpPr>
          <p:sp>
            <p:nvSpPr>
              <p:cNvPr id="13" name="Freeform 1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alpha val="0"/>
                </a:srgbClr>
              </a:solidFill>
              <a:ln w="28575" cap="sq">
                <a:solidFill>
                  <a:srgbClr val="FFFFFF"/>
                </a:solidFill>
                <a:prstDash val="solid"/>
                <a:miter/>
              </a:ln>
            </p:spPr>
          </p:sp>
          <p:sp>
            <p:nvSpPr>
              <p:cNvPr id="14" name="TextBox 14"/>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nvGrpSpPr>
            <p:cNvPr id="15" name="Group 15"/>
            <p:cNvGrpSpPr/>
            <p:nvPr/>
          </p:nvGrpSpPr>
          <p:grpSpPr>
            <a:xfrm rot="-2700000">
              <a:off x="2650903" y="1099575"/>
              <a:ext cx="5309215" cy="5309215"/>
              <a:chOff x="0" y="0"/>
              <a:chExt cx="812800" cy="812800"/>
            </a:xfrm>
          </p:grpSpPr>
          <p:sp>
            <p:nvSpPr>
              <p:cNvPr id="16" name="Freeform 1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alpha val="0"/>
                </a:srgbClr>
              </a:solidFill>
              <a:ln w="28575" cap="sq">
                <a:solidFill>
                  <a:srgbClr val="FFFFFF"/>
                </a:solidFill>
                <a:prstDash val="solid"/>
                <a:miter/>
              </a:ln>
            </p:spPr>
          </p:sp>
          <p:sp>
            <p:nvSpPr>
              <p:cNvPr id="17" name="TextBox 17"/>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sp>
        <p:nvSpPr>
          <p:cNvPr id="18" name="Freeform 18"/>
          <p:cNvSpPr/>
          <p:nvPr/>
        </p:nvSpPr>
        <p:spPr>
          <a:xfrm>
            <a:off x="-3076309" y="209058"/>
            <a:ext cx="3657600" cy="2007108"/>
          </a:xfrm>
          <a:custGeom>
            <a:avLst/>
            <a:gdLst/>
            <a:ahLst/>
            <a:cxnLst/>
            <a:rect l="l" t="t" r="r" b="b"/>
            <a:pathLst>
              <a:path w="3657600" h="2007108">
                <a:moveTo>
                  <a:pt x="0" y="0"/>
                </a:moveTo>
                <a:lnTo>
                  <a:pt x="3657600" y="0"/>
                </a:lnTo>
                <a:lnTo>
                  <a:pt x="3657600" y="2007108"/>
                </a:lnTo>
                <a:lnTo>
                  <a:pt x="0" y="20071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a:off x="1338542" y="825873"/>
            <a:ext cx="522620" cy="386739"/>
          </a:xfrm>
          <a:custGeom>
            <a:avLst/>
            <a:gdLst/>
            <a:ahLst/>
            <a:cxnLst/>
            <a:rect l="l" t="t" r="r" b="b"/>
            <a:pathLst>
              <a:path w="522620" h="386739">
                <a:moveTo>
                  <a:pt x="0" y="0"/>
                </a:moveTo>
                <a:lnTo>
                  <a:pt x="522620" y="0"/>
                </a:lnTo>
                <a:lnTo>
                  <a:pt x="522620" y="386739"/>
                </a:lnTo>
                <a:lnTo>
                  <a:pt x="0" y="38673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TextBox 20"/>
          <p:cNvSpPr txBox="1"/>
          <p:nvPr/>
        </p:nvSpPr>
        <p:spPr>
          <a:xfrm>
            <a:off x="7308775" y="2197116"/>
            <a:ext cx="3670450" cy="625475"/>
          </a:xfrm>
          <a:prstGeom prst="rect">
            <a:avLst/>
          </a:prstGeom>
        </p:spPr>
        <p:txBody>
          <a:bodyPr lIns="0" tIns="0" rIns="0" bIns="0" rtlCol="0" anchor="t">
            <a:spAutoFit/>
          </a:bodyPr>
          <a:lstStyle/>
          <a:p>
            <a:pPr algn="l">
              <a:lnSpc>
                <a:spcPts val="4599"/>
              </a:lnSpc>
            </a:pPr>
            <a:r>
              <a:rPr lang="en-US" sz="3999" b="1" spc="271">
                <a:solidFill>
                  <a:srgbClr val="21264D"/>
                </a:solidFill>
                <a:latin typeface="Poppins Bold"/>
                <a:ea typeface="Poppins Bold"/>
                <a:cs typeface="Poppins Bold"/>
                <a:sym typeface="Poppins Bold"/>
              </a:rPr>
              <a:t>KESIMPULAN</a:t>
            </a:r>
          </a:p>
        </p:txBody>
      </p:sp>
      <p:sp>
        <p:nvSpPr>
          <p:cNvPr id="21" name="TextBox 21"/>
          <p:cNvSpPr txBox="1"/>
          <p:nvPr/>
        </p:nvSpPr>
        <p:spPr>
          <a:xfrm>
            <a:off x="2621962" y="3235286"/>
            <a:ext cx="13044075" cy="3721177"/>
          </a:xfrm>
          <a:prstGeom prst="rect">
            <a:avLst/>
          </a:prstGeom>
        </p:spPr>
        <p:txBody>
          <a:bodyPr lIns="0" tIns="0" rIns="0" bIns="0" rtlCol="0" anchor="t">
            <a:spAutoFit/>
          </a:bodyPr>
          <a:lstStyle/>
          <a:p>
            <a:pPr algn="just">
              <a:lnSpc>
                <a:spcPts val="4895"/>
              </a:lnSpc>
              <a:spcBef>
                <a:spcPct val="0"/>
              </a:spcBef>
            </a:pPr>
            <a:r>
              <a:rPr lang="en-US" sz="3496">
                <a:solidFill>
                  <a:srgbClr val="21264D"/>
                </a:solidFill>
                <a:latin typeface="Poppins"/>
                <a:ea typeface="Poppins"/>
                <a:cs typeface="Poppins"/>
                <a:sym typeface="Poppins"/>
              </a:rPr>
              <a:t>Model YOLOv11 mampu mengenali objek telur dan objek mirip telur dengan tingkat recall yang sangat tinggi, namun precision yang rendah menandakan perlu adanya optimasi lanjutan. Sistem sudah berhasil diterapkan secara real-time menggunakan webcam dengan hasil deteksi yang dapat divisualisasikan secara langsung.</a:t>
            </a:r>
          </a:p>
        </p:txBody>
      </p:sp>
      <p:sp>
        <p:nvSpPr>
          <p:cNvPr id="22" name="TextBox 22"/>
          <p:cNvSpPr txBox="1"/>
          <p:nvPr/>
        </p:nvSpPr>
        <p:spPr>
          <a:xfrm>
            <a:off x="2117295" y="785892"/>
            <a:ext cx="9218561" cy="426720"/>
          </a:xfrm>
          <a:prstGeom prst="rect">
            <a:avLst/>
          </a:prstGeom>
        </p:spPr>
        <p:txBody>
          <a:bodyPr lIns="0" tIns="0" rIns="0" bIns="0" rtlCol="0" anchor="t">
            <a:spAutoFit/>
          </a:bodyPr>
          <a:lstStyle/>
          <a:p>
            <a:pPr algn="l">
              <a:lnSpc>
                <a:spcPts val="3104"/>
              </a:lnSpc>
            </a:pPr>
            <a:r>
              <a:rPr lang="en-US" sz="2700" b="1" spc="183">
                <a:solidFill>
                  <a:srgbClr val="21264D"/>
                </a:solidFill>
                <a:latin typeface="Poppins Bold"/>
                <a:ea typeface="Poppins Bold"/>
                <a:cs typeface="Poppins Bold"/>
                <a:sym typeface="Poppins Bold"/>
              </a:rPr>
              <a:t>UNIVERSITAS BUANA PERJUANGAN KARAWANG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2023374" y="8628063"/>
            <a:ext cx="4802710" cy="4802710"/>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4F4F4"/>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700000">
            <a:off x="11844164" y="-3447868"/>
            <a:ext cx="4802710" cy="4802710"/>
            <a:chOff x="0" y="0"/>
            <a:chExt cx="812800" cy="812800"/>
          </a:xfrm>
        </p:grpSpPr>
        <p:sp>
          <p:nvSpPr>
            <p:cNvPr id="6"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FBB01"/>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700000">
            <a:off x="-472116" y="8263609"/>
            <a:ext cx="4802710" cy="4802710"/>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FBB01"/>
            </a:soli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700000">
            <a:off x="14876362" y="-2204368"/>
            <a:ext cx="4802710" cy="4802710"/>
            <a:chOff x="0" y="0"/>
            <a:chExt cx="812800" cy="812800"/>
          </a:xfrm>
        </p:grpSpPr>
        <p:sp>
          <p:nvSpPr>
            <p:cNvPr id="12" name="Freeform 1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21264D"/>
            </a:solidFill>
          </p:spPr>
        </p:sp>
        <p:sp>
          <p:nvSpPr>
            <p:cNvPr id="13" name="TextBox 13"/>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2700000">
            <a:off x="2045097" y="9507110"/>
            <a:ext cx="4802710" cy="4802710"/>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21264D"/>
            </a:solidFill>
          </p:spPr>
        </p:sp>
        <p:sp>
          <p:nvSpPr>
            <p:cNvPr id="16" name="TextBox 16"/>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rot="-2700000">
            <a:off x="11844164" y="-4057466"/>
            <a:ext cx="4802710" cy="4802710"/>
            <a:chOff x="0" y="0"/>
            <a:chExt cx="812800" cy="812800"/>
          </a:xfrm>
        </p:grpSpPr>
        <p:sp>
          <p:nvSpPr>
            <p:cNvPr id="18" name="Freeform 1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alpha val="0"/>
              </a:srgbClr>
            </a:solidFill>
            <a:ln w="38100" cap="sq">
              <a:solidFill>
                <a:srgbClr val="FFFFFF"/>
              </a:solidFill>
              <a:prstDash val="solid"/>
              <a:miter/>
            </a:ln>
          </p:spPr>
        </p:sp>
        <p:sp>
          <p:nvSpPr>
            <p:cNvPr id="19" name="TextBox 19"/>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2700000">
            <a:off x="2045097" y="10075771"/>
            <a:ext cx="4802710" cy="4802710"/>
            <a:chOff x="0" y="0"/>
            <a:chExt cx="812800" cy="812800"/>
          </a:xfrm>
        </p:grpSpPr>
        <p:sp>
          <p:nvSpPr>
            <p:cNvPr id="21" name="Freeform 2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alpha val="0"/>
              </a:srgbClr>
            </a:solidFill>
            <a:ln w="38100" cap="sq">
              <a:solidFill>
                <a:srgbClr val="FFFFFF"/>
              </a:solidFill>
              <a:prstDash val="solid"/>
              <a:miter/>
            </a:ln>
          </p:spPr>
        </p:sp>
        <p:sp>
          <p:nvSpPr>
            <p:cNvPr id="22" name="TextBox 22"/>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2700000">
            <a:off x="14876362" y="-3233068"/>
            <a:ext cx="4802710" cy="4802710"/>
            <a:chOff x="0" y="0"/>
            <a:chExt cx="812800" cy="812800"/>
          </a:xfrm>
        </p:grpSpPr>
        <p:sp>
          <p:nvSpPr>
            <p:cNvPr id="24" name="Freeform 2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alpha val="0"/>
              </a:srgbClr>
            </a:solidFill>
            <a:ln w="38100" cap="sq">
              <a:solidFill>
                <a:srgbClr val="FFFFFF"/>
              </a:solidFill>
              <a:prstDash val="solid"/>
              <a:miter/>
            </a:ln>
          </p:spPr>
        </p:sp>
        <p:sp>
          <p:nvSpPr>
            <p:cNvPr id="25" name="TextBox 2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2700000">
            <a:off x="-472116" y="8912205"/>
            <a:ext cx="4802710" cy="4802710"/>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alpha val="0"/>
              </a:srgbClr>
            </a:solidFill>
            <a:ln w="38100" cap="sq">
              <a:solidFill>
                <a:srgbClr val="FFFFFF"/>
              </a:solidFill>
              <a:prstDash val="solid"/>
              <a:miter/>
            </a:ln>
          </p:spPr>
        </p:sp>
        <p:sp>
          <p:nvSpPr>
            <p:cNvPr id="28" name="TextBox 28"/>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29" name="Freeform 29"/>
          <p:cNvSpPr/>
          <p:nvPr/>
        </p:nvSpPr>
        <p:spPr>
          <a:xfrm>
            <a:off x="-3076309" y="209058"/>
            <a:ext cx="3657600" cy="2007108"/>
          </a:xfrm>
          <a:custGeom>
            <a:avLst/>
            <a:gdLst/>
            <a:ahLst/>
            <a:cxnLst/>
            <a:rect l="l" t="t" r="r" b="b"/>
            <a:pathLst>
              <a:path w="3657600" h="2007108">
                <a:moveTo>
                  <a:pt x="0" y="0"/>
                </a:moveTo>
                <a:lnTo>
                  <a:pt x="3657600" y="0"/>
                </a:lnTo>
                <a:lnTo>
                  <a:pt x="3657600" y="2007108"/>
                </a:lnTo>
                <a:lnTo>
                  <a:pt x="0" y="20071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0" name="TextBox 30"/>
          <p:cNvSpPr txBox="1"/>
          <p:nvPr/>
        </p:nvSpPr>
        <p:spPr>
          <a:xfrm>
            <a:off x="4251997" y="4246307"/>
            <a:ext cx="9784007" cy="1737235"/>
          </a:xfrm>
          <a:prstGeom prst="rect">
            <a:avLst/>
          </a:prstGeom>
        </p:spPr>
        <p:txBody>
          <a:bodyPr lIns="0" tIns="0" rIns="0" bIns="0" rtlCol="0" anchor="t">
            <a:spAutoFit/>
          </a:bodyPr>
          <a:lstStyle/>
          <a:p>
            <a:pPr algn="l">
              <a:lnSpc>
                <a:spcPts val="12683"/>
              </a:lnSpc>
            </a:pPr>
            <a:r>
              <a:rPr lang="en-US" sz="11029" b="1">
                <a:solidFill>
                  <a:srgbClr val="000000"/>
                </a:solidFill>
                <a:latin typeface="Poppins Bold"/>
                <a:ea typeface="Poppins Bold"/>
                <a:cs typeface="Poppins Bold"/>
                <a:sym typeface="Poppins Bold"/>
              </a:rPr>
              <a:t>TERIMAKASIH</a:t>
            </a:r>
          </a:p>
        </p:txBody>
      </p:sp>
      <p:sp>
        <p:nvSpPr>
          <p:cNvPr id="31" name="Freeform 31"/>
          <p:cNvSpPr/>
          <p:nvPr/>
        </p:nvSpPr>
        <p:spPr>
          <a:xfrm>
            <a:off x="1338542" y="825873"/>
            <a:ext cx="522620" cy="386739"/>
          </a:xfrm>
          <a:custGeom>
            <a:avLst/>
            <a:gdLst/>
            <a:ahLst/>
            <a:cxnLst/>
            <a:rect l="l" t="t" r="r" b="b"/>
            <a:pathLst>
              <a:path w="522620" h="386739">
                <a:moveTo>
                  <a:pt x="0" y="0"/>
                </a:moveTo>
                <a:lnTo>
                  <a:pt x="522620" y="0"/>
                </a:lnTo>
                <a:lnTo>
                  <a:pt x="522620" y="386739"/>
                </a:lnTo>
                <a:lnTo>
                  <a:pt x="0" y="38673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2" name="TextBox 32"/>
          <p:cNvSpPr txBox="1"/>
          <p:nvPr/>
        </p:nvSpPr>
        <p:spPr>
          <a:xfrm>
            <a:off x="2117295" y="785892"/>
            <a:ext cx="9218561" cy="426720"/>
          </a:xfrm>
          <a:prstGeom prst="rect">
            <a:avLst/>
          </a:prstGeom>
        </p:spPr>
        <p:txBody>
          <a:bodyPr lIns="0" tIns="0" rIns="0" bIns="0" rtlCol="0" anchor="t">
            <a:spAutoFit/>
          </a:bodyPr>
          <a:lstStyle/>
          <a:p>
            <a:pPr algn="l">
              <a:lnSpc>
                <a:spcPts val="3104"/>
              </a:lnSpc>
            </a:pPr>
            <a:r>
              <a:rPr lang="en-US" sz="2700" b="1" spc="183">
                <a:solidFill>
                  <a:srgbClr val="21264D"/>
                </a:solidFill>
                <a:latin typeface="Poppins Bold"/>
                <a:ea typeface="Poppins Bold"/>
                <a:cs typeface="Poppins Bold"/>
                <a:sym typeface="Poppins Bold"/>
              </a:rPr>
              <a:t>UNIVERSITAS BUANA PERJUANGAN KARAWANG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a:off x="15489695" y="4781598"/>
            <a:ext cx="6794770" cy="7029681"/>
            <a:chOff x="0" y="0"/>
            <a:chExt cx="9059693" cy="9372909"/>
          </a:xfrm>
        </p:grpSpPr>
        <p:grpSp>
          <p:nvGrpSpPr>
            <p:cNvPr id="3" name="Group 3"/>
            <p:cNvGrpSpPr/>
            <p:nvPr/>
          </p:nvGrpSpPr>
          <p:grpSpPr>
            <a:xfrm rot="-2700000">
              <a:off x="1099575" y="2964119"/>
              <a:ext cx="5309215" cy="5309215"/>
              <a:chOff x="0" y="0"/>
              <a:chExt cx="812800" cy="812800"/>
            </a:xfrm>
          </p:grpSpPr>
          <p:sp>
            <p:nvSpPr>
              <p:cNvPr id="4" name="Freeform 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4F4F4"/>
              </a:solidFill>
            </p:spPr>
          </p:sp>
          <p:sp>
            <p:nvSpPr>
              <p:cNvPr id="5" name="TextBox 5"/>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nvGrpSpPr>
            <p:cNvPr id="6" name="Group 6"/>
            <p:cNvGrpSpPr/>
            <p:nvPr/>
          </p:nvGrpSpPr>
          <p:grpSpPr>
            <a:xfrm rot="-2700000">
              <a:off x="1919586" y="1099575"/>
              <a:ext cx="5309215" cy="5309215"/>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FBB01"/>
              </a:solidFill>
            </p:spPr>
          </p:sp>
          <p:sp>
            <p:nvSpPr>
              <p:cNvPr id="8" name="TextBox 8"/>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nvGrpSpPr>
            <p:cNvPr id="9" name="Group 9"/>
            <p:cNvGrpSpPr/>
            <p:nvPr/>
          </p:nvGrpSpPr>
          <p:grpSpPr>
            <a:xfrm rot="-2700000">
              <a:off x="1919586" y="2944532"/>
              <a:ext cx="5309215" cy="5309215"/>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21264D"/>
              </a:solidFill>
            </p:spPr>
          </p:sp>
          <p:sp>
            <p:nvSpPr>
              <p:cNvPr id="11" name="TextBox 11"/>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nvGrpSpPr>
            <p:cNvPr id="12" name="Group 12"/>
            <p:cNvGrpSpPr/>
            <p:nvPr/>
          </p:nvGrpSpPr>
          <p:grpSpPr>
            <a:xfrm rot="-2700000">
              <a:off x="2582917" y="2944532"/>
              <a:ext cx="5309215" cy="5309215"/>
              <a:chOff x="0" y="0"/>
              <a:chExt cx="812800" cy="812800"/>
            </a:xfrm>
          </p:grpSpPr>
          <p:sp>
            <p:nvSpPr>
              <p:cNvPr id="13" name="Freeform 1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alpha val="0"/>
                </a:srgbClr>
              </a:solidFill>
              <a:ln w="28575" cap="sq">
                <a:solidFill>
                  <a:srgbClr val="FFFFFF"/>
                </a:solidFill>
                <a:prstDash val="solid"/>
                <a:miter/>
              </a:ln>
            </p:spPr>
          </p:sp>
          <p:sp>
            <p:nvSpPr>
              <p:cNvPr id="14" name="TextBox 14"/>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nvGrpSpPr>
            <p:cNvPr id="15" name="Group 15"/>
            <p:cNvGrpSpPr/>
            <p:nvPr/>
          </p:nvGrpSpPr>
          <p:grpSpPr>
            <a:xfrm rot="-2700000">
              <a:off x="2650903" y="1099575"/>
              <a:ext cx="5309215" cy="5309215"/>
              <a:chOff x="0" y="0"/>
              <a:chExt cx="812800" cy="812800"/>
            </a:xfrm>
          </p:grpSpPr>
          <p:sp>
            <p:nvSpPr>
              <p:cNvPr id="16" name="Freeform 1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alpha val="0"/>
                </a:srgbClr>
              </a:solidFill>
              <a:ln w="28575" cap="sq">
                <a:solidFill>
                  <a:srgbClr val="FFFFFF"/>
                </a:solidFill>
                <a:prstDash val="solid"/>
                <a:miter/>
              </a:ln>
            </p:spPr>
          </p:sp>
          <p:sp>
            <p:nvSpPr>
              <p:cNvPr id="17" name="TextBox 17"/>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sp>
        <p:nvSpPr>
          <p:cNvPr id="18" name="Freeform 18"/>
          <p:cNvSpPr/>
          <p:nvPr/>
        </p:nvSpPr>
        <p:spPr>
          <a:xfrm>
            <a:off x="-3076309" y="209058"/>
            <a:ext cx="3657600" cy="2007108"/>
          </a:xfrm>
          <a:custGeom>
            <a:avLst/>
            <a:gdLst/>
            <a:ahLst/>
            <a:cxnLst/>
            <a:rect l="l" t="t" r="r" b="b"/>
            <a:pathLst>
              <a:path w="3657600" h="2007108">
                <a:moveTo>
                  <a:pt x="0" y="0"/>
                </a:moveTo>
                <a:lnTo>
                  <a:pt x="3657600" y="0"/>
                </a:lnTo>
                <a:lnTo>
                  <a:pt x="3657600" y="2007108"/>
                </a:lnTo>
                <a:lnTo>
                  <a:pt x="0" y="20071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a:off x="1338542" y="825873"/>
            <a:ext cx="522620" cy="386739"/>
          </a:xfrm>
          <a:custGeom>
            <a:avLst/>
            <a:gdLst/>
            <a:ahLst/>
            <a:cxnLst/>
            <a:rect l="l" t="t" r="r" b="b"/>
            <a:pathLst>
              <a:path w="522620" h="386739">
                <a:moveTo>
                  <a:pt x="0" y="0"/>
                </a:moveTo>
                <a:lnTo>
                  <a:pt x="522620" y="0"/>
                </a:lnTo>
                <a:lnTo>
                  <a:pt x="522620" y="386739"/>
                </a:lnTo>
                <a:lnTo>
                  <a:pt x="0" y="38673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Freeform 20"/>
          <p:cNvSpPr/>
          <p:nvPr/>
        </p:nvSpPr>
        <p:spPr>
          <a:xfrm>
            <a:off x="5606292" y="3694082"/>
            <a:ext cx="3302653" cy="2860650"/>
          </a:xfrm>
          <a:custGeom>
            <a:avLst/>
            <a:gdLst/>
            <a:ahLst/>
            <a:cxnLst/>
            <a:rect l="l" t="t" r="r" b="b"/>
            <a:pathLst>
              <a:path w="3302653" h="2860650">
                <a:moveTo>
                  <a:pt x="0" y="0"/>
                </a:moveTo>
                <a:lnTo>
                  <a:pt x="3302653" y="0"/>
                </a:lnTo>
                <a:lnTo>
                  <a:pt x="3302653" y="2860651"/>
                </a:lnTo>
                <a:lnTo>
                  <a:pt x="0" y="2860651"/>
                </a:lnTo>
                <a:lnTo>
                  <a:pt x="0" y="0"/>
                </a:lnTo>
                <a:close/>
              </a:path>
            </a:pathLst>
          </a:custGeom>
          <a:blipFill>
            <a:blip r:embed="rId6"/>
            <a:stretch>
              <a:fillRect b="-53934"/>
            </a:stretch>
          </a:blipFill>
        </p:spPr>
      </p:sp>
      <p:sp>
        <p:nvSpPr>
          <p:cNvPr id="21" name="Freeform 21"/>
          <p:cNvSpPr/>
          <p:nvPr/>
        </p:nvSpPr>
        <p:spPr>
          <a:xfrm>
            <a:off x="9439731" y="3694082"/>
            <a:ext cx="2860650" cy="2860650"/>
          </a:xfrm>
          <a:custGeom>
            <a:avLst/>
            <a:gdLst/>
            <a:ahLst/>
            <a:cxnLst/>
            <a:rect l="l" t="t" r="r" b="b"/>
            <a:pathLst>
              <a:path w="2860650" h="2860650">
                <a:moveTo>
                  <a:pt x="0" y="0"/>
                </a:moveTo>
                <a:lnTo>
                  <a:pt x="2860651" y="0"/>
                </a:lnTo>
                <a:lnTo>
                  <a:pt x="2860651" y="2860651"/>
                </a:lnTo>
                <a:lnTo>
                  <a:pt x="0" y="2860651"/>
                </a:lnTo>
                <a:lnTo>
                  <a:pt x="0" y="0"/>
                </a:lnTo>
                <a:close/>
              </a:path>
            </a:pathLst>
          </a:custGeom>
          <a:blipFill>
            <a:blip r:embed="rId7"/>
            <a:stretch>
              <a:fillRect/>
            </a:stretch>
          </a:blipFill>
        </p:spPr>
      </p:sp>
      <p:sp>
        <p:nvSpPr>
          <p:cNvPr id="22" name="TextBox 22"/>
          <p:cNvSpPr txBox="1"/>
          <p:nvPr/>
        </p:nvSpPr>
        <p:spPr>
          <a:xfrm>
            <a:off x="5606292" y="1794861"/>
            <a:ext cx="7075416" cy="625475"/>
          </a:xfrm>
          <a:prstGeom prst="rect">
            <a:avLst/>
          </a:prstGeom>
        </p:spPr>
        <p:txBody>
          <a:bodyPr lIns="0" tIns="0" rIns="0" bIns="0" rtlCol="0" anchor="t">
            <a:spAutoFit/>
          </a:bodyPr>
          <a:lstStyle/>
          <a:p>
            <a:pPr algn="l">
              <a:lnSpc>
                <a:spcPts val="4599"/>
              </a:lnSpc>
            </a:pPr>
            <a:r>
              <a:rPr lang="en-US" sz="3999" b="1" spc="271">
                <a:solidFill>
                  <a:srgbClr val="21264D"/>
                </a:solidFill>
                <a:latin typeface="Poppins Bold"/>
                <a:ea typeface="Poppins Bold"/>
                <a:cs typeface="Poppins Bold"/>
                <a:sym typeface="Poppins Bold"/>
              </a:rPr>
              <a:t>METODOLOGI PENELITIAN</a:t>
            </a:r>
          </a:p>
        </p:txBody>
      </p:sp>
      <p:sp>
        <p:nvSpPr>
          <p:cNvPr id="23" name="TextBox 23"/>
          <p:cNvSpPr txBox="1"/>
          <p:nvPr/>
        </p:nvSpPr>
        <p:spPr>
          <a:xfrm>
            <a:off x="6940270" y="6535200"/>
            <a:ext cx="634697" cy="370052"/>
          </a:xfrm>
          <a:prstGeom prst="rect">
            <a:avLst/>
          </a:prstGeom>
        </p:spPr>
        <p:txBody>
          <a:bodyPr lIns="0" tIns="0" rIns="0" bIns="0" rtlCol="0" anchor="t">
            <a:spAutoFit/>
          </a:bodyPr>
          <a:lstStyle/>
          <a:p>
            <a:pPr algn="ctr">
              <a:lnSpc>
                <a:spcPts val="2890"/>
              </a:lnSpc>
              <a:spcBef>
                <a:spcPct val="0"/>
              </a:spcBef>
            </a:pPr>
            <a:r>
              <a:rPr lang="en-US" sz="2064">
                <a:solidFill>
                  <a:srgbClr val="21264D"/>
                </a:solidFill>
                <a:latin typeface="Poppins"/>
                <a:ea typeface="Poppins"/>
                <a:cs typeface="Poppins"/>
                <a:sym typeface="Poppins"/>
              </a:rPr>
              <a:t>Telur</a:t>
            </a:r>
          </a:p>
        </p:txBody>
      </p:sp>
      <p:sp>
        <p:nvSpPr>
          <p:cNvPr id="24" name="TextBox 24"/>
          <p:cNvSpPr txBox="1"/>
          <p:nvPr/>
        </p:nvSpPr>
        <p:spPr>
          <a:xfrm>
            <a:off x="10113402" y="6535200"/>
            <a:ext cx="1513308" cy="370052"/>
          </a:xfrm>
          <a:prstGeom prst="rect">
            <a:avLst/>
          </a:prstGeom>
        </p:spPr>
        <p:txBody>
          <a:bodyPr lIns="0" tIns="0" rIns="0" bIns="0" rtlCol="0" anchor="t">
            <a:spAutoFit/>
          </a:bodyPr>
          <a:lstStyle/>
          <a:p>
            <a:pPr algn="ctr">
              <a:lnSpc>
                <a:spcPts val="2890"/>
              </a:lnSpc>
              <a:spcBef>
                <a:spcPct val="0"/>
              </a:spcBef>
            </a:pPr>
            <a:r>
              <a:rPr lang="en-US" sz="2064">
                <a:solidFill>
                  <a:srgbClr val="21264D"/>
                </a:solidFill>
                <a:latin typeface="Poppins"/>
                <a:ea typeface="Poppins"/>
                <a:cs typeface="Poppins"/>
                <a:sym typeface="Poppins"/>
              </a:rPr>
              <a:t>Bukan Telur</a:t>
            </a:r>
          </a:p>
        </p:txBody>
      </p:sp>
      <p:sp>
        <p:nvSpPr>
          <p:cNvPr id="25" name="TextBox 25"/>
          <p:cNvSpPr txBox="1"/>
          <p:nvPr/>
        </p:nvSpPr>
        <p:spPr>
          <a:xfrm>
            <a:off x="1140322" y="7113255"/>
            <a:ext cx="14349373" cy="2623243"/>
          </a:xfrm>
          <a:prstGeom prst="rect">
            <a:avLst/>
          </a:prstGeom>
        </p:spPr>
        <p:txBody>
          <a:bodyPr lIns="0" tIns="0" rIns="0" bIns="0" rtlCol="0" anchor="t">
            <a:spAutoFit/>
          </a:bodyPr>
          <a:lstStyle/>
          <a:p>
            <a:pPr algn="just">
              <a:lnSpc>
                <a:spcPts val="3495"/>
              </a:lnSpc>
            </a:pPr>
            <a:r>
              <a:rPr lang="en-US" sz="2496">
                <a:solidFill>
                  <a:srgbClr val="21264D"/>
                </a:solidFill>
                <a:latin typeface="Poppins"/>
                <a:ea typeface="Poppins"/>
                <a:cs typeface="Poppins"/>
                <a:sym typeface="Poppins"/>
              </a:rPr>
              <a:t>Pada tahap ini, dataset dikumpulkan yang terdiri dari dua kelas utama:</a:t>
            </a:r>
          </a:p>
          <a:p>
            <a:pPr marL="539096" lvl="1" indent="-269548" algn="just">
              <a:lnSpc>
                <a:spcPts val="3495"/>
              </a:lnSpc>
              <a:buAutoNum type="arabicPeriod"/>
            </a:pPr>
            <a:r>
              <a:rPr lang="en-US" sz="2496">
                <a:solidFill>
                  <a:srgbClr val="21264D"/>
                </a:solidFill>
                <a:latin typeface="Poppins"/>
                <a:ea typeface="Poppins"/>
                <a:cs typeface="Poppins"/>
                <a:sym typeface="Poppins"/>
              </a:rPr>
              <a:t> Telur Asli: Gambar telur yang utuh dan alami.</a:t>
            </a:r>
          </a:p>
          <a:p>
            <a:pPr marL="539096" lvl="1" indent="-269548" algn="just">
              <a:lnSpc>
                <a:spcPts val="3495"/>
              </a:lnSpc>
              <a:buAutoNum type="arabicPeriod"/>
            </a:pPr>
            <a:r>
              <a:rPr lang="en-US" sz="2496">
                <a:solidFill>
                  <a:srgbClr val="21264D"/>
                </a:solidFill>
                <a:latin typeface="Poppins"/>
                <a:ea typeface="Poppins"/>
                <a:cs typeface="Poppins"/>
                <a:sym typeface="Poppins"/>
              </a:rPr>
              <a:t> Objek Mirip Telur: Gambar objek yang bentuknya menyerupai telur, seperti mainan berbentuk telur, puding, atau buah berbentuk oval.</a:t>
            </a:r>
          </a:p>
          <a:p>
            <a:pPr algn="just">
              <a:lnSpc>
                <a:spcPts val="3495"/>
              </a:lnSpc>
              <a:spcBef>
                <a:spcPct val="0"/>
              </a:spcBef>
            </a:pPr>
            <a:r>
              <a:rPr lang="en-US" sz="2496">
                <a:solidFill>
                  <a:srgbClr val="21264D"/>
                </a:solidFill>
                <a:latin typeface="Poppins"/>
                <a:ea typeface="Poppins"/>
                <a:cs typeface="Poppins"/>
                <a:sym typeface="Poppins"/>
              </a:rPr>
              <a:t>Setelah pengumpulan, data dilabeli menggunakan Roboflow dengan format YOLO (.txt), yang mencatat posisi bounding box dan kelas untuk setiap gambar.</a:t>
            </a:r>
          </a:p>
        </p:txBody>
      </p:sp>
      <p:sp>
        <p:nvSpPr>
          <p:cNvPr id="26" name="TextBox 26"/>
          <p:cNvSpPr txBox="1"/>
          <p:nvPr/>
        </p:nvSpPr>
        <p:spPr>
          <a:xfrm>
            <a:off x="5823163" y="2789485"/>
            <a:ext cx="6641673" cy="516399"/>
          </a:xfrm>
          <a:prstGeom prst="rect">
            <a:avLst/>
          </a:prstGeom>
        </p:spPr>
        <p:txBody>
          <a:bodyPr lIns="0" tIns="0" rIns="0" bIns="0" rtlCol="0" anchor="t">
            <a:spAutoFit/>
          </a:bodyPr>
          <a:lstStyle/>
          <a:p>
            <a:pPr algn="l">
              <a:lnSpc>
                <a:spcPts val="3821"/>
              </a:lnSpc>
            </a:pPr>
            <a:r>
              <a:rPr lang="en-US" sz="3322" b="1">
                <a:solidFill>
                  <a:srgbClr val="21264D"/>
                </a:solidFill>
                <a:latin typeface="Poppins Bold"/>
                <a:ea typeface="Poppins Bold"/>
                <a:cs typeface="Poppins Bold"/>
                <a:sym typeface="Poppins Bold"/>
              </a:rPr>
              <a:t>1. PROSES PENGUMPULAN DATA</a:t>
            </a:r>
          </a:p>
        </p:txBody>
      </p:sp>
      <p:sp>
        <p:nvSpPr>
          <p:cNvPr id="27" name="TextBox 27"/>
          <p:cNvSpPr txBox="1"/>
          <p:nvPr/>
        </p:nvSpPr>
        <p:spPr>
          <a:xfrm>
            <a:off x="2117295" y="785892"/>
            <a:ext cx="9218561" cy="426720"/>
          </a:xfrm>
          <a:prstGeom prst="rect">
            <a:avLst/>
          </a:prstGeom>
        </p:spPr>
        <p:txBody>
          <a:bodyPr lIns="0" tIns="0" rIns="0" bIns="0" rtlCol="0" anchor="t">
            <a:spAutoFit/>
          </a:bodyPr>
          <a:lstStyle/>
          <a:p>
            <a:pPr algn="l">
              <a:lnSpc>
                <a:spcPts val="3104"/>
              </a:lnSpc>
            </a:pPr>
            <a:r>
              <a:rPr lang="en-US" sz="2700" b="1" spc="183">
                <a:solidFill>
                  <a:srgbClr val="21264D"/>
                </a:solidFill>
                <a:latin typeface="Poppins Bold"/>
                <a:ea typeface="Poppins Bold"/>
                <a:cs typeface="Poppins Bold"/>
                <a:sym typeface="Poppins Bold"/>
              </a:rPr>
              <a:t>UNIVERSITAS BUANA PERJUANGAN KARAWANG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a:off x="15489695" y="4781598"/>
            <a:ext cx="6794770" cy="7029681"/>
            <a:chOff x="0" y="0"/>
            <a:chExt cx="9059693" cy="9372909"/>
          </a:xfrm>
        </p:grpSpPr>
        <p:grpSp>
          <p:nvGrpSpPr>
            <p:cNvPr id="3" name="Group 3"/>
            <p:cNvGrpSpPr/>
            <p:nvPr/>
          </p:nvGrpSpPr>
          <p:grpSpPr>
            <a:xfrm rot="-2700000">
              <a:off x="1099575" y="2964119"/>
              <a:ext cx="5309215" cy="5309215"/>
              <a:chOff x="0" y="0"/>
              <a:chExt cx="812800" cy="812800"/>
            </a:xfrm>
          </p:grpSpPr>
          <p:sp>
            <p:nvSpPr>
              <p:cNvPr id="4" name="Freeform 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4F4F4"/>
              </a:solidFill>
            </p:spPr>
          </p:sp>
          <p:sp>
            <p:nvSpPr>
              <p:cNvPr id="5" name="TextBox 5"/>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nvGrpSpPr>
            <p:cNvPr id="6" name="Group 6"/>
            <p:cNvGrpSpPr/>
            <p:nvPr/>
          </p:nvGrpSpPr>
          <p:grpSpPr>
            <a:xfrm rot="-2700000">
              <a:off x="1919586" y="1099575"/>
              <a:ext cx="5309215" cy="5309215"/>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FBB01"/>
              </a:solidFill>
            </p:spPr>
          </p:sp>
          <p:sp>
            <p:nvSpPr>
              <p:cNvPr id="8" name="TextBox 8"/>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nvGrpSpPr>
            <p:cNvPr id="9" name="Group 9"/>
            <p:cNvGrpSpPr/>
            <p:nvPr/>
          </p:nvGrpSpPr>
          <p:grpSpPr>
            <a:xfrm rot="-2700000">
              <a:off x="1919586" y="2944532"/>
              <a:ext cx="5309215" cy="5309215"/>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21264D"/>
              </a:solidFill>
            </p:spPr>
          </p:sp>
          <p:sp>
            <p:nvSpPr>
              <p:cNvPr id="11" name="TextBox 11"/>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nvGrpSpPr>
            <p:cNvPr id="12" name="Group 12"/>
            <p:cNvGrpSpPr/>
            <p:nvPr/>
          </p:nvGrpSpPr>
          <p:grpSpPr>
            <a:xfrm rot="-2700000">
              <a:off x="2582917" y="2944532"/>
              <a:ext cx="5309215" cy="5309215"/>
              <a:chOff x="0" y="0"/>
              <a:chExt cx="812800" cy="812800"/>
            </a:xfrm>
          </p:grpSpPr>
          <p:sp>
            <p:nvSpPr>
              <p:cNvPr id="13" name="Freeform 1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alpha val="0"/>
                </a:srgbClr>
              </a:solidFill>
              <a:ln w="28575" cap="sq">
                <a:solidFill>
                  <a:srgbClr val="FFFFFF"/>
                </a:solidFill>
                <a:prstDash val="solid"/>
                <a:miter/>
              </a:ln>
            </p:spPr>
          </p:sp>
          <p:sp>
            <p:nvSpPr>
              <p:cNvPr id="14" name="TextBox 14"/>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nvGrpSpPr>
            <p:cNvPr id="15" name="Group 15"/>
            <p:cNvGrpSpPr/>
            <p:nvPr/>
          </p:nvGrpSpPr>
          <p:grpSpPr>
            <a:xfrm rot="-2700000">
              <a:off x="2650903" y="1099575"/>
              <a:ext cx="5309215" cy="5309215"/>
              <a:chOff x="0" y="0"/>
              <a:chExt cx="812800" cy="812800"/>
            </a:xfrm>
          </p:grpSpPr>
          <p:sp>
            <p:nvSpPr>
              <p:cNvPr id="16" name="Freeform 1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alpha val="0"/>
                </a:srgbClr>
              </a:solidFill>
              <a:ln w="28575" cap="sq">
                <a:solidFill>
                  <a:srgbClr val="FFFFFF"/>
                </a:solidFill>
                <a:prstDash val="solid"/>
                <a:miter/>
              </a:ln>
            </p:spPr>
          </p:sp>
          <p:sp>
            <p:nvSpPr>
              <p:cNvPr id="17" name="TextBox 17"/>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sp>
        <p:nvSpPr>
          <p:cNvPr id="18" name="Freeform 18"/>
          <p:cNvSpPr/>
          <p:nvPr/>
        </p:nvSpPr>
        <p:spPr>
          <a:xfrm>
            <a:off x="-3076309" y="209058"/>
            <a:ext cx="3657600" cy="2007108"/>
          </a:xfrm>
          <a:custGeom>
            <a:avLst/>
            <a:gdLst/>
            <a:ahLst/>
            <a:cxnLst/>
            <a:rect l="l" t="t" r="r" b="b"/>
            <a:pathLst>
              <a:path w="3657600" h="2007108">
                <a:moveTo>
                  <a:pt x="0" y="0"/>
                </a:moveTo>
                <a:lnTo>
                  <a:pt x="3657600" y="0"/>
                </a:lnTo>
                <a:lnTo>
                  <a:pt x="3657600" y="2007108"/>
                </a:lnTo>
                <a:lnTo>
                  <a:pt x="0" y="20071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TextBox 19"/>
          <p:cNvSpPr txBox="1"/>
          <p:nvPr/>
        </p:nvSpPr>
        <p:spPr>
          <a:xfrm>
            <a:off x="1703620" y="2197116"/>
            <a:ext cx="12291946" cy="516399"/>
          </a:xfrm>
          <a:prstGeom prst="rect">
            <a:avLst/>
          </a:prstGeom>
        </p:spPr>
        <p:txBody>
          <a:bodyPr lIns="0" tIns="0" rIns="0" bIns="0" rtlCol="0" anchor="t">
            <a:spAutoFit/>
          </a:bodyPr>
          <a:lstStyle/>
          <a:p>
            <a:pPr algn="l">
              <a:lnSpc>
                <a:spcPts val="3821"/>
              </a:lnSpc>
            </a:pPr>
            <a:r>
              <a:rPr lang="en-US" sz="3322" b="1">
                <a:solidFill>
                  <a:srgbClr val="21264D"/>
                </a:solidFill>
                <a:latin typeface="Poppins Bold"/>
                <a:ea typeface="Poppins Bold"/>
                <a:cs typeface="Poppins Bold"/>
                <a:sym typeface="Poppins Bold"/>
              </a:rPr>
              <a:t>2. ALUR PELATIHAN MODEL (YOLOV11)</a:t>
            </a:r>
          </a:p>
        </p:txBody>
      </p:sp>
      <p:sp>
        <p:nvSpPr>
          <p:cNvPr id="20" name="TextBox 20"/>
          <p:cNvSpPr txBox="1"/>
          <p:nvPr/>
        </p:nvSpPr>
        <p:spPr>
          <a:xfrm>
            <a:off x="1703620" y="3187968"/>
            <a:ext cx="13786075" cy="2891890"/>
          </a:xfrm>
          <a:prstGeom prst="rect">
            <a:avLst/>
          </a:prstGeom>
        </p:spPr>
        <p:txBody>
          <a:bodyPr lIns="0" tIns="0" rIns="0" bIns="0" rtlCol="0" anchor="t">
            <a:spAutoFit/>
          </a:bodyPr>
          <a:lstStyle/>
          <a:p>
            <a:pPr algn="l">
              <a:lnSpc>
                <a:spcPts val="3879"/>
              </a:lnSpc>
            </a:pPr>
            <a:r>
              <a:rPr lang="en-US" sz="2771">
                <a:solidFill>
                  <a:srgbClr val="000000"/>
                </a:solidFill>
                <a:latin typeface="Open Sans"/>
                <a:ea typeface="Open Sans"/>
                <a:cs typeface="Open Sans"/>
                <a:sym typeface="Open Sans"/>
              </a:rPr>
              <a:t>Proses pelatihan menggunakan YOLOv11 yang dilatih dengan dataset yang sudah diproses. Langkah-langkahnya adalah:</a:t>
            </a:r>
          </a:p>
          <a:p>
            <a:pPr marL="598274" lvl="1" indent="-299137" algn="l">
              <a:lnSpc>
                <a:spcPts val="3879"/>
              </a:lnSpc>
              <a:buAutoNum type="arabicPeriod"/>
            </a:pPr>
            <a:r>
              <a:rPr lang="en-US" sz="2771">
                <a:solidFill>
                  <a:srgbClr val="000000"/>
                </a:solidFill>
                <a:latin typeface="Open Sans"/>
                <a:ea typeface="Open Sans"/>
                <a:cs typeface="Open Sans"/>
                <a:sym typeface="Open Sans"/>
              </a:rPr>
              <a:t> Dataset dibagi menjadi tiga subset: train, valid, dan test.</a:t>
            </a:r>
          </a:p>
          <a:p>
            <a:pPr marL="598274" lvl="1" indent="-299137" algn="l">
              <a:lnSpc>
                <a:spcPts val="3879"/>
              </a:lnSpc>
              <a:buAutoNum type="arabicPeriod"/>
            </a:pPr>
            <a:r>
              <a:rPr lang="en-US" sz="2771">
                <a:solidFill>
                  <a:srgbClr val="000000"/>
                </a:solidFill>
                <a:latin typeface="Open Sans"/>
                <a:ea typeface="Open Sans"/>
                <a:cs typeface="Open Sans"/>
                <a:sym typeface="Open Sans"/>
              </a:rPr>
              <a:t> Model dilatih selama 50 epoch untuk mendeteksi objek dengan akurasi tinggi.</a:t>
            </a:r>
          </a:p>
          <a:p>
            <a:pPr marL="598274" lvl="1" indent="-299137" algn="l">
              <a:lnSpc>
                <a:spcPts val="3879"/>
              </a:lnSpc>
              <a:buAutoNum type="arabicPeriod"/>
            </a:pPr>
            <a:r>
              <a:rPr lang="en-US" sz="2771">
                <a:solidFill>
                  <a:srgbClr val="000000"/>
                </a:solidFill>
                <a:latin typeface="Open Sans"/>
                <a:ea typeface="Open Sans"/>
                <a:cs typeface="Open Sans"/>
                <a:sym typeface="Open Sans"/>
              </a:rPr>
              <a:t> Selama pelatihan, metrik seperti precision, recall, dan mAP digunakan untuk memantau kinerja model.</a:t>
            </a:r>
          </a:p>
        </p:txBody>
      </p:sp>
      <p:sp>
        <p:nvSpPr>
          <p:cNvPr id="21" name="Freeform 21"/>
          <p:cNvSpPr/>
          <p:nvPr/>
        </p:nvSpPr>
        <p:spPr>
          <a:xfrm>
            <a:off x="1338542" y="825873"/>
            <a:ext cx="522620" cy="386739"/>
          </a:xfrm>
          <a:custGeom>
            <a:avLst/>
            <a:gdLst/>
            <a:ahLst/>
            <a:cxnLst/>
            <a:rect l="l" t="t" r="r" b="b"/>
            <a:pathLst>
              <a:path w="522620" h="386739">
                <a:moveTo>
                  <a:pt x="0" y="0"/>
                </a:moveTo>
                <a:lnTo>
                  <a:pt x="522620" y="0"/>
                </a:lnTo>
                <a:lnTo>
                  <a:pt x="522620" y="386739"/>
                </a:lnTo>
                <a:lnTo>
                  <a:pt x="0" y="38673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2" name="TextBox 22"/>
          <p:cNvSpPr txBox="1"/>
          <p:nvPr/>
        </p:nvSpPr>
        <p:spPr>
          <a:xfrm>
            <a:off x="2117295" y="805815"/>
            <a:ext cx="9218561" cy="426720"/>
          </a:xfrm>
          <a:prstGeom prst="rect">
            <a:avLst/>
          </a:prstGeom>
        </p:spPr>
        <p:txBody>
          <a:bodyPr lIns="0" tIns="0" rIns="0" bIns="0" rtlCol="0" anchor="t">
            <a:spAutoFit/>
          </a:bodyPr>
          <a:lstStyle/>
          <a:p>
            <a:pPr algn="l">
              <a:lnSpc>
                <a:spcPts val="3104"/>
              </a:lnSpc>
            </a:pPr>
            <a:r>
              <a:rPr lang="en-US" sz="2700" b="1" spc="183">
                <a:solidFill>
                  <a:srgbClr val="21264D"/>
                </a:solidFill>
                <a:latin typeface="Poppins Bold"/>
                <a:ea typeface="Poppins Bold"/>
                <a:cs typeface="Poppins Bold"/>
                <a:sym typeface="Poppins Bold"/>
              </a:rPr>
              <a:t>UNIVERSITAS BUANA PERJUANGAN KARAWANG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a:off x="15489695" y="4781598"/>
            <a:ext cx="6794770" cy="7029681"/>
            <a:chOff x="0" y="0"/>
            <a:chExt cx="9059693" cy="9372909"/>
          </a:xfrm>
        </p:grpSpPr>
        <p:grpSp>
          <p:nvGrpSpPr>
            <p:cNvPr id="3" name="Group 3"/>
            <p:cNvGrpSpPr/>
            <p:nvPr/>
          </p:nvGrpSpPr>
          <p:grpSpPr>
            <a:xfrm rot="-2700000">
              <a:off x="1099575" y="2964119"/>
              <a:ext cx="5309215" cy="5309215"/>
              <a:chOff x="0" y="0"/>
              <a:chExt cx="812800" cy="812800"/>
            </a:xfrm>
          </p:grpSpPr>
          <p:sp>
            <p:nvSpPr>
              <p:cNvPr id="4" name="Freeform 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4F4F4"/>
              </a:solidFill>
            </p:spPr>
          </p:sp>
          <p:sp>
            <p:nvSpPr>
              <p:cNvPr id="5" name="TextBox 5"/>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nvGrpSpPr>
            <p:cNvPr id="6" name="Group 6"/>
            <p:cNvGrpSpPr/>
            <p:nvPr/>
          </p:nvGrpSpPr>
          <p:grpSpPr>
            <a:xfrm rot="-2700000">
              <a:off x="1919586" y="1099575"/>
              <a:ext cx="5309215" cy="5309215"/>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FBB01"/>
              </a:solidFill>
            </p:spPr>
          </p:sp>
          <p:sp>
            <p:nvSpPr>
              <p:cNvPr id="8" name="TextBox 8"/>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nvGrpSpPr>
            <p:cNvPr id="9" name="Group 9"/>
            <p:cNvGrpSpPr/>
            <p:nvPr/>
          </p:nvGrpSpPr>
          <p:grpSpPr>
            <a:xfrm rot="-2700000">
              <a:off x="1919586" y="2944532"/>
              <a:ext cx="5309215" cy="5309215"/>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21264D"/>
              </a:solidFill>
            </p:spPr>
          </p:sp>
          <p:sp>
            <p:nvSpPr>
              <p:cNvPr id="11" name="TextBox 11"/>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nvGrpSpPr>
            <p:cNvPr id="12" name="Group 12"/>
            <p:cNvGrpSpPr/>
            <p:nvPr/>
          </p:nvGrpSpPr>
          <p:grpSpPr>
            <a:xfrm rot="-2700000">
              <a:off x="2582917" y="2944532"/>
              <a:ext cx="5309215" cy="5309215"/>
              <a:chOff x="0" y="0"/>
              <a:chExt cx="812800" cy="812800"/>
            </a:xfrm>
          </p:grpSpPr>
          <p:sp>
            <p:nvSpPr>
              <p:cNvPr id="13" name="Freeform 1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alpha val="0"/>
                </a:srgbClr>
              </a:solidFill>
              <a:ln w="28575" cap="sq">
                <a:solidFill>
                  <a:srgbClr val="FFFFFF"/>
                </a:solidFill>
                <a:prstDash val="solid"/>
                <a:miter/>
              </a:ln>
            </p:spPr>
          </p:sp>
          <p:sp>
            <p:nvSpPr>
              <p:cNvPr id="14" name="TextBox 14"/>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nvGrpSpPr>
            <p:cNvPr id="15" name="Group 15"/>
            <p:cNvGrpSpPr/>
            <p:nvPr/>
          </p:nvGrpSpPr>
          <p:grpSpPr>
            <a:xfrm rot="-2700000">
              <a:off x="2650903" y="1099575"/>
              <a:ext cx="5309215" cy="5309215"/>
              <a:chOff x="0" y="0"/>
              <a:chExt cx="812800" cy="812800"/>
            </a:xfrm>
          </p:grpSpPr>
          <p:sp>
            <p:nvSpPr>
              <p:cNvPr id="16" name="Freeform 1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alpha val="0"/>
                </a:srgbClr>
              </a:solidFill>
              <a:ln w="28575" cap="sq">
                <a:solidFill>
                  <a:srgbClr val="FFFFFF"/>
                </a:solidFill>
                <a:prstDash val="solid"/>
                <a:miter/>
              </a:ln>
            </p:spPr>
          </p:sp>
          <p:sp>
            <p:nvSpPr>
              <p:cNvPr id="17" name="TextBox 17"/>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sp>
        <p:nvSpPr>
          <p:cNvPr id="18" name="Freeform 18"/>
          <p:cNvSpPr/>
          <p:nvPr/>
        </p:nvSpPr>
        <p:spPr>
          <a:xfrm>
            <a:off x="-3076309" y="209058"/>
            <a:ext cx="3657600" cy="2007108"/>
          </a:xfrm>
          <a:custGeom>
            <a:avLst/>
            <a:gdLst/>
            <a:ahLst/>
            <a:cxnLst/>
            <a:rect l="l" t="t" r="r" b="b"/>
            <a:pathLst>
              <a:path w="3657600" h="2007108">
                <a:moveTo>
                  <a:pt x="0" y="0"/>
                </a:moveTo>
                <a:lnTo>
                  <a:pt x="3657600" y="0"/>
                </a:lnTo>
                <a:lnTo>
                  <a:pt x="3657600" y="2007108"/>
                </a:lnTo>
                <a:lnTo>
                  <a:pt x="0" y="20071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TextBox 19"/>
          <p:cNvSpPr txBox="1"/>
          <p:nvPr/>
        </p:nvSpPr>
        <p:spPr>
          <a:xfrm>
            <a:off x="1703620" y="2197116"/>
            <a:ext cx="12291946" cy="516399"/>
          </a:xfrm>
          <a:prstGeom prst="rect">
            <a:avLst/>
          </a:prstGeom>
        </p:spPr>
        <p:txBody>
          <a:bodyPr lIns="0" tIns="0" rIns="0" bIns="0" rtlCol="0" anchor="t">
            <a:spAutoFit/>
          </a:bodyPr>
          <a:lstStyle/>
          <a:p>
            <a:pPr algn="l">
              <a:lnSpc>
                <a:spcPts val="3821"/>
              </a:lnSpc>
            </a:pPr>
            <a:r>
              <a:rPr lang="en-US" sz="3322" b="1">
                <a:solidFill>
                  <a:srgbClr val="21264D"/>
                </a:solidFill>
                <a:latin typeface="Poppins Bold"/>
                <a:ea typeface="Poppins Bold"/>
                <a:cs typeface="Poppins Bold"/>
                <a:sym typeface="Poppins Bold"/>
              </a:rPr>
              <a:t>3. IMPLEMENTASI REALTIME</a:t>
            </a:r>
          </a:p>
        </p:txBody>
      </p:sp>
      <p:sp>
        <p:nvSpPr>
          <p:cNvPr id="20" name="TextBox 20"/>
          <p:cNvSpPr txBox="1"/>
          <p:nvPr/>
        </p:nvSpPr>
        <p:spPr>
          <a:xfrm>
            <a:off x="1703620" y="3187968"/>
            <a:ext cx="13786075" cy="1967270"/>
          </a:xfrm>
          <a:prstGeom prst="rect">
            <a:avLst/>
          </a:prstGeom>
        </p:spPr>
        <p:txBody>
          <a:bodyPr lIns="0" tIns="0" rIns="0" bIns="0" rtlCol="0" anchor="t">
            <a:spAutoFit/>
          </a:bodyPr>
          <a:lstStyle/>
          <a:p>
            <a:pPr algn="l">
              <a:lnSpc>
                <a:spcPts val="3879"/>
              </a:lnSpc>
            </a:pPr>
            <a:r>
              <a:rPr lang="en-US" sz="2771" dirty="0" err="1">
                <a:solidFill>
                  <a:srgbClr val="000000"/>
                </a:solidFill>
                <a:latin typeface="Open Sans"/>
                <a:ea typeface="Open Sans"/>
                <a:cs typeface="Open Sans"/>
                <a:sym typeface="Open Sans"/>
              </a:rPr>
              <a:t>Setelah</a:t>
            </a:r>
            <a:r>
              <a:rPr lang="en-US" sz="2771" dirty="0">
                <a:solidFill>
                  <a:srgbClr val="000000"/>
                </a:solidFill>
                <a:latin typeface="Open Sans"/>
                <a:ea typeface="Open Sans"/>
                <a:cs typeface="Open Sans"/>
                <a:sym typeface="Open Sans"/>
              </a:rPr>
              <a:t> model </a:t>
            </a:r>
            <a:r>
              <a:rPr lang="en-US" sz="2771" dirty="0" err="1">
                <a:solidFill>
                  <a:srgbClr val="000000"/>
                </a:solidFill>
                <a:latin typeface="Open Sans"/>
                <a:ea typeface="Open Sans"/>
                <a:cs typeface="Open Sans"/>
                <a:sym typeface="Open Sans"/>
              </a:rPr>
              <a:t>dilatih</a:t>
            </a:r>
            <a:r>
              <a:rPr lang="en-US" sz="2771" dirty="0">
                <a:solidFill>
                  <a:srgbClr val="000000"/>
                </a:solidFill>
                <a:latin typeface="Open Sans"/>
                <a:ea typeface="Open Sans"/>
                <a:cs typeface="Open Sans"/>
                <a:sym typeface="Open Sans"/>
              </a:rPr>
              <a:t>, </a:t>
            </a:r>
            <a:r>
              <a:rPr lang="en-US" sz="2771" dirty="0" err="1">
                <a:solidFill>
                  <a:srgbClr val="000000"/>
                </a:solidFill>
                <a:latin typeface="Open Sans"/>
                <a:ea typeface="Open Sans"/>
                <a:cs typeface="Open Sans"/>
                <a:sym typeface="Open Sans"/>
              </a:rPr>
              <a:t>implementasi</a:t>
            </a:r>
            <a:r>
              <a:rPr lang="en-US" sz="2771" dirty="0">
                <a:solidFill>
                  <a:srgbClr val="000000"/>
                </a:solidFill>
                <a:latin typeface="Open Sans"/>
                <a:ea typeface="Open Sans"/>
                <a:cs typeface="Open Sans"/>
                <a:sym typeface="Open Sans"/>
              </a:rPr>
              <a:t> real-time </a:t>
            </a:r>
            <a:r>
              <a:rPr lang="en-US" sz="2771" dirty="0" err="1">
                <a:solidFill>
                  <a:srgbClr val="000000"/>
                </a:solidFill>
                <a:latin typeface="Open Sans"/>
                <a:ea typeface="Open Sans"/>
                <a:cs typeface="Open Sans"/>
                <a:sym typeface="Open Sans"/>
              </a:rPr>
              <a:t>dilakukan</a:t>
            </a:r>
            <a:r>
              <a:rPr lang="en-US" sz="2771" dirty="0">
                <a:solidFill>
                  <a:srgbClr val="000000"/>
                </a:solidFill>
                <a:latin typeface="Open Sans"/>
                <a:ea typeface="Open Sans"/>
                <a:cs typeface="Open Sans"/>
                <a:sym typeface="Open Sans"/>
              </a:rPr>
              <a:t> </a:t>
            </a:r>
            <a:r>
              <a:rPr lang="en-US" sz="2771" dirty="0" err="1">
                <a:solidFill>
                  <a:srgbClr val="000000"/>
                </a:solidFill>
                <a:latin typeface="Open Sans"/>
                <a:ea typeface="Open Sans"/>
                <a:cs typeface="Open Sans"/>
                <a:sym typeface="Open Sans"/>
              </a:rPr>
              <a:t>dengan</a:t>
            </a:r>
            <a:r>
              <a:rPr lang="en-US" sz="2771" dirty="0">
                <a:solidFill>
                  <a:srgbClr val="000000"/>
                </a:solidFill>
                <a:latin typeface="Open Sans"/>
                <a:ea typeface="Open Sans"/>
                <a:cs typeface="Open Sans"/>
                <a:sym typeface="Open Sans"/>
              </a:rPr>
              <a:t> </a:t>
            </a:r>
            <a:r>
              <a:rPr lang="en-US" sz="2771" dirty="0" err="1">
                <a:solidFill>
                  <a:srgbClr val="000000"/>
                </a:solidFill>
                <a:latin typeface="Open Sans"/>
                <a:ea typeface="Open Sans"/>
                <a:cs typeface="Open Sans"/>
                <a:sym typeface="Open Sans"/>
              </a:rPr>
              <a:t>menggunakan</a:t>
            </a:r>
            <a:r>
              <a:rPr lang="en-US" sz="2771" dirty="0">
                <a:solidFill>
                  <a:srgbClr val="000000"/>
                </a:solidFill>
                <a:latin typeface="Open Sans"/>
                <a:ea typeface="Open Sans"/>
                <a:cs typeface="Open Sans"/>
                <a:sym typeface="Open Sans"/>
              </a:rPr>
              <a:t> </a:t>
            </a:r>
            <a:r>
              <a:rPr lang="en-US" sz="2771" dirty="0" err="1">
                <a:solidFill>
                  <a:srgbClr val="000000"/>
                </a:solidFill>
                <a:latin typeface="Open Sans"/>
                <a:ea typeface="Open Sans"/>
                <a:cs typeface="Open Sans"/>
                <a:sym typeface="Open Sans"/>
              </a:rPr>
              <a:t>kamera</a:t>
            </a:r>
            <a:r>
              <a:rPr lang="en-US" sz="2771" dirty="0">
                <a:solidFill>
                  <a:srgbClr val="000000"/>
                </a:solidFill>
                <a:latin typeface="Open Sans"/>
                <a:ea typeface="Open Sans"/>
                <a:cs typeface="Open Sans"/>
                <a:sym typeface="Open Sans"/>
              </a:rPr>
              <a:t> handphone (</a:t>
            </a:r>
            <a:r>
              <a:rPr lang="en-US" sz="2771" dirty="0" err="1">
                <a:solidFill>
                  <a:srgbClr val="000000"/>
                </a:solidFill>
                <a:latin typeface="Open Sans"/>
                <a:ea typeface="Open Sans"/>
                <a:cs typeface="Open Sans"/>
                <a:sym typeface="Open Sans"/>
              </a:rPr>
              <a:t>ip</a:t>
            </a:r>
            <a:r>
              <a:rPr lang="en-US" sz="2771" dirty="0">
                <a:solidFill>
                  <a:srgbClr val="000000"/>
                </a:solidFill>
                <a:latin typeface="Open Sans"/>
                <a:ea typeface="Open Sans"/>
                <a:cs typeface="Open Sans"/>
                <a:sym typeface="Open Sans"/>
              </a:rPr>
              <a:t> webcam). Model YOLOv11 </a:t>
            </a:r>
            <a:r>
              <a:rPr lang="en-US" sz="2771" dirty="0" err="1">
                <a:solidFill>
                  <a:srgbClr val="000000"/>
                </a:solidFill>
                <a:latin typeface="Open Sans"/>
                <a:ea typeface="Open Sans"/>
                <a:cs typeface="Open Sans"/>
                <a:sym typeface="Open Sans"/>
              </a:rPr>
              <a:t>digunakan</a:t>
            </a:r>
            <a:r>
              <a:rPr lang="en-US" sz="2771" dirty="0">
                <a:solidFill>
                  <a:srgbClr val="000000"/>
                </a:solidFill>
                <a:latin typeface="Open Sans"/>
                <a:ea typeface="Open Sans"/>
                <a:cs typeface="Open Sans"/>
                <a:sym typeface="Open Sans"/>
              </a:rPr>
              <a:t> </a:t>
            </a:r>
            <a:r>
              <a:rPr lang="en-US" sz="2771" dirty="0" err="1">
                <a:solidFill>
                  <a:srgbClr val="000000"/>
                </a:solidFill>
                <a:latin typeface="Open Sans"/>
                <a:ea typeface="Open Sans"/>
                <a:cs typeface="Open Sans"/>
                <a:sym typeface="Open Sans"/>
              </a:rPr>
              <a:t>untuk</a:t>
            </a:r>
            <a:r>
              <a:rPr lang="en-US" sz="2771" dirty="0">
                <a:solidFill>
                  <a:srgbClr val="000000"/>
                </a:solidFill>
                <a:latin typeface="Open Sans"/>
                <a:ea typeface="Open Sans"/>
                <a:cs typeface="Open Sans"/>
                <a:sym typeface="Open Sans"/>
              </a:rPr>
              <a:t> </a:t>
            </a:r>
            <a:r>
              <a:rPr lang="en-US" sz="2771" dirty="0" err="1">
                <a:solidFill>
                  <a:srgbClr val="000000"/>
                </a:solidFill>
                <a:latin typeface="Open Sans"/>
                <a:ea typeface="Open Sans"/>
                <a:cs typeface="Open Sans"/>
                <a:sym typeface="Open Sans"/>
              </a:rPr>
              <a:t>mendeteksi</a:t>
            </a:r>
            <a:r>
              <a:rPr lang="en-US" sz="2771" dirty="0">
                <a:solidFill>
                  <a:srgbClr val="000000"/>
                </a:solidFill>
                <a:latin typeface="Open Sans"/>
                <a:ea typeface="Open Sans"/>
                <a:cs typeface="Open Sans"/>
                <a:sym typeface="Open Sans"/>
              </a:rPr>
              <a:t> </a:t>
            </a:r>
            <a:r>
              <a:rPr lang="en-US" sz="2771" dirty="0" err="1">
                <a:solidFill>
                  <a:srgbClr val="000000"/>
                </a:solidFill>
                <a:latin typeface="Open Sans"/>
                <a:ea typeface="Open Sans"/>
                <a:cs typeface="Open Sans"/>
                <a:sym typeface="Open Sans"/>
              </a:rPr>
              <a:t>objek</a:t>
            </a:r>
            <a:r>
              <a:rPr lang="en-US" sz="2771" dirty="0">
                <a:solidFill>
                  <a:srgbClr val="000000"/>
                </a:solidFill>
                <a:latin typeface="Open Sans"/>
                <a:ea typeface="Open Sans"/>
                <a:cs typeface="Open Sans"/>
                <a:sym typeface="Open Sans"/>
              </a:rPr>
              <a:t> </a:t>
            </a:r>
            <a:r>
              <a:rPr lang="en-US" sz="2771" dirty="0" err="1">
                <a:solidFill>
                  <a:srgbClr val="000000"/>
                </a:solidFill>
                <a:latin typeface="Open Sans"/>
                <a:ea typeface="Open Sans"/>
                <a:cs typeface="Open Sans"/>
                <a:sym typeface="Open Sans"/>
              </a:rPr>
              <a:t>secara</a:t>
            </a:r>
            <a:r>
              <a:rPr lang="en-US" sz="2771" dirty="0">
                <a:solidFill>
                  <a:srgbClr val="000000"/>
                </a:solidFill>
                <a:latin typeface="Open Sans"/>
                <a:ea typeface="Open Sans"/>
                <a:cs typeface="Open Sans"/>
                <a:sym typeface="Open Sans"/>
              </a:rPr>
              <a:t> </a:t>
            </a:r>
            <a:r>
              <a:rPr lang="en-US" sz="2771" dirty="0" err="1">
                <a:solidFill>
                  <a:srgbClr val="000000"/>
                </a:solidFill>
                <a:latin typeface="Open Sans"/>
                <a:ea typeface="Open Sans"/>
                <a:cs typeface="Open Sans"/>
                <a:sym typeface="Open Sans"/>
              </a:rPr>
              <a:t>langsung</a:t>
            </a:r>
            <a:r>
              <a:rPr lang="en-US" sz="2771" dirty="0">
                <a:solidFill>
                  <a:srgbClr val="000000"/>
                </a:solidFill>
                <a:latin typeface="Open Sans"/>
                <a:ea typeface="Open Sans"/>
                <a:cs typeface="Open Sans"/>
                <a:sym typeface="Open Sans"/>
              </a:rPr>
              <a:t>, dan </a:t>
            </a:r>
            <a:r>
              <a:rPr lang="en-US" sz="2771" dirty="0" err="1">
                <a:solidFill>
                  <a:srgbClr val="000000"/>
                </a:solidFill>
                <a:latin typeface="Open Sans"/>
                <a:ea typeface="Open Sans"/>
                <a:cs typeface="Open Sans"/>
                <a:sym typeface="Open Sans"/>
              </a:rPr>
              <a:t>hasil</a:t>
            </a:r>
            <a:r>
              <a:rPr lang="en-US" sz="2771" dirty="0">
                <a:solidFill>
                  <a:srgbClr val="000000"/>
                </a:solidFill>
                <a:latin typeface="Open Sans"/>
                <a:ea typeface="Open Sans"/>
                <a:cs typeface="Open Sans"/>
                <a:sym typeface="Open Sans"/>
              </a:rPr>
              <a:t> </a:t>
            </a:r>
            <a:r>
              <a:rPr lang="en-US" sz="2771" dirty="0" err="1">
                <a:solidFill>
                  <a:srgbClr val="000000"/>
                </a:solidFill>
                <a:latin typeface="Open Sans"/>
                <a:ea typeface="Open Sans"/>
                <a:cs typeface="Open Sans"/>
                <a:sym typeface="Open Sans"/>
              </a:rPr>
              <a:t>deteksi</a:t>
            </a:r>
            <a:r>
              <a:rPr lang="en-US" sz="2771" dirty="0">
                <a:solidFill>
                  <a:srgbClr val="000000"/>
                </a:solidFill>
                <a:latin typeface="Open Sans"/>
                <a:ea typeface="Open Sans"/>
                <a:cs typeface="Open Sans"/>
                <a:sym typeface="Open Sans"/>
              </a:rPr>
              <a:t> </a:t>
            </a:r>
            <a:r>
              <a:rPr lang="en-US" sz="2771" dirty="0" err="1">
                <a:solidFill>
                  <a:srgbClr val="000000"/>
                </a:solidFill>
                <a:latin typeface="Open Sans"/>
                <a:ea typeface="Open Sans"/>
                <a:cs typeface="Open Sans"/>
                <a:sym typeface="Open Sans"/>
              </a:rPr>
              <a:t>divisualisasikan</a:t>
            </a:r>
            <a:r>
              <a:rPr lang="en-US" sz="2771" dirty="0">
                <a:solidFill>
                  <a:srgbClr val="000000"/>
                </a:solidFill>
                <a:latin typeface="Open Sans"/>
                <a:ea typeface="Open Sans"/>
                <a:cs typeface="Open Sans"/>
                <a:sym typeface="Open Sans"/>
              </a:rPr>
              <a:t> </a:t>
            </a:r>
            <a:r>
              <a:rPr lang="en-US" sz="2771" dirty="0" err="1">
                <a:solidFill>
                  <a:srgbClr val="000000"/>
                </a:solidFill>
                <a:latin typeface="Open Sans"/>
                <a:ea typeface="Open Sans"/>
                <a:cs typeface="Open Sans"/>
                <a:sym typeface="Open Sans"/>
              </a:rPr>
              <a:t>dengan</a:t>
            </a:r>
            <a:r>
              <a:rPr lang="en-US" sz="2771" dirty="0">
                <a:solidFill>
                  <a:srgbClr val="000000"/>
                </a:solidFill>
                <a:latin typeface="Open Sans"/>
                <a:ea typeface="Open Sans"/>
                <a:cs typeface="Open Sans"/>
                <a:sym typeface="Open Sans"/>
              </a:rPr>
              <a:t> bounding box pada </a:t>
            </a:r>
            <a:r>
              <a:rPr lang="en-US" sz="2771" dirty="0" err="1">
                <a:solidFill>
                  <a:srgbClr val="000000"/>
                </a:solidFill>
                <a:latin typeface="Open Sans"/>
                <a:ea typeface="Open Sans"/>
                <a:cs typeface="Open Sans"/>
                <a:sym typeface="Open Sans"/>
              </a:rPr>
              <a:t>objek</a:t>
            </a:r>
            <a:r>
              <a:rPr lang="en-US" sz="2771" dirty="0">
                <a:solidFill>
                  <a:srgbClr val="000000"/>
                </a:solidFill>
                <a:latin typeface="Open Sans"/>
                <a:ea typeface="Open Sans"/>
                <a:cs typeface="Open Sans"/>
                <a:sym typeface="Open Sans"/>
              </a:rPr>
              <a:t> yang </a:t>
            </a:r>
            <a:r>
              <a:rPr lang="en-US" sz="2771" dirty="0" err="1">
                <a:solidFill>
                  <a:srgbClr val="000000"/>
                </a:solidFill>
                <a:latin typeface="Open Sans"/>
                <a:ea typeface="Open Sans"/>
                <a:cs typeface="Open Sans"/>
                <a:sym typeface="Open Sans"/>
              </a:rPr>
              <a:t>terdeteksi</a:t>
            </a:r>
            <a:r>
              <a:rPr lang="en-US" sz="2771" dirty="0">
                <a:solidFill>
                  <a:srgbClr val="000000"/>
                </a:solidFill>
                <a:latin typeface="Open Sans"/>
                <a:ea typeface="Open Sans"/>
                <a:cs typeface="Open Sans"/>
                <a:sym typeface="Open Sans"/>
              </a:rPr>
              <a:t> di </a:t>
            </a:r>
            <a:r>
              <a:rPr lang="en-US" sz="2771" dirty="0" err="1">
                <a:solidFill>
                  <a:srgbClr val="000000"/>
                </a:solidFill>
                <a:latin typeface="Open Sans"/>
                <a:ea typeface="Open Sans"/>
                <a:cs typeface="Open Sans"/>
                <a:sym typeface="Open Sans"/>
              </a:rPr>
              <a:t>setiap</a:t>
            </a:r>
            <a:r>
              <a:rPr lang="en-US" sz="2771" dirty="0">
                <a:solidFill>
                  <a:srgbClr val="000000"/>
                </a:solidFill>
                <a:latin typeface="Open Sans"/>
                <a:ea typeface="Open Sans"/>
                <a:cs typeface="Open Sans"/>
                <a:sym typeface="Open Sans"/>
              </a:rPr>
              <a:t> frame yang </a:t>
            </a:r>
            <a:r>
              <a:rPr lang="en-US" sz="2771" dirty="0" err="1">
                <a:solidFill>
                  <a:srgbClr val="000000"/>
                </a:solidFill>
                <a:latin typeface="Open Sans"/>
                <a:ea typeface="Open Sans"/>
                <a:cs typeface="Open Sans"/>
                <a:sym typeface="Open Sans"/>
              </a:rPr>
              <a:t>diambil</a:t>
            </a:r>
            <a:r>
              <a:rPr lang="en-US" sz="2771" dirty="0">
                <a:solidFill>
                  <a:srgbClr val="000000"/>
                </a:solidFill>
                <a:latin typeface="Open Sans"/>
                <a:ea typeface="Open Sans"/>
                <a:cs typeface="Open Sans"/>
                <a:sym typeface="Open Sans"/>
              </a:rPr>
              <a:t> oleh </a:t>
            </a:r>
            <a:r>
              <a:rPr lang="en-US" sz="2771" dirty="0" err="1">
                <a:solidFill>
                  <a:srgbClr val="000000"/>
                </a:solidFill>
                <a:latin typeface="Open Sans"/>
                <a:ea typeface="Open Sans"/>
                <a:cs typeface="Open Sans"/>
                <a:sym typeface="Open Sans"/>
              </a:rPr>
              <a:t>kamera</a:t>
            </a:r>
            <a:r>
              <a:rPr lang="en-US" sz="2771" dirty="0">
                <a:solidFill>
                  <a:srgbClr val="000000"/>
                </a:solidFill>
                <a:latin typeface="Open Sans"/>
                <a:ea typeface="Open Sans"/>
                <a:cs typeface="Open Sans"/>
                <a:sym typeface="Open Sans"/>
              </a:rPr>
              <a:t>.</a:t>
            </a:r>
          </a:p>
        </p:txBody>
      </p:sp>
      <p:sp>
        <p:nvSpPr>
          <p:cNvPr id="21" name="Freeform 21"/>
          <p:cNvSpPr/>
          <p:nvPr/>
        </p:nvSpPr>
        <p:spPr>
          <a:xfrm>
            <a:off x="1338542" y="825873"/>
            <a:ext cx="522620" cy="386739"/>
          </a:xfrm>
          <a:custGeom>
            <a:avLst/>
            <a:gdLst/>
            <a:ahLst/>
            <a:cxnLst/>
            <a:rect l="l" t="t" r="r" b="b"/>
            <a:pathLst>
              <a:path w="522620" h="386739">
                <a:moveTo>
                  <a:pt x="0" y="0"/>
                </a:moveTo>
                <a:lnTo>
                  <a:pt x="522620" y="0"/>
                </a:lnTo>
                <a:lnTo>
                  <a:pt x="522620" y="386739"/>
                </a:lnTo>
                <a:lnTo>
                  <a:pt x="0" y="38673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2" name="TextBox 22"/>
          <p:cNvSpPr txBox="1"/>
          <p:nvPr/>
        </p:nvSpPr>
        <p:spPr>
          <a:xfrm>
            <a:off x="2117295" y="796357"/>
            <a:ext cx="9218561" cy="426720"/>
          </a:xfrm>
          <a:prstGeom prst="rect">
            <a:avLst/>
          </a:prstGeom>
        </p:spPr>
        <p:txBody>
          <a:bodyPr lIns="0" tIns="0" rIns="0" bIns="0" rtlCol="0" anchor="t">
            <a:spAutoFit/>
          </a:bodyPr>
          <a:lstStyle/>
          <a:p>
            <a:pPr algn="l">
              <a:lnSpc>
                <a:spcPts val="3104"/>
              </a:lnSpc>
            </a:pPr>
            <a:r>
              <a:rPr lang="en-US" sz="2700" b="1" spc="183">
                <a:solidFill>
                  <a:srgbClr val="21264D"/>
                </a:solidFill>
                <a:latin typeface="Poppins Bold"/>
                <a:ea typeface="Poppins Bold"/>
                <a:cs typeface="Poppins Bold"/>
                <a:sym typeface="Poppins Bold"/>
              </a:rPr>
              <a:t>UNIVERSITAS BUANA PERJUANGAN KARAWANG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a:off x="15489695" y="4781598"/>
            <a:ext cx="6794770" cy="7029681"/>
            <a:chOff x="0" y="0"/>
            <a:chExt cx="9059693" cy="9372909"/>
          </a:xfrm>
        </p:grpSpPr>
        <p:grpSp>
          <p:nvGrpSpPr>
            <p:cNvPr id="3" name="Group 3"/>
            <p:cNvGrpSpPr/>
            <p:nvPr/>
          </p:nvGrpSpPr>
          <p:grpSpPr>
            <a:xfrm rot="-2700000">
              <a:off x="1099575" y="2964119"/>
              <a:ext cx="5309215" cy="5309215"/>
              <a:chOff x="0" y="0"/>
              <a:chExt cx="812800" cy="812800"/>
            </a:xfrm>
          </p:grpSpPr>
          <p:sp>
            <p:nvSpPr>
              <p:cNvPr id="4" name="Freeform 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4F4F4"/>
              </a:solidFill>
            </p:spPr>
          </p:sp>
          <p:sp>
            <p:nvSpPr>
              <p:cNvPr id="5" name="TextBox 5"/>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nvGrpSpPr>
            <p:cNvPr id="6" name="Group 6"/>
            <p:cNvGrpSpPr/>
            <p:nvPr/>
          </p:nvGrpSpPr>
          <p:grpSpPr>
            <a:xfrm rot="-2700000">
              <a:off x="1919586" y="1099575"/>
              <a:ext cx="5309215" cy="5309215"/>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FBB01"/>
              </a:solidFill>
            </p:spPr>
          </p:sp>
          <p:sp>
            <p:nvSpPr>
              <p:cNvPr id="8" name="TextBox 8"/>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nvGrpSpPr>
            <p:cNvPr id="9" name="Group 9"/>
            <p:cNvGrpSpPr/>
            <p:nvPr/>
          </p:nvGrpSpPr>
          <p:grpSpPr>
            <a:xfrm rot="-2700000">
              <a:off x="1919586" y="2944532"/>
              <a:ext cx="5309215" cy="5309215"/>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21264D"/>
              </a:solidFill>
            </p:spPr>
          </p:sp>
          <p:sp>
            <p:nvSpPr>
              <p:cNvPr id="11" name="TextBox 11"/>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nvGrpSpPr>
            <p:cNvPr id="12" name="Group 12"/>
            <p:cNvGrpSpPr/>
            <p:nvPr/>
          </p:nvGrpSpPr>
          <p:grpSpPr>
            <a:xfrm rot="-2700000">
              <a:off x="2582917" y="2944532"/>
              <a:ext cx="5309215" cy="5309215"/>
              <a:chOff x="0" y="0"/>
              <a:chExt cx="812800" cy="812800"/>
            </a:xfrm>
          </p:grpSpPr>
          <p:sp>
            <p:nvSpPr>
              <p:cNvPr id="13" name="Freeform 1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alpha val="0"/>
                </a:srgbClr>
              </a:solidFill>
              <a:ln w="28575" cap="sq">
                <a:solidFill>
                  <a:srgbClr val="FFFFFF"/>
                </a:solidFill>
                <a:prstDash val="solid"/>
                <a:miter/>
              </a:ln>
            </p:spPr>
          </p:sp>
          <p:sp>
            <p:nvSpPr>
              <p:cNvPr id="14" name="TextBox 14"/>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nvGrpSpPr>
            <p:cNvPr id="15" name="Group 15"/>
            <p:cNvGrpSpPr/>
            <p:nvPr/>
          </p:nvGrpSpPr>
          <p:grpSpPr>
            <a:xfrm rot="-2700000">
              <a:off x="2650903" y="1099575"/>
              <a:ext cx="5309215" cy="5309215"/>
              <a:chOff x="0" y="0"/>
              <a:chExt cx="812800" cy="812800"/>
            </a:xfrm>
          </p:grpSpPr>
          <p:sp>
            <p:nvSpPr>
              <p:cNvPr id="16" name="Freeform 1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alpha val="0"/>
                </a:srgbClr>
              </a:solidFill>
              <a:ln w="28575" cap="sq">
                <a:solidFill>
                  <a:srgbClr val="FFFFFF"/>
                </a:solidFill>
                <a:prstDash val="solid"/>
                <a:miter/>
              </a:ln>
            </p:spPr>
          </p:sp>
          <p:sp>
            <p:nvSpPr>
              <p:cNvPr id="17" name="TextBox 17"/>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sp>
        <p:nvSpPr>
          <p:cNvPr id="18" name="Freeform 18"/>
          <p:cNvSpPr/>
          <p:nvPr/>
        </p:nvSpPr>
        <p:spPr>
          <a:xfrm>
            <a:off x="-3076309" y="209058"/>
            <a:ext cx="3657600" cy="2007108"/>
          </a:xfrm>
          <a:custGeom>
            <a:avLst/>
            <a:gdLst/>
            <a:ahLst/>
            <a:cxnLst/>
            <a:rect l="l" t="t" r="r" b="b"/>
            <a:pathLst>
              <a:path w="3657600" h="2007108">
                <a:moveTo>
                  <a:pt x="0" y="0"/>
                </a:moveTo>
                <a:lnTo>
                  <a:pt x="3657600" y="0"/>
                </a:lnTo>
                <a:lnTo>
                  <a:pt x="3657600" y="2007108"/>
                </a:lnTo>
                <a:lnTo>
                  <a:pt x="0" y="20071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a:off x="1338542" y="825873"/>
            <a:ext cx="522620" cy="386739"/>
          </a:xfrm>
          <a:custGeom>
            <a:avLst/>
            <a:gdLst/>
            <a:ahLst/>
            <a:cxnLst/>
            <a:rect l="l" t="t" r="r" b="b"/>
            <a:pathLst>
              <a:path w="522620" h="386739">
                <a:moveTo>
                  <a:pt x="0" y="0"/>
                </a:moveTo>
                <a:lnTo>
                  <a:pt x="522620" y="0"/>
                </a:lnTo>
                <a:lnTo>
                  <a:pt x="522620" y="386739"/>
                </a:lnTo>
                <a:lnTo>
                  <a:pt x="0" y="38673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TextBox 20"/>
          <p:cNvSpPr txBox="1"/>
          <p:nvPr/>
        </p:nvSpPr>
        <p:spPr>
          <a:xfrm>
            <a:off x="1969313" y="3335096"/>
            <a:ext cx="14349373" cy="3059909"/>
          </a:xfrm>
          <a:prstGeom prst="rect">
            <a:avLst/>
          </a:prstGeom>
        </p:spPr>
        <p:txBody>
          <a:bodyPr lIns="0" tIns="0" rIns="0" bIns="0" rtlCol="0" anchor="t">
            <a:spAutoFit/>
          </a:bodyPr>
          <a:lstStyle/>
          <a:p>
            <a:pPr marL="539096" lvl="1" indent="-269548" algn="just">
              <a:lnSpc>
                <a:spcPts val="3495"/>
              </a:lnSpc>
              <a:buAutoNum type="arabicPeriod"/>
            </a:pPr>
            <a:r>
              <a:rPr lang="en-US" sz="2496">
                <a:solidFill>
                  <a:srgbClr val="21264D"/>
                </a:solidFill>
                <a:latin typeface="Poppins"/>
                <a:ea typeface="Poppins"/>
                <a:cs typeface="Poppins"/>
                <a:sym typeface="Poppins"/>
              </a:rPr>
              <a:t>Ukuran Gambar: Semua gambar diubah ke ukuran yang konsisten agar dapat diproses oleh model YOLOv11. Misalnya, ukuran gambar standar untuk YOLO adalah 416x416 piksel atau 640x640 piksel.</a:t>
            </a:r>
          </a:p>
          <a:p>
            <a:pPr marL="539096" lvl="1" indent="-269548" algn="just">
              <a:lnSpc>
                <a:spcPts val="3495"/>
              </a:lnSpc>
              <a:buAutoNum type="arabicPeriod"/>
            </a:pPr>
            <a:r>
              <a:rPr lang="en-US" sz="2496">
                <a:solidFill>
                  <a:srgbClr val="21264D"/>
                </a:solidFill>
                <a:latin typeface="Poppins"/>
                <a:ea typeface="Poppins"/>
                <a:cs typeface="Poppins"/>
                <a:sym typeface="Poppins"/>
              </a:rPr>
              <a:t>Skala Piksel: Nilai piksel gambar dikonversi ke rentang 0 hingga 1 dengan membagi nilai piksel asli dengan 255. Ini membantu mempercepat proses pelatihan dan meningkatkan stabilitas model.</a:t>
            </a:r>
          </a:p>
          <a:p>
            <a:pPr algn="just">
              <a:lnSpc>
                <a:spcPts val="3495"/>
              </a:lnSpc>
              <a:spcBef>
                <a:spcPct val="0"/>
              </a:spcBef>
            </a:pPr>
            <a:endParaRPr lang="en-US" sz="2496">
              <a:solidFill>
                <a:srgbClr val="21264D"/>
              </a:solidFill>
              <a:latin typeface="Poppins"/>
              <a:ea typeface="Poppins"/>
              <a:cs typeface="Poppins"/>
              <a:sym typeface="Poppins"/>
            </a:endParaRPr>
          </a:p>
        </p:txBody>
      </p:sp>
      <p:sp>
        <p:nvSpPr>
          <p:cNvPr id="21" name="TextBox 21"/>
          <p:cNvSpPr txBox="1"/>
          <p:nvPr/>
        </p:nvSpPr>
        <p:spPr>
          <a:xfrm>
            <a:off x="1969313" y="2724937"/>
            <a:ext cx="5979435" cy="516399"/>
          </a:xfrm>
          <a:prstGeom prst="rect">
            <a:avLst/>
          </a:prstGeom>
        </p:spPr>
        <p:txBody>
          <a:bodyPr lIns="0" tIns="0" rIns="0" bIns="0" rtlCol="0" anchor="t">
            <a:spAutoFit/>
          </a:bodyPr>
          <a:lstStyle/>
          <a:p>
            <a:pPr algn="l">
              <a:lnSpc>
                <a:spcPts val="3821"/>
              </a:lnSpc>
            </a:pPr>
            <a:r>
              <a:rPr lang="en-US" sz="3322" b="1">
                <a:solidFill>
                  <a:srgbClr val="21264D"/>
                </a:solidFill>
                <a:latin typeface="Poppins Bold"/>
                <a:ea typeface="Poppins Bold"/>
                <a:cs typeface="Poppins Bold"/>
                <a:sym typeface="Poppins Bold"/>
              </a:rPr>
              <a:t>1. NORMALISASI DATA</a:t>
            </a:r>
          </a:p>
        </p:txBody>
      </p:sp>
      <p:sp>
        <p:nvSpPr>
          <p:cNvPr id="22" name="TextBox 22"/>
          <p:cNvSpPr txBox="1"/>
          <p:nvPr/>
        </p:nvSpPr>
        <p:spPr>
          <a:xfrm>
            <a:off x="2117295" y="785892"/>
            <a:ext cx="9218561" cy="426720"/>
          </a:xfrm>
          <a:prstGeom prst="rect">
            <a:avLst/>
          </a:prstGeom>
        </p:spPr>
        <p:txBody>
          <a:bodyPr lIns="0" tIns="0" rIns="0" bIns="0" rtlCol="0" anchor="t">
            <a:spAutoFit/>
          </a:bodyPr>
          <a:lstStyle/>
          <a:p>
            <a:pPr algn="l">
              <a:lnSpc>
                <a:spcPts val="3104"/>
              </a:lnSpc>
            </a:pPr>
            <a:r>
              <a:rPr lang="en-US" sz="2700" b="1" spc="183">
                <a:solidFill>
                  <a:srgbClr val="21264D"/>
                </a:solidFill>
                <a:latin typeface="Poppins Bold"/>
                <a:ea typeface="Poppins Bold"/>
                <a:cs typeface="Poppins Bold"/>
                <a:sym typeface="Poppins Bold"/>
              </a:rPr>
              <a:t>UNIVERSITAS BUANA PERJUANGAN KARAWANG</a:t>
            </a:r>
          </a:p>
        </p:txBody>
      </p:sp>
      <p:sp>
        <p:nvSpPr>
          <p:cNvPr id="23" name="TextBox 23"/>
          <p:cNvSpPr txBox="1"/>
          <p:nvPr/>
        </p:nvSpPr>
        <p:spPr>
          <a:xfrm>
            <a:off x="1969313" y="6828851"/>
            <a:ext cx="14349373" cy="3059909"/>
          </a:xfrm>
          <a:prstGeom prst="rect">
            <a:avLst/>
          </a:prstGeom>
        </p:spPr>
        <p:txBody>
          <a:bodyPr lIns="0" tIns="0" rIns="0" bIns="0" rtlCol="0" anchor="t">
            <a:spAutoFit/>
          </a:bodyPr>
          <a:lstStyle/>
          <a:p>
            <a:pPr algn="just">
              <a:lnSpc>
                <a:spcPts val="3495"/>
              </a:lnSpc>
            </a:pPr>
            <a:r>
              <a:rPr lang="en-US" sz="2496">
                <a:solidFill>
                  <a:srgbClr val="21264D"/>
                </a:solidFill>
                <a:latin typeface="Poppins"/>
                <a:ea typeface="Poppins"/>
                <a:cs typeface="Poppins"/>
                <a:sym typeface="Poppins"/>
              </a:rPr>
              <a:t>Dataset dibagi menjadi tiga subset:</a:t>
            </a:r>
          </a:p>
          <a:p>
            <a:pPr marL="539096" lvl="1" indent="-269548" algn="just">
              <a:lnSpc>
                <a:spcPts val="3495"/>
              </a:lnSpc>
              <a:buAutoNum type="arabicPeriod"/>
            </a:pPr>
            <a:r>
              <a:rPr lang="en-US" sz="2496">
                <a:solidFill>
                  <a:srgbClr val="21264D"/>
                </a:solidFill>
                <a:latin typeface="Poppins"/>
                <a:ea typeface="Poppins"/>
                <a:cs typeface="Poppins"/>
                <a:sym typeface="Poppins"/>
              </a:rPr>
              <a:t>Training Data: Digunakan untuk melatih model.</a:t>
            </a:r>
          </a:p>
          <a:p>
            <a:pPr marL="539096" lvl="1" indent="-269548" algn="just">
              <a:lnSpc>
                <a:spcPts val="3495"/>
              </a:lnSpc>
              <a:buAutoNum type="arabicPeriod"/>
            </a:pPr>
            <a:r>
              <a:rPr lang="en-US" sz="2496">
                <a:solidFill>
                  <a:srgbClr val="21264D"/>
                </a:solidFill>
                <a:latin typeface="Poppins"/>
                <a:ea typeface="Poppins"/>
                <a:cs typeface="Poppins"/>
                <a:sym typeface="Poppins"/>
              </a:rPr>
              <a:t>Validation Data: Digunakan untuk mengevaluasi kinerja model selama pelatihan.</a:t>
            </a:r>
          </a:p>
          <a:p>
            <a:pPr marL="539096" lvl="1" indent="-269548" algn="just">
              <a:lnSpc>
                <a:spcPts val="3495"/>
              </a:lnSpc>
              <a:buAutoNum type="arabicPeriod"/>
            </a:pPr>
            <a:r>
              <a:rPr lang="en-US" sz="2496">
                <a:solidFill>
                  <a:srgbClr val="21264D"/>
                </a:solidFill>
                <a:latin typeface="Poppins"/>
                <a:ea typeface="Poppins"/>
                <a:cs typeface="Poppins"/>
                <a:sym typeface="Poppins"/>
              </a:rPr>
              <a:t>Testing Data: Digunakan untuk menguji performa model setelah pelatihan.</a:t>
            </a:r>
          </a:p>
          <a:p>
            <a:pPr algn="just">
              <a:lnSpc>
                <a:spcPts val="3495"/>
              </a:lnSpc>
            </a:pPr>
            <a:r>
              <a:rPr lang="en-US" sz="2496">
                <a:solidFill>
                  <a:srgbClr val="21264D"/>
                </a:solidFill>
                <a:latin typeface="Poppins"/>
                <a:ea typeface="Poppins"/>
                <a:cs typeface="Poppins"/>
                <a:sym typeface="Poppins"/>
              </a:rPr>
              <a:t>Pembagian dataset yang tepat memastikan bahwa model dilatih dengan data yang tidak tumpang tindih, memberikan evaluasi yang lebih akurat terhadap kinerja model.</a:t>
            </a:r>
          </a:p>
          <a:p>
            <a:pPr algn="just">
              <a:lnSpc>
                <a:spcPts val="3495"/>
              </a:lnSpc>
              <a:spcBef>
                <a:spcPct val="0"/>
              </a:spcBef>
            </a:pPr>
            <a:endParaRPr lang="en-US" sz="2496">
              <a:solidFill>
                <a:srgbClr val="21264D"/>
              </a:solidFill>
              <a:latin typeface="Poppins"/>
              <a:ea typeface="Poppins"/>
              <a:cs typeface="Poppins"/>
              <a:sym typeface="Poppins"/>
            </a:endParaRPr>
          </a:p>
        </p:txBody>
      </p:sp>
      <p:sp>
        <p:nvSpPr>
          <p:cNvPr id="24" name="TextBox 24"/>
          <p:cNvSpPr txBox="1"/>
          <p:nvPr/>
        </p:nvSpPr>
        <p:spPr>
          <a:xfrm>
            <a:off x="1969313" y="6218693"/>
            <a:ext cx="5979435" cy="516399"/>
          </a:xfrm>
          <a:prstGeom prst="rect">
            <a:avLst/>
          </a:prstGeom>
        </p:spPr>
        <p:txBody>
          <a:bodyPr lIns="0" tIns="0" rIns="0" bIns="0" rtlCol="0" anchor="t">
            <a:spAutoFit/>
          </a:bodyPr>
          <a:lstStyle/>
          <a:p>
            <a:pPr algn="l">
              <a:lnSpc>
                <a:spcPts val="3821"/>
              </a:lnSpc>
            </a:pPr>
            <a:r>
              <a:rPr lang="en-US" sz="3322" b="1">
                <a:solidFill>
                  <a:srgbClr val="21264D"/>
                </a:solidFill>
                <a:latin typeface="Poppins Bold"/>
                <a:ea typeface="Poppins Bold"/>
                <a:cs typeface="Poppins Bold"/>
                <a:sym typeface="Poppins Bold"/>
              </a:rPr>
              <a:t>2. PEMBAGIAN DATA</a:t>
            </a:r>
          </a:p>
        </p:txBody>
      </p:sp>
      <p:sp>
        <p:nvSpPr>
          <p:cNvPr id="25" name="TextBox 25"/>
          <p:cNvSpPr txBox="1"/>
          <p:nvPr/>
        </p:nvSpPr>
        <p:spPr>
          <a:xfrm>
            <a:off x="6741124" y="1656037"/>
            <a:ext cx="4973187" cy="625475"/>
          </a:xfrm>
          <a:prstGeom prst="rect">
            <a:avLst/>
          </a:prstGeom>
        </p:spPr>
        <p:txBody>
          <a:bodyPr lIns="0" tIns="0" rIns="0" bIns="0" rtlCol="0" anchor="t">
            <a:spAutoFit/>
          </a:bodyPr>
          <a:lstStyle/>
          <a:p>
            <a:pPr algn="l">
              <a:lnSpc>
                <a:spcPts val="4599"/>
              </a:lnSpc>
            </a:pPr>
            <a:r>
              <a:rPr lang="en-US" sz="3999" b="1" spc="271">
                <a:solidFill>
                  <a:srgbClr val="21264D"/>
                </a:solidFill>
                <a:latin typeface="Poppins Bold"/>
                <a:ea typeface="Poppins Bold"/>
                <a:cs typeface="Poppins Bold"/>
                <a:sym typeface="Poppins Bold"/>
              </a:rPr>
              <a:t>PRE-PROCESSING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a:off x="15489695" y="4781598"/>
            <a:ext cx="6794770" cy="7029681"/>
            <a:chOff x="0" y="0"/>
            <a:chExt cx="9059693" cy="9372909"/>
          </a:xfrm>
        </p:grpSpPr>
        <p:grpSp>
          <p:nvGrpSpPr>
            <p:cNvPr id="3" name="Group 3"/>
            <p:cNvGrpSpPr/>
            <p:nvPr/>
          </p:nvGrpSpPr>
          <p:grpSpPr>
            <a:xfrm rot="-2700000">
              <a:off x="1099575" y="2964119"/>
              <a:ext cx="5309215" cy="5309215"/>
              <a:chOff x="0" y="0"/>
              <a:chExt cx="812800" cy="812800"/>
            </a:xfrm>
          </p:grpSpPr>
          <p:sp>
            <p:nvSpPr>
              <p:cNvPr id="4" name="Freeform 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4F4F4"/>
              </a:solidFill>
            </p:spPr>
          </p:sp>
          <p:sp>
            <p:nvSpPr>
              <p:cNvPr id="5" name="TextBox 5"/>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nvGrpSpPr>
            <p:cNvPr id="6" name="Group 6"/>
            <p:cNvGrpSpPr/>
            <p:nvPr/>
          </p:nvGrpSpPr>
          <p:grpSpPr>
            <a:xfrm rot="-2700000">
              <a:off x="1919586" y="1099575"/>
              <a:ext cx="5309215" cy="5309215"/>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FBB01"/>
              </a:solidFill>
            </p:spPr>
          </p:sp>
          <p:sp>
            <p:nvSpPr>
              <p:cNvPr id="8" name="TextBox 8"/>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nvGrpSpPr>
            <p:cNvPr id="9" name="Group 9"/>
            <p:cNvGrpSpPr/>
            <p:nvPr/>
          </p:nvGrpSpPr>
          <p:grpSpPr>
            <a:xfrm rot="-2700000">
              <a:off x="1919586" y="2944532"/>
              <a:ext cx="5309215" cy="5309215"/>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21264D"/>
              </a:solidFill>
            </p:spPr>
          </p:sp>
          <p:sp>
            <p:nvSpPr>
              <p:cNvPr id="11" name="TextBox 11"/>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nvGrpSpPr>
            <p:cNvPr id="12" name="Group 12"/>
            <p:cNvGrpSpPr/>
            <p:nvPr/>
          </p:nvGrpSpPr>
          <p:grpSpPr>
            <a:xfrm rot="-2700000">
              <a:off x="2582917" y="2944532"/>
              <a:ext cx="5309215" cy="5309215"/>
              <a:chOff x="0" y="0"/>
              <a:chExt cx="812800" cy="812800"/>
            </a:xfrm>
          </p:grpSpPr>
          <p:sp>
            <p:nvSpPr>
              <p:cNvPr id="13" name="Freeform 1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alpha val="0"/>
                </a:srgbClr>
              </a:solidFill>
              <a:ln w="28575" cap="sq">
                <a:solidFill>
                  <a:srgbClr val="FFFFFF"/>
                </a:solidFill>
                <a:prstDash val="solid"/>
                <a:miter/>
              </a:ln>
            </p:spPr>
          </p:sp>
          <p:sp>
            <p:nvSpPr>
              <p:cNvPr id="14" name="TextBox 14"/>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nvGrpSpPr>
            <p:cNvPr id="15" name="Group 15"/>
            <p:cNvGrpSpPr/>
            <p:nvPr/>
          </p:nvGrpSpPr>
          <p:grpSpPr>
            <a:xfrm rot="-2700000">
              <a:off x="2650903" y="1099575"/>
              <a:ext cx="5309215" cy="5309215"/>
              <a:chOff x="0" y="0"/>
              <a:chExt cx="812800" cy="812800"/>
            </a:xfrm>
          </p:grpSpPr>
          <p:sp>
            <p:nvSpPr>
              <p:cNvPr id="16" name="Freeform 1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alpha val="0"/>
                </a:srgbClr>
              </a:solidFill>
              <a:ln w="28575" cap="sq">
                <a:solidFill>
                  <a:srgbClr val="FFFFFF"/>
                </a:solidFill>
                <a:prstDash val="solid"/>
                <a:miter/>
              </a:ln>
            </p:spPr>
          </p:sp>
          <p:sp>
            <p:nvSpPr>
              <p:cNvPr id="17" name="TextBox 17"/>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sp>
        <p:nvSpPr>
          <p:cNvPr id="18" name="Freeform 18"/>
          <p:cNvSpPr/>
          <p:nvPr/>
        </p:nvSpPr>
        <p:spPr>
          <a:xfrm>
            <a:off x="-3076309" y="209058"/>
            <a:ext cx="3657600" cy="2007108"/>
          </a:xfrm>
          <a:custGeom>
            <a:avLst/>
            <a:gdLst/>
            <a:ahLst/>
            <a:cxnLst/>
            <a:rect l="l" t="t" r="r" b="b"/>
            <a:pathLst>
              <a:path w="3657600" h="2007108">
                <a:moveTo>
                  <a:pt x="0" y="0"/>
                </a:moveTo>
                <a:lnTo>
                  <a:pt x="3657600" y="0"/>
                </a:lnTo>
                <a:lnTo>
                  <a:pt x="3657600" y="2007108"/>
                </a:lnTo>
                <a:lnTo>
                  <a:pt x="0" y="20071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a:off x="1338542" y="825873"/>
            <a:ext cx="522620" cy="386739"/>
          </a:xfrm>
          <a:custGeom>
            <a:avLst/>
            <a:gdLst/>
            <a:ahLst/>
            <a:cxnLst/>
            <a:rect l="l" t="t" r="r" b="b"/>
            <a:pathLst>
              <a:path w="522620" h="386739">
                <a:moveTo>
                  <a:pt x="0" y="0"/>
                </a:moveTo>
                <a:lnTo>
                  <a:pt x="522620" y="0"/>
                </a:lnTo>
                <a:lnTo>
                  <a:pt x="522620" y="386739"/>
                </a:lnTo>
                <a:lnTo>
                  <a:pt x="0" y="38673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TextBox 20"/>
          <p:cNvSpPr txBox="1"/>
          <p:nvPr/>
        </p:nvSpPr>
        <p:spPr>
          <a:xfrm>
            <a:off x="2117295" y="2083591"/>
            <a:ext cx="14349373" cy="2186578"/>
          </a:xfrm>
          <a:prstGeom prst="rect">
            <a:avLst/>
          </a:prstGeom>
        </p:spPr>
        <p:txBody>
          <a:bodyPr lIns="0" tIns="0" rIns="0" bIns="0" rtlCol="0" anchor="t">
            <a:spAutoFit/>
          </a:bodyPr>
          <a:lstStyle/>
          <a:p>
            <a:pPr marL="539096" lvl="1" indent="-269548" algn="just">
              <a:lnSpc>
                <a:spcPts val="3495"/>
              </a:lnSpc>
              <a:buAutoNum type="arabicPeriod"/>
            </a:pPr>
            <a:r>
              <a:rPr lang="en-US" sz="2496" dirty="0">
                <a:solidFill>
                  <a:srgbClr val="21264D"/>
                </a:solidFill>
                <a:latin typeface="Poppins"/>
                <a:ea typeface="Poppins"/>
                <a:cs typeface="Poppins"/>
                <a:sym typeface="Poppins"/>
              </a:rPr>
              <a:t>Format YOLO: Dataset yang </a:t>
            </a:r>
            <a:r>
              <a:rPr lang="en-US" sz="2496" dirty="0" err="1">
                <a:solidFill>
                  <a:srgbClr val="21264D"/>
                </a:solidFill>
                <a:latin typeface="Poppins"/>
                <a:ea typeface="Poppins"/>
                <a:cs typeface="Poppins"/>
                <a:sym typeface="Poppins"/>
              </a:rPr>
              <a:t>telah</a:t>
            </a:r>
            <a:r>
              <a:rPr lang="en-US" sz="2496" dirty="0">
                <a:solidFill>
                  <a:srgbClr val="21264D"/>
                </a:solidFill>
                <a:latin typeface="Poppins"/>
                <a:ea typeface="Poppins"/>
                <a:cs typeface="Poppins"/>
                <a:sym typeface="Poppins"/>
              </a:rPr>
              <a:t> </a:t>
            </a:r>
            <a:r>
              <a:rPr lang="en-US" sz="2496" dirty="0" err="1">
                <a:solidFill>
                  <a:srgbClr val="21264D"/>
                </a:solidFill>
                <a:latin typeface="Poppins"/>
                <a:ea typeface="Poppins"/>
                <a:cs typeface="Poppins"/>
                <a:sym typeface="Poppins"/>
              </a:rPr>
              <a:t>dikumpulkan</a:t>
            </a:r>
            <a:r>
              <a:rPr lang="en-US" sz="2496" dirty="0">
                <a:solidFill>
                  <a:srgbClr val="21264D"/>
                </a:solidFill>
                <a:latin typeface="Poppins"/>
                <a:ea typeface="Poppins"/>
                <a:cs typeface="Poppins"/>
                <a:sym typeface="Poppins"/>
              </a:rPr>
              <a:t> dan </a:t>
            </a:r>
            <a:r>
              <a:rPr lang="en-US" sz="2496" dirty="0" err="1">
                <a:solidFill>
                  <a:srgbClr val="21264D"/>
                </a:solidFill>
                <a:latin typeface="Poppins"/>
                <a:ea typeface="Poppins"/>
                <a:cs typeface="Poppins"/>
                <a:sym typeface="Poppins"/>
              </a:rPr>
              <a:t>diberi</a:t>
            </a:r>
            <a:r>
              <a:rPr lang="en-US" sz="2496" dirty="0">
                <a:solidFill>
                  <a:srgbClr val="21264D"/>
                </a:solidFill>
                <a:latin typeface="Poppins"/>
                <a:ea typeface="Poppins"/>
                <a:cs typeface="Poppins"/>
                <a:sym typeface="Poppins"/>
              </a:rPr>
              <a:t> label </a:t>
            </a:r>
            <a:r>
              <a:rPr lang="en-US" sz="2496" dirty="0" err="1">
                <a:solidFill>
                  <a:srgbClr val="21264D"/>
                </a:solidFill>
                <a:latin typeface="Poppins"/>
                <a:ea typeface="Poppins"/>
                <a:cs typeface="Poppins"/>
                <a:sym typeface="Poppins"/>
              </a:rPr>
              <a:t>menggunakan</a:t>
            </a:r>
            <a:r>
              <a:rPr lang="en-US" sz="2496" dirty="0">
                <a:solidFill>
                  <a:srgbClr val="21264D"/>
                </a:solidFill>
                <a:latin typeface="Poppins"/>
                <a:ea typeface="Poppins"/>
                <a:cs typeface="Poppins"/>
                <a:sym typeface="Poppins"/>
              </a:rPr>
              <a:t> platform </a:t>
            </a:r>
            <a:r>
              <a:rPr lang="en-US" sz="2496" dirty="0" err="1">
                <a:solidFill>
                  <a:srgbClr val="21264D"/>
                </a:solidFill>
                <a:latin typeface="Poppins"/>
                <a:ea typeface="Poppins"/>
                <a:cs typeface="Poppins"/>
                <a:sym typeface="Poppins"/>
              </a:rPr>
              <a:t>seperti</a:t>
            </a:r>
            <a:r>
              <a:rPr lang="en-US" sz="2496" dirty="0">
                <a:solidFill>
                  <a:srgbClr val="21264D"/>
                </a:solidFill>
                <a:latin typeface="Poppins"/>
                <a:ea typeface="Poppins"/>
                <a:cs typeface="Poppins"/>
                <a:sym typeface="Poppins"/>
              </a:rPr>
              <a:t> </a:t>
            </a:r>
            <a:r>
              <a:rPr lang="en-US" sz="2496" dirty="0" err="1">
                <a:solidFill>
                  <a:srgbClr val="21264D"/>
                </a:solidFill>
                <a:latin typeface="Poppins"/>
                <a:ea typeface="Poppins"/>
                <a:cs typeface="Poppins"/>
                <a:sym typeface="Poppins"/>
              </a:rPr>
              <a:t>Roboflow</a:t>
            </a:r>
            <a:r>
              <a:rPr lang="en-US" sz="2496" dirty="0">
                <a:solidFill>
                  <a:srgbClr val="21264D"/>
                </a:solidFill>
                <a:latin typeface="Poppins"/>
                <a:ea typeface="Poppins"/>
                <a:cs typeface="Poppins"/>
                <a:sym typeface="Poppins"/>
              </a:rPr>
              <a:t>. </a:t>
            </a:r>
            <a:r>
              <a:rPr lang="en-US" sz="2496" dirty="0" err="1">
                <a:solidFill>
                  <a:srgbClr val="21264D"/>
                </a:solidFill>
                <a:latin typeface="Poppins"/>
                <a:ea typeface="Poppins"/>
                <a:cs typeface="Poppins"/>
                <a:sym typeface="Poppins"/>
              </a:rPr>
              <a:t>Pelabelan</a:t>
            </a:r>
            <a:r>
              <a:rPr lang="en-US" sz="2496" dirty="0">
                <a:solidFill>
                  <a:srgbClr val="21264D"/>
                </a:solidFill>
                <a:latin typeface="Poppins"/>
                <a:ea typeface="Poppins"/>
                <a:cs typeface="Poppins"/>
                <a:sym typeface="Poppins"/>
              </a:rPr>
              <a:t> </a:t>
            </a:r>
            <a:r>
              <a:rPr lang="en-US" sz="2496" dirty="0" err="1">
                <a:solidFill>
                  <a:srgbClr val="21264D"/>
                </a:solidFill>
                <a:latin typeface="Poppins"/>
                <a:ea typeface="Poppins"/>
                <a:cs typeface="Poppins"/>
                <a:sym typeface="Poppins"/>
              </a:rPr>
              <a:t>menggunakan</a:t>
            </a:r>
            <a:r>
              <a:rPr lang="en-US" sz="2496" dirty="0">
                <a:solidFill>
                  <a:srgbClr val="21264D"/>
                </a:solidFill>
                <a:latin typeface="Poppins"/>
                <a:ea typeface="Poppins"/>
                <a:cs typeface="Poppins"/>
                <a:sym typeface="Poppins"/>
              </a:rPr>
              <a:t> format YOLO (.txt) yang </a:t>
            </a:r>
            <a:r>
              <a:rPr lang="en-US" sz="2496" dirty="0" err="1">
                <a:solidFill>
                  <a:srgbClr val="21264D"/>
                </a:solidFill>
                <a:latin typeface="Poppins"/>
                <a:ea typeface="Poppins"/>
                <a:cs typeface="Poppins"/>
                <a:sym typeface="Poppins"/>
              </a:rPr>
              <a:t>mencatat</a:t>
            </a:r>
            <a:r>
              <a:rPr lang="en-US" sz="2496" dirty="0">
                <a:solidFill>
                  <a:srgbClr val="21264D"/>
                </a:solidFill>
                <a:latin typeface="Poppins"/>
                <a:ea typeface="Poppins"/>
                <a:cs typeface="Poppins"/>
                <a:sym typeface="Poppins"/>
              </a:rPr>
              <a:t> </a:t>
            </a:r>
            <a:r>
              <a:rPr lang="en-US" sz="2496" dirty="0" err="1">
                <a:solidFill>
                  <a:srgbClr val="21264D"/>
                </a:solidFill>
                <a:latin typeface="Poppins"/>
                <a:ea typeface="Poppins"/>
                <a:cs typeface="Poppins"/>
                <a:sym typeface="Poppins"/>
              </a:rPr>
              <a:t>informasi</a:t>
            </a:r>
            <a:r>
              <a:rPr lang="en-US" sz="2496" dirty="0">
                <a:solidFill>
                  <a:srgbClr val="21264D"/>
                </a:solidFill>
                <a:latin typeface="Poppins"/>
                <a:ea typeface="Poppins"/>
                <a:cs typeface="Poppins"/>
                <a:sym typeface="Poppins"/>
              </a:rPr>
              <a:t> </a:t>
            </a:r>
            <a:r>
              <a:rPr lang="en-US" sz="2496" dirty="0" err="1">
                <a:solidFill>
                  <a:srgbClr val="21264D"/>
                </a:solidFill>
                <a:latin typeface="Poppins"/>
                <a:ea typeface="Poppins"/>
                <a:cs typeface="Poppins"/>
                <a:sym typeface="Poppins"/>
              </a:rPr>
              <a:t>lokasi</a:t>
            </a:r>
            <a:r>
              <a:rPr lang="en-US" sz="2496" dirty="0">
                <a:solidFill>
                  <a:srgbClr val="21264D"/>
                </a:solidFill>
                <a:latin typeface="Poppins"/>
                <a:ea typeface="Poppins"/>
                <a:cs typeface="Poppins"/>
                <a:sym typeface="Poppins"/>
              </a:rPr>
              <a:t> bounding box dan </a:t>
            </a:r>
            <a:r>
              <a:rPr lang="en-US" sz="2496" dirty="0" err="1">
                <a:solidFill>
                  <a:srgbClr val="21264D"/>
                </a:solidFill>
                <a:latin typeface="Poppins"/>
                <a:ea typeface="Poppins"/>
                <a:cs typeface="Poppins"/>
                <a:sym typeface="Poppins"/>
              </a:rPr>
              <a:t>kelas</a:t>
            </a:r>
            <a:r>
              <a:rPr lang="en-US" sz="2496" dirty="0">
                <a:solidFill>
                  <a:srgbClr val="21264D"/>
                </a:solidFill>
                <a:latin typeface="Poppins"/>
                <a:ea typeface="Poppins"/>
                <a:cs typeface="Poppins"/>
                <a:sym typeface="Poppins"/>
              </a:rPr>
              <a:t> </a:t>
            </a:r>
            <a:r>
              <a:rPr lang="en-US" sz="2496" dirty="0" err="1">
                <a:solidFill>
                  <a:srgbClr val="21264D"/>
                </a:solidFill>
                <a:latin typeface="Poppins"/>
                <a:ea typeface="Poppins"/>
                <a:cs typeface="Poppins"/>
                <a:sym typeface="Poppins"/>
              </a:rPr>
              <a:t>objek</a:t>
            </a:r>
            <a:r>
              <a:rPr lang="en-US" sz="2496" dirty="0">
                <a:solidFill>
                  <a:srgbClr val="21264D"/>
                </a:solidFill>
                <a:latin typeface="Poppins"/>
                <a:ea typeface="Poppins"/>
                <a:cs typeface="Poppins"/>
                <a:sym typeface="Poppins"/>
              </a:rPr>
              <a:t>.</a:t>
            </a:r>
          </a:p>
          <a:p>
            <a:pPr marL="539096" lvl="1" indent="-269548" algn="just">
              <a:lnSpc>
                <a:spcPts val="3495"/>
              </a:lnSpc>
              <a:spcBef>
                <a:spcPct val="0"/>
              </a:spcBef>
              <a:buAutoNum type="arabicPeriod"/>
            </a:pPr>
            <a:r>
              <a:rPr lang="en-US" sz="2496" dirty="0">
                <a:solidFill>
                  <a:srgbClr val="21264D"/>
                </a:solidFill>
                <a:latin typeface="Poppins"/>
                <a:ea typeface="Poppins"/>
                <a:cs typeface="Poppins"/>
                <a:sym typeface="Poppins"/>
              </a:rPr>
              <a:t>Format </a:t>
            </a:r>
            <a:r>
              <a:rPr lang="en-US" sz="2496" dirty="0" err="1">
                <a:solidFill>
                  <a:srgbClr val="21264D"/>
                </a:solidFill>
                <a:latin typeface="Poppins"/>
                <a:ea typeface="Poppins"/>
                <a:cs typeface="Poppins"/>
                <a:sym typeface="Poppins"/>
              </a:rPr>
              <a:t>Anotasi</a:t>
            </a:r>
            <a:r>
              <a:rPr lang="en-US" sz="2496" dirty="0">
                <a:solidFill>
                  <a:srgbClr val="21264D"/>
                </a:solidFill>
                <a:latin typeface="Poppins"/>
                <a:ea typeface="Poppins"/>
                <a:cs typeface="Poppins"/>
                <a:sym typeface="Poppins"/>
              </a:rPr>
              <a:t>: </a:t>
            </a:r>
            <a:r>
              <a:rPr lang="en-US" sz="2496" dirty="0" err="1">
                <a:solidFill>
                  <a:srgbClr val="21264D"/>
                </a:solidFill>
                <a:latin typeface="Poppins"/>
                <a:ea typeface="Poppins"/>
                <a:cs typeface="Poppins"/>
                <a:sym typeface="Poppins"/>
              </a:rPr>
              <a:t>Setiap</a:t>
            </a:r>
            <a:r>
              <a:rPr lang="en-US" sz="2496" dirty="0">
                <a:solidFill>
                  <a:srgbClr val="21264D"/>
                </a:solidFill>
                <a:latin typeface="Poppins"/>
                <a:ea typeface="Poppins"/>
                <a:cs typeface="Poppins"/>
                <a:sym typeface="Poppins"/>
              </a:rPr>
              <a:t> </a:t>
            </a:r>
            <a:r>
              <a:rPr lang="en-US" sz="2496" dirty="0" err="1">
                <a:solidFill>
                  <a:srgbClr val="21264D"/>
                </a:solidFill>
                <a:latin typeface="Poppins"/>
                <a:ea typeface="Poppins"/>
                <a:cs typeface="Poppins"/>
                <a:sym typeface="Poppins"/>
              </a:rPr>
              <a:t>gambar</a:t>
            </a:r>
            <a:r>
              <a:rPr lang="en-US" sz="2496" dirty="0">
                <a:solidFill>
                  <a:srgbClr val="21264D"/>
                </a:solidFill>
                <a:latin typeface="Poppins"/>
                <a:ea typeface="Poppins"/>
                <a:cs typeface="Poppins"/>
                <a:sym typeface="Poppins"/>
              </a:rPr>
              <a:t> </a:t>
            </a:r>
            <a:r>
              <a:rPr lang="en-US" sz="2496" dirty="0" err="1">
                <a:solidFill>
                  <a:srgbClr val="21264D"/>
                </a:solidFill>
                <a:latin typeface="Poppins"/>
                <a:ea typeface="Poppins"/>
                <a:cs typeface="Poppins"/>
                <a:sym typeface="Poppins"/>
              </a:rPr>
              <a:t>diberi</a:t>
            </a:r>
            <a:r>
              <a:rPr lang="en-US" sz="2496" dirty="0">
                <a:solidFill>
                  <a:srgbClr val="21264D"/>
                </a:solidFill>
                <a:latin typeface="Poppins"/>
                <a:ea typeface="Poppins"/>
                <a:cs typeface="Poppins"/>
                <a:sym typeface="Poppins"/>
              </a:rPr>
              <a:t> file </a:t>
            </a:r>
            <a:r>
              <a:rPr lang="en-US" sz="2496" dirty="0" err="1">
                <a:solidFill>
                  <a:srgbClr val="21264D"/>
                </a:solidFill>
                <a:latin typeface="Poppins"/>
                <a:ea typeface="Poppins"/>
                <a:cs typeface="Poppins"/>
                <a:sym typeface="Poppins"/>
              </a:rPr>
              <a:t>teks</a:t>
            </a:r>
            <a:r>
              <a:rPr lang="en-US" sz="2496" dirty="0">
                <a:solidFill>
                  <a:srgbClr val="21264D"/>
                </a:solidFill>
                <a:latin typeface="Poppins"/>
                <a:ea typeface="Poppins"/>
                <a:cs typeface="Poppins"/>
                <a:sym typeface="Poppins"/>
              </a:rPr>
              <a:t> (.txt) yang </a:t>
            </a:r>
            <a:r>
              <a:rPr lang="en-US" sz="2496" dirty="0" err="1">
                <a:solidFill>
                  <a:srgbClr val="21264D"/>
                </a:solidFill>
                <a:latin typeface="Poppins"/>
                <a:ea typeface="Poppins"/>
                <a:cs typeface="Poppins"/>
                <a:sym typeface="Poppins"/>
              </a:rPr>
              <a:t>berisi</a:t>
            </a:r>
            <a:r>
              <a:rPr lang="en-US" sz="2496" dirty="0">
                <a:solidFill>
                  <a:srgbClr val="21264D"/>
                </a:solidFill>
                <a:latin typeface="Poppins"/>
                <a:ea typeface="Poppins"/>
                <a:cs typeface="Poppins"/>
                <a:sym typeface="Poppins"/>
              </a:rPr>
              <a:t> data </a:t>
            </a:r>
            <a:r>
              <a:rPr lang="en-US" sz="2496" dirty="0" err="1">
                <a:solidFill>
                  <a:srgbClr val="21264D"/>
                </a:solidFill>
                <a:latin typeface="Poppins"/>
                <a:ea typeface="Poppins"/>
                <a:cs typeface="Poppins"/>
                <a:sym typeface="Poppins"/>
              </a:rPr>
              <a:t>koordinat</a:t>
            </a:r>
            <a:r>
              <a:rPr lang="en-US" sz="2496" dirty="0">
                <a:solidFill>
                  <a:srgbClr val="21264D"/>
                </a:solidFill>
                <a:latin typeface="Poppins"/>
                <a:ea typeface="Poppins"/>
                <a:cs typeface="Poppins"/>
                <a:sym typeface="Poppins"/>
              </a:rPr>
              <a:t> (x, y, </a:t>
            </a:r>
            <a:r>
              <a:rPr lang="en-US" sz="2496" dirty="0" err="1">
                <a:solidFill>
                  <a:srgbClr val="21264D"/>
                </a:solidFill>
                <a:latin typeface="Poppins"/>
                <a:ea typeface="Poppins"/>
                <a:cs typeface="Poppins"/>
                <a:sym typeface="Poppins"/>
              </a:rPr>
              <a:t>lebar</a:t>
            </a:r>
            <a:r>
              <a:rPr lang="en-US" sz="2496" dirty="0">
                <a:solidFill>
                  <a:srgbClr val="21264D"/>
                </a:solidFill>
                <a:latin typeface="Poppins"/>
                <a:ea typeface="Poppins"/>
                <a:cs typeface="Poppins"/>
                <a:sym typeface="Poppins"/>
              </a:rPr>
              <a:t>, </a:t>
            </a:r>
            <a:r>
              <a:rPr lang="en-US" sz="2496" dirty="0" err="1">
                <a:solidFill>
                  <a:srgbClr val="21264D"/>
                </a:solidFill>
                <a:latin typeface="Poppins"/>
                <a:ea typeface="Poppins"/>
                <a:cs typeface="Poppins"/>
                <a:sym typeface="Poppins"/>
              </a:rPr>
              <a:t>tinggi</a:t>
            </a:r>
            <a:r>
              <a:rPr lang="en-US" sz="2496" dirty="0">
                <a:solidFill>
                  <a:srgbClr val="21264D"/>
                </a:solidFill>
                <a:latin typeface="Poppins"/>
                <a:ea typeface="Poppins"/>
                <a:cs typeface="Poppins"/>
                <a:sym typeface="Poppins"/>
              </a:rPr>
              <a:t>) </a:t>
            </a:r>
            <a:r>
              <a:rPr lang="en-US" sz="2496" dirty="0" err="1">
                <a:solidFill>
                  <a:srgbClr val="21264D"/>
                </a:solidFill>
                <a:latin typeface="Poppins"/>
                <a:ea typeface="Poppins"/>
                <a:cs typeface="Poppins"/>
                <a:sym typeface="Poppins"/>
              </a:rPr>
              <a:t>dari</a:t>
            </a:r>
            <a:r>
              <a:rPr lang="en-US" sz="2496" dirty="0">
                <a:solidFill>
                  <a:srgbClr val="21264D"/>
                </a:solidFill>
                <a:latin typeface="Poppins"/>
                <a:ea typeface="Poppins"/>
                <a:cs typeface="Poppins"/>
                <a:sym typeface="Poppins"/>
              </a:rPr>
              <a:t> </a:t>
            </a:r>
            <a:r>
              <a:rPr lang="en-US" sz="2496" dirty="0" err="1">
                <a:solidFill>
                  <a:srgbClr val="21264D"/>
                </a:solidFill>
                <a:latin typeface="Poppins"/>
                <a:ea typeface="Poppins"/>
                <a:cs typeface="Poppins"/>
                <a:sym typeface="Poppins"/>
              </a:rPr>
              <a:t>objek</a:t>
            </a:r>
            <a:r>
              <a:rPr lang="en-US" sz="2496" dirty="0">
                <a:solidFill>
                  <a:srgbClr val="21264D"/>
                </a:solidFill>
                <a:latin typeface="Poppins"/>
                <a:ea typeface="Poppins"/>
                <a:cs typeface="Poppins"/>
                <a:sym typeface="Poppins"/>
              </a:rPr>
              <a:t> yang </a:t>
            </a:r>
            <a:r>
              <a:rPr lang="en-US" sz="2496" dirty="0" err="1">
                <a:solidFill>
                  <a:srgbClr val="21264D"/>
                </a:solidFill>
                <a:latin typeface="Poppins"/>
                <a:ea typeface="Poppins"/>
                <a:cs typeface="Poppins"/>
                <a:sym typeface="Poppins"/>
              </a:rPr>
              <a:t>terdeteksi</a:t>
            </a:r>
            <a:r>
              <a:rPr lang="en-US" sz="2496" dirty="0">
                <a:solidFill>
                  <a:srgbClr val="21264D"/>
                </a:solidFill>
                <a:latin typeface="Poppins"/>
                <a:ea typeface="Poppins"/>
                <a:cs typeface="Poppins"/>
                <a:sym typeface="Poppins"/>
              </a:rPr>
              <a:t> di </a:t>
            </a:r>
            <a:r>
              <a:rPr lang="en-US" sz="2496" dirty="0" err="1">
                <a:solidFill>
                  <a:srgbClr val="21264D"/>
                </a:solidFill>
                <a:latin typeface="Poppins"/>
                <a:ea typeface="Poppins"/>
                <a:cs typeface="Poppins"/>
                <a:sym typeface="Poppins"/>
              </a:rPr>
              <a:t>dalam</a:t>
            </a:r>
            <a:r>
              <a:rPr lang="en-US" sz="2496" dirty="0">
                <a:solidFill>
                  <a:srgbClr val="21264D"/>
                </a:solidFill>
                <a:latin typeface="Poppins"/>
                <a:ea typeface="Poppins"/>
                <a:cs typeface="Poppins"/>
                <a:sym typeface="Poppins"/>
              </a:rPr>
              <a:t> </a:t>
            </a:r>
            <a:r>
              <a:rPr lang="en-US" sz="2496" dirty="0" err="1">
                <a:solidFill>
                  <a:srgbClr val="21264D"/>
                </a:solidFill>
                <a:latin typeface="Poppins"/>
                <a:ea typeface="Poppins"/>
                <a:cs typeface="Poppins"/>
                <a:sym typeface="Poppins"/>
              </a:rPr>
              <a:t>gambar</a:t>
            </a:r>
            <a:r>
              <a:rPr lang="en-US" sz="2496" dirty="0">
                <a:solidFill>
                  <a:srgbClr val="21264D"/>
                </a:solidFill>
                <a:latin typeface="Poppins"/>
                <a:ea typeface="Poppins"/>
                <a:cs typeface="Poppins"/>
                <a:sym typeface="Poppins"/>
              </a:rPr>
              <a:t>.</a:t>
            </a:r>
          </a:p>
        </p:txBody>
      </p:sp>
      <p:sp>
        <p:nvSpPr>
          <p:cNvPr id="21" name="TextBox 21"/>
          <p:cNvSpPr txBox="1"/>
          <p:nvPr/>
        </p:nvSpPr>
        <p:spPr>
          <a:xfrm>
            <a:off x="2117295" y="1473433"/>
            <a:ext cx="5979435" cy="516399"/>
          </a:xfrm>
          <a:prstGeom prst="rect">
            <a:avLst/>
          </a:prstGeom>
        </p:spPr>
        <p:txBody>
          <a:bodyPr lIns="0" tIns="0" rIns="0" bIns="0" rtlCol="0" anchor="t">
            <a:spAutoFit/>
          </a:bodyPr>
          <a:lstStyle/>
          <a:p>
            <a:pPr algn="l">
              <a:lnSpc>
                <a:spcPts val="3821"/>
              </a:lnSpc>
            </a:pPr>
            <a:r>
              <a:rPr lang="en-US" sz="3322" b="1">
                <a:solidFill>
                  <a:srgbClr val="21264D"/>
                </a:solidFill>
                <a:latin typeface="Poppins Bold"/>
                <a:ea typeface="Poppins Bold"/>
                <a:cs typeface="Poppins Bold"/>
                <a:sym typeface="Poppins Bold"/>
              </a:rPr>
              <a:t>3. PELABELAN</a:t>
            </a:r>
          </a:p>
        </p:txBody>
      </p:sp>
      <p:sp>
        <p:nvSpPr>
          <p:cNvPr id="22" name="TextBox 22"/>
          <p:cNvSpPr txBox="1"/>
          <p:nvPr/>
        </p:nvSpPr>
        <p:spPr>
          <a:xfrm>
            <a:off x="2117295" y="785892"/>
            <a:ext cx="9218561" cy="426720"/>
          </a:xfrm>
          <a:prstGeom prst="rect">
            <a:avLst/>
          </a:prstGeom>
        </p:spPr>
        <p:txBody>
          <a:bodyPr lIns="0" tIns="0" rIns="0" bIns="0" rtlCol="0" anchor="t">
            <a:spAutoFit/>
          </a:bodyPr>
          <a:lstStyle/>
          <a:p>
            <a:pPr algn="l">
              <a:lnSpc>
                <a:spcPts val="3104"/>
              </a:lnSpc>
            </a:pPr>
            <a:r>
              <a:rPr lang="en-US" sz="2700" b="1" spc="183">
                <a:solidFill>
                  <a:srgbClr val="21264D"/>
                </a:solidFill>
                <a:latin typeface="Poppins Bold"/>
                <a:ea typeface="Poppins Bold"/>
                <a:cs typeface="Poppins Bold"/>
                <a:sym typeface="Poppins Bold"/>
              </a:rPr>
              <a:t>UNIVERSITAS BUANA PERJUANGAN KARAWANG</a:t>
            </a:r>
          </a:p>
        </p:txBody>
      </p:sp>
      <p:sp>
        <p:nvSpPr>
          <p:cNvPr id="23" name="TextBox 23"/>
          <p:cNvSpPr txBox="1"/>
          <p:nvPr/>
        </p:nvSpPr>
        <p:spPr>
          <a:xfrm>
            <a:off x="2117295" y="5577347"/>
            <a:ext cx="14349373" cy="2186578"/>
          </a:xfrm>
          <a:prstGeom prst="rect">
            <a:avLst/>
          </a:prstGeom>
        </p:spPr>
        <p:txBody>
          <a:bodyPr lIns="0" tIns="0" rIns="0" bIns="0" rtlCol="0" anchor="t">
            <a:spAutoFit/>
          </a:bodyPr>
          <a:lstStyle/>
          <a:p>
            <a:pPr marL="539096" lvl="1" indent="-269548" algn="just">
              <a:lnSpc>
                <a:spcPts val="3495"/>
              </a:lnSpc>
              <a:buAutoNum type="arabicPeriod"/>
            </a:pPr>
            <a:r>
              <a:rPr lang="en-US" sz="2496">
                <a:solidFill>
                  <a:srgbClr val="21264D"/>
                </a:solidFill>
                <a:latin typeface="Poppins"/>
                <a:ea typeface="Poppins"/>
                <a:cs typeface="Poppins"/>
                <a:sym typeface="Poppins"/>
              </a:rPr>
              <a:t>Transformasi Gambar ke Format yang Kompatibel: Mengonversi gambar ke format yang sesuai dengan framework YOLO (misalnya .jpg atau .png).</a:t>
            </a:r>
          </a:p>
          <a:p>
            <a:pPr marL="539096" lvl="1" indent="-269548" algn="just">
              <a:lnSpc>
                <a:spcPts val="3495"/>
              </a:lnSpc>
              <a:buAutoNum type="arabicPeriod"/>
            </a:pPr>
            <a:r>
              <a:rPr lang="en-US" sz="2496">
                <a:solidFill>
                  <a:srgbClr val="21264D"/>
                </a:solidFill>
                <a:latin typeface="Poppins"/>
                <a:ea typeface="Poppins"/>
                <a:cs typeface="Poppins"/>
                <a:sym typeface="Poppins"/>
              </a:rPr>
              <a:t>Pengaturan Anotasi: Menyimpan anotasi dalam format YOLO (.txt) untuk digunakan dalam pelatihan model.</a:t>
            </a:r>
          </a:p>
          <a:p>
            <a:pPr algn="just">
              <a:lnSpc>
                <a:spcPts val="3495"/>
              </a:lnSpc>
              <a:spcBef>
                <a:spcPct val="0"/>
              </a:spcBef>
            </a:pPr>
            <a:endParaRPr lang="en-US" sz="2496">
              <a:solidFill>
                <a:srgbClr val="21264D"/>
              </a:solidFill>
              <a:latin typeface="Poppins"/>
              <a:ea typeface="Poppins"/>
              <a:cs typeface="Poppins"/>
              <a:sym typeface="Poppins"/>
            </a:endParaRPr>
          </a:p>
        </p:txBody>
      </p:sp>
      <p:sp>
        <p:nvSpPr>
          <p:cNvPr id="24" name="TextBox 24"/>
          <p:cNvSpPr txBox="1"/>
          <p:nvPr/>
        </p:nvSpPr>
        <p:spPr>
          <a:xfrm>
            <a:off x="2117295" y="4967188"/>
            <a:ext cx="8025834" cy="516399"/>
          </a:xfrm>
          <a:prstGeom prst="rect">
            <a:avLst/>
          </a:prstGeom>
        </p:spPr>
        <p:txBody>
          <a:bodyPr lIns="0" tIns="0" rIns="0" bIns="0" rtlCol="0" anchor="t">
            <a:spAutoFit/>
          </a:bodyPr>
          <a:lstStyle/>
          <a:p>
            <a:pPr algn="l">
              <a:lnSpc>
                <a:spcPts val="3821"/>
              </a:lnSpc>
            </a:pPr>
            <a:r>
              <a:rPr lang="en-US" sz="3322" b="1">
                <a:solidFill>
                  <a:srgbClr val="21264D"/>
                </a:solidFill>
                <a:latin typeface="Poppins Bold"/>
                <a:ea typeface="Poppins Bold"/>
                <a:cs typeface="Poppins Bold"/>
                <a:sym typeface="Poppins Bold"/>
              </a:rPr>
              <a:t>4. KONVERSI KE FORMAT YANG SESUAI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a:off x="15489695" y="4781598"/>
            <a:ext cx="6794770" cy="7029681"/>
            <a:chOff x="0" y="0"/>
            <a:chExt cx="9059693" cy="9372909"/>
          </a:xfrm>
        </p:grpSpPr>
        <p:grpSp>
          <p:nvGrpSpPr>
            <p:cNvPr id="3" name="Group 3"/>
            <p:cNvGrpSpPr/>
            <p:nvPr/>
          </p:nvGrpSpPr>
          <p:grpSpPr>
            <a:xfrm rot="-2700000">
              <a:off x="1099575" y="2964119"/>
              <a:ext cx="5309215" cy="5309215"/>
              <a:chOff x="0" y="0"/>
              <a:chExt cx="812800" cy="812800"/>
            </a:xfrm>
          </p:grpSpPr>
          <p:sp>
            <p:nvSpPr>
              <p:cNvPr id="4" name="Freeform 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4F4F4"/>
              </a:solidFill>
            </p:spPr>
          </p:sp>
          <p:sp>
            <p:nvSpPr>
              <p:cNvPr id="5" name="TextBox 5"/>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nvGrpSpPr>
            <p:cNvPr id="6" name="Group 6"/>
            <p:cNvGrpSpPr/>
            <p:nvPr/>
          </p:nvGrpSpPr>
          <p:grpSpPr>
            <a:xfrm rot="-2700000">
              <a:off x="1919586" y="1099575"/>
              <a:ext cx="5309215" cy="5309215"/>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FBB01"/>
              </a:solidFill>
            </p:spPr>
          </p:sp>
          <p:sp>
            <p:nvSpPr>
              <p:cNvPr id="8" name="TextBox 8"/>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nvGrpSpPr>
            <p:cNvPr id="9" name="Group 9"/>
            <p:cNvGrpSpPr/>
            <p:nvPr/>
          </p:nvGrpSpPr>
          <p:grpSpPr>
            <a:xfrm rot="-2700000">
              <a:off x="1919586" y="2944532"/>
              <a:ext cx="5309215" cy="5309215"/>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21264D"/>
              </a:solidFill>
            </p:spPr>
          </p:sp>
          <p:sp>
            <p:nvSpPr>
              <p:cNvPr id="11" name="TextBox 11"/>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nvGrpSpPr>
            <p:cNvPr id="12" name="Group 12"/>
            <p:cNvGrpSpPr/>
            <p:nvPr/>
          </p:nvGrpSpPr>
          <p:grpSpPr>
            <a:xfrm rot="-2700000">
              <a:off x="2582917" y="2944532"/>
              <a:ext cx="5309215" cy="5309215"/>
              <a:chOff x="0" y="0"/>
              <a:chExt cx="812800" cy="812800"/>
            </a:xfrm>
          </p:grpSpPr>
          <p:sp>
            <p:nvSpPr>
              <p:cNvPr id="13" name="Freeform 1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alpha val="0"/>
                </a:srgbClr>
              </a:solidFill>
              <a:ln w="28575" cap="sq">
                <a:solidFill>
                  <a:srgbClr val="FFFFFF"/>
                </a:solidFill>
                <a:prstDash val="solid"/>
                <a:miter/>
              </a:ln>
            </p:spPr>
          </p:sp>
          <p:sp>
            <p:nvSpPr>
              <p:cNvPr id="14" name="TextBox 14"/>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nvGrpSpPr>
            <p:cNvPr id="15" name="Group 15"/>
            <p:cNvGrpSpPr/>
            <p:nvPr/>
          </p:nvGrpSpPr>
          <p:grpSpPr>
            <a:xfrm rot="-2700000">
              <a:off x="2650903" y="1099575"/>
              <a:ext cx="5309215" cy="5309215"/>
              <a:chOff x="0" y="0"/>
              <a:chExt cx="812800" cy="812800"/>
            </a:xfrm>
          </p:grpSpPr>
          <p:sp>
            <p:nvSpPr>
              <p:cNvPr id="16" name="Freeform 1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alpha val="0"/>
                </a:srgbClr>
              </a:solidFill>
              <a:ln w="28575" cap="sq">
                <a:solidFill>
                  <a:srgbClr val="FFFFFF"/>
                </a:solidFill>
                <a:prstDash val="solid"/>
                <a:miter/>
              </a:ln>
            </p:spPr>
          </p:sp>
          <p:sp>
            <p:nvSpPr>
              <p:cNvPr id="17" name="TextBox 17"/>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sp>
        <p:nvSpPr>
          <p:cNvPr id="18" name="Freeform 18"/>
          <p:cNvSpPr/>
          <p:nvPr/>
        </p:nvSpPr>
        <p:spPr>
          <a:xfrm>
            <a:off x="-3076309" y="209058"/>
            <a:ext cx="3657600" cy="2007108"/>
          </a:xfrm>
          <a:custGeom>
            <a:avLst/>
            <a:gdLst/>
            <a:ahLst/>
            <a:cxnLst/>
            <a:rect l="l" t="t" r="r" b="b"/>
            <a:pathLst>
              <a:path w="3657600" h="2007108">
                <a:moveTo>
                  <a:pt x="0" y="0"/>
                </a:moveTo>
                <a:lnTo>
                  <a:pt x="3657600" y="0"/>
                </a:lnTo>
                <a:lnTo>
                  <a:pt x="3657600" y="2007108"/>
                </a:lnTo>
                <a:lnTo>
                  <a:pt x="0" y="20071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a:off x="1338542" y="825873"/>
            <a:ext cx="522620" cy="386739"/>
          </a:xfrm>
          <a:custGeom>
            <a:avLst/>
            <a:gdLst/>
            <a:ahLst/>
            <a:cxnLst/>
            <a:rect l="l" t="t" r="r" b="b"/>
            <a:pathLst>
              <a:path w="522620" h="386739">
                <a:moveTo>
                  <a:pt x="0" y="0"/>
                </a:moveTo>
                <a:lnTo>
                  <a:pt x="522620" y="0"/>
                </a:lnTo>
                <a:lnTo>
                  <a:pt x="522620" y="386739"/>
                </a:lnTo>
                <a:lnTo>
                  <a:pt x="0" y="38673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Freeform 20"/>
          <p:cNvSpPr/>
          <p:nvPr/>
        </p:nvSpPr>
        <p:spPr>
          <a:xfrm>
            <a:off x="3807420" y="2141674"/>
            <a:ext cx="10673161" cy="6003653"/>
          </a:xfrm>
          <a:custGeom>
            <a:avLst/>
            <a:gdLst/>
            <a:ahLst/>
            <a:cxnLst/>
            <a:rect l="l" t="t" r="r" b="b"/>
            <a:pathLst>
              <a:path w="10673161" h="6003653">
                <a:moveTo>
                  <a:pt x="0" y="0"/>
                </a:moveTo>
                <a:lnTo>
                  <a:pt x="10673160" y="0"/>
                </a:lnTo>
                <a:lnTo>
                  <a:pt x="10673160" y="6003652"/>
                </a:lnTo>
                <a:lnTo>
                  <a:pt x="0" y="6003652"/>
                </a:lnTo>
                <a:lnTo>
                  <a:pt x="0" y="0"/>
                </a:lnTo>
                <a:close/>
              </a:path>
            </a:pathLst>
          </a:custGeom>
          <a:blipFill>
            <a:blip r:embed="rId6"/>
            <a:stretch>
              <a:fillRect/>
            </a:stretch>
          </a:blipFill>
        </p:spPr>
      </p:sp>
      <p:sp>
        <p:nvSpPr>
          <p:cNvPr id="21" name="TextBox 21"/>
          <p:cNvSpPr txBox="1"/>
          <p:nvPr/>
        </p:nvSpPr>
        <p:spPr>
          <a:xfrm>
            <a:off x="6890445" y="1373904"/>
            <a:ext cx="4507111" cy="625475"/>
          </a:xfrm>
          <a:prstGeom prst="rect">
            <a:avLst/>
          </a:prstGeom>
        </p:spPr>
        <p:txBody>
          <a:bodyPr lIns="0" tIns="0" rIns="0" bIns="0" rtlCol="0" anchor="t">
            <a:spAutoFit/>
          </a:bodyPr>
          <a:lstStyle/>
          <a:p>
            <a:pPr algn="l">
              <a:lnSpc>
                <a:spcPts val="4599"/>
              </a:lnSpc>
            </a:pPr>
            <a:r>
              <a:rPr lang="en-US" sz="3999" b="1" spc="271">
                <a:solidFill>
                  <a:srgbClr val="21264D"/>
                </a:solidFill>
                <a:latin typeface="Poppins Bold"/>
                <a:ea typeface="Poppins Bold"/>
                <a:cs typeface="Poppins Bold"/>
                <a:sym typeface="Poppins Bold"/>
              </a:rPr>
              <a:t>TRAINING DATA</a:t>
            </a:r>
          </a:p>
        </p:txBody>
      </p:sp>
      <p:sp>
        <p:nvSpPr>
          <p:cNvPr id="22" name="TextBox 22"/>
          <p:cNvSpPr txBox="1"/>
          <p:nvPr/>
        </p:nvSpPr>
        <p:spPr>
          <a:xfrm>
            <a:off x="2117295" y="785892"/>
            <a:ext cx="9218561" cy="426720"/>
          </a:xfrm>
          <a:prstGeom prst="rect">
            <a:avLst/>
          </a:prstGeom>
        </p:spPr>
        <p:txBody>
          <a:bodyPr lIns="0" tIns="0" rIns="0" bIns="0" rtlCol="0" anchor="t">
            <a:spAutoFit/>
          </a:bodyPr>
          <a:lstStyle/>
          <a:p>
            <a:pPr algn="l">
              <a:lnSpc>
                <a:spcPts val="3104"/>
              </a:lnSpc>
            </a:pPr>
            <a:r>
              <a:rPr lang="en-US" sz="2700" b="1" spc="183">
                <a:solidFill>
                  <a:srgbClr val="21264D"/>
                </a:solidFill>
                <a:latin typeface="Poppins Bold"/>
                <a:ea typeface="Poppins Bold"/>
                <a:cs typeface="Poppins Bold"/>
                <a:sym typeface="Poppins Bold"/>
              </a:rPr>
              <a:t>UNIVERSITAS BUANA PERJUANGAN KARAWANG</a:t>
            </a:r>
          </a:p>
        </p:txBody>
      </p:sp>
      <p:sp>
        <p:nvSpPr>
          <p:cNvPr id="23" name="TextBox 23"/>
          <p:cNvSpPr txBox="1"/>
          <p:nvPr/>
        </p:nvSpPr>
        <p:spPr>
          <a:xfrm>
            <a:off x="1969313" y="8221526"/>
            <a:ext cx="14349373" cy="1749913"/>
          </a:xfrm>
          <a:prstGeom prst="rect">
            <a:avLst/>
          </a:prstGeom>
        </p:spPr>
        <p:txBody>
          <a:bodyPr lIns="0" tIns="0" rIns="0" bIns="0" rtlCol="0" anchor="t">
            <a:spAutoFit/>
          </a:bodyPr>
          <a:lstStyle/>
          <a:p>
            <a:pPr algn="just">
              <a:lnSpc>
                <a:spcPts val="3495"/>
              </a:lnSpc>
              <a:spcBef>
                <a:spcPct val="0"/>
              </a:spcBef>
            </a:pPr>
            <a:r>
              <a:rPr lang="en-US" sz="2496">
                <a:solidFill>
                  <a:srgbClr val="21264D"/>
                </a:solidFill>
                <a:latin typeface="Poppins"/>
                <a:ea typeface="Poppins"/>
                <a:cs typeface="Poppins"/>
                <a:sym typeface="Poppins"/>
              </a:rPr>
              <a:t>Model YOLOv11 dilatih selama 50 epoch untuk mendeteksi objek dalam gambar. Selama proses pelatihan, model mengoptimalkan bobotnya untuk meminimalkan nilai loss, yang mencakup kesalahan dalam posisi objek, klasifikasi objek, dan tingkat kepercayaan deteksi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a:off x="15489695" y="4781598"/>
            <a:ext cx="6794770" cy="7029681"/>
            <a:chOff x="0" y="0"/>
            <a:chExt cx="9059693" cy="9372909"/>
          </a:xfrm>
        </p:grpSpPr>
        <p:grpSp>
          <p:nvGrpSpPr>
            <p:cNvPr id="3" name="Group 3"/>
            <p:cNvGrpSpPr/>
            <p:nvPr/>
          </p:nvGrpSpPr>
          <p:grpSpPr>
            <a:xfrm rot="-2700000">
              <a:off x="1099575" y="2964119"/>
              <a:ext cx="5309215" cy="5309215"/>
              <a:chOff x="0" y="0"/>
              <a:chExt cx="812800" cy="812800"/>
            </a:xfrm>
          </p:grpSpPr>
          <p:sp>
            <p:nvSpPr>
              <p:cNvPr id="4" name="Freeform 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4F4F4"/>
              </a:solidFill>
            </p:spPr>
          </p:sp>
          <p:sp>
            <p:nvSpPr>
              <p:cNvPr id="5" name="TextBox 5"/>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nvGrpSpPr>
            <p:cNvPr id="6" name="Group 6"/>
            <p:cNvGrpSpPr/>
            <p:nvPr/>
          </p:nvGrpSpPr>
          <p:grpSpPr>
            <a:xfrm rot="-2700000">
              <a:off x="1919586" y="1099575"/>
              <a:ext cx="5309215" cy="5309215"/>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FBB01"/>
              </a:solidFill>
            </p:spPr>
          </p:sp>
          <p:sp>
            <p:nvSpPr>
              <p:cNvPr id="8" name="TextBox 8"/>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nvGrpSpPr>
            <p:cNvPr id="9" name="Group 9"/>
            <p:cNvGrpSpPr/>
            <p:nvPr/>
          </p:nvGrpSpPr>
          <p:grpSpPr>
            <a:xfrm rot="-2700000">
              <a:off x="1919586" y="2944532"/>
              <a:ext cx="5309215" cy="5309215"/>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21264D"/>
              </a:solidFill>
            </p:spPr>
          </p:sp>
          <p:sp>
            <p:nvSpPr>
              <p:cNvPr id="11" name="TextBox 11"/>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nvGrpSpPr>
            <p:cNvPr id="12" name="Group 12"/>
            <p:cNvGrpSpPr/>
            <p:nvPr/>
          </p:nvGrpSpPr>
          <p:grpSpPr>
            <a:xfrm rot="-2700000">
              <a:off x="2582917" y="2944532"/>
              <a:ext cx="5309215" cy="5309215"/>
              <a:chOff x="0" y="0"/>
              <a:chExt cx="812800" cy="812800"/>
            </a:xfrm>
          </p:grpSpPr>
          <p:sp>
            <p:nvSpPr>
              <p:cNvPr id="13" name="Freeform 1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alpha val="0"/>
                </a:srgbClr>
              </a:solidFill>
              <a:ln w="28575" cap="sq">
                <a:solidFill>
                  <a:srgbClr val="FFFFFF"/>
                </a:solidFill>
                <a:prstDash val="solid"/>
                <a:miter/>
              </a:ln>
            </p:spPr>
          </p:sp>
          <p:sp>
            <p:nvSpPr>
              <p:cNvPr id="14" name="TextBox 14"/>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nvGrpSpPr>
            <p:cNvPr id="15" name="Group 15"/>
            <p:cNvGrpSpPr/>
            <p:nvPr/>
          </p:nvGrpSpPr>
          <p:grpSpPr>
            <a:xfrm rot="-2700000">
              <a:off x="2650903" y="1099575"/>
              <a:ext cx="5309215" cy="5309215"/>
              <a:chOff x="0" y="0"/>
              <a:chExt cx="812800" cy="812800"/>
            </a:xfrm>
          </p:grpSpPr>
          <p:sp>
            <p:nvSpPr>
              <p:cNvPr id="16" name="Freeform 1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alpha val="0"/>
                </a:srgbClr>
              </a:solidFill>
              <a:ln w="28575" cap="sq">
                <a:solidFill>
                  <a:srgbClr val="FFFFFF"/>
                </a:solidFill>
                <a:prstDash val="solid"/>
                <a:miter/>
              </a:ln>
            </p:spPr>
          </p:sp>
          <p:sp>
            <p:nvSpPr>
              <p:cNvPr id="17" name="TextBox 17"/>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sp>
        <p:nvSpPr>
          <p:cNvPr id="18" name="Freeform 18"/>
          <p:cNvSpPr/>
          <p:nvPr/>
        </p:nvSpPr>
        <p:spPr>
          <a:xfrm>
            <a:off x="-3076309" y="209058"/>
            <a:ext cx="3657600" cy="2007108"/>
          </a:xfrm>
          <a:custGeom>
            <a:avLst/>
            <a:gdLst/>
            <a:ahLst/>
            <a:cxnLst/>
            <a:rect l="l" t="t" r="r" b="b"/>
            <a:pathLst>
              <a:path w="3657600" h="2007108">
                <a:moveTo>
                  <a:pt x="0" y="0"/>
                </a:moveTo>
                <a:lnTo>
                  <a:pt x="3657600" y="0"/>
                </a:lnTo>
                <a:lnTo>
                  <a:pt x="3657600" y="2007108"/>
                </a:lnTo>
                <a:lnTo>
                  <a:pt x="0" y="20071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a:off x="1338542" y="825873"/>
            <a:ext cx="522620" cy="386739"/>
          </a:xfrm>
          <a:custGeom>
            <a:avLst/>
            <a:gdLst/>
            <a:ahLst/>
            <a:cxnLst/>
            <a:rect l="l" t="t" r="r" b="b"/>
            <a:pathLst>
              <a:path w="522620" h="386739">
                <a:moveTo>
                  <a:pt x="0" y="0"/>
                </a:moveTo>
                <a:lnTo>
                  <a:pt x="522620" y="0"/>
                </a:lnTo>
                <a:lnTo>
                  <a:pt x="522620" y="386739"/>
                </a:lnTo>
                <a:lnTo>
                  <a:pt x="0" y="38673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Freeform 20"/>
          <p:cNvSpPr/>
          <p:nvPr/>
        </p:nvSpPr>
        <p:spPr>
          <a:xfrm>
            <a:off x="1338542" y="2627845"/>
            <a:ext cx="13753453" cy="6876727"/>
          </a:xfrm>
          <a:custGeom>
            <a:avLst/>
            <a:gdLst/>
            <a:ahLst/>
            <a:cxnLst/>
            <a:rect l="l" t="t" r="r" b="b"/>
            <a:pathLst>
              <a:path w="12160547" h="6080274">
                <a:moveTo>
                  <a:pt x="0" y="0"/>
                </a:moveTo>
                <a:lnTo>
                  <a:pt x="12160548" y="0"/>
                </a:lnTo>
                <a:lnTo>
                  <a:pt x="12160548" y="6080273"/>
                </a:lnTo>
                <a:lnTo>
                  <a:pt x="0" y="6080273"/>
                </a:lnTo>
                <a:lnTo>
                  <a:pt x="0" y="0"/>
                </a:lnTo>
                <a:close/>
              </a:path>
            </a:pathLst>
          </a:custGeom>
          <a:blipFill>
            <a:blip r:embed="rId6"/>
            <a:stretch>
              <a:fillRect/>
            </a:stretch>
          </a:blipFill>
        </p:spPr>
      </p:sp>
      <p:sp>
        <p:nvSpPr>
          <p:cNvPr id="21" name="TextBox 21"/>
          <p:cNvSpPr txBox="1"/>
          <p:nvPr/>
        </p:nvSpPr>
        <p:spPr>
          <a:xfrm>
            <a:off x="1359324" y="1790353"/>
            <a:ext cx="1719525" cy="625475"/>
          </a:xfrm>
          <a:prstGeom prst="rect">
            <a:avLst/>
          </a:prstGeom>
        </p:spPr>
        <p:txBody>
          <a:bodyPr lIns="0" tIns="0" rIns="0" bIns="0" rtlCol="0" anchor="t">
            <a:spAutoFit/>
          </a:bodyPr>
          <a:lstStyle/>
          <a:p>
            <a:pPr algn="l">
              <a:lnSpc>
                <a:spcPts val="4599"/>
              </a:lnSpc>
            </a:pPr>
            <a:r>
              <a:rPr lang="en-US" sz="3999" b="1" spc="271" dirty="0">
                <a:solidFill>
                  <a:srgbClr val="21264D"/>
                </a:solidFill>
                <a:latin typeface="Poppins Bold"/>
                <a:ea typeface="Poppins Bold"/>
                <a:cs typeface="Poppins Bold"/>
                <a:sym typeface="Poppins Bold"/>
              </a:rPr>
              <a:t>HASIL</a:t>
            </a:r>
          </a:p>
        </p:txBody>
      </p:sp>
      <p:sp>
        <p:nvSpPr>
          <p:cNvPr id="22" name="TextBox 22"/>
          <p:cNvSpPr txBox="1"/>
          <p:nvPr/>
        </p:nvSpPr>
        <p:spPr>
          <a:xfrm>
            <a:off x="2117295" y="785892"/>
            <a:ext cx="9218561" cy="426720"/>
          </a:xfrm>
          <a:prstGeom prst="rect">
            <a:avLst/>
          </a:prstGeom>
        </p:spPr>
        <p:txBody>
          <a:bodyPr lIns="0" tIns="0" rIns="0" bIns="0" rtlCol="0" anchor="t">
            <a:spAutoFit/>
          </a:bodyPr>
          <a:lstStyle/>
          <a:p>
            <a:pPr algn="l">
              <a:lnSpc>
                <a:spcPts val="3104"/>
              </a:lnSpc>
            </a:pPr>
            <a:r>
              <a:rPr lang="en-US" sz="2700" b="1" spc="183">
                <a:solidFill>
                  <a:srgbClr val="21264D"/>
                </a:solidFill>
                <a:latin typeface="Poppins Bold"/>
                <a:ea typeface="Poppins Bold"/>
                <a:cs typeface="Poppins Bold"/>
                <a:sym typeface="Poppins Bold"/>
              </a:rPr>
              <a:t>UNIVERSITAS BUANA PERJUANGAN KARAWANG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a:off x="15489695" y="4781598"/>
            <a:ext cx="6794770" cy="7029681"/>
            <a:chOff x="0" y="0"/>
            <a:chExt cx="9059693" cy="9372909"/>
          </a:xfrm>
        </p:grpSpPr>
        <p:grpSp>
          <p:nvGrpSpPr>
            <p:cNvPr id="3" name="Group 3"/>
            <p:cNvGrpSpPr/>
            <p:nvPr/>
          </p:nvGrpSpPr>
          <p:grpSpPr>
            <a:xfrm rot="-2700000">
              <a:off x="1099575" y="2964119"/>
              <a:ext cx="5309215" cy="5309215"/>
              <a:chOff x="0" y="0"/>
              <a:chExt cx="812800" cy="812800"/>
            </a:xfrm>
          </p:grpSpPr>
          <p:sp>
            <p:nvSpPr>
              <p:cNvPr id="4" name="Freeform 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4F4F4"/>
              </a:solidFill>
            </p:spPr>
          </p:sp>
          <p:sp>
            <p:nvSpPr>
              <p:cNvPr id="5" name="TextBox 5"/>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nvGrpSpPr>
            <p:cNvPr id="6" name="Group 6"/>
            <p:cNvGrpSpPr/>
            <p:nvPr/>
          </p:nvGrpSpPr>
          <p:grpSpPr>
            <a:xfrm rot="-2700000">
              <a:off x="1919586" y="1099575"/>
              <a:ext cx="5309215" cy="5309215"/>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FBB01"/>
              </a:solidFill>
            </p:spPr>
          </p:sp>
          <p:sp>
            <p:nvSpPr>
              <p:cNvPr id="8" name="TextBox 8"/>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nvGrpSpPr>
            <p:cNvPr id="9" name="Group 9"/>
            <p:cNvGrpSpPr/>
            <p:nvPr/>
          </p:nvGrpSpPr>
          <p:grpSpPr>
            <a:xfrm rot="-2700000">
              <a:off x="1919586" y="2944532"/>
              <a:ext cx="5309215" cy="5309215"/>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21264D"/>
              </a:solidFill>
            </p:spPr>
          </p:sp>
          <p:sp>
            <p:nvSpPr>
              <p:cNvPr id="11" name="TextBox 11"/>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nvGrpSpPr>
            <p:cNvPr id="12" name="Group 12"/>
            <p:cNvGrpSpPr/>
            <p:nvPr/>
          </p:nvGrpSpPr>
          <p:grpSpPr>
            <a:xfrm rot="-2700000">
              <a:off x="2582917" y="2944532"/>
              <a:ext cx="5309215" cy="5309215"/>
              <a:chOff x="0" y="0"/>
              <a:chExt cx="812800" cy="812800"/>
            </a:xfrm>
          </p:grpSpPr>
          <p:sp>
            <p:nvSpPr>
              <p:cNvPr id="13" name="Freeform 1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alpha val="0"/>
                </a:srgbClr>
              </a:solidFill>
              <a:ln w="28575" cap="sq">
                <a:solidFill>
                  <a:srgbClr val="FFFFFF"/>
                </a:solidFill>
                <a:prstDash val="solid"/>
                <a:miter/>
              </a:ln>
            </p:spPr>
          </p:sp>
          <p:sp>
            <p:nvSpPr>
              <p:cNvPr id="14" name="TextBox 14"/>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nvGrpSpPr>
            <p:cNvPr id="15" name="Group 15"/>
            <p:cNvGrpSpPr/>
            <p:nvPr/>
          </p:nvGrpSpPr>
          <p:grpSpPr>
            <a:xfrm rot="-2700000">
              <a:off x="2650903" y="1099575"/>
              <a:ext cx="5309215" cy="5309215"/>
              <a:chOff x="0" y="0"/>
              <a:chExt cx="812800" cy="812800"/>
            </a:xfrm>
          </p:grpSpPr>
          <p:sp>
            <p:nvSpPr>
              <p:cNvPr id="16" name="Freeform 1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00000">
                  <a:alpha val="0"/>
                </a:srgbClr>
              </a:solidFill>
              <a:ln w="28575" cap="sq">
                <a:solidFill>
                  <a:srgbClr val="FFFFFF"/>
                </a:solidFill>
                <a:prstDash val="solid"/>
                <a:miter/>
              </a:ln>
            </p:spPr>
          </p:sp>
          <p:sp>
            <p:nvSpPr>
              <p:cNvPr id="17" name="TextBox 17"/>
              <p:cNvSpPr txBox="1"/>
              <p:nvPr/>
            </p:nvSpPr>
            <p:spPr>
              <a:xfrm>
                <a:off x="0" y="-38100"/>
                <a:ext cx="812800" cy="850900"/>
              </a:xfrm>
              <a:prstGeom prst="rect">
                <a:avLst/>
              </a:prstGeom>
            </p:spPr>
            <p:txBody>
              <a:bodyPr lIns="38189" tIns="38189" rIns="38189" bIns="38189" rtlCol="0" anchor="ctr"/>
              <a:lstStyle/>
              <a:p>
                <a:pPr algn="ctr">
                  <a:lnSpc>
                    <a:spcPts val="2659"/>
                  </a:lnSpc>
                  <a:spcBef>
                    <a:spcPct val="0"/>
                  </a:spcBef>
                </a:pPr>
                <a:endParaRPr/>
              </a:p>
            </p:txBody>
          </p:sp>
        </p:grpSp>
      </p:grpSp>
      <p:sp>
        <p:nvSpPr>
          <p:cNvPr id="18" name="Freeform 18"/>
          <p:cNvSpPr/>
          <p:nvPr/>
        </p:nvSpPr>
        <p:spPr>
          <a:xfrm>
            <a:off x="-3076309" y="209058"/>
            <a:ext cx="3657600" cy="2007108"/>
          </a:xfrm>
          <a:custGeom>
            <a:avLst/>
            <a:gdLst/>
            <a:ahLst/>
            <a:cxnLst/>
            <a:rect l="l" t="t" r="r" b="b"/>
            <a:pathLst>
              <a:path w="3657600" h="2007108">
                <a:moveTo>
                  <a:pt x="0" y="0"/>
                </a:moveTo>
                <a:lnTo>
                  <a:pt x="3657600" y="0"/>
                </a:lnTo>
                <a:lnTo>
                  <a:pt x="3657600" y="2007108"/>
                </a:lnTo>
                <a:lnTo>
                  <a:pt x="0" y="20071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a:off x="1338542" y="825873"/>
            <a:ext cx="522620" cy="386739"/>
          </a:xfrm>
          <a:custGeom>
            <a:avLst/>
            <a:gdLst/>
            <a:ahLst/>
            <a:cxnLst/>
            <a:rect l="l" t="t" r="r" b="b"/>
            <a:pathLst>
              <a:path w="522620" h="386739">
                <a:moveTo>
                  <a:pt x="0" y="0"/>
                </a:moveTo>
                <a:lnTo>
                  <a:pt x="522620" y="0"/>
                </a:lnTo>
                <a:lnTo>
                  <a:pt x="522620" y="386739"/>
                </a:lnTo>
                <a:lnTo>
                  <a:pt x="0" y="38673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Freeform 20"/>
          <p:cNvSpPr/>
          <p:nvPr/>
        </p:nvSpPr>
        <p:spPr>
          <a:xfrm>
            <a:off x="4953427" y="2415828"/>
            <a:ext cx="8381146" cy="6580986"/>
          </a:xfrm>
          <a:custGeom>
            <a:avLst/>
            <a:gdLst/>
            <a:ahLst/>
            <a:cxnLst/>
            <a:rect l="l" t="t" r="r" b="b"/>
            <a:pathLst>
              <a:path w="8381146" h="6580986">
                <a:moveTo>
                  <a:pt x="0" y="0"/>
                </a:moveTo>
                <a:lnTo>
                  <a:pt x="8381146" y="0"/>
                </a:lnTo>
                <a:lnTo>
                  <a:pt x="8381146" y="6580986"/>
                </a:lnTo>
                <a:lnTo>
                  <a:pt x="0" y="6580986"/>
                </a:lnTo>
                <a:lnTo>
                  <a:pt x="0" y="0"/>
                </a:lnTo>
                <a:close/>
              </a:path>
            </a:pathLst>
          </a:custGeom>
          <a:blipFill>
            <a:blip r:embed="rId6"/>
            <a:stretch>
              <a:fillRect l="-109005" t="-87811" r="-92639" b="-28276"/>
            </a:stretch>
          </a:blipFill>
        </p:spPr>
      </p:sp>
      <p:sp>
        <p:nvSpPr>
          <p:cNvPr id="21" name="TextBox 21"/>
          <p:cNvSpPr txBox="1"/>
          <p:nvPr/>
        </p:nvSpPr>
        <p:spPr>
          <a:xfrm>
            <a:off x="8284238" y="1590691"/>
            <a:ext cx="1719525" cy="625475"/>
          </a:xfrm>
          <a:prstGeom prst="rect">
            <a:avLst/>
          </a:prstGeom>
        </p:spPr>
        <p:txBody>
          <a:bodyPr lIns="0" tIns="0" rIns="0" bIns="0" rtlCol="0" anchor="t">
            <a:spAutoFit/>
          </a:bodyPr>
          <a:lstStyle/>
          <a:p>
            <a:pPr algn="l">
              <a:lnSpc>
                <a:spcPts val="4599"/>
              </a:lnSpc>
            </a:pPr>
            <a:r>
              <a:rPr lang="en-US" sz="3999" b="1" spc="271">
                <a:solidFill>
                  <a:srgbClr val="21264D"/>
                </a:solidFill>
                <a:latin typeface="Poppins Bold"/>
                <a:ea typeface="Poppins Bold"/>
                <a:cs typeface="Poppins Bold"/>
                <a:sym typeface="Poppins Bold"/>
              </a:rPr>
              <a:t>HASIL</a:t>
            </a:r>
          </a:p>
        </p:txBody>
      </p:sp>
      <p:sp>
        <p:nvSpPr>
          <p:cNvPr id="22" name="TextBox 22"/>
          <p:cNvSpPr txBox="1"/>
          <p:nvPr/>
        </p:nvSpPr>
        <p:spPr>
          <a:xfrm>
            <a:off x="2117295" y="785892"/>
            <a:ext cx="9218561" cy="426720"/>
          </a:xfrm>
          <a:prstGeom prst="rect">
            <a:avLst/>
          </a:prstGeom>
        </p:spPr>
        <p:txBody>
          <a:bodyPr lIns="0" tIns="0" rIns="0" bIns="0" rtlCol="0" anchor="t">
            <a:spAutoFit/>
          </a:bodyPr>
          <a:lstStyle/>
          <a:p>
            <a:pPr algn="l">
              <a:lnSpc>
                <a:spcPts val="3104"/>
              </a:lnSpc>
            </a:pPr>
            <a:r>
              <a:rPr lang="en-US" sz="2700" b="1" spc="183">
                <a:solidFill>
                  <a:srgbClr val="21264D"/>
                </a:solidFill>
                <a:latin typeface="Poppins Bold"/>
                <a:ea typeface="Poppins Bold"/>
                <a:cs typeface="Poppins Bold"/>
                <a:sym typeface="Poppins Bold"/>
              </a:rPr>
              <a:t>UNIVERSITAS BUANA PERJUANGAN KARAWANG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605</Words>
  <Application>Microsoft Office PowerPoint</Application>
  <PresentationFormat>Custom</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Montserrat Classic</vt:lpstr>
      <vt:lpstr>Arial</vt:lpstr>
      <vt:lpstr>Open Sans</vt:lpstr>
      <vt:lpstr>Calibri</vt:lpstr>
      <vt:lpstr>Poppins Bold</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FP ML</dc:title>
  <cp:lastModifiedBy>Siraj Nurul Bil Haq</cp:lastModifiedBy>
  <cp:revision>6</cp:revision>
  <dcterms:created xsi:type="dcterms:W3CDTF">2006-08-16T00:00:00Z</dcterms:created>
  <dcterms:modified xsi:type="dcterms:W3CDTF">2025-07-05T03:14:34Z</dcterms:modified>
  <dc:identifier>DAF6QncnhVU</dc:identifier>
</cp:coreProperties>
</file>