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A2B2C3-B374-49A9-A232-AF0C43AF7CE4}">
  <a:tblStyle styleId="{11A2B2C3-B374-49A9-A232-AF0C43AF7C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51fc64b0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51fc64b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51fc64b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b51fc64b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252b8c5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252b8c5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51fc64b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b51fc64b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51fc64b0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51fc64b0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51fc64b0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51fc64b0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516dcef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516dcef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516dcef9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516dcef9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516dcef9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516dcef9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516dcef9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516dcef9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16dcef9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516dcef9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516dcef9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516dcef9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51fc64b0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51fc64b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51fc64b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b51fc64b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INF-554</a:t>
            </a:r>
            <a:r>
              <a:rPr lang="zh-CN" sz="4400">
                <a:solidFill>
                  <a:srgbClr val="000000"/>
                </a:solidFill>
              </a:rPr>
              <a:t> 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solidFill>
                  <a:srgbClr val="000000"/>
                </a:solidFill>
              </a:rPr>
              <a:t>Retweet prediciton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950300"/>
            <a:ext cx="85206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rgbClr val="000000"/>
                </a:solidFill>
              </a:rPr>
              <a:t>Team: AGoodTeam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solidFill>
                  <a:srgbClr val="000000"/>
                </a:solidFill>
              </a:rPr>
              <a:t>Authors: Wen YANG, Ranyu FAN, Wenqing QU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517950" y="1119450"/>
            <a:ext cx="21699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Regression trees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regression tree is a set of ordered decision rules, going through the tree, we go through a succession of questions on the variables of the database, until ending up on a sheet, which allows us to know which output to assign to a given input.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Choice, Tuning and Comparison</a:t>
            </a:r>
            <a:endParaRPr/>
          </a:p>
        </p:txBody>
      </p:sp>
      <p:sp>
        <p:nvSpPr>
          <p:cNvPr id="235" name="Google Shape;23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2826875" y="1042625"/>
            <a:ext cx="6035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Hy</a:t>
            </a:r>
            <a:r>
              <a:rPr b="1" lang="zh-CN"/>
              <a:t>perparameter tuning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The classical algorithms of regression tree splits in a binary way until the size of the tree reaches a parameter ( 𝑚𝑎𝑥_𝑑𝑒𝑝𝑡ℎ )</a:t>
            </a:r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75" y="2108875"/>
            <a:ext cx="4842149" cy="256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2"/>
          <p:cNvCxnSpPr/>
          <p:nvPr/>
        </p:nvCxnSpPr>
        <p:spPr>
          <a:xfrm>
            <a:off x="2641450" y="892500"/>
            <a:ext cx="0" cy="386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239" name="Google Shape;239;p22"/>
          <p:cNvSpPr txBox="1"/>
          <p:nvPr/>
        </p:nvSpPr>
        <p:spPr>
          <a:xfrm>
            <a:off x="7487075" y="2935350"/>
            <a:ext cx="13752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/>
              <a:t>Most optimized:</a:t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/>
              <a:t>max_depth = 8</a:t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40" name="Google Shape;240;p22"/>
          <p:cNvSpPr txBox="1"/>
          <p:nvPr/>
        </p:nvSpPr>
        <p:spPr>
          <a:xfrm>
            <a:off x="4807550" y="3324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</a:rPr>
              <a:t>If max_depth&gt;8: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</a:rPr>
              <a:t>test error increase, might be overfitting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241" name="Google Shape;241;p22"/>
          <p:cNvCxnSpPr/>
          <p:nvPr/>
        </p:nvCxnSpPr>
        <p:spPr>
          <a:xfrm>
            <a:off x="4020000" y="2400600"/>
            <a:ext cx="0" cy="2120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850" y="2155824"/>
            <a:ext cx="4722225" cy="249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517950" y="1119450"/>
            <a:ext cx="21699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problem with decision trees is their large variance: a tiny error at the top of the tree is propagated all the way down the tree and it gets worse quickly. To stabilize the tree's predictions, we prefer to generate a set of trees called random forests.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Choice, Tuning and Comparison</a:t>
            </a:r>
            <a:endParaRPr/>
          </a:p>
        </p:txBody>
      </p:sp>
      <p:sp>
        <p:nvSpPr>
          <p:cNvPr id="249" name="Google Shape;249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2826875" y="1042625"/>
            <a:ext cx="6035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Hyperparameter tuning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n_estimators</a:t>
            </a:r>
            <a:r>
              <a:rPr lang="zh-CN"/>
              <a:t> is the number of trees to be used in the random forest.</a:t>
            </a:r>
            <a:r>
              <a:rPr lang="zh-CN"/>
              <a:t>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As the n_estimators increase, the result will become stable, so increasing n_estimators no longer improves the quality of the model</a:t>
            </a:r>
            <a:endParaRPr/>
          </a:p>
        </p:txBody>
      </p:sp>
      <p:cxnSp>
        <p:nvCxnSpPr>
          <p:cNvPr id="251" name="Google Shape;251;p23"/>
          <p:cNvCxnSpPr/>
          <p:nvPr/>
        </p:nvCxnSpPr>
        <p:spPr>
          <a:xfrm>
            <a:off x="2641450" y="892500"/>
            <a:ext cx="0" cy="386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252" name="Google Shape;252;p23"/>
          <p:cNvSpPr txBox="1"/>
          <p:nvPr/>
        </p:nvSpPr>
        <p:spPr>
          <a:xfrm>
            <a:off x="7487075" y="2418825"/>
            <a:ext cx="13752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/>
              <a:t>Most optimized:</a:t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/>
              <a:t>n_estimator = 5</a:t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53" name="Google Shape;253;p23"/>
          <p:cNvSpPr txBox="1"/>
          <p:nvPr/>
        </p:nvSpPr>
        <p:spPr>
          <a:xfrm>
            <a:off x="4807550" y="33247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</a:rPr>
              <a:t>If n_estimator&gt;5:</a:t>
            </a:r>
            <a:endParaRPr sz="11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5"/>
                </a:solidFill>
              </a:rPr>
              <a:t>test error increase, might be overfitting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254" name="Google Shape;254;p23"/>
          <p:cNvCxnSpPr/>
          <p:nvPr/>
        </p:nvCxnSpPr>
        <p:spPr>
          <a:xfrm>
            <a:off x="3410400" y="2400600"/>
            <a:ext cx="0" cy="2120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819150" y="1119450"/>
            <a:ext cx="75057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gradient boosting algorithms, predictions are made by a group of decision trees. However, trees are fitted sequentially, so that each new tree is designed to reduce the overall error as much as possible.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target is predicted by the linear approximation, linear regression model fits a linear model with coefficients to minimize the residual sum of squares between the observed targets in the dataset.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It has the worst results compared to other models during our project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Choice, Tuning and Comparison</a:t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517950" y="1119450"/>
            <a:ext cx="79851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Neuron networks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We’ve also implemented a neuron network as our model. We built a 3-layer neural network with 4, 5, 1 hidden nodes in each layer and relu as the activation function.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5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Choice, Tuning and Comparison</a:t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 c</a:t>
            </a:r>
            <a:r>
              <a:rPr lang="zh-CN"/>
              <a:t>omparison</a:t>
            </a:r>
            <a:endParaRPr/>
          </a:p>
        </p:txBody>
      </p: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graphicFrame>
        <p:nvGraphicFramePr>
          <p:cNvPr id="275" name="Google Shape;275;p26"/>
          <p:cNvGraphicFramePr/>
          <p:nvPr/>
        </p:nvGraphicFramePr>
        <p:xfrm>
          <a:off x="1218175" y="110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{11A2B2C3-B374-49A9-A232-AF0C43AF7CE4}</a:tableStyleId>
              </a:tblPr>
              <a:tblGrid>
                <a:gridCol w="1056000"/>
                <a:gridCol w="1056000"/>
                <a:gridCol w="1056000"/>
                <a:gridCol w="1056000"/>
                <a:gridCol w="1056000"/>
                <a:gridCol w="1056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Gradient Boosting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Linear  regression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Regression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tree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Random forest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Neuron networks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MAE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7.18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10.71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7.70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7.82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/>
                        <a:t>7.61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76" name="Google Shape;276;p26"/>
          <p:cNvSpPr txBox="1"/>
          <p:nvPr/>
        </p:nvSpPr>
        <p:spPr>
          <a:xfrm>
            <a:off x="2174575" y="749625"/>
            <a:ext cx="465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Table 1: MAE for different model on training data set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556225" y="2499875"/>
            <a:ext cx="4142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Linear  regression has the worst MAE.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Gradient Boosting has the best MAE.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Neuron network, regression tree and random forest model have slightly higher errors than gradient boosting model.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78" name="Google Shape;278;p26"/>
          <p:cNvSpPr txBox="1"/>
          <p:nvPr/>
        </p:nvSpPr>
        <p:spPr>
          <a:xfrm>
            <a:off x="4807725" y="2244425"/>
            <a:ext cx="3892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decided to use the </a:t>
            </a:r>
            <a:r>
              <a:rPr b="1" lang="zh-CN"/>
              <a:t>Gradient Boosting</a:t>
            </a:r>
            <a:r>
              <a:rPr lang="zh-CN"/>
              <a:t> model to predict the number of retweets in the evaluation file, because it has a </a:t>
            </a:r>
            <a:r>
              <a:rPr b="1" lang="zh-CN"/>
              <a:t>good performance on reducing MAE</a:t>
            </a:r>
            <a:r>
              <a:rPr lang="zh-CN"/>
              <a:t> and we could </a:t>
            </a:r>
            <a:r>
              <a:rPr b="1" lang="zh-CN"/>
              <a:t>run this model on our own laptops</a:t>
            </a:r>
            <a:r>
              <a:rPr lang="zh-CN"/>
              <a:t>. Although Neuron networks also gave us good results, it takes too much time, which is inconvenient for our project.  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</a:t>
            </a:r>
            <a:endParaRPr/>
          </a:p>
        </p:txBody>
      </p:sp>
      <p:sp>
        <p:nvSpPr>
          <p:cNvPr id="284" name="Google Shape;284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819150" y="901775"/>
            <a:ext cx="38148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13055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ct val="105555"/>
              <a:buFont typeface="Arial"/>
              <a:buChar char="❖"/>
            </a:pPr>
            <a:r>
              <a:rPr b="1" lang="zh-CN" sz="1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Feature Selection/Extraction</a:t>
            </a:r>
            <a:endParaRPr b="1" sz="18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→  Day of week, hours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→  length, vectors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matrix &amp; feature importance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❖"/>
            </a:pPr>
            <a:r>
              <a:rPr b="1" lang="zh-CN" sz="1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Model Choice</a:t>
            </a:r>
            <a:endParaRPr b="1" sz="18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regression, decision tree, random forest, gradient boost, neuron networks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of max_depth, n_estimators to choose the optimized parameter and avoid overfitting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>
            <a:off x="4772975" y="544975"/>
            <a:ext cx="0" cy="3985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4912000" y="1042600"/>
            <a:ext cx="38148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❖"/>
            </a:pPr>
            <a:r>
              <a:rPr b="1" lang="zh-CN" sz="18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Future improvements</a:t>
            </a:r>
            <a:endParaRPr b="1" sz="18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vector_size in doc2vec model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 search or random search cross validation to search the best set of hyperparameters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Contents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Selection/Extraction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Choice, Tuning and Comparison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 rot="5400000">
            <a:off x="6091400" y="1915350"/>
            <a:ext cx="1185000" cy="1312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Selection/Extraction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825425"/>
            <a:ext cx="75057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000000"/>
                </a:solidFill>
              </a:rPr>
              <a:t>（1） </a:t>
            </a:r>
            <a:r>
              <a:rPr b="1" lang="zh-CN" sz="1700">
                <a:solidFill>
                  <a:srgbClr val="000000"/>
                </a:solidFill>
              </a:rPr>
              <a:t>Time related features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700">
                <a:solidFill>
                  <a:schemeClr val="accent6"/>
                </a:solidFill>
              </a:rPr>
              <a:t>Timestamp →  Day of week ：</a:t>
            </a:r>
            <a:r>
              <a:rPr lang="zh-CN" sz="1700">
                <a:solidFill>
                  <a:srgbClr val="000000"/>
                </a:solidFill>
              </a:rPr>
              <a:t>number of retweets varies in each day of the week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6286350" y="2028850"/>
            <a:ext cx="2038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latin typeface="Calibri"/>
                <a:ea typeface="Calibri"/>
                <a:cs typeface="Calibri"/>
                <a:sym typeface="Calibri"/>
              </a:rPr>
              <a:t>Categorized features : Monday to Sunday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One-hot encoding</a:t>
            </a:r>
            <a:endParaRPr b="1" sz="17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31588"/>
            <a:ext cx="12382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270125"/>
            <a:ext cx="4223825" cy="14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21" y="1891624"/>
            <a:ext cx="4223824" cy="288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825425"/>
            <a:ext cx="75057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000000"/>
                </a:solidFill>
              </a:rPr>
              <a:t>（1） Time related features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accent6"/>
                </a:solidFill>
              </a:rPr>
              <a:t>Timestamp →  </a:t>
            </a:r>
            <a:r>
              <a:rPr b="1" lang="zh-CN" sz="1700">
                <a:solidFill>
                  <a:schemeClr val="accent6"/>
                </a:solidFill>
              </a:rPr>
              <a:t>Hours</a:t>
            </a:r>
            <a:r>
              <a:rPr b="1" lang="zh-CN" sz="1700">
                <a:solidFill>
                  <a:schemeClr val="accent6"/>
                </a:solidFill>
              </a:rPr>
              <a:t> ：    </a:t>
            </a:r>
            <a:r>
              <a:rPr lang="zh-CN" sz="1700">
                <a:solidFill>
                  <a:srgbClr val="000000"/>
                </a:solidFill>
              </a:rPr>
              <a:t>more retweets from 6 AM to 21 PM (</a:t>
            </a:r>
            <a:r>
              <a:rPr b="1" lang="zh-CN" sz="1700">
                <a:solidFill>
                  <a:schemeClr val="accent6"/>
                </a:solidFill>
              </a:rPr>
              <a:t>day hours</a:t>
            </a:r>
            <a:r>
              <a:rPr lang="zh-CN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000000"/>
                </a:solidFill>
              </a:rPr>
              <a:t> less retweets  from 22 PM to 5 AM (</a:t>
            </a:r>
            <a:r>
              <a:rPr b="1" lang="zh-CN" sz="1700">
                <a:solidFill>
                  <a:schemeClr val="accent6"/>
                </a:solidFill>
              </a:rPr>
              <a:t>night hours</a:t>
            </a:r>
            <a:r>
              <a:rPr lang="zh-CN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Selection/Extraction</a:t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4471575" y="1974325"/>
            <a:ext cx="436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Categorized features : day hour and night hour </a:t>
            </a:r>
            <a:endParaRPr b="1" sz="17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06488"/>
            <a:ext cx="12382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75" y="1831600"/>
            <a:ext cx="38862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475" y="2396975"/>
            <a:ext cx="17716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/>
          <p:nvPr/>
        </p:nvSpPr>
        <p:spPr>
          <a:xfrm>
            <a:off x="5937425" y="3129800"/>
            <a:ext cx="1002000" cy="5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905700" y="2022250"/>
            <a:ext cx="2230800" cy="2312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350" y="2723613"/>
            <a:ext cx="17526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742950" y="825425"/>
            <a:ext cx="75057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000000"/>
                </a:solidFill>
              </a:rPr>
              <a:t>（2） Length of the text [1]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702950" y="31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Selection/Extraction</a:t>
            </a:r>
            <a:endParaRPr/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3819150" y="940250"/>
            <a:ext cx="436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Categorized features : </a:t>
            </a:r>
            <a:r>
              <a:rPr b="1" lang="zh-CN" sz="17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Short, Medium, Long</a:t>
            </a:r>
            <a:endParaRPr b="1" sz="17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97525" y="4474075"/>
            <a:ext cx="819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[1] </a:t>
            </a:r>
            <a:r>
              <a:rPr lang="zh-CN" sz="1200"/>
              <a:t>Nelson Joukov Costa de Oliveira. (2018)  Retweet Predictive Model in Twitter. University of Coimbra, Department of Informatic Engineering.</a:t>
            </a:r>
            <a:endParaRPr sz="12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0" y="1997650"/>
            <a:ext cx="3666200" cy="24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819150" y="12652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Short     →   0 ~ 45 words,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Medium →  45 ~ 80 words,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Long      →  80 ~ 250+ words.</a:t>
            </a:r>
            <a:endParaRPr/>
          </a:p>
        </p:txBody>
      </p:sp>
      <p:cxnSp>
        <p:nvCxnSpPr>
          <p:cNvPr id="175" name="Google Shape;175;p17"/>
          <p:cNvCxnSpPr/>
          <p:nvPr/>
        </p:nvCxnSpPr>
        <p:spPr>
          <a:xfrm rot="10800000">
            <a:off x="1464200" y="2126825"/>
            <a:ext cx="0" cy="2103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/>
          <p:nvPr/>
        </p:nvCxnSpPr>
        <p:spPr>
          <a:xfrm rot="10800000">
            <a:off x="1900600" y="2126825"/>
            <a:ext cx="0" cy="2103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073" y="1337025"/>
            <a:ext cx="2840000" cy="14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/>
          <p:nvPr/>
        </p:nvSpPr>
        <p:spPr>
          <a:xfrm>
            <a:off x="7796450" y="2324325"/>
            <a:ext cx="650700" cy="1462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7703450" y="2855613"/>
            <a:ext cx="7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Length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541325" y="30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Feature Selection/Extraction</a:t>
            </a:r>
            <a:endParaRPr/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97525" y="4474075"/>
            <a:ext cx="819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[2] T Vinayaka Ra. (2020) KM AnalytiCup 2020: COVID-19 Retweet Prediction with Personalized Attention. 2020 International Conference on Information and Knowledge Management AnalytiCup, CIKM AnalytiCup.</a:t>
            </a:r>
            <a:endParaRPr sz="1200"/>
          </a:p>
        </p:txBody>
      </p:sp>
      <p:cxnSp>
        <p:nvCxnSpPr>
          <p:cNvPr id="187" name="Google Shape;187;p18"/>
          <p:cNvCxnSpPr/>
          <p:nvPr/>
        </p:nvCxnSpPr>
        <p:spPr>
          <a:xfrm rot="10800000">
            <a:off x="4358038" y="847800"/>
            <a:ext cx="3900" cy="3600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608350" y="825425"/>
            <a:ext cx="34770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000000"/>
                </a:solidFill>
              </a:rPr>
              <a:t>（3）has_url/mention/hashtag</a:t>
            </a:r>
            <a:endParaRPr b="1" sz="17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700">
                <a:solidFill>
                  <a:schemeClr val="accent6"/>
                </a:solidFill>
              </a:rPr>
              <a:t>str → 0/1  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29868" t="0"/>
          <a:stretch/>
        </p:blipFill>
        <p:spPr>
          <a:xfrm>
            <a:off x="445625" y="1989463"/>
            <a:ext cx="17368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70890" r="0" t="0"/>
          <a:stretch/>
        </p:blipFill>
        <p:spPr>
          <a:xfrm>
            <a:off x="3183100" y="1989463"/>
            <a:ext cx="7209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2322313" y="2571750"/>
            <a:ext cx="720900" cy="5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4723350" y="837475"/>
            <a:ext cx="34134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000000"/>
                </a:solidFill>
              </a:rPr>
              <a:t>（4） Followers-Friends Ratio [2]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accent6"/>
                </a:solidFill>
              </a:rPr>
              <a:t>  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6807675" y="2979875"/>
            <a:ext cx="720900" cy="5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635" y="1555487"/>
            <a:ext cx="2625938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0025" y="1567325"/>
            <a:ext cx="1279753" cy="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000" y="2320525"/>
            <a:ext cx="2141425" cy="1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3825" y="2316300"/>
            <a:ext cx="1347819" cy="17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Correlation matrix</a:t>
            </a:r>
            <a:endParaRPr/>
          </a:p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4722325" y="1037750"/>
            <a:ext cx="36684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Only a few </a:t>
            </a: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features correlated with number of retweets: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 Eg:  'favorites_count', 'verified',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After one hot encoding, most features are represented by 0 and 1, it’s sparse, so correlation tends to be 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We tried calculate </a:t>
            </a:r>
            <a:r>
              <a:rPr b="1" lang="zh-CN" sz="17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 using  Extra Tree Classifier, since most of our models are tree based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50" y="846885"/>
            <a:ext cx="3767501" cy="394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749425" y="27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/>
              <a:t>eature importance</a:t>
            </a:r>
            <a:endParaRPr/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670875" y="3396400"/>
            <a:ext cx="3668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We found several features which has a strong impact on retweets number: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    'favorites_count',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    'followers_count',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    'friends_count'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799900"/>
            <a:ext cx="41338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1872925" y="30578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2"/>
                </a:solidFill>
              </a:rPr>
              <a:t>Feature importance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4904550" y="1564750"/>
            <a:ext cx="4328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We used the </a:t>
            </a:r>
            <a:r>
              <a:rPr b="1" lang="zh-CN" sz="1700">
                <a:solidFill>
                  <a:srgbClr val="85200C"/>
                </a:solidFill>
                <a:latin typeface="Calibri"/>
                <a:ea typeface="Calibri"/>
                <a:cs typeface="Calibri"/>
                <a:sym typeface="Calibri"/>
              </a:rPr>
              <a:t>gensim doc2vec</a:t>
            </a:r>
            <a:r>
              <a:rPr b="1" lang="zh-CN" sz="17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1700">
                <a:latin typeface="Calibri"/>
                <a:ea typeface="Calibri"/>
                <a:cs typeface="Calibri"/>
                <a:sym typeface="Calibri"/>
              </a:rPr>
              <a:t>library to train the texts, then we combined the vectors with the other features together as the final selected features: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'text' (represented as vectors) , </a:t>
            </a:r>
            <a:endParaRPr sz="17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'favorites_count', </a:t>
            </a:r>
            <a:endParaRPr sz="17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'followers_count', </a:t>
            </a:r>
            <a:endParaRPr sz="17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'friends_count',</a:t>
            </a:r>
            <a:endParaRPr sz="17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 'verified', </a:t>
            </a:r>
            <a:endParaRPr sz="17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'long' ( text with length more than 80 words) </a:t>
            </a:r>
            <a:endParaRPr sz="17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0"/>
          <p:cNvCxnSpPr/>
          <p:nvPr/>
        </p:nvCxnSpPr>
        <p:spPr>
          <a:xfrm>
            <a:off x="4703475" y="405950"/>
            <a:ext cx="69600" cy="423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217" name="Google Shape;217;p20"/>
          <p:cNvSpPr txBox="1"/>
          <p:nvPr/>
        </p:nvSpPr>
        <p:spPr>
          <a:xfrm>
            <a:off x="5074275" y="799900"/>
            <a:ext cx="300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text → vectors</a:t>
            </a:r>
            <a:endParaRPr b="1" sz="17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latin typeface="Calibri"/>
                <a:ea typeface="Calibri"/>
                <a:cs typeface="Calibri"/>
                <a:sym typeface="Calibri"/>
              </a:rPr>
              <a:t>Word Embedding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Model choice</a:t>
            </a:r>
            <a:endParaRPr b="1"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SzPct val="105555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trees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Neuron networks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870350" y="845600"/>
            <a:ext cx="3852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Model evaluation</a:t>
            </a:r>
            <a:endParaRPr b="1"/>
          </a:p>
        </p:txBody>
      </p:sp>
      <p:cxnSp>
        <p:nvCxnSpPr>
          <p:cNvPr id="226" name="Google Shape;226;p21"/>
          <p:cNvCxnSpPr/>
          <p:nvPr/>
        </p:nvCxnSpPr>
        <p:spPr>
          <a:xfrm>
            <a:off x="4460200" y="544975"/>
            <a:ext cx="0" cy="4309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4870350" y="1714675"/>
            <a:ext cx="360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SzPts val="1900"/>
              <a:buFont typeface="Arial"/>
              <a:buChar char="❏"/>
            </a:pPr>
            <a:r>
              <a:rPr b="1"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absolute error (MAE)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338" y="2492878"/>
            <a:ext cx="2948925" cy="11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