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4" r:id="rId1"/>
  </p:sldMasterIdLst>
  <p:sldIdLst>
    <p:sldId id="256" r:id="rId2"/>
    <p:sldId id="265" r:id="rId3"/>
    <p:sldId id="273" r:id="rId4"/>
    <p:sldId id="279" r:id="rId5"/>
    <p:sldId id="280" r:id="rId6"/>
    <p:sldId id="277" r:id="rId7"/>
    <p:sldId id="278" r:id="rId8"/>
    <p:sldId id="274" r:id="rId9"/>
    <p:sldId id="266" r:id="rId10"/>
    <p:sldId id="267" r:id="rId11"/>
    <p:sldId id="269" r:id="rId12"/>
    <p:sldId id="270" r:id="rId13"/>
    <p:sldId id="271" r:id="rId14"/>
    <p:sldId id="268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1:54.1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0,'58'3,"71"12,8 1,164 17,-221-20,-66-11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16.5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1,'12'1,"1"1,-1 1,0 0,0 1,0 0,0 1,20 11,26 10,10-4,1-2,102 14,370 6,-267-40,-260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1:55.1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2,'84'-1,"94"2,-113 6,67 2,-1-9,-117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1:56.7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1,'459'0,"-445"0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01.0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0,'7'2,"0"0,0 0,0 0,-1 1,1 0,-1 1,7 4,7 3,12 4,-2 1,2-2,0-1,0-1,57 12,4-9,176 3,-255-18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01.5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0,'82'10,"-33"-3,-41-6,209 14,18-30,-219 14,-2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02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1,'11'2,"0"0,0 1,-1 0,1 1,-1 0,1 1,9 6,15 6,-22-12,33 15,0-2,80 18,-96-30,-1-1,59 2,-74-8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03.4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25,'410'0,"-331"-10,-27 2,-39 5,-2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13.9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1,'460'0,"-418"6,-31-2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5T22:52:14.5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1,'13'9,"0"0,0-1,1 0,0-1,1-1,0 0,21 5,-4 0,22 8,0-3,77 13,-72-19,1-2,74-1,-69-7,-51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5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79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491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69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9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49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39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8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78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053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40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4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3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4E5A35-4D1F-44EE-9407-102BC67B9F9D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1880D1-2E3E-4F2D-A037-D1FD922F1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1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  <p:sldLayoutId id="2147484287" r:id="rId13"/>
    <p:sldLayoutId id="2147484288" r:id="rId14"/>
    <p:sldLayoutId id="2147484289" r:id="rId15"/>
    <p:sldLayoutId id="2147484290" r:id="rId16"/>
    <p:sldLayoutId id="21474842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30.PNG"/><Relationship Id="rId12" Type="http://schemas.openxmlformats.org/officeDocument/2006/relationships/customXml" Target="../ink/ink5.xml"/><Relationship Id="rId17" Type="http://schemas.openxmlformats.org/officeDocument/2006/relationships/image" Target="../media/image18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0.PNG"/><Relationship Id="rId15" Type="http://schemas.openxmlformats.org/officeDocument/2006/relationships/image" Target="../media/image17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Relationship Id="rId14" Type="http://schemas.openxmlformats.org/officeDocument/2006/relationships/customXml" Target="../ink/ink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2.png"/><Relationship Id="rId4" Type="http://schemas.openxmlformats.org/officeDocument/2006/relationships/customXml" Target="../ink/ink8.xml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05F5-0712-C9C3-CCD2-61C9CCE77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6277" y="2061837"/>
            <a:ext cx="6959446" cy="1662475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IST 652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770C9-8115-FB6A-5205-3D1616930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8937" y="3836784"/>
            <a:ext cx="5414125" cy="1196717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Yelp Sentiment Analysis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Presenter: Yu Sheng Lu</a:t>
            </a:r>
          </a:p>
        </p:txBody>
      </p:sp>
    </p:spTree>
    <p:extLst>
      <p:ext uri="{BB962C8B-B14F-4D97-AF65-F5344CB8AC3E}">
        <p14:creationId xmlns:p14="http://schemas.microsoft.com/office/powerpoint/2010/main" val="33371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DE13-25EF-D17D-DB64-923A9FC18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99308" cy="1280890"/>
          </a:xfrm>
        </p:spPr>
        <p:txBody>
          <a:bodyPr>
            <a:no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What are the most used words for a good rating? 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0F295E0-381E-111C-EB9C-6B038C5B9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308" y="1498926"/>
            <a:ext cx="7381574" cy="4978271"/>
          </a:xfrm>
        </p:spPr>
      </p:pic>
      <p:pic>
        <p:nvPicPr>
          <p:cNvPr id="16" name="Content Placeholder 15" descr="A picture containing table&#10;&#10;Description automatically generated">
            <a:extLst>
              <a:ext uri="{FF2B5EF4-FFF2-40B4-BE49-F238E27FC236}">
                <a16:creationId xmlns:a16="http://schemas.microsoft.com/office/drawing/2014/main" id="{3BC8BBE9-D2D3-386B-2595-E78E7A7B2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500401"/>
            <a:ext cx="1902384" cy="4978271"/>
          </a:xfrm>
        </p:spPr>
      </p:pic>
    </p:spTree>
    <p:extLst>
      <p:ext uri="{BB962C8B-B14F-4D97-AF65-F5344CB8AC3E}">
        <p14:creationId xmlns:p14="http://schemas.microsoft.com/office/powerpoint/2010/main" val="794657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F015-229B-A53D-D82C-87674994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How often the positive word being use have a high rating? </a:t>
            </a:r>
            <a:b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pic>
        <p:nvPicPr>
          <p:cNvPr id="13" name="Content Placeholder 15" descr="A picture containing table&#10;&#10;Description automatically generated">
            <a:extLst>
              <a:ext uri="{FF2B5EF4-FFF2-40B4-BE49-F238E27FC236}">
                <a16:creationId xmlns:a16="http://schemas.microsoft.com/office/drawing/2014/main" id="{5F7D0F17-BCA6-C51B-0967-231CF9D21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62" y="1307071"/>
            <a:ext cx="2027023" cy="5304433"/>
          </a:xfrm>
        </p:spPr>
      </p:pic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5ACDB7DD-4599-5A8A-FE28-EE05A1397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059670"/>
            <a:ext cx="6678065" cy="12949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AD9C9F2-C656-E857-526C-9776D62891A1}"/>
                  </a:ext>
                </a:extLst>
              </p14:cNvPr>
              <p14:cNvContentPartPr/>
              <p14:nvPr/>
            </p14:nvContentPartPr>
            <p14:xfrm>
              <a:off x="9379800" y="1692975"/>
              <a:ext cx="259200" cy="29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AD9C9F2-C656-E857-526C-9776D62891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25800" y="1584975"/>
                <a:ext cx="366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296BC35-8670-97AF-DEB6-00231867D6C9}"/>
                  </a:ext>
                </a:extLst>
              </p14:cNvPr>
              <p14:cNvContentPartPr/>
              <p14:nvPr/>
            </p14:nvContentPartPr>
            <p14:xfrm>
              <a:off x="9409320" y="2205615"/>
              <a:ext cx="217800" cy="68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296BC35-8670-97AF-DEB6-00231867D6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55680" y="2097975"/>
                <a:ext cx="325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09ADAE-7F75-FE27-3AD5-3719722511CA}"/>
                  </a:ext>
                </a:extLst>
              </p14:cNvPr>
              <p14:cNvContentPartPr/>
              <p14:nvPr/>
            </p14:nvContentPartPr>
            <p14:xfrm>
              <a:off x="9474120" y="2967015"/>
              <a:ext cx="17064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09ADAE-7F75-FE27-3AD5-3719722511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20480" y="2859375"/>
                <a:ext cx="278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E8F6B6-110D-7A69-E808-7CF8559A46AD}"/>
                  </a:ext>
                </a:extLst>
              </p14:cNvPr>
              <p14:cNvContentPartPr/>
              <p14:nvPr/>
            </p14:nvContentPartPr>
            <p14:xfrm>
              <a:off x="9468360" y="5397735"/>
              <a:ext cx="253440" cy="59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E8F6B6-110D-7A69-E808-7CF8559A46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4360" y="5289735"/>
                <a:ext cx="361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D525694-D678-D475-716A-7CBEECAA7D02}"/>
                  </a:ext>
                </a:extLst>
              </p14:cNvPr>
              <p14:cNvContentPartPr/>
              <p14:nvPr/>
            </p14:nvContentPartPr>
            <p14:xfrm>
              <a:off x="9468360" y="5669175"/>
              <a:ext cx="223920" cy="1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D525694-D678-D475-716A-7CBEECAA7D0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14360" y="5561175"/>
                <a:ext cx="3315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3AD023-F400-C6D5-7F56-9AE16C95D557}"/>
                  </a:ext>
                </a:extLst>
              </p14:cNvPr>
              <p14:cNvContentPartPr/>
              <p14:nvPr/>
            </p14:nvContentPartPr>
            <p14:xfrm>
              <a:off x="9485640" y="5875455"/>
              <a:ext cx="188640" cy="53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3AD023-F400-C6D5-7F56-9AE16C95D55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2000" y="5767815"/>
                <a:ext cx="2962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E07C5EE-B2E7-CEAF-DD10-FBEF532B5C40}"/>
                  </a:ext>
                </a:extLst>
              </p14:cNvPr>
              <p14:cNvContentPartPr/>
              <p14:nvPr/>
            </p14:nvContentPartPr>
            <p14:xfrm>
              <a:off x="9479880" y="6444975"/>
              <a:ext cx="203760" cy="9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E07C5EE-B2E7-CEAF-DD10-FBEF532B5C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26240" y="6337335"/>
                <a:ext cx="311400" cy="22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64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AFB0-4A77-F988-6A36-B3FB009BA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What are the most used words for a bad rating? 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AFEE0577-A900-A5D1-F60E-22E4D6886D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947" y="1562098"/>
            <a:ext cx="7161850" cy="4830085"/>
          </a:xfrm>
        </p:spPr>
      </p:pic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FC84437C-0597-D59B-BB60-5497FD348C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84" y="1562099"/>
            <a:ext cx="1840367" cy="4830085"/>
          </a:xfrm>
        </p:spPr>
      </p:pic>
    </p:spTree>
    <p:extLst>
      <p:ext uri="{BB962C8B-B14F-4D97-AF65-F5344CB8AC3E}">
        <p14:creationId xmlns:p14="http://schemas.microsoft.com/office/powerpoint/2010/main" val="3362207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2081-9C78-62E7-0C93-C616C6FB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How often the negative word being use have a low rating? </a:t>
            </a:r>
            <a:br>
              <a:rPr lang="en-US" sz="36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4A7D4731-70FB-9736-8098-B47843D9D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393" y="1423974"/>
            <a:ext cx="2011397" cy="5278958"/>
          </a:xfrm>
        </p:spPr>
      </p:pic>
      <p:pic>
        <p:nvPicPr>
          <p:cNvPr id="16" name="Picture 15" descr="Text&#10;&#10;Description automatically generated">
            <a:extLst>
              <a:ext uri="{FF2B5EF4-FFF2-40B4-BE49-F238E27FC236}">
                <a16:creationId xmlns:a16="http://schemas.microsoft.com/office/drawing/2014/main" id="{8A306B8C-D953-839E-544E-A382AB9A3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3116463"/>
            <a:ext cx="6592064" cy="1308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421008F-D108-62B1-DA2D-606B2EC37767}"/>
                  </a:ext>
                </a:extLst>
              </p14:cNvPr>
              <p14:cNvContentPartPr/>
              <p14:nvPr/>
            </p14:nvContentPartPr>
            <p14:xfrm>
              <a:off x="9456480" y="5303055"/>
              <a:ext cx="185040" cy="39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421008F-D108-62B1-DA2D-606B2EC377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02480" y="5195415"/>
                <a:ext cx="292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9F43652-FABD-92F8-46CB-AB254CC5F526}"/>
                  </a:ext>
                </a:extLst>
              </p14:cNvPr>
              <p14:cNvContentPartPr/>
              <p14:nvPr/>
            </p14:nvContentPartPr>
            <p14:xfrm>
              <a:off x="9456480" y="5556855"/>
              <a:ext cx="265320" cy="59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9F43652-FABD-92F8-46CB-AB254CC5F5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02480" y="5449215"/>
                <a:ext cx="37296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22D09F-71C8-5B1B-83CD-3CDC279575D7}"/>
                  </a:ext>
                </a:extLst>
              </p14:cNvPr>
              <p14:cNvContentPartPr/>
              <p14:nvPr/>
            </p14:nvContentPartPr>
            <p14:xfrm>
              <a:off x="9344160" y="6229335"/>
              <a:ext cx="472680" cy="65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22D09F-71C8-5B1B-83CD-3CDC279575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90520" y="6121695"/>
                <a:ext cx="580320" cy="28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98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33BD-19D8-5763-4F7E-EFDB5866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Which type of categories are the most among the datasets?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AB49DE-0372-45EC-D35D-E13A922281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12755" y="2049454"/>
            <a:ext cx="6400184" cy="4318087"/>
          </a:xfrm>
        </p:spPr>
      </p:pic>
      <p:pic>
        <p:nvPicPr>
          <p:cNvPr id="12" name="Content Placeholder 11" descr="Table&#10;&#10;Description automatically generated with medium confidence">
            <a:extLst>
              <a:ext uri="{FF2B5EF4-FFF2-40B4-BE49-F238E27FC236}">
                <a16:creationId xmlns:a16="http://schemas.microsoft.com/office/drawing/2014/main" id="{8932650B-3F49-98A1-AD6A-A8D278B94D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541" y="1735706"/>
            <a:ext cx="1406808" cy="4945585"/>
          </a:xfrm>
        </p:spPr>
      </p:pic>
    </p:spTree>
    <p:extLst>
      <p:ext uri="{BB962C8B-B14F-4D97-AF65-F5344CB8AC3E}">
        <p14:creationId xmlns:p14="http://schemas.microsoft.com/office/powerpoint/2010/main" val="1472740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C2EAC6F4-CC14-4018-8EB7-80E98A207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34" name="Freeform 6">
              <a:extLst>
                <a:ext uri="{FF2B5EF4-FFF2-40B4-BE49-F238E27FC236}">
                  <a16:creationId xmlns:a16="http://schemas.microsoft.com/office/drawing/2014/main" id="{20B54FFC-1F45-4851-B17E-27AA9F2AA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5" name="Freeform 7">
              <a:extLst>
                <a:ext uri="{FF2B5EF4-FFF2-40B4-BE49-F238E27FC236}">
                  <a16:creationId xmlns:a16="http://schemas.microsoft.com/office/drawing/2014/main" id="{41D2D494-2435-4150-B9D3-974CD924E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36" name="Freeform 8">
              <a:extLst>
                <a:ext uri="{FF2B5EF4-FFF2-40B4-BE49-F238E27FC236}">
                  <a16:creationId xmlns:a16="http://schemas.microsoft.com/office/drawing/2014/main" id="{1919E1BB-9B82-4C97-919D-92ED3FFE6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37" name="Freeform 9">
              <a:extLst>
                <a:ext uri="{FF2B5EF4-FFF2-40B4-BE49-F238E27FC236}">
                  <a16:creationId xmlns:a16="http://schemas.microsoft.com/office/drawing/2014/main" id="{6F8ACC16-1243-4719-B21E-C286C1026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38" name="Freeform 10">
              <a:extLst>
                <a:ext uri="{FF2B5EF4-FFF2-40B4-BE49-F238E27FC236}">
                  <a16:creationId xmlns:a16="http://schemas.microsoft.com/office/drawing/2014/main" id="{453E1702-AF03-4993-9127-D048E9314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39" name="Freeform 11">
              <a:extLst>
                <a:ext uri="{FF2B5EF4-FFF2-40B4-BE49-F238E27FC236}">
                  <a16:creationId xmlns:a16="http://schemas.microsoft.com/office/drawing/2014/main" id="{B0A6365B-1292-4142-BA51-04BCB3D4C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1028" name="Picture 4" descr="How to Make Compelling Q&amp;A Videos to Build Trust in Your Brand">
            <a:extLst>
              <a:ext uri="{FF2B5EF4-FFF2-40B4-BE49-F238E27FC236}">
                <a16:creationId xmlns:a16="http://schemas.microsoft.com/office/drawing/2014/main" id="{F0503644-F8A1-C7EE-8365-F702763A47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r="8448" b="-1"/>
          <a:stretch/>
        </p:blipFill>
        <p:spPr bwMode="auto">
          <a:xfrm>
            <a:off x="796065" y="10"/>
            <a:ext cx="11395934" cy="6857990"/>
          </a:xfrm>
          <a:custGeom>
            <a:avLst/>
            <a:gdLst/>
            <a:ahLst/>
            <a:cxnLst/>
            <a:rect l="l" t="t" r="r" b="b"/>
            <a:pathLst>
              <a:path w="11395934" h="6858000">
                <a:moveTo>
                  <a:pt x="867942" y="0"/>
                </a:moveTo>
                <a:lnTo>
                  <a:pt x="1786638" y="0"/>
                </a:lnTo>
                <a:lnTo>
                  <a:pt x="11395934" y="0"/>
                </a:lnTo>
                <a:lnTo>
                  <a:pt x="11395934" y="6858000"/>
                </a:lnTo>
                <a:lnTo>
                  <a:pt x="1925619" y="6858000"/>
                </a:lnTo>
                <a:lnTo>
                  <a:pt x="1924311" y="6820097"/>
                </a:lnTo>
                <a:lnTo>
                  <a:pt x="1925076" y="6858000"/>
                </a:lnTo>
                <a:lnTo>
                  <a:pt x="1892647" y="6858000"/>
                </a:lnTo>
                <a:lnTo>
                  <a:pt x="0" y="5314276"/>
                </a:lnTo>
                <a:cubicBezTo>
                  <a:pt x="282142" y="3542851"/>
                  <a:pt x="585800" y="1771425"/>
                  <a:pt x="86794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64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E4C39A5A-6D63-4FAC-B6C2-D37778B9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58" name="Freeform 6">
              <a:extLst>
                <a:ext uri="{FF2B5EF4-FFF2-40B4-BE49-F238E27FC236}">
                  <a16:creationId xmlns:a16="http://schemas.microsoft.com/office/drawing/2014/main" id="{80E46C4F-3514-46CB-AE42-CB6078352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059" name="Freeform 7">
              <a:extLst>
                <a:ext uri="{FF2B5EF4-FFF2-40B4-BE49-F238E27FC236}">
                  <a16:creationId xmlns:a16="http://schemas.microsoft.com/office/drawing/2014/main" id="{E5084902-5C24-45E2-B5A3-092541E3C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060" name="Freeform 8">
              <a:extLst>
                <a:ext uri="{FF2B5EF4-FFF2-40B4-BE49-F238E27FC236}">
                  <a16:creationId xmlns:a16="http://schemas.microsoft.com/office/drawing/2014/main" id="{37FA1E91-A8BC-48A2-AC9A-E89FD9612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61" name="Freeform 9">
              <a:extLst>
                <a:ext uri="{FF2B5EF4-FFF2-40B4-BE49-F238E27FC236}">
                  <a16:creationId xmlns:a16="http://schemas.microsoft.com/office/drawing/2014/main" id="{764E3167-8F97-4F74-BF1C-06B09CB71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62" name="Freeform 10">
              <a:extLst>
                <a:ext uri="{FF2B5EF4-FFF2-40B4-BE49-F238E27FC236}">
                  <a16:creationId xmlns:a16="http://schemas.microsoft.com/office/drawing/2014/main" id="{7008DBEC-8AE7-4A3E-92FB-A56EDF90D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63" name="Freeform 11">
              <a:extLst>
                <a:ext uri="{FF2B5EF4-FFF2-40B4-BE49-F238E27FC236}">
                  <a16:creationId xmlns:a16="http://schemas.microsoft.com/office/drawing/2014/main" id="{0A04160F-52CD-4394-AAF9-EE7B5A1F4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E11FE8-361D-23CC-7E2F-EEFC116A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496" y="685800"/>
            <a:ext cx="2543201" cy="17525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200"/>
              <a:t>Context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3393F75B-8C7E-58B8-EFAE-6B4673E16E9D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Yelp is a mobile app that help people find near by business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Often used to find restaurant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Reviews base on crowd source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Rating from 1~5 stars  </a:t>
            </a:r>
          </a:p>
          <a:p>
            <a:endParaRPr lang="en-US" sz="1800" dirty="0"/>
          </a:p>
          <a:p>
            <a:pPr marL="285750" indent="-285750"/>
            <a:endParaRPr lang="en-US" sz="1800" dirty="0"/>
          </a:p>
          <a:p>
            <a:pPr marL="0" indent="0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065" name="Rounded Rectangle 16">
            <a:extLst>
              <a:ext uri="{FF2B5EF4-FFF2-40B4-BE49-F238E27FC236}">
                <a16:creationId xmlns:a16="http://schemas.microsoft.com/office/drawing/2014/main" id="{55599FE3-8CCE-4364-9F89-0C11699C4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Get Yelp - Microsoft Store">
            <a:extLst>
              <a:ext uri="{FF2B5EF4-FFF2-40B4-BE49-F238E27FC236}">
                <a16:creationId xmlns:a16="http://schemas.microsoft.com/office/drawing/2014/main" id="{AA0383BE-8DBE-27E9-E748-037A0C394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9" r="-1" b="15636"/>
          <a:stretch/>
        </p:blipFill>
        <p:spPr bwMode="auto">
          <a:xfrm>
            <a:off x="4941202" y="1011765"/>
            <a:ext cx="6237359" cy="4546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31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3168B-DE22-7032-B075-5DFAD338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76" y="640080"/>
            <a:ext cx="3650279" cy="1259894"/>
          </a:xfrm>
        </p:spPr>
        <p:txBody>
          <a:bodyPr>
            <a:normAutofit/>
          </a:bodyPr>
          <a:lstStyle/>
          <a:p>
            <a:r>
              <a:rPr lang="en-US" dirty="0"/>
              <a:t>Importing Data</a:t>
            </a:r>
          </a:p>
        </p:txBody>
      </p:sp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33795DEA-1B37-62A5-6F94-F2CB2932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77" y="2676939"/>
            <a:ext cx="3650278" cy="375925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50000 entries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Yelp review and Yelp business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Merge 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business_id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total of 4 missing data and those were removed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data count will be 49996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13068113-429F-9FD2-DA15-0B93CA759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9017" y="640080"/>
            <a:ext cx="4894629" cy="52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54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987B-6417-D996-54CE-BF16B06B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400575"/>
            <a:ext cx="10018713" cy="1752599"/>
          </a:xfrm>
        </p:spPr>
        <p:txBody>
          <a:bodyPr/>
          <a:lstStyle/>
          <a:p>
            <a:r>
              <a:rPr lang="en-US" dirty="0"/>
              <a:t>Exploratory Data Analysis for stars (rating)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033D2EA6-4877-4D72-80FB-977148648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27" y="1984348"/>
            <a:ext cx="6772345" cy="4685950"/>
          </a:xfrm>
        </p:spPr>
      </p:pic>
    </p:spTree>
    <p:extLst>
      <p:ext uri="{BB962C8B-B14F-4D97-AF65-F5344CB8AC3E}">
        <p14:creationId xmlns:p14="http://schemas.microsoft.com/office/powerpoint/2010/main" val="3748332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E465-0F38-523A-226B-93A3DE5C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459299"/>
            <a:ext cx="10018713" cy="1752599"/>
          </a:xfrm>
        </p:spPr>
        <p:txBody>
          <a:bodyPr/>
          <a:lstStyle/>
          <a:p>
            <a:r>
              <a:rPr lang="en-US" dirty="0"/>
              <a:t>Exploratory Data Analysis for review count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6BF674BD-8539-8C90-D431-F4A466336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98" y="1920440"/>
            <a:ext cx="7031003" cy="4874641"/>
          </a:xfrm>
        </p:spPr>
      </p:pic>
    </p:spTree>
    <p:extLst>
      <p:ext uri="{BB962C8B-B14F-4D97-AF65-F5344CB8AC3E}">
        <p14:creationId xmlns:p14="http://schemas.microsoft.com/office/powerpoint/2010/main" val="303889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9EE39-3AD8-5FE8-17FB-BD2F2EB8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807" y="500269"/>
            <a:ext cx="10018713" cy="1752599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8B2835-260E-65BA-D118-E774F7FEB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24" y="1868058"/>
            <a:ext cx="8883751" cy="1560942"/>
          </a:xfrm>
        </p:spPr>
      </p:pic>
      <p:pic>
        <p:nvPicPr>
          <p:cNvPr id="6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E508590-7C17-FFB2-5244-08AAF9F57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35" y="3429000"/>
            <a:ext cx="7165187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45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1A54-E2F2-1261-CB76-ACE45AFE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59C786A-2BC1-168C-D60B-205ED025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018" y="2272237"/>
            <a:ext cx="7973963" cy="3799674"/>
          </a:xfrm>
        </p:spPr>
      </p:pic>
    </p:spTree>
    <p:extLst>
      <p:ext uri="{BB962C8B-B14F-4D97-AF65-F5344CB8AC3E}">
        <p14:creationId xmlns:p14="http://schemas.microsoft.com/office/powerpoint/2010/main" val="81678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439691-7270-039A-5759-18537AA1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733" y="544215"/>
            <a:ext cx="10018713" cy="1752599"/>
          </a:xfrm>
        </p:spPr>
        <p:txBody>
          <a:bodyPr/>
          <a:lstStyle/>
          <a:p>
            <a:pPr algn="ctr"/>
            <a:r>
              <a:rPr lang="en-US" dirty="0"/>
              <a:t>Word Cloud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92B5201-5ED7-7D13-C8EA-635D8FA05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26" y="2079245"/>
            <a:ext cx="6093426" cy="4109520"/>
          </a:xfrm>
        </p:spPr>
      </p:pic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8E5D9602-EA87-C4E9-E36A-90BA3CB44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017" y="1625857"/>
            <a:ext cx="1694771" cy="485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8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1889-3386-014A-B523-F6246DE4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720" y="379033"/>
            <a:ext cx="10018713" cy="1752599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Research 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2BF56-20AD-03E6-4364-BB6662D57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458" y="1540189"/>
            <a:ext cx="8915400" cy="3777622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What are the most used words for a good rating?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How often the positive word being use have a high rating?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What are the most used words for a bad rating?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How often the negative word being use have a low rating?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Which type of categories are the most among the datasets?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626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610</TotalTime>
  <Words>211</Words>
  <Application>Microsoft Office PowerPoint</Application>
  <PresentationFormat>Widescreen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Symbol</vt:lpstr>
      <vt:lpstr>Parallax</vt:lpstr>
      <vt:lpstr>IST 652 Final project</vt:lpstr>
      <vt:lpstr>Context</vt:lpstr>
      <vt:lpstr>Importing Data</vt:lpstr>
      <vt:lpstr>Exploratory Data Analysis for stars (rating)</vt:lpstr>
      <vt:lpstr>Exploratory Data Analysis for review count</vt:lpstr>
      <vt:lpstr>Data Preprocessing</vt:lpstr>
      <vt:lpstr>Data Preprocessing</vt:lpstr>
      <vt:lpstr>Word Cloud</vt:lpstr>
      <vt:lpstr>Research Questions</vt:lpstr>
      <vt:lpstr>What are the most used words for a good rating?  </vt:lpstr>
      <vt:lpstr>How often the positive word being use have a high rating?  </vt:lpstr>
      <vt:lpstr>What are the most used words for a bad rating?  </vt:lpstr>
      <vt:lpstr>How often the negative word being use have a low rating?  </vt:lpstr>
      <vt:lpstr>Which type of categories are the most among the datasets?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 Sheng Lu</dc:creator>
  <cp:lastModifiedBy>Yu Sheng Lu</cp:lastModifiedBy>
  <cp:revision>28</cp:revision>
  <dcterms:created xsi:type="dcterms:W3CDTF">2022-09-08T23:03:56Z</dcterms:created>
  <dcterms:modified xsi:type="dcterms:W3CDTF">2022-09-15T23:29:48Z</dcterms:modified>
</cp:coreProperties>
</file>