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sldIdLst>
    <p:sldId id="258" r:id="rId5"/>
    <p:sldId id="263" r:id="rId6"/>
    <p:sldId id="261" r:id="rId7"/>
    <p:sldId id="256" r:id="rId8"/>
    <p:sldId id="259" r:id="rId9"/>
    <p:sldId id="257" r:id="rId10"/>
    <p:sldId id="26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22F5D-A15F-E6AB-E5A3-BBDCAA166C4E}" v="52" dt="2021-12-21T23:29:25.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12/21/21</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72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12/21/21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262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12/21/21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989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12/21/21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3494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12/21/21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628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12/21/21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908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12/21/21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071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12/21/21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233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12/21/21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768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12/21/21</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196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12/21/21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824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12/21/21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112191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EFB-F91F-1B42-ABB1-E724AE278FDB}"/>
              </a:ext>
            </a:extLst>
          </p:cNvPr>
          <p:cNvSpPr>
            <a:spLocks noGrp="1"/>
          </p:cNvSpPr>
          <p:nvPr>
            <p:ph type="title"/>
          </p:nvPr>
        </p:nvSpPr>
        <p:spPr/>
        <p:txBody>
          <a:bodyPr>
            <a:normAutofit/>
          </a:bodyPr>
          <a:lstStyle/>
          <a:p>
            <a:r>
              <a:rPr lang="en-US"/>
              <a:t>Team 2</a:t>
            </a:r>
          </a:p>
        </p:txBody>
      </p:sp>
      <p:sp>
        <p:nvSpPr>
          <p:cNvPr id="6" name="TextBox 5">
            <a:extLst>
              <a:ext uri="{FF2B5EF4-FFF2-40B4-BE49-F238E27FC236}">
                <a16:creationId xmlns:a16="http://schemas.microsoft.com/office/drawing/2014/main" id="{EA21FC7D-8CD8-EA4C-8D42-D10AE6BDF9FC}"/>
              </a:ext>
            </a:extLst>
          </p:cNvPr>
          <p:cNvSpPr txBox="1"/>
          <p:nvPr/>
        </p:nvSpPr>
        <p:spPr>
          <a:xfrm>
            <a:off x="7562596" y="399764"/>
            <a:ext cx="3721100" cy="1477328"/>
          </a:xfrm>
          <a:prstGeom prst="rect">
            <a:avLst/>
          </a:prstGeom>
          <a:noFill/>
        </p:spPr>
        <p:txBody>
          <a:bodyPr wrap="square" rtlCol="0">
            <a:spAutoFit/>
          </a:bodyPr>
          <a:lstStyle/>
          <a:p>
            <a:r>
              <a:rPr lang="en-US" b="1" u="sng"/>
              <a:t>Group Names:</a:t>
            </a:r>
          </a:p>
          <a:p>
            <a:pPr marL="285750" indent="-285750">
              <a:buFont typeface="Arial" panose="020B0604020202020204" pitchFamily="34" charset="0"/>
              <a:buChar char="•"/>
            </a:pPr>
            <a:r>
              <a:rPr lang="en-US"/>
              <a:t>Liz </a:t>
            </a:r>
            <a:r>
              <a:rPr lang="en-US" err="1"/>
              <a:t>Stell</a:t>
            </a:r>
            <a:endParaRPr lang="en-US"/>
          </a:p>
          <a:p>
            <a:pPr marL="285750" indent="-285750">
              <a:buFont typeface="Arial" panose="020B0604020202020204" pitchFamily="34" charset="0"/>
              <a:buChar char="•"/>
            </a:pPr>
            <a:r>
              <a:rPr lang="en-US"/>
              <a:t>Yu Sheng Lu</a:t>
            </a:r>
          </a:p>
          <a:p>
            <a:pPr marL="285750" indent="-285750">
              <a:buFont typeface="Arial" panose="020B0604020202020204" pitchFamily="34" charset="0"/>
              <a:buChar char="•"/>
            </a:pPr>
            <a:r>
              <a:rPr lang="en-US"/>
              <a:t>Michael Chilton Zuber</a:t>
            </a:r>
          </a:p>
          <a:p>
            <a:pPr marL="285750" indent="-285750">
              <a:buFont typeface="Arial" panose="020B0604020202020204" pitchFamily="34" charset="0"/>
              <a:buChar char="•"/>
            </a:pPr>
            <a:r>
              <a:rPr lang="en-US"/>
              <a:t>Thomas </a:t>
            </a:r>
            <a:r>
              <a:rPr lang="en-US" err="1"/>
              <a:t>Szot</a:t>
            </a:r>
            <a:endParaRPr lang="en-US"/>
          </a:p>
        </p:txBody>
      </p:sp>
      <p:sp>
        <p:nvSpPr>
          <p:cNvPr id="7" name="TextBox 6">
            <a:extLst>
              <a:ext uri="{FF2B5EF4-FFF2-40B4-BE49-F238E27FC236}">
                <a16:creationId xmlns:a16="http://schemas.microsoft.com/office/drawing/2014/main" id="{C65B35DC-0A24-E14D-980B-CB7237490BDD}"/>
              </a:ext>
            </a:extLst>
          </p:cNvPr>
          <p:cNvSpPr txBox="1"/>
          <p:nvPr/>
        </p:nvSpPr>
        <p:spPr>
          <a:xfrm>
            <a:off x="601472" y="2578100"/>
            <a:ext cx="11120628" cy="2862322"/>
          </a:xfrm>
          <a:prstGeom prst="rect">
            <a:avLst/>
          </a:prstGeom>
          <a:noFill/>
        </p:spPr>
        <p:txBody>
          <a:bodyPr wrap="square" rtlCol="0">
            <a:spAutoFit/>
          </a:bodyPr>
          <a:lstStyle/>
          <a:p>
            <a:pPr algn="ctr"/>
            <a:r>
              <a:rPr lang="en-US" sz="6000"/>
              <a:t>The Business Opening Dilemma Solved Using YELP Business and Review Data</a:t>
            </a:r>
          </a:p>
        </p:txBody>
      </p:sp>
    </p:spTree>
    <p:extLst>
      <p:ext uri="{BB962C8B-B14F-4D97-AF65-F5344CB8AC3E}">
        <p14:creationId xmlns:p14="http://schemas.microsoft.com/office/powerpoint/2010/main" val="79530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EFB-F91F-1B42-ABB1-E724AE278FDB}"/>
              </a:ext>
            </a:extLst>
          </p:cNvPr>
          <p:cNvSpPr>
            <a:spLocks noGrp="1"/>
          </p:cNvSpPr>
          <p:nvPr>
            <p:ph type="title"/>
          </p:nvPr>
        </p:nvSpPr>
        <p:spPr/>
        <p:txBody>
          <a:bodyPr>
            <a:normAutofit fontScale="90000"/>
          </a:bodyPr>
          <a:lstStyle/>
          <a:p>
            <a:r>
              <a:rPr lang="en-US"/>
              <a:t>Establishing a new business in Portland OR</a:t>
            </a:r>
          </a:p>
        </p:txBody>
      </p:sp>
      <p:sp>
        <p:nvSpPr>
          <p:cNvPr id="3" name="Content Placeholder 2">
            <a:extLst>
              <a:ext uri="{FF2B5EF4-FFF2-40B4-BE49-F238E27FC236}">
                <a16:creationId xmlns:a16="http://schemas.microsoft.com/office/drawing/2014/main" id="{830C43F1-9C9C-0E4C-9504-A49F24768691}"/>
              </a:ext>
            </a:extLst>
          </p:cNvPr>
          <p:cNvSpPr>
            <a:spLocks noGrp="1"/>
          </p:cNvSpPr>
          <p:nvPr>
            <p:ph idx="1"/>
          </p:nvPr>
        </p:nvSpPr>
        <p:spPr/>
        <p:txBody>
          <a:bodyPr vert="horz" lIns="91440" tIns="45720" rIns="91440" bIns="45720" rtlCol="0" anchor="t">
            <a:normAutofit/>
          </a:bodyPr>
          <a:lstStyle/>
          <a:p>
            <a:r>
              <a:rPr lang="en-US"/>
              <a:t>Business Questions:</a:t>
            </a:r>
          </a:p>
          <a:p>
            <a:pPr lvl="1"/>
            <a:r>
              <a:rPr lang="en-US"/>
              <a:t>Where in Portland Oregon is the best spot to open our new business?</a:t>
            </a:r>
          </a:p>
          <a:p>
            <a:pPr lvl="1"/>
            <a:r>
              <a:rPr lang="en-US"/>
              <a:t>What kind of business should we open?</a:t>
            </a:r>
          </a:p>
          <a:p>
            <a:pPr lvl="1"/>
            <a:r>
              <a:rPr lang="en-US"/>
              <a:t>Based on reviews, what is something unique that we can do?</a:t>
            </a:r>
          </a:p>
          <a:p>
            <a:pPr lvl="1"/>
            <a:r>
              <a:rPr lang="en-US"/>
              <a:t>What are some important pieces of information </a:t>
            </a:r>
            <a:r>
              <a:rPr lang="en-US" dirty="0"/>
              <a:t>we </a:t>
            </a:r>
            <a:r>
              <a:rPr lang="en-US"/>
              <a:t>can gather from the reviews? From this information, how can we apply it to our new business?</a:t>
            </a:r>
          </a:p>
          <a:p>
            <a:pPr lvl="1"/>
            <a:endParaRPr lang="en-US"/>
          </a:p>
          <a:p>
            <a:pPr lvl="1"/>
            <a:endParaRPr lang="en-US"/>
          </a:p>
        </p:txBody>
      </p:sp>
    </p:spTree>
    <p:extLst>
      <p:ext uri="{BB962C8B-B14F-4D97-AF65-F5344CB8AC3E}">
        <p14:creationId xmlns:p14="http://schemas.microsoft.com/office/powerpoint/2010/main" val="315427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EFB-F91F-1B42-ABB1-E724AE278FDB}"/>
              </a:ext>
            </a:extLst>
          </p:cNvPr>
          <p:cNvSpPr>
            <a:spLocks noGrp="1"/>
          </p:cNvSpPr>
          <p:nvPr>
            <p:ph type="title"/>
          </p:nvPr>
        </p:nvSpPr>
        <p:spPr/>
        <p:txBody>
          <a:bodyPr>
            <a:normAutofit/>
          </a:bodyPr>
          <a:lstStyle/>
          <a:p>
            <a:r>
              <a:rPr lang="en-US"/>
              <a:t>YELP Business &amp; Review Data </a:t>
            </a:r>
          </a:p>
        </p:txBody>
      </p:sp>
      <p:sp>
        <p:nvSpPr>
          <p:cNvPr id="7" name="TextBox 6">
            <a:extLst>
              <a:ext uri="{FF2B5EF4-FFF2-40B4-BE49-F238E27FC236}">
                <a16:creationId xmlns:a16="http://schemas.microsoft.com/office/drawing/2014/main" id="{543E4A26-0146-8746-9868-188563E52201}"/>
              </a:ext>
            </a:extLst>
          </p:cNvPr>
          <p:cNvSpPr txBox="1"/>
          <p:nvPr/>
        </p:nvSpPr>
        <p:spPr>
          <a:xfrm>
            <a:off x="594868" y="2425700"/>
            <a:ext cx="4789932" cy="3416320"/>
          </a:xfrm>
          <a:prstGeom prst="rect">
            <a:avLst/>
          </a:prstGeom>
          <a:noFill/>
        </p:spPr>
        <p:txBody>
          <a:bodyPr wrap="square" lIns="91440" tIns="45720" rIns="91440" bIns="45720" rtlCol="0" anchor="t">
            <a:spAutoFit/>
          </a:bodyPr>
          <a:lstStyle/>
          <a:p>
            <a:r>
              <a:rPr lang="en-US"/>
              <a:t>Business Data:</a:t>
            </a:r>
          </a:p>
          <a:p>
            <a:pPr marL="285750" indent="-285750">
              <a:buFont typeface="Arial" panose="020B0604020202020204" pitchFamily="34" charset="0"/>
              <a:buChar char="•"/>
            </a:pPr>
            <a:r>
              <a:rPr lang="en-US"/>
              <a:t>We used this data to create a map that helped us </a:t>
            </a:r>
            <a:r>
              <a:rPr lang="en-US" dirty="0"/>
              <a:t>decide</a:t>
            </a:r>
            <a:r>
              <a:rPr lang="en-US"/>
              <a:t> about where to open our new business.</a:t>
            </a:r>
          </a:p>
          <a:p>
            <a:endParaRPr lang="en-US"/>
          </a:p>
          <a:p>
            <a:pPr marL="285750" indent="-285750">
              <a:buFont typeface="Arial" panose="020B0604020202020204" pitchFamily="34" charset="0"/>
              <a:buChar char="•"/>
            </a:pPr>
            <a:r>
              <a:rPr lang="en-US"/>
              <a:t>Some of the fields included a unique business ID, business name and address, total number of reviews, and average rating for a business.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We found a place in Portland with a high density of high YELP ratings</a:t>
            </a:r>
          </a:p>
        </p:txBody>
      </p:sp>
      <p:sp>
        <p:nvSpPr>
          <p:cNvPr id="9" name="TextBox 8">
            <a:extLst>
              <a:ext uri="{FF2B5EF4-FFF2-40B4-BE49-F238E27FC236}">
                <a16:creationId xmlns:a16="http://schemas.microsoft.com/office/drawing/2014/main" id="{190C218A-DA02-2F47-9FAF-C6E0820F9A56}"/>
              </a:ext>
            </a:extLst>
          </p:cNvPr>
          <p:cNvSpPr txBox="1"/>
          <p:nvPr/>
        </p:nvSpPr>
        <p:spPr>
          <a:xfrm>
            <a:off x="6199632" y="2425700"/>
            <a:ext cx="4789932" cy="4247317"/>
          </a:xfrm>
          <a:prstGeom prst="rect">
            <a:avLst/>
          </a:prstGeom>
          <a:noFill/>
        </p:spPr>
        <p:txBody>
          <a:bodyPr wrap="square" lIns="91440" tIns="45720" rIns="91440" bIns="45720" rtlCol="0" anchor="t">
            <a:spAutoFit/>
          </a:bodyPr>
          <a:lstStyle/>
          <a:p>
            <a:r>
              <a:rPr lang="en-US"/>
              <a:t>Review Data:</a:t>
            </a:r>
          </a:p>
          <a:p>
            <a:pPr marL="285750" indent="-285750">
              <a:buFont typeface="Arial" panose="020B0604020202020204" pitchFamily="34" charset="0"/>
              <a:buChar char="•"/>
            </a:pPr>
            <a:r>
              <a:rPr lang="en-US"/>
              <a:t>This data helped in our decision making of what type of business to open and what special things to incorporate into our business.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ea typeface="+mn-lt"/>
                <a:cs typeface="+mn-lt"/>
              </a:rPr>
              <a:t>We cleaned up the data and set the city equal to Portland, Oregon. Then we used the merge function to merge with the yelp review by Business ID. This helped us get the businesses that are in the Portland, OR. </a:t>
            </a:r>
            <a:endParaRPr lang="en-US" dirty="0"/>
          </a:p>
          <a:p>
            <a:endParaRPr lang="en-US" dirty="0"/>
          </a:p>
          <a:p>
            <a:endParaRPr lang="en-US" dirty="0"/>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92818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23F4B60C-C1FD-5A44-AB75-53E7090D25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307" r="-3" b="21462"/>
          <a:stretch/>
        </p:blipFill>
        <p:spPr bwMode="auto">
          <a:xfrm>
            <a:off x="650945" y="537518"/>
            <a:ext cx="10927080" cy="5318896"/>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17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23F4B60C-C1FD-5A44-AB75-53E7090D25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307" r="-3" b="21462"/>
          <a:stretch/>
        </p:blipFill>
        <p:spPr bwMode="auto">
          <a:xfrm>
            <a:off x="650945" y="537518"/>
            <a:ext cx="6305357" cy="30692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D39DC92-D42D-C14B-881F-5061EC1DCB66}"/>
              </a:ext>
            </a:extLst>
          </p:cNvPr>
          <p:cNvSpPr txBox="1"/>
          <p:nvPr/>
        </p:nvSpPr>
        <p:spPr>
          <a:xfrm>
            <a:off x="7136524" y="903890"/>
            <a:ext cx="4441501" cy="5355312"/>
          </a:xfrm>
          <a:prstGeom prst="rect">
            <a:avLst/>
          </a:prstGeom>
          <a:noFill/>
        </p:spPr>
        <p:txBody>
          <a:bodyPr wrap="square" lIns="91440" tIns="45720" rIns="91440" bIns="45720" rtlCol="0" anchor="t">
            <a:spAutoFit/>
          </a:bodyPr>
          <a:lstStyle/>
          <a:p>
            <a:r>
              <a:rPr lang="en-US"/>
              <a:t>Where are we starting our business based on the map?</a:t>
            </a:r>
          </a:p>
          <a:p>
            <a:endParaRPr lang="en-US"/>
          </a:p>
          <a:p>
            <a:pPr marL="285750" indent="-285750">
              <a:buFont typeface="Arial" panose="020B0604020202020204" pitchFamily="34" charset="0"/>
              <a:buChar char="•"/>
            </a:pPr>
            <a:r>
              <a:rPr lang="en-US"/>
              <a:t>Based on the data from YELP, we have seen that the best reviews happen in the Alberta Park area of Portland OR.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We can see this because the light blue shading is visibly the best in that area on this map.</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Based on the data, this seems to be the best area to open a business in. Good reviews mean other good business and heavy foot traffic to attract customers for a new business</a:t>
            </a:r>
            <a:r>
              <a:rPr lang="en-US" dirty="0"/>
              <a:t>.</a:t>
            </a:r>
            <a:endParaRPr lang="en-US"/>
          </a:p>
          <a:p>
            <a:endParaRPr lang="en-US"/>
          </a:p>
        </p:txBody>
      </p:sp>
      <p:sp>
        <p:nvSpPr>
          <p:cNvPr id="7" name="Rectangle 6">
            <a:extLst>
              <a:ext uri="{FF2B5EF4-FFF2-40B4-BE49-F238E27FC236}">
                <a16:creationId xmlns:a16="http://schemas.microsoft.com/office/drawing/2014/main" id="{55FA73DA-3DB1-614F-8D9B-D058EC7F556D}"/>
              </a:ext>
            </a:extLst>
          </p:cNvPr>
          <p:cNvSpPr/>
          <p:nvPr/>
        </p:nvSpPr>
        <p:spPr>
          <a:xfrm>
            <a:off x="1824421" y="1457097"/>
            <a:ext cx="525079" cy="320903"/>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47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CE159A23-302C-8E47-8468-8800577A0D76}"/>
              </a:ext>
            </a:extLst>
          </p:cNvPr>
          <p:cNvGrpSpPr/>
          <p:nvPr/>
        </p:nvGrpSpPr>
        <p:grpSpPr>
          <a:xfrm>
            <a:off x="128016" y="294554"/>
            <a:ext cx="6900219" cy="5608397"/>
            <a:chOff x="128016" y="294554"/>
            <a:chExt cx="6900219" cy="5608397"/>
          </a:xfrm>
        </p:grpSpPr>
        <p:pic>
          <p:nvPicPr>
            <p:cNvPr id="4" name="Picture 3" descr="Text&#10;&#10;Description automatically generated">
              <a:extLst>
                <a:ext uri="{FF2B5EF4-FFF2-40B4-BE49-F238E27FC236}">
                  <a16:creationId xmlns:a16="http://schemas.microsoft.com/office/drawing/2014/main" id="{33018F1E-A7A7-214F-BBA2-246E4E1B3A69}"/>
                </a:ext>
              </a:extLst>
            </p:cNvPr>
            <p:cNvPicPr>
              <a:picLocks noChangeAspect="1"/>
            </p:cNvPicPr>
            <p:nvPr/>
          </p:nvPicPr>
          <p:blipFill>
            <a:blip r:embed="rId2"/>
            <a:stretch>
              <a:fillRect/>
            </a:stretch>
          </p:blipFill>
          <p:spPr>
            <a:xfrm>
              <a:off x="128016" y="294554"/>
              <a:ext cx="6900219" cy="5608397"/>
            </a:xfrm>
            <a:prstGeom prst="rect">
              <a:avLst/>
            </a:prstGeom>
          </p:spPr>
        </p:pic>
        <p:sp>
          <p:nvSpPr>
            <p:cNvPr id="6" name="Rectangle 5">
              <a:extLst>
                <a:ext uri="{FF2B5EF4-FFF2-40B4-BE49-F238E27FC236}">
                  <a16:creationId xmlns:a16="http://schemas.microsoft.com/office/drawing/2014/main" id="{70C602EE-9865-E943-B4F4-26110C1A7DA8}"/>
                </a:ext>
              </a:extLst>
            </p:cNvPr>
            <p:cNvSpPr/>
            <p:nvPr/>
          </p:nvSpPr>
          <p:spPr>
            <a:xfrm>
              <a:off x="3069021" y="2890345"/>
              <a:ext cx="1040524" cy="462455"/>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D7F3C0-C278-E648-AEF0-18FD4C8F399A}"/>
                </a:ext>
              </a:extLst>
            </p:cNvPr>
            <p:cNvSpPr/>
            <p:nvPr/>
          </p:nvSpPr>
          <p:spPr>
            <a:xfrm>
              <a:off x="2850718" y="4843849"/>
              <a:ext cx="868666" cy="160637"/>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FA2561-E452-564B-8F7B-588966C9A8EE}"/>
                </a:ext>
              </a:extLst>
            </p:cNvPr>
            <p:cNvSpPr/>
            <p:nvPr/>
          </p:nvSpPr>
          <p:spPr>
            <a:xfrm>
              <a:off x="5388428" y="3352800"/>
              <a:ext cx="369821" cy="168876"/>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8F8DB1-294A-B747-AD4F-5D1F4B774EDF}"/>
                </a:ext>
              </a:extLst>
            </p:cNvPr>
            <p:cNvSpPr/>
            <p:nvPr/>
          </p:nvSpPr>
          <p:spPr>
            <a:xfrm>
              <a:off x="4012253" y="1582919"/>
              <a:ext cx="535033" cy="171739"/>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E209FA-B36A-A647-A5D5-2E1E35A04D68}"/>
                </a:ext>
              </a:extLst>
            </p:cNvPr>
            <p:cNvSpPr/>
            <p:nvPr/>
          </p:nvSpPr>
          <p:spPr>
            <a:xfrm>
              <a:off x="3855308" y="1405474"/>
              <a:ext cx="643433" cy="171739"/>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37216CE-DB47-E94F-99E4-A64B7104A41B}"/>
                </a:ext>
              </a:extLst>
            </p:cNvPr>
            <p:cNvSpPr/>
            <p:nvPr/>
          </p:nvSpPr>
          <p:spPr>
            <a:xfrm>
              <a:off x="5573338" y="3478427"/>
              <a:ext cx="458752" cy="168876"/>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228ADA-BF0D-7E44-BCF4-96F2D31028C5}"/>
                </a:ext>
              </a:extLst>
            </p:cNvPr>
            <p:cNvSpPr/>
            <p:nvPr/>
          </p:nvSpPr>
          <p:spPr>
            <a:xfrm>
              <a:off x="2391924" y="2067497"/>
              <a:ext cx="1040523" cy="314367"/>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D7D29B-74F1-424F-BB8A-54B833736B49}"/>
                </a:ext>
              </a:extLst>
            </p:cNvPr>
            <p:cNvSpPr/>
            <p:nvPr/>
          </p:nvSpPr>
          <p:spPr>
            <a:xfrm>
              <a:off x="2882622" y="4660225"/>
              <a:ext cx="957403" cy="168876"/>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2B42CB-8518-BC45-8BBA-3F64F6EBFA4E}"/>
                </a:ext>
              </a:extLst>
            </p:cNvPr>
            <p:cNvSpPr/>
            <p:nvPr/>
          </p:nvSpPr>
          <p:spPr>
            <a:xfrm>
              <a:off x="2548760" y="1278082"/>
              <a:ext cx="520261" cy="147207"/>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1B6563-0831-F944-B217-712CE26F27E7}"/>
                </a:ext>
              </a:extLst>
            </p:cNvPr>
            <p:cNvSpPr/>
            <p:nvPr/>
          </p:nvSpPr>
          <p:spPr>
            <a:xfrm>
              <a:off x="1025014" y="1010266"/>
              <a:ext cx="228600" cy="95864"/>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1C1530-1815-CB47-A906-5EF5CFD4EAC2}"/>
                </a:ext>
              </a:extLst>
            </p:cNvPr>
            <p:cNvSpPr/>
            <p:nvPr/>
          </p:nvSpPr>
          <p:spPr>
            <a:xfrm>
              <a:off x="1025014" y="1535722"/>
              <a:ext cx="228600" cy="95864"/>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DD672A-DEC4-B04E-BC83-E98F5677ECF9}"/>
                </a:ext>
              </a:extLst>
            </p:cNvPr>
            <p:cNvSpPr/>
            <p:nvPr/>
          </p:nvSpPr>
          <p:spPr>
            <a:xfrm rot="16200000">
              <a:off x="5078870" y="4345350"/>
              <a:ext cx="379985" cy="125359"/>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AB285CE-9B29-C646-87B8-11B105011571}"/>
                </a:ext>
              </a:extLst>
            </p:cNvPr>
            <p:cNvSpPr/>
            <p:nvPr/>
          </p:nvSpPr>
          <p:spPr>
            <a:xfrm rot="16200000">
              <a:off x="1233553" y="3734381"/>
              <a:ext cx="439311" cy="146499"/>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10E252-FB38-B245-94C3-90D2C3ECA8E3}"/>
                </a:ext>
              </a:extLst>
            </p:cNvPr>
            <p:cNvSpPr/>
            <p:nvPr/>
          </p:nvSpPr>
          <p:spPr>
            <a:xfrm rot="16200000">
              <a:off x="3776705" y="4308765"/>
              <a:ext cx="779925" cy="260746"/>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FED396-8F3B-774E-B82E-3E6320CE378F}"/>
                </a:ext>
              </a:extLst>
            </p:cNvPr>
            <p:cNvSpPr/>
            <p:nvPr/>
          </p:nvSpPr>
          <p:spPr>
            <a:xfrm>
              <a:off x="4685922" y="4309829"/>
              <a:ext cx="520261" cy="171803"/>
            </a:xfrm>
            <a:prstGeom prst="rect">
              <a:avLst/>
            </a:prstGeom>
            <a:solidFill>
              <a:schemeClr val="accent1">
                <a:alpha val="510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4AD21E9E-CAE9-9A4B-8188-A22F7AA53702}"/>
              </a:ext>
            </a:extLst>
          </p:cNvPr>
          <p:cNvSpPr txBox="1"/>
          <p:nvPr/>
        </p:nvSpPr>
        <p:spPr>
          <a:xfrm>
            <a:off x="7028235" y="428355"/>
            <a:ext cx="4441501" cy="4801314"/>
          </a:xfrm>
          <a:prstGeom prst="rect">
            <a:avLst/>
          </a:prstGeom>
          <a:noFill/>
        </p:spPr>
        <p:txBody>
          <a:bodyPr wrap="square" rtlCol="0">
            <a:spAutoFit/>
          </a:bodyPr>
          <a:lstStyle/>
          <a:p>
            <a:r>
              <a:rPr lang="en-US" dirty="0"/>
              <a:t>What are we opening based on the feedback that was most received?</a:t>
            </a:r>
          </a:p>
          <a:p>
            <a:endParaRPr lang="en-US" dirty="0"/>
          </a:p>
          <a:p>
            <a:pPr marL="285750" indent="-285750">
              <a:buFont typeface="Arial" panose="020B0604020202020204" pitchFamily="34" charset="0"/>
              <a:buChar char="•"/>
            </a:pPr>
            <a:r>
              <a:rPr lang="en-US" dirty="0"/>
              <a:t>Based on the word “FOOD” we have decided to open a restaurant. </a:t>
            </a:r>
          </a:p>
          <a:p>
            <a:endParaRPr lang="en-US" dirty="0"/>
          </a:p>
          <a:p>
            <a:pPr marL="285750" indent="-285750">
              <a:buFont typeface="Arial" panose="020B0604020202020204" pitchFamily="34" charset="0"/>
              <a:buChar char="•"/>
            </a:pPr>
            <a:r>
              <a:rPr lang="en-US" dirty="0"/>
              <a:t>Based on the words “SERVICE”, “EXPERIENCE”, “FRIENDLY” we know that we must hire the best staff for our patrons. The better the staff, the better the reviews.</a:t>
            </a:r>
          </a:p>
          <a:p>
            <a:endParaRPr lang="en-US" dirty="0"/>
          </a:p>
          <a:p>
            <a:pPr marL="285750" indent="-285750">
              <a:buFont typeface="Arial" panose="020B0604020202020204" pitchFamily="34" charset="0"/>
              <a:buChar char="•"/>
            </a:pPr>
            <a:r>
              <a:rPr lang="en-US" dirty="0"/>
              <a:t>Based on the words “CHICKEN”, “CHEESE”, “EGG”, “BURGER”, “COFFEE”  we are going to open a breakfast/brunch restaurant.</a:t>
            </a:r>
          </a:p>
          <a:p>
            <a:endParaRPr lang="en-US" dirty="0"/>
          </a:p>
        </p:txBody>
      </p:sp>
    </p:spTree>
    <p:extLst>
      <p:ext uri="{BB962C8B-B14F-4D97-AF65-F5344CB8AC3E}">
        <p14:creationId xmlns:p14="http://schemas.microsoft.com/office/powerpoint/2010/main" val="12947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7C52976E-73E3-F442-A3C4-46C414B2C2D5}"/>
              </a:ext>
            </a:extLst>
          </p:cNvPr>
          <p:cNvGraphicFramePr>
            <a:graphicFrameLocks noGrp="1"/>
          </p:cNvGraphicFramePr>
          <p:nvPr>
            <p:extLst>
              <p:ext uri="{D42A27DB-BD31-4B8C-83A1-F6EECF244321}">
                <p14:modId xmlns:p14="http://schemas.microsoft.com/office/powerpoint/2010/main" val="3616683935"/>
              </p:ext>
            </p:extLst>
          </p:nvPr>
        </p:nvGraphicFramePr>
        <p:xfrm>
          <a:off x="806450" y="760022"/>
          <a:ext cx="2527300" cy="2438400"/>
        </p:xfrm>
        <a:graphic>
          <a:graphicData uri="http://schemas.openxmlformats.org/drawingml/2006/table">
            <a:tbl>
              <a:tblPr/>
              <a:tblGrid>
                <a:gridCol w="826598">
                  <a:extLst>
                    <a:ext uri="{9D8B030D-6E8A-4147-A177-3AD203B41FA5}">
                      <a16:colId xmlns:a16="http://schemas.microsoft.com/office/drawing/2014/main" val="1740703579"/>
                    </a:ext>
                  </a:extLst>
                </a:gridCol>
                <a:gridCol w="874104">
                  <a:extLst>
                    <a:ext uri="{9D8B030D-6E8A-4147-A177-3AD203B41FA5}">
                      <a16:colId xmlns:a16="http://schemas.microsoft.com/office/drawing/2014/main" val="3684161141"/>
                    </a:ext>
                  </a:extLst>
                </a:gridCol>
                <a:gridCol w="826598">
                  <a:extLst>
                    <a:ext uri="{9D8B030D-6E8A-4147-A177-3AD203B41FA5}">
                      <a16:colId xmlns:a16="http://schemas.microsoft.com/office/drawing/2014/main" val="3999501401"/>
                    </a:ext>
                  </a:extLst>
                </a:gridCol>
              </a:tblGrid>
              <a:tr h="203200">
                <a:tc gridSpan="3">
                  <a:txBody>
                    <a:bodyPr/>
                    <a:lstStyle/>
                    <a:p>
                      <a:pPr algn="ctr" fontAlgn="b"/>
                      <a:r>
                        <a:rPr lang="en-US" sz="1200" b="0" i="0" u="none" strike="noStrike">
                          <a:solidFill>
                            <a:srgbClr val="000000"/>
                          </a:solidFill>
                          <a:effectLst/>
                          <a:latin typeface="Calibri" panose="020F0502020204030204" pitchFamily="34" charset="0"/>
                        </a:rPr>
                        <a:t>GOOD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59491809"/>
                  </a:ext>
                </a:extLst>
              </a:tr>
              <a:tr h="203200">
                <a:tc>
                  <a:txBody>
                    <a:bodyPr/>
                    <a:lstStyle/>
                    <a:p>
                      <a:pPr algn="l" fontAlgn="b"/>
                      <a:r>
                        <a:rPr lang="en-US" sz="1200" b="0" i="0" u="none" strike="noStrike">
                          <a:solidFill>
                            <a:srgbClr val="000000"/>
                          </a:solidFill>
                          <a:effectLst/>
                          <a:latin typeface="Calibri" panose="020F0502020204030204" pitchFamily="34" charset="0"/>
                        </a:rPr>
                        <a:t>Feature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582720"/>
                  </a:ext>
                </a:extLst>
              </a:tr>
              <a:tr h="203200">
                <a:tc>
                  <a:txBody>
                    <a:bodyPr/>
                    <a:lstStyle/>
                    <a:p>
                      <a:pPr algn="l" fontAlgn="b"/>
                      <a:r>
                        <a:rPr lang="en-US" sz="1200" b="0" i="0" u="none" strike="noStrike">
                          <a:solidFill>
                            <a:srgbClr val="000000"/>
                          </a:solidFill>
                          <a:effectLst/>
                          <a:latin typeface="Calibri" panose="020F0502020204030204" pitchFamily="34" charset="0"/>
                        </a:rPr>
                        <a:t>good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263,564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288031"/>
                  </a:ext>
                </a:extLst>
              </a:tr>
              <a:tr h="203200">
                <a:tc>
                  <a:txBody>
                    <a:bodyPr/>
                    <a:lstStyle/>
                    <a:p>
                      <a:pPr algn="l" fontAlgn="b"/>
                      <a:r>
                        <a:rPr lang="en-US" sz="1200" b="0" i="0" u="none" strike="noStrike">
                          <a:solidFill>
                            <a:srgbClr val="000000"/>
                          </a:solidFill>
                          <a:effectLst/>
                          <a:latin typeface="Calibri" panose="020F0502020204030204" pitchFamily="34" charset="0"/>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239,200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348766"/>
                  </a:ext>
                </a:extLst>
              </a:tr>
              <a:tr h="203200">
                <a:tc>
                  <a:txBody>
                    <a:bodyPr/>
                    <a:lstStyle/>
                    <a:p>
                      <a:pPr algn="l" fontAlgn="b"/>
                      <a:r>
                        <a:rPr lang="en-US" sz="1200" b="0" i="0" u="none" strike="noStrike">
                          <a:solidFill>
                            <a:srgbClr val="000000"/>
                          </a:solidFill>
                          <a:effectLst/>
                          <a:latin typeface="Calibri" panose="020F0502020204030204" pitchFamily="34" charset="0"/>
                        </a:rPr>
                        <a:t>like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188,741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380"/>
                    </a:solidFill>
                  </a:tcPr>
                </a:tc>
                <a:tc>
                  <a:txBody>
                    <a:bodyPr/>
                    <a:lstStyle/>
                    <a:p>
                      <a:pPr algn="r" fontAlgn="b"/>
                      <a:r>
                        <a:rPr lang="en-US"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712740"/>
                  </a:ext>
                </a:extLst>
              </a:tr>
              <a:tr h="203200">
                <a:tc>
                  <a:txBody>
                    <a:bodyPr/>
                    <a:lstStyle/>
                    <a:p>
                      <a:pPr algn="l" fontAlgn="b"/>
                      <a:r>
                        <a:rPr lang="en-US" sz="1200" b="0" i="0" u="none" strike="noStrike">
                          <a:solidFill>
                            <a:srgbClr val="000000"/>
                          </a:solidFill>
                          <a:effectLst/>
                          <a:latin typeface="Calibri" panose="020F0502020204030204" pitchFamily="34" charset="0"/>
                        </a:rPr>
                        <a:t>best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98,753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8186195"/>
                  </a:ext>
                </a:extLst>
              </a:tr>
              <a:tr h="203200">
                <a:tc>
                  <a:txBody>
                    <a:bodyPr/>
                    <a:lstStyle/>
                    <a:p>
                      <a:pPr algn="l" fontAlgn="b"/>
                      <a:r>
                        <a:rPr lang="en-US" sz="1200" b="0" i="0" u="none" strike="noStrike">
                          <a:solidFill>
                            <a:srgbClr val="000000"/>
                          </a:solidFill>
                          <a:effectLst/>
                          <a:latin typeface="Calibri" panose="020F0502020204030204" pitchFamily="34" charset="0"/>
                        </a:rPr>
                        <a:t>nice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96,602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095665"/>
                  </a:ext>
                </a:extLst>
              </a:tr>
              <a:tr h="203200">
                <a:tc>
                  <a:txBody>
                    <a:bodyPr/>
                    <a:lstStyle/>
                    <a:p>
                      <a:pPr algn="l" fontAlgn="b"/>
                      <a:r>
                        <a:rPr lang="en-US" sz="1200" b="0" i="0" u="none" strike="noStrike">
                          <a:solidFill>
                            <a:srgbClr val="000000"/>
                          </a:solidFill>
                          <a:effectLst/>
                          <a:latin typeface="Calibri" panose="020F0502020204030204" pitchFamily="34" charset="0"/>
                        </a:rPr>
                        <a:t>love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95,124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r" fontAlgn="b"/>
                      <a:r>
                        <a:rPr lang="en-US"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2570961"/>
                  </a:ext>
                </a:extLst>
              </a:tr>
              <a:tr h="203200">
                <a:tc>
                  <a:txBody>
                    <a:bodyPr/>
                    <a:lstStyle/>
                    <a:p>
                      <a:pPr algn="l" fontAlgn="b"/>
                      <a:r>
                        <a:rPr lang="en-US" sz="1200" b="0" i="0" u="none" strike="noStrike">
                          <a:solidFill>
                            <a:srgbClr val="000000"/>
                          </a:solidFill>
                          <a:effectLst/>
                          <a:latin typeface="Calibri" panose="020F0502020204030204" pitchFamily="34" charset="0"/>
                        </a:rPr>
                        <a:t>well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91,279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r" fontAlgn="b"/>
                      <a:r>
                        <a:rPr lang="en-US"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02905"/>
                  </a:ext>
                </a:extLst>
              </a:tr>
              <a:tr h="203200">
                <a:tc>
                  <a:txBody>
                    <a:bodyPr/>
                    <a:lstStyle/>
                    <a:p>
                      <a:pPr algn="l" fontAlgn="b"/>
                      <a:r>
                        <a:rPr lang="en-US" sz="1200" b="0" i="0" u="none" strike="noStrike">
                          <a:solidFill>
                            <a:srgbClr val="000000"/>
                          </a:solidFill>
                          <a:effectLst/>
                          <a:latin typeface="Calibri" panose="020F0502020204030204" pitchFamily="34" charset="0"/>
                        </a:rPr>
                        <a:t>friendly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87,596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r" fontAlgn="b"/>
                      <a:r>
                        <a:rPr lang="en-US" sz="12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311157"/>
                  </a:ext>
                </a:extLst>
              </a:tr>
              <a:tr h="203200">
                <a:tc>
                  <a:txBody>
                    <a:bodyPr/>
                    <a:lstStyle/>
                    <a:p>
                      <a:pPr algn="l" fontAlgn="b"/>
                      <a:r>
                        <a:rPr lang="en-US" sz="1200" b="0" i="0" u="none" strike="noStrike">
                          <a:solidFill>
                            <a:srgbClr val="000000"/>
                          </a:solidFill>
                          <a:effectLst/>
                          <a:latin typeface="Calibri" panose="020F0502020204030204" pitchFamily="34" charset="0"/>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83,179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1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499798"/>
                  </a:ext>
                </a:extLst>
              </a:tr>
              <a:tr h="203200">
                <a:tc>
                  <a:txBody>
                    <a:bodyPr/>
                    <a:lstStyle/>
                    <a:p>
                      <a:pPr algn="l" fontAlgn="b"/>
                      <a:r>
                        <a:rPr lang="en-US" sz="1200" b="0" i="0" u="none" strike="noStrike">
                          <a:solidFill>
                            <a:srgbClr val="000000"/>
                          </a:solidFill>
                          <a:effectLst/>
                          <a:latin typeface="Calibri" panose="020F0502020204030204" pitchFamily="34" charset="0"/>
                        </a:rPr>
                        <a:t>amazing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75,982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2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060879"/>
                  </a:ext>
                </a:extLst>
              </a:tr>
            </a:tbl>
          </a:graphicData>
        </a:graphic>
      </p:graphicFrame>
      <p:graphicFrame>
        <p:nvGraphicFramePr>
          <p:cNvPr id="3" name="Table 2">
            <a:extLst>
              <a:ext uri="{FF2B5EF4-FFF2-40B4-BE49-F238E27FC236}">
                <a16:creationId xmlns:a16="http://schemas.microsoft.com/office/drawing/2014/main" id="{F153C079-5999-8548-9722-E4DD95D66E4B}"/>
              </a:ext>
            </a:extLst>
          </p:cNvPr>
          <p:cNvGraphicFramePr>
            <a:graphicFrameLocks noGrp="1"/>
          </p:cNvGraphicFramePr>
          <p:nvPr>
            <p:extLst>
              <p:ext uri="{D42A27DB-BD31-4B8C-83A1-F6EECF244321}">
                <p14:modId xmlns:p14="http://schemas.microsoft.com/office/powerpoint/2010/main" val="2323013616"/>
              </p:ext>
            </p:extLst>
          </p:nvPr>
        </p:nvGraphicFramePr>
        <p:xfrm>
          <a:off x="2445258" y="3420926"/>
          <a:ext cx="2476500" cy="2438400"/>
        </p:xfrm>
        <a:graphic>
          <a:graphicData uri="http://schemas.openxmlformats.org/drawingml/2006/table">
            <a:tbl>
              <a:tblPr/>
              <a:tblGrid>
                <a:gridCol w="825500">
                  <a:extLst>
                    <a:ext uri="{9D8B030D-6E8A-4147-A177-3AD203B41FA5}">
                      <a16:colId xmlns:a16="http://schemas.microsoft.com/office/drawing/2014/main" val="327660632"/>
                    </a:ext>
                  </a:extLst>
                </a:gridCol>
                <a:gridCol w="825500">
                  <a:extLst>
                    <a:ext uri="{9D8B030D-6E8A-4147-A177-3AD203B41FA5}">
                      <a16:colId xmlns:a16="http://schemas.microsoft.com/office/drawing/2014/main" val="20605739"/>
                    </a:ext>
                  </a:extLst>
                </a:gridCol>
                <a:gridCol w="825500">
                  <a:extLst>
                    <a:ext uri="{9D8B030D-6E8A-4147-A177-3AD203B41FA5}">
                      <a16:colId xmlns:a16="http://schemas.microsoft.com/office/drawing/2014/main" val="3610810044"/>
                    </a:ext>
                  </a:extLst>
                </a:gridCol>
              </a:tblGrid>
              <a:tr h="203200">
                <a:tc gridSpan="3">
                  <a:txBody>
                    <a:bodyPr/>
                    <a:lstStyle/>
                    <a:p>
                      <a:pPr algn="ctr" fontAlgn="b"/>
                      <a:r>
                        <a:rPr lang="en-US" sz="1200" b="0" i="0" u="none" strike="noStrike">
                          <a:solidFill>
                            <a:srgbClr val="000000"/>
                          </a:solidFill>
                          <a:effectLst/>
                          <a:latin typeface="Calibri" panose="020F0502020204030204" pitchFamily="34" charset="0"/>
                        </a:rPr>
                        <a:t>BAD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2141557"/>
                  </a:ext>
                </a:extLst>
              </a:tr>
              <a:tr h="203200">
                <a:tc>
                  <a:txBody>
                    <a:bodyPr/>
                    <a:lstStyle/>
                    <a:p>
                      <a:pPr algn="l" fontAlgn="b"/>
                      <a:r>
                        <a:rPr lang="en-US" sz="1200" b="0" i="0" u="none" strike="noStrike">
                          <a:solidFill>
                            <a:srgbClr val="000000"/>
                          </a:solidFill>
                          <a:effectLst/>
                          <a:latin typeface="Calibri" panose="020F0502020204030204" pitchFamily="34" charset="0"/>
                        </a:rPr>
                        <a:t>Feature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Frequency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8128413"/>
                  </a:ext>
                </a:extLst>
              </a:tr>
              <a:tr h="203200">
                <a:tc>
                  <a:txBody>
                    <a:bodyPr/>
                    <a:lstStyle/>
                    <a:p>
                      <a:pPr algn="l" fontAlgn="b"/>
                      <a:r>
                        <a:rPr lang="en-US" sz="1200" b="0" i="0" u="none" strike="noStrike">
                          <a:solidFill>
                            <a:srgbClr val="000000"/>
                          </a:solidFill>
                          <a:effectLst/>
                          <a:latin typeface="Calibri" panose="020F0502020204030204" pitchFamily="34" charset="0"/>
                        </a:rPr>
                        <a:t>bad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39,269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021212"/>
                  </a:ext>
                </a:extLst>
              </a:tr>
              <a:tr h="203200">
                <a:tc>
                  <a:txBody>
                    <a:bodyPr/>
                    <a:lstStyle/>
                    <a:p>
                      <a:pPr algn="l" fontAlgn="b"/>
                      <a:r>
                        <a:rPr lang="en-US" sz="1200" b="0" i="0" u="none" strike="noStrike">
                          <a:solidFill>
                            <a:srgbClr val="000000"/>
                          </a:solidFill>
                          <a:effectLst/>
                          <a:latin typeface="Calibri" panose="020F0502020204030204" pitchFamily="34" charset="0"/>
                        </a:rPr>
                        <a:t>fried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30,772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F"/>
                    </a:solidFill>
                  </a:tcPr>
                </a:tc>
                <a:tc>
                  <a:txBody>
                    <a:bodyPr/>
                    <a:lstStyle/>
                    <a:p>
                      <a:pPr algn="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0015622"/>
                  </a:ext>
                </a:extLst>
              </a:tr>
              <a:tr h="203200">
                <a:tc>
                  <a:txBody>
                    <a:bodyPr/>
                    <a:lstStyle/>
                    <a:p>
                      <a:pPr algn="l" fontAlgn="b"/>
                      <a:r>
                        <a:rPr lang="en-US" sz="1200" b="0" i="0" u="none" strike="noStrike">
                          <a:solidFill>
                            <a:srgbClr val="000000"/>
                          </a:solidFill>
                          <a:effectLst/>
                          <a:latin typeface="Calibri" panose="020F0502020204030204" pitchFamily="34" charset="0"/>
                        </a:rPr>
                        <a:t>hard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23,958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D82"/>
                    </a:solidFill>
                  </a:tcPr>
                </a:tc>
                <a:tc>
                  <a:txBody>
                    <a:bodyPr/>
                    <a:lstStyle/>
                    <a:p>
                      <a:pPr algn="r" fontAlgn="b"/>
                      <a:r>
                        <a:rPr lang="en-US"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2263317"/>
                  </a:ext>
                </a:extLst>
              </a:tr>
              <a:tr h="203200">
                <a:tc>
                  <a:txBody>
                    <a:bodyPr/>
                    <a:lstStyle/>
                    <a:p>
                      <a:pPr algn="l" fontAlgn="b"/>
                      <a:r>
                        <a:rPr lang="en-US" sz="1200" b="0" i="0" u="none" strike="noStrike">
                          <a:solidFill>
                            <a:srgbClr val="000000"/>
                          </a:solidFill>
                          <a:effectLst/>
                          <a:latin typeface="Calibri" panose="020F0502020204030204" pitchFamily="34" charset="0"/>
                        </a:rPr>
                        <a:t>disappointed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20,364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132940"/>
                  </a:ext>
                </a:extLst>
              </a:tr>
              <a:tr h="203200">
                <a:tc>
                  <a:txBody>
                    <a:bodyPr/>
                    <a:lstStyle/>
                    <a:p>
                      <a:pPr algn="l" fontAlgn="b"/>
                      <a:r>
                        <a:rPr lang="en-US" sz="1200" b="0" i="0" u="none" strike="noStrike">
                          <a:solidFill>
                            <a:srgbClr val="000000"/>
                          </a:solidFill>
                          <a:effectLst/>
                          <a:latin typeface="Calibri" panose="020F0502020204030204" pitchFamily="34" charset="0"/>
                        </a:rPr>
                        <a:t>wrong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16,808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401190"/>
                  </a:ext>
                </a:extLst>
              </a:tr>
              <a:tr h="203200">
                <a:tc>
                  <a:txBody>
                    <a:bodyPr/>
                    <a:lstStyle/>
                    <a:p>
                      <a:pPr algn="l" fontAlgn="b"/>
                      <a:r>
                        <a:rPr lang="en-US" sz="1200" b="0" i="0" u="none" strike="noStrike">
                          <a:solidFill>
                            <a:srgbClr val="000000"/>
                          </a:solidFill>
                          <a:effectLst/>
                          <a:latin typeface="Calibri" panose="020F0502020204030204" pitchFamily="34" charset="0"/>
                        </a:rPr>
                        <a:t>cold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16,495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r" fontAlgn="b"/>
                      <a:r>
                        <a:rPr lang="en-US"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311303"/>
                  </a:ext>
                </a:extLst>
              </a:tr>
              <a:tr h="203200">
                <a:tc>
                  <a:txBody>
                    <a:bodyPr/>
                    <a:lstStyle/>
                    <a:p>
                      <a:pPr algn="l" fontAlgn="b"/>
                      <a:r>
                        <a:rPr lang="en-US" sz="1200" b="0" i="0" u="none" strike="noStrike">
                          <a:solidFill>
                            <a:srgbClr val="000000"/>
                          </a:solidFill>
                          <a:effectLst/>
                          <a:latin typeface="Calibri" panose="020F0502020204030204" pitchFamily="34" charset="0"/>
                        </a:rPr>
                        <a:t>cheap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14,868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230332"/>
                  </a:ext>
                </a:extLst>
              </a:tr>
              <a:tr h="203200">
                <a:tc>
                  <a:txBody>
                    <a:bodyPr/>
                    <a:lstStyle/>
                    <a:p>
                      <a:pPr algn="l" fontAlgn="b"/>
                      <a:r>
                        <a:rPr lang="en-US" sz="1200" b="0" i="0" u="none" strike="noStrike">
                          <a:solidFill>
                            <a:srgbClr val="000000"/>
                          </a:solidFill>
                          <a:effectLst/>
                          <a:latin typeface="Calibri" panose="020F0502020204030204" pitchFamily="34" charset="0"/>
                        </a:rPr>
                        <a:t>problem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14,286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r" fontAlgn="b"/>
                      <a:r>
                        <a:rPr lang="en-US" sz="12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564514"/>
                  </a:ext>
                </a:extLst>
              </a:tr>
              <a:tr h="203200">
                <a:tc>
                  <a:txBody>
                    <a:bodyPr/>
                    <a:lstStyle/>
                    <a:p>
                      <a:pPr algn="l" fontAlgn="b"/>
                      <a:r>
                        <a:rPr lang="en-US" sz="1200" b="0" i="0" u="none" strike="noStrike">
                          <a:solidFill>
                            <a:srgbClr val="000000"/>
                          </a:solidFill>
                          <a:effectLst/>
                          <a:latin typeface="Calibri" panose="020F0502020204030204" pitchFamily="34" charset="0"/>
                        </a:rPr>
                        <a:t>rude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12,811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793375"/>
                  </a:ext>
                </a:extLst>
              </a:tr>
              <a:tr h="203200">
                <a:tc>
                  <a:txBody>
                    <a:bodyPr/>
                    <a:lstStyle/>
                    <a:p>
                      <a:pPr algn="l" fontAlgn="b"/>
                      <a:r>
                        <a:rPr lang="en-US" sz="1200" b="0" i="0" u="none" strike="noStrike">
                          <a:solidFill>
                            <a:srgbClr val="000000"/>
                          </a:solidFill>
                          <a:effectLst/>
                          <a:latin typeface="Calibri" panose="020F0502020204030204" pitchFamily="34" charset="0"/>
                        </a:rPr>
                        <a:t>expensive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12,784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2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3543862"/>
                  </a:ext>
                </a:extLst>
              </a:tr>
            </a:tbl>
          </a:graphicData>
        </a:graphic>
      </p:graphicFrame>
      <p:sp>
        <p:nvSpPr>
          <p:cNvPr id="26" name="TextBox 25">
            <a:extLst>
              <a:ext uri="{FF2B5EF4-FFF2-40B4-BE49-F238E27FC236}">
                <a16:creationId xmlns:a16="http://schemas.microsoft.com/office/drawing/2014/main" id="{704AAE91-E64F-234F-B059-48B170D15F7D}"/>
              </a:ext>
            </a:extLst>
          </p:cNvPr>
          <p:cNvSpPr txBox="1"/>
          <p:nvPr/>
        </p:nvSpPr>
        <p:spPr>
          <a:xfrm>
            <a:off x="7028235" y="428355"/>
            <a:ext cx="4441501" cy="4801314"/>
          </a:xfrm>
          <a:prstGeom prst="rect">
            <a:avLst/>
          </a:prstGeom>
          <a:noFill/>
        </p:spPr>
        <p:txBody>
          <a:bodyPr wrap="square" rtlCol="0">
            <a:spAutoFit/>
          </a:bodyPr>
          <a:lstStyle/>
          <a:p>
            <a:r>
              <a:rPr lang="en-US" dirty="0"/>
              <a:t>From the YELP reviews what should we make sure we do for good reviews and what should we make sure we don’t do?</a:t>
            </a:r>
          </a:p>
          <a:p>
            <a:endParaRPr lang="en-US" dirty="0"/>
          </a:p>
          <a:p>
            <a:pPr marL="285750" indent="-285750">
              <a:buFont typeface="Arial" panose="020B0604020202020204" pitchFamily="34" charset="0"/>
              <a:buChar char="•"/>
            </a:pPr>
            <a:r>
              <a:rPr lang="en-US" dirty="0"/>
              <a:t>Based on what good words were used the most, it looks like we should stick to opening a restaurant. Based on the words “DELICIOUS”. It was used almost 84k times, clearly good food translates to good reviews.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what bad words were used the most, good service will keep our good reviews up. We can see that because of the word “RUDE”. We must hire the best staff to keep up positive reviews.</a:t>
            </a:r>
          </a:p>
        </p:txBody>
      </p:sp>
    </p:spTree>
    <p:extLst>
      <p:ext uri="{BB962C8B-B14F-4D97-AF65-F5344CB8AC3E}">
        <p14:creationId xmlns:p14="http://schemas.microsoft.com/office/powerpoint/2010/main" val="118784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Spicy Eggs Benedict Breakfast Burger">
            <a:extLst>
              <a:ext uri="{FF2B5EF4-FFF2-40B4-BE49-F238E27FC236}">
                <a16:creationId xmlns:a16="http://schemas.microsoft.com/office/drawing/2014/main" id="{AF06F729-F752-0E45-8D6D-A53B1A633F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E11EFB-F91F-1B42-ABB1-E724AE278FDB}"/>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Cheesy Egg Benedict Burger</a:t>
            </a:r>
          </a:p>
        </p:txBody>
      </p:sp>
      <p:sp>
        <p:nvSpPr>
          <p:cNvPr id="7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988018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C52017247D2A4EAE17084614A7EA3A" ma:contentTypeVersion="6" ma:contentTypeDescription="Create a new document." ma:contentTypeScope="" ma:versionID="cbc245fe25bea998622c32cb322dd69b">
  <xsd:schema xmlns:xsd="http://www.w3.org/2001/XMLSchema" xmlns:xs="http://www.w3.org/2001/XMLSchema" xmlns:p="http://schemas.microsoft.com/office/2006/metadata/properties" xmlns:ns2="1e48d6c5-fa7f-4e84-ac69-a7988fcc2130" targetNamespace="http://schemas.microsoft.com/office/2006/metadata/properties" ma:root="true" ma:fieldsID="fddaa390d818ce12cb157be470fc6ea0" ns2:_="">
    <xsd:import namespace="1e48d6c5-fa7f-4e84-ac69-a7988fcc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8d6c5-fa7f-4e84-ac69-a7988fcc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2BAB83-8576-45CD-A0FB-4EE14FD8CA89}">
  <ds:schemaRefs>
    <ds:schemaRef ds:uri="http://schemas.microsoft.com/sharepoint/v3/contenttype/forms"/>
  </ds:schemaRefs>
</ds:datastoreItem>
</file>

<file path=customXml/itemProps2.xml><?xml version="1.0" encoding="utf-8"?>
<ds:datastoreItem xmlns:ds="http://schemas.openxmlformats.org/officeDocument/2006/customXml" ds:itemID="{32CB2452-7D9F-4881-B6F5-857C06029C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8d6c5-fa7f-4e84-ac69-a7988fcc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8C080D-8436-4859-9C11-699ACA55CF0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627</Words>
  <Application>Microsoft Macintosh PowerPoint</Application>
  <PresentationFormat>Widescreen</PresentationFormat>
  <Paragraphs>113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Neue Haas Grotesk Text Pro</vt:lpstr>
      <vt:lpstr>AccentBoxVTI</vt:lpstr>
      <vt:lpstr>Team 2</vt:lpstr>
      <vt:lpstr>Establishing a new business in Portland OR</vt:lpstr>
      <vt:lpstr>YELP Business &amp; Review Data </vt:lpstr>
      <vt:lpstr>PowerPoint Presentation</vt:lpstr>
      <vt:lpstr>PowerPoint Presentation</vt:lpstr>
      <vt:lpstr>PowerPoint Presentation</vt:lpstr>
      <vt:lpstr>PowerPoint Presentation</vt:lpstr>
      <vt:lpstr>Cheesy Egg Benedict Burger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dc:title>
  <dc:creator>Microsoft Office User</dc:creator>
  <cp:lastModifiedBy>Michael Zuber</cp:lastModifiedBy>
  <cp:revision>1</cp:revision>
  <dcterms:created xsi:type="dcterms:W3CDTF">2021-12-18T19:07:45Z</dcterms:created>
  <dcterms:modified xsi:type="dcterms:W3CDTF">2021-12-21T23:47:50Z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0x010100A2C52017247D2A4EAE17084614A7EA3A</vt:lpwstr>
  </property>
</Properties>
</file>