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83" r:id="rId6"/>
    <p:sldId id="286" r:id="rId7"/>
    <p:sldId id="260" r:id="rId8"/>
    <p:sldId id="261" r:id="rId9"/>
    <p:sldId id="262" r:id="rId10"/>
    <p:sldId id="263" r:id="rId11"/>
    <p:sldId id="264" r:id="rId12"/>
    <p:sldId id="265" r:id="rId13"/>
    <p:sldId id="281" r:id="rId14"/>
    <p:sldId id="266" r:id="rId15"/>
    <p:sldId id="267" r:id="rId16"/>
    <p:sldId id="268" r:id="rId17"/>
    <p:sldId id="270" r:id="rId18"/>
    <p:sldId id="272" r:id="rId19"/>
    <p:sldId id="285" r:id="rId20"/>
    <p:sldId id="269" r:id="rId21"/>
    <p:sldId id="274" r:id="rId22"/>
    <p:sldId id="276" r:id="rId23"/>
    <p:sldId id="278" r:id="rId24"/>
    <p:sldId id="284" r:id="rId25"/>
    <p:sldId id="275" r:id="rId26"/>
    <p:sldId id="282" r:id="rId27"/>
    <p:sldId id="279" r:id="rId28"/>
    <p:sldId id="280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hY601bHfwuijMfU37BxDqGGZGc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0F6ACA7B-ED49-CECF-15F2-3A7945D2A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>
            <a:extLst>
              <a:ext uri="{FF2B5EF4-FFF2-40B4-BE49-F238E27FC236}">
                <a16:creationId xmlns:a16="http://schemas.microsoft.com/office/drawing/2014/main" id="{FF83AB00-DE5B-937D-9576-79E9FE520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11:notes">
            <a:extLst>
              <a:ext uri="{FF2B5EF4-FFF2-40B4-BE49-F238E27FC236}">
                <a16:creationId xmlns:a16="http://schemas.microsoft.com/office/drawing/2014/main" id="{932260B4-13DE-A250-A83A-814B69F91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580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1bef5e51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g31bef5e51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bef5e513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1bef5e513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>
          <a:extLst>
            <a:ext uri="{FF2B5EF4-FFF2-40B4-BE49-F238E27FC236}">
              <a16:creationId xmlns:a16="http://schemas.microsoft.com/office/drawing/2014/main" id="{D38B6880-ED41-6338-80C0-8CE0DF10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bef5e513b_0_24:notes">
            <a:extLst>
              <a:ext uri="{FF2B5EF4-FFF2-40B4-BE49-F238E27FC236}">
                <a16:creationId xmlns:a16="http://schemas.microsoft.com/office/drawing/2014/main" id="{0438FCAC-3D1A-4BCB-7DFB-13EAD0B45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1bef5e513b_0_24:notes">
            <a:extLst>
              <a:ext uri="{FF2B5EF4-FFF2-40B4-BE49-F238E27FC236}">
                <a16:creationId xmlns:a16="http://schemas.microsoft.com/office/drawing/2014/main" id="{1870C30B-0543-9D71-277A-DB9DB99934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978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bc26894b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g31bc26894b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>
          <a:extLst>
            <a:ext uri="{FF2B5EF4-FFF2-40B4-BE49-F238E27FC236}">
              <a16:creationId xmlns:a16="http://schemas.microsoft.com/office/drawing/2014/main" id="{6673AAA4-B528-D004-73EA-A7BB6A4C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>
            <a:extLst>
              <a:ext uri="{FF2B5EF4-FFF2-40B4-BE49-F238E27FC236}">
                <a16:creationId xmlns:a16="http://schemas.microsoft.com/office/drawing/2014/main" id="{42D140EE-D191-B1D0-5EF0-6FC2DF57BC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6:notes">
            <a:extLst>
              <a:ext uri="{FF2B5EF4-FFF2-40B4-BE49-F238E27FC236}">
                <a16:creationId xmlns:a16="http://schemas.microsoft.com/office/drawing/2014/main" id="{A83A6117-FDAE-AF27-A015-7BA0870BEF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62653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78035CBC-4E33-40BF-BE85-6D6176451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>
            <a:extLst>
              <a:ext uri="{FF2B5EF4-FFF2-40B4-BE49-F238E27FC236}">
                <a16:creationId xmlns:a16="http://schemas.microsoft.com/office/drawing/2014/main" id="{055E50C8-DD82-66A4-D432-7D2DD3305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:notes">
            <a:extLst>
              <a:ext uri="{FF2B5EF4-FFF2-40B4-BE49-F238E27FC236}">
                <a16:creationId xmlns:a16="http://schemas.microsoft.com/office/drawing/2014/main" id="{90DD207E-8B51-5155-84D5-B6433B102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132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>
          <a:extLst>
            <a:ext uri="{FF2B5EF4-FFF2-40B4-BE49-F238E27FC236}">
              <a16:creationId xmlns:a16="http://schemas.microsoft.com/office/drawing/2014/main" id="{FCA3235F-F11A-8BF0-75AF-EF6C5770C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8:notes">
            <a:extLst>
              <a:ext uri="{FF2B5EF4-FFF2-40B4-BE49-F238E27FC236}">
                <a16:creationId xmlns:a16="http://schemas.microsoft.com/office/drawing/2014/main" id="{A7499F2E-6495-63D5-513B-5005A00F30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:notes">
            <a:extLst>
              <a:ext uri="{FF2B5EF4-FFF2-40B4-BE49-F238E27FC236}">
                <a16:creationId xmlns:a16="http://schemas.microsoft.com/office/drawing/2014/main" id="{2A100EFE-63F0-3F6E-8CA1-C93E4640DB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321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4" name="Google Shape;24;p2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5" name="Google Shape;25;p2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" name="Google Shape;26;p2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" name="Google Shape;27;p2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28" name="Google Shape;28;p2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9" name="Google Shape;29;p2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31" name="Google Shape;31;p2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2" name="Google Shape;32;p2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3" name="Google Shape;33;p2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4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légende">
  <p:cSld name="Titre et légend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34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03" name="Google Shape;103;p3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3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">
  <p:cSld name="Carte nom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5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nom citation">
  <p:cSld name="Carte nom cita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118" name="Google Shape;118;p3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3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8000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rai ou faux">
  <p:cSld name="Vrai ou faux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7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9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8" name="Google Shape;68;p2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9" name="Google Shape;69;p2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1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32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2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2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2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0" name="Google Shape;10;p23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3" name="Google Shape;13;p23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4" name="Google Shape;14;p23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5" name="Google Shape;15;p2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2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8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44" name="Google Shape;144;p1"/>
          <p:cNvGrpSpPr/>
          <p:nvPr/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45" name="Google Shape;145;p1"/>
            <p:cNvCxnSpPr/>
            <p:nvPr/>
          </p:nvCxnSpPr>
          <p:spPr>
            <a:xfrm>
              <a:off x="1448300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16B0E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6" name="Google Shape;146;p1"/>
            <p:cNvCxnSpPr/>
            <p:nvPr/>
          </p:nvCxnSpPr>
          <p:spPr>
            <a:xfrm flipH="1">
              <a:off x="67175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7F7F7F">
                  <a:alpha val="8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7" name="Google Shape;147;p1"/>
            <p:cNvSpPr/>
            <p:nvPr/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6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fr-FR" cap="none">
                <a:solidFill>
                  <a:schemeClr val="accent2"/>
                </a:solidFill>
              </a:rPr>
              <a:t>Design Pattern</a:t>
            </a:r>
            <a:br>
              <a:rPr lang="fr-FR" cap="none">
                <a:solidFill>
                  <a:schemeClr val="accent2"/>
                </a:solidFill>
              </a:rPr>
            </a:br>
            <a:r>
              <a:rPr lang="fr-FR" sz="3600" cap="none">
                <a:solidFill>
                  <a:schemeClr val="accent2"/>
                </a:solidFill>
              </a:rPr>
              <a:t>Observer / Observateur</a:t>
            </a:r>
            <a:endParaRPr cap="none">
              <a:solidFill>
                <a:schemeClr val="accent2"/>
              </a:solidFill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136497" y="-8468"/>
            <a:ext cx="5074930" cy="6866468"/>
          </a:xfrm>
          <a:custGeom>
            <a:avLst/>
            <a:gdLst/>
            <a:ahLst/>
            <a:cxnLst/>
            <a:rect l="l" t="t" r="r" b="b"/>
            <a:pathLst>
              <a:path w="5074930" h="6858000" extrusionOk="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rgbClr val="22629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"/>
          <p:cNvSpPr txBox="1"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fr-FR" cap="none">
                <a:solidFill>
                  <a:srgbClr val="FFFFFF"/>
                </a:solidFill>
              </a:rPr>
              <a:t>Anthony MAURICE – 04/12/2024</a:t>
            </a:r>
            <a:endParaRPr/>
          </a:p>
        </p:txBody>
      </p:sp>
      <p:sp>
        <p:nvSpPr>
          <p:cNvPr id="155" name="Google Shape;155;p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lt1"/>
                </a:solidFill>
              </a:rPr>
              <a:t>1</a:t>
            </a:fld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/>
          <p:cNvSpPr/>
          <p:nvPr/>
        </p:nvSpPr>
        <p:spPr>
          <a:xfrm>
            <a:off x="0" y="-179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8"/>
          <p:cNvSpPr txBox="1">
            <a:spLocks noGrp="1"/>
          </p:cNvSpPr>
          <p:nvPr>
            <p:ph type="title"/>
          </p:nvPr>
        </p:nvSpPr>
        <p:spPr>
          <a:xfrm>
            <a:off x="703385" y="1179151"/>
            <a:ext cx="3641211" cy="446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1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3200">
                <a:solidFill>
                  <a:schemeClr val="accent2"/>
                </a:solidFill>
              </a:rPr>
              <a:t>Diagramme UML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18" name="Google Shape;218;p8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 descr="Une image contenant texte, capture d’écran, Parallèle, diagramme&#10;&#10;Description générée automatiquement">
            <a:extLst>
              <a:ext uri="{FF2B5EF4-FFF2-40B4-BE49-F238E27FC236}">
                <a16:creationId xmlns:a16="http://schemas.microsoft.com/office/drawing/2014/main" id="{051EC37E-3C2D-107B-DCFF-3CC7D55D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6208" y="558196"/>
            <a:ext cx="8177654" cy="5776616"/>
          </a:xfrm>
          <a:prstGeom prst="rect">
            <a:avLst/>
          </a:prstGeom>
        </p:spPr>
      </p:pic>
      <p:sp>
        <p:nvSpPr>
          <p:cNvPr id="219" name="Google Shape;219;p8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10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xfrm>
            <a:off x="132450" y="157425"/>
            <a:ext cx="2930400" cy="17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</a:pPr>
            <a:r>
              <a:rPr lang="fr-FR" sz="4000">
                <a:solidFill>
                  <a:schemeClr val="accent2"/>
                </a:solidFill>
              </a:rPr>
              <a:t>Exemple 1</a:t>
            </a:r>
            <a:br>
              <a:rPr lang="fr-FR" sz="2000">
                <a:solidFill>
                  <a:schemeClr val="accent2"/>
                </a:solidFill>
              </a:rPr>
            </a:br>
            <a:r>
              <a:rPr lang="fr-FR" sz="3188">
                <a:solidFill>
                  <a:schemeClr val="accent2"/>
                </a:solidFill>
              </a:rPr>
              <a:t>Code C#</a:t>
            </a:r>
            <a:br>
              <a:rPr lang="fr-FR" sz="2000">
                <a:solidFill>
                  <a:schemeClr val="accent2"/>
                </a:solidFill>
              </a:rPr>
            </a:br>
            <a:r>
              <a:rPr lang="fr-FR" sz="2666">
                <a:solidFill>
                  <a:schemeClr val="accent2"/>
                </a:solidFill>
              </a:rPr>
              <a:t>1) les interfaces</a:t>
            </a:r>
            <a:endParaRPr sz="4266">
              <a:solidFill>
                <a:schemeClr val="accent2"/>
              </a:solidFill>
            </a:endParaRPr>
          </a:p>
        </p:txBody>
      </p:sp>
      <p:cxnSp>
        <p:nvCxnSpPr>
          <p:cNvPr id="227" name="Google Shape;227;p9"/>
          <p:cNvCxnSpPr>
            <a:cxnSpLocks/>
          </p:cNvCxnSpPr>
          <p:nvPr/>
        </p:nvCxnSpPr>
        <p:spPr>
          <a:xfrm>
            <a:off x="5220720" y="3011355"/>
            <a:ext cx="0" cy="3030007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8" name="Google Shape;22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011355"/>
            <a:ext cx="4075075" cy="1257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268678"/>
            <a:ext cx="4551700" cy="195523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11</a:t>
            </a:fld>
            <a:endParaRPr sz="2000">
              <a:solidFill>
                <a:schemeClr val="accent2"/>
              </a:solidFill>
            </a:endParaRPr>
          </a:p>
        </p:txBody>
      </p:sp>
      <p:sp>
        <p:nvSpPr>
          <p:cNvPr id="231" name="Google Shape;231;p9"/>
          <p:cNvSpPr txBox="1"/>
          <p:nvPr/>
        </p:nvSpPr>
        <p:spPr>
          <a:xfrm>
            <a:off x="5304300" y="3252878"/>
            <a:ext cx="5700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Observer :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9999" lvl="0" indent="-11430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Méthode Update() avec un objet passé en paramètre (méthode “pull”).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9"/>
          <p:cNvSpPr txBox="1"/>
          <p:nvPr/>
        </p:nvSpPr>
        <p:spPr>
          <a:xfrm>
            <a:off x="5304300" y="4822095"/>
            <a:ext cx="5700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Subject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: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Méthodes de gestion des observateurs et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9999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la notification de changement d’état. 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7F11DB8E-9C7E-8E36-F5A9-F1CD17283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846" y="1537249"/>
            <a:ext cx="2695951" cy="1162212"/>
          </a:xfrm>
          <a:prstGeom prst="rect">
            <a:avLst/>
          </a:prstGeom>
        </p:spPr>
      </p:pic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337786B-75E6-A3B4-854A-7A3325FF0F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3635" y="1737595"/>
            <a:ext cx="2172205" cy="7615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00600" cy="1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1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800">
                <a:solidFill>
                  <a:schemeClr val="accent2"/>
                </a:solidFill>
              </a:rPr>
              <a:t>Code C#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2) le sujet concret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11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0" name="Google Shape;240;p11"/>
          <p:cNvCxnSpPr>
            <a:cxnSpLocks/>
          </p:cNvCxnSpPr>
          <p:nvPr/>
        </p:nvCxnSpPr>
        <p:spPr>
          <a:xfrm>
            <a:off x="5215370" y="3582549"/>
            <a:ext cx="0" cy="264197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11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2" name="Google Shape;242;p11"/>
          <p:cNvPicPr preferRelativeResize="0"/>
          <p:nvPr/>
        </p:nvPicPr>
        <p:blipFill rotWithShape="1">
          <a:blip r:embed="rId3">
            <a:alphaModFix/>
          </a:blip>
          <a:srcRect l="19374" t="1157" r="3648" b="35193"/>
          <a:stretch/>
        </p:blipFill>
        <p:spPr>
          <a:xfrm>
            <a:off x="1533" y="3582549"/>
            <a:ext cx="4591800" cy="3275451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243" name="Google Shape;243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12</a:t>
            </a:fld>
            <a:endParaRPr sz="2000">
              <a:solidFill>
                <a:schemeClr val="accent2"/>
              </a:solidFill>
            </a:endParaRPr>
          </a:p>
        </p:txBody>
      </p:sp>
      <p:sp>
        <p:nvSpPr>
          <p:cNvPr id="244" name="Google Shape;244;p11"/>
          <p:cNvSpPr txBox="1"/>
          <p:nvPr/>
        </p:nvSpPr>
        <p:spPr>
          <a:xfrm>
            <a:off x="5326497" y="3643750"/>
            <a:ext cx="570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Ajoute un observateur à la liste, si celle-ci ne le contient pas déjà.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5" name="Google Shape;245;p11"/>
          <p:cNvSpPr txBox="1"/>
          <p:nvPr/>
        </p:nvSpPr>
        <p:spPr>
          <a:xfrm>
            <a:off x="5190698" y="5476680"/>
            <a:ext cx="570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Enlève un observateur de la liste si celui-ci existe.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C8D8C5FE-31AE-6E67-2577-9505D66C04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668543"/>
            <a:ext cx="3654179" cy="1880400"/>
          </a:xfrm>
          <a:prstGeom prst="rect">
            <a:avLst/>
          </a:prstGeom>
        </p:spPr>
      </p:pic>
      <p:pic>
        <p:nvPicPr>
          <p:cNvPr id="15" name="Image 14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7DD84403-80C5-0A7A-F215-E04AA1BFE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440" y="1320580"/>
            <a:ext cx="6023727" cy="166735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9151244-17EA-9F23-37ED-FD03CE1E3BDA}"/>
              </a:ext>
            </a:extLst>
          </p:cNvPr>
          <p:cNvSpPr txBox="1"/>
          <p:nvPr/>
        </p:nvSpPr>
        <p:spPr>
          <a:xfrm>
            <a:off x="6646605" y="1371520"/>
            <a:ext cx="17251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Abonne-toi à moi !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79EF6F-E215-4E93-34C6-FA6622A573E4}"/>
              </a:ext>
            </a:extLst>
          </p:cNvPr>
          <p:cNvSpPr txBox="1"/>
          <p:nvPr/>
        </p:nvSpPr>
        <p:spPr>
          <a:xfrm>
            <a:off x="5976721" y="2178052"/>
            <a:ext cx="35916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Ok, préviens-moi quand ton état change.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190B5E-0ECE-A108-085A-8A63F4D5328F}"/>
              </a:ext>
            </a:extLst>
          </p:cNvPr>
          <p:cNvSpPr/>
          <p:nvPr/>
        </p:nvSpPr>
        <p:spPr>
          <a:xfrm>
            <a:off x="4515440" y="2675805"/>
            <a:ext cx="1476206" cy="320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3BDCCC-EA48-08FB-040D-8B30EA3564B9}"/>
              </a:ext>
            </a:extLst>
          </p:cNvPr>
          <p:cNvSpPr txBox="1"/>
          <p:nvPr/>
        </p:nvSpPr>
        <p:spPr>
          <a:xfrm>
            <a:off x="4903628" y="2549720"/>
            <a:ext cx="6234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rebuchet MS" panose="020B0603020202020204" pitchFamily="34" charset="0"/>
              </a:rPr>
              <a:t>Sujet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6">
          <a:extLst>
            <a:ext uri="{FF2B5EF4-FFF2-40B4-BE49-F238E27FC236}">
              <a16:creationId xmlns:a16="http://schemas.microsoft.com/office/drawing/2014/main" id="{4CE9489C-79C1-B21E-B352-00970B341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>
            <a:extLst>
              <a:ext uri="{FF2B5EF4-FFF2-40B4-BE49-F238E27FC236}">
                <a16:creationId xmlns:a16="http://schemas.microsoft.com/office/drawing/2014/main" id="{86AF40A0-738E-964D-99C1-C04C6A79B6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fr-FR" sz="1800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8" name="Google Shape;238;p11">
            <a:extLst>
              <a:ext uri="{FF2B5EF4-FFF2-40B4-BE49-F238E27FC236}">
                <a16:creationId xmlns:a16="http://schemas.microsoft.com/office/drawing/2014/main" id="{7417B932-EBBF-8341-BB65-45F165C029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3300600" cy="18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1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800">
                <a:solidFill>
                  <a:schemeClr val="accent2"/>
                </a:solidFill>
              </a:rPr>
              <a:t>Code C#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2) le sujet concret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11">
            <a:extLst>
              <a:ext uri="{FF2B5EF4-FFF2-40B4-BE49-F238E27FC236}">
                <a16:creationId xmlns:a16="http://schemas.microsoft.com/office/drawing/2014/main" id="{6999BDBF-489C-BC48-DF99-EE7767372F49}"/>
              </a:ext>
            </a:extLst>
          </p:cNvPr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40" name="Google Shape;240;p11">
            <a:extLst>
              <a:ext uri="{FF2B5EF4-FFF2-40B4-BE49-F238E27FC236}">
                <a16:creationId xmlns:a16="http://schemas.microsoft.com/office/drawing/2014/main" id="{901FA284-ED42-2098-04F4-FCF6052610A6}"/>
              </a:ext>
            </a:extLst>
          </p:cNvPr>
          <p:cNvCxnSpPr>
            <a:cxnSpLocks/>
          </p:cNvCxnSpPr>
          <p:nvPr/>
        </p:nvCxnSpPr>
        <p:spPr>
          <a:xfrm>
            <a:off x="5211539" y="2658359"/>
            <a:ext cx="3831" cy="3566161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1" name="Google Shape;241;p11">
            <a:extLst>
              <a:ext uri="{FF2B5EF4-FFF2-40B4-BE49-F238E27FC236}">
                <a16:creationId xmlns:a16="http://schemas.microsoft.com/office/drawing/2014/main" id="{73B5E5B4-E4AB-6FBD-423E-F1C20B5F76AE}"/>
              </a:ext>
            </a:extLst>
          </p:cNvPr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3" name="Google Shape;243;p11">
            <a:extLst>
              <a:ext uri="{FF2B5EF4-FFF2-40B4-BE49-F238E27FC236}">
                <a16:creationId xmlns:a16="http://schemas.microsoft.com/office/drawing/2014/main" id="{2604F75F-6A2C-4574-31AE-6D4CFB93F5B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13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" name="Image 2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C00E4C2A-0B09-57D8-3414-C26F4822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84408"/>
            <a:ext cx="3899465" cy="21283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719694C4-5183-B044-B8B3-CA6B48DB2168}"/>
              </a:ext>
            </a:extLst>
          </p:cNvPr>
          <p:cNvSpPr txBox="1"/>
          <p:nvPr/>
        </p:nvSpPr>
        <p:spPr>
          <a:xfrm>
            <a:off x="5381444" y="3002244"/>
            <a:ext cx="5928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latin typeface="Trebuchet MS" panose="020B0603020202020204" pitchFamily="34" charset="0"/>
              </a:rPr>
              <a:t>La méthode modifie l’état de l’attribut et le notifie à l’observateur.</a:t>
            </a:r>
          </a:p>
        </p:txBody>
      </p:sp>
      <p:pic>
        <p:nvPicPr>
          <p:cNvPr id="9" name="Image 8" descr="Une image contenant texte, capture d’écran, Police, ligne">
            <a:extLst>
              <a:ext uri="{FF2B5EF4-FFF2-40B4-BE49-F238E27FC236}">
                <a16:creationId xmlns:a16="http://schemas.microsoft.com/office/drawing/2014/main" id="{83C36883-7578-C210-EEA0-A694A36C55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" b="-22535"/>
          <a:stretch/>
        </p:blipFill>
        <p:spPr>
          <a:xfrm>
            <a:off x="0" y="4546450"/>
            <a:ext cx="5157744" cy="284479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CAC9BE2-7C70-DA0D-CCFC-0E5E6723E290}"/>
              </a:ext>
            </a:extLst>
          </p:cNvPr>
          <p:cNvSpPr txBox="1"/>
          <p:nvPr/>
        </p:nvSpPr>
        <p:spPr>
          <a:xfrm>
            <a:off x="5381444" y="5112255"/>
            <a:ext cx="613145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Parcours la liste d’observateurs et appelle la méthode de mise à jour, avec l’instance courante en paramètre (méthode “pull”).</a:t>
            </a:r>
          </a:p>
          <a:p>
            <a:endParaRPr lang="fr-FR" dirty="0"/>
          </a:p>
        </p:txBody>
      </p:sp>
      <p:pic>
        <p:nvPicPr>
          <p:cNvPr id="24" name="Image 23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6BDAFA5D-21AE-7866-FB3C-1CA9DAE762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6259" y="568819"/>
            <a:ext cx="6662929" cy="193410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1291CDA-7C44-B856-B0BF-57F1A2042BAB}"/>
              </a:ext>
            </a:extLst>
          </p:cNvPr>
          <p:cNvSpPr txBox="1"/>
          <p:nvPr/>
        </p:nvSpPr>
        <p:spPr>
          <a:xfrm>
            <a:off x="5373962" y="704715"/>
            <a:ext cx="2225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Hé, mon état a changé 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E2E3D-541F-7E5C-ED1E-46DB7D61385E}"/>
              </a:ext>
            </a:extLst>
          </p:cNvPr>
          <p:cNvSpPr/>
          <p:nvPr/>
        </p:nvSpPr>
        <p:spPr>
          <a:xfrm>
            <a:off x="4286250" y="1666875"/>
            <a:ext cx="4476750" cy="3845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B1704DB2-A39F-530D-1009-6034BF486FDF}"/>
              </a:ext>
            </a:extLst>
          </p:cNvPr>
          <p:cNvCxnSpPr/>
          <p:nvPr/>
        </p:nvCxnSpPr>
        <p:spPr>
          <a:xfrm>
            <a:off x="9753600" y="1012492"/>
            <a:ext cx="8096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D4C9344-7F1A-1B6C-72E2-EEBFEB08B185}"/>
              </a:ext>
            </a:extLst>
          </p:cNvPr>
          <p:cNvCxnSpPr/>
          <p:nvPr/>
        </p:nvCxnSpPr>
        <p:spPr>
          <a:xfrm>
            <a:off x="10544175" y="1012492"/>
            <a:ext cx="0" cy="7782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3353A512-7D2C-ABAA-0864-E434FC0742AA}"/>
              </a:ext>
            </a:extLst>
          </p:cNvPr>
          <p:cNvCxnSpPr/>
          <p:nvPr/>
        </p:nvCxnSpPr>
        <p:spPr>
          <a:xfrm flipH="1">
            <a:off x="9753600" y="1790700"/>
            <a:ext cx="80962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5C6E7971-DE73-DBE5-795C-4D6803299231}"/>
              </a:ext>
            </a:extLst>
          </p:cNvPr>
          <p:cNvSpPr txBox="1"/>
          <p:nvPr/>
        </p:nvSpPr>
        <p:spPr>
          <a:xfrm>
            <a:off x="9753600" y="1162050"/>
            <a:ext cx="6667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Mise à jour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99C221-92BC-2BA3-90D6-CDB477329CD7}"/>
              </a:ext>
            </a:extLst>
          </p:cNvPr>
          <p:cNvSpPr/>
          <p:nvPr/>
        </p:nvSpPr>
        <p:spPr>
          <a:xfrm>
            <a:off x="3300600" y="2132870"/>
            <a:ext cx="1476206" cy="3203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7EBB0D-38DE-27E4-3EF5-5853EF775E42}"/>
              </a:ext>
            </a:extLst>
          </p:cNvPr>
          <p:cNvSpPr txBox="1"/>
          <p:nvPr/>
        </p:nvSpPr>
        <p:spPr>
          <a:xfrm>
            <a:off x="3638530" y="2016431"/>
            <a:ext cx="64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Trebuchet MS" panose="020B0603020202020204" pitchFamily="34" charset="0"/>
              </a:rPr>
              <a:t>Sujet</a:t>
            </a:r>
            <a:endParaRPr lang="fr-FR" sz="12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406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28000" cy="18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1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800">
                <a:solidFill>
                  <a:schemeClr val="accent2"/>
                </a:solidFill>
              </a:rPr>
              <a:t>Code C#</a:t>
            </a:r>
            <a:br>
              <a:rPr lang="fr-FR" sz="4400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3)</a:t>
            </a:r>
            <a:r>
              <a:rPr lang="fr-FR" sz="2800">
                <a:solidFill>
                  <a:schemeClr val="accent2"/>
                </a:solidFill>
              </a:rPr>
              <a:t> </a:t>
            </a:r>
            <a:r>
              <a:rPr lang="fr-FR" sz="2400">
                <a:solidFill>
                  <a:schemeClr val="accent2"/>
                </a:solidFill>
              </a:rPr>
              <a:t>l’observateur concret</a:t>
            </a:r>
            <a:endParaRPr>
              <a:solidFill>
                <a:schemeClr val="accent2"/>
              </a:solidFill>
            </a:endParaRPr>
          </a:p>
        </p:txBody>
      </p:sp>
      <p:cxnSp>
        <p:nvCxnSpPr>
          <p:cNvPr id="254" name="Google Shape;254;p10"/>
          <p:cNvCxnSpPr>
            <a:cxnSpLocks/>
          </p:cNvCxnSpPr>
          <p:nvPr/>
        </p:nvCxnSpPr>
        <p:spPr>
          <a:xfrm>
            <a:off x="5350078" y="4531050"/>
            <a:ext cx="0" cy="1956662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5" name="Google Shape;255;p10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7" name="Google Shape;257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14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" name="Image 2" descr="Une image contenant texte, Police, capture d’écran, ligne">
            <a:extLst>
              <a:ext uri="{FF2B5EF4-FFF2-40B4-BE49-F238E27FC236}">
                <a16:creationId xmlns:a16="http://schemas.microsoft.com/office/drawing/2014/main" id="{9F6360B9-CE4A-F62F-1B97-D49B191D2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9" y="4616289"/>
            <a:ext cx="5181860" cy="1956662"/>
          </a:xfrm>
          <a:prstGeom prst="rect">
            <a:avLst/>
          </a:prstGeom>
        </p:spPr>
      </p:pic>
      <p:sp>
        <p:nvSpPr>
          <p:cNvPr id="258" name="Google Shape;258;p10"/>
          <p:cNvSpPr txBox="1"/>
          <p:nvPr/>
        </p:nvSpPr>
        <p:spPr>
          <a:xfrm>
            <a:off x="5506959" y="5025631"/>
            <a:ext cx="5700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Méthode “Update()” appelée par ses souscripteurs via leur méthode “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Notify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()”.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" name="Image 26" descr="Une image contenant ligne, cercle, diagramme, panorama&#10;&#10;Description générée automatiquement">
            <a:extLst>
              <a:ext uri="{FF2B5EF4-FFF2-40B4-BE49-F238E27FC236}">
                <a16:creationId xmlns:a16="http://schemas.microsoft.com/office/drawing/2014/main" id="{D4D1779D-A185-3A7F-93B4-B0FC1B354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8169" y="2368130"/>
            <a:ext cx="7887801" cy="1076475"/>
          </a:xfrm>
          <a:prstGeom prst="rect">
            <a:avLst/>
          </a:prstGeom>
        </p:spPr>
      </p:pic>
      <p:sp>
        <p:nvSpPr>
          <p:cNvPr id="17" name="Ellipse 16">
            <a:extLst>
              <a:ext uri="{FF2B5EF4-FFF2-40B4-BE49-F238E27FC236}">
                <a16:creationId xmlns:a16="http://schemas.microsoft.com/office/drawing/2014/main" id="{89D7DAB1-AF08-D759-6B75-8F006F8EB665}"/>
              </a:ext>
            </a:extLst>
          </p:cNvPr>
          <p:cNvSpPr/>
          <p:nvPr/>
        </p:nvSpPr>
        <p:spPr>
          <a:xfrm>
            <a:off x="1381126" y="2162175"/>
            <a:ext cx="5082256" cy="1552576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B542499-8AE3-CFBE-0401-961BD4C67407}"/>
              </a:ext>
            </a:extLst>
          </p:cNvPr>
          <p:cNvSpPr txBox="1"/>
          <p:nvPr/>
        </p:nvSpPr>
        <p:spPr>
          <a:xfrm>
            <a:off x="3716248" y="1824078"/>
            <a:ext cx="659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Sujet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5BEF92E-CA74-C27C-5E63-BB183D2F0C4D}"/>
              </a:ext>
            </a:extLst>
          </p:cNvPr>
          <p:cNvSpPr txBox="1"/>
          <p:nvPr/>
        </p:nvSpPr>
        <p:spPr>
          <a:xfrm>
            <a:off x="8407129" y="2133645"/>
            <a:ext cx="1174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/>
                </a:solidFill>
              </a:rPr>
              <a:t>Observateur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25BBE6A-3E46-FEF6-4A2C-CF37A1669EAF}"/>
              </a:ext>
            </a:extLst>
          </p:cNvPr>
          <p:cNvSpPr txBox="1"/>
          <p:nvPr/>
        </p:nvSpPr>
        <p:spPr>
          <a:xfrm>
            <a:off x="2264493" y="2630686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Appelle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E79D34FA-191C-DEF1-9F8A-65A5539B5E1B}"/>
              </a:ext>
            </a:extLst>
          </p:cNvPr>
          <p:cNvSpPr txBox="1"/>
          <p:nvPr/>
        </p:nvSpPr>
        <p:spPr>
          <a:xfrm>
            <a:off x="4255218" y="2630686"/>
            <a:ext cx="781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Appelle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055F8C1-89E7-818F-2763-06DC9667E8E1}"/>
              </a:ext>
            </a:extLst>
          </p:cNvPr>
          <p:cNvSpPr txBox="1"/>
          <p:nvPr/>
        </p:nvSpPr>
        <p:spPr>
          <a:xfrm>
            <a:off x="6107683" y="2403791"/>
            <a:ext cx="28384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Parcours sa liste d’observateurs abonnés et appelle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4" name="Google Shape;26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00600" cy="18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1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Sortie console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67" name="Google Shape;267;p12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15</a:t>
            </a:fld>
            <a:endParaRPr sz="2000">
              <a:solidFill>
                <a:schemeClr val="accent2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497A620-28A1-6A6B-9104-005853025392}"/>
              </a:ext>
            </a:extLst>
          </p:cNvPr>
          <p:cNvSpPr txBox="1"/>
          <p:nvPr/>
        </p:nvSpPr>
        <p:spPr>
          <a:xfrm>
            <a:off x="6630760" y="3429000"/>
            <a:ext cx="5254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Le client Bob ne notifie pas l’observateur une deuxième fois car il s’est désabonné avant le second appel de la méthode </a:t>
            </a:r>
            <a:r>
              <a:rPr lang="fr-FR" sz="1600" dirty="0" err="1"/>
              <a:t>GetSubscription</a:t>
            </a:r>
            <a:r>
              <a:rPr lang="fr-FR" sz="1600" dirty="0"/>
              <a:t>().</a:t>
            </a:r>
          </a:p>
        </p:txBody>
      </p:sp>
      <p:pic>
        <p:nvPicPr>
          <p:cNvPr id="8" name="Image 7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A783F3F3-57C3-EA6C-0E2D-9DD9B1282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31" y="1583471"/>
            <a:ext cx="4907655" cy="2093179"/>
          </a:xfrm>
          <a:prstGeom prst="rect">
            <a:avLst/>
          </a:prstGeom>
        </p:spPr>
      </p:pic>
      <p:pic>
        <p:nvPicPr>
          <p:cNvPr id="10" name="Image 9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8A3B2F8E-185E-1BAF-D14C-91409811D3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455" y="3676650"/>
            <a:ext cx="5209417" cy="2247900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D331D0E-F8EC-7DDD-0C2D-04A88144E3F2}"/>
              </a:ext>
            </a:extLst>
          </p:cNvPr>
          <p:cNvCxnSpPr/>
          <p:nvPr/>
        </p:nvCxnSpPr>
        <p:spPr>
          <a:xfrm flipH="1" flipV="1">
            <a:off x="4610100" y="3162300"/>
            <a:ext cx="2171700" cy="266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C3FF392-8610-024F-E037-E2ED18368EE3}"/>
              </a:ext>
            </a:extLst>
          </p:cNvPr>
          <p:cNvCxnSpPr>
            <a:cxnSpLocks/>
          </p:cNvCxnSpPr>
          <p:nvPr/>
        </p:nvCxnSpPr>
        <p:spPr>
          <a:xfrm flipH="1" flipV="1">
            <a:off x="3467100" y="3429000"/>
            <a:ext cx="3163660" cy="2476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939506C6-0B91-7FE4-D069-2D327AF3EFB3}"/>
              </a:ext>
            </a:extLst>
          </p:cNvPr>
          <p:cNvCxnSpPr>
            <a:cxnSpLocks/>
          </p:cNvCxnSpPr>
          <p:nvPr/>
        </p:nvCxnSpPr>
        <p:spPr>
          <a:xfrm flipH="1">
            <a:off x="5468872" y="4250472"/>
            <a:ext cx="1207034" cy="8644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BDB7B20-215C-5517-6FC5-B8472DE6E5EE}"/>
              </a:ext>
            </a:extLst>
          </p:cNvPr>
          <p:cNvCxnSpPr>
            <a:cxnSpLocks/>
          </p:cNvCxnSpPr>
          <p:nvPr/>
        </p:nvCxnSpPr>
        <p:spPr>
          <a:xfrm flipH="1">
            <a:off x="1952625" y="5114925"/>
            <a:ext cx="3516247" cy="110625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Exemples :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sz="2400">
                <a:solidFill>
                  <a:schemeClr val="accent2"/>
                </a:solidFill>
              </a:rPr>
              <a:t>Cas concret 2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75" name="Google Shape;275;p13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276" name="Google Shape;276;p13"/>
          <p:cNvCxnSpPr/>
          <p:nvPr/>
        </p:nvCxnSpPr>
        <p:spPr>
          <a:xfrm>
            <a:off x="5220745" y="1442595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7" name="Google Shape;277;p13"/>
          <p:cNvSpPr txBox="1">
            <a:spLocks noGrp="1"/>
          </p:cNvSpPr>
          <p:nvPr>
            <p:ph type="body" idx="1"/>
          </p:nvPr>
        </p:nvSpPr>
        <p:spPr>
          <a:xfrm>
            <a:off x="5383475" y="1109150"/>
            <a:ext cx="6096000" cy="46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Exemple 2 : « Contre-espionnage »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/>
              <a:t>Contexte : « Un état totalitairement démocratique souhaite surveiller les activités d’espionnage et de dissidence sur son sol».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fr-FR"/>
              <a:t>(Implémente les interfaces IObserver&lt;T&gt;, IObservable&lt;T&gt; et IDisposable de .NET)</a:t>
            </a:r>
            <a:endParaRPr/>
          </a:p>
        </p:txBody>
      </p:sp>
      <p:sp>
        <p:nvSpPr>
          <p:cNvPr id="278" name="Google Shape;278;p13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9" name="Google Shape;279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16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bef5e513b_0_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g31bef5e513b_0_1"/>
          <p:cNvSpPr txBox="1">
            <a:spLocks noGrp="1"/>
          </p:cNvSpPr>
          <p:nvPr>
            <p:ph type="title"/>
          </p:nvPr>
        </p:nvSpPr>
        <p:spPr>
          <a:xfrm>
            <a:off x="4" y="1"/>
            <a:ext cx="33006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2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Diagramme UML,</a:t>
            </a:r>
            <a:endParaRPr sz="240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 sz="2400">
                <a:solidFill>
                  <a:schemeClr val="accent2"/>
                </a:solidFill>
              </a:rPr>
              <a:t>interfaces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96" name="Google Shape;296;g31bef5e513b_0_1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g31bef5e513b_0_1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g31bef5e513b_0_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17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00" name="Google Shape;300;g31bef5e513b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2440" y="2789614"/>
            <a:ext cx="3834475" cy="81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g31bef5e513b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16386" y="2789614"/>
            <a:ext cx="2727450" cy="10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3BF9A1F-5D0D-48F5-A97F-8F6A52ABCEF8}"/>
              </a:ext>
            </a:extLst>
          </p:cNvPr>
          <p:cNvSpPr txBox="1"/>
          <p:nvPr/>
        </p:nvSpPr>
        <p:spPr>
          <a:xfrm>
            <a:off x="4020450" y="2000311"/>
            <a:ext cx="4322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Interfaces du Design Pattern Observateur de .NET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bef5e513b_0_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g31bef5e513b_0_24"/>
          <p:cNvSpPr txBox="1">
            <a:spLocks noGrp="1"/>
          </p:cNvSpPr>
          <p:nvPr>
            <p:ph type="title"/>
          </p:nvPr>
        </p:nvSpPr>
        <p:spPr>
          <a:xfrm>
            <a:off x="4" y="1"/>
            <a:ext cx="33006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Diagramme UML,</a:t>
            </a:r>
            <a:endParaRPr sz="2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 sz="2400" dirty="0">
                <a:solidFill>
                  <a:schemeClr val="accent2"/>
                </a:solidFill>
              </a:rPr>
              <a:t>Observateurs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18" name="Google Shape;318;g31bef5e513b_0_24"/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31bef5e513b_0_24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31bef5e513b_0_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18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4" name="Image 3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DCA5C82A-18AB-43F0-3073-B4CE2DE306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7"/>
          <a:stretch/>
        </p:blipFill>
        <p:spPr>
          <a:xfrm>
            <a:off x="1106839" y="1762811"/>
            <a:ext cx="8717632" cy="391372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E4DEAA2-25B2-3E60-45C3-DAD190DEFDE2}"/>
              </a:ext>
            </a:extLst>
          </p:cNvPr>
          <p:cNvSpPr txBox="1"/>
          <p:nvPr/>
        </p:nvSpPr>
        <p:spPr>
          <a:xfrm>
            <a:off x="9274063" y="2457450"/>
            <a:ext cx="19061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Observateur Abstrait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D9E15DDE-7943-1FCB-6A56-700B757D06A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919274" y="2611339"/>
            <a:ext cx="2354789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D2733E35-3B64-AA78-C845-DC83429CE90A}"/>
              </a:ext>
            </a:extLst>
          </p:cNvPr>
          <p:cNvSpPr txBox="1"/>
          <p:nvPr/>
        </p:nvSpPr>
        <p:spPr>
          <a:xfrm>
            <a:off x="4539772" y="6154339"/>
            <a:ext cx="1972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Observateurs concrets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3448800F-27BF-83D6-B30B-1AD278BBB369}"/>
              </a:ext>
            </a:extLst>
          </p:cNvPr>
          <p:cNvCxnSpPr>
            <a:cxnSpLocks/>
          </p:cNvCxnSpPr>
          <p:nvPr/>
        </p:nvCxnSpPr>
        <p:spPr>
          <a:xfrm flipH="1" flipV="1">
            <a:off x="3571174" y="5676633"/>
            <a:ext cx="1937196" cy="4777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477455A-C77E-6CB0-5FB0-F5D552FE9877}"/>
              </a:ext>
            </a:extLst>
          </p:cNvPr>
          <p:cNvCxnSpPr>
            <a:cxnSpLocks/>
          </p:cNvCxnSpPr>
          <p:nvPr/>
        </p:nvCxnSpPr>
        <p:spPr>
          <a:xfrm flipV="1">
            <a:off x="5508370" y="5805526"/>
            <a:ext cx="1264985" cy="3488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>
          <a:extLst>
            <a:ext uri="{FF2B5EF4-FFF2-40B4-BE49-F238E27FC236}">
              <a16:creationId xmlns:a16="http://schemas.microsoft.com/office/drawing/2014/main" id="{110F8C66-9140-CA9B-C252-3A28BD671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bef5e513b_0_24">
            <a:extLst>
              <a:ext uri="{FF2B5EF4-FFF2-40B4-BE49-F238E27FC236}">
                <a16:creationId xmlns:a16="http://schemas.microsoft.com/office/drawing/2014/main" id="{7656B2AF-A593-75B2-CE4A-7F7730418F3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7" name="Google Shape;317;g31bef5e513b_0_24">
            <a:extLst>
              <a:ext uri="{FF2B5EF4-FFF2-40B4-BE49-F238E27FC236}">
                <a16:creationId xmlns:a16="http://schemas.microsoft.com/office/drawing/2014/main" id="{85DD3772-6BA4-12B4-1FF8-57EB4C581B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" y="1"/>
            <a:ext cx="33006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Diagramme UML,</a:t>
            </a:r>
            <a:endParaRPr sz="24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50000"/>
              <a:buFont typeface="Trebuchet MS"/>
              <a:buNone/>
            </a:pPr>
            <a:r>
              <a:rPr lang="fr-FR" sz="2400" dirty="0">
                <a:solidFill>
                  <a:schemeClr val="accent2"/>
                </a:solidFill>
              </a:rPr>
              <a:t>Sujets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318" name="Google Shape;318;g31bef5e513b_0_24">
            <a:extLst>
              <a:ext uri="{FF2B5EF4-FFF2-40B4-BE49-F238E27FC236}">
                <a16:creationId xmlns:a16="http://schemas.microsoft.com/office/drawing/2014/main" id="{6F395FFD-4668-F5AA-7A5A-367B3BA15A3D}"/>
              </a:ext>
            </a:extLst>
          </p:cNvPr>
          <p:cNvSpPr/>
          <p:nvPr/>
        </p:nvSpPr>
        <p:spPr>
          <a:xfrm>
            <a:off x="0" y="4013200"/>
            <a:ext cx="448800" cy="28449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g31bef5e513b_0_24">
            <a:extLst>
              <a:ext uri="{FF2B5EF4-FFF2-40B4-BE49-F238E27FC236}">
                <a16:creationId xmlns:a16="http://schemas.microsoft.com/office/drawing/2014/main" id="{F55DC86B-CB15-5DB0-B757-0665893BC385}"/>
              </a:ext>
            </a:extLst>
          </p:cNvPr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g31bef5e513b_0_24">
            <a:extLst>
              <a:ext uri="{FF2B5EF4-FFF2-40B4-BE49-F238E27FC236}">
                <a16:creationId xmlns:a16="http://schemas.microsoft.com/office/drawing/2014/main" id="{1E15B0CC-255A-6A55-9404-F29EECD2EE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19</a:t>
            </a:fld>
            <a:endParaRPr sz="2000">
              <a:solidFill>
                <a:schemeClr val="accent2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3CE4313-7D3E-33DD-D21F-8225F47A4F81}"/>
              </a:ext>
            </a:extLst>
          </p:cNvPr>
          <p:cNvGrpSpPr/>
          <p:nvPr/>
        </p:nvGrpSpPr>
        <p:grpSpPr>
          <a:xfrm>
            <a:off x="1485901" y="928218"/>
            <a:ext cx="7788162" cy="5034432"/>
            <a:chOff x="2563514" y="1286944"/>
            <a:chExt cx="6464188" cy="4257675"/>
          </a:xfrm>
        </p:grpSpPr>
        <p:pic>
          <p:nvPicPr>
            <p:cNvPr id="5" name="Image 4" descr="Une image contenant texte, capture d’écran, diagramme, ligne&#10;&#10;Description générée automatiquement">
              <a:extLst>
                <a:ext uri="{FF2B5EF4-FFF2-40B4-BE49-F238E27FC236}">
                  <a16:creationId xmlns:a16="http://schemas.microsoft.com/office/drawing/2014/main" id="{E953C8ED-22B3-8E55-A157-EEF9A6230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54588" y="1286944"/>
              <a:ext cx="6373114" cy="413442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023A96-6F6A-BDE9-9CAB-C79E34826E56}"/>
                </a:ext>
              </a:extLst>
            </p:cNvPr>
            <p:cNvSpPr/>
            <p:nvPr/>
          </p:nvSpPr>
          <p:spPr>
            <a:xfrm>
              <a:off x="2563514" y="1286944"/>
              <a:ext cx="6454663" cy="425767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B309A00E-6BD4-99E4-76D8-086B695EFDBF}"/>
              </a:ext>
            </a:extLst>
          </p:cNvPr>
          <p:cNvSpPr txBox="1"/>
          <p:nvPr/>
        </p:nvSpPr>
        <p:spPr>
          <a:xfrm>
            <a:off x="9274063" y="2457450"/>
            <a:ext cx="1432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Sujets Abstraits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CD2403B-5D69-2FA1-519A-BC0E231A32B3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7562850" y="2352675"/>
            <a:ext cx="1711213" cy="258664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37D0271A-D94A-1CA2-17A1-59684782808B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7381875" y="2611339"/>
            <a:ext cx="1892188" cy="105578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F0FF33D-CDFB-349B-58BF-4198D1F01B6B}"/>
              </a:ext>
            </a:extLst>
          </p:cNvPr>
          <p:cNvSpPr txBox="1"/>
          <p:nvPr/>
        </p:nvSpPr>
        <p:spPr>
          <a:xfrm>
            <a:off x="4946875" y="6154439"/>
            <a:ext cx="1428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Sujets concrets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1595519-54AC-7346-CBCA-F3D3E4EBE3F1}"/>
              </a:ext>
            </a:extLst>
          </p:cNvPr>
          <p:cNvCxnSpPr>
            <a:cxnSpLocks/>
          </p:cNvCxnSpPr>
          <p:nvPr/>
        </p:nvCxnSpPr>
        <p:spPr>
          <a:xfrm flipH="1" flipV="1">
            <a:off x="3571174" y="5676633"/>
            <a:ext cx="1937196" cy="477706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DBC0112-0C02-AE59-5A85-6B994C0BC67A}"/>
              </a:ext>
            </a:extLst>
          </p:cNvPr>
          <p:cNvCxnSpPr>
            <a:cxnSpLocks/>
          </p:cNvCxnSpPr>
          <p:nvPr/>
        </p:nvCxnSpPr>
        <p:spPr>
          <a:xfrm flipV="1">
            <a:off x="5510718" y="5764300"/>
            <a:ext cx="0" cy="390039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90963A2-BEDA-3967-BB83-FD7AB1DA0455}"/>
              </a:ext>
            </a:extLst>
          </p:cNvPr>
          <p:cNvCxnSpPr>
            <a:cxnSpLocks/>
          </p:cNvCxnSpPr>
          <p:nvPr/>
        </p:nvCxnSpPr>
        <p:spPr>
          <a:xfrm flipV="1">
            <a:off x="5508370" y="5805526"/>
            <a:ext cx="1264985" cy="34881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146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"/>
          <p:cNvCxnSpPr/>
          <p:nvPr/>
        </p:nvCxnSpPr>
        <p:spPr>
          <a:xfrm>
            <a:off x="5221504" y="1341750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2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cap="none">
                <a:solidFill>
                  <a:schemeClr val="accent2"/>
                </a:solidFill>
              </a:rPr>
              <a:t>Sommaire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62" name="Google Shape;162;p2"/>
          <p:cNvSpPr txBox="1">
            <a:spLocks noGrp="1"/>
          </p:cNvSpPr>
          <p:nvPr>
            <p:ph type="body" idx="1"/>
          </p:nvPr>
        </p:nvSpPr>
        <p:spPr>
          <a:xfrm>
            <a:off x="5505345" y="81658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/>
              <a:t>Présentation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/>
              <a:t>Définition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/>
              <a:t>Structure UML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/>
              <a:t>Avantages / Inconvénients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/>
              <a:t>Exemples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/>
              <a:t>Cas concret 1 : « Abonnement »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/>
              <a:t>Cas concret 2 : « Contre-espionnage »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/>
              <a:t>Conclusion</a:t>
            </a:r>
            <a:endParaRPr/>
          </a:p>
        </p:txBody>
      </p:sp>
      <p:sp>
        <p:nvSpPr>
          <p:cNvPr id="163" name="Google Shape;163;p2"/>
          <p:cNvSpPr txBox="1">
            <a:spLocks noGrp="1"/>
          </p:cNvSpPr>
          <p:nvPr>
            <p:ph type="sldNum" idx="12"/>
          </p:nvPr>
        </p:nvSpPr>
        <p:spPr>
          <a:xfrm>
            <a:off x="85807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5" name="Google Shape;285;p14"/>
          <p:cNvSpPr txBox="1">
            <a:spLocks noGrp="1"/>
          </p:cNvSpPr>
          <p:nvPr>
            <p:ph type="title"/>
          </p:nvPr>
        </p:nvSpPr>
        <p:spPr>
          <a:xfrm>
            <a:off x="4" y="1"/>
            <a:ext cx="3300600" cy="11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2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Diagramme UML Général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7" name="Google Shape;287;p14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20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5" name="Image 4" descr="Une image contenant texte, capture d’écran, diagramme, Rectangle">
            <a:extLst>
              <a:ext uri="{FF2B5EF4-FFF2-40B4-BE49-F238E27FC236}">
                <a16:creationId xmlns:a16="http://schemas.microsoft.com/office/drawing/2014/main" id="{25F34412-6E69-DC69-CA71-73CD2A25D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521" y="1007083"/>
            <a:ext cx="9968958" cy="5102157"/>
          </a:xfrm>
          <a:prstGeom prst="rect">
            <a:avLst/>
          </a:prstGeom>
        </p:spPr>
      </p:pic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FE6AE1DF-E9D6-04A5-512C-1CD195BCA954}"/>
              </a:ext>
            </a:extLst>
          </p:cNvPr>
          <p:cNvSpPr/>
          <p:nvPr/>
        </p:nvSpPr>
        <p:spPr>
          <a:xfrm>
            <a:off x="1160733" y="1374846"/>
            <a:ext cx="4787552" cy="4666515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noFill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63E3C9-BF6A-FF8A-D4BF-8C5C33C23647}"/>
              </a:ext>
            </a:extLst>
          </p:cNvPr>
          <p:cNvSpPr/>
          <p:nvPr/>
        </p:nvSpPr>
        <p:spPr>
          <a:xfrm>
            <a:off x="8780338" y="1190433"/>
            <a:ext cx="2132453" cy="23129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A0BD3710-101A-5566-5418-2B844AA9E48A}"/>
              </a:ext>
            </a:extLst>
          </p:cNvPr>
          <p:cNvCxnSpPr/>
          <p:nvPr/>
        </p:nvCxnSpPr>
        <p:spPr>
          <a:xfrm>
            <a:off x="6730738" y="2271860"/>
            <a:ext cx="2543325" cy="2422688"/>
          </a:xfrm>
          <a:prstGeom prst="bentConnector3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36A04B3-86E4-E034-7E2E-3F6752140634}"/>
              </a:ext>
            </a:extLst>
          </p:cNvPr>
          <p:cNvCxnSpPr>
            <a:cxnSpLocks/>
          </p:cNvCxnSpPr>
          <p:nvPr/>
        </p:nvCxnSpPr>
        <p:spPr>
          <a:xfrm flipV="1">
            <a:off x="9274063" y="4685122"/>
            <a:ext cx="1302811" cy="9426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5BFF62E8-B2A5-F6EB-CCD4-36FBE9720534}"/>
              </a:ext>
            </a:extLst>
          </p:cNvPr>
          <p:cNvCxnSpPr/>
          <p:nvPr/>
        </p:nvCxnSpPr>
        <p:spPr>
          <a:xfrm>
            <a:off x="10595728" y="4694548"/>
            <a:ext cx="0" cy="1346814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84B52F8-05B1-B4F8-6251-BC839A7FDD4F}"/>
              </a:ext>
            </a:extLst>
          </p:cNvPr>
          <p:cNvCxnSpPr/>
          <p:nvPr/>
        </p:nvCxnSpPr>
        <p:spPr>
          <a:xfrm flipH="1">
            <a:off x="5957740" y="6041362"/>
            <a:ext cx="4619134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0CAB3A9F-C8B9-8CDE-39CA-059307F0D837}"/>
              </a:ext>
            </a:extLst>
          </p:cNvPr>
          <p:cNvCxnSpPr>
            <a:cxnSpLocks/>
          </p:cNvCxnSpPr>
          <p:nvPr/>
        </p:nvCxnSpPr>
        <p:spPr>
          <a:xfrm flipV="1">
            <a:off x="5957740" y="2271860"/>
            <a:ext cx="0" cy="3769502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7735305D-C904-ADCF-A3A1-093C59FA467E}"/>
              </a:ext>
            </a:extLst>
          </p:cNvPr>
          <p:cNvCxnSpPr/>
          <p:nvPr/>
        </p:nvCxnSpPr>
        <p:spPr>
          <a:xfrm>
            <a:off x="5957740" y="2271860"/>
            <a:ext cx="999241" cy="0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801E29B1-A502-571E-6360-5CAF07145101}"/>
              </a:ext>
            </a:extLst>
          </p:cNvPr>
          <p:cNvSpPr txBox="1"/>
          <p:nvPr/>
        </p:nvSpPr>
        <p:spPr>
          <a:xfrm>
            <a:off x="1263192" y="1970202"/>
            <a:ext cx="2535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70C0"/>
                </a:solidFill>
              </a:rPr>
              <a:t>Sujet (ou Observable)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9C20B43-5E00-00C9-BF4A-9C872B3A2E7C}"/>
              </a:ext>
            </a:extLst>
          </p:cNvPr>
          <p:cNvSpPr txBox="1"/>
          <p:nvPr/>
        </p:nvSpPr>
        <p:spPr>
          <a:xfrm>
            <a:off x="5978500" y="2241690"/>
            <a:ext cx="2049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rgbClr val="00B050"/>
                </a:solidFill>
              </a:rPr>
              <a:t>Observateur</a:t>
            </a:r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8BD960A6-8847-7ECF-348C-77A59A4E69B0}"/>
              </a:ext>
            </a:extLst>
          </p:cNvPr>
          <p:cNvSpPr txBox="1"/>
          <p:nvPr/>
        </p:nvSpPr>
        <p:spPr>
          <a:xfrm>
            <a:off x="8701448" y="1970202"/>
            <a:ext cx="1428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 err="1">
                <a:solidFill>
                  <a:srgbClr val="FF0000"/>
                </a:solidFill>
              </a:rPr>
              <a:t>IDisposable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6" name="Image 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F9CC8B7-3F58-6E04-2720-A078C3A13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858" y="2479936"/>
            <a:ext cx="1786708" cy="7838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006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Code C#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Sujets abstraits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341" name="Google Shape;341;p15"/>
          <p:cNvCxnSpPr>
            <a:cxnSpLocks/>
          </p:cNvCxnSpPr>
          <p:nvPr/>
        </p:nvCxnSpPr>
        <p:spPr>
          <a:xfrm flipH="1">
            <a:off x="5343556" y="3738103"/>
            <a:ext cx="5" cy="2763692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42" name="Google Shape;342;p15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3" name="Google Shape;343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21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44" name="Google Shape;3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" y="5345838"/>
            <a:ext cx="5220175" cy="1537297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15"/>
          <p:cNvSpPr txBox="1"/>
          <p:nvPr/>
        </p:nvSpPr>
        <p:spPr>
          <a:xfrm>
            <a:off x="5363699" y="4154654"/>
            <a:ext cx="6240687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Méthode « 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Subscribe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» (réalisée à partir de l’interface 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IObservable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&lt;T&gt;), remplace “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AddObserver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()” et retourne une instance 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IDisposable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6" name="Google Shape;346;p15"/>
          <p:cNvSpPr txBox="1"/>
          <p:nvPr/>
        </p:nvSpPr>
        <p:spPr>
          <a:xfrm>
            <a:off x="5363699" y="5500122"/>
            <a:ext cx="666489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Méthode « 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Unsubscribe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», remplace « 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RemoveObserver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 ».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47" name="Google Shape;34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738103"/>
            <a:ext cx="5205435" cy="16077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321;g31bef5e513b_0_24">
            <a:extLst>
              <a:ext uri="{FF2B5EF4-FFF2-40B4-BE49-F238E27FC236}">
                <a16:creationId xmlns:a16="http://schemas.microsoft.com/office/drawing/2014/main" id="{B3C77C07-1B2E-4798-6585-7EBD7B116E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6337" y="1539149"/>
            <a:ext cx="3514725" cy="16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7"/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67" name="Google Shape;367;p17"/>
          <p:cNvSpPr txBox="1">
            <a:spLocks noGrp="1"/>
          </p:cNvSpPr>
          <p:nvPr>
            <p:ph type="title"/>
          </p:nvPr>
        </p:nvSpPr>
        <p:spPr>
          <a:xfrm>
            <a:off x="0" y="0"/>
            <a:ext cx="2840100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Code C#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Sujets concrets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70" name="Google Shape;370;p17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1" name="Google Shape;37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22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73" name="Google Shape;3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610670"/>
            <a:ext cx="4725950" cy="1681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1bc26894bb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28763" y="4610670"/>
            <a:ext cx="4656674" cy="14067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394C8388-4F20-4065-BF9E-66F427C8AAA9}"/>
              </a:ext>
            </a:extLst>
          </p:cNvPr>
          <p:cNvCxnSpPr>
            <a:cxnSpLocks/>
          </p:cNvCxnSpPr>
          <p:nvPr/>
        </p:nvCxnSpPr>
        <p:spPr>
          <a:xfrm flipV="1">
            <a:off x="2705493" y="5364870"/>
            <a:ext cx="4423270" cy="4986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148D19D2-B1C3-B020-A6EC-3DA94A09E642}"/>
              </a:ext>
            </a:extLst>
          </p:cNvPr>
          <p:cNvSpPr txBox="1"/>
          <p:nvPr/>
        </p:nvSpPr>
        <p:spPr>
          <a:xfrm>
            <a:off x="4310929" y="1813858"/>
            <a:ext cx="754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4">
                    <a:lumMod val="75000"/>
                  </a:schemeClr>
                </a:solidFill>
              </a:rPr>
              <a:t>Sujet</a:t>
            </a:r>
          </a:p>
        </p:txBody>
      </p:sp>
      <p:pic>
        <p:nvPicPr>
          <p:cNvPr id="7" name="Image 6" descr="Une image contenant cercle, ligne, blanc, panorama&#10;&#10;Description générée automatiquement">
            <a:extLst>
              <a:ext uri="{FF2B5EF4-FFF2-40B4-BE49-F238E27FC236}">
                <a16:creationId xmlns:a16="http://schemas.microsoft.com/office/drawing/2014/main" id="{799CE38C-2965-C495-21BE-106F320F3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4215" y="2400937"/>
            <a:ext cx="7964011" cy="105742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B34B595-123D-CE33-EC0F-F46B1F472B62}"/>
              </a:ext>
            </a:extLst>
          </p:cNvPr>
          <p:cNvSpPr txBox="1"/>
          <p:nvPr/>
        </p:nvSpPr>
        <p:spPr>
          <a:xfrm>
            <a:off x="9121058" y="2176398"/>
            <a:ext cx="13867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2">
                    <a:lumMod val="75000"/>
                  </a:schemeClr>
                </a:solidFill>
              </a:rPr>
              <a:t>Observateur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BB82DB22-806F-6391-B2E6-BD92E9090476}"/>
              </a:ext>
            </a:extLst>
          </p:cNvPr>
          <p:cNvSpPr/>
          <p:nvPr/>
        </p:nvSpPr>
        <p:spPr>
          <a:xfrm>
            <a:off x="2000472" y="2121635"/>
            <a:ext cx="5128291" cy="164841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62B3F5-ACDC-3D8D-02B0-D97B7DCF62B9}"/>
              </a:ext>
            </a:extLst>
          </p:cNvPr>
          <p:cNvSpPr txBox="1"/>
          <p:nvPr/>
        </p:nvSpPr>
        <p:spPr>
          <a:xfrm>
            <a:off x="2950201" y="2634222"/>
            <a:ext cx="77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Appelle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967EF3D-32D2-933B-7F6D-E1744DFB03D7}"/>
              </a:ext>
            </a:extLst>
          </p:cNvPr>
          <p:cNvSpPr txBox="1"/>
          <p:nvPr/>
        </p:nvSpPr>
        <p:spPr>
          <a:xfrm>
            <a:off x="4947428" y="2634222"/>
            <a:ext cx="9486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Appelle</a:t>
            </a:r>
            <a:endParaRPr lang="fr-FR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3EC47D-8314-128A-E822-F170CB8D3656}"/>
              </a:ext>
            </a:extLst>
          </p:cNvPr>
          <p:cNvSpPr txBox="1"/>
          <p:nvPr/>
        </p:nvSpPr>
        <p:spPr>
          <a:xfrm>
            <a:off x="6753949" y="2484175"/>
            <a:ext cx="2741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Parcours sa liste d’observateurs</a:t>
            </a:r>
          </a:p>
          <a:p>
            <a:pPr algn="ctr"/>
            <a:r>
              <a:rPr lang="fr-FR" sz="1200" dirty="0"/>
              <a:t>abonnés et appelle</a:t>
            </a:r>
          </a:p>
        </p:txBody>
      </p:sp>
      <p:sp>
        <p:nvSpPr>
          <p:cNvPr id="16" name="Étoile : 5 branches 15">
            <a:extLst>
              <a:ext uri="{FF2B5EF4-FFF2-40B4-BE49-F238E27FC236}">
                <a16:creationId xmlns:a16="http://schemas.microsoft.com/office/drawing/2014/main" id="{15FA6DD4-AACC-6349-C24C-8700FF08A414}"/>
              </a:ext>
            </a:extLst>
          </p:cNvPr>
          <p:cNvSpPr/>
          <p:nvPr/>
        </p:nvSpPr>
        <p:spPr>
          <a:xfrm>
            <a:off x="2620783" y="2490453"/>
            <a:ext cx="206921" cy="204787"/>
          </a:xfrm>
          <a:prstGeom prst="star5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bc26894bb_0_4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2" name="Google Shape;392;g31bc26894bb_0_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37209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sz="3644">
                <a:solidFill>
                  <a:schemeClr val="accent2"/>
                </a:solidFill>
              </a:rPr>
              <a:t>Exemple 2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Code C#</a:t>
            </a:r>
            <a:br>
              <a:rPr lang="fr-FR" sz="2400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Observateurs concrets</a:t>
            </a:r>
            <a:endParaRPr sz="2400">
              <a:solidFill>
                <a:schemeClr val="accent2"/>
              </a:solidFill>
            </a:endParaRPr>
          </a:p>
        </p:txBody>
      </p:sp>
      <p:cxnSp>
        <p:nvCxnSpPr>
          <p:cNvPr id="394" name="Google Shape;394;g31bc26894bb_0_47"/>
          <p:cNvCxnSpPr>
            <a:cxnSpLocks/>
          </p:cNvCxnSpPr>
          <p:nvPr/>
        </p:nvCxnSpPr>
        <p:spPr>
          <a:xfrm>
            <a:off x="6609113" y="2121031"/>
            <a:ext cx="0" cy="4081182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5" name="Google Shape;395;g31bc26894bb_0_47"/>
          <p:cNvSpPr/>
          <p:nvPr/>
        </p:nvSpPr>
        <p:spPr>
          <a:xfrm rot="10800000" flipH="1">
            <a:off x="11364139" y="-111"/>
            <a:ext cx="842700" cy="4616400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6" name="Google Shape;396;g31bc26894bb_0_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23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97" name="Google Shape;397;g31bc26894bb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8" y="2318593"/>
            <a:ext cx="6600825" cy="156229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31bc26894bb_0_47"/>
          <p:cNvSpPr txBox="1"/>
          <p:nvPr/>
        </p:nvSpPr>
        <p:spPr>
          <a:xfrm>
            <a:off x="6736719" y="2318593"/>
            <a:ext cx="5331293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“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OnNext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()” est semblable au “Update()” vu précédemment.</a:t>
            </a: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9" name="Google Shape;399;g31bc26894bb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81" y="4538901"/>
            <a:ext cx="5541825" cy="879938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00" name="Google Shape;400;g31bc26894bb_0_47"/>
          <p:cNvSpPr txBox="1"/>
          <p:nvPr/>
        </p:nvSpPr>
        <p:spPr>
          <a:xfrm>
            <a:off x="6669207" y="4055556"/>
            <a:ext cx="54627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 “</a:t>
            </a:r>
            <a:r>
              <a:rPr lang="fr-FR" sz="1800" dirty="0" err="1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OnCompleted</a:t>
            </a:r>
            <a:r>
              <a:rPr lang="fr-FR" sz="18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()” </a:t>
            </a:r>
            <a:r>
              <a:rPr lang="fr-F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signifie à l’observateur qu’il n’y aura plus d’envoi de notifications.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179999" lvl="0" indent="-1238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Char char="➢"/>
            </a:pPr>
            <a:r>
              <a:rPr lang="fr-F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“</a:t>
            </a:r>
            <a:r>
              <a:rPr lang="fr-FR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OnError</a:t>
            </a:r>
            <a:r>
              <a:rPr lang="fr-FR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()” gère les erreurs et les communique aux observateurs.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6E370-5626-F6B8-6166-69BB1C8D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5" y="685015"/>
            <a:ext cx="8596668" cy="1320800"/>
          </a:xfrm>
        </p:spPr>
        <p:txBody>
          <a:bodyPr/>
          <a:lstStyle/>
          <a:p>
            <a:pPr algn="ctr"/>
            <a:r>
              <a:rPr lang="fr-FR">
                <a:solidFill>
                  <a:schemeClr val="accent2"/>
                </a:solidFill>
              </a:rPr>
              <a:t>Interface IDisposable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EEEF34-6837-2474-09B5-F3FD017B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1586" y="2529665"/>
            <a:ext cx="7757387" cy="1798669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Le </a:t>
            </a:r>
            <a:r>
              <a:rPr lang="fr-FR" dirty="0" err="1">
                <a:solidFill>
                  <a:schemeClr val="tx1"/>
                </a:solidFill>
              </a:rPr>
              <a:t>framework</a:t>
            </a:r>
            <a:r>
              <a:rPr lang="fr-FR" dirty="0">
                <a:solidFill>
                  <a:schemeClr val="tx1"/>
                </a:solidFill>
              </a:rPr>
              <a:t> .NET associe aux observateurs l’interface </a:t>
            </a:r>
            <a:r>
              <a:rPr lang="fr-FR" dirty="0" err="1">
                <a:solidFill>
                  <a:schemeClr val="tx1"/>
                </a:solidFill>
              </a:rPr>
              <a:t>IDisposable</a:t>
            </a:r>
            <a:r>
              <a:rPr lang="fr-FR" dirty="0">
                <a:solidFill>
                  <a:schemeClr val="tx1"/>
                </a:solidFill>
              </a:rPr>
              <a:t>, ce qui leur donne plus de pouvoir :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« Forcer » l’abonnement aux sujets</a:t>
            </a:r>
          </a:p>
          <a:p>
            <a:pPr lvl="1"/>
            <a:r>
              <a:rPr lang="fr-FR" dirty="0">
                <a:solidFill>
                  <a:schemeClr val="tx1"/>
                </a:solidFill>
              </a:rPr>
              <a:t>De même que leurs désabonnements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EEE84F-2257-213F-82B8-0097BCC098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50690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B3BDC843-2A4F-7FE8-3F90-F20AEBED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26" y="1928446"/>
            <a:ext cx="5230531" cy="2370612"/>
          </a:xfrm>
          <a:prstGeom prst="rect">
            <a:avLst/>
          </a:prstGeom>
        </p:spPr>
      </p:pic>
      <p:sp>
        <p:nvSpPr>
          <p:cNvPr id="353" name="Google Shape;353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2428875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Code C#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Observateurs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et </a:t>
            </a:r>
            <a:r>
              <a:rPr lang="fr-FR" sz="2400" dirty="0" err="1">
                <a:solidFill>
                  <a:schemeClr val="accent2"/>
                </a:solidFill>
              </a:rPr>
              <a:t>IDisposable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61" name="Google Shape;36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26" y="4437587"/>
            <a:ext cx="5055417" cy="178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999C224-5590-34B5-CAC7-47696C179C38}"/>
              </a:ext>
            </a:extLst>
          </p:cNvPr>
          <p:cNvCxnSpPr>
            <a:cxnSpLocks/>
          </p:cNvCxnSpPr>
          <p:nvPr/>
        </p:nvCxnSpPr>
        <p:spPr>
          <a:xfrm flipV="1">
            <a:off x="5284673" y="4714645"/>
            <a:ext cx="1250558" cy="7948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38A1ED3C-43FD-C32A-1051-81F7C047FF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8797" y="4572631"/>
            <a:ext cx="5230531" cy="167409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FFFD76C-363D-A43B-81BD-DAF904360C54}"/>
              </a:ext>
            </a:extLst>
          </p:cNvPr>
          <p:cNvSpPr txBox="1"/>
          <p:nvPr/>
        </p:nvSpPr>
        <p:spPr>
          <a:xfrm>
            <a:off x="-31521" y="5967586"/>
            <a:ext cx="680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_</a:t>
            </a:r>
            <a:r>
              <a:rPr lang="fr-FR" sz="1600" dirty="0" err="1"/>
              <a:t>disposed</a:t>
            </a:r>
            <a:r>
              <a:rPr lang="fr-FR" sz="1600" dirty="0"/>
              <a:t> prend la valeur retournée par </a:t>
            </a:r>
            <a:r>
              <a:rPr lang="fr-FR" sz="1600" dirty="0" err="1"/>
              <a:t>Subscribe</a:t>
            </a:r>
            <a:r>
              <a:rPr lang="fr-FR" sz="1600" dirty="0"/>
              <a:t>(), une instance </a:t>
            </a:r>
            <a:r>
              <a:rPr lang="fr-FR" sz="1600" dirty="0" err="1"/>
              <a:t>IDisposable</a:t>
            </a:r>
            <a:r>
              <a:rPr lang="fr-FR" sz="1600" dirty="0"/>
              <a:t>, et stocke la liste d’observateurs et l’observateur courant.</a:t>
            </a:r>
          </a:p>
        </p:txBody>
      </p:sp>
      <p:sp>
        <p:nvSpPr>
          <p:cNvPr id="39" name="Google Shape;356;p16">
            <a:extLst>
              <a:ext uri="{FF2B5EF4-FFF2-40B4-BE49-F238E27FC236}">
                <a16:creationId xmlns:a16="http://schemas.microsoft.com/office/drawing/2014/main" id="{62198073-85A9-4DE7-DE88-404D165CF07E}"/>
              </a:ext>
            </a:extLst>
          </p:cNvPr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44C5EC-E6BD-E863-B6C3-EE531F01C93B}"/>
              </a:ext>
            </a:extLst>
          </p:cNvPr>
          <p:cNvSpPr txBox="1"/>
          <p:nvPr/>
        </p:nvSpPr>
        <p:spPr>
          <a:xfrm>
            <a:off x="6658796" y="3606608"/>
            <a:ext cx="4983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L’observateur s’ajoute alors à la liste du sujet en appelant la méthode </a:t>
            </a:r>
            <a:r>
              <a:rPr lang="fr-FR" sz="1600" dirty="0" err="1"/>
              <a:t>Subscribe</a:t>
            </a:r>
            <a:r>
              <a:rPr lang="fr-FR" sz="1600" dirty="0"/>
              <a:t>() de celui-ci, avec lui-même en paramètre.</a:t>
            </a:r>
          </a:p>
        </p:txBody>
      </p:sp>
      <p:sp>
        <p:nvSpPr>
          <p:cNvPr id="357" name="Google Shape;357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25</a:t>
            </a:fld>
            <a:endParaRPr sz="2000" dirty="0">
              <a:solidFill>
                <a:schemeClr val="accent2"/>
              </a:solidFill>
            </a:endParaRPr>
          </a:p>
        </p:txBody>
      </p:sp>
      <p:pic>
        <p:nvPicPr>
          <p:cNvPr id="12" name="Image 11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AEBCCF26-BB4E-02EE-0817-E676362250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004" y="893143"/>
            <a:ext cx="6546256" cy="1979100"/>
          </a:xfrm>
          <a:prstGeom prst="rect">
            <a:avLst/>
          </a:prstGeom>
        </p:spPr>
      </p:pic>
      <p:sp>
        <p:nvSpPr>
          <p:cNvPr id="9" name="Étoile : 5 branches 8">
            <a:extLst>
              <a:ext uri="{FF2B5EF4-FFF2-40B4-BE49-F238E27FC236}">
                <a16:creationId xmlns:a16="http://schemas.microsoft.com/office/drawing/2014/main" id="{142C4D34-AD75-BF6C-D704-CC03E8F5BB00}"/>
              </a:ext>
            </a:extLst>
          </p:cNvPr>
          <p:cNvSpPr/>
          <p:nvPr/>
        </p:nvSpPr>
        <p:spPr>
          <a:xfrm>
            <a:off x="4624905" y="1023939"/>
            <a:ext cx="420029" cy="417590"/>
          </a:xfrm>
          <a:prstGeom prst="star5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5D9D275-8016-75BF-02FA-BA17194C67ED}"/>
              </a:ext>
            </a:extLst>
          </p:cNvPr>
          <p:cNvSpPr txBox="1"/>
          <p:nvPr/>
        </p:nvSpPr>
        <p:spPr>
          <a:xfrm>
            <a:off x="5810251" y="1583282"/>
            <a:ext cx="38957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t’ai à l’œil ! Si tu changes d’état, je le saurai.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E3EBDF6-F37C-CBB4-3A92-C3A7D63F4CCF}"/>
              </a:ext>
            </a:extLst>
          </p:cNvPr>
          <p:cNvSpPr txBox="1"/>
          <p:nvPr/>
        </p:nvSpPr>
        <p:spPr>
          <a:xfrm>
            <a:off x="6646735" y="1115766"/>
            <a:ext cx="24987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</a:t>
            </a:r>
            <a:r>
              <a:rPr lang="fr-FR" dirty="0" err="1"/>
              <a:t>ConnectTo</a:t>
            </a:r>
            <a:r>
              <a:rPr lang="fr-FR" dirty="0"/>
              <a:t>()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1">
          <a:extLst>
            <a:ext uri="{FF2B5EF4-FFF2-40B4-BE49-F238E27FC236}">
              <a16:creationId xmlns:a16="http://schemas.microsoft.com/office/drawing/2014/main" id="{86490BCD-D5C1-38F7-7393-858C32CFB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>
            <a:extLst>
              <a:ext uri="{FF2B5EF4-FFF2-40B4-BE49-F238E27FC236}">
                <a16:creationId xmlns:a16="http://schemas.microsoft.com/office/drawing/2014/main" id="{67020C07-1265-5DC7-3A8A-6A5AE4889B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3" name="Google Shape;353;p16">
            <a:extLst>
              <a:ext uri="{FF2B5EF4-FFF2-40B4-BE49-F238E27FC236}">
                <a16:creationId xmlns:a16="http://schemas.microsoft.com/office/drawing/2014/main" id="{E26D8D78-C2A2-876D-1D0C-D03082228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2545506" cy="19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Exemple 2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Code C#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Observateurs</a:t>
            </a:r>
            <a:br>
              <a:rPr lang="fr-FR" sz="2400" dirty="0">
                <a:solidFill>
                  <a:schemeClr val="accent2"/>
                </a:solidFill>
              </a:rPr>
            </a:br>
            <a:r>
              <a:rPr lang="fr-FR" sz="2400" dirty="0">
                <a:solidFill>
                  <a:schemeClr val="accent2"/>
                </a:solidFill>
              </a:rPr>
              <a:t>et </a:t>
            </a:r>
            <a:r>
              <a:rPr lang="fr-FR" sz="2400" dirty="0" err="1">
                <a:solidFill>
                  <a:schemeClr val="accent2"/>
                </a:solidFill>
              </a:rPr>
              <a:t>IDisposable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56" name="Google Shape;356;p16">
            <a:extLst>
              <a:ext uri="{FF2B5EF4-FFF2-40B4-BE49-F238E27FC236}">
                <a16:creationId xmlns:a16="http://schemas.microsoft.com/office/drawing/2014/main" id="{7273CFC4-000C-FAE2-B31D-6ABCB7EBB40D}"/>
              </a:ext>
            </a:extLst>
          </p:cNvPr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58" name="Google Shape;358;p16">
            <a:extLst>
              <a:ext uri="{FF2B5EF4-FFF2-40B4-BE49-F238E27FC236}">
                <a16:creationId xmlns:a16="http://schemas.microsoft.com/office/drawing/2014/main" id="{0C6801E1-3954-CAED-E5CD-1C87FF2FF8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51" y="5162158"/>
            <a:ext cx="2854800" cy="100902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3" name="Image 1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F6DE6770-FFC6-B32E-C174-87443C9BEF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51" y="2572335"/>
            <a:ext cx="5145792" cy="2332206"/>
          </a:xfrm>
          <a:prstGeom prst="rect">
            <a:avLst/>
          </a:prstGeom>
        </p:spPr>
      </p:pic>
      <p:pic>
        <p:nvPicPr>
          <p:cNvPr id="3" name="Image 2" descr="Une image contenant texte, Police, capture d’écran, ligne&#10;&#10;Description générée automatiquement">
            <a:extLst>
              <a:ext uri="{FF2B5EF4-FFF2-40B4-BE49-F238E27FC236}">
                <a16:creationId xmlns:a16="http://schemas.microsoft.com/office/drawing/2014/main" id="{24F8C788-22D7-9E7D-603A-AF9F1F13C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1370" y="4924343"/>
            <a:ext cx="4025228" cy="1627286"/>
          </a:xfrm>
          <a:prstGeom prst="rect">
            <a:avLst/>
          </a:prstGeom>
        </p:spPr>
      </p:pic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0CE96E6-C14C-0B88-3032-88B97B0289F4}"/>
              </a:ext>
            </a:extLst>
          </p:cNvPr>
          <p:cNvCxnSpPr>
            <a:cxnSpLocks/>
          </p:cNvCxnSpPr>
          <p:nvPr/>
        </p:nvCxnSpPr>
        <p:spPr>
          <a:xfrm flipV="1">
            <a:off x="3000451" y="5264190"/>
            <a:ext cx="4268930" cy="4737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1140604-CD0E-C93D-C961-189C9C881161}"/>
              </a:ext>
            </a:extLst>
          </p:cNvPr>
          <p:cNvSpPr txBox="1"/>
          <p:nvPr/>
        </p:nvSpPr>
        <p:spPr>
          <a:xfrm>
            <a:off x="-14735" y="6146721"/>
            <a:ext cx="5487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1600" dirty="0"/>
              <a:t>_</a:t>
            </a:r>
            <a:r>
              <a:rPr lang="fr-FR" sz="1600" dirty="0" err="1"/>
              <a:t>disposed</a:t>
            </a:r>
            <a:r>
              <a:rPr lang="fr-FR" sz="1600" dirty="0"/>
              <a:t> contient la liste d’observateurs et l’observateur courant…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5589862-AF5C-3592-DF70-DE1AB27210DD}"/>
              </a:ext>
            </a:extLst>
          </p:cNvPr>
          <p:cNvSpPr txBox="1"/>
          <p:nvPr/>
        </p:nvSpPr>
        <p:spPr>
          <a:xfrm>
            <a:off x="7338911" y="4293321"/>
            <a:ext cx="46519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… et par la méthode Dispose() de l’interface </a:t>
            </a:r>
            <a:r>
              <a:rPr lang="fr-FR" sz="1600" dirty="0" err="1"/>
              <a:t>IDisposable</a:t>
            </a:r>
            <a:r>
              <a:rPr lang="fr-FR" sz="1600" dirty="0"/>
              <a:t>, peut se désabonner lui-même.</a:t>
            </a:r>
          </a:p>
        </p:txBody>
      </p:sp>
      <p:sp>
        <p:nvSpPr>
          <p:cNvPr id="357" name="Google Shape;357;p16">
            <a:extLst>
              <a:ext uri="{FF2B5EF4-FFF2-40B4-BE49-F238E27FC236}">
                <a16:creationId xmlns:a16="http://schemas.microsoft.com/office/drawing/2014/main" id="{DD72C4C4-29C3-B73D-F291-3CA117EA70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26</a:t>
            </a:fld>
            <a:endParaRPr sz="2000" dirty="0">
              <a:solidFill>
                <a:schemeClr val="accent2"/>
              </a:solidFill>
            </a:endParaRPr>
          </a:p>
        </p:txBody>
      </p:sp>
      <p:pic>
        <p:nvPicPr>
          <p:cNvPr id="9" name="Image 8" descr="Une image contenant ligne, diagramme&#10;&#10;Description générée automatiquement">
            <a:extLst>
              <a:ext uri="{FF2B5EF4-FFF2-40B4-BE49-F238E27FC236}">
                <a16:creationId xmlns:a16="http://schemas.microsoft.com/office/drawing/2014/main" id="{50EB5F54-DEA8-4C9D-C21D-8E6CCD1ED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2697" y="1070440"/>
            <a:ext cx="7392419" cy="2234917"/>
          </a:xfrm>
          <a:prstGeom prst="rect">
            <a:avLst/>
          </a:prstGeom>
        </p:spPr>
      </p:pic>
      <p:sp>
        <p:nvSpPr>
          <p:cNvPr id="4" name="Étoile : 5 branches 3">
            <a:extLst>
              <a:ext uri="{FF2B5EF4-FFF2-40B4-BE49-F238E27FC236}">
                <a16:creationId xmlns:a16="http://schemas.microsoft.com/office/drawing/2014/main" id="{E3EF56DA-FE19-8B6F-F5F1-E2C5E4DA2451}"/>
              </a:ext>
            </a:extLst>
          </p:cNvPr>
          <p:cNvSpPr/>
          <p:nvPr/>
        </p:nvSpPr>
        <p:spPr>
          <a:xfrm>
            <a:off x="4374357" y="1211103"/>
            <a:ext cx="488156" cy="474822"/>
          </a:xfrm>
          <a:prstGeom prst="star5">
            <a:avLst/>
          </a:prstGeom>
          <a:solidFill>
            <a:srgbClr val="FF0000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05B08D0-D533-7F8C-6F75-54E94D3CD559}"/>
              </a:ext>
            </a:extLst>
          </p:cNvPr>
          <p:cNvSpPr txBox="1"/>
          <p:nvPr/>
        </p:nvSpPr>
        <p:spPr>
          <a:xfrm>
            <a:off x="6334812" y="1825025"/>
            <a:ext cx="292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Je n’ai plus besoin de te surveiller.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86E284E-C509-0038-DE7D-F6B57A334936}"/>
              </a:ext>
            </a:extLst>
          </p:cNvPr>
          <p:cNvSpPr txBox="1"/>
          <p:nvPr/>
        </p:nvSpPr>
        <p:spPr>
          <a:xfrm>
            <a:off x="6736083" y="1211103"/>
            <a:ext cx="17062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Méthode Dispose()</a:t>
            </a:r>
          </a:p>
        </p:txBody>
      </p:sp>
    </p:spTree>
    <p:extLst>
      <p:ext uri="{BB962C8B-B14F-4D97-AF65-F5344CB8AC3E}">
        <p14:creationId xmlns:p14="http://schemas.microsoft.com/office/powerpoint/2010/main" val="11581874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/>
          <p:nvPr/>
        </p:nvSpPr>
        <p:spPr>
          <a:xfrm>
            <a:off x="14735" y="-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6" name="Google Shape;406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3300600" cy="189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 2</a:t>
            </a:r>
            <a:br>
              <a:rPr lang="fr-FR">
                <a:solidFill>
                  <a:schemeClr val="accent2"/>
                </a:solidFill>
              </a:rPr>
            </a:br>
            <a:r>
              <a:rPr lang="fr-FR" sz="2400">
                <a:solidFill>
                  <a:schemeClr val="accent2"/>
                </a:solidFill>
              </a:rPr>
              <a:t>Sortie console</a:t>
            </a:r>
            <a:endParaRPr>
              <a:solidFill>
                <a:schemeClr val="accent2"/>
              </a:solidFill>
            </a:endParaRPr>
          </a:p>
        </p:txBody>
      </p:sp>
      <p:pic>
        <p:nvPicPr>
          <p:cNvPr id="11" name="Image 10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B1FA4951-DBFB-5898-FC08-C20FC19A0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2" y="3984625"/>
            <a:ext cx="4944062" cy="2109466"/>
          </a:xfrm>
          <a:prstGeom prst="rect">
            <a:avLst/>
          </a:prstGeom>
        </p:spPr>
      </p:pic>
      <p:sp>
        <p:nvSpPr>
          <p:cNvPr id="407" name="Google Shape;407;p21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21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27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4B61488-66D6-844B-6D58-F8FA36700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972" y="1875593"/>
            <a:ext cx="5012961" cy="70494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8707EE4A-BA53-6A63-5234-CAE5A46ABA67}"/>
              </a:ext>
            </a:extLst>
          </p:cNvPr>
          <p:cNvSpPr txBox="1"/>
          <p:nvPr/>
        </p:nvSpPr>
        <p:spPr>
          <a:xfrm>
            <a:off x="5326192" y="4382745"/>
            <a:ext cx="65289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Bob n’est pas repéré une deuxième fois en tant qu’espion car l’observateur a forcé son désabonnement avant le second appel de la méthode entrainant la notification.</a:t>
            </a:r>
          </a:p>
        </p:txBody>
      </p:sp>
      <p:pic>
        <p:nvPicPr>
          <p:cNvPr id="18" name="Image 1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ED22EA44-A4BD-51CA-7FFD-0E1ECCC11E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2629" y="851680"/>
            <a:ext cx="7360806" cy="1206078"/>
          </a:xfrm>
          <a:prstGeom prst="rect">
            <a:avLst/>
          </a:prstGeom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0DA84A39-5EAD-38E3-00B3-2F6E2B3243A4}"/>
              </a:ext>
            </a:extLst>
          </p:cNvPr>
          <p:cNvCxnSpPr>
            <a:cxnSpLocks/>
          </p:cNvCxnSpPr>
          <p:nvPr/>
        </p:nvCxnSpPr>
        <p:spPr>
          <a:xfrm flipH="1" flipV="1">
            <a:off x="2739708" y="4451135"/>
            <a:ext cx="2571750" cy="2789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24884405-7F0A-9B63-1263-0936E88B10FC}"/>
              </a:ext>
            </a:extLst>
          </p:cNvPr>
          <p:cNvSpPr txBox="1"/>
          <p:nvPr/>
        </p:nvSpPr>
        <p:spPr>
          <a:xfrm>
            <a:off x="5363271" y="5469751"/>
            <a:ext cx="6491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L’observateur de la police secrète est abonné à Bill, il est ainsi repéré en tant que dissident par son vote.</a:t>
            </a: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45B3B4E-99B5-498C-40F8-D76DC0E17F29}"/>
              </a:ext>
            </a:extLst>
          </p:cNvPr>
          <p:cNvCxnSpPr>
            <a:cxnSpLocks/>
          </p:cNvCxnSpPr>
          <p:nvPr/>
        </p:nvCxnSpPr>
        <p:spPr>
          <a:xfrm flipH="1">
            <a:off x="2739708" y="4730039"/>
            <a:ext cx="2571750" cy="3209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8994254B-6A74-E0C1-CB07-BA971336045E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2603425" y="5731361"/>
            <a:ext cx="2759846" cy="1308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682B9EE2-DD6C-C074-2A84-548F88DE4A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6972" y="2594193"/>
            <a:ext cx="5571401" cy="74774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9751EAA-5499-DA0A-C217-944F6F1CF741}"/>
              </a:ext>
            </a:extLst>
          </p:cNvPr>
          <p:cNvSpPr/>
          <p:nvPr/>
        </p:nvSpPr>
        <p:spPr>
          <a:xfrm>
            <a:off x="216972" y="2580541"/>
            <a:ext cx="5879028" cy="1199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" name="Google Shape;416;p2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7" name="Google Shape;417;p22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 extrusionOk="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18" name="Google Shape;418;p2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chemeClr val="accent1">
                  <a:alpha val="69803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420" name="Google Shape;420;p2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427" name="Google Shape;427;p22"/>
          <p:cNvSpPr/>
          <p:nvPr/>
        </p:nvSpPr>
        <p:spPr>
          <a:xfrm>
            <a:off x="0" y="0"/>
            <a:ext cx="12192000" cy="686646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22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22"/>
          <p:cNvSpPr/>
          <p:nvPr/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rgbClr val="16B0E3">
              <a:alpha val="8784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30" name="Google Shape;430;p22"/>
          <p:cNvCxnSpPr/>
          <p:nvPr/>
        </p:nvCxnSpPr>
        <p:spPr>
          <a:xfrm>
            <a:off x="10134600" y="0"/>
            <a:ext cx="1727200" cy="6858000"/>
          </a:xfrm>
          <a:prstGeom prst="straightConnector1">
            <a:avLst/>
          </a:prstGeom>
          <a:noFill/>
          <a:ln w="15875" cap="sq" cmpd="sng">
            <a:solidFill>
              <a:schemeClr val="accent2"/>
            </a:solidFill>
            <a:prstDash val="solid"/>
            <a:bevel/>
            <a:headEnd type="none" w="sm" len="sm"/>
            <a:tailEnd type="none" w="sm" len="sm"/>
          </a:ln>
        </p:spPr>
      </p:cxnSp>
      <p:cxnSp>
        <p:nvCxnSpPr>
          <p:cNvPr id="431" name="Google Shape;431;p22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2" name="Google Shape;432;p22"/>
          <p:cNvSpPr txBox="1">
            <a:spLocks noGrp="1"/>
          </p:cNvSpPr>
          <p:nvPr>
            <p:ph type="title"/>
          </p:nvPr>
        </p:nvSpPr>
        <p:spPr>
          <a:xfrm>
            <a:off x="3894021" y="153985"/>
            <a:ext cx="4415096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lang="fr-FR" sz="5400" dirty="0">
                <a:solidFill>
                  <a:schemeClr val="accent2">
                    <a:lumMod val="75000"/>
                  </a:schemeClr>
                </a:solidFill>
              </a:rPr>
              <a:t>Conclusion</a:t>
            </a:r>
            <a:endParaRPr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33" name="Google Shape;433;p22"/>
          <p:cNvSpPr/>
          <p:nvPr/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 extrusionOk="0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4" name="Google Shape;434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lt2"/>
                </a:solidFill>
              </a:rPr>
              <a:t>28</a:t>
            </a:fld>
            <a:endParaRPr sz="2000">
              <a:solidFill>
                <a:schemeClr val="lt2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63D067F-1217-870A-0E85-3D888D8E4D5D}"/>
              </a:ext>
            </a:extLst>
          </p:cNvPr>
          <p:cNvSpPr txBox="1"/>
          <p:nvPr/>
        </p:nvSpPr>
        <p:spPr>
          <a:xfrm>
            <a:off x="2137701" y="2143317"/>
            <a:ext cx="79277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Design Pattern Observateur est utile lorsque l’on veut être notifié du changement d’état d’un objet sans pour autant le surveiller en permanence (dans le cas d’une IHM par exemple).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Le principe d’abonnement est utilisé. Quand un objet a un attribut dont la valeur change, il notifie les observateurs abonnés et ceux-ci réagissent en conséquence.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fr-FR" dirty="0"/>
              <a:t>L’interface </a:t>
            </a:r>
            <a:r>
              <a:rPr lang="fr-FR" dirty="0" err="1"/>
              <a:t>IDisposable</a:t>
            </a:r>
            <a:r>
              <a:rPr lang="fr-FR" dirty="0"/>
              <a:t> de .NET donne plus de pouvoir aux observateurs, leur permettant directement de s’ajouter et de se supprimer des listes d’observateurs des sujets.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Google Shape;168;p3"/>
          <p:cNvCxnSpPr/>
          <p:nvPr/>
        </p:nvCxnSpPr>
        <p:spPr>
          <a:xfrm>
            <a:off x="5221529" y="1460500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cap="none">
                <a:solidFill>
                  <a:schemeClr val="accent2"/>
                </a:solidFill>
              </a:rPr>
              <a:t>Présentation</a:t>
            </a:r>
            <a:endParaRPr cap="none">
              <a:solidFill>
                <a:schemeClr val="accent2"/>
              </a:solidFill>
            </a:endParaRPr>
          </a:p>
        </p:txBody>
      </p:sp>
      <p:sp>
        <p:nvSpPr>
          <p:cNvPr id="170" name="Google Shape;170;p3"/>
          <p:cNvSpPr txBox="1">
            <a:spLocks noGrp="1"/>
          </p:cNvSpPr>
          <p:nvPr>
            <p:ph type="body" idx="1"/>
          </p:nvPr>
        </p:nvSpPr>
        <p:spPr>
          <a:xfrm>
            <a:off x="5634020" y="81663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 dirty="0"/>
              <a:t>Définition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Design Pattern comportemental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Principe « d’abonnement »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Observateur(s) informé(s) des modifications de l’observé</a:t>
            </a:r>
            <a:endParaRPr dirty="0"/>
          </a:p>
          <a:p>
            <a:pPr marL="742950" lvl="1" indent="-204469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None/>
            </a:pPr>
            <a:endParaRPr dirty="0"/>
          </a:p>
        </p:txBody>
      </p:sp>
      <p:sp>
        <p:nvSpPr>
          <p:cNvPr id="171" name="Google Shape;171;p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3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7" name="Google Shape;177;p4"/>
          <p:cNvSpPr txBox="1">
            <a:spLocks noGrp="1"/>
          </p:cNvSpPr>
          <p:nvPr>
            <p:ph type="title"/>
          </p:nvPr>
        </p:nvSpPr>
        <p:spPr>
          <a:xfrm>
            <a:off x="103696" y="1179150"/>
            <a:ext cx="3493414" cy="446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sz="2800" dirty="0">
                <a:solidFill>
                  <a:schemeClr val="accent2"/>
                </a:solidFill>
              </a:rPr>
              <a:t>Présentation</a:t>
            </a:r>
            <a:br>
              <a:rPr lang="fr-FR" sz="2800" dirty="0">
                <a:solidFill>
                  <a:schemeClr val="accent2"/>
                </a:solidFill>
              </a:rPr>
            </a:br>
            <a:r>
              <a:rPr lang="fr-FR" sz="2800" dirty="0">
                <a:solidFill>
                  <a:schemeClr val="accent2"/>
                </a:solidFill>
              </a:rPr>
              <a:t>Diagramme UML Structure</a:t>
            </a:r>
            <a:endParaRPr sz="2800" dirty="0">
              <a:solidFill>
                <a:schemeClr val="accent2"/>
              </a:solidFill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179" name="Google Shape;179;p4"/>
          <p:cNvCxnSpPr/>
          <p:nvPr/>
        </p:nvCxnSpPr>
        <p:spPr>
          <a:xfrm>
            <a:off x="4656670" y="1442595"/>
            <a:ext cx="0" cy="39370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0" name="Google Shape;180;p4"/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81" name="Google Shape;181;p4" descr="Une image contenant texte, capture d’écran, ligne, Parallè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78500" y="979325"/>
            <a:ext cx="8062549" cy="4968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4</a:t>
            </a:fld>
            <a:endParaRPr sz="2000">
              <a:solidFill>
                <a:schemeClr val="accent2"/>
              </a:solidFill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5000929" y="996600"/>
            <a:ext cx="1712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sujet</a:t>
            </a:r>
            <a:endParaRPr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7421451" y="2710100"/>
            <a:ext cx="31470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Interface observateur</a:t>
            </a:r>
            <a:endParaRPr sz="1600" dirty="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4364175" y="4013200"/>
            <a:ext cx="14943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Sujet concret</a:t>
            </a:r>
            <a:endParaRPr sz="16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7610100" y="5593575"/>
            <a:ext cx="2563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Observateurs concrets</a:t>
            </a: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>
          <a:extLst>
            <a:ext uri="{FF2B5EF4-FFF2-40B4-BE49-F238E27FC236}">
              <a16:creationId xmlns:a16="http://schemas.microsoft.com/office/drawing/2014/main" id="{B93DF2A7-9F4E-DE42-5D88-D4859F96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>
            <a:extLst>
              <a:ext uri="{FF2B5EF4-FFF2-40B4-BE49-F238E27FC236}">
                <a16:creationId xmlns:a16="http://schemas.microsoft.com/office/drawing/2014/main" id="{E8DBC16F-0BE7-73E8-8D5E-4A269AF75427}"/>
              </a:ext>
            </a:extLst>
          </p:cNvPr>
          <p:cNvSpPr/>
          <p:nvPr/>
        </p:nvSpPr>
        <p:spPr>
          <a:xfrm>
            <a:off x="0" y="-179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8">
            <a:extLst>
              <a:ext uri="{FF2B5EF4-FFF2-40B4-BE49-F238E27FC236}">
                <a16:creationId xmlns:a16="http://schemas.microsoft.com/office/drawing/2014/main" id="{1B579782-1C9E-2188-539D-B614C87BA9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17912"/>
            <a:ext cx="3076762" cy="18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Présentation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3200" dirty="0">
                <a:solidFill>
                  <a:schemeClr val="accent2"/>
                </a:solidFill>
              </a:rPr>
              <a:t>Diagramme UML</a:t>
            </a:r>
            <a:br>
              <a:rPr lang="fr-FR" sz="3200" dirty="0">
                <a:solidFill>
                  <a:schemeClr val="accent2"/>
                </a:solidFill>
              </a:rPr>
            </a:br>
            <a:r>
              <a:rPr lang="fr-FR" sz="3200" dirty="0">
                <a:solidFill>
                  <a:schemeClr val="accent2"/>
                </a:solidFill>
              </a:rPr>
              <a:t>Séquence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7" name="Google Shape;217;p8">
            <a:extLst>
              <a:ext uri="{FF2B5EF4-FFF2-40B4-BE49-F238E27FC236}">
                <a16:creationId xmlns:a16="http://schemas.microsoft.com/office/drawing/2014/main" id="{22E9AD5E-42FF-DF46-494F-98054FBF9CA1}"/>
              </a:ext>
            </a:extLst>
          </p:cNvPr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" name="Image 4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0E78292-85D3-1F5E-41AE-D19C7F58C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837" y="3428999"/>
            <a:ext cx="5900738" cy="3075738"/>
          </a:xfrm>
          <a:prstGeom prst="rect">
            <a:avLst/>
          </a:prstGeom>
        </p:spPr>
      </p:pic>
      <p:sp>
        <p:nvSpPr>
          <p:cNvPr id="221" name="Google Shape;221;p8">
            <a:extLst>
              <a:ext uri="{FF2B5EF4-FFF2-40B4-BE49-F238E27FC236}">
                <a16:creationId xmlns:a16="http://schemas.microsoft.com/office/drawing/2014/main" id="{305DBE15-E11F-7119-AF85-26B83A43087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5</a:t>
            </a:fld>
            <a:endParaRPr sz="2000">
              <a:solidFill>
                <a:schemeClr val="accent2"/>
              </a:solidFill>
            </a:endParaRPr>
          </a:p>
        </p:txBody>
      </p:sp>
      <p:sp>
        <p:nvSpPr>
          <p:cNvPr id="219" name="Google Shape;219;p8">
            <a:extLst>
              <a:ext uri="{FF2B5EF4-FFF2-40B4-BE49-F238E27FC236}">
                <a16:creationId xmlns:a16="http://schemas.microsoft.com/office/drawing/2014/main" id="{B46AA108-0140-D70B-1203-B9369ED2DA70}"/>
              </a:ext>
            </a:extLst>
          </p:cNvPr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" name="Image 2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758BF329-30FD-2623-BC7B-9C6F0D8E8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837" y="254985"/>
            <a:ext cx="5900738" cy="307573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3014109-2439-B043-5212-D23532DEADBB}"/>
              </a:ext>
            </a:extLst>
          </p:cNvPr>
          <p:cNvSpPr txBox="1"/>
          <p:nvPr/>
        </p:nvSpPr>
        <p:spPr>
          <a:xfrm>
            <a:off x="252005" y="3149478"/>
            <a:ext cx="36385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Ajout/Suppression des observateurs du sujet par le client.</a:t>
            </a:r>
          </a:p>
        </p:txBody>
      </p:sp>
    </p:spTree>
    <p:extLst>
      <p:ext uri="{BB962C8B-B14F-4D97-AF65-F5344CB8AC3E}">
        <p14:creationId xmlns:p14="http://schemas.microsoft.com/office/powerpoint/2010/main" val="2924525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4">
          <a:extLst>
            <a:ext uri="{FF2B5EF4-FFF2-40B4-BE49-F238E27FC236}">
              <a16:creationId xmlns:a16="http://schemas.microsoft.com/office/drawing/2014/main" id="{54CD0942-2490-07DE-730D-A963EF2F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">
            <a:extLst>
              <a:ext uri="{FF2B5EF4-FFF2-40B4-BE49-F238E27FC236}">
                <a16:creationId xmlns:a16="http://schemas.microsoft.com/office/drawing/2014/main" id="{1758F6EA-1037-E8DC-C3A2-21ED8460373A}"/>
              </a:ext>
            </a:extLst>
          </p:cNvPr>
          <p:cNvSpPr/>
          <p:nvPr/>
        </p:nvSpPr>
        <p:spPr>
          <a:xfrm>
            <a:off x="0" y="-179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6" name="Google Shape;216;p8">
            <a:extLst>
              <a:ext uri="{FF2B5EF4-FFF2-40B4-BE49-F238E27FC236}">
                <a16:creationId xmlns:a16="http://schemas.microsoft.com/office/drawing/2014/main" id="{5FD03DF8-24B3-0A26-263E-E8916F2D3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4735" y="-35824"/>
            <a:ext cx="3076762" cy="186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dirty="0">
                <a:solidFill>
                  <a:schemeClr val="accent2"/>
                </a:solidFill>
              </a:rPr>
              <a:t>Présentation</a:t>
            </a:r>
            <a:br>
              <a:rPr lang="fr-FR" dirty="0">
                <a:solidFill>
                  <a:schemeClr val="accent2"/>
                </a:solidFill>
              </a:rPr>
            </a:br>
            <a:r>
              <a:rPr lang="fr-FR" sz="3200" dirty="0">
                <a:solidFill>
                  <a:schemeClr val="accent2"/>
                </a:solidFill>
              </a:rPr>
              <a:t>Diagramme UML</a:t>
            </a:r>
            <a:br>
              <a:rPr lang="fr-FR" sz="3200" dirty="0">
                <a:solidFill>
                  <a:schemeClr val="accent2"/>
                </a:solidFill>
              </a:rPr>
            </a:br>
            <a:r>
              <a:rPr lang="fr-FR" sz="3200" dirty="0">
                <a:solidFill>
                  <a:schemeClr val="accent2"/>
                </a:solidFill>
              </a:rPr>
              <a:t>Séquence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17" name="Google Shape;217;p8">
            <a:extLst>
              <a:ext uri="{FF2B5EF4-FFF2-40B4-BE49-F238E27FC236}">
                <a16:creationId xmlns:a16="http://schemas.microsoft.com/office/drawing/2014/main" id="{C8060CD6-EEE4-D432-8137-525CD230B573}"/>
              </a:ext>
            </a:extLst>
          </p:cNvPr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1" name="Google Shape;221;p8">
            <a:extLst>
              <a:ext uri="{FF2B5EF4-FFF2-40B4-BE49-F238E27FC236}">
                <a16:creationId xmlns:a16="http://schemas.microsoft.com/office/drawing/2014/main" id="{40FCCD4B-09A1-58BA-B777-8E61C75FBA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6</a:t>
            </a:fld>
            <a:endParaRPr sz="2000">
              <a:solidFill>
                <a:schemeClr val="accent2"/>
              </a:solidFill>
            </a:endParaRPr>
          </a:p>
        </p:txBody>
      </p:sp>
      <p:pic>
        <p:nvPicPr>
          <p:cNvPr id="3" name="Image 2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C9961692-8AF6-914D-F2AE-368852595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883" y="695325"/>
            <a:ext cx="8413385" cy="5038725"/>
          </a:xfrm>
          <a:prstGeom prst="rect">
            <a:avLst/>
          </a:prstGeom>
        </p:spPr>
      </p:pic>
      <p:sp>
        <p:nvSpPr>
          <p:cNvPr id="219" name="Google Shape;219;p8">
            <a:extLst>
              <a:ext uri="{FF2B5EF4-FFF2-40B4-BE49-F238E27FC236}">
                <a16:creationId xmlns:a16="http://schemas.microsoft.com/office/drawing/2014/main" id="{E02651B9-1602-BA29-B2CD-F28B5A5DCD91}"/>
              </a:ext>
            </a:extLst>
          </p:cNvPr>
          <p:cNvSpPr/>
          <p:nvPr/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9526C77-0069-B749-88D9-6B1A4C8A5A2B}"/>
              </a:ext>
            </a:extLst>
          </p:cNvPr>
          <p:cNvSpPr txBox="1"/>
          <p:nvPr/>
        </p:nvSpPr>
        <p:spPr>
          <a:xfrm>
            <a:off x="242627" y="3059668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Changement d’état du sujet et notification puis mise à jour des observateurs.</a:t>
            </a:r>
          </a:p>
        </p:txBody>
      </p:sp>
    </p:spTree>
    <p:extLst>
      <p:ext uri="{BB962C8B-B14F-4D97-AF65-F5344CB8AC3E}">
        <p14:creationId xmlns:p14="http://schemas.microsoft.com/office/powerpoint/2010/main" val="30248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5"/>
          <p:cNvCxnSpPr/>
          <p:nvPr/>
        </p:nvCxnSpPr>
        <p:spPr>
          <a:xfrm>
            <a:off x="5221529" y="1460500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2" name="Google Shape;192;p5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cap="none">
                <a:solidFill>
                  <a:schemeClr val="accent2"/>
                </a:solidFill>
              </a:rPr>
              <a:t>Présentation</a:t>
            </a:r>
            <a:endParaRPr cap="none">
              <a:solidFill>
                <a:schemeClr val="accent2"/>
              </a:solidFill>
            </a:endParaRPr>
          </a:p>
        </p:txBody>
      </p:sp>
      <p:sp>
        <p:nvSpPr>
          <p:cNvPr id="193" name="Google Shape;193;p5"/>
          <p:cNvSpPr txBox="1">
            <a:spLocks noGrp="1"/>
          </p:cNvSpPr>
          <p:nvPr>
            <p:ph type="body" idx="1"/>
          </p:nvPr>
        </p:nvSpPr>
        <p:spPr>
          <a:xfrm>
            <a:off x="5436095" y="81658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 dirty="0"/>
              <a:t>Avantages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Découplage fort entre les « observateurs » et les « observés »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Extensibilité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Notifications automatiques des mises à jour à « l’observateur »</a:t>
            </a:r>
            <a:endParaRPr dirty="0"/>
          </a:p>
        </p:txBody>
      </p:sp>
      <p:sp>
        <p:nvSpPr>
          <p:cNvPr id="194" name="Google Shape;194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7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9" name="Google Shape;199;p6"/>
          <p:cNvCxnSpPr/>
          <p:nvPr/>
        </p:nvCxnSpPr>
        <p:spPr>
          <a:xfrm>
            <a:off x="5231429" y="1460450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359" cy="52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cap="none">
                <a:solidFill>
                  <a:schemeClr val="accent2"/>
                </a:solidFill>
              </a:rPr>
              <a:t>Présentation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1" name="Google Shape;201;p6"/>
          <p:cNvSpPr txBox="1">
            <a:spLocks noGrp="1"/>
          </p:cNvSpPr>
          <p:nvPr>
            <p:ph type="body" idx="1"/>
          </p:nvPr>
        </p:nvSpPr>
        <p:spPr>
          <a:xfrm>
            <a:off x="5436095" y="81658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Noto Sans Symbols"/>
              <a:buChar char="⮚"/>
            </a:pPr>
            <a:r>
              <a:rPr lang="fr-FR" dirty="0"/>
              <a:t>Inconvénients :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Notifications automatiques, même si non pertinentes</a:t>
            </a:r>
            <a:endParaRPr dirty="0"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80"/>
              <a:buFont typeface="Noto Sans Symbols"/>
              <a:buChar char="⮚"/>
            </a:pPr>
            <a:r>
              <a:rPr lang="fr-FR" dirty="0"/>
              <a:t>Impact sur les performances si la liste d’observateurs est longue</a:t>
            </a:r>
            <a:endParaRPr dirty="0"/>
          </a:p>
        </p:txBody>
      </p:sp>
      <p:sp>
        <p:nvSpPr>
          <p:cNvPr id="202" name="Google Shape;202;p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8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7"/>
          <p:cNvCxnSpPr/>
          <p:nvPr/>
        </p:nvCxnSpPr>
        <p:spPr>
          <a:xfrm>
            <a:off x="5231429" y="1460500"/>
            <a:ext cx="0" cy="39369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8" name="Google Shape;208;p7"/>
          <p:cNvSpPr txBox="1">
            <a:spLocks noGrp="1"/>
          </p:cNvSpPr>
          <p:nvPr>
            <p:ph type="title"/>
          </p:nvPr>
        </p:nvSpPr>
        <p:spPr>
          <a:xfrm>
            <a:off x="643467" y="816638"/>
            <a:ext cx="33675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>
                <a:solidFill>
                  <a:schemeClr val="accent2"/>
                </a:solidFill>
              </a:rPr>
              <a:t>Exemples :</a:t>
            </a:r>
            <a:endParaRPr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fr-FR" sz="2400">
                <a:solidFill>
                  <a:schemeClr val="accent2"/>
                </a:solidFill>
              </a:rPr>
              <a:t>Cas concret 1</a:t>
            </a:r>
            <a:endParaRPr sz="2400">
              <a:solidFill>
                <a:schemeClr val="accent2"/>
              </a:solidFill>
            </a:endParaRPr>
          </a:p>
        </p:txBody>
      </p:sp>
      <p:sp>
        <p:nvSpPr>
          <p:cNvPr id="209" name="Google Shape;209;p7"/>
          <p:cNvSpPr txBox="1">
            <a:spLocks noGrp="1"/>
          </p:cNvSpPr>
          <p:nvPr>
            <p:ph type="body" idx="1"/>
          </p:nvPr>
        </p:nvSpPr>
        <p:spPr>
          <a:xfrm>
            <a:off x="5643920" y="816638"/>
            <a:ext cx="4619700" cy="52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fr-FR"/>
              <a:t>Exemple 1 : « Abonnement »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fr-FR" sz="1600"/>
              <a:t>Contexte : « Un client s’abonne à un journal pour le recevoir à domicile »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4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-FR" sz="2000">
                <a:solidFill>
                  <a:schemeClr val="accent2"/>
                </a:solidFill>
              </a:rPr>
              <a:t>9</a:t>
            </a:fld>
            <a:endParaRPr sz="2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1406</TotalTime>
  <Words>933</Words>
  <Application>Microsoft Office PowerPoint</Application>
  <PresentationFormat>Grand écran</PresentationFormat>
  <Paragraphs>152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3" baseType="lpstr">
      <vt:lpstr>Arial</vt:lpstr>
      <vt:lpstr>Noto Sans Symbols</vt:lpstr>
      <vt:lpstr>Trebuchet MS</vt:lpstr>
      <vt:lpstr>Wingdings</vt:lpstr>
      <vt:lpstr>Facette</vt:lpstr>
      <vt:lpstr>Design Pattern Observer / Observateur</vt:lpstr>
      <vt:lpstr>Sommaire</vt:lpstr>
      <vt:lpstr>Présentation</vt:lpstr>
      <vt:lpstr>Présentation Diagramme UML Structure</vt:lpstr>
      <vt:lpstr>Présentation Diagramme UML Séquence</vt:lpstr>
      <vt:lpstr>Présentation Diagramme UML Séquence</vt:lpstr>
      <vt:lpstr>Présentation</vt:lpstr>
      <vt:lpstr>Présentation</vt:lpstr>
      <vt:lpstr>Exemples : Cas concret 1</vt:lpstr>
      <vt:lpstr>Exemple 1 Diagramme UML</vt:lpstr>
      <vt:lpstr>Exemple 1 Code C# 1) les interfaces</vt:lpstr>
      <vt:lpstr>Exemple 1 Code C# 2) le sujet concret</vt:lpstr>
      <vt:lpstr>Exemple 1 Code C# 2) le sujet concret</vt:lpstr>
      <vt:lpstr>Exemple 1 Code C# 3) l’observateur concret</vt:lpstr>
      <vt:lpstr>Exemple 1 Sortie console</vt:lpstr>
      <vt:lpstr>Exemples : Cas concret 2</vt:lpstr>
      <vt:lpstr>Exemple 2 Diagramme UML, interfaces</vt:lpstr>
      <vt:lpstr>Exemple 2 Diagramme UML, Observateurs</vt:lpstr>
      <vt:lpstr>Exemple 2 Diagramme UML, Sujets</vt:lpstr>
      <vt:lpstr>Exemple 2 Diagramme UML Général</vt:lpstr>
      <vt:lpstr>Exemple 2 Code C# Sujets abstraits</vt:lpstr>
      <vt:lpstr>Exemple 2 Code C# Sujets concrets</vt:lpstr>
      <vt:lpstr>Exemple 2 Code C# Observateurs concrets</vt:lpstr>
      <vt:lpstr>Interface IDisposable</vt:lpstr>
      <vt:lpstr>Exemple 2 Code C# Observateurs et IDisposable</vt:lpstr>
      <vt:lpstr>Exemple 2 Code C# Observateurs et IDisposable</vt:lpstr>
      <vt:lpstr>Exemple 2 Sortie console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MAURICE Anthony</dc:creator>
  <cp:lastModifiedBy>MAURICE Anthony</cp:lastModifiedBy>
  <cp:revision>83</cp:revision>
  <dcterms:created xsi:type="dcterms:W3CDTF">2024-12-02T07:35:01Z</dcterms:created>
  <dcterms:modified xsi:type="dcterms:W3CDTF">2024-12-10T11:34:15Z</dcterms:modified>
</cp:coreProperties>
</file>