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8" r:id="rId9"/>
    <p:sldId id="265" r:id="rId10"/>
    <p:sldId id="271" r:id="rId11"/>
    <p:sldId id="270" r:id="rId12"/>
    <p:sldId id="273" r:id="rId13"/>
    <p:sldId id="272" r:id="rId14"/>
    <p:sldId id="269" r:id="rId15"/>
    <p:sldId id="276" r:id="rId16"/>
    <p:sldId id="275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1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3T09:57:35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24575,'0'-5'0,"2"-1"0,-1 1 0,0 0 0,1-1 0,0 1 0,1 0 0,-1 0 0,1 0 0,0 0 0,5-6 0,15-32 0,-23 41 0,1 1 0,-1-1 0,1 1 0,-1 0 0,1-1 0,-1 1 0,1 0 0,0-1 0,-1 1 0,1 0 0,0 0 0,0 0 0,0 0 0,0 0 0,0 0 0,0 0 0,0 0 0,1 0 0,-1 0 0,0 0 0,0 1 0,1-1 0,-1 0 0,0 1 0,1-1 0,-1 1 0,1 0 0,-1-1 0,1 1 0,-1 0 0,0 0 0,1 0 0,-1 0 0,1 0 0,-1 0 0,1 1 0,-1-1 0,1 0 0,-1 1 0,0-1 0,2 2 0,0-1 0,-1 0 0,0 0 0,1 1 0,-1 0 0,0-1 0,0 1 0,0 0 0,-1 0 0,1 0 0,0 0 0,-1 0 0,1 0 0,-1 0 0,1 1 0,-1-1 0,0 1 0,0-1 0,0 1 0,-1-1 0,1 1 0,-1-1 0,1 5 0,0 7 0,-3 167 0,1-176 0,-1-7 0,-1-17 0,0-27 0,4-13 0,-2-92 0,1 150 0,0 1 0,0-1 0,0 1 0,0-1 0,0 0 0,0 1 0,0-1 0,0 0 0,0 1 0,0-1 0,0 0 0,0 1 0,0-1 0,-1 0 0,1 1 0,0-1 0,0 1 0,-1-1 0,1 0 0,-1 1 0,1-1 0,0 1 0,-1-1 0,1 1 0,-1-1 0,1 1 0,-1 0 0,1-1 0,-1 1 0,1-1 0,-1 1 0,0 0 0,1 0 0,-1-1 0,1 1 0,-1 0 0,0 0 0,0 0 0,-1 0 0,0 1 0,0 0 0,0 0 0,0 0 0,0 0 0,0 0 0,0 0 0,1 1 0,-1-1 0,0 0 0,-2 4 0,-36 48 0,31-34-1365,5-11-5461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E09F-724B-4FDB-834F-9B71A09FEBA6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84180-477A-464B-86BF-96CA3922C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59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Iiterator</a:t>
            </a:r>
            <a:r>
              <a:rPr lang="fr-FR" dirty="0"/>
              <a:t> parcourt la collection, </a:t>
            </a:r>
            <a:r>
              <a:rPr lang="fr-FR" dirty="0" err="1"/>
              <a:t>ConcreteAggregate</a:t>
            </a:r>
            <a:r>
              <a:rPr lang="fr-FR" dirty="0"/>
              <a:t> est votre collection (une liste par exemple), </a:t>
            </a:r>
            <a:r>
              <a:rPr lang="fr-FR" dirty="0" err="1"/>
              <a:t>ConcreteIterator</a:t>
            </a:r>
            <a:r>
              <a:rPr lang="fr-FR" dirty="0"/>
              <a:t> est un moyen de la parcourir. On peut avoir autant d’Iterator que nécessaire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60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liste qu’on a l’habitude d’utiliser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realise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bien l’interface IEnumerable (en passant par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IList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&lt;T&gt; et ICollection&lt;T&gt;) et contient un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itérator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qui s’appelle ici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Enumerator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s’en servira par exemple pour ajouter une partie d’une autre collection (pas forcément une liste d’où l’intérêt du design pattern) à notre liste, c’est la méthode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AddRange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voit ici quand il est nécessaire d’utiliser le design pattern et quand ça ne fait que rajouter de la complexité. Microsoft a estimé que l’implémentation de la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n’avait pas besoin du design pattern lui-même, sauf si elle doit interagir avec des collections qui fonctionnent différemment.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69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Pour éviter de créer une fonction par type de collection existante, il y a une version optimisée pour ICollection et une version pour les autres où on demande à la collection d’utiliser son propre itérateur pour insérer les éléments un à un dans la liste.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53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Puisque IEnumerable existe, on va s’en servir. On pourrait utiliser nos propres interfaces, mais les différences sont très faibles.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aura donc une étagère qui contient entre 0 et plusieurs livres. On a deux moyens de la parcourir, chacun représenté par son itérateur.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6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stocke nos livres dans une liste accessible et modifiable.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a encapsulé les fonctions de la liste (count et [],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et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) pour ne pas avoir à exposer la liste plus tard.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ajoute enfin une fonction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GetEnumerator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qui va nous permettre de choisir la méthode de parcours de la liste par défaut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dernière ne sert qu’à la rétrocompatibilité car IEnumerable&lt;T&gt; réalise IEnumerable.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1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L’Enumérateur sert à parcourir notre classe, ce qui revient ici à parcourir la liste des livres. Pour cela on a besoin de savoir où on est dans la liste, de pouvoir avancer si possible, et de remettre à zéro l’itérateur, voire de le détruire.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755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crée une étagère avec 5 livres.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Pour parcourir l’étagère, il faut donc lui crée un itérateur, dans le premier cas, c’est celui par défaut de la classe.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va lui demander de parcourir la classe et d’afficher les données de chaque livre.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Dans le deuxième cas, on crée un itérateur par auteur pour qu’il parcourt la version triée de la bibliothèque.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écrit le tout dans la console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96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89790-64F8-6B1A-6B6A-0988D159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E36CCB9-E6A1-55F6-E0FD-41512DE3D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38FABA-60CB-DBCA-7CEB-FF3E8F2F8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crée une étagère avec 5 livres.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Pour parcourir l’étagère, il faut donc lui crée un itérateur, dans le premier cas, c’est celui par défaut de la classe.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va lui demander de parcourir la classe et d’afficher les données de chaque livre.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Dans le deuxième cas, on crée un itérateur par auteur pour qu’il parcourt la version triée de la bibliothèque.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 écrit le tout dans la console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B67E7F-84FD-33F3-6D03-17E8C535D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D84180-477A-464B-86BF-96CA3922C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278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B31607DD-8D99-4230-A445-A19E20C55594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01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C118-15AE-41DB-8CC8-7DC847C37ACD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77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5F7D9F23-983D-4E90-831C-D5C04F102D94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9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71DD-2851-4902-BE17-B7266653F2C7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87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A9946E12-FC9E-46BB-8576-84EEBD753403}" type="datetime1">
              <a:rPr lang="en-US" smtClean="0"/>
              <a:t>12/3/2024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4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D089-AF9F-40D1-A886-8CB1024A89D1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F00D2-CCFC-46D0-83F3-AE0651419626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791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B0CB5-F66A-4C84-8A26-86C6B8765356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4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D71F8-472D-4514-B99E-2ABD3D5618AE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0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18B25936-9EA0-41D8-9E19-7D6312425B92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1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5626FFCB-C15A-4318-A20A-4AC4829974B9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4B9FF97-0D1A-40D9-8896-246C39C9116E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‹N°›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5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Écran d’accueil des couleurs sur une surface blanche">
            <a:extLst>
              <a:ext uri="{FF2B5EF4-FFF2-40B4-BE49-F238E27FC236}">
                <a16:creationId xmlns:a16="http://schemas.microsoft.com/office/drawing/2014/main" id="{CA4DB2C6-D32F-B3BD-2A8B-FEF22975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8" r="-1" b="2259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0416BA-6A8D-DF79-F8C4-71EA1E9D0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fr-FR" sz="7200" dirty="0"/>
              <a:t>Design Pattern Iterator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41F743-4651-8287-BDEA-F67E909D3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555B9-73A3-0104-FAFD-2ED1BB3F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0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924611-E10A-5920-D7B9-26823A4CD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970B4F0-E299-1A97-12A4-B231D738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43" y="129209"/>
            <a:ext cx="4822991" cy="1330748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La classe Bookshelf: la collection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7D9E84F-4FA1-8698-662F-51868F7E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10</a:t>
            </a:fld>
            <a:endParaRPr lang="en-US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6FE8AEA-F866-81A3-6E78-2B2C89918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34" y="80481"/>
            <a:ext cx="6488247" cy="676048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8E55C18-9CBD-89D6-C14D-0064A2C65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76" y="2666198"/>
            <a:ext cx="4668225" cy="27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5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68E815-219C-0885-E76E-E3A572D5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052226A-480E-5802-6DC8-91EAEE74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442913"/>
            <a:ext cx="4657298" cy="1694000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Itérateur dans l’ordre de rangement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808A252-BD09-9FD3-357D-31EB77B9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11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DED5A45-10E3-C8E7-2F8E-25CE5426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912" y="84229"/>
            <a:ext cx="5722992" cy="6689542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7955F3D-EB28-4904-B086-A9A652DD2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90" y="2179650"/>
            <a:ext cx="3694494" cy="413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8F4B48B-FBF3-BD69-EB1C-0C397BFE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7444506" cy="134461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Résultat que l’on va rechercher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E766CBC-F804-5DFD-9A52-379AE0A95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309" y="2627698"/>
            <a:ext cx="10941381" cy="220214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7F63FE-A444-C4C0-7E23-3E89FD70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2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0704AB-E9B8-F9A2-D420-BECE4030C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2D2F311-1D46-D5C3-6006-346037A9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690" y="324309"/>
            <a:ext cx="3946620" cy="851142"/>
          </a:xfrm>
        </p:spPr>
        <p:txBody>
          <a:bodyPr anchor="b">
            <a:normAutofit/>
          </a:bodyPr>
          <a:lstStyle/>
          <a:p>
            <a:r>
              <a:rPr lang="fr-FR" dirty="0"/>
              <a:t>Le programme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551B87E-483E-582A-484E-E211D32A2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282" y="1350224"/>
            <a:ext cx="9601392" cy="349969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1D6AED-4F66-1780-3563-2D4749E9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58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E1AD6-FAAE-06CC-A2BA-BAE01CC8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9BF77B3-9F4D-6F49-2A30-10633D3F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5" y="442913"/>
            <a:ext cx="4383284" cy="1654244"/>
          </a:xfrm>
        </p:spPr>
        <p:txBody>
          <a:bodyPr anchor="b">
            <a:normAutofit/>
          </a:bodyPr>
          <a:lstStyle/>
          <a:p>
            <a:r>
              <a:rPr lang="fr-FR" dirty="0"/>
              <a:t>Itérateur par Auteur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70B4DD-8AF4-895F-4FF0-C659D552C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5" y="56221"/>
            <a:ext cx="6421353" cy="674555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373641C-9E93-9D8E-00CF-4A3A35CF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72474A-00B8-FB86-B308-3AF2833C9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52" y="2725729"/>
            <a:ext cx="3941420" cy="36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1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0F713-D99C-BFC9-92A1-C4CC748BD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BDD43-E6E7-7E73-D65D-59D6725BF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7540759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Résultat que l’on va rechercher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81C81C2-CED0-5265-5972-2352894CC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2" y="2078222"/>
            <a:ext cx="11519515" cy="196355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71C473-76B1-7645-390B-0CE68476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5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67AC6-EB64-DA67-A983-4206FA9A7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9BF2F-EB51-D63C-2728-B2EB2B88C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690" y="324309"/>
            <a:ext cx="3946620" cy="851142"/>
          </a:xfrm>
        </p:spPr>
        <p:txBody>
          <a:bodyPr anchor="b">
            <a:normAutofit/>
          </a:bodyPr>
          <a:lstStyle/>
          <a:p>
            <a:r>
              <a:rPr lang="fr-FR" dirty="0"/>
              <a:t>Le programme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9DCC8F9-5E62-06B7-0342-E5240AA3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257" y="1407695"/>
            <a:ext cx="9740296" cy="522384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C1655A1-E8F9-D97E-BCE8-583B0AE6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5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2D7D3-E1A8-B54B-A82D-F2AAAFE0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Écran d’accueil des couleurs sur une surface blanche">
            <a:extLst>
              <a:ext uri="{FF2B5EF4-FFF2-40B4-BE49-F238E27FC236}">
                <a16:creationId xmlns:a16="http://schemas.microsoft.com/office/drawing/2014/main" id="{A49D8BE4-4387-9DA6-2619-2E1A8A6A19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9" r="-1" b="2259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E2E592-91CC-B743-616F-C1C67291C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711811"/>
            <a:ext cx="7810500" cy="152399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fr-FR" sz="5600" dirty="0"/>
              <a:t>Conclusion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46CFBD-22B4-DD00-7E13-753F09315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2947610"/>
            <a:ext cx="6953250" cy="2386391"/>
          </a:xfrm>
        </p:spPr>
        <p:txBody>
          <a:bodyPr anchor="t">
            <a:normAutofit/>
          </a:bodyPr>
          <a:lstStyle/>
          <a:p>
            <a:r>
              <a:rPr lang="fr-FR" dirty="0"/>
              <a:t>- Utile pour des collections complexes</a:t>
            </a:r>
          </a:p>
          <a:p>
            <a:r>
              <a:rPr lang="fr-FR" dirty="0"/>
              <a:t>- Pratique si on a plusieurs moyens de parcourir notre collection</a:t>
            </a:r>
          </a:p>
          <a:p>
            <a:r>
              <a:rPr lang="fr-FR" dirty="0"/>
              <a:t>- Si ce n’est pas le cas, ne l’utilisez pas.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D0DFC6-DE64-8619-3CB8-120EB218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65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D5C85E-D1F4-DC39-CCDE-FD9BFB0B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Le design pattern Iterator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2CB36-A7C4-4C0A-7306-569D68E4A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 quoi ça sert?</a:t>
            </a:r>
          </a:p>
          <a:p>
            <a:pPr marL="285750" indent="-285750">
              <a:buFontTx/>
              <a:buChar char="-"/>
            </a:pPr>
            <a:r>
              <a:rPr lang="fr-FR" dirty="0"/>
              <a:t>Ses Avantages</a:t>
            </a:r>
          </a:p>
          <a:p>
            <a:pPr marL="285750" indent="-285750">
              <a:buFontTx/>
              <a:buChar char="-"/>
            </a:pPr>
            <a:r>
              <a:rPr lang="fr-FR" dirty="0"/>
              <a:t>Quelle est sa structure?</a:t>
            </a:r>
          </a:p>
          <a:p>
            <a:pPr marL="285750" indent="-285750">
              <a:buFontTx/>
              <a:buChar char="-"/>
            </a:pPr>
            <a:r>
              <a:rPr lang="fr-FR" dirty="0"/>
              <a:t>Exemple: La liste</a:t>
            </a:r>
          </a:p>
          <a:p>
            <a:pPr marL="285750" indent="-285750">
              <a:buFontTx/>
              <a:buChar char="-"/>
            </a:pPr>
            <a:r>
              <a:rPr lang="fr-FR" dirty="0"/>
              <a:t>Exemple: L’étagère remplie de livres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33F7F1-CB88-D5E9-EC89-A77FE775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6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62ED00C-3F25-33A6-DD31-6D67D1DB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7998980" cy="134461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Intérêts du design pattern Iterator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0E6E17-924E-E051-F71E-10012AB6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Accéder aux éléments d’une collection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Pas besoin de connaitre sa structure</a:t>
            </a:r>
          </a:p>
          <a:p>
            <a:pPr marL="285750" indent="-285750">
              <a:buFontTx/>
              <a:buChar char="-"/>
            </a:pPr>
            <a:r>
              <a:rPr lang="fr-FR" dirty="0"/>
              <a:t>Même interface quelle que soit la structure</a:t>
            </a: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D6A5EA6-C8F9-8565-B8DC-7C6FF9A4C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5" y="4237716"/>
            <a:ext cx="4433595" cy="225198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5749A8-2F26-2861-1CF7-E2717854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51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1917D85-600F-69F8-2AAD-6F1560C6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0EFD84-0737-3091-E669-530B43DF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Découple les problèmes</a:t>
            </a:r>
          </a:p>
          <a:p>
            <a:pPr marL="285750" indent="-285750">
              <a:buFontTx/>
              <a:buChar char="-"/>
            </a:pPr>
            <a:r>
              <a:rPr lang="fr-FR" dirty="0"/>
              <a:t>Permet plusieurs méthodes de parcours</a:t>
            </a:r>
          </a:p>
          <a:p>
            <a:pPr marL="285750" indent="-285750">
              <a:buFontTx/>
              <a:buChar char="-"/>
            </a:pPr>
            <a:r>
              <a:rPr lang="fr-FR" dirty="0"/>
              <a:t>Interface Commune</a:t>
            </a:r>
          </a:p>
          <a:p>
            <a:pPr marL="285750" indent="-285750">
              <a:buFontTx/>
              <a:buChar char="-"/>
            </a:pPr>
            <a:r>
              <a:rPr lang="fr-FR" dirty="0"/>
              <a:t>Encapsulation</a:t>
            </a:r>
          </a:p>
        </p:txBody>
      </p:sp>
      <p:pic>
        <p:nvPicPr>
          <p:cNvPr id="7" name="Image 6" descr="Une image contenant cercle&#10;&#10;Description générée automatiquement">
            <a:extLst>
              <a:ext uri="{FF2B5EF4-FFF2-40B4-BE49-F238E27FC236}">
                <a16:creationId xmlns:a16="http://schemas.microsoft.com/office/drawing/2014/main" id="{F0D901FF-C9CB-EDD4-E877-0407D674D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233" y="3767699"/>
            <a:ext cx="3129398" cy="296517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568945-1428-4C1E-4B95-29E3B84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095F8-826D-6756-3696-8DE747F3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AD03BC85-6874-3088-7218-5E6246A8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7785833" cy="1344612"/>
          </a:xfrm>
        </p:spPr>
        <p:txBody>
          <a:bodyPr anchor="b">
            <a:normAutofit/>
          </a:bodyPr>
          <a:lstStyle/>
          <a:p>
            <a:r>
              <a:rPr lang="fr-FR" dirty="0"/>
              <a:t>Structure de l’Iterator</a:t>
            </a:r>
          </a:p>
        </p:txBody>
      </p:sp>
      <p:pic>
        <p:nvPicPr>
          <p:cNvPr id="5" name="Espace réservé du contenu 4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5DE7B3B8-5FC3-58D4-D760-340A3B983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75" y="1861380"/>
            <a:ext cx="7968713" cy="4922764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B176F2-1E2D-C084-697F-9DE1446B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>
                <a:extLst>
                  <a:ext uri="{FF2B5EF4-FFF2-40B4-BE49-F238E27FC236}">
                    <a16:creationId xmlns:a16="http://schemas.microsoft.com/office/drawing/2014/main" id="{CA37F50D-6455-3DAE-4FEE-3A3EA34D08E3}"/>
                  </a:ext>
                </a:extLst>
              </p14:cNvPr>
              <p14:cNvContentPartPr/>
              <p14:nvPr/>
            </p14:nvContentPartPr>
            <p14:xfrm>
              <a:off x="4606685" y="6101920"/>
              <a:ext cx="48600" cy="106920"/>
            </p14:xfrm>
          </p:contentPart>
        </mc:Choice>
        <mc:Fallback>
          <p:pic>
            <p:nvPicPr>
              <p:cNvPr id="6" name="Encre 5">
                <a:extLst>
                  <a:ext uri="{FF2B5EF4-FFF2-40B4-BE49-F238E27FC236}">
                    <a16:creationId xmlns:a16="http://schemas.microsoft.com/office/drawing/2014/main" id="{CA37F50D-6455-3DAE-4FEE-3A3EA34D08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00565" y="6095800"/>
                <a:ext cx="60840" cy="1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033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B3855-A179-545A-8C13-8B79037BA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55854AE-6B98-54D8-C067-2F97CAA5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05" y="277090"/>
            <a:ext cx="3298520" cy="1607127"/>
          </a:xfrm>
        </p:spPr>
        <p:txBody>
          <a:bodyPr anchor="b">
            <a:normAutofit/>
          </a:bodyPr>
          <a:lstStyle/>
          <a:p>
            <a:r>
              <a:rPr lang="fr-FR" dirty="0"/>
              <a:t>Exemple: La liste</a:t>
            </a:r>
          </a:p>
        </p:txBody>
      </p:sp>
      <p:pic>
        <p:nvPicPr>
          <p:cNvPr id="6" name="Espace réservé du contenu 5" descr="Une image contenant texte, capture d’écran, affichage, diagramme&#10;&#10;Description générée automatiquement">
            <a:extLst>
              <a:ext uri="{FF2B5EF4-FFF2-40B4-BE49-F238E27FC236}">
                <a16:creationId xmlns:a16="http://schemas.microsoft.com/office/drawing/2014/main" id="{FA89BD46-32A5-CCED-A175-17D637B1C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89" y="277090"/>
            <a:ext cx="8645906" cy="6519672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7DAE2E3-D946-0B9B-471A-AF821458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9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DCC6A-99F5-BDE6-BEB6-D4305F250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817619A-40FB-4EAF-6FD2-00CDC772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66" y="79513"/>
            <a:ext cx="4112861" cy="2027582"/>
          </a:xfrm>
        </p:spPr>
        <p:txBody>
          <a:bodyPr anchor="b">
            <a:normAutofit fontScale="90000"/>
          </a:bodyPr>
          <a:lstStyle/>
          <a:p>
            <a:r>
              <a:rPr lang="fr-FR" dirty="0"/>
              <a:t>Exemple: La fonction Insert Range de List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8E85DCF-EBE8-570A-E92F-B562CDBC8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0045" y="0"/>
            <a:ext cx="7038068" cy="6861652"/>
          </a:xfr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B7637D2-4D11-FC3F-3240-C9CB1D23064A}"/>
              </a:ext>
            </a:extLst>
          </p:cNvPr>
          <p:cNvSpPr txBox="1"/>
          <p:nvPr/>
        </p:nvSpPr>
        <p:spPr>
          <a:xfrm>
            <a:off x="288234" y="3005219"/>
            <a:ext cx="41128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Ajoute le contenu d’un IEnumerable à une liste</a:t>
            </a:r>
          </a:p>
          <a:p>
            <a:pPr marL="285750" indent="-285750">
              <a:buFontTx/>
              <a:buChar char="-"/>
            </a:pPr>
            <a:r>
              <a:rPr lang="fr-FR" dirty="0"/>
              <a:t>Si c’est une ICollection =&gt;Méthode optimisée</a:t>
            </a:r>
          </a:p>
          <a:p>
            <a:pPr marL="285750" indent="-285750">
              <a:buFontTx/>
              <a:buChar char="-"/>
            </a:pPr>
            <a:r>
              <a:rPr lang="fr-FR" dirty="0"/>
              <a:t>Sinon=&gt;Méthode générale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8A1C7C7-44AC-284F-66EB-EDE86863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55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8BD42-AEC7-C4B4-AA11-164DDAD00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Écran d’accueil des couleurs sur une surface blanche">
            <a:extLst>
              <a:ext uri="{FF2B5EF4-FFF2-40B4-BE49-F238E27FC236}">
                <a16:creationId xmlns:a16="http://schemas.microsoft.com/office/drawing/2014/main" id="{B064B8D8-B256-4469-E49B-5C016B14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9" r="-1" b="2259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FD64EAE-D4F0-12BD-EB0F-A24204E89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447" y="211247"/>
            <a:ext cx="9035167" cy="230668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fr-FR" sz="7200" dirty="0"/>
              <a:t>Exemple: L’étagère et ses livres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370E512-130E-1068-88ED-32BA3E24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929" y="2317789"/>
            <a:ext cx="4540201" cy="454020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4E105A9-D3E0-8A8C-7E0E-62061230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A84A4-84C2-FACF-7CA8-889A57D0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EBF810E-B14E-B01A-B1F1-2E03C864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27" y="159025"/>
            <a:ext cx="3130826" cy="1838739"/>
          </a:xfrm>
        </p:spPr>
        <p:txBody>
          <a:bodyPr anchor="b">
            <a:normAutofit fontScale="90000"/>
          </a:bodyPr>
          <a:lstStyle/>
          <a:p>
            <a:r>
              <a:rPr lang="fr-FR"/>
              <a:t>Diagramme de classe de l’étagère</a:t>
            </a:r>
            <a:endParaRPr lang="fr-FR" dirty="0"/>
          </a:p>
        </p:txBody>
      </p:sp>
      <p:pic>
        <p:nvPicPr>
          <p:cNvPr id="5" name="Espace réservé du contenu 4" descr="Une image contenant texte, capture d’écran, diagramme, Parallèle&#10;&#10;Description générée automatiquement">
            <a:extLst>
              <a:ext uri="{FF2B5EF4-FFF2-40B4-BE49-F238E27FC236}">
                <a16:creationId xmlns:a16="http://schemas.microsoft.com/office/drawing/2014/main" id="{85A57E45-110A-6D26-8089-3320CF8CE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422" y="13529"/>
            <a:ext cx="6787589" cy="6844471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12B4A0D-BBAA-ED05-6012-B45F5B23FF04}"/>
              </a:ext>
            </a:extLst>
          </p:cNvPr>
          <p:cNvSpPr txBox="1"/>
          <p:nvPr/>
        </p:nvSpPr>
        <p:spPr>
          <a:xfrm>
            <a:off x="188227" y="2839453"/>
            <a:ext cx="3052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étagère contient entre 0 et plusieurs livres.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Mais comment peut-on la parcourir pour trouver le livre que l’on recherche?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44A599-01C1-8EA3-4FB9-F2A32B4C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4743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898</TotalTime>
  <Words>733</Words>
  <Application>Microsoft Office PowerPoint</Application>
  <PresentationFormat>Grand écran</PresentationFormat>
  <Paragraphs>85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Meiryo</vt:lpstr>
      <vt:lpstr>Aptos</vt:lpstr>
      <vt:lpstr>Corbel</vt:lpstr>
      <vt:lpstr>SketchLinesVTI</vt:lpstr>
      <vt:lpstr>Design Pattern Iterator</vt:lpstr>
      <vt:lpstr>Le design pattern Iterator</vt:lpstr>
      <vt:lpstr>Intérêts du design pattern Iterator</vt:lpstr>
      <vt:lpstr>Avantages</vt:lpstr>
      <vt:lpstr>Structure de l’Iterator</vt:lpstr>
      <vt:lpstr>Exemple: La liste</vt:lpstr>
      <vt:lpstr>Exemple: La fonction Insert Range de List</vt:lpstr>
      <vt:lpstr>Exemple: L’étagère et ses livres</vt:lpstr>
      <vt:lpstr>Diagramme de classe de l’étagère</vt:lpstr>
      <vt:lpstr>La classe Bookshelf: la collection</vt:lpstr>
      <vt:lpstr>Itérateur dans l’ordre de rangement</vt:lpstr>
      <vt:lpstr>Résultat que l’on va rechercher</vt:lpstr>
      <vt:lpstr>Le programme</vt:lpstr>
      <vt:lpstr>Itérateur par Auteur</vt:lpstr>
      <vt:lpstr>Résultat que l’on va rechercher</vt:lpstr>
      <vt:lpstr>Le programme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WATRINET Quentin</dc:creator>
  <cp:lastModifiedBy>WATRINET Quentin</cp:lastModifiedBy>
  <cp:revision>5</cp:revision>
  <dcterms:created xsi:type="dcterms:W3CDTF">2024-11-27T08:33:01Z</dcterms:created>
  <dcterms:modified xsi:type="dcterms:W3CDTF">2024-12-03T10:04:10Z</dcterms:modified>
</cp:coreProperties>
</file>