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66" r:id="rId11"/>
    <p:sldId id="271" r:id="rId12"/>
    <p:sldId id="270" r:id="rId13"/>
    <p:sldId id="272" r:id="rId14"/>
    <p:sldId id="273" r:id="rId15"/>
    <p:sldId id="269" r:id="rId16"/>
    <p:sldId id="275" r:id="rId17"/>
    <p:sldId id="276" r:id="rId18"/>
    <p:sldId id="27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14:21:38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1548 3 24575,'-166'-2'0,"-178"5"0,324-1 0,1 1 0,0 0 0,0 2 0,0 1 0,1 0 0,-1 1 0,1 1 0,1 0 0,-33 22 0,-2 8 0,-80 75 0,19-14 0,80-75 0,-1 0 0,-1-3 0,0-1 0,-58 23 0,86-39 0,0-1 0,1 2 0,-1-1 0,1 0 0,0 1 0,0 0 0,1 1 0,-1-1 0,1 1 0,0 0 0,1 1 0,-1-1 0,-4 11 0,-5 12 0,1 0 0,-9 33 0,4-12 0,12-31 0,0 1 0,2 0 0,0 1 0,1-1 0,0 41 0,-3 29 0,3-74 0,-1-1 0,0 0 0,-10 21 0,8-22 0,1 0 0,0 1 0,-5 29 0,4-3 0,-16 49 0,14-60 0,1 1 0,1 1 0,-3 46 0,11 338 0,-1-388 0,2-1 0,7 32 0,-5-29 0,3 46 0,-7-37 0,-2-14 0,2-1 0,0 1 0,1-1 0,1 0 0,2 1 0,0-2 0,2 1 0,16 41 0,-11-42 0,0-1 0,1 0 0,1 0 0,24 27 0,-30-41 0,0 0 0,0-1 0,1 0 0,0 0 0,1-1 0,-1 0 0,1 0 0,0-1 0,1-1 0,-1 0 0,1 0 0,16 3 0,21 0 0,1-2 0,-1-3 0,83-5 0,-19 0 0,-63 3 0,-1 1 0,81 14 0,-99-9 0,0 0 0,-1 2 0,1 1 0,-2 1 0,46 23 0,-51-20 0,1-1 0,1-1 0,-1-2 0,1 0 0,1-2 0,0 0 0,0-2 0,34 2 0,-7-1 0,0 2 0,0 3 0,71 23 0,-99-27 0,0-1 0,0-1 0,0-1 0,36 1 0,107-7 0,-60-2 0,454 4 0,-537-1 0,-1-1 0,1-1 0,-1-1 0,0-1 0,-1-1 0,1-1 0,-1-1 0,0-1 0,-1-2 0,0 0 0,35-24 0,-24 10 0,-1 0 0,-1-3 0,-1 0 0,-1-2 0,-2-1 0,27-39 0,-32 38 0,37-65 0,-53 84 0,-1-1 0,0 1 0,-1-1 0,0 0 0,-1 1 0,0-2 0,-2 1 0,1-23 0,-7-454 0,3 456 0,-10-60 0,6 56 0,-2-44 0,11-90 0,-6-91 0,-11 190 0,10 54 0,0 0 0,-2-32 0,6 44 0,-1-20 0,-1-1 0,-7-38 0,7 57 0,-1 0 0,0 0 0,0 1 0,-1 0 0,-1 0 0,0 0 0,0 0 0,0 0 0,-1 1 0,-10-11 0,-7-2 0,-1 0 0,0 2 0,-1 1 0,-1 1 0,-1 1 0,-41-17 0,15 5 0,33 15 0,0 0 0,1-2 0,1-1 0,0 0 0,1-1 0,1-1 0,-16-21 0,19 21 0,-2 0 0,0 1 0,-1 0 0,-1 2 0,0 0 0,-1 0 0,-1 2 0,-24-14 0,11 11 0,-1 2 0,0 1 0,0 1 0,-1 2 0,-59-10 0,25 11 0,-101-7 0,140 14 0,1-1 0,-1-2 0,-41-12 0,36 8 0,-62-8 0,-104 14 32,113 5-1429,64-2-5429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14:20:32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2265 32 24575,'-201'-2'0,"-221"5"0,354 3 0,1 2 0,-74 19 0,-130 47 0,225-60 0,-37 15 0,1 4 0,-105 58 0,130-62 0,25-11 0,2 2 0,0 1 0,-35 31 0,-4 5 0,55-47 0,1 2 0,0 0 0,1 1 0,0 0 0,1 0 0,1 1 0,0 1 0,1 0 0,0 0 0,1 1 0,-7 20 0,-58 125 0,31-62 0,23-58 0,-16 50 0,14-33 0,14-43 0,2 0 0,-1 1 0,2 0 0,0 0 0,-2 19 0,-23 320 0,17-250 0,5-60 0,0 53 0,8 890 0,1-960 0,2 0 0,1 0 0,2-1 0,0 0 0,2 0 0,21 45 0,-12-28 0,7 9 0,62 100 0,9 18 0,-85-148 0,1 0 0,1 0 0,1-1 0,1-1 0,1-1 0,1 0 0,23 22 0,-26-30 0,0-1 0,1 0 0,0-1 0,1 0 0,0-1 0,0-1 0,0-1 0,1 0 0,1-2 0,-1 1 0,21 2 0,59 6 0,-46-7 0,1 1 0,-2 3 0,98 33 0,-91-23 0,1-2 0,0-3 0,2-2 0,96 9 0,-13 4 0,-37-5 0,-17-7 0,248 29 0,-222-42 0,80 6 0,-7 8 0,251-12 0,-225-6 0,602 2 0,-740-3 0,0-3 0,122-25 0,-125 12 0,0-3 0,78-36 0,-11-15 0,-104 51 0,1 3 0,75-30 0,-74 36 0,-1-1 0,0-2 0,-2-2 0,0-1 0,64-47 0,-40 19 0,-3-2 0,68-75 0,-80 75 0,2 3 0,93-74 0,-2 1 0,-74 60 0,-56 53 0,0-1 0,0 0 0,-1-1 0,0 1 0,0-1 0,-1-1 0,0 1 0,-1 0 0,0-1 0,0 0 0,5-18 0,-4 2 0,-2-1 0,0 1 0,-1-29 0,0 3 0,14-54 0,-6 44 0,-3 15 0,2-17 0,3-90 0,2-81 0,0-18 0,-14 194 0,2 28 0,-2 0 0,-2 1 0,0-1 0,-13-54 0,-14-21 0,12 39 0,-2 2 0,-3 0 0,-3 1 0,-45-83 0,47 110 0,-1 2 0,-1 1 0,-39-39 0,-99-95 0,-1-7 0,19 19 0,98 114 0,-2 1 0,-2 3 0,-1 2 0,-2 2 0,-1 3 0,-2 2 0,0 2 0,-2 3 0,-61-15 0,62 23 0,0 3 0,0 2 0,-87-3 0,-183 13 0,141 3 0,109-2 0,-16 0 0,-166-19 0,164 8 0,0 4 0,-112 9 0,57-1 0,147-2 0,-48-1 0,0 1 0,0 3 0,0 3 0,0 1 0,-54 16 0,76-16 0,-1-1 0,-56 4 0,-10 2 0,58-8 19,0-1-1,0-2 1,0-2-1,-75-11 1,-31-1-1477,120 12-5368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14:19:10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1495 32 24575,'-92'-1'0,"-3"-1"0,-1 5 0,-94 15 0,113-9 0,46-5 0,0 0 0,-51 15 0,-29 13 0,-46 15 0,135-38 0,2 0 0,-2 2 0,3-1 0,-2 2 0,-18 16 0,11-6 0,11-10 0,1 0 0,-1 1 0,2 1 0,1 0 0,0 1 0,0 0 0,2 1 0,0 1 0,0 0 0,-10 23 0,-5 21 0,13-31 0,1-2 0,1 2 0,2-1 0,-9 49 0,-6 65 0,7-47 0,4 1 0,0 103 0,-1 11 0,1 13 0,13-113 0,0-19 0,12 100 0,-8-162 0,2-1 0,2 1 0,1 0 0,0-2 0,3 1 0,0-1 0,21 36 0,193 336 0,-198-356 0,3-1 0,1-2 0,2-1 0,2-1 0,0-1 0,77 58 0,-94-84 0,2 0 0,-1-2 0,2 1 0,-1-3 0,1 0 0,0 0 0,30 3 0,-1 3 0,12 2 0,113 12 0,-48-10 0,260 47 0,-115-29 0,-166-28 0,161-8 0,-108-3 0,-114 4 0,-20 0 0,1-1 0,-1 0 0,1-2 0,-1-1 0,-1 0 0,1-3 0,33-10 0,0-12 0,0-2 0,-1-4 0,-2-2 0,97-83 0,-139 109 0,-1-2 0,0 0 0,-1-1 0,0 0 0,-2-1 0,1 0 0,-1 0 0,-1-1 0,0-1 0,-2 0 0,1 1 0,-2-1 0,6-27 0,-3-9 0,-3 0 0,-2 0 0,-3-58 0,0 96 0,-3-97 0,6-197 0,26 117 0,-17 128 0,8-124 0,-18 162 0,1-1 0,0 1 0,3 1 0,9-29 0,-6 26 0,-3 1 0,1-1 0,1-38 0,-7-260 0,-3 148 0,1 156 0,0 1 0,-2-1 0,0 2 0,-2-2 0,1 2 0,-3-1 0,1 2 0,-2-1 0,-10-20 0,4 14 0,-1 1 0,-1 0 0,-2 2 0,0 0 0,0 1 0,-24-19 0,24 25 0,-1 1 0,-1 0 0,0 2 0,-2 0 0,0 2 0,1 0 0,-2 1 0,0 2 0,1-1 0,-1 3 0,-26-4 0,19 2 0,-47-14 0,-24-6 0,76 23 0,-119-28 0,130 29 0,1-1 0,0-2 0,1 1 0,-1-2 0,1 1 0,0-2 0,0 1 0,-14-14 0,-4-4 0,0 3 0,-61-35 0,73 49 0,-2 0 0,2 2 0,-3-1 0,2 3 0,-1-1 0,0 2 0,-1 1 0,-30 0 0,-30-6 0,-75-24 71,106 19-550,-1 3 1,-60-5-1,86 14-6347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7T14:20:01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1576 29 24575,'-500'0'0,"466"2"0,1 2 0,-1 0 0,-62 19 0,56-10 0,1 2 0,1 1 0,-46 27 0,-105 75 0,136-83 0,26-18 0,0 2 0,0 1 0,2 1 0,1 1 0,1 1 0,0 1 0,2 1 0,1 1 0,1 1 0,1 1 0,2 0 0,-14 32 0,-30 113 0,30-81 0,22-60 0,2 1 0,1 0 0,2 0 0,1 0 0,1 1 0,6 44 0,-2 17 0,0 106 0,-6 258 0,-11-345 0,8-68 0,-2 53 0,7-38 0,4 114 0,-1-166 0,0-1 0,1 1 0,-1-1 0,2 0 0,-1 1 0,1-1 0,1-1 0,-1 1 0,1-1 0,1 0 0,7 9 0,13 20 0,-1 2 0,68 98 0,-82-122 0,1 0 0,1-1 0,-1 0 0,2-1 0,0-1 0,27 18 0,-24-22 0,1-1 0,-1-1 0,1 0 0,0-1 0,1-1 0,-1 0 0,0-2 0,33-1 0,30 4 0,133 7 0,-200-9 0,1 1 0,0 0 0,-1 1 0,22 10 0,-22-8 0,1-1 0,0 0 0,0-1 0,23 3 0,211 22 0,-229-25 0,0 2 0,0 0 0,-1 1 0,0 1 0,-1 0 0,1 2 0,24 17 0,-17-11 0,1-1 0,40 16 0,13-8 0,1-3 0,144 16 0,-82-15 0,-57-12 0,1-3 0,115-8 0,-56-1 0,-7 5 0,153-5 0,-279 3 0,1-2 0,-1 1 0,0-2 0,0 0 0,0 0 0,0-1 0,0-1 0,-1 0 0,18-10 0,-22 9 0,0 1 0,-1-2 0,0 1 0,0-1 0,0 0 0,-1 0 0,0-1 0,0 1 0,-1-2 0,0 1 0,-1 0 0,0-1 0,6-17 0,-8 19 0,16-38 0,-2-2 0,-3 0 0,-2-1 0,-1 0 0,4-69 0,-12 79 0,1 1 0,3 0 0,1 1 0,1-1 0,22-55 0,-23 69 0,-1 0 0,-1 0 0,-1-1 0,1-37 0,-6-98 0,-2 67 0,3-475 0,2 537 0,1 1 0,2 0 0,1 0 0,1 1 0,13-33 0,-10 32 0,-1 0 0,-2-1 0,0 0 0,3-50 0,-13-440 0,3 504 0,-1-1 0,0 1 0,-2 0 0,0-1 0,-1 1 0,0 0 0,-1 0 0,-1 1 0,0 0 0,-2 0 0,1 0 0,-2 1 0,0 0 0,-1 1 0,0 0 0,-1 0 0,-18-17 0,21 24 0,0 1 0,0 0 0,0 0 0,-1 0 0,0 1 0,1 1 0,-2-1 0,-17-3 0,-4 1 0,-45-2 0,-12-2 0,-1-7 0,0 5 0,-140-3 0,199 15 0,1-1 0,-1-1 0,1-2 0,0 0 0,-52-17 0,31 5 0,-72-14 0,-92 9 0,114 4 0,-1 5 0,-141 2 0,215 10-1365,4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E09F-724B-4FDB-834F-9B71A09FEBA6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4180-477A-464B-86BF-96CA3922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Iiterator</a:t>
            </a:r>
            <a:r>
              <a:rPr lang="fr-FR" dirty="0"/>
              <a:t> parcourt la collection, </a:t>
            </a:r>
            <a:r>
              <a:rPr lang="fr-FR" dirty="0" err="1"/>
              <a:t>ConcreteAggregate</a:t>
            </a:r>
            <a:r>
              <a:rPr lang="fr-FR" dirty="0"/>
              <a:t> est votre collection (une liste par exemple), </a:t>
            </a:r>
            <a:r>
              <a:rPr lang="fr-FR" dirty="0" err="1"/>
              <a:t>ConcreteIterator</a:t>
            </a:r>
            <a:r>
              <a:rPr lang="fr-FR" dirty="0"/>
              <a:t> est un moyen de la parcourir. On peut avoir autant d’Iterator que nécessaire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3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Puisque IEnumerable existe, on va s’en servir. On pourrait utiliser nos propres interfaces, mais les différences sont très faibles.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aura donc une étagère qui contient entre 0 et plusieurs livres. On a deux moyens de la parcourir, chacun représenté par son itérateur.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65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stocke nos livres dans une liste accessible et modifiable.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 encapsulé les fonctions de la liste (count et [],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 pour ne pas avoir à exposer la liste plus tard.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ajoute enfin une fonction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GetEnumerator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qui va nous permettre de choisir la méthode de parcours de la liste par défaut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dernière ne sert qu’à la rétrocompatibilité car IEnumerable&lt;T&gt; réalise IEnumerable.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1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L’Enumérateur sert à parcourir notre classe, ce qui revient ici à parcourir la liste des livres. Pour cela on a besoin de savoir où on est dans la liste, de pouvoir avancer si possible, et de remettre à zéro l’itérateur, voire de le détruire.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75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crée une étagère avec 5 livres.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parcourir l’étagère, il faut donc lui crée un itérateur, dans le premier cas, c’est celui par défaut de la classe.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lui demander de parcourir la classe et d’afficher les données de chaque livre.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le deuxième cas, on crée un itérateur par auteur pour qu’il parcourt la version triée de la bibliothèque.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écrit le tout dans la console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9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89790-64F8-6B1A-6B6A-0988D159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36CCB9-E6A1-55F6-E0FD-41512DE3D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38FABA-60CB-DBCA-7CEB-FF3E8F2F8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crée une étagère avec 5 livres.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parcourir l’étagère, il faut donc lui crée un itérateur, dans le premier cas, c’est celui par défaut de la classe.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lui demander de parcourir la classe et d’afficher les données de chaque livre.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le deuxième cas, on crée un itérateur par auteur pour qu’il parcourt la version triée de la bibliothèque.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écrit le tout dans la console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67E7F-84FD-33F3-6D03-17E8C535D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7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0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91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CA4DB2C6-D32F-B3BD-2A8B-FEF22975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8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0416BA-6A8D-DF79-F8C4-71EA1E9D0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fr-FR" sz="7200" dirty="0"/>
              <a:t>Design Pattern Iterator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41F743-4651-8287-BDEA-F67E909D3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3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FB753-DD63-7C70-DA63-D86F0F84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0FFC9B9-03D1-CD9B-1877-B3362EED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33" y="87638"/>
            <a:ext cx="6857365" cy="12987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Classe Book: l’élément de base de la collection</a:t>
            </a:r>
          </a:p>
        </p:txBody>
      </p:sp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BAC5B2E-88F6-1926-1C3F-83735D389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24" y="1620078"/>
            <a:ext cx="7413153" cy="5162039"/>
          </a:xfrm>
        </p:spPr>
      </p:pic>
      <p:pic>
        <p:nvPicPr>
          <p:cNvPr id="6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7071D3E0-3E5F-8099-5822-206B0F5D8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0" y="2564296"/>
            <a:ext cx="4182768" cy="42178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9E0E03F7-9ED5-208C-2F31-7C26CD00AC05}"/>
                  </a:ext>
                </a:extLst>
              </p14:cNvPr>
              <p14:cNvContentPartPr/>
              <p14:nvPr/>
            </p14:nvContentPartPr>
            <p14:xfrm>
              <a:off x="376654" y="5743643"/>
              <a:ext cx="1205280" cy="102672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9E0E03F7-9ED5-208C-2F31-7C26CD00AC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534" y="5737523"/>
                <a:ext cx="1217520" cy="10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325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24611-E10A-5920-D7B9-26823A4C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70B4F0-E299-1A97-12A4-B231D738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3" y="129209"/>
            <a:ext cx="4822991" cy="1330748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La classe Bookshelf: la collection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CED0AB5-4686-CB0A-90AC-99AA91277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3417" y="46088"/>
            <a:ext cx="5805079" cy="6765824"/>
          </a:xfrm>
        </p:spPr>
      </p:pic>
      <p:pic>
        <p:nvPicPr>
          <p:cNvPr id="6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D9703DE4-795E-D659-5663-397F9FA9D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3" y="1865382"/>
            <a:ext cx="4822991" cy="4863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ED011AA0-3B07-1E35-6368-F0A04DB7DC9B}"/>
                  </a:ext>
                </a:extLst>
              </p14:cNvPr>
              <p14:cNvContentPartPr/>
              <p14:nvPr/>
            </p14:nvContentPartPr>
            <p14:xfrm>
              <a:off x="178294" y="3914123"/>
              <a:ext cx="2217960" cy="14839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ED011AA0-3B07-1E35-6368-F0A04DB7DC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174" y="3908003"/>
                <a:ext cx="2230200" cy="149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75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8E815-219C-0885-E76E-E3A572D5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052226A-480E-5802-6DC8-91EAEE74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442913"/>
            <a:ext cx="4657298" cy="16940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Itérateur dans l’ordre de rangement</a:t>
            </a:r>
          </a:p>
        </p:txBody>
      </p:sp>
      <p:pic>
        <p:nvPicPr>
          <p:cNvPr id="6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CD1B9D88-F870-6320-6965-4EDB2085B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7" y="2084651"/>
            <a:ext cx="4733680" cy="47733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BE689B9A-0756-FEAC-CC32-357BDE7FF442}"/>
                  </a:ext>
                </a:extLst>
              </p14:cNvPr>
              <p14:cNvContentPartPr/>
              <p14:nvPr/>
            </p14:nvContentPartPr>
            <p14:xfrm>
              <a:off x="2374792" y="3515673"/>
              <a:ext cx="1205805" cy="1205415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BE689B9A-0756-FEAC-CC32-357BDE7FF4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8671" y="3509552"/>
                <a:ext cx="1218047" cy="1217656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Image 22">
            <a:extLst>
              <a:ext uri="{FF2B5EF4-FFF2-40B4-BE49-F238E27FC236}">
                <a16:creationId xmlns:a16="http://schemas.microsoft.com/office/drawing/2014/main" id="{06943DEA-E869-66C9-E84E-7B9E0961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320" y="0"/>
            <a:ext cx="434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0704AB-E9B8-F9A2-D420-BECE4030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2D2F311-1D46-D5C3-6006-346037A9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90" y="324309"/>
            <a:ext cx="3946620" cy="851142"/>
          </a:xfrm>
        </p:spPr>
        <p:txBody>
          <a:bodyPr anchor="b">
            <a:normAutofit/>
          </a:bodyPr>
          <a:lstStyle/>
          <a:p>
            <a:r>
              <a:rPr lang="fr-FR" dirty="0"/>
              <a:t>En pratique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51B87E-483E-582A-484E-E211D32A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82" y="1350224"/>
            <a:ext cx="9601392" cy="34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8F4B48B-FBF3-BD69-EB1C-0C397BFE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Résultat dans la console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766CBC-F804-5DFD-9A52-379AE0A9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09" y="2627698"/>
            <a:ext cx="10941381" cy="2202148"/>
          </a:xfrm>
        </p:spPr>
      </p:pic>
    </p:spTree>
    <p:extLst>
      <p:ext uri="{BB962C8B-B14F-4D97-AF65-F5344CB8AC3E}">
        <p14:creationId xmlns:p14="http://schemas.microsoft.com/office/powerpoint/2010/main" val="344722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1AD6-FAAE-06CC-A2BA-BAE01CC8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BF77B3-9F4D-6F49-2A30-10633D3F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5" y="442913"/>
            <a:ext cx="4383284" cy="1654244"/>
          </a:xfrm>
        </p:spPr>
        <p:txBody>
          <a:bodyPr anchor="b">
            <a:normAutofit/>
          </a:bodyPr>
          <a:lstStyle/>
          <a:p>
            <a:r>
              <a:rPr lang="fr-FR" dirty="0"/>
              <a:t>Itérateur par Auteur</a:t>
            </a:r>
          </a:p>
        </p:txBody>
      </p:sp>
      <p:pic>
        <p:nvPicPr>
          <p:cNvPr id="6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B248337A-DD97-FB9C-8080-4DDAC1AF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" y="2097157"/>
            <a:ext cx="4721277" cy="4760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BA68E1F6-6F51-EFA9-4C13-0547849FA3AB}"/>
                  </a:ext>
                </a:extLst>
              </p14:cNvPr>
              <p14:cNvContentPartPr/>
              <p14:nvPr/>
            </p14:nvContentPartPr>
            <p14:xfrm>
              <a:off x="3517654" y="4451963"/>
              <a:ext cx="1264320" cy="1165320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BA68E1F6-6F51-EFA9-4C13-0547849FA3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1534" y="4445843"/>
                <a:ext cx="1276560" cy="117756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 15">
            <a:extLst>
              <a:ext uri="{FF2B5EF4-FFF2-40B4-BE49-F238E27FC236}">
                <a16:creationId xmlns:a16="http://schemas.microsoft.com/office/drawing/2014/main" id="{D870B4DD-8AF4-895F-4FF0-C659D552C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895" y="56221"/>
            <a:ext cx="6421353" cy="67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18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7AC6-EB64-DA67-A983-4206FA9A7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9BF2F-EB51-D63C-2728-B2EB2B88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90" y="324309"/>
            <a:ext cx="3946620" cy="851142"/>
          </a:xfrm>
        </p:spPr>
        <p:txBody>
          <a:bodyPr anchor="b">
            <a:normAutofit/>
          </a:bodyPr>
          <a:lstStyle/>
          <a:p>
            <a:r>
              <a:rPr lang="fr-FR" dirty="0"/>
              <a:t>En pratique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DCC8F9-5E62-06B7-0342-E5240AA3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7" y="1407695"/>
            <a:ext cx="9740296" cy="522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5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0F713-D99C-BFC9-92A1-C4CC748B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BDD43-E6E7-7E73-D65D-59D6725B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Résultat dans la console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1C81C2-CED0-5265-5972-2352894C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2" y="2078222"/>
            <a:ext cx="11519515" cy="19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5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D7D3-E1A8-B54B-A82D-F2AAAFE0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A49D8BE4-4387-9DA6-2619-2E1A8A6A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9" r="-1" b="2259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E2E592-91CC-B743-616F-C1C67291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711811"/>
            <a:ext cx="7810500" cy="152399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5600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46CFBD-22B4-DD00-7E13-753F093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947610"/>
            <a:ext cx="6953250" cy="2386391"/>
          </a:xfrm>
        </p:spPr>
        <p:txBody>
          <a:bodyPr anchor="t">
            <a:normAutofit/>
          </a:bodyPr>
          <a:lstStyle/>
          <a:p>
            <a:r>
              <a:rPr lang="fr-FR" dirty="0"/>
              <a:t>- Utile pour des collections complexes</a:t>
            </a:r>
          </a:p>
          <a:p>
            <a:r>
              <a:rPr lang="fr-FR" dirty="0"/>
              <a:t>- Pratique si on a plusieurs moyens de parcourir notre collection</a:t>
            </a:r>
          </a:p>
          <a:p>
            <a:r>
              <a:rPr lang="fr-FR" dirty="0"/>
              <a:t>- Si ce n’est pas le cas, ne l’utilisez pas.</a:t>
            </a:r>
          </a:p>
        </p:txBody>
      </p:sp>
    </p:spTree>
    <p:extLst>
      <p:ext uri="{BB962C8B-B14F-4D97-AF65-F5344CB8AC3E}">
        <p14:creationId xmlns:p14="http://schemas.microsoft.com/office/powerpoint/2010/main" val="27726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D5C85E-D1F4-DC39-CCDE-FD9BFB0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Le design pattern Iterator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2CB36-A7C4-4C0A-7306-569D68E4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 quoi ça sert?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 Avantages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Quelle est sa structure?</a:t>
            </a:r>
          </a:p>
          <a:p>
            <a:pPr marL="285750" indent="-285750">
              <a:buFontTx/>
              <a:buChar char="-"/>
            </a:pPr>
            <a:r>
              <a:rPr lang="fr-FR" dirty="0"/>
              <a:t>Exemple: La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Exemple: L’étagère remplie de livres</a:t>
            </a:r>
          </a:p>
        </p:txBody>
      </p:sp>
    </p:spTree>
    <p:extLst>
      <p:ext uri="{BB962C8B-B14F-4D97-AF65-F5344CB8AC3E}">
        <p14:creationId xmlns:p14="http://schemas.microsoft.com/office/powerpoint/2010/main" val="14719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62ED00C-3F25-33A6-DD31-6D67D1DB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998980" cy="134461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Intérêts du design pattern Iterator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6E17-924E-E051-F71E-10012AB6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Accéder aux éléments d’une collection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Pas besoin de connaitre sa structure</a:t>
            </a:r>
          </a:p>
          <a:p>
            <a:pPr marL="285750" indent="-285750">
              <a:buFontTx/>
              <a:buChar char="-"/>
            </a:pPr>
            <a:r>
              <a:rPr lang="fr-FR" dirty="0"/>
              <a:t>Même interface quelle que soit la structure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6A5EA6-C8F9-8565-B8DC-7C6FF9A4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4237716"/>
            <a:ext cx="4433595" cy="22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1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1917D85-600F-69F8-2AAD-6F1560C6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EFD84-0737-3091-E669-530B43DF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Découple les problèmes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Permet plusieurs méthodes de parcours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Interface Commune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Encapsulation</a:t>
            </a:r>
          </a:p>
        </p:txBody>
      </p:sp>
      <p:pic>
        <p:nvPicPr>
          <p:cNvPr id="7" name="Image 6" descr="Une image contenant cercle&#10;&#10;Description générée automatiquement">
            <a:extLst>
              <a:ext uri="{FF2B5EF4-FFF2-40B4-BE49-F238E27FC236}">
                <a16:creationId xmlns:a16="http://schemas.microsoft.com/office/drawing/2014/main" id="{F0D901FF-C9CB-EDD4-E877-0407D674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33" y="3767699"/>
            <a:ext cx="3129398" cy="29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095F8-826D-6756-3696-8DE747F3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D03BC85-6874-3088-7218-5E6246A8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785833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Structure de l’Iterator</a:t>
            </a:r>
          </a:p>
        </p:txBody>
      </p:sp>
      <p:pic>
        <p:nvPicPr>
          <p:cNvPr id="5" name="Espace réservé du contenu 4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5DE7B3B8-5FC3-58D4-D760-340A3B983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1861380"/>
            <a:ext cx="7968713" cy="4922764"/>
          </a:xfrm>
        </p:spPr>
      </p:pic>
    </p:spTree>
    <p:extLst>
      <p:ext uri="{BB962C8B-B14F-4D97-AF65-F5344CB8AC3E}">
        <p14:creationId xmlns:p14="http://schemas.microsoft.com/office/powerpoint/2010/main" val="25903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B3855-A179-545A-8C13-8B79037BA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55854AE-6B98-54D8-C067-2F97CAA5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05" y="277090"/>
            <a:ext cx="3298520" cy="1607127"/>
          </a:xfrm>
        </p:spPr>
        <p:txBody>
          <a:bodyPr anchor="b">
            <a:normAutofit/>
          </a:bodyPr>
          <a:lstStyle/>
          <a:p>
            <a:r>
              <a:rPr lang="fr-FR" dirty="0"/>
              <a:t>Exemple: La liste</a:t>
            </a:r>
          </a:p>
        </p:txBody>
      </p:sp>
      <p:pic>
        <p:nvPicPr>
          <p:cNvPr id="6" name="Espace réservé du contenu 5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FA89BD46-32A5-CCED-A175-17D637B1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89" y="277090"/>
            <a:ext cx="8645906" cy="6519672"/>
          </a:xfrm>
        </p:spPr>
      </p:pic>
    </p:spTree>
    <p:extLst>
      <p:ext uri="{BB962C8B-B14F-4D97-AF65-F5344CB8AC3E}">
        <p14:creationId xmlns:p14="http://schemas.microsoft.com/office/powerpoint/2010/main" val="20487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DCC6A-99F5-BDE6-BEB6-D4305F250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817619A-40FB-4EAF-6FD2-00CDC772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6" y="79513"/>
            <a:ext cx="4112861" cy="202758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Exemple: La fonction Insert Range de List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E85DCF-EBE8-570A-E92F-B562CDBC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045" y="0"/>
            <a:ext cx="7038068" cy="6861652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B7637D2-4D11-FC3F-3240-C9CB1D23064A}"/>
              </a:ext>
            </a:extLst>
          </p:cNvPr>
          <p:cNvSpPr txBox="1"/>
          <p:nvPr/>
        </p:nvSpPr>
        <p:spPr>
          <a:xfrm>
            <a:off x="288234" y="3005219"/>
            <a:ext cx="4112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Ajoute le contenu d’un IEnumerable à une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 c’est une ICollection =&gt;Méthode optimisée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Sinon=&gt;Méthode générale</a:t>
            </a:r>
          </a:p>
        </p:txBody>
      </p:sp>
    </p:spTree>
    <p:extLst>
      <p:ext uri="{BB962C8B-B14F-4D97-AF65-F5344CB8AC3E}">
        <p14:creationId xmlns:p14="http://schemas.microsoft.com/office/powerpoint/2010/main" val="30011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BD42-AEC7-C4B4-AA11-164DDAD0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B064B8D8-B256-4469-E49B-5C016B14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9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D64EAE-D4F0-12BD-EB0F-A24204E8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447" y="211247"/>
            <a:ext cx="9035167" cy="230668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7200" dirty="0"/>
              <a:t>Exemple: L’étagère et ses livres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370E512-130E-1068-88ED-32BA3E2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29" y="2317789"/>
            <a:ext cx="4540201" cy="45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A84A4-84C2-FACF-7CA8-889A57D0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BF810E-B14E-B01A-B1F1-2E03C864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27" y="159025"/>
            <a:ext cx="3130826" cy="1838739"/>
          </a:xfrm>
        </p:spPr>
        <p:txBody>
          <a:bodyPr anchor="b">
            <a:normAutofit fontScale="90000"/>
          </a:bodyPr>
          <a:lstStyle/>
          <a:p>
            <a:r>
              <a:rPr lang="fr-FR"/>
              <a:t>Diagramme de classe de l’étagère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85A57E45-110A-6D26-8089-3320CF8CE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22" y="13529"/>
            <a:ext cx="6787589" cy="6844471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2B4A0D-BBAA-ED05-6012-B45F5B23FF04}"/>
              </a:ext>
            </a:extLst>
          </p:cNvPr>
          <p:cNvSpPr txBox="1"/>
          <p:nvPr/>
        </p:nvSpPr>
        <p:spPr>
          <a:xfrm>
            <a:off x="188227" y="2839453"/>
            <a:ext cx="3052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étagère contient entre 0 et plusieurs livres.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Mais comment peut-on la parcourir pour trouver le livre que l’on recherche?</a:t>
            </a:r>
          </a:p>
        </p:txBody>
      </p:sp>
    </p:spTree>
    <p:extLst>
      <p:ext uri="{BB962C8B-B14F-4D97-AF65-F5344CB8AC3E}">
        <p14:creationId xmlns:p14="http://schemas.microsoft.com/office/powerpoint/2010/main" val="14888474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885</TotalTime>
  <Words>562</Words>
  <Application>Microsoft Office PowerPoint</Application>
  <PresentationFormat>Grand écran</PresentationFormat>
  <Paragraphs>64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Meiryo</vt:lpstr>
      <vt:lpstr>Aptos</vt:lpstr>
      <vt:lpstr>Corbel</vt:lpstr>
      <vt:lpstr>SketchLinesVTI</vt:lpstr>
      <vt:lpstr>Design Pattern Iterator</vt:lpstr>
      <vt:lpstr>Le design pattern Iterator</vt:lpstr>
      <vt:lpstr>Intérêts du design pattern Iterator</vt:lpstr>
      <vt:lpstr>Avantages</vt:lpstr>
      <vt:lpstr>Structure de l’Iterator</vt:lpstr>
      <vt:lpstr>Exemple: La liste</vt:lpstr>
      <vt:lpstr>Exemple: La fonction Insert Range de List</vt:lpstr>
      <vt:lpstr>Exemple: L’étagère et ses livres</vt:lpstr>
      <vt:lpstr>Diagramme de classe de l’étagère</vt:lpstr>
      <vt:lpstr>Classe Book: l’élément de base de la collection</vt:lpstr>
      <vt:lpstr>La classe Bookshelf: la collection</vt:lpstr>
      <vt:lpstr>Itérateur dans l’ordre de rangement</vt:lpstr>
      <vt:lpstr>En pratique</vt:lpstr>
      <vt:lpstr>Résultat dans la console</vt:lpstr>
      <vt:lpstr>Itérateur par Auteur</vt:lpstr>
      <vt:lpstr>En pratique</vt:lpstr>
      <vt:lpstr>Résultat dans la console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WATRINET Quentin</dc:creator>
  <cp:lastModifiedBy>WATRINET Quentin</cp:lastModifiedBy>
  <cp:revision>2</cp:revision>
  <dcterms:created xsi:type="dcterms:W3CDTF">2024-11-27T08:33:01Z</dcterms:created>
  <dcterms:modified xsi:type="dcterms:W3CDTF">2024-12-02T15:42:53Z</dcterms:modified>
</cp:coreProperties>
</file>