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321" r:id="rId9"/>
    <p:sldId id="322" r:id="rId10"/>
    <p:sldId id="323" r:id="rId11"/>
    <p:sldId id="324" r:id="rId12"/>
    <p:sldId id="325" r:id="rId13"/>
    <p:sldId id="326" r:id="rId14"/>
    <p:sldId id="262" r:id="rId15"/>
    <p:sldId id="263" r:id="rId16"/>
    <p:sldId id="265" r:id="rId17"/>
    <p:sldId id="266" r:id="rId18"/>
    <p:sldId id="267" r:id="rId19"/>
    <p:sldId id="270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4" r:id="rId32"/>
    <p:sldId id="285" r:id="rId33"/>
    <p:sldId id="286" r:id="rId34"/>
    <p:sldId id="283" r:id="rId35"/>
    <p:sldId id="287" r:id="rId36"/>
    <p:sldId id="288" r:id="rId37"/>
    <p:sldId id="289" r:id="rId38"/>
    <p:sldId id="290" r:id="rId39"/>
    <p:sldId id="305" r:id="rId40"/>
    <p:sldId id="306" r:id="rId41"/>
    <p:sldId id="307" r:id="rId42"/>
    <p:sldId id="308" r:id="rId43"/>
    <p:sldId id="309" r:id="rId44"/>
    <p:sldId id="310" r:id="rId45"/>
    <p:sldId id="319" r:id="rId46"/>
    <p:sldId id="320" r:id="rId47"/>
    <p:sldId id="311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04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7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91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029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1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5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30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2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1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1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0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4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4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2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>
                <a:latin typeface="Algerian" pitchFamily="82" charset="0"/>
              </a:rPr>
              <a:t>CREDIT EDA CASE STUDY</a:t>
            </a:r>
            <a:endParaRPr lang="en-IN" sz="5500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endParaRPr lang="en-IN" sz="2000" dirty="0" smtClean="0">
              <a:solidFill>
                <a:schemeClr val="tx1"/>
              </a:solidFill>
            </a:endParaRPr>
          </a:p>
          <a:p>
            <a:pPr algn="r"/>
            <a:r>
              <a:rPr lang="en-IN" sz="3600" dirty="0" smtClean="0">
                <a:solidFill>
                  <a:schemeClr val="tx1"/>
                </a:solidFill>
              </a:rPr>
              <a:t>By Darshil Shah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3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stellar" panose="020A0402060406010301" pitchFamily="18" charset="0"/>
              </a:rPr>
              <a:t>Box plot for 'AMT_CREDIT'</a:t>
            </a:r>
          </a:p>
        </p:txBody>
      </p:sp>
      <p:sp>
        <p:nvSpPr>
          <p:cNvPr id="7" name="Rectangle 6"/>
          <p:cNvSpPr/>
          <p:nvPr/>
        </p:nvSpPr>
        <p:spPr>
          <a:xfrm>
            <a:off x="595745" y="46482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AMT_CREDIT has little bit more outliers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319"/>
            <a:ext cx="90868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5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IN" sz="3600" dirty="0">
                <a:latin typeface="Castellar" panose="020A0402060406010301" pitchFamily="18" charset="0"/>
              </a:rPr>
              <a:t>Box plot for 'AMT_ANNUITY'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7244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1st quartiles and 3rd quartile for AMT_ANNUITY is moved towards first </a:t>
            </a:r>
            <a:r>
              <a:rPr lang="en-US" dirty="0" smtClean="0"/>
              <a:t>quartile.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Applicants with `AMT_ANNUITY` above </a:t>
            </a:r>
            <a:r>
              <a:rPr lang="en-US" dirty="0" smtClean="0"/>
              <a:t>approx. 60,000 are </a:t>
            </a:r>
            <a:r>
              <a:rPr lang="en-US" dirty="0"/>
              <a:t>outliers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590904"/>
            <a:ext cx="90868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IN" sz="3200" dirty="0">
                <a:latin typeface="Castellar" panose="020A0402060406010301" pitchFamily="18" charset="0"/>
              </a:rPr>
              <a:t>Box plot for 'DAYS_EMPLOYED'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45720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1st quartiles and 3rd quartile for DAYS_EMPLOYED is </a:t>
            </a:r>
            <a:r>
              <a:rPr lang="en-US" dirty="0" smtClean="0"/>
              <a:t>moved towards </a:t>
            </a:r>
            <a:r>
              <a:rPr lang="en-US" dirty="0"/>
              <a:t>first quartile.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" y="1569392"/>
            <a:ext cx="90868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IN" sz="2800" dirty="0">
                <a:latin typeface="Castellar" panose="020A0402060406010301" pitchFamily="18" charset="0"/>
              </a:rPr>
              <a:t>Box plot for 'DAYS_REGISTRATION'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785"/>
            <a:ext cx="9086850" cy="2800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57200" y="48006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1st quartiles and 3rd quartile for DAYS_EMPLOYED is </a:t>
            </a:r>
            <a:r>
              <a:rPr lang="en-US" dirty="0" smtClean="0"/>
              <a:t>moved towards </a:t>
            </a:r>
            <a:r>
              <a:rPr lang="en-US" dirty="0"/>
              <a:t>first quartile.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31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dirty="0" smtClean="0">
                <a:latin typeface="Algerian" panose="04020705040A02060702" pitchFamily="82" charset="0"/>
              </a:rPr>
              <a:t>Categorical Univariate Analysis for Target 0</a:t>
            </a:r>
            <a:endParaRPr lang="en-IN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35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8458200" cy="1162050"/>
          </a:xfrm>
        </p:spPr>
        <p:txBody>
          <a:bodyPr>
            <a:normAutofit/>
          </a:bodyPr>
          <a:lstStyle/>
          <a:p>
            <a:pPr algn="ctr"/>
            <a:r>
              <a:rPr lang="en-IN" sz="4400" cap="all" dirty="0"/>
              <a:t>Distribution of Income range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4200" y="1607126"/>
            <a:ext cx="5715000" cy="387927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1607127"/>
            <a:ext cx="2819400" cy="4525963"/>
          </a:xfrm>
        </p:spPr>
        <p:txBody>
          <a:bodyPr>
            <a:normAutofit/>
          </a:bodyPr>
          <a:lstStyle/>
          <a:p>
            <a:pPr algn="l"/>
            <a:r>
              <a:rPr lang="en-US" sz="1800" cap="none" dirty="0"/>
              <a:t>Points to be concluded from the </a:t>
            </a:r>
            <a:r>
              <a:rPr lang="en-US" sz="1800" cap="none" dirty="0" smtClean="0"/>
              <a:t>graph: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1800" cap="none" dirty="0"/>
              <a:t>Income range from </a:t>
            </a:r>
            <a:r>
              <a:rPr lang="en-US" sz="1800" cap="none" dirty="0" smtClean="0"/>
              <a:t>1,00,000 </a:t>
            </a:r>
            <a:r>
              <a:rPr lang="en-US" sz="1800" cap="none" dirty="0"/>
              <a:t>to </a:t>
            </a:r>
            <a:r>
              <a:rPr lang="en-US" sz="1800" cap="none" dirty="0" smtClean="0"/>
              <a:t>2,00,000  is </a:t>
            </a:r>
            <a:r>
              <a:rPr lang="en-US" sz="1800" cap="none" dirty="0"/>
              <a:t>having more number of credits.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1800" cap="none" dirty="0"/>
              <a:t>F</a:t>
            </a:r>
            <a:r>
              <a:rPr lang="en-US" sz="1800" cap="none" dirty="0" smtClean="0"/>
              <a:t>emales </a:t>
            </a:r>
            <a:r>
              <a:rPr lang="en-US" sz="1800" cap="none" dirty="0"/>
              <a:t>are more than male in having credits for that range.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1800" cap="none" dirty="0"/>
              <a:t>Very less count for income range 400000 and </a:t>
            </a:r>
            <a:r>
              <a:rPr lang="en-US" sz="1800" cap="none" dirty="0" smtClean="0"/>
              <a:t>above.</a:t>
            </a:r>
            <a:endParaRPr lang="en-IN" sz="1800" cap="none" dirty="0"/>
          </a:p>
        </p:txBody>
      </p:sp>
    </p:spTree>
    <p:extLst>
      <p:ext uri="{BB962C8B-B14F-4D97-AF65-F5344CB8AC3E}">
        <p14:creationId xmlns:p14="http://schemas.microsoft.com/office/powerpoint/2010/main" val="42893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05800" cy="1162050"/>
          </a:xfrm>
        </p:spPr>
        <p:txBody>
          <a:bodyPr>
            <a:normAutofit/>
          </a:bodyPr>
          <a:lstStyle/>
          <a:p>
            <a:pPr algn="ctr"/>
            <a:r>
              <a:rPr lang="en-IN" sz="4400" cap="all" dirty="0"/>
              <a:t>DISTRIBUTION OF INCOME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40822" y="1752600"/>
            <a:ext cx="5422178" cy="340060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553549"/>
            <a:ext cx="3008313" cy="4691063"/>
          </a:xfrm>
        </p:spPr>
        <p:txBody>
          <a:bodyPr>
            <a:noAutofit/>
          </a:bodyPr>
          <a:lstStyle/>
          <a:p>
            <a:pPr lvl="0"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1800" cap="none" dirty="0"/>
              <a:t>Points to be concluded from the graph </a:t>
            </a:r>
          </a:p>
          <a:p>
            <a:pPr marL="285750" lvl="0" indent="-28575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For income type ‘working’, ’commercial associate’, and ‘State Servant’ the number of credits are higher than others.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1800" cap="none" dirty="0"/>
              <a:t>For this Females are having more number of credits than male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9514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599" cy="1162050"/>
          </a:xfrm>
        </p:spPr>
        <p:txBody>
          <a:bodyPr>
            <a:normAutofit/>
          </a:bodyPr>
          <a:lstStyle/>
          <a:p>
            <a:pPr algn="ctr"/>
            <a:r>
              <a:rPr lang="en-IN" sz="4000" cap="all" dirty="0"/>
              <a:t>DISTRIBUTION FOR CONTRACT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65513" y="1524000"/>
            <a:ext cx="5200505" cy="42037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24000"/>
            <a:ext cx="3008313" cy="4691063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1800" cap="none" dirty="0"/>
              <a:t>Points to be concluded from the </a:t>
            </a:r>
            <a:r>
              <a:rPr lang="en-US" sz="1800" cap="none" dirty="0" smtClean="0"/>
              <a:t>graph</a:t>
            </a:r>
            <a:endParaRPr lang="en-US" sz="1800" cap="none" dirty="0"/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For contract type ‘cash loans’ is having higher number of credits than ‘Revolving loans’ contract type.</a:t>
            </a: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For this also Female is leading for applying credits</a:t>
            </a:r>
            <a:endParaRPr lang="en-IN" sz="1800" cap="none" dirty="0"/>
          </a:p>
        </p:txBody>
      </p:sp>
    </p:spTree>
    <p:extLst>
      <p:ext uri="{BB962C8B-B14F-4D97-AF65-F5344CB8AC3E}">
        <p14:creationId xmlns:p14="http://schemas.microsoft.com/office/powerpoint/2010/main" val="18512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17500"/>
            <a:ext cx="3008313" cy="1162050"/>
          </a:xfrm>
        </p:spPr>
        <p:txBody>
          <a:bodyPr>
            <a:noAutofit/>
          </a:bodyPr>
          <a:lstStyle/>
          <a:p>
            <a:pPr algn="ctr"/>
            <a:r>
              <a:rPr lang="en-IN" sz="2500" cap="all" dirty="0"/>
              <a:t>DISTRIBUTION OF ORGANISATION TYPE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40822" y="273050"/>
            <a:ext cx="5574578" cy="61277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2509" y="1600200"/>
            <a:ext cx="3008313" cy="4691063"/>
          </a:xfrm>
        </p:spPr>
        <p:txBody>
          <a:bodyPr/>
          <a:lstStyle/>
          <a:p>
            <a:pPr lvl="0"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1800" cap="none" dirty="0"/>
              <a:t>Points to be concluded from the </a:t>
            </a:r>
            <a:r>
              <a:rPr lang="en-US" sz="1800" cap="none" dirty="0" smtClean="0"/>
              <a:t>graph</a:t>
            </a:r>
            <a:endParaRPr lang="en-US" sz="1800" cap="none" dirty="0"/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7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Categorical Univariate Analysis for Target </a:t>
            </a:r>
            <a:r>
              <a:rPr lang="en-IN" sz="4800" dirty="0" smtClean="0">
                <a:latin typeface="Algerian" panose="04020705040A02060702" pitchFamily="82" charset="0"/>
              </a:rPr>
              <a:t>1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Castellar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400" cap="none" dirty="0"/>
              <a:t>This case study aims to </a:t>
            </a:r>
            <a:r>
              <a:rPr lang="en-US" sz="2400" cap="none" dirty="0" smtClean="0"/>
              <a:t>give an </a:t>
            </a:r>
            <a:r>
              <a:rPr lang="en-US" sz="2400" cap="none" dirty="0"/>
              <a:t>idea of applying EDA in a real business scenario. In this case </a:t>
            </a:r>
            <a:r>
              <a:rPr lang="en-US" sz="2400" cap="none" dirty="0" smtClean="0"/>
              <a:t>study we apply </a:t>
            </a:r>
            <a:r>
              <a:rPr lang="en-US" sz="2400" cap="none" dirty="0"/>
              <a:t>the techniques </a:t>
            </a:r>
            <a:r>
              <a:rPr lang="en-US" sz="2400" cap="none" dirty="0" smtClean="0"/>
              <a:t>learnt </a:t>
            </a:r>
            <a:r>
              <a:rPr lang="en-US" sz="2400" cap="none" dirty="0"/>
              <a:t>in the EDA </a:t>
            </a:r>
            <a:r>
              <a:rPr lang="en-US" sz="2400" cap="none" dirty="0" smtClean="0"/>
              <a:t>module to: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cap="none" dirty="0" smtClean="0"/>
              <a:t>Develop </a:t>
            </a:r>
            <a:r>
              <a:rPr lang="en-US" sz="2000" cap="none" dirty="0"/>
              <a:t>a basic understanding of risk analytics in banking and financial services </a:t>
            </a:r>
            <a:r>
              <a:rPr lang="en-US" sz="2000" cap="none" dirty="0" smtClean="0"/>
              <a:t>and</a:t>
            </a:r>
            <a:endParaRPr lang="en-US" sz="2000" cap="none" dirty="0"/>
          </a:p>
          <a:p>
            <a:pPr lvl="1">
              <a:buFont typeface="Wingdings" pitchFamily="2" charset="2"/>
              <a:buChar char="Ø"/>
            </a:pPr>
            <a:r>
              <a:rPr lang="en-US" sz="2000" cap="none" dirty="0" smtClean="0"/>
              <a:t>Understand </a:t>
            </a:r>
            <a:r>
              <a:rPr lang="en-US" sz="2000" cap="none" dirty="0"/>
              <a:t>how data is used to minimize the risk of losing money while lending to </a:t>
            </a:r>
            <a:r>
              <a:rPr lang="en-US" sz="2000" cap="none" dirty="0" smtClean="0"/>
              <a:t>customers.</a:t>
            </a:r>
            <a:endParaRPr lang="en-IN" sz="2000" cap="none" dirty="0"/>
          </a:p>
        </p:txBody>
      </p:sp>
    </p:spTree>
    <p:extLst>
      <p:ext uri="{BB962C8B-B14F-4D97-AF65-F5344CB8AC3E}">
        <p14:creationId xmlns:p14="http://schemas.microsoft.com/office/powerpoint/2010/main" val="41993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82000" cy="1162050"/>
          </a:xfrm>
        </p:spPr>
        <p:txBody>
          <a:bodyPr>
            <a:normAutofit/>
          </a:bodyPr>
          <a:lstStyle/>
          <a:p>
            <a:pPr algn="ctr"/>
            <a:r>
              <a:rPr lang="en-IN" sz="4400" cap="all" dirty="0"/>
              <a:t>DISTRIBUTION OF INCOME RANGE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24201" y="1600200"/>
            <a:ext cx="5714999" cy="39624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1" y="1524000"/>
            <a:ext cx="2819400" cy="4691063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1800" cap="none" dirty="0"/>
              <a:t>Points to be concluded from the graph </a:t>
            </a:r>
          </a:p>
          <a:p>
            <a:pPr marL="285750" indent="-28575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Male counts are higher than female.</a:t>
            </a: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Income range from 100000 to 200000 is having more number of credits.</a:t>
            </a: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Very less count for income range 400000 and above.</a:t>
            </a:r>
          </a:p>
          <a:p>
            <a:pPr>
              <a:lnSpc>
                <a:spcPct val="120000"/>
              </a:lnSpc>
              <a:spcBef>
                <a:spcPts val="1000"/>
              </a:spcBef>
              <a:buSzPct val="125000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7025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81999" cy="1162050"/>
          </a:xfrm>
        </p:spPr>
        <p:txBody>
          <a:bodyPr>
            <a:normAutofit/>
          </a:bodyPr>
          <a:lstStyle/>
          <a:p>
            <a:pPr algn="ctr"/>
            <a:r>
              <a:rPr lang="en-IN" sz="4400" cap="all" dirty="0">
                <a:solidFill>
                  <a:prstClr val="black"/>
                </a:solidFill>
              </a:rPr>
              <a:t>DISTRIBUTION OF INCOME TYPE</a:t>
            </a:r>
            <a:endParaRPr lang="en-IN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08413" y="1508567"/>
            <a:ext cx="4649787" cy="338366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9489" y="1600200"/>
            <a:ext cx="3008313" cy="4691063"/>
          </a:xfrm>
        </p:spPr>
        <p:txBody>
          <a:bodyPr>
            <a:normAutofit fontScale="25000" lnSpcReduction="20000"/>
          </a:bodyPr>
          <a:lstStyle/>
          <a:p>
            <a:pPr lvl="0"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6400" cap="none" dirty="0"/>
              <a:t>Points to be concluded from the graph </a:t>
            </a:r>
          </a:p>
          <a:p>
            <a:pPr marL="285750" lvl="0" indent="-28575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6400" cap="none" dirty="0" smtClean="0"/>
              <a:t>For </a:t>
            </a:r>
            <a:r>
              <a:rPr lang="en-US" sz="6400" cap="none" dirty="0"/>
              <a:t>income type ‘working’, ’commercial associate’, and ‘State Servant’ the number of credits are higher than other i.e. ‘Maternity leave.</a:t>
            </a:r>
          </a:p>
          <a:p>
            <a:pPr marL="285750" lvl="0" indent="-28575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6400" cap="none" dirty="0" smtClean="0"/>
              <a:t>Females </a:t>
            </a:r>
            <a:r>
              <a:rPr lang="en-US" sz="6400" cap="none" dirty="0"/>
              <a:t>are having more number of credits than male.</a:t>
            </a:r>
          </a:p>
          <a:p>
            <a:pPr marL="285750" lvl="0" indent="-28575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6400" cap="none" dirty="0"/>
              <a:t>For type 1: There is no income type for ‘student’ , ’pensioner’ and ‘Businessman’ which means they don’t do any late payments.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34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314027" cy="1162050"/>
          </a:xfrm>
        </p:spPr>
        <p:txBody>
          <a:bodyPr>
            <a:noAutofit/>
          </a:bodyPr>
          <a:lstStyle/>
          <a:p>
            <a:pPr algn="ctr"/>
            <a:r>
              <a:rPr lang="en-IN" sz="4000" cap="all" dirty="0">
                <a:solidFill>
                  <a:prstClr val="black"/>
                </a:solidFill>
              </a:rPr>
              <a:t>DISTRIBUTION FOR CONTRACT TYPE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30877" y="1600200"/>
            <a:ext cx="5340350" cy="430253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564" y="1600200"/>
            <a:ext cx="3008313" cy="4691063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1000"/>
              </a:spcBef>
              <a:buSzPct val="125000"/>
            </a:pPr>
            <a:r>
              <a:rPr lang="en-US" sz="1800" cap="none" dirty="0" smtClean="0"/>
              <a:t>Points to be concluded from the </a:t>
            </a:r>
            <a:r>
              <a:rPr lang="en-US" sz="1800" cap="none" dirty="0"/>
              <a:t>graph </a:t>
            </a:r>
          </a:p>
          <a:p>
            <a:pPr marL="285750" indent="-285750" algn="l"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For contract type ‘cash loans’ is having higher number of credits than ‘Revolving loans’ contract type.</a:t>
            </a:r>
          </a:p>
          <a:p>
            <a:pPr marL="285750" indent="-285750" algn="l"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For this also Female is leading for applying credits.</a:t>
            </a:r>
          </a:p>
          <a:p>
            <a:pPr marL="285750" indent="-285750" algn="l"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For type 1 : there </a:t>
            </a:r>
            <a:r>
              <a:rPr lang="en-US" sz="1800" cap="none" dirty="0" smtClean="0"/>
              <a:t>are majorly </a:t>
            </a:r>
            <a:r>
              <a:rPr lang="en-US" sz="1800" cap="none" dirty="0"/>
              <a:t>Female </a:t>
            </a:r>
            <a:r>
              <a:rPr lang="en-US" sz="1800" cap="none" dirty="0" smtClean="0"/>
              <a:t>for Revolving </a:t>
            </a:r>
            <a:r>
              <a:rPr lang="en-US" sz="1800" cap="none" dirty="0"/>
              <a:t>loans.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3806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3008313" cy="1162050"/>
          </a:xfrm>
        </p:spPr>
        <p:txBody>
          <a:bodyPr/>
          <a:lstStyle/>
          <a:p>
            <a:pPr algn="ctr"/>
            <a:r>
              <a:rPr lang="en-IN" sz="2500" cap="all" dirty="0">
                <a:solidFill>
                  <a:prstClr val="black"/>
                </a:solidFill>
              </a:rPr>
              <a:t>DISTRIBUTION OF ORGANISATION TYPE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04755" y="609600"/>
            <a:ext cx="3057102" cy="51816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442027"/>
            <a:ext cx="3008313" cy="4691063"/>
          </a:xfrm>
        </p:spPr>
        <p:txBody>
          <a:bodyPr>
            <a:normAutofit fontScale="92500" lnSpcReduction="20000"/>
          </a:bodyPr>
          <a:lstStyle/>
          <a:p>
            <a:pPr lvl="0"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1800" cap="none" dirty="0"/>
              <a:t>Points to be concluded from the graph </a:t>
            </a:r>
            <a:endParaRPr lang="en-US" sz="1800" cap="none" dirty="0" smtClean="0"/>
          </a:p>
          <a:p>
            <a:pPr marL="285750" lvl="0" indent="-28575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 smtClean="0"/>
              <a:t>Clients </a:t>
            </a:r>
            <a:r>
              <a:rPr lang="en-US" sz="1800" cap="none" dirty="0"/>
              <a:t>which have applied for credits are from most of the organization type ‘Business entity Type 3’ , ‘Self employed’ , ‘Other’ , ‘Medicine’ and ‘Government’.</a:t>
            </a:r>
          </a:p>
          <a:p>
            <a:pPr marL="285750" lvl="0" indent="-28575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Less clients are from Industry type 8,type 6, type 10, religion and  trade type 5, type 4.</a:t>
            </a:r>
          </a:p>
          <a:p>
            <a:pPr marL="285750" lvl="0" indent="-28575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/>
              <a:t>Same as type 0 in distribution of organization type</a:t>
            </a:r>
            <a:r>
              <a:rPr lang="en-US" sz="1700" cap="none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70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IN" sz="5400" dirty="0" smtClean="0">
                <a:latin typeface="Algerian" panose="04020705040A02060702" pitchFamily="82" charset="0"/>
              </a:rPr>
              <a:t>CORRELATION OF TARGET 0</a:t>
            </a: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3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" y="2073"/>
            <a:ext cx="9137074" cy="683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6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stellar" panose="020A0402060406010301" pitchFamily="18" charset="0"/>
              </a:rPr>
              <a:t>Correlation For </a:t>
            </a:r>
            <a:r>
              <a:rPr lang="en-IN" sz="3600" dirty="0" smtClean="0">
                <a:latin typeface="Castellar" panose="020A0402060406010301" pitchFamily="18" charset="0"/>
              </a:rPr>
              <a:t>Target </a:t>
            </a:r>
            <a:r>
              <a:rPr lang="en-IN" sz="3600" dirty="0">
                <a:latin typeface="Castellar" panose="020A0402060406010301" pitchFamily="18" charset="0"/>
              </a:rPr>
              <a:t>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2" y="2057401"/>
            <a:ext cx="7772868" cy="3733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lnSpc>
                <a:spcPct val="120000"/>
              </a:lnSpc>
              <a:spcBef>
                <a:spcPts val="1000"/>
              </a:spcBef>
              <a:buSzPct val="125000"/>
              <a:buNone/>
            </a:pPr>
            <a:r>
              <a:rPr lang="en-US" sz="1800" cap="none" dirty="0"/>
              <a:t>Points to be concluded from the graph presented before.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1800" cap="none" dirty="0"/>
              <a:t>Credit amount is inversely proportional to the date of birth, which means Credit amount is higher for low age and vice-versa.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1800" cap="none" dirty="0"/>
              <a:t>Credit amount is inversely proportional to the number of children client have, means Credit amount is higher for less children count client have and vice-versa.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1800" cap="none" dirty="0"/>
              <a:t>Income amount is inversely proportional to the number of children client have, means more income for less children client have and vice-versa.</a:t>
            </a:r>
          </a:p>
          <a:p>
            <a:pPr marL="228600" lvl="0" indent="-2286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1800" cap="none" dirty="0"/>
              <a:t>Credit amount is directly proportional to population density, which means Credit amount is higher for high densely populated area and vice-versa.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1800" cap="none" dirty="0"/>
              <a:t>Income amount is directly proportional to population density, which means Income amount is higher for high densely populated area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419026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>
            <a:noAutofit/>
          </a:bodyPr>
          <a:lstStyle/>
          <a:p>
            <a:r>
              <a:rPr lang="en-IN" sz="5400" dirty="0" smtClean="0">
                <a:latin typeface="Algerian" panose="04020705040A02060702" pitchFamily="82" charset="0"/>
              </a:rPr>
              <a:t>CORRELATION OF TARGET 1</a:t>
            </a:r>
            <a:endParaRPr lang="en-IN" sz="5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75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800" dirty="0">
                <a:latin typeface="Castellar" panose="020A0402060406010301" pitchFamily="18" charset="0"/>
              </a:rPr>
              <a:t>CORRELATION OF TARGET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None/>
            </a:pPr>
            <a:r>
              <a:rPr lang="en-US" cap="none" dirty="0"/>
              <a:t>This heat map for Target 1 is also having quite a same observation just like Target 0. But for few points are different. They are listed below.</a:t>
            </a:r>
          </a:p>
          <a:p>
            <a:pPr marL="6858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cap="none" dirty="0"/>
              <a:t>The client's permanent address does not match contact address are having less children and vice-versa</a:t>
            </a:r>
          </a:p>
          <a:p>
            <a:pPr marL="685800" indent="-228600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cap="none" dirty="0"/>
              <a:t>The client's permanent address does not match work address are having less children and vice-versa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28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457201"/>
            <a:ext cx="7773338" cy="1143000"/>
          </a:xfrm>
        </p:spPr>
        <p:txBody>
          <a:bodyPr>
            <a:noAutofit/>
          </a:bodyPr>
          <a:lstStyle/>
          <a:p>
            <a:pPr algn="l"/>
            <a:r>
              <a:rPr lang="en-IN" sz="3500" dirty="0" smtClean="0">
                <a:latin typeface="Castellar" pitchFamily="18" charset="0"/>
              </a:rPr>
              <a:t>Business Understanding - 1</a:t>
            </a:r>
            <a:endParaRPr lang="en-IN" sz="3500" dirty="0"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447800"/>
            <a:ext cx="7772870" cy="4724400"/>
          </a:xfrm>
        </p:spPr>
        <p:txBody>
          <a:bodyPr>
            <a:noAutofit/>
          </a:bodyPr>
          <a:lstStyle/>
          <a:p>
            <a:r>
              <a:rPr lang="en-US" sz="1900" cap="none" dirty="0"/>
              <a:t>The loan providing companies find it hard to give loans to the people due to their insufficient or non-existent credit history. Because of that, some consumers use it as their advantage by becoming a defaulter. </a:t>
            </a:r>
            <a:r>
              <a:rPr lang="en-US" sz="1900" cap="none" dirty="0"/>
              <a:t>We </a:t>
            </a:r>
            <a:r>
              <a:rPr lang="en-US" sz="1900" cap="none" dirty="0"/>
              <a:t>have to use EDA to analyse the patterns present in the data. This will ensure that the applicants capable of repaying the loan are not rejected</a:t>
            </a:r>
            <a:r>
              <a:rPr lang="en-US" sz="1900" cap="none" dirty="0" smtClean="0"/>
              <a:t>.</a:t>
            </a:r>
            <a:endParaRPr lang="en-US" sz="1900" cap="none" dirty="0"/>
          </a:p>
          <a:p>
            <a:r>
              <a:rPr lang="en-US" sz="1900" cap="none" dirty="0"/>
              <a:t>When </a:t>
            </a:r>
            <a:r>
              <a:rPr lang="en-US" sz="1900" cap="none" dirty="0"/>
              <a:t>the company receives a loan application, the company has to decide for loan approval based on the applicant’s profile. Two types of risks are associated with the bank’s decision</a:t>
            </a:r>
            <a:r>
              <a:rPr lang="en-US" sz="1900" cap="none" dirty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lang="en-US" sz="1900" cap="none" dirty="0" smtClean="0"/>
              <a:t>If </a:t>
            </a:r>
            <a:r>
              <a:rPr lang="en-US" sz="1900" cap="none" dirty="0"/>
              <a:t>the applicant is likely to repay the loan, then not approving the loan results in a loss of business to the company </a:t>
            </a:r>
            <a:r>
              <a:rPr lang="en-US" sz="1900" cap="none" dirty="0" smtClean="0"/>
              <a:t>or</a:t>
            </a:r>
          </a:p>
          <a:p>
            <a:pPr lvl="1">
              <a:buFont typeface="Wingdings" pitchFamily="2" charset="2"/>
              <a:buChar char="Ø"/>
            </a:pPr>
            <a:r>
              <a:rPr lang="en-US" sz="1900" cap="none" dirty="0" smtClean="0"/>
              <a:t>If </a:t>
            </a:r>
            <a:r>
              <a:rPr lang="en-US" sz="1900" cap="none" dirty="0"/>
              <a:t>the applicant is </a:t>
            </a:r>
            <a:r>
              <a:rPr lang="en-US" sz="1900" cap="none" dirty="0" smtClean="0"/>
              <a:t>likely </a:t>
            </a:r>
            <a:r>
              <a:rPr lang="en-US" sz="1900" cap="none" dirty="0"/>
              <a:t>to default, then approving the loan may lead to a financial loss for the company</a:t>
            </a:r>
            <a:endParaRPr lang="en-IN" sz="1900" cap="none" dirty="0"/>
          </a:p>
        </p:txBody>
      </p:sp>
    </p:spTree>
    <p:extLst>
      <p:ext uri="{BB962C8B-B14F-4D97-AF65-F5344CB8AC3E}">
        <p14:creationId xmlns:p14="http://schemas.microsoft.com/office/powerpoint/2010/main" val="28394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1" y="2328048"/>
            <a:ext cx="7429499" cy="1478570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latin typeface="Algerian" panose="04020705040A02060702" pitchFamily="82" charset="0"/>
              </a:rPr>
              <a:t>Categorical Univariate Analysis for Variables Target 0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27" y="533400"/>
            <a:ext cx="2951766" cy="1032652"/>
          </a:xfrm>
        </p:spPr>
        <p:txBody>
          <a:bodyPr>
            <a:normAutofit fontScale="90000"/>
          </a:bodyPr>
          <a:lstStyle/>
          <a:p>
            <a:r>
              <a:rPr lang="en-IN" sz="2800" b="1" cap="all" dirty="0"/>
              <a:t>Boxplot for income amount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65513" y="685800"/>
            <a:ext cx="5227637" cy="5257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854" y="1600200"/>
            <a:ext cx="3008313" cy="4691063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Some outliers are noticed in income amount.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The third quartiles is very slim for income amount</a:t>
            </a:r>
            <a:r>
              <a:rPr lang="en-US" sz="2000" cap="none" dirty="0" smtClean="0">
                <a:solidFill>
                  <a:prstClr val="black"/>
                </a:solidFill>
                <a:latin typeface="Tw Cen MT" panose="020B0602020104020603"/>
              </a:rPr>
              <a:t>.</a:t>
            </a:r>
            <a:endParaRPr lang="en-US" sz="2000" cap="none" dirty="0">
              <a:solidFill>
                <a:prstClr val="black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7184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46" y="567548"/>
            <a:ext cx="2951766" cy="1032652"/>
          </a:xfrm>
        </p:spPr>
        <p:txBody>
          <a:bodyPr>
            <a:normAutofit/>
          </a:bodyPr>
          <a:lstStyle/>
          <a:p>
            <a:r>
              <a:rPr lang="en-US" sz="2800" b="1" cap="all" dirty="0"/>
              <a:t>Boxplot for credit amount</a:t>
            </a:r>
            <a:endParaRPr lang="en-IN" sz="2800" b="1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75050" y="923399"/>
            <a:ext cx="5111750" cy="4486801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600200"/>
            <a:ext cx="3008313" cy="4691063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Some outliers are noticed in credit amount.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The first quartile is bigger than third quartile for credit amount which means most of the credits of clients are present in the first quartile.</a:t>
            </a:r>
          </a:p>
          <a:p>
            <a:pPr lvl="0" algn="l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sz="2000" cap="none" dirty="0">
              <a:solidFill>
                <a:prstClr val="black"/>
              </a:solidFill>
              <a:latin typeface="Tw Cen MT" panose="020B0602020104020603"/>
            </a:endParaRPr>
          </a:p>
          <a:p>
            <a:pPr algn="l"/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7944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547" y="643748"/>
            <a:ext cx="2951766" cy="1032652"/>
          </a:xfrm>
        </p:spPr>
        <p:txBody>
          <a:bodyPr>
            <a:noAutofit/>
          </a:bodyPr>
          <a:lstStyle/>
          <a:p>
            <a:r>
              <a:rPr lang="en-US" sz="2400" b="1" cap="all" dirty="0"/>
              <a:t>Boxplot for annuity amount</a:t>
            </a:r>
            <a:endParaRPr lang="en-IN" sz="2400" b="1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08413" y="1197769"/>
            <a:ext cx="4649787" cy="40052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547" y="1714095"/>
            <a:ext cx="3008313" cy="4691063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Some outliers are noticed in annuity amount.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The first quartile is bigger than third quartile for annuity amount which means most of the annuity clients are from first quartile</a:t>
            </a:r>
            <a:r>
              <a:rPr lang="en-US" sz="2000" dirty="0">
                <a:solidFill>
                  <a:prstClr val="black"/>
                </a:solidFill>
                <a:latin typeface="Tw Cen MT" panose="020B0602020104020603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80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1" y="2151897"/>
            <a:ext cx="7429499" cy="1478570"/>
          </a:xfrm>
        </p:spPr>
        <p:txBody>
          <a:bodyPr>
            <a:no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15123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10" y="567548"/>
            <a:ext cx="2951766" cy="1032652"/>
          </a:xfrm>
        </p:spPr>
        <p:txBody>
          <a:bodyPr>
            <a:normAutofit fontScale="90000"/>
          </a:bodyPr>
          <a:lstStyle/>
          <a:p>
            <a:r>
              <a:rPr lang="en-IN" sz="2800" b="1" cap="all" dirty="0"/>
              <a:t>Boxplot for income amount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08413" y="1210901"/>
            <a:ext cx="4649787" cy="397899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4854" y="1600200"/>
            <a:ext cx="3008313" cy="4691063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Some outliers are noticed in income amount.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The third quartiles is very slim for income amount.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Most of the clients of income are present in first quartile.</a:t>
            </a:r>
          </a:p>
        </p:txBody>
      </p:sp>
    </p:spTree>
    <p:extLst>
      <p:ext uri="{BB962C8B-B14F-4D97-AF65-F5344CB8AC3E}">
        <p14:creationId xmlns:p14="http://schemas.microsoft.com/office/powerpoint/2010/main" val="159180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746" y="567548"/>
            <a:ext cx="2951766" cy="1032652"/>
          </a:xfrm>
        </p:spPr>
        <p:txBody>
          <a:bodyPr>
            <a:normAutofit/>
          </a:bodyPr>
          <a:lstStyle/>
          <a:p>
            <a:r>
              <a:rPr lang="en-US" sz="2800" b="1" cap="all" dirty="0"/>
              <a:t>Boxplot for credit amount</a:t>
            </a:r>
            <a:endParaRPr lang="en-IN" sz="2800" b="1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08413" y="1197769"/>
            <a:ext cx="4649787" cy="40052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752600"/>
            <a:ext cx="3008313" cy="4691063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Some outliers are noticed in credit amount.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The first quartile is bigger than third quartile for credit amount which means most of the credits of clients are present in the first quartile.</a:t>
            </a:r>
          </a:p>
          <a:p>
            <a:pPr lvl="0">
              <a:lnSpc>
                <a:spcPct val="120000"/>
              </a:lnSpc>
              <a:spcBef>
                <a:spcPts val="1000"/>
              </a:spcBef>
              <a:buSzPct val="125000"/>
            </a:pPr>
            <a:endParaRPr lang="en-US" sz="2000" dirty="0">
              <a:solidFill>
                <a:prstClr val="black"/>
              </a:solidFill>
              <a:latin typeface="Tw Cen MT" panose="020B0602020104020603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2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26" y="651164"/>
            <a:ext cx="2951766" cy="990844"/>
          </a:xfrm>
        </p:spPr>
        <p:txBody>
          <a:bodyPr>
            <a:noAutofit/>
          </a:bodyPr>
          <a:lstStyle/>
          <a:p>
            <a:r>
              <a:rPr lang="en-US" sz="2400" b="1" cap="all" dirty="0"/>
              <a:t>Boxplot for annuity amount</a:t>
            </a:r>
            <a:endParaRPr lang="en-IN" sz="2400" b="1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808413" y="1197769"/>
            <a:ext cx="4649787" cy="400526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379" y="1642008"/>
            <a:ext cx="3008313" cy="4691063"/>
          </a:xfrm>
        </p:spPr>
        <p:txBody>
          <a:bodyPr>
            <a:normAutofit/>
          </a:bodyPr>
          <a:lstStyle/>
          <a:p>
            <a:pPr lvl="0"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Some outliers are noticed in annuity amount.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The first quartile is bigger than third quartile for annuity amount which means most of the annuity clients are from first quartile</a:t>
            </a:r>
            <a:r>
              <a:rPr lang="en-US" sz="2000" cap="none" dirty="0" smtClean="0">
                <a:solidFill>
                  <a:prstClr val="black"/>
                </a:solidFill>
                <a:latin typeface="Tw Cen MT" panose="020B0602020104020603"/>
              </a:rPr>
              <a:t>.</a:t>
            </a:r>
            <a:endParaRPr lang="en-US" sz="2000" cap="none" dirty="0">
              <a:solidFill>
                <a:prstClr val="black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65187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1" y="2471172"/>
            <a:ext cx="7429499" cy="1108928"/>
          </a:xfrm>
        </p:spPr>
        <p:txBody>
          <a:bodyPr>
            <a:noAutofit/>
          </a:bodyPr>
          <a:lstStyle/>
          <a:p>
            <a:r>
              <a:rPr lang="en-US" sz="6000" cap="all" dirty="0">
                <a:latin typeface="Algerian" panose="04020705040A02060702" pitchFamily="82" charset="0"/>
              </a:rPr>
              <a:t>Bivariate analysis for </a:t>
            </a:r>
            <a:r>
              <a:rPr lang="en-US" sz="6000" cap="all" dirty="0" smtClean="0">
                <a:latin typeface="Algerian" panose="04020705040A02060702" pitchFamily="82" charset="0"/>
              </a:rPr>
              <a:t>Target 0</a:t>
            </a:r>
            <a:endParaRPr lang="en-US" sz="6000" cap="all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381000"/>
            <a:ext cx="3008313" cy="1162050"/>
          </a:xfrm>
        </p:spPr>
        <p:txBody>
          <a:bodyPr>
            <a:noAutofit/>
          </a:bodyPr>
          <a:lstStyle/>
          <a:p>
            <a:r>
              <a:rPr lang="en-US" sz="2400" b="1" cap="all" dirty="0"/>
              <a:t>Credit amount vs Education Status</a:t>
            </a:r>
            <a:endParaRPr lang="en-IN" sz="2400" b="1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13112" y="914400"/>
            <a:ext cx="5602288" cy="525780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600200"/>
            <a:ext cx="3008313" cy="4691063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342900" indent="-34290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Family status of 'civil marriage', 'marriage' and 'separated' of Academic degree education are having higher number of credits than others.</a:t>
            </a:r>
          </a:p>
          <a:p>
            <a:pPr marL="342900" indent="-34290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Higher education of family status of 'marriage', 'single' and 'civil marriage' are having more outliers.</a:t>
            </a:r>
          </a:p>
          <a:p>
            <a:pPr marL="342900" indent="-34290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2000" cap="none" dirty="0">
                <a:solidFill>
                  <a:prstClr val="black"/>
                </a:solidFill>
                <a:latin typeface="Tw Cen MT" panose="020B0602020104020603"/>
              </a:rPr>
              <a:t>Civil marriage for Academic degree is having most of the credits in the third quartile.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8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533400"/>
            <a:ext cx="7773338" cy="1066801"/>
          </a:xfrm>
        </p:spPr>
        <p:txBody>
          <a:bodyPr>
            <a:normAutofit/>
          </a:bodyPr>
          <a:lstStyle/>
          <a:p>
            <a:pPr algn="l"/>
            <a:r>
              <a:rPr lang="en-IN" sz="3500" dirty="0">
                <a:latin typeface="Castellar" pitchFamily="18" charset="0"/>
              </a:rPr>
              <a:t>Business Understanding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cap="none" dirty="0"/>
              <a:t>The data </a:t>
            </a:r>
            <a:r>
              <a:rPr lang="en-US" sz="2400" cap="none" dirty="0" smtClean="0"/>
              <a:t>given contains </a:t>
            </a:r>
            <a:r>
              <a:rPr lang="en-US" sz="2400" cap="none" dirty="0"/>
              <a:t>the information about the loan application at the time of applying for the loan. It contains two types of scenarios: </a:t>
            </a:r>
            <a:endParaRPr lang="en-US" sz="2400" cap="none" dirty="0" smtClean="0"/>
          </a:p>
          <a:p>
            <a:pPr marL="0" indent="0">
              <a:buNone/>
            </a:pPr>
            <a:r>
              <a:rPr lang="en-US" sz="2400" cap="none" dirty="0" smtClean="0"/>
              <a:t>• </a:t>
            </a:r>
            <a:r>
              <a:rPr lang="en-US" sz="2400" b="1" cap="none" dirty="0"/>
              <a:t>The client with payment difficulties</a:t>
            </a:r>
            <a:r>
              <a:rPr lang="en-US" sz="2400" cap="none" dirty="0"/>
              <a:t>: he/she had late payment more than X days on at least one of the first Y </a:t>
            </a:r>
            <a:r>
              <a:rPr lang="en-US" sz="2400" cap="none" dirty="0" smtClean="0"/>
              <a:t>installments </a:t>
            </a:r>
            <a:r>
              <a:rPr lang="en-US" sz="2400" cap="none" dirty="0"/>
              <a:t>of the loan </a:t>
            </a:r>
            <a:r>
              <a:rPr lang="en-US" sz="2400" cap="none" dirty="0" smtClean="0"/>
              <a:t>and</a:t>
            </a:r>
          </a:p>
          <a:p>
            <a:pPr marL="0" indent="0">
              <a:buNone/>
            </a:pPr>
            <a:r>
              <a:rPr lang="en-US" sz="2400" cap="none" dirty="0" smtClean="0"/>
              <a:t>• </a:t>
            </a:r>
            <a:r>
              <a:rPr lang="en-US" sz="2400" b="1" cap="none" dirty="0"/>
              <a:t>All other cases</a:t>
            </a:r>
            <a:r>
              <a:rPr lang="en-US" sz="2400" cap="none" dirty="0"/>
              <a:t>: All </a:t>
            </a:r>
            <a:r>
              <a:rPr lang="en-US" sz="2400" cap="none" dirty="0" smtClean="0"/>
              <a:t>other </a:t>
            </a:r>
            <a:r>
              <a:rPr lang="en-US" sz="2400" cap="none" dirty="0"/>
              <a:t>cases when the payment is paid on </a:t>
            </a:r>
            <a:r>
              <a:rPr lang="en-US" sz="2400" cap="none" dirty="0" smtClean="0"/>
              <a:t>time</a:t>
            </a:r>
          </a:p>
          <a:p>
            <a:pPr marL="0" indent="0">
              <a:buNone/>
            </a:pPr>
            <a:endParaRPr lang="en-US" sz="2400" cap="none" dirty="0" smtClean="0"/>
          </a:p>
          <a:p>
            <a:pPr marL="0" indent="0">
              <a:buNone/>
            </a:pPr>
            <a:r>
              <a:rPr lang="en-US" sz="2400" cap="none" dirty="0" smtClean="0"/>
              <a:t>When </a:t>
            </a:r>
            <a:r>
              <a:rPr lang="en-US" sz="2400" cap="none" dirty="0"/>
              <a:t>a client applies for a loan, there are four types of decisions that could be taken by the client/company): </a:t>
            </a:r>
            <a:endParaRPr lang="en-US" sz="2400" cap="none" dirty="0" smtClean="0"/>
          </a:p>
          <a:p>
            <a:pPr marL="457200" indent="-457200">
              <a:buAutoNum type="arabicPeriod"/>
            </a:pPr>
            <a:r>
              <a:rPr lang="en-US" sz="2400" b="1" cap="none" dirty="0" smtClean="0"/>
              <a:t>Approved</a:t>
            </a:r>
            <a:r>
              <a:rPr lang="en-US" sz="2400" cap="none" dirty="0"/>
              <a:t>: The Company has approved loan Application </a:t>
            </a:r>
            <a:endParaRPr lang="en-US" sz="2400" cap="none" dirty="0" smtClean="0"/>
          </a:p>
          <a:p>
            <a:pPr marL="457200" indent="-457200">
              <a:buAutoNum type="arabicPeriod"/>
            </a:pPr>
            <a:r>
              <a:rPr lang="en-US" sz="2400" b="1" cap="none" dirty="0" smtClean="0"/>
              <a:t>Cancelled</a:t>
            </a:r>
            <a:r>
              <a:rPr lang="en-US" sz="2400" cap="none" dirty="0"/>
              <a:t>: The client cancelled the application sometime during approval. Either the client changed her/his mind about the </a:t>
            </a:r>
            <a:r>
              <a:rPr lang="en-US" sz="2400" cap="none" dirty="0" smtClean="0"/>
              <a:t>loan</a:t>
            </a:r>
          </a:p>
          <a:p>
            <a:pPr marL="457200" indent="-457200">
              <a:buAutoNum type="arabicPeriod"/>
            </a:pPr>
            <a:r>
              <a:rPr lang="en-US" sz="2400" b="1" cap="none" dirty="0" smtClean="0"/>
              <a:t>Refused</a:t>
            </a:r>
            <a:r>
              <a:rPr lang="en-US" sz="2400" cap="none" dirty="0"/>
              <a:t>: The company had rejected the </a:t>
            </a:r>
            <a:r>
              <a:rPr lang="en-US" sz="2400" cap="none" dirty="0" smtClean="0"/>
              <a:t>loan. </a:t>
            </a:r>
          </a:p>
          <a:p>
            <a:pPr marL="457200" indent="-457200">
              <a:buAutoNum type="arabicPeriod"/>
            </a:pPr>
            <a:r>
              <a:rPr lang="en-US" sz="2400" b="1" cap="none" dirty="0" smtClean="0"/>
              <a:t>Unused </a:t>
            </a:r>
            <a:r>
              <a:rPr lang="en-US" sz="2400" b="1" cap="none" dirty="0"/>
              <a:t>offer</a:t>
            </a:r>
            <a:r>
              <a:rPr lang="en-US" sz="2400" cap="none" dirty="0"/>
              <a:t>: Loan has been cancelled by the client but on different stages of the process</a:t>
            </a:r>
            <a:endParaRPr lang="en-IN" sz="2200" cap="none" dirty="0"/>
          </a:p>
        </p:txBody>
      </p:sp>
    </p:spTree>
    <p:extLst>
      <p:ext uri="{BB962C8B-B14F-4D97-AF65-F5344CB8AC3E}">
        <p14:creationId xmlns:p14="http://schemas.microsoft.com/office/powerpoint/2010/main" val="376067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663" y="228600"/>
            <a:ext cx="3008313" cy="1162050"/>
          </a:xfrm>
        </p:spPr>
        <p:txBody>
          <a:bodyPr>
            <a:normAutofit/>
          </a:bodyPr>
          <a:lstStyle/>
          <a:p>
            <a:r>
              <a:rPr lang="en-US" sz="2400" b="1" cap="all" dirty="0"/>
              <a:t>Income amount vs Education Status</a:t>
            </a:r>
            <a:endParaRPr lang="en-IN" sz="2400" b="1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04466" y="762000"/>
            <a:ext cx="5434733" cy="539187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6881" y="1462809"/>
            <a:ext cx="3008313" cy="4691063"/>
          </a:xfrm>
        </p:spPr>
        <p:txBody>
          <a:bodyPr>
            <a:noAutofit/>
          </a:bodyPr>
          <a:lstStyle/>
          <a:p>
            <a:pPr lvl="0" algn="l">
              <a:spcBef>
                <a:spcPts val="1000"/>
              </a:spcBef>
              <a:buSzPct val="125000"/>
            </a:pPr>
            <a:r>
              <a:rPr lang="en-US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342900" lvl="0" indent="-342900" algn="l"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cap="none" dirty="0">
                <a:solidFill>
                  <a:prstClr val="black"/>
                </a:solidFill>
                <a:latin typeface="Tw Cen MT" panose="020B0602020104020603"/>
              </a:rPr>
              <a:t>For Education type 'Higher education' the income amount mean is mostly equal with family status. It does contain many outliers.</a:t>
            </a:r>
          </a:p>
          <a:p>
            <a:pPr marL="342900" lvl="0" indent="-342900" algn="l"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cap="none" dirty="0">
                <a:solidFill>
                  <a:prstClr val="black"/>
                </a:solidFill>
                <a:latin typeface="Tw Cen MT" panose="020B0602020104020603"/>
              </a:rPr>
              <a:t>Less outlier are having for Academic degree but they are having the income amount is little higher that Higher education.</a:t>
            </a:r>
          </a:p>
          <a:p>
            <a:pPr marL="342900" lvl="0" indent="-342900" algn="l"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cap="none" dirty="0">
                <a:solidFill>
                  <a:prstClr val="black"/>
                </a:solidFill>
                <a:latin typeface="Tw Cen MT" panose="020B0602020104020603"/>
              </a:rPr>
              <a:t>Lower secondary of civil marriage family status are have less income amount than others.</a:t>
            </a:r>
          </a:p>
          <a:p>
            <a:pPr algn="l"/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6854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1" y="2471172"/>
            <a:ext cx="7429499" cy="1108928"/>
          </a:xfrm>
        </p:spPr>
        <p:txBody>
          <a:bodyPr>
            <a:noAutofit/>
          </a:bodyPr>
          <a:lstStyle/>
          <a:p>
            <a:r>
              <a:rPr lang="en-US" sz="6000" cap="all" dirty="0">
                <a:latin typeface="Algerian" panose="04020705040A02060702" pitchFamily="82" charset="0"/>
              </a:rPr>
              <a:t>Bivariate analysis for </a:t>
            </a:r>
            <a:r>
              <a:rPr lang="en-US" sz="6000" cap="all" dirty="0" smtClean="0">
                <a:latin typeface="Algerian" panose="04020705040A02060702" pitchFamily="82" charset="0"/>
              </a:rPr>
              <a:t>Target 1</a:t>
            </a:r>
            <a:endParaRPr lang="en-US" sz="6000" cap="all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5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008313" cy="1162050"/>
          </a:xfrm>
        </p:spPr>
        <p:txBody>
          <a:bodyPr>
            <a:normAutofit/>
          </a:bodyPr>
          <a:lstStyle/>
          <a:p>
            <a:r>
              <a:rPr lang="en-US" sz="2400" b="1" cap="all" dirty="0"/>
              <a:t>Credit amount vs Education Status</a:t>
            </a:r>
            <a:endParaRPr lang="en-IN" sz="2400" b="1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05981" y="737193"/>
            <a:ext cx="5357019" cy="547787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7668" y="1524000"/>
            <a:ext cx="3008313" cy="4691063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20000"/>
              </a:lnSpc>
              <a:spcBef>
                <a:spcPts val="1000"/>
              </a:spcBef>
              <a:buSzPct val="125000"/>
            </a:pPr>
            <a:r>
              <a:rPr lang="en-US" sz="17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700" cap="none" dirty="0">
                <a:solidFill>
                  <a:prstClr val="black"/>
                </a:solidFill>
                <a:latin typeface="Tw Cen MT" panose="020B0602020104020603"/>
              </a:rPr>
              <a:t>Quite similar from Target 0, we can say that Family status of 'civil marriage', 'marriage' and 'separated' of Academic degree education are having higher number of credits than others.</a:t>
            </a: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700" cap="none" dirty="0">
                <a:solidFill>
                  <a:prstClr val="black"/>
                </a:solidFill>
                <a:latin typeface="Tw Cen MT" panose="020B0602020104020603"/>
              </a:rPr>
              <a:t>Most of the outliers are from Education type 'Higher education' and 'Secondary’.</a:t>
            </a:r>
          </a:p>
          <a:p>
            <a:pPr marL="228600" indent="-228600" algn="l">
              <a:lnSpc>
                <a:spcPct val="12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700" cap="none" dirty="0">
                <a:solidFill>
                  <a:prstClr val="black"/>
                </a:solidFill>
                <a:latin typeface="Tw Cen MT" panose="020B0602020104020603"/>
              </a:rPr>
              <a:t>Civil marriage for Academic degree is having most of the credits in the third quartile.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3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3008313" cy="1162050"/>
          </a:xfrm>
        </p:spPr>
        <p:txBody>
          <a:bodyPr>
            <a:normAutofit/>
          </a:bodyPr>
          <a:lstStyle/>
          <a:p>
            <a:r>
              <a:rPr lang="en-US" sz="2400" b="1" cap="all" dirty="0"/>
              <a:t>Income amount vs Education Status</a:t>
            </a:r>
            <a:endParaRPr lang="en-IN" sz="2400" b="1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13112" y="666654"/>
            <a:ext cx="5526088" cy="5353146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1489364"/>
            <a:ext cx="3008313" cy="4691063"/>
          </a:xfrm>
        </p:spPr>
        <p:txBody>
          <a:bodyPr>
            <a:normAutofit/>
          </a:bodyPr>
          <a:lstStyle/>
          <a:p>
            <a:pPr lvl="0" algn="l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en-US" sz="16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228600" lvl="0" indent="-228600" algn="l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600" cap="none" dirty="0">
                <a:solidFill>
                  <a:prstClr val="black"/>
                </a:solidFill>
                <a:latin typeface="Tw Cen MT" panose="020B0602020104020603"/>
              </a:rPr>
              <a:t>Have some similarity with </a:t>
            </a:r>
            <a:r>
              <a:rPr lang="en-US" sz="1600" cap="none" dirty="0" smtClean="0">
                <a:solidFill>
                  <a:prstClr val="black"/>
                </a:solidFill>
                <a:latin typeface="Tw Cen MT" panose="020B0602020104020603"/>
              </a:rPr>
              <a:t>Target 0</a:t>
            </a:r>
            <a:r>
              <a:rPr lang="en-US" sz="1600" cap="none" dirty="0">
                <a:solidFill>
                  <a:prstClr val="black"/>
                </a:solidFill>
                <a:latin typeface="Tw Cen MT" panose="020B0602020104020603"/>
              </a:rPr>
              <a:t>, From above boxplot for Education type 'Higher education' the income amount is mostly equal with family status.</a:t>
            </a:r>
          </a:p>
          <a:p>
            <a:pPr marL="228600" lvl="0" indent="-228600" algn="l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600" cap="none" dirty="0">
                <a:solidFill>
                  <a:prstClr val="black"/>
                </a:solidFill>
                <a:latin typeface="Tw Cen MT" panose="020B0602020104020603"/>
              </a:rPr>
              <a:t>Less outlier are having for Academic degree but there income amount is little higher that Higher education.</a:t>
            </a:r>
          </a:p>
          <a:p>
            <a:pPr marL="228600" lvl="0" indent="-228600" algn="l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600" cap="none" dirty="0">
                <a:solidFill>
                  <a:prstClr val="black"/>
                </a:solidFill>
                <a:latin typeface="Tw Cen MT" panose="020B0602020104020603"/>
              </a:rPr>
              <a:t>Lower secondary are have less income amount than others</a:t>
            </a:r>
            <a:endParaRPr lang="en-IN" sz="1600" cap="none" dirty="0">
              <a:solidFill>
                <a:prstClr val="black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192311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371600"/>
          </a:xfrm>
        </p:spPr>
        <p:txBody>
          <a:bodyPr>
            <a:noAutofit/>
          </a:bodyPr>
          <a:lstStyle/>
          <a:p>
            <a:r>
              <a:rPr lang="en-US" cap="all" dirty="0">
                <a:latin typeface="Algerian" panose="04020705040A02060702" pitchFamily="82" charset="0"/>
              </a:rPr>
              <a:t>Univariate analysis after merging previous data</a:t>
            </a:r>
            <a:endParaRPr lang="en-IN" cap="all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29" y="560621"/>
            <a:ext cx="2951766" cy="1032652"/>
          </a:xfrm>
        </p:spPr>
        <p:txBody>
          <a:bodyPr>
            <a:normAutofit/>
          </a:bodyPr>
          <a:lstStyle/>
          <a:p>
            <a:pPr algn="ctr"/>
            <a:r>
              <a:rPr lang="en-US" sz="3200" b="1" cap="all" dirty="0"/>
              <a:t>PURPOSE OF LOAN</a:t>
            </a:r>
            <a:endParaRPr lang="en-IN" sz="3200" b="1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465513" y="560621"/>
            <a:ext cx="5297487" cy="573064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691063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en-US" sz="24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</a:t>
            </a:r>
          </a:p>
          <a:p>
            <a:pPr marL="285750" indent="-285750" algn="l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2400" cap="none" dirty="0">
                <a:solidFill>
                  <a:prstClr val="black"/>
                </a:solidFill>
                <a:latin typeface="Tw Cen MT" panose="020B0602020104020603"/>
              </a:rPr>
              <a:t>Most of loan rejection was from 'repairs</a:t>
            </a:r>
          </a:p>
          <a:p>
            <a:pPr algn="l"/>
            <a:endParaRPr lang="en-IN" sz="1800" cap="none" dirty="0"/>
          </a:p>
        </p:txBody>
      </p:sp>
    </p:spTree>
    <p:extLst>
      <p:ext uri="{BB962C8B-B14F-4D97-AF65-F5344CB8AC3E}">
        <p14:creationId xmlns:p14="http://schemas.microsoft.com/office/powerpoint/2010/main" val="32666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2" y="542059"/>
            <a:ext cx="2743200" cy="1162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cap="all" dirty="0"/>
              <a:t>Purpose of loan with TARGET </a:t>
            </a:r>
            <a:r>
              <a:rPr lang="en-US" sz="2800" b="1" cap="all" dirty="0" smtClean="0"/>
              <a:t>column</a:t>
            </a:r>
            <a:endParaRPr lang="en-IN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00400" y="273051"/>
            <a:ext cx="5638799" cy="6094412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2" y="1828800"/>
            <a:ext cx="2743200" cy="4691063"/>
          </a:xfrm>
        </p:spPr>
        <p:txBody>
          <a:bodyPr/>
          <a:lstStyle/>
          <a:p>
            <a:pPr lvl="0" algn="l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en-US" sz="24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</a:t>
            </a:r>
          </a:p>
          <a:p>
            <a:pPr marL="285750" lvl="0" indent="-285750" algn="l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2400" cap="none" dirty="0">
                <a:solidFill>
                  <a:prstClr val="black"/>
                </a:solidFill>
                <a:latin typeface="Tw Cen MT" panose="020B0602020104020603"/>
              </a:rPr>
              <a:t>Most of loan rejection was from 'repairs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7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6718"/>
            <a:ext cx="3008313" cy="1162050"/>
          </a:xfrm>
        </p:spPr>
        <p:txBody>
          <a:bodyPr>
            <a:noAutofit/>
          </a:bodyPr>
          <a:lstStyle/>
          <a:p>
            <a:r>
              <a:rPr lang="en-US" sz="2400" b="1" cap="all" dirty="0"/>
              <a:t>Distribution of contract status with purposes</a:t>
            </a:r>
            <a:endParaRPr lang="en-IN" sz="2400" b="1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13112" y="273050"/>
            <a:ext cx="5602287" cy="60182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600200"/>
            <a:ext cx="3008313" cy="4691063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en-US" sz="18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228600" indent="-228600" algn="l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>
                <a:solidFill>
                  <a:prstClr val="black"/>
                </a:solidFill>
                <a:latin typeface="Tw Cen MT" panose="020B0602020104020603"/>
              </a:rPr>
              <a:t>Most rejection of loans came from purpose 'repairs'.</a:t>
            </a:r>
          </a:p>
          <a:p>
            <a:pPr marL="228600" indent="-228600" algn="l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>
                <a:solidFill>
                  <a:prstClr val="black"/>
                </a:solidFill>
                <a:latin typeface="Tw Cen MT" panose="020B0602020104020603"/>
              </a:rPr>
              <a:t>For education purposes we have equal number of approves and rejection</a:t>
            </a:r>
          </a:p>
          <a:p>
            <a:pPr marL="228600" indent="-228600" algn="l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>
                <a:solidFill>
                  <a:prstClr val="black"/>
                </a:solidFill>
                <a:latin typeface="Tw Cen MT" panose="020B0602020104020603"/>
              </a:rPr>
              <a:t>Paying other loans and buying a new car is having significant higher rejection than approves</a:t>
            </a:r>
            <a:r>
              <a:rPr lang="en-US" sz="1600" dirty="0">
                <a:solidFill>
                  <a:prstClr val="black"/>
                </a:solidFill>
                <a:latin typeface="Tw Cen MT" panose="020B0602020104020603"/>
              </a:rPr>
              <a:t>.</a:t>
            </a:r>
          </a:p>
          <a:p>
            <a:pPr>
              <a:lnSpc>
                <a:spcPct val="110000"/>
              </a:lnSpc>
              <a:spcBef>
                <a:spcPts val="1000"/>
              </a:spcBef>
              <a:buSzPct val="125000"/>
            </a:pPr>
            <a:endParaRPr lang="en-IN" sz="1600" dirty="0">
              <a:solidFill>
                <a:prstClr val="black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2331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3050"/>
            <a:ext cx="3008313" cy="1162050"/>
          </a:xfrm>
        </p:spPr>
        <p:txBody>
          <a:bodyPr>
            <a:noAutofit/>
          </a:bodyPr>
          <a:lstStyle/>
          <a:p>
            <a:r>
              <a:rPr lang="en-US" sz="2400" b="1" cap="all" dirty="0"/>
              <a:t>Distribution of purposes with target</a:t>
            </a:r>
            <a:endParaRPr lang="en-IN" sz="2400" b="1" cap="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33894" y="273050"/>
            <a:ext cx="5505305" cy="5853113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5581" y="1484745"/>
            <a:ext cx="3008313" cy="4691063"/>
          </a:xfrm>
        </p:spPr>
        <p:txBody>
          <a:bodyPr>
            <a:normAutofit fontScale="92500" lnSpcReduction="10000"/>
          </a:bodyPr>
          <a:lstStyle/>
          <a:p>
            <a:pPr lvl="0" algn="l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en-US" sz="18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228600" lvl="0" indent="-228600" algn="l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>
                <a:solidFill>
                  <a:prstClr val="black"/>
                </a:solidFill>
                <a:latin typeface="Tw Cen MT" panose="020B0602020104020603"/>
              </a:rPr>
              <a:t>Loan purposes with 'Repairs' are facing more difficulties in payment on time.</a:t>
            </a:r>
          </a:p>
          <a:p>
            <a:pPr marL="228600" lvl="0" indent="-228600" algn="l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Char char="•"/>
            </a:pPr>
            <a:r>
              <a:rPr lang="en-US" sz="1800" cap="none" dirty="0">
                <a:solidFill>
                  <a:prstClr val="black"/>
                </a:solidFill>
                <a:latin typeface="Tw Cen MT" panose="020B0602020104020603"/>
              </a:rPr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7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667000"/>
            <a:ext cx="8229600" cy="1143000"/>
          </a:xfrm>
        </p:spPr>
        <p:txBody>
          <a:bodyPr>
            <a:noAutofit/>
          </a:bodyPr>
          <a:lstStyle/>
          <a:p>
            <a:r>
              <a:rPr lang="en-IN" cap="all" dirty="0">
                <a:latin typeface="Algerian" panose="04020705040A02060702" pitchFamily="82" charset="0"/>
              </a:rPr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126311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>
                <a:latin typeface="Castellar" pitchFamily="18" charset="0"/>
              </a:rPr>
              <a:t>Business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057400"/>
            <a:ext cx="7772870" cy="4114799"/>
          </a:xfrm>
        </p:spPr>
        <p:txBody>
          <a:bodyPr>
            <a:normAutofit fontScale="85000" lnSpcReduction="10000"/>
          </a:bodyPr>
          <a:lstStyle/>
          <a:p>
            <a:r>
              <a:rPr lang="en-US" sz="2600" cap="none" dirty="0" smtClean="0"/>
              <a:t>The aim is </a:t>
            </a:r>
            <a:r>
              <a:rPr lang="en-US" sz="2600" cap="none" dirty="0"/>
              <a:t>to identify patterns which indicate if a client has difficulty paying their installments which may be used for taking actions such as denying the loan, reducing the amount of loan, lending </a:t>
            </a:r>
            <a:r>
              <a:rPr lang="en-US" sz="2600" cap="none" dirty="0" smtClean="0"/>
              <a:t>at </a:t>
            </a:r>
            <a:r>
              <a:rPr lang="en-US" sz="2600" cap="none" dirty="0"/>
              <a:t>a higher interest rate, etc. </a:t>
            </a:r>
            <a:r>
              <a:rPr lang="en-US" sz="2600" cap="none" dirty="0" smtClean="0"/>
              <a:t>Identification </a:t>
            </a:r>
            <a:r>
              <a:rPr lang="en-US" sz="2600" cap="none" dirty="0"/>
              <a:t>of such applicants using EDA is the aim of this case study. </a:t>
            </a:r>
            <a:endParaRPr lang="en-US" sz="2600" cap="none" dirty="0" smtClean="0"/>
          </a:p>
          <a:p>
            <a:pPr marL="0" indent="0">
              <a:buNone/>
            </a:pPr>
            <a:endParaRPr lang="en-US" sz="2600" cap="none" dirty="0" smtClean="0"/>
          </a:p>
          <a:p>
            <a:r>
              <a:rPr lang="en-US" sz="2600" cap="none" dirty="0"/>
              <a:t>T</a:t>
            </a:r>
            <a:r>
              <a:rPr lang="en-US" sz="2600" cap="none" dirty="0" smtClean="0"/>
              <a:t>o </a:t>
            </a:r>
            <a:r>
              <a:rPr lang="en-US" sz="2600" cap="none" dirty="0"/>
              <a:t>understand the </a:t>
            </a:r>
            <a:r>
              <a:rPr lang="en-US" sz="2600" cap="none" dirty="0" smtClean="0"/>
              <a:t>factors behind </a:t>
            </a:r>
            <a:r>
              <a:rPr lang="en-US" sz="2600" cap="none" dirty="0"/>
              <a:t>loan </a:t>
            </a:r>
            <a:r>
              <a:rPr lang="en-US" sz="2600" cap="none" dirty="0" smtClean="0"/>
              <a:t>default i.e. </a:t>
            </a:r>
            <a:r>
              <a:rPr lang="en-US" sz="2600" cap="none" dirty="0"/>
              <a:t>the variables which are strong indicators of default. The company can utilize this knowledge for its portfolio and risk assessment</a:t>
            </a:r>
            <a:r>
              <a:rPr lang="en-US" sz="2600" cap="none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499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" y="0"/>
            <a:ext cx="9130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8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r>
              <a:rPr lang="en-US" cap="all" dirty="0" smtClean="0"/>
              <a:t>Previous </a:t>
            </a:r>
            <a:r>
              <a:rPr lang="en-US" cap="all" dirty="0"/>
              <a:t>Credit amount vs Loan Purpose</a:t>
            </a:r>
            <a:endParaRPr lang="en-IN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8229600" cy="437356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None/>
            </a:pPr>
            <a:r>
              <a:rPr lang="en-US" sz="2600" cap="none" dirty="0">
                <a:solidFill>
                  <a:prstClr val="black"/>
                </a:solidFill>
                <a:latin typeface="Tw Cen MT" panose="020B0602020104020603"/>
              </a:rPr>
              <a:t>From the previous graph we can conclude the below points: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en-US" sz="2600" cap="none" dirty="0">
                <a:solidFill>
                  <a:prstClr val="black"/>
                </a:solidFill>
                <a:latin typeface="Tw Cen MT" panose="020B0602020104020603"/>
              </a:rPr>
              <a:t>The credit amount of Loan purposes like 'Buying a home’, ’Buying a land’, 'Buying a new car' and ‘Building a house' is higher.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en-US" sz="2600" cap="none" dirty="0">
                <a:solidFill>
                  <a:prstClr val="black"/>
                </a:solidFill>
                <a:latin typeface="Tw Cen MT" panose="020B0602020104020603"/>
              </a:rPr>
              <a:t>Income type of state servants have a significant amount of credit applied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en-US" sz="2600" cap="none" dirty="0">
                <a:solidFill>
                  <a:prstClr val="black"/>
                </a:solidFill>
                <a:latin typeface="Tw Cen MT" panose="020B0602020104020603"/>
              </a:rPr>
              <a:t>Money for third person or a Hobby is having less credits applied for</a:t>
            </a:r>
            <a:r>
              <a:rPr lang="en-US" sz="2600" dirty="0">
                <a:solidFill>
                  <a:prstClr val="black"/>
                </a:solidFill>
                <a:latin typeface="Tw Cen MT" panose="020B0602020104020603"/>
              </a:rPr>
              <a:t>.</a:t>
            </a:r>
          </a:p>
          <a:p>
            <a:pPr marL="0" lvl="0" indent="0">
              <a:lnSpc>
                <a:spcPct val="120000"/>
              </a:lnSpc>
              <a:spcBef>
                <a:spcPts val="1000"/>
              </a:spcBef>
              <a:buSzPct val="125000"/>
              <a:buNone/>
            </a:pPr>
            <a:endParaRPr lang="en-US" sz="2400" dirty="0">
              <a:solidFill>
                <a:prstClr val="black"/>
              </a:solidFill>
              <a:latin typeface="Tw Cen MT" panose="020B0602020104020603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0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36"/>
            <a:ext cx="9144000" cy="680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4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Autofit/>
          </a:bodyPr>
          <a:lstStyle/>
          <a:p>
            <a:r>
              <a:rPr lang="en-US" cap="all" dirty="0"/>
              <a:t>Previous Credit amount vs Housing type</a:t>
            </a:r>
            <a:endParaRPr lang="en-IN" cap="al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10000"/>
              </a:lnSpc>
              <a:spcBef>
                <a:spcPts val="1000"/>
              </a:spcBef>
              <a:buSzPct val="125000"/>
              <a:buFont typeface="Arial" pitchFamily="34" charset="0"/>
              <a:buNone/>
            </a:pPr>
            <a:r>
              <a:rPr lang="en-US" sz="2600" cap="none" dirty="0">
                <a:solidFill>
                  <a:prstClr val="black"/>
                </a:solidFill>
                <a:latin typeface="Tw Cen MT" panose="020B0602020104020603"/>
              </a:rPr>
              <a:t>Few points can be concluded from the graph.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en-US" sz="2600" cap="none" dirty="0">
                <a:solidFill>
                  <a:prstClr val="black"/>
                </a:solidFill>
                <a:latin typeface="Tw Cen MT" panose="020B0602020104020603"/>
              </a:rPr>
              <a:t>Here for Housing type, office apartment is having higher credit of target 0 and co-op apartment is having higher credit of target 1.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en-US" sz="2600" cap="none" dirty="0">
                <a:solidFill>
                  <a:prstClr val="black"/>
                </a:solidFill>
                <a:latin typeface="Tw Cen MT" panose="020B0602020104020603"/>
              </a:rPr>
              <a:t>So, we can conclude that bank should avoid giving loans to the housing type of co-op apartment as they are having difficulties in payment.</a:t>
            </a:r>
          </a:p>
          <a:p>
            <a:pPr marL="228600" lvl="0" indent="-228600">
              <a:lnSpc>
                <a:spcPct val="110000"/>
              </a:lnSpc>
              <a:spcBef>
                <a:spcPts val="1000"/>
              </a:spcBef>
              <a:buSzPct val="125000"/>
            </a:pPr>
            <a:r>
              <a:rPr lang="en-US" sz="2600" cap="none" dirty="0">
                <a:solidFill>
                  <a:prstClr val="black"/>
                </a:solidFill>
                <a:latin typeface="Tw Cen MT" panose="020B0602020104020603"/>
              </a:rPr>
              <a:t>Bank can focus mostly on housing type with parents or House\apartment or municipal apartment for successful payments.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70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CONCLUSION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spcBef>
                <a:spcPts val="1000"/>
              </a:spcBef>
              <a:buSzPct val="125000"/>
            </a:pPr>
            <a:r>
              <a:rPr lang="en-US" sz="2400" cap="none" dirty="0">
                <a:solidFill>
                  <a:prstClr val="black"/>
                </a:solidFill>
                <a:latin typeface="Tw Cen MT" panose="020B0602020104020603"/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pPr marL="228600" indent="-228600">
              <a:spcBef>
                <a:spcPts val="1000"/>
              </a:spcBef>
              <a:buSzPct val="125000"/>
            </a:pPr>
            <a:r>
              <a:rPr lang="en-US" sz="2400" cap="none" dirty="0">
                <a:solidFill>
                  <a:prstClr val="black"/>
                </a:solidFill>
                <a:latin typeface="Tw Cen MT" panose="020B0602020104020603"/>
              </a:rPr>
              <a:t>Banks should focus less on income type ‘Working’ as they are having most number of unsuccessful payments.</a:t>
            </a:r>
          </a:p>
          <a:p>
            <a:pPr marL="228600" indent="-228600">
              <a:spcBef>
                <a:spcPts val="1000"/>
              </a:spcBef>
              <a:buSzPct val="125000"/>
            </a:pPr>
            <a:r>
              <a:rPr lang="en-US" sz="2400" cap="none" dirty="0">
                <a:solidFill>
                  <a:prstClr val="black"/>
                </a:solidFill>
                <a:latin typeface="Tw Cen MT" panose="020B0602020104020603"/>
              </a:rPr>
              <a:t>Also with loan purpose ‘Repair’ is having higher number of unsuccessful payments on time.</a:t>
            </a:r>
          </a:p>
          <a:p>
            <a:pPr marL="228600" indent="-228600">
              <a:spcBef>
                <a:spcPts val="1000"/>
              </a:spcBef>
              <a:buSzPct val="125000"/>
            </a:pPr>
            <a:r>
              <a:rPr lang="en-US" sz="2400" cap="none" dirty="0">
                <a:solidFill>
                  <a:prstClr val="black"/>
                </a:solidFill>
                <a:latin typeface="Tw Cen MT" panose="020B0602020104020603"/>
              </a:rPr>
              <a:t>Get as much as clients from housing type ‘With parents’ as they are having least number of unsuccessful payments.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32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800"/>
            <a:ext cx="7429499" cy="110892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18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667000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latin typeface="Algerian" pitchFamily="82" charset="0"/>
              </a:rPr>
              <a:t>Analysis of information of the client at the time of application </a:t>
            </a:r>
            <a:endParaRPr lang="en-IN" sz="5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4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Castellar" pitchFamily="18" charset="0"/>
              </a:rPr>
              <a:t>Analysis of imbalance for </a:t>
            </a:r>
            <a:r>
              <a:rPr lang="en-US" sz="3600" dirty="0" smtClean="0">
                <a:latin typeface="Castellar" pitchFamily="18" charset="0"/>
              </a:rPr>
              <a:t>‘TARGET’</a:t>
            </a:r>
            <a:endParaRPr lang="en-IN" sz="3600" dirty="0">
              <a:latin typeface="Castellar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700" y="1981200"/>
            <a:ext cx="8610600" cy="2667000"/>
          </a:xfrm>
        </p:spPr>
        <p:txBody>
          <a:bodyPr>
            <a:normAutofit/>
          </a:bodyPr>
          <a:lstStyle/>
          <a:p>
            <a:r>
              <a:rPr lang="en-US" b="0" cap="none" dirty="0"/>
              <a:t>We have imbalance in `TARGET` variable based on the % of observations </a:t>
            </a:r>
            <a:endParaRPr lang="en-US" b="0" cap="none" dirty="0" smtClean="0"/>
          </a:p>
          <a:p>
            <a:r>
              <a:rPr lang="en-US" b="0" cap="none" dirty="0" smtClean="0"/>
              <a:t>• `Target 1’ </a:t>
            </a:r>
            <a:r>
              <a:rPr lang="en-US" b="0" cap="none" dirty="0"/>
              <a:t>represents client with payment </a:t>
            </a:r>
            <a:r>
              <a:rPr lang="en-US" b="0" cap="none" dirty="0" smtClean="0"/>
              <a:t>difficulties. </a:t>
            </a:r>
            <a:r>
              <a:rPr lang="en-US" b="0" cap="none" dirty="0"/>
              <a:t>This is only 8.07% of the data </a:t>
            </a:r>
            <a:endParaRPr lang="en-US" b="0" cap="none" dirty="0" smtClean="0"/>
          </a:p>
          <a:p>
            <a:r>
              <a:rPr lang="en-US" b="0" cap="none" dirty="0" smtClean="0"/>
              <a:t>• `Target 0’ </a:t>
            </a:r>
            <a:r>
              <a:rPr lang="en-US" b="0" cap="none" dirty="0"/>
              <a:t>represents all other cases than </a:t>
            </a:r>
            <a:r>
              <a:rPr lang="en-US" b="0" cap="none" dirty="0" smtClean="0"/>
              <a:t>Target 1</a:t>
            </a:r>
            <a:r>
              <a:rPr lang="en-US" b="0" cap="none" dirty="0"/>
              <a:t>. This is 91.93% of the data</a:t>
            </a:r>
            <a:endParaRPr lang="en-IN" b="0" cap="none" dirty="0"/>
          </a:p>
        </p:txBody>
      </p:sp>
    </p:spTree>
    <p:extLst>
      <p:ext uri="{BB962C8B-B14F-4D97-AF65-F5344CB8AC3E}">
        <p14:creationId xmlns:p14="http://schemas.microsoft.com/office/powerpoint/2010/main" val="150015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IN" sz="3200" dirty="0" smtClean="0">
                <a:latin typeface="Castellar" panose="020A0402060406010301" pitchFamily="18" charset="0"/>
              </a:rPr>
              <a:t>Box </a:t>
            </a:r>
            <a:r>
              <a:rPr lang="en-IN" sz="3200" dirty="0">
                <a:latin typeface="Castellar" panose="020A0402060406010301" pitchFamily="18" charset="0"/>
              </a:rPr>
              <a:t>plot for 'CNT_CHILDREN</a:t>
            </a:r>
            <a:r>
              <a:rPr lang="en-IN" sz="3200" dirty="0" smtClean="0">
                <a:latin typeface="Castellar" panose="020A0402060406010301" pitchFamily="18" charset="0"/>
              </a:rPr>
              <a:t>'</a:t>
            </a:r>
            <a:endParaRPr lang="en-IN" sz="3200" dirty="0">
              <a:latin typeface="Castellar" panose="020A0402060406010301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4127" y="1371600"/>
            <a:ext cx="8229600" cy="255694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4127" y="4415135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1st </a:t>
            </a:r>
            <a:r>
              <a:rPr lang="en-US" dirty="0"/>
              <a:t>quartile is missing for CNT_CHILDREN which means most of the data are present in the 1st quartile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show </a:t>
            </a:r>
            <a:r>
              <a:rPr lang="en-US" dirty="0"/>
              <a:t>the values above 2.5 as being </a:t>
            </a:r>
            <a:r>
              <a:rPr lang="en-US" dirty="0" smtClean="0"/>
              <a:t>outliers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489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Autofit/>
          </a:bodyPr>
          <a:lstStyle/>
          <a:p>
            <a:r>
              <a:rPr lang="en-IN" sz="3200" dirty="0">
                <a:latin typeface="Castellar" panose="020A0402060406010301" pitchFamily="18" charset="0"/>
              </a:rPr>
              <a:t>Box plot for 'AMT_INCOME_TOTAL'</a:t>
            </a:r>
          </a:p>
        </p:txBody>
      </p:sp>
      <p:sp>
        <p:nvSpPr>
          <p:cNvPr id="7" name="Rectangle 6"/>
          <p:cNvSpPr/>
          <p:nvPr/>
        </p:nvSpPr>
        <p:spPr>
          <a:xfrm>
            <a:off x="471055" y="45720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Observation: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AMT_INCOME_TOTAL only single high value data point is present as outlier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24000"/>
            <a:ext cx="89154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368</TotalTime>
  <Words>2319</Words>
  <Application>Microsoft Office PowerPoint</Application>
  <PresentationFormat>On-screen Show (4:3)</PresentationFormat>
  <Paragraphs>185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Algerian</vt:lpstr>
      <vt:lpstr>Arial</vt:lpstr>
      <vt:lpstr>Castellar</vt:lpstr>
      <vt:lpstr>Tw Cen MT</vt:lpstr>
      <vt:lpstr>Wingdings</vt:lpstr>
      <vt:lpstr>Droplet</vt:lpstr>
      <vt:lpstr>CREDIT EDA CASE STUDY</vt:lpstr>
      <vt:lpstr>Introduction</vt:lpstr>
      <vt:lpstr>Business Understanding - 1</vt:lpstr>
      <vt:lpstr>Business Understanding - 2</vt:lpstr>
      <vt:lpstr>Business Objectives </vt:lpstr>
      <vt:lpstr>Analysis of information of the client at the time of application </vt:lpstr>
      <vt:lpstr>Analysis of imbalance for ‘TARGET’</vt:lpstr>
      <vt:lpstr>Box plot for 'CNT_CHILDREN'</vt:lpstr>
      <vt:lpstr>Box plot for 'AMT_INCOME_TOTAL'</vt:lpstr>
      <vt:lpstr>Box plot for 'AMT_CREDIT'</vt:lpstr>
      <vt:lpstr>Box plot for 'AMT_ANNUITY'</vt:lpstr>
      <vt:lpstr>Box plot for 'DAYS_EMPLOYED'</vt:lpstr>
      <vt:lpstr>Box plot for 'DAYS_REGISTRATION'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ORGANISATION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ORGANISATION TYPE</vt:lpstr>
      <vt:lpstr>CORRELATION OF TARGET 0</vt:lpstr>
      <vt:lpstr>PowerPoint Presentation</vt:lpstr>
      <vt:lpstr>Correlation For Target 0</vt:lpstr>
      <vt:lpstr>CORRELATION OF TARGET 1</vt:lpstr>
      <vt:lpstr>PowerPoint Presentation</vt:lpstr>
      <vt:lpstr>CORRELATION OF TARGET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Target 0</vt:lpstr>
      <vt:lpstr>Credit amount vs Education Status</vt:lpstr>
      <vt:lpstr>Income amount vs Education Status</vt:lpstr>
      <vt:lpstr>Bivariate analysis for Target 1</vt:lpstr>
      <vt:lpstr>Credit amount vs Education Status</vt:lpstr>
      <vt:lpstr>Income amount vs Education Status</vt:lpstr>
      <vt:lpstr>Univariate analysis after merging previous data</vt:lpstr>
      <vt:lpstr>PURPOSE OF LOAN</vt:lpstr>
      <vt:lpstr>Purpose of loan with TARGET column</vt:lpstr>
      <vt:lpstr>Distribution of contract status with purposes</vt:lpstr>
      <vt:lpstr>Distribution of purposes with target</vt:lpstr>
      <vt:lpstr>Performing bivariate analysis</vt:lpstr>
      <vt:lpstr>PowerPoint Presentation</vt:lpstr>
      <vt:lpstr>Previous Credit amount vs Loan Purpose</vt:lpstr>
      <vt:lpstr>PowerPoint Presentation</vt:lpstr>
      <vt:lpstr>Previous Credit amount vs Housing type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samki</dc:creator>
  <cp:lastModifiedBy>Admin</cp:lastModifiedBy>
  <cp:revision>45</cp:revision>
  <dcterms:created xsi:type="dcterms:W3CDTF">2006-08-16T00:00:00Z</dcterms:created>
  <dcterms:modified xsi:type="dcterms:W3CDTF">2023-01-31T03:27:07Z</dcterms:modified>
</cp:coreProperties>
</file>