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84" r:id="rId2"/>
    <p:sldId id="286" r:id="rId3"/>
    <p:sldId id="262" r:id="rId4"/>
    <p:sldId id="263" r:id="rId5"/>
    <p:sldId id="313" r:id="rId6"/>
    <p:sldId id="287" r:id="rId7"/>
    <p:sldId id="281" r:id="rId8"/>
    <p:sldId id="285" r:id="rId9"/>
    <p:sldId id="282" r:id="rId10"/>
    <p:sldId id="293" r:id="rId11"/>
    <p:sldId id="294" r:id="rId12"/>
    <p:sldId id="314" r:id="rId13"/>
    <p:sldId id="321" r:id="rId14"/>
    <p:sldId id="322" r:id="rId15"/>
    <p:sldId id="317" r:id="rId16"/>
    <p:sldId id="323" r:id="rId17"/>
    <p:sldId id="315" r:id="rId18"/>
    <p:sldId id="316" r:id="rId19"/>
    <p:sldId id="318" r:id="rId20"/>
    <p:sldId id="319" r:id="rId21"/>
    <p:sldId id="320" r:id="rId22"/>
    <p:sldId id="309"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90956" autoAdjust="0"/>
  </p:normalViewPr>
  <p:slideViewPr>
    <p:cSldViewPr snapToGrid="0" snapToObjects="1" showGuides="1">
      <p:cViewPr varScale="1">
        <p:scale>
          <a:sx n="31" d="100"/>
          <a:sy n="31" d="100"/>
        </p:scale>
        <p:origin x="15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9948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html5.by/blogdemo/flexbox/flex-direction-align-justify.html"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flexboxfroggy.com/"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mozilla.org/ru/docs/Learn/CSS/CSS_layout/Flexbox" TargetMode="External"/><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hyperlink" Target="https://html5.by/blog/flexbox/" TargetMode="External"/><Relationship Id="rId4" Type="http://schemas.openxmlformats.org/officeDocument/2006/relationships/hyperlink" Target="https://html5book.ru/css3-flexbo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1886307" y="6251752"/>
            <a:ext cx="11556784" cy="4059429"/>
            <a:chOff x="2083431" y="2560629"/>
            <a:chExt cx="10197796" cy="4059429"/>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083431" y="3449959"/>
              <a:ext cx="10197796" cy="3170099"/>
            </a:xfrm>
            <a:prstGeom prst="rect">
              <a:avLst/>
            </a:prstGeom>
          </p:spPr>
          <p:txBody>
            <a:bodyPr wrap="square">
              <a:spAutoFit/>
            </a:bodyPr>
            <a:lstStyle/>
            <a:p>
              <a:r>
                <a:rPr lang="en-US" sz="10000" b="1" dirty="0">
                  <a:solidFill>
                    <a:schemeClr val="bg1"/>
                  </a:solidFill>
                  <a:latin typeface="Montserrat" pitchFamily="2" charset="0"/>
                </a:rPr>
                <a:t>Flexbox</a:t>
              </a:r>
              <a:r>
                <a:rPr lang="ru-RU" sz="10000" b="1" dirty="0">
                  <a:solidFill>
                    <a:schemeClr val="bg1"/>
                  </a:solidFill>
                  <a:latin typeface="Montserrat" pitchFamily="2" charset="0"/>
                </a:rPr>
                <a:t>.</a:t>
              </a:r>
            </a:p>
            <a:p>
              <a:r>
                <a:rPr lang="ru-RU" sz="10000" b="1" dirty="0">
                  <a:solidFill>
                    <a:schemeClr val="bg1"/>
                  </a:solidFill>
                  <a:latin typeface="Montserrat" pitchFamily="2" charset="0"/>
                </a:rPr>
                <a:t>Многострочный</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560629"/>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№1</a:t>
              </a:r>
              <a:r>
                <a:rPr lang="en-US" sz="3600" dirty="0">
                  <a:solidFill>
                    <a:schemeClr val="accent5"/>
                  </a:solidFill>
                  <a:latin typeface="Montserrat" pitchFamily="2" charset="0"/>
                </a:rPr>
                <a:t>4</a:t>
              </a:r>
              <a:r>
                <a:rPr lang="ru-RU" sz="3600" dirty="0">
                  <a:solidFill>
                    <a:schemeClr val="accent5"/>
                  </a:solidFill>
                  <a:latin typeface="Montserrat" pitchFamily="2" charset="0"/>
                </a:rPr>
                <a:t>-15</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23;p23"/>
          <p:cNvSpPr txBox="1">
            <a:spLocks/>
          </p:cNvSpPr>
          <p:nvPr/>
        </p:nvSpPr>
        <p:spPr>
          <a:xfrm>
            <a:off x="2801279" y="3557975"/>
            <a:ext cx="18419107" cy="481100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1600"/>
              </a:spcAft>
              <a:buClr>
                <a:srgbClr val="7F7F7F"/>
              </a:buClr>
              <a:buSzPts val="1500"/>
              <a:buFont typeface="Source Sans Pro"/>
              <a:buChar char="●"/>
              <a:tabLst/>
              <a:defRPr/>
            </a:pPr>
            <a:r>
              <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rPr>
              <a:t>СSS свойства </a:t>
            </a:r>
            <a:r>
              <a:rPr kumimoji="0" lang="ru-RU" sz="5400" b="0" i="0" u="none" strike="noStrike" kern="0" cap="none" spc="0" normalizeH="0" baseline="0" noProof="0" dirty="0" err="1">
                <a:ln>
                  <a:noFill/>
                </a:ln>
                <a:solidFill>
                  <a:schemeClr val="bg2"/>
                </a:solidFill>
                <a:effectLst/>
                <a:uLnTx/>
                <a:uFillTx/>
                <a:latin typeface="Source Sans Pro"/>
                <a:cs typeface="Source Sans Pro"/>
                <a:sym typeface="Source Sans Pro"/>
              </a:rPr>
              <a:t>flex-direction</a:t>
            </a:r>
            <a:r>
              <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5400" b="0" i="0" u="none" strike="noStrike" kern="0" cap="none" spc="0" normalizeH="0" baseline="0" noProof="0" dirty="0" err="1">
                <a:ln>
                  <a:noFill/>
                </a:ln>
                <a:solidFill>
                  <a:schemeClr val="bg2"/>
                </a:solidFill>
                <a:effectLst/>
                <a:uLnTx/>
                <a:uFillTx/>
                <a:latin typeface="Source Sans Pro"/>
                <a:cs typeface="Source Sans Pro"/>
                <a:sym typeface="Source Sans Pro"/>
              </a:rPr>
              <a:t>justify-content</a:t>
            </a:r>
            <a:r>
              <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5400" b="0" i="0" u="none" strike="noStrike" kern="0" cap="none" spc="0" normalizeH="0" baseline="0" noProof="0" dirty="0" err="1">
                <a:ln>
                  <a:noFill/>
                </a:ln>
                <a:solidFill>
                  <a:schemeClr val="bg2"/>
                </a:solidFill>
                <a:effectLst/>
                <a:uLnTx/>
                <a:uFillTx/>
                <a:latin typeface="Source Sans Pro"/>
                <a:cs typeface="Source Sans Pro"/>
                <a:sym typeface="Source Sans Pro"/>
              </a:rPr>
              <a:t>align-items</a:t>
            </a:r>
            <a:r>
              <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rPr>
              <a:t> должны применяться непосредственно к </a:t>
            </a:r>
            <a:r>
              <a:rPr kumimoji="0" lang="ru-RU" sz="54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-контейнеру, а не к его дочерним элементам.</a:t>
            </a:r>
          </a:p>
        </p:txBody>
      </p:sp>
    </p:spTree>
    <p:extLst>
      <p:ext uri="{BB962C8B-B14F-4D97-AF65-F5344CB8AC3E}">
        <p14:creationId xmlns:p14="http://schemas.microsoft.com/office/powerpoint/2010/main" val="2264070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28;p24"/>
          <p:cNvSpPr txBox="1">
            <a:spLocks/>
          </p:cNvSpPr>
          <p:nvPr/>
        </p:nvSpPr>
        <p:spPr>
          <a:xfrm>
            <a:off x="2637098" y="1903502"/>
            <a:ext cx="12171848" cy="152292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ДЕМО</a:t>
            </a:r>
          </a:p>
        </p:txBody>
      </p:sp>
      <p:sp>
        <p:nvSpPr>
          <p:cNvPr id="10" name="Google Shape;129;p24"/>
          <p:cNvSpPr txBox="1">
            <a:spLocks/>
          </p:cNvSpPr>
          <p:nvPr/>
        </p:nvSpPr>
        <p:spPr>
          <a:xfrm>
            <a:off x="2637098" y="4759837"/>
            <a:ext cx="18835536" cy="3416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1600"/>
              </a:spcAft>
              <a:buClr>
                <a:srgbClr val="7F7F7F"/>
              </a:buClr>
              <a:buSzPts val="1500"/>
              <a:buFont typeface="Source Sans Pro"/>
              <a:buChar char="●"/>
              <a:tabLst/>
              <a:defRPr/>
            </a:pPr>
            <a:r>
              <a:rPr kumimoji="0" lang="en-US" sz="4800" b="0" i="0" u="none" strike="noStrike" kern="0" cap="none" spc="0" normalizeH="0" baseline="0" noProof="0" dirty="0">
                <a:ln>
                  <a:noFill/>
                </a:ln>
                <a:solidFill>
                  <a:srgbClr val="7F7F7F"/>
                </a:solidFill>
                <a:effectLst/>
                <a:uLnTx/>
                <a:uFillTx/>
                <a:latin typeface="Source Sans Pro"/>
                <a:cs typeface="Source Sans Pro"/>
                <a:sym typeface="Source Sans Pro"/>
                <a:hlinkClick r:id="rId3"/>
              </a:rPr>
              <a:t>https://html5.by/blogdemo/flexbox/flex-direction-align-justify.html</a:t>
            </a:r>
            <a:endParaRPr kumimoji="0" lang="en-US" sz="4800" b="0" i="0" u="none" strike="noStrike" kern="0" cap="none" spc="0" normalizeH="0" baseline="0" noProof="0" dirty="0">
              <a:ln>
                <a:noFill/>
              </a:ln>
              <a:solidFill>
                <a:srgbClr val="7F7F7F"/>
              </a:solidFill>
              <a:effectLst/>
              <a:uLnTx/>
              <a:uFillTx/>
              <a:latin typeface="Source Sans Pro"/>
              <a:cs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7A09D1DA-AE58-4A7A-BE2D-51F0A56FB42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34;p25"/>
          <p:cNvSpPr txBox="1">
            <a:spLocks/>
          </p:cNvSpPr>
          <p:nvPr/>
        </p:nvSpPr>
        <p:spPr>
          <a:xfrm>
            <a:off x="2637098" y="1891562"/>
            <a:ext cx="11158057" cy="91328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ДОПОЛНИТЕЛЬНО</a:t>
            </a:r>
          </a:p>
        </p:txBody>
      </p:sp>
      <p:sp>
        <p:nvSpPr>
          <p:cNvPr id="14" name="Google Shape;135;p25"/>
          <p:cNvSpPr txBox="1">
            <a:spLocks/>
          </p:cNvSpPr>
          <p:nvPr/>
        </p:nvSpPr>
        <p:spPr>
          <a:xfrm>
            <a:off x="2637098" y="4580616"/>
            <a:ext cx="11478674" cy="3416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1600"/>
              </a:spcAft>
              <a:buClr>
                <a:srgbClr val="7F7F7F"/>
              </a:buClr>
              <a:buSzPts val="1500"/>
              <a:buFont typeface="Source Sans Pro"/>
              <a:buChar char="●"/>
              <a:tabLst/>
              <a:defRPr/>
            </a:pPr>
            <a:r>
              <a:rPr kumimoji="0" lang="en-US" sz="4800" b="0" i="0" u="sng" strike="noStrike" kern="0" cap="none" spc="0" normalizeH="0" baseline="0" noProof="0" dirty="0">
                <a:ln>
                  <a:noFill/>
                </a:ln>
                <a:solidFill>
                  <a:srgbClr val="009688"/>
                </a:solidFill>
                <a:effectLst/>
                <a:uLnTx/>
                <a:uFillTx/>
                <a:latin typeface="Source Sans Pro"/>
                <a:cs typeface="Source Sans Pro"/>
                <a:sym typeface="Source Sans Pro"/>
                <a:hlinkClick r:id="rId3"/>
              </a:rPr>
              <a:t>https://flexboxfroggy.com/</a:t>
            </a:r>
            <a:endParaRPr kumimoji="0" lang="en-US" sz="4800" b="0" i="0" u="none" strike="noStrike" kern="0" cap="none" spc="0" normalizeH="0" baseline="0" noProof="0" dirty="0">
              <a:ln>
                <a:noFill/>
              </a:ln>
              <a:solidFill>
                <a:srgbClr val="7F7F7F"/>
              </a:solidFill>
              <a:effectLst/>
              <a:uLnTx/>
              <a:uFillTx/>
              <a:latin typeface="Source Sans Pro"/>
              <a:cs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DBC48E82-781D-4E96-939B-E41D08AA5DFE}"/>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32649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40;p26"/>
          <p:cNvSpPr txBox="1">
            <a:spLocks/>
          </p:cNvSpPr>
          <p:nvPr/>
        </p:nvSpPr>
        <p:spPr>
          <a:xfrm>
            <a:off x="2637098" y="1132885"/>
            <a:ext cx="18910578" cy="219878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200"/>
              <a:buFont typeface="Gill Sans"/>
              <a:buNone/>
              <a:tabLst/>
              <a:defRPr/>
            </a:pPr>
            <a:r>
              <a:rPr kumimoji="0" lang="ru-RU" sz="6600" b="1" i="0" u="none" strike="noStrike" kern="0" cap="none" spc="0" normalizeH="0" baseline="0" noProof="0" dirty="0">
                <a:ln>
                  <a:noFill/>
                </a:ln>
                <a:solidFill>
                  <a:srgbClr val="7318F9"/>
                </a:solidFill>
                <a:effectLst/>
                <a:uLnTx/>
                <a:uFillTx/>
                <a:latin typeface="Raleway"/>
                <a:sym typeface="Raleway"/>
              </a:rPr>
              <a:t>МНОГОСТРОЧНАЯ ОРГАНИЗАЦИЯ БЛОКОВ ВНУТРИ FLEX-КОНТЕЙНЕРА</a:t>
            </a:r>
            <a:br>
              <a:rPr kumimoji="0" lang="ru-RU" sz="6600" b="1" i="0" u="none" strike="noStrike" kern="0" cap="none" spc="0" normalizeH="0" baseline="0" noProof="0" dirty="0">
                <a:ln>
                  <a:noFill/>
                </a:ln>
                <a:solidFill>
                  <a:srgbClr val="7318F9"/>
                </a:solidFill>
                <a:effectLst/>
                <a:uLnTx/>
                <a:uFillTx/>
                <a:latin typeface="Raleway"/>
                <a:sym typeface="Raleway"/>
              </a:rPr>
            </a:br>
            <a:endParaRPr kumimoji="0" lang="ru-RU" sz="66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41;p26"/>
          <p:cNvSpPr txBox="1">
            <a:spLocks/>
          </p:cNvSpPr>
          <p:nvPr/>
        </p:nvSpPr>
        <p:spPr>
          <a:xfrm>
            <a:off x="2524561" y="4087106"/>
            <a:ext cx="19135652" cy="755493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10000"/>
              </a:lnSpc>
              <a:spcBef>
                <a:spcPts val="0"/>
              </a:spcBef>
              <a:spcAft>
                <a:spcPts val="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flex-wrap</a:t>
            </a: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171450" algn="l" defTabSz="914400" rtl="0" eaLnBrk="1" fontAlgn="auto" latinLnBrk="0" hangingPunct="1">
              <a:lnSpc>
                <a:spcPct val="11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Доступные значения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flex-wrap</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a:t>
            </a:r>
          </a:p>
          <a:p>
            <a:pPr marL="177800" marR="0" lvl="0" indent="-171450" algn="l" defTabSz="914400" rtl="0" eaLnBrk="1" fontAlgn="auto" latinLnBrk="0" hangingPunct="1">
              <a:lnSpc>
                <a:spcPct val="11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nowrap</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(значение по умолчанию) : блоки расположены в одну линию слева направо (в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rtl</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справа налево)</a:t>
            </a:r>
          </a:p>
          <a:p>
            <a:pPr marL="177800" marR="0" lvl="0" indent="-171450" algn="l" defTabSz="914400" rtl="0" eaLnBrk="1" fontAlgn="auto" latinLnBrk="0" hangingPunct="1">
              <a:lnSpc>
                <a:spcPct val="11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wrap</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блоки расположены в несколько горизонтальных рядов (если не помещаются в один ряд). Они следуют друг за другом слева направо (в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rtl</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справа налево)</a:t>
            </a:r>
          </a:p>
          <a:p>
            <a:pPr marL="177800" marR="0" lvl="0" indent="-171450" algn="l" defTabSz="914400" rtl="0" eaLnBrk="1" fontAlgn="auto" latinLnBrk="0" hangingPunct="1">
              <a:lnSpc>
                <a:spcPct val="110000"/>
              </a:lnSpc>
              <a:spcBef>
                <a:spcPts val="800"/>
              </a:spcBef>
              <a:spcAft>
                <a:spcPts val="160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wrap-reverse</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то-же</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что и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wrap</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но блоки располагаются в обратном порядке.</a:t>
            </a:r>
          </a:p>
        </p:txBody>
      </p:sp>
      <p:cxnSp>
        <p:nvCxnSpPr>
          <p:cNvPr id="5" name="Прямая соединительная линия 4">
            <a:extLst>
              <a:ext uri="{FF2B5EF4-FFF2-40B4-BE49-F238E27FC236}">
                <a16:creationId xmlns:a16="http://schemas.microsoft.com/office/drawing/2014/main" id="{4B23CEE9-94AB-4994-A8F2-CA0E9960E87A}"/>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9197003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46;p27"/>
          <p:cNvSpPr txBox="1">
            <a:spLocks/>
          </p:cNvSpPr>
          <p:nvPr/>
        </p:nvSpPr>
        <p:spPr>
          <a:xfrm>
            <a:off x="2637098" y="1227126"/>
            <a:ext cx="16624580" cy="19913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200"/>
              <a:buFont typeface="Gill Sans"/>
              <a:buNone/>
              <a:tabLst/>
              <a:defRPr/>
            </a:pPr>
            <a:r>
              <a:rPr kumimoji="0" lang="ru-RU" sz="6600" b="1" i="0" u="none" strike="noStrike" kern="0" cap="none" spc="0" normalizeH="0" baseline="0" noProof="0" dirty="0">
                <a:ln>
                  <a:noFill/>
                </a:ln>
                <a:solidFill>
                  <a:srgbClr val="7318F9"/>
                </a:solidFill>
                <a:effectLst/>
                <a:uLnTx/>
                <a:uFillTx/>
                <a:latin typeface="Raleway"/>
                <a:sym typeface="Raleway"/>
              </a:rPr>
              <a:t>МНОГОСТРОЧНАЯ ОРГАНИЗАЦИЯ БЛОКОВ ВНУТРИ FLEX-КОНТЕЙНЕРА</a:t>
            </a:r>
            <a:br>
              <a:rPr kumimoji="0" lang="ru-RU" sz="6600" b="1" i="0" u="none" strike="noStrike" kern="0" cap="none" spc="0" normalizeH="0" baseline="0" noProof="0" dirty="0">
                <a:ln>
                  <a:noFill/>
                </a:ln>
                <a:solidFill>
                  <a:srgbClr val="7318F9"/>
                </a:solidFill>
                <a:effectLst/>
                <a:uLnTx/>
                <a:uFillTx/>
                <a:latin typeface="Raleway"/>
                <a:sym typeface="Raleway"/>
              </a:rPr>
            </a:br>
            <a:endParaRPr kumimoji="0" lang="ru-RU" sz="66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47;p27"/>
          <p:cNvSpPr txBox="1">
            <a:spLocks/>
          </p:cNvSpPr>
          <p:nvPr/>
        </p:nvSpPr>
        <p:spPr>
          <a:xfrm>
            <a:off x="2637097" y="3951369"/>
            <a:ext cx="19102025" cy="457246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flex-flow –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удобное сокращение для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flex-direction + flex-wrap</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По сути,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flex-flow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предоставляет возможность в одном свойстве описать направление главной и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многострочность</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поперечной оси. По умолчанию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flex-flow: row </a:t>
            </a:r>
            <a:r>
              <a:rPr kumimoji="0" lang="en-US" sz="4800" b="0" i="0" u="none" strike="noStrike" kern="0" cap="none" spc="0" normalizeH="0" baseline="0" noProof="0" dirty="0" err="1">
                <a:ln>
                  <a:noFill/>
                </a:ln>
                <a:solidFill>
                  <a:schemeClr val="bg2"/>
                </a:solidFill>
                <a:effectLst/>
                <a:uLnTx/>
                <a:uFillTx/>
                <a:latin typeface="Source Sans Pro"/>
                <a:cs typeface="Source Sans Pro"/>
                <a:sym typeface="Source Sans Pro"/>
              </a:rPr>
              <a:t>nowrap</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a:t>
            </a: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flex-flow: &lt;‘flex-direction’&gt; || &lt;‘flex-wrap’&gt;</a:t>
            </a:r>
          </a:p>
        </p:txBody>
      </p:sp>
      <p:cxnSp>
        <p:nvCxnSpPr>
          <p:cNvPr id="5" name="Прямая соединительная линия 4">
            <a:extLst>
              <a:ext uri="{FF2B5EF4-FFF2-40B4-BE49-F238E27FC236}">
                <a16:creationId xmlns:a16="http://schemas.microsoft.com/office/drawing/2014/main" id="{8DA002AA-B68A-4209-A724-031CA2FF7E5A}"/>
              </a:ext>
            </a:extLst>
          </p:cNvPr>
          <p:cNvCxnSpPr/>
          <p:nvPr/>
        </p:nvCxnSpPr>
        <p:spPr>
          <a:xfrm>
            <a:off x="2637098" y="324171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817250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52;p28"/>
          <p:cNvSpPr txBox="1">
            <a:spLocks/>
          </p:cNvSpPr>
          <p:nvPr/>
        </p:nvSpPr>
        <p:spPr>
          <a:xfrm>
            <a:off x="2637098" y="1125160"/>
            <a:ext cx="16425795" cy="207266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200"/>
              <a:buFont typeface="Gill Sans"/>
              <a:buNone/>
              <a:tabLst/>
              <a:defRPr/>
            </a:pPr>
            <a:r>
              <a:rPr kumimoji="0" lang="ru-RU" sz="6600" b="1" i="0" u="none" strike="noStrike" kern="0" cap="none" spc="0" normalizeH="0" baseline="0" noProof="0" dirty="0">
                <a:ln>
                  <a:noFill/>
                </a:ln>
                <a:solidFill>
                  <a:srgbClr val="7318F9"/>
                </a:solidFill>
                <a:effectLst/>
                <a:uLnTx/>
                <a:uFillTx/>
                <a:latin typeface="Raleway"/>
                <a:sym typeface="Raleway"/>
              </a:rPr>
              <a:t>МНОГОСТРОЧНАЯ ОРГАНИЗАЦИЯ БЛОКОВ ВНУТРИ FLEX-КОНТЕЙНЕРА</a:t>
            </a:r>
            <a:br>
              <a:rPr kumimoji="0" lang="ru-RU" sz="6600" b="1" i="0" u="none" strike="noStrike" kern="0" cap="none" spc="0" normalizeH="0" baseline="0" noProof="0" dirty="0">
                <a:ln>
                  <a:noFill/>
                </a:ln>
                <a:solidFill>
                  <a:srgbClr val="7318F9"/>
                </a:solidFill>
                <a:effectLst/>
                <a:uLnTx/>
                <a:uFillTx/>
                <a:latin typeface="Raleway"/>
                <a:sym typeface="Raleway"/>
              </a:rPr>
            </a:br>
            <a:endParaRPr kumimoji="0" lang="ru-RU" sz="66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53;p28"/>
          <p:cNvSpPr txBox="1">
            <a:spLocks/>
          </p:cNvSpPr>
          <p:nvPr/>
        </p:nvSpPr>
        <p:spPr>
          <a:xfrm>
            <a:off x="2637098" y="3905793"/>
            <a:ext cx="20370386" cy="900485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7800" algn="l" defTabSz="914400" rtl="0" eaLnBrk="1" fontAlgn="auto" latinLnBrk="0" hangingPunct="1">
              <a:lnSpc>
                <a:spcPct val="100000"/>
              </a:lnSpc>
              <a:spcBef>
                <a:spcPts val="0"/>
              </a:spcBef>
              <a:spcAft>
                <a:spcPts val="0"/>
              </a:spcAft>
              <a:buClr>
                <a:srgbClr val="7F7F7F"/>
              </a:buClr>
              <a:buSzPts val="12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align-content</a:t>
            </a:r>
            <a:endPar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177800" algn="l" defTabSz="914400" rtl="0" eaLnBrk="1" fontAlgn="auto" latinLnBrk="0" hangingPunct="1">
              <a:lnSpc>
                <a:spcPct val="100000"/>
              </a:lnSpc>
              <a:spcBef>
                <a:spcPts val="800"/>
              </a:spcBef>
              <a:spcAft>
                <a:spcPts val="0"/>
              </a:spcAft>
              <a:buClr>
                <a:srgbClr val="7F7F7F"/>
              </a:buClr>
              <a:buSzPts val="1200"/>
              <a:buFont typeface="Source Sans Pro"/>
              <a:buChar char="●"/>
              <a:tabLst/>
              <a:defRPr/>
            </a:pP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Доступные значения </a:t>
            </a: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align-content</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a:t>
            </a:r>
          </a:p>
          <a:p>
            <a:pPr marL="177800" marR="0" lvl="0" indent="-177800" algn="l" defTabSz="914400" rtl="0" eaLnBrk="1" fontAlgn="auto" latinLnBrk="0" hangingPunct="1">
              <a:lnSpc>
                <a:spcPct val="100000"/>
              </a:lnSpc>
              <a:spcBef>
                <a:spcPts val="800"/>
              </a:spcBef>
              <a:spcAft>
                <a:spcPts val="0"/>
              </a:spcAft>
              <a:buClr>
                <a:srgbClr val="7F7F7F"/>
              </a:buClr>
              <a:buSzPts val="12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flex-start</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ряды блоков прижаты к началу </a:t>
            </a: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a:t>
            </a:r>
          </a:p>
          <a:p>
            <a:pPr marL="177800" marR="0" lvl="0" indent="-177800" algn="l" defTabSz="914400" rtl="0" eaLnBrk="1" fontAlgn="auto" latinLnBrk="0" hangingPunct="1">
              <a:lnSpc>
                <a:spcPct val="100000"/>
              </a:lnSpc>
              <a:spcBef>
                <a:spcPts val="800"/>
              </a:spcBef>
              <a:spcAft>
                <a:spcPts val="0"/>
              </a:spcAft>
              <a:buClr>
                <a:srgbClr val="7F7F7F"/>
              </a:buClr>
              <a:buSzPts val="12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flex-end</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ряды блоков прижаты к концу </a:t>
            </a: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a:t>
            </a:r>
          </a:p>
          <a:p>
            <a:pPr marL="177800" marR="0" lvl="0" indent="-177800" algn="l" defTabSz="914400" rtl="0" eaLnBrk="1" fontAlgn="auto" latinLnBrk="0" hangingPunct="1">
              <a:lnSpc>
                <a:spcPct val="100000"/>
              </a:lnSpc>
              <a:spcBef>
                <a:spcPts val="800"/>
              </a:spcBef>
              <a:spcAft>
                <a:spcPts val="0"/>
              </a:spcAft>
              <a:buClr>
                <a:srgbClr val="7F7F7F"/>
              </a:buClr>
              <a:buSzPts val="12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center</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ряды блоков находятся в центре </a:t>
            </a: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a:t>
            </a:r>
          </a:p>
          <a:p>
            <a:pPr marL="177800" marR="0" lvl="0" indent="-177800" algn="l" defTabSz="914400" rtl="0" eaLnBrk="1" fontAlgn="auto" latinLnBrk="0" hangingPunct="1">
              <a:lnSpc>
                <a:spcPct val="100000"/>
              </a:lnSpc>
              <a:spcBef>
                <a:spcPts val="800"/>
              </a:spcBef>
              <a:spcAft>
                <a:spcPts val="0"/>
              </a:spcAft>
              <a:buClr>
                <a:srgbClr val="7F7F7F"/>
              </a:buClr>
              <a:buSzPts val="12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space-between</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первый ряд блоков располагается в начале </a:t>
            </a: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 последний ряд блоков блок – в конце, все остальные ряды равномерно распределены в оставшемся пространстве.</a:t>
            </a:r>
          </a:p>
          <a:p>
            <a:pPr marL="177800" marR="0" lvl="0" indent="-177800" algn="l" defTabSz="914400" rtl="0" eaLnBrk="1" fontAlgn="auto" latinLnBrk="0" hangingPunct="1">
              <a:lnSpc>
                <a:spcPct val="100000"/>
              </a:lnSpc>
              <a:spcBef>
                <a:spcPts val="800"/>
              </a:spcBef>
              <a:spcAft>
                <a:spcPts val="0"/>
              </a:spcAft>
              <a:buClr>
                <a:srgbClr val="7F7F7F"/>
              </a:buClr>
              <a:buSzPts val="12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space-around</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ряды блоков равномерно распределены в от начала до конца </a:t>
            </a: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 разделяя все свободное пространство поровну.</a:t>
            </a:r>
          </a:p>
          <a:p>
            <a:pPr marL="177800" marR="0" lvl="0" indent="-177800" algn="l" defTabSz="914400" rtl="0" eaLnBrk="1" fontAlgn="auto" latinLnBrk="0" hangingPunct="1">
              <a:lnSpc>
                <a:spcPct val="100000"/>
              </a:lnSpc>
              <a:spcBef>
                <a:spcPts val="800"/>
              </a:spcBef>
              <a:spcAft>
                <a:spcPts val="0"/>
              </a:spcAft>
              <a:buClr>
                <a:srgbClr val="7F7F7F"/>
              </a:buClr>
              <a:buSzPts val="12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stretch</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(значение по умолчанию): Ряды блоков растянуты, дабы занять все имеющееся пространство.</a:t>
            </a:r>
          </a:p>
          <a:p>
            <a:pPr marL="177800" marR="0" lvl="0" indent="-101600" algn="l" defTabSz="914400" rtl="0" eaLnBrk="1" fontAlgn="auto" latinLnBrk="0" hangingPunct="1">
              <a:lnSpc>
                <a:spcPct val="100000"/>
              </a:lnSpc>
              <a:spcBef>
                <a:spcPts val="800"/>
              </a:spcBef>
              <a:spcAft>
                <a:spcPts val="1600"/>
              </a:spcAft>
              <a:buClr>
                <a:srgbClr val="7F7F7F"/>
              </a:buClr>
              <a:buSzPts val="1200"/>
              <a:buFont typeface="Source Sans Pro"/>
              <a:buNone/>
              <a:tabLst/>
              <a:defRPr/>
            </a:pPr>
            <a:endPar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endParaRPr>
          </a:p>
        </p:txBody>
      </p:sp>
      <p:cxnSp>
        <p:nvCxnSpPr>
          <p:cNvPr id="5" name="Прямая соединительная линия 4">
            <a:extLst>
              <a:ext uri="{FF2B5EF4-FFF2-40B4-BE49-F238E27FC236}">
                <a16:creationId xmlns:a16="http://schemas.microsoft.com/office/drawing/2014/main" id="{FC624D2D-7507-4750-B282-F7AB9E53660C}"/>
              </a:ext>
            </a:extLst>
          </p:cNvPr>
          <p:cNvCxnSpPr/>
          <p:nvPr/>
        </p:nvCxnSpPr>
        <p:spPr>
          <a:xfrm>
            <a:off x="2637098" y="324171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3764573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58;p29"/>
          <p:cNvSpPr txBox="1">
            <a:spLocks/>
          </p:cNvSpPr>
          <p:nvPr/>
        </p:nvSpPr>
        <p:spPr>
          <a:xfrm>
            <a:off x="2637098" y="1238272"/>
            <a:ext cx="16577620" cy="198210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200"/>
              <a:buFont typeface="Gill Sans"/>
              <a:buNone/>
              <a:tabLst/>
              <a:defRPr/>
            </a:pPr>
            <a:r>
              <a:rPr kumimoji="0" lang="ru-RU" sz="6600" b="1" i="0" u="none" strike="noStrike" kern="0" cap="none" spc="0" normalizeH="0" baseline="0" noProof="0" dirty="0">
                <a:ln>
                  <a:noFill/>
                </a:ln>
                <a:solidFill>
                  <a:srgbClr val="7318F9"/>
                </a:solidFill>
                <a:effectLst/>
                <a:uLnTx/>
                <a:uFillTx/>
                <a:latin typeface="Raleway"/>
                <a:sym typeface="Raleway"/>
              </a:rPr>
              <a:t>МНОГОСТРОЧНАЯ ОРГАНИЗАЦИЯ БЛОКОВ ВНУТРИ FLEX-КОНТЕЙНЕРА</a:t>
            </a:r>
            <a:br>
              <a:rPr kumimoji="0" lang="ru-RU" sz="6600" b="1" i="0" u="none" strike="noStrike" kern="0" cap="none" spc="0" normalizeH="0" baseline="0" noProof="0" dirty="0">
                <a:ln>
                  <a:noFill/>
                </a:ln>
                <a:solidFill>
                  <a:srgbClr val="7318F9"/>
                </a:solidFill>
                <a:effectLst/>
                <a:uLnTx/>
                <a:uFillTx/>
                <a:latin typeface="Raleway"/>
                <a:sym typeface="Raleway"/>
              </a:rPr>
            </a:br>
            <a:endParaRPr kumimoji="0" lang="ru-RU" sz="6600" b="1" i="0" u="none" strike="noStrike" kern="0" cap="none" spc="0" normalizeH="0" baseline="0" noProof="0" dirty="0">
              <a:ln>
                <a:noFill/>
              </a:ln>
              <a:solidFill>
                <a:srgbClr val="7318F9"/>
              </a:solidFill>
              <a:effectLst/>
              <a:uLnTx/>
              <a:uFillTx/>
              <a:latin typeface="Raleway"/>
              <a:sym typeface="Raleway"/>
            </a:endParaRPr>
          </a:p>
        </p:txBody>
      </p:sp>
      <p:pic>
        <p:nvPicPr>
          <p:cNvPr id="18" name="Google Shape;160;p29"/>
          <p:cNvPicPr preferRelativeResize="0"/>
          <p:nvPr/>
        </p:nvPicPr>
        <p:blipFill rotWithShape="1">
          <a:blip r:embed="rId3">
            <a:alphaModFix/>
          </a:blip>
          <a:srcRect/>
          <a:stretch/>
        </p:blipFill>
        <p:spPr>
          <a:xfrm>
            <a:off x="8476048" y="3676293"/>
            <a:ext cx="6108833" cy="9052850"/>
          </a:xfrm>
          <a:prstGeom prst="rect">
            <a:avLst/>
          </a:prstGeom>
          <a:noFill/>
          <a:ln>
            <a:noFill/>
          </a:ln>
        </p:spPr>
      </p:pic>
      <p:cxnSp>
        <p:nvCxnSpPr>
          <p:cNvPr id="5" name="Прямая соединительная линия 4">
            <a:extLst>
              <a:ext uri="{FF2B5EF4-FFF2-40B4-BE49-F238E27FC236}">
                <a16:creationId xmlns:a16="http://schemas.microsoft.com/office/drawing/2014/main" id="{AA5CFAA3-35D7-44E8-8E0E-67E165CC4579}"/>
              </a:ext>
            </a:extLst>
          </p:cNvPr>
          <p:cNvCxnSpPr/>
          <p:nvPr/>
        </p:nvCxnSpPr>
        <p:spPr>
          <a:xfrm>
            <a:off x="2637098" y="324171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746612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65;p30"/>
          <p:cNvSpPr txBox="1">
            <a:spLocks/>
          </p:cNvSpPr>
          <p:nvPr/>
        </p:nvSpPr>
        <p:spPr>
          <a:xfrm>
            <a:off x="2637098" y="1018414"/>
            <a:ext cx="18254596" cy="331196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2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CSS правила для дочерних элементов </a:t>
            </a:r>
            <a:r>
              <a:rPr kumimoji="0" lang="ru-RU" sz="7200" b="1" i="0" u="none" strike="noStrike" kern="0" cap="none" spc="0" normalizeH="0" baseline="0" noProof="0" dirty="0" err="1">
                <a:ln>
                  <a:noFill/>
                </a:ln>
                <a:solidFill>
                  <a:srgbClr val="7318F9"/>
                </a:solidFill>
                <a:effectLst/>
                <a:uLnTx/>
                <a:uFillTx/>
                <a:latin typeface="Raleway"/>
                <a:sym typeface="Raleway"/>
              </a:rPr>
              <a:t>flex</a:t>
            </a:r>
            <a:r>
              <a:rPr kumimoji="0" lang="ru-RU" sz="7200" b="1" i="0" u="none" strike="noStrike" kern="0" cap="none" spc="0" normalizeH="0" baseline="0" noProof="0" dirty="0">
                <a:ln>
                  <a:noFill/>
                </a:ln>
                <a:solidFill>
                  <a:srgbClr val="7318F9"/>
                </a:solidFill>
                <a:effectLst/>
                <a:uLnTx/>
                <a:uFillTx/>
                <a:latin typeface="Raleway"/>
                <a:sym typeface="Raleway"/>
              </a:rPr>
              <a:t>-контейнера (</a:t>
            </a:r>
            <a:r>
              <a:rPr kumimoji="0" lang="ru-RU" sz="7200" b="1" i="0" u="none" strike="noStrike" kern="0" cap="none" spc="0" normalizeH="0" baseline="0" noProof="0" dirty="0" err="1">
                <a:ln>
                  <a:noFill/>
                </a:ln>
                <a:solidFill>
                  <a:srgbClr val="7318F9"/>
                </a:solidFill>
                <a:effectLst/>
                <a:uLnTx/>
                <a:uFillTx/>
                <a:latin typeface="Raleway"/>
                <a:sym typeface="Raleway"/>
              </a:rPr>
              <a:t>flex</a:t>
            </a:r>
            <a:r>
              <a:rPr kumimoji="0" lang="ru-RU" sz="7200" b="1" i="0" u="none" strike="noStrike" kern="0" cap="none" spc="0" normalizeH="0" baseline="0" noProof="0" dirty="0">
                <a:ln>
                  <a:noFill/>
                </a:ln>
                <a:solidFill>
                  <a:srgbClr val="7318F9"/>
                </a:solidFill>
                <a:effectLst/>
                <a:uLnTx/>
                <a:uFillTx/>
                <a:latin typeface="Raleway"/>
                <a:sym typeface="Raleway"/>
              </a:rPr>
              <a:t>-блоков)</a:t>
            </a:r>
            <a:br>
              <a:rPr kumimoji="0" lang="ru-RU" sz="7200" b="1" i="0" u="none" strike="noStrike" kern="0" cap="none" spc="0" normalizeH="0" baseline="0" noProof="0" dirty="0">
                <a:ln>
                  <a:noFill/>
                </a:ln>
                <a:solidFill>
                  <a:srgbClr val="7318F9"/>
                </a:solidFill>
                <a:effectLst/>
                <a:uLnTx/>
                <a:uFillTx/>
                <a:latin typeface="Raleway"/>
                <a:sym typeface="Raleway"/>
              </a:rPr>
            </a:br>
            <a:br>
              <a:rPr kumimoji="0" lang="ru-RU" sz="7200" b="1" i="0" u="none" strike="noStrike" kern="0" cap="none" spc="0" normalizeH="0" baseline="0" noProof="0" dirty="0">
                <a:ln>
                  <a:noFill/>
                </a:ln>
                <a:solidFill>
                  <a:srgbClr val="7318F9"/>
                </a:solidFill>
                <a:effectLst/>
                <a:uLnTx/>
                <a:uFillTx/>
                <a:latin typeface="Raleway"/>
                <a:sym typeface="Raleway"/>
              </a:rPr>
            </a:b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0" name="Google Shape;166;p30"/>
          <p:cNvSpPr txBox="1">
            <a:spLocks/>
          </p:cNvSpPr>
          <p:nvPr/>
        </p:nvSpPr>
        <p:spPr>
          <a:xfrm>
            <a:off x="2637098" y="3881114"/>
            <a:ext cx="19591450" cy="595377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flex-basis</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 базовый размер отдельно взятого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-блока</a:t>
            </a: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Задает изначальный размер по главной оси для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-блока до того, как к нему будут применены преобразования, основанные на других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-факторах. Может быть задан в любых единицах измерения длинны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px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em</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 …) или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auto</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(по умолчанию). Если задан как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auto</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 за основу берутся размеры блока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width</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height</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которые, в свою очередь, могут зависеть от размера контента, если не указаны явно.</a:t>
            </a:r>
          </a:p>
        </p:txBody>
      </p:sp>
      <p:cxnSp>
        <p:nvCxnSpPr>
          <p:cNvPr id="7" name="Прямая соединительная линия 6">
            <a:extLst>
              <a:ext uri="{FF2B5EF4-FFF2-40B4-BE49-F238E27FC236}">
                <a16:creationId xmlns:a16="http://schemas.microsoft.com/office/drawing/2014/main" id="{6B81E900-D784-4E1C-96B4-818CEE98CE5D}"/>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472359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71;p31"/>
          <p:cNvSpPr txBox="1">
            <a:spLocks/>
          </p:cNvSpPr>
          <p:nvPr/>
        </p:nvSpPr>
        <p:spPr>
          <a:xfrm>
            <a:off x="2637098" y="908477"/>
            <a:ext cx="19109804" cy="313874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2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CSS правила для дочерних элементов </a:t>
            </a:r>
            <a:r>
              <a:rPr kumimoji="0" lang="ru-RU" sz="7200" b="1" i="0" u="none" strike="noStrike" kern="0" cap="none" spc="0" normalizeH="0" baseline="0" noProof="0" dirty="0" err="1">
                <a:ln>
                  <a:noFill/>
                </a:ln>
                <a:solidFill>
                  <a:srgbClr val="7318F9"/>
                </a:solidFill>
                <a:effectLst/>
                <a:uLnTx/>
                <a:uFillTx/>
                <a:latin typeface="Raleway"/>
                <a:sym typeface="Raleway"/>
              </a:rPr>
              <a:t>flex</a:t>
            </a:r>
            <a:r>
              <a:rPr kumimoji="0" lang="ru-RU" sz="7200" b="1" i="0" u="none" strike="noStrike" kern="0" cap="none" spc="0" normalizeH="0" baseline="0" noProof="0" dirty="0">
                <a:ln>
                  <a:noFill/>
                </a:ln>
                <a:solidFill>
                  <a:srgbClr val="7318F9"/>
                </a:solidFill>
                <a:effectLst/>
                <a:uLnTx/>
                <a:uFillTx/>
                <a:latin typeface="Raleway"/>
                <a:sym typeface="Raleway"/>
              </a:rPr>
              <a:t>-контейнера (</a:t>
            </a:r>
            <a:r>
              <a:rPr kumimoji="0" lang="ru-RU" sz="7200" b="1" i="0" u="none" strike="noStrike" kern="0" cap="none" spc="0" normalizeH="0" baseline="0" noProof="0" dirty="0" err="1">
                <a:ln>
                  <a:noFill/>
                </a:ln>
                <a:solidFill>
                  <a:srgbClr val="7318F9"/>
                </a:solidFill>
                <a:effectLst/>
                <a:uLnTx/>
                <a:uFillTx/>
                <a:latin typeface="Raleway"/>
                <a:sym typeface="Raleway"/>
              </a:rPr>
              <a:t>flex</a:t>
            </a:r>
            <a:r>
              <a:rPr kumimoji="0" lang="ru-RU" sz="7200" b="1" i="0" u="none" strike="noStrike" kern="0" cap="none" spc="0" normalizeH="0" baseline="0" noProof="0" dirty="0">
                <a:ln>
                  <a:noFill/>
                </a:ln>
                <a:solidFill>
                  <a:srgbClr val="7318F9"/>
                </a:solidFill>
                <a:effectLst/>
                <a:uLnTx/>
                <a:uFillTx/>
                <a:latin typeface="Raleway"/>
                <a:sym typeface="Raleway"/>
              </a:rPr>
              <a:t>-блоков)</a:t>
            </a:r>
            <a:br>
              <a:rPr kumimoji="0" lang="ru-RU" sz="7200" b="1" i="0" u="none" strike="noStrike" kern="0" cap="none" spc="0" normalizeH="0" baseline="0" noProof="0" dirty="0">
                <a:ln>
                  <a:noFill/>
                </a:ln>
                <a:solidFill>
                  <a:srgbClr val="7318F9"/>
                </a:solidFill>
                <a:effectLst/>
                <a:uLnTx/>
                <a:uFillTx/>
                <a:latin typeface="Raleway"/>
                <a:sym typeface="Raleway"/>
              </a:rPr>
            </a:br>
            <a:br>
              <a:rPr kumimoji="0" lang="ru-RU" sz="7200" b="1" i="0" u="none" strike="noStrike" kern="0" cap="none" spc="0" normalizeH="0" baseline="0" noProof="0" dirty="0">
                <a:ln>
                  <a:noFill/>
                </a:ln>
                <a:solidFill>
                  <a:srgbClr val="7318F9"/>
                </a:solidFill>
                <a:effectLst/>
                <a:uLnTx/>
                <a:uFillTx/>
                <a:latin typeface="Raleway"/>
                <a:sym typeface="Raleway"/>
              </a:rPr>
            </a:b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172;p31"/>
          <p:cNvSpPr txBox="1">
            <a:spLocks/>
          </p:cNvSpPr>
          <p:nvPr/>
        </p:nvSpPr>
        <p:spPr>
          <a:xfrm>
            <a:off x="2637098" y="4222590"/>
            <a:ext cx="19396992" cy="656745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flex-grow</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 “жадность” отдельно взятого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-блока.</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Определяет то, на сколько отдельный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-блок может быть больше соседних элементов, если это необходимо.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flex-grow</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принимает безразмерное значение ( по умолчанию 0).</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Если все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-блоки внутри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 имеют flex-grow:1, то они будут одинакового размера.</a:t>
            </a: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Если один из них имеет flex-grow:2, то он будет в 2 раза больше, чем все остальные.</a:t>
            </a:r>
          </a:p>
        </p:txBody>
      </p:sp>
      <p:cxnSp>
        <p:nvCxnSpPr>
          <p:cNvPr id="7" name="Прямая соединительная линия 6">
            <a:extLst>
              <a:ext uri="{FF2B5EF4-FFF2-40B4-BE49-F238E27FC236}">
                <a16:creationId xmlns:a16="http://schemas.microsoft.com/office/drawing/2014/main" id="{6F1F3663-37D6-431D-8DA2-1B4967E89540}"/>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3615906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83;p33"/>
          <p:cNvSpPr txBox="1">
            <a:spLocks/>
          </p:cNvSpPr>
          <p:nvPr/>
        </p:nvSpPr>
        <p:spPr>
          <a:xfrm>
            <a:off x="2540713" y="1029073"/>
            <a:ext cx="19206189" cy="317507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2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CSS правила для дочерних элементов </a:t>
            </a:r>
            <a:r>
              <a:rPr kumimoji="0" lang="ru-RU" sz="7200" b="1" i="0" u="none" strike="noStrike" kern="0" cap="none" spc="0" normalizeH="0" baseline="0" noProof="0" dirty="0" err="1">
                <a:ln>
                  <a:noFill/>
                </a:ln>
                <a:solidFill>
                  <a:srgbClr val="7318F9"/>
                </a:solidFill>
                <a:effectLst/>
                <a:uLnTx/>
                <a:uFillTx/>
                <a:latin typeface="Raleway"/>
                <a:sym typeface="Raleway"/>
              </a:rPr>
              <a:t>flex</a:t>
            </a:r>
            <a:r>
              <a:rPr kumimoji="0" lang="ru-RU" sz="7200" b="1" i="0" u="none" strike="noStrike" kern="0" cap="none" spc="0" normalizeH="0" baseline="0" noProof="0" dirty="0">
                <a:ln>
                  <a:noFill/>
                </a:ln>
                <a:solidFill>
                  <a:srgbClr val="7318F9"/>
                </a:solidFill>
                <a:effectLst/>
                <a:uLnTx/>
                <a:uFillTx/>
                <a:latin typeface="Raleway"/>
                <a:sym typeface="Raleway"/>
              </a:rPr>
              <a:t>-контейнера (</a:t>
            </a:r>
            <a:r>
              <a:rPr kumimoji="0" lang="ru-RU" sz="7200" b="1" i="0" u="none" strike="noStrike" kern="0" cap="none" spc="0" normalizeH="0" baseline="0" noProof="0" dirty="0" err="1">
                <a:ln>
                  <a:noFill/>
                </a:ln>
                <a:solidFill>
                  <a:srgbClr val="7318F9"/>
                </a:solidFill>
                <a:effectLst/>
                <a:uLnTx/>
                <a:uFillTx/>
                <a:latin typeface="Raleway"/>
                <a:sym typeface="Raleway"/>
              </a:rPr>
              <a:t>flex</a:t>
            </a:r>
            <a:r>
              <a:rPr kumimoji="0" lang="ru-RU" sz="7200" b="1" i="0" u="none" strike="noStrike" kern="0" cap="none" spc="0" normalizeH="0" baseline="0" noProof="0" dirty="0">
                <a:ln>
                  <a:noFill/>
                </a:ln>
                <a:solidFill>
                  <a:srgbClr val="7318F9"/>
                </a:solidFill>
                <a:effectLst/>
                <a:uLnTx/>
                <a:uFillTx/>
                <a:latin typeface="Raleway"/>
                <a:sym typeface="Raleway"/>
              </a:rPr>
              <a:t>-блоков)</a:t>
            </a:r>
            <a:br>
              <a:rPr kumimoji="0" lang="ru-RU" sz="7200" b="1" i="0" u="none" strike="noStrike" kern="0" cap="none" spc="0" normalizeH="0" baseline="0" noProof="0" dirty="0">
                <a:ln>
                  <a:noFill/>
                </a:ln>
                <a:solidFill>
                  <a:srgbClr val="7318F9"/>
                </a:solidFill>
                <a:effectLst/>
                <a:uLnTx/>
                <a:uFillTx/>
                <a:latin typeface="Raleway"/>
                <a:sym typeface="Raleway"/>
              </a:rPr>
            </a:b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0" name="Google Shape;184;p33"/>
          <p:cNvSpPr txBox="1">
            <a:spLocks/>
          </p:cNvSpPr>
          <p:nvPr/>
        </p:nvSpPr>
        <p:spPr>
          <a:xfrm>
            <a:off x="2540713" y="4043445"/>
            <a:ext cx="19302574" cy="673919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flex-shrink –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фактор “сжимаемости” отдельно взятого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блока.</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Определяет, насколько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блок будет уменьшаться относительно соседних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эдементов</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внутри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 в случае недостатка свободного места. По умолчанию равен 1.</a:t>
            </a:r>
          </a:p>
          <a:p>
            <a:pPr marL="177800" marR="0" lvl="0" indent="-76200" algn="l" defTabSz="914400" rtl="0" eaLnBrk="1" fontAlgn="auto" latinLnBrk="0" hangingPunct="1">
              <a:lnSpc>
                <a:spcPct val="120000"/>
              </a:lnSpc>
              <a:spcBef>
                <a:spcPts val="800"/>
              </a:spcBef>
              <a:spcAft>
                <a:spcPts val="0"/>
              </a:spcAft>
              <a:buClr>
                <a:srgbClr val="7F7F7F"/>
              </a:buClr>
              <a:buSzPts val="15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 –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короткая запись для свойств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flex-grow, flex-shrink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и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flex-basis</a:t>
            </a: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flex: none | [ &lt;'flex-grow'&gt; &lt;'flex-shrink'&gt;? || &lt;'flex-basis'&gt; ]</a:t>
            </a:r>
          </a:p>
        </p:txBody>
      </p:sp>
      <p:cxnSp>
        <p:nvCxnSpPr>
          <p:cNvPr id="7" name="Прямая соединительная линия 6">
            <a:extLst>
              <a:ext uri="{FF2B5EF4-FFF2-40B4-BE49-F238E27FC236}">
                <a16:creationId xmlns:a16="http://schemas.microsoft.com/office/drawing/2014/main" id="{05EF4F5C-939C-4273-8F9E-D0AD57E74EA0}"/>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772772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Google Shape;71;p15"/>
          <p:cNvSpPr txBox="1">
            <a:spLocks/>
          </p:cNvSpPr>
          <p:nvPr/>
        </p:nvSpPr>
        <p:spPr>
          <a:xfrm>
            <a:off x="2637098" y="2063298"/>
            <a:ext cx="13606255" cy="134941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FLEXBOX</a:t>
            </a:r>
          </a:p>
        </p:txBody>
      </p:sp>
      <p:sp>
        <p:nvSpPr>
          <p:cNvPr id="13" name="Google Shape;72;p15"/>
          <p:cNvSpPr txBox="1">
            <a:spLocks/>
          </p:cNvSpPr>
          <p:nvPr/>
        </p:nvSpPr>
        <p:spPr>
          <a:xfrm>
            <a:off x="2637098" y="4094457"/>
            <a:ext cx="19371564" cy="739517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ru-RU" sz="4800" b="1" i="0" u="none" strike="noStrike" kern="0" cap="none" spc="0" normalizeH="0" baseline="0" noProof="0" dirty="0">
                <a:ln>
                  <a:noFill/>
                </a:ln>
                <a:solidFill>
                  <a:schemeClr val="bg2"/>
                </a:solidFill>
                <a:effectLst/>
                <a:uLnTx/>
                <a:uFillTx/>
                <a:latin typeface="Source Sans Pro"/>
                <a:cs typeface="Source Sans Pro"/>
                <a:sym typeface="Source Sans Pro"/>
              </a:rPr>
              <a:t>CSS </a:t>
            </a:r>
            <a:r>
              <a:rPr kumimoji="0" lang="ru-RU" sz="4800" b="1" i="0" u="none" strike="noStrike" kern="0" cap="none" spc="0" normalizeH="0" baseline="0" noProof="0" dirty="0" err="1">
                <a:ln>
                  <a:noFill/>
                </a:ln>
                <a:solidFill>
                  <a:schemeClr val="bg2"/>
                </a:solidFill>
                <a:effectLst/>
                <a:uLnTx/>
                <a:uFillTx/>
                <a:latin typeface="Source Sans Pro"/>
                <a:cs typeface="Source Sans Pro"/>
                <a:sym typeface="Source Sans Pro"/>
              </a:rPr>
              <a:t>flexbox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1" u="none" strike="noStrike" kern="0" cap="none" spc="0" normalizeH="0" baseline="0" noProof="0" dirty="0">
                <a:ln>
                  <a:noFill/>
                </a:ln>
                <a:solidFill>
                  <a:schemeClr val="bg2"/>
                </a:solidFill>
                <a:effectLst/>
                <a:uLnTx/>
                <a:uFillTx/>
                <a:latin typeface="Source Sans Pro"/>
                <a:cs typeface="Source Sans Pro"/>
                <a:sym typeface="Source Sans Pro"/>
              </a:rPr>
              <a:t>(</a:t>
            </a:r>
            <a:r>
              <a:rPr kumimoji="0" lang="ru-RU" sz="4800" b="0" i="1" u="none" strike="noStrike" kern="0" cap="none" spc="0" normalizeH="0" baseline="0" noProof="0" dirty="0" err="1">
                <a:ln>
                  <a:noFill/>
                </a:ln>
                <a:solidFill>
                  <a:schemeClr val="bg2"/>
                </a:solidFill>
                <a:effectLst/>
                <a:uLnTx/>
                <a:uFillTx/>
                <a:latin typeface="Source Sans Pro"/>
                <a:cs typeface="Source Sans Pro"/>
                <a:sym typeface="Source Sans Pro"/>
              </a:rPr>
              <a:t>Flexible</a:t>
            </a:r>
            <a:r>
              <a:rPr kumimoji="0" lang="ru-RU" sz="4800" b="0" i="1"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1" u="none" strike="noStrike" kern="0" cap="none" spc="0" normalizeH="0" baseline="0" noProof="0" dirty="0" err="1">
                <a:ln>
                  <a:noFill/>
                </a:ln>
                <a:solidFill>
                  <a:schemeClr val="bg2"/>
                </a:solidFill>
                <a:effectLst/>
                <a:uLnTx/>
                <a:uFillTx/>
                <a:latin typeface="Source Sans Pro"/>
                <a:cs typeface="Source Sans Pro"/>
                <a:sym typeface="Source Sans Pro"/>
              </a:rPr>
              <a:t>Box</a:t>
            </a:r>
            <a:r>
              <a:rPr kumimoji="0" lang="ru-RU" sz="4800" b="0" i="1"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1" u="none" strike="noStrike" kern="0" cap="none" spc="0" normalizeH="0" baseline="0" noProof="0" dirty="0" err="1">
                <a:ln>
                  <a:noFill/>
                </a:ln>
                <a:solidFill>
                  <a:schemeClr val="bg2"/>
                </a:solidFill>
                <a:effectLst/>
                <a:uLnTx/>
                <a:uFillTx/>
                <a:latin typeface="Source Sans Pro"/>
                <a:cs typeface="Source Sans Pro"/>
                <a:sym typeface="Source Sans Pro"/>
              </a:rPr>
              <a:t>Layout</a:t>
            </a:r>
            <a:r>
              <a:rPr kumimoji="0" lang="ru-RU" sz="4800" b="0" i="1"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1" u="none" strike="noStrike" kern="0" cap="none" spc="0" normalizeH="0" baseline="0" noProof="0" dirty="0" err="1">
                <a:ln>
                  <a:noFill/>
                </a:ln>
                <a:solidFill>
                  <a:schemeClr val="bg2"/>
                </a:solidFill>
                <a:effectLst/>
                <a:uLnTx/>
                <a:uFillTx/>
                <a:latin typeface="Source Sans Pro"/>
                <a:cs typeface="Source Sans Pro"/>
                <a:sym typeface="Source Sans Pro"/>
              </a:rPr>
              <a:t>Module</a:t>
            </a:r>
            <a:r>
              <a:rPr kumimoji="0" lang="ru-RU" sz="4800" b="0" i="1" u="none" strike="noStrike" kern="0" cap="none" spc="0" normalizeH="0" baseline="0" noProof="0" dirty="0">
                <a:ln>
                  <a:noFill/>
                </a:ln>
                <a:solidFill>
                  <a:schemeClr val="bg2"/>
                </a:solidFill>
                <a:effectLst/>
                <a:uLnTx/>
                <a:uFillTx/>
                <a:latin typeface="Source Sans Pro"/>
                <a:cs typeface="Source Sans Pro"/>
                <a:sym typeface="Source Sans Pro"/>
              </a:rPr>
              <a:t>)</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 модуль макета гибкого контейнера — представляет собой способ компоновки элементов. В основе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flexbox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лежит идея оси.</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Flexbox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состоит из </a:t>
            </a:r>
            <a:r>
              <a:rPr kumimoji="0" lang="ru-RU" sz="4800" b="1"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1"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 родительского контейнера и </a:t>
            </a:r>
            <a:r>
              <a:rPr kumimoji="0" lang="ru-RU" sz="4800" b="1"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1" i="0" u="none" strike="noStrike" kern="0" cap="none" spc="0" normalizeH="0" baseline="0" noProof="0" dirty="0">
                <a:ln>
                  <a:noFill/>
                </a:ln>
                <a:solidFill>
                  <a:schemeClr val="bg2"/>
                </a:solidFill>
                <a:effectLst/>
                <a:uLnTx/>
                <a:uFillTx/>
                <a:latin typeface="Source Sans Pro"/>
                <a:cs typeface="Source Sans Pro"/>
                <a:sym typeface="Source Sans Pro"/>
              </a:rPr>
              <a:t>-элементов</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 дочерних блоков. Дочерние элементы могут выстраиваться в строку или столбик, а оставшееся свободное пространство распределяется между ними различными способами.</a:t>
            </a:r>
          </a:p>
          <a:p>
            <a:pPr marL="177800" marR="0" lvl="0" indent="-76200" algn="l" defTabSz="914400" rtl="0" eaLnBrk="1" fontAlgn="auto" latinLnBrk="0" hangingPunct="1">
              <a:lnSpc>
                <a:spcPct val="120000"/>
              </a:lnSpc>
              <a:spcBef>
                <a:spcPts val="800"/>
              </a:spcBef>
              <a:spcAft>
                <a:spcPts val="1600"/>
              </a:spcAft>
              <a:buClr>
                <a:srgbClr val="7F7F7F"/>
              </a:buClr>
              <a:buSzPts val="15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C69AA534-98FC-4C7D-9472-FC4D83E1665C}"/>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89;p34"/>
          <p:cNvSpPr txBox="1">
            <a:spLocks/>
          </p:cNvSpPr>
          <p:nvPr/>
        </p:nvSpPr>
        <p:spPr>
          <a:xfrm>
            <a:off x="2637098" y="1005464"/>
            <a:ext cx="17867498" cy="317835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2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CSS правила для дочерних элементов </a:t>
            </a:r>
            <a:r>
              <a:rPr kumimoji="0" lang="ru-RU" sz="7200" b="1" i="0" u="none" strike="noStrike" kern="0" cap="none" spc="0" normalizeH="0" baseline="0" noProof="0" dirty="0" err="1">
                <a:ln>
                  <a:noFill/>
                </a:ln>
                <a:solidFill>
                  <a:srgbClr val="7318F9"/>
                </a:solidFill>
                <a:effectLst/>
                <a:uLnTx/>
                <a:uFillTx/>
                <a:latin typeface="Raleway"/>
                <a:sym typeface="Raleway"/>
              </a:rPr>
              <a:t>flex</a:t>
            </a:r>
            <a:r>
              <a:rPr kumimoji="0" lang="ru-RU" sz="7200" b="1" i="0" u="none" strike="noStrike" kern="0" cap="none" spc="0" normalizeH="0" baseline="0" noProof="0" dirty="0">
                <a:ln>
                  <a:noFill/>
                </a:ln>
                <a:solidFill>
                  <a:srgbClr val="7318F9"/>
                </a:solidFill>
                <a:effectLst/>
                <a:uLnTx/>
                <a:uFillTx/>
                <a:latin typeface="Raleway"/>
                <a:sym typeface="Raleway"/>
              </a:rPr>
              <a:t>-контейнера (</a:t>
            </a:r>
            <a:r>
              <a:rPr kumimoji="0" lang="ru-RU" sz="7200" b="1" i="0" u="none" strike="noStrike" kern="0" cap="none" spc="0" normalizeH="0" baseline="0" noProof="0" dirty="0" err="1">
                <a:ln>
                  <a:noFill/>
                </a:ln>
                <a:solidFill>
                  <a:srgbClr val="7318F9"/>
                </a:solidFill>
                <a:effectLst/>
                <a:uLnTx/>
                <a:uFillTx/>
                <a:latin typeface="Raleway"/>
                <a:sym typeface="Raleway"/>
              </a:rPr>
              <a:t>flex</a:t>
            </a:r>
            <a:r>
              <a:rPr kumimoji="0" lang="ru-RU" sz="7200" b="1" i="0" u="none" strike="noStrike" kern="0" cap="none" spc="0" normalizeH="0" baseline="0" noProof="0" dirty="0">
                <a:ln>
                  <a:noFill/>
                </a:ln>
                <a:solidFill>
                  <a:srgbClr val="7318F9"/>
                </a:solidFill>
                <a:effectLst/>
                <a:uLnTx/>
                <a:uFillTx/>
                <a:latin typeface="Raleway"/>
                <a:sym typeface="Raleway"/>
              </a:rPr>
              <a:t>-блоков)</a:t>
            </a:r>
            <a:br>
              <a:rPr kumimoji="0" lang="ru-RU" sz="7200" b="1" i="0" u="none" strike="noStrike" kern="0" cap="none" spc="0" normalizeH="0" baseline="0" noProof="0" dirty="0">
                <a:ln>
                  <a:noFill/>
                </a:ln>
                <a:solidFill>
                  <a:srgbClr val="7318F9"/>
                </a:solidFill>
                <a:effectLst/>
                <a:uLnTx/>
                <a:uFillTx/>
                <a:latin typeface="Raleway"/>
                <a:sym typeface="Raleway"/>
              </a:rPr>
            </a:b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190;p34"/>
          <p:cNvSpPr txBox="1">
            <a:spLocks/>
          </p:cNvSpPr>
          <p:nvPr/>
        </p:nvSpPr>
        <p:spPr>
          <a:xfrm>
            <a:off x="2637097" y="4251553"/>
            <a:ext cx="19927935" cy="809091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order</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 порядок следования отдельно взятого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-блока внутри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По умолчанию все блоки будут следовать друг за другом в порядке, заданном в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html</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Однако этот порядок можно изменить с помощью свойства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order</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Оно задается целым числом и по умолчанию равно 0.</a:t>
            </a:r>
          </a:p>
          <a:p>
            <a:pPr marL="177800" marR="0" lvl="0" indent="-76200" algn="l" defTabSz="914400" rtl="0" eaLnBrk="1" fontAlgn="auto" latinLnBrk="0" hangingPunct="1">
              <a:lnSpc>
                <a:spcPct val="120000"/>
              </a:lnSpc>
              <a:spcBef>
                <a:spcPts val="800"/>
              </a:spcBef>
              <a:spcAft>
                <a:spcPts val="0"/>
              </a:spcAft>
              <a:buClr>
                <a:srgbClr val="7F7F7F"/>
              </a:buClr>
              <a:buSzPts val="15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Значение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order</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не задает абсолютную позицию элемента в последовательности. Оно определяет вес позиции элемента.</a:t>
            </a:r>
          </a:p>
        </p:txBody>
      </p:sp>
      <p:cxnSp>
        <p:nvCxnSpPr>
          <p:cNvPr id="7" name="Прямая соединительная линия 6">
            <a:extLst>
              <a:ext uri="{FF2B5EF4-FFF2-40B4-BE49-F238E27FC236}">
                <a16:creationId xmlns:a16="http://schemas.microsoft.com/office/drawing/2014/main" id="{796A0AC2-0B58-4F6E-8DBE-A731D47C285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0537493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95;p35"/>
          <p:cNvSpPr txBox="1">
            <a:spLocks/>
          </p:cNvSpPr>
          <p:nvPr/>
        </p:nvSpPr>
        <p:spPr>
          <a:xfrm>
            <a:off x="2637098" y="1922429"/>
            <a:ext cx="14511130" cy="174817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ДОПОЛНИТЕЛЬНЫЕ ССЫЛКИ</a:t>
            </a:r>
          </a:p>
        </p:txBody>
      </p:sp>
      <p:sp>
        <p:nvSpPr>
          <p:cNvPr id="10" name="Google Shape;196;p35"/>
          <p:cNvSpPr txBox="1">
            <a:spLocks/>
          </p:cNvSpPr>
          <p:nvPr/>
        </p:nvSpPr>
        <p:spPr>
          <a:xfrm>
            <a:off x="2637098" y="4391532"/>
            <a:ext cx="18836554" cy="3416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en-US" sz="4800" b="0" i="0" u="sng" strike="noStrike" kern="0" cap="none" spc="0" normalizeH="0" baseline="0" noProof="0" dirty="0">
                <a:ln>
                  <a:noFill/>
                </a:ln>
                <a:solidFill>
                  <a:srgbClr val="009688"/>
                </a:solidFill>
                <a:effectLst/>
                <a:uLnTx/>
                <a:uFillTx/>
                <a:latin typeface="Source Sans Pro"/>
                <a:cs typeface="Source Sans Pro"/>
                <a:sym typeface="Source Sans Pro"/>
                <a:hlinkClick r:id="rId3"/>
              </a:rPr>
              <a:t>https://developer.mozilla.org/ru/docs/Learn/CSS/CSS_layout/Flexbox</a:t>
            </a:r>
            <a:endParaRPr kumimoji="0" lang="en-US" sz="4800" b="0" i="0" u="none" strike="noStrike" kern="0" cap="none" spc="0" normalizeH="0" baseline="0" noProof="0" dirty="0">
              <a:ln>
                <a:noFill/>
              </a:ln>
              <a:solidFill>
                <a:srgbClr val="7F7F7F"/>
              </a:solidFill>
              <a:effectLst/>
              <a:uLnTx/>
              <a:uFillTx/>
              <a:latin typeface="Source Sans Pro"/>
              <a:cs typeface="Source Sans Pro"/>
              <a:sym typeface="Source Sans Pro"/>
            </a:endParaRP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en-US" sz="4800" b="0" i="0" u="sng" strike="noStrike" kern="0" cap="none" spc="0" normalizeH="0" baseline="0" noProof="0" dirty="0">
                <a:ln>
                  <a:noFill/>
                </a:ln>
                <a:solidFill>
                  <a:srgbClr val="009688"/>
                </a:solidFill>
                <a:effectLst/>
                <a:uLnTx/>
                <a:uFillTx/>
                <a:latin typeface="Source Sans Pro"/>
                <a:cs typeface="Source Sans Pro"/>
                <a:sym typeface="Source Sans Pro"/>
                <a:hlinkClick r:id="rId4"/>
              </a:rPr>
              <a:t>https://html5book.ru/css3-flexbox/</a:t>
            </a:r>
            <a:endParaRPr kumimoji="0" lang="en-US" sz="4800" b="0" i="0" u="none" strike="noStrike" kern="0" cap="none" spc="0" normalizeH="0" baseline="0" noProof="0" dirty="0">
              <a:ln>
                <a:noFill/>
              </a:ln>
              <a:solidFill>
                <a:srgbClr val="7F7F7F"/>
              </a:solidFill>
              <a:effectLst/>
              <a:uLnTx/>
              <a:uFillTx/>
              <a:latin typeface="Source Sans Pro"/>
              <a:cs typeface="Source Sans Pro"/>
              <a:sym typeface="Source Sans Pro"/>
            </a:endParaRP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en-US" sz="4800" b="0" i="0" u="sng" strike="noStrike" kern="0" cap="none" spc="0" normalizeH="0" baseline="0" noProof="0" dirty="0">
                <a:ln>
                  <a:noFill/>
                </a:ln>
                <a:solidFill>
                  <a:srgbClr val="009688"/>
                </a:solidFill>
                <a:effectLst/>
                <a:uLnTx/>
                <a:uFillTx/>
                <a:latin typeface="Source Sans Pro"/>
                <a:cs typeface="Source Sans Pro"/>
                <a:sym typeface="Source Sans Pro"/>
                <a:hlinkClick r:id="rId5"/>
              </a:rPr>
              <a:t>https://html5.by/blog/flexbox/</a:t>
            </a:r>
            <a:endParaRPr kumimoji="0" lang="en-US" sz="4800" b="0" i="0" u="none" strike="noStrike" kern="0" cap="none" spc="0" normalizeH="0" baseline="0" noProof="0" dirty="0">
              <a:ln>
                <a:noFill/>
              </a:ln>
              <a:solidFill>
                <a:srgbClr val="7F7F7F"/>
              </a:solidFill>
              <a:effectLst/>
              <a:uLnTx/>
              <a:uFillTx/>
              <a:latin typeface="Source Sans Pro"/>
              <a:cs typeface="Source Sans Pro"/>
              <a:sym typeface="Source Sans Pro"/>
            </a:endParaRPr>
          </a:p>
        </p:txBody>
      </p:sp>
      <p:cxnSp>
        <p:nvCxnSpPr>
          <p:cNvPr id="14" name="Прямая соединительная линия 13">
            <a:extLst>
              <a:ext uri="{FF2B5EF4-FFF2-40B4-BE49-F238E27FC236}">
                <a16:creationId xmlns:a16="http://schemas.microsoft.com/office/drawing/2014/main" id="{788B29E0-F004-43BE-8BD4-748040DAC5D5}"/>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5859300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К 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4" name="Google Shape;77;p16"/>
          <p:cNvSpPr txBox="1">
            <a:spLocks/>
          </p:cNvSpPr>
          <p:nvPr/>
        </p:nvSpPr>
        <p:spPr>
          <a:xfrm>
            <a:off x="2637098" y="1995541"/>
            <a:ext cx="8520600" cy="100195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FLEXBOX</a:t>
            </a:r>
          </a:p>
        </p:txBody>
      </p:sp>
      <p:sp>
        <p:nvSpPr>
          <p:cNvPr id="15" name="Google Shape;78;p16"/>
          <p:cNvSpPr txBox="1">
            <a:spLocks/>
          </p:cNvSpPr>
          <p:nvPr/>
        </p:nvSpPr>
        <p:spPr>
          <a:xfrm>
            <a:off x="2637098" y="4089854"/>
            <a:ext cx="17353578" cy="3416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rPr>
              <a:t>Для контейнера нужно прописать свойство.</a:t>
            </a:r>
          </a:p>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endPar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5400" b="0" i="0" u="none" strike="noStrike" kern="0" cap="none" spc="0" normalizeH="0" baseline="0" noProof="0" dirty="0" err="1">
                <a:ln>
                  <a:noFill/>
                </a:ln>
                <a:solidFill>
                  <a:schemeClr val="bg2"/>
                </a:solidFill>
                <a:effectLst/>
                <a:uLnTx/>
                <a:uFillTx/>
                <a:latin typeface="Source Sans Pro"/>
                <a:cs typeface="Source Sans Pro"/>
                <a:sym typeface="Source Sans Pro"/>
              </a:rPr>
              <a:t>display</a:t>
            </a:r>
            <a:r>
              <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54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rPr>
              <a:t>;</a:t>
            </a:r>
          </a:p>
          <a:p>
            <a:pPr marL="177800" marR="0" lvl="0" indent="-76200" algn="l" defTabSz="914400" rtl="0" eaLnBrk="1" fontAlgn="auto" latinLnBrk="0" hangingPunct="1">
              <a:lnSpc>
                <a:spcPct val="120000"/>
              </a:lnSpc>
              <a:spcBef>
                <a:spcPts val="800"/>
              </a:spcBef>
              <a:spcAft>
                <a:spcPts val="1600"/>
              </a:spcAft>
              <a:buClr>
                <a:srgbClr val="7F7F7F"/>
              </a:buClr>
              <a:buSzPts val="1500"/>
              <a:buFont typeface="Source Sans Pro"/>
              <a:buNone/>
              <a:tabLst/>
              <a:defRPr/>
            </a:pPr>
            <a:endPar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endParaRPr>
          </a:p>
        </p:txBody>
      </p:sp>
      <p:cxnSp>
        <p:nvCxnSpPr>
          <p:cNvPr id="12" name="Прямая соединительная линия 11">
            <a:extLst>
              <a:ext uri="{FF2B5EF4-FFF2-40B4-BE49-F238E27FC236}">
                <a16:creationId xmlns:a16="http://schemas.microsoft.com/office/drawing/2014/main" id="{E418B988-D066-460F-8FED-606048F8B017}"/>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Google Shape;83;p17"/>
          <p:cNvSpPr txBox="1">
            <a:spLocks/>
          </p:cNvSpPr>
          <p:nvPr/>
        </p:nvSpPr>
        <p:spPr>
          <a:xfrm>
            <a:off x="2637098" y="2026053"/>
            <a:ext cx="13506262" cy="118632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ОСИ</a:t>
            </a:r>
          </a:p>
        </p:txBody>
      </p:sp>
      <p:sp>
        <p:nvSpPr>
          <p:cNvPr id="14" name="Google Shape;84;p17"/>
          <p:cNvSpPr txBox="1">
            <a:spLocks/>
          </p:cNvSpPr>
          <p:nvPr/>
        </p:nvSpPr>
        <p:spPr>
          <a:xfrm>
            <a:off x="2637098" y="4074434"/>
            <a:ext cx="20065247" cy="761204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84150" algn="l" defTabSz="914400" rtl="0" eaLnBrk="1" fontAlgn="auto" latinLnBrk="0" hangingPunct="1">
              <a:lnSpc>
                <a:spcPct val="110000"/>
              </a:lnSpc>
              <a:spcBef>
                <a:spcPts val="0"/>
              </a:spcBef>
              <a:spcAft>
                <a:spcPts val="0"/>
              </a:spcAft>
              <a:buClr>
                <a:srgbClr val="7F7F7F"/>
              </a:buClr>
              <a:buSzPts val="13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Одним из основных понятий в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fleхbox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являются оси.</a:t>
            </a:r>
          </a:p>
          <a:p>
            <a:pPr marL="177800" marR="0" lvl="0" indent="-184150" algn="l" defTabSz="914400" rtl="0" eaLnBrk="1" fontAlgn="auto" latinLnBrk="0" hangingPunct="1">
              <a:lnSpc>
                <a:spcPct val="110000"/>
              </a:lnSpc>
              <a:spcBef>
                <a:spcPts val="800"/>
              </a:spcBef>
              <a:spcAft>
                <a:spcPts val="0"/>
              </a:spcAft>
              <a:buClr>
                <a:srgbClr val="7F7F7F"/>
              </a:buClr>
              <a:buSzPts val="13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Главной осью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 является направление, в соответствии с которым располагаются все его дочерние элементы.</a:t>
            </a:r>
          </a:p>
          <a:p>
            <a:pPr marL="177800" marR="0" lvl="0" indent="-184150" algn="l" defTabSz="914400" rtl="0" eaLnBrk="1" fontAlgn="auto" latinLnBrk="0" hangingPunct="1">
              <a:lnSpc>
                <a:spcPct val="110000"/>
              </a:lnSpc>
              <a:spcBef>
                <a:spcPts val="800"/>
              </a:spcBef>
              <a:spcAft>
                <a:spcPts val="0"/>
              </a:spcAft>
              <a:buClr>
                <a:srgbClr val="7F7F7F"/>
              </a:buClr>
              <a:buSzPts val="13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Поперечной осью называется направление, перпендикулярное главной оси.</a:t>
            </a:r>
          </a:p>
          <a:p>
            <a:pPr marL="177800" marR="0" lvl="0" indent="-184150" algn="l" defTabSz="914400" rtl="0" eaLnBrk="1" fontAlgn="auto" latinLnBrk="0" hangingPunct="1">
              <a:lnSpc>
                <a:spcPct val="110000"/>
              </a:lnSpc>
              <a:spcBef>
                <a:spcPts val="800"/>
              </a:spcBef>
              <a:spcAft>
                <a:spcPts val="0"/>
              </a:spcAft>
              <a:buClr>
                <a:srgbClr val="7F7F7F"/>
              </a:buClr>
              <a:buSzPts val="13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Направление главной оси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-контейнера можно задавать, используя базовое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css</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свойство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flex-direction</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a:t>
            </a:r>
          </a:p>
          <a:p>
            <a:pPr marL="177800" marR="0" lvl="0" indent="-184150" algn="l" defTabSz="914400" rtl="0" eaLnBrk="1" fontAlgn="auto" latinLnBrk="0" hangingPunct="1">
              <a:lnSpc>
                <a:spcPct val="110000"/>
              </a:lnSpc>
              <a:spcBef>
                <a:spcPts val="800"/>
              </a:spcBef>
              <a:spcAft>
                <a:spcPts val="0"/>
              </a:spcAft>
              <a:buClr>
                <a:srgbClr val="7F7F7F"/>
              </a:buClr>
              <a:buSzPts val="13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row</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row-reverse</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column</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column-reverse</a:t>
            </a: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101600" algn="l" defTabSz="914400" rtl="0" eaLnBrk="1" fontAlgn="auto" latinLnBrk="0" hangingPunct="1">
              <a:lnSpc>
                <a:spcPct val="110000"/>
              </a:lnSpc>
              <a:spcBef>
                <a:spcPts val="800"/>
              </a:spcBef>
              <a:spcAft>
                <a:spcPts val="1600"/>
              </a:spcAft>
              <a:buClr>
                <a:srgbClr val="7F7F7F"/>
              </a:buClr>
              <a:buSzPts val="13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p:txBody>
      </p:sp>
      <p:cxnSp>
        <p:nvCxnSpPr>
          <p:cNvPr id="8" name="Прямая соединительная линия 7">
            <a:extLst>
              <a:ext uri="{FF2B5EF4-FFF2-40B4-BE49-F238E27FC236}">
                <a16:creationId xmlns:a16="http://schemas.microsoft.com/office/drawing/2014/main" id="{EC5E8B51-DC5E-427E-8274-6CF9F9DFBC6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pic>
        <p:nvPicPr>
          <p:cNvPr id="8" name="Google Shape;89;p18"/>
          <p:cNvPicPr preferRelativeResize="0"/>
          <p:nvPr/>
        </p:nvPicPr>
        <p:blipFill rotWithShape="1">
          <a:blip r:embed="rId4">
            <a:alphaModFix/>
          </a:blip>
          <a:srcRect/>
          <a:stretch/>
        </p:blipFill>
        <p:spPr>
          <a:xfrm>
            <a:off x="4102146" y="1293399"/>
            <a:ext cx="16179708" cy="11129201"/>
          </a:xfrm>
          <a:prstGeom prst="rect">
            <a:avLst/>
          </a:prstGeom>
          <a:noFill/>
          <a:ln>
            <a:noFill/>
          </a:ln>
        </p:spPr>
      </p:pic>
    </p:spTree>
    <p:extLst>
      <p:ext uri="{BB962C8B-B14F-4D97-AF65-F5344CB8AC3E}">
        <p14:creationId xmlns:p14="http://schemas.microsoft.com/office/powerpoint/2010/main" val="31956583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1" name="Google Shape;96;p19"/>
          <p:cNvSpPr txBox="1">
            <a:spLocks/>
          </p:cNvSpPr>
          <p:nvPr/>
        </p:nvSpPr>
        <p:spPr>
          <a:xfrm>
            <a:off x="2637098" y="1159539"/>
            <a:ext cx="18135325" cy="187048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JUSTIFY-CONTENT – ВЫРАВНИВАНИЕ ПО ГЛАВНОЙ ОСИ</a:t>
            </a:r>
          </a:p>
        </p:txBody>
      </p:sp>
      <p:sp>
        <p:nvSpPr>
          <p:cNvPr id="12" name="Google Shape;97;p19"/>
          <p:cNvSpPr txBox="1">
            <a:spLocks/>
          </p:cNvSpPr>
          <p:nvPr/>
        </p:nvSpPr>
        <p:spPr>
          <a:xfrm>
            <a:off x="2637098" y="3934963"/>
            <a:ext cx="19340033" cy="815101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84150" algn="l" defTabSz="914400" rtl="0" eaLnBrk="1" fontAlgn="auto" latinLnBrk="0" hangingPunct="1">
              <a:lnSpc>
                <a:spcPct val="100000"/>
              </a:lnSpc>
              <a:spcBef>
                <a:spcPts val="0"/>
              </a:spcBef>
              <a:spcAft>
                <a:spcPts val="0"/>
              </a:spcAft>
              <a:buClr>
                <a:srgbClr val="7F7F7F"/>
              </a:buClr>
              <a:buSzPts val="11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Css</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свойство </a:t>
            </a: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justify-content</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определяет то, как будут выровнены элементы вдоль главной оси.</a:t>
            </a:r>
          </a:p>
          <a:p>
            <a:pPr marL="177800" marR="0" lvl="0" indent="-114300" algn="l" defTabSz="914400" rtl="0" eaLnBrk="1" fontAlgn="auto" latinLnBrk="0" hangingPunct="1">
              <a:lnSpc>
                <a:spcPct val="100000"/>
              </a:lnSpc>
              <a:spcBef>
                <a:spcPts val="800"/>
              </a:spcBef>
              <a:spcAft>
                <a:spcPts val="0"/>
              </a:spcAft>
              <a:buClr>
                <a:srgbClr val="7F7F7F"/>
              </a:buClr>
              <a:buSzPts val="1100"/>
              <a:buFont typeface="Source Sans Pro"/>
              <a:buNone/>
              <a:tabLst/>
              <a:defRPr/>
            </a:pPr>
            <a:endPar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Доступные значения </a:t>
            </a: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justify-content</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a:t>
            </a: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flex-start</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(значение по умолчанию) : блоки прижаты к началу главной оси.</a:t>
            </a: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flex-end</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блоки прижаты к концу главной оси.</a:t>
            </a: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center</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блоки располагаются в центре главной оси.</a:t>
            </a:r>
          </a:p>
          <a:p>
            <a:pPr marL="177800" marR="0" lvl="0" indent="-184150" algn="l" defTabSz="914400" rtl="0" eaLnBrk="1" fontAlgn="auto" latinLnBrk="0" hangingPunct="1">
              <a:lnSpc>
                <a:spcPct val="100000"/>
              </a:lnSpc>
              <a:spcBef>
                <a:spcPts val="800"/>
              </a:spcBef>
              <a:spcAft>
                <a:spcPts val="0"/>
              </a:spcAft>
              <a:buClr>
                <a:srgbClr val="7F7F7F"/>
              </a:buClr>
              <a:buSzPts val="11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space-between</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первый блок располагается в начале главной оси, последний блок – в конце, все остальные блоки равномерно распределены в оставшемся пространстве.</a:t>
            </a:r>
          </a:p>
          <a:p>
            <a:pPr marL="177800" marR="0" lvl="0" indent="-184150" algn="l" defTabSz="914400" rtl="0" eaLnBrk="1" fontAlgn="auto" latinLnBrk="0" hangingPunct="1">
              <a:lnSpc>
                <a:spcPct val="100000"/>
              </a:lnSpc>
              <a:spcBef>
                <a:spcPts val="800"/>
              </a:spcBef>
              <a:spcAft>
                <a:spcPts val="1600"/>
              </a:spcAft>
              <a:buClr>
                <a:srgbClr val="7F7F7F"/>
              </a:buClr>
              <a:buSzPts val="1100"/>
              <a:buFont typeface="Source Sans Pro"/>
              <a:buChar char="●"/>
              <a:tabLst/>
              <a:defRPr/>
            </a:pPr>
            <a:r>
              <a:rPr kumimoji="0" lang="ru-RU" sz="4400" b="0" i="0" u="none" strike="noStrike" kern="0" cap="none" spc="0" normalizeH="0" baseline="0" noProof="0" dirty="0" err="1">
                <a:ln>
                  <a:noFill/>
                </a:ln>
                <a:solidFill>
                  <a:schemeClr val="bg2"/>
                </a:solidFill>
                <a:effectLst/>
                <a:uLnTx/>
                <a:uFillTx/>
                <a:latin typeface="Source Sans Pro"/>
                <a:cs typeface="Source Sans Pro"/>
                <a:sym typeface="Source Sans Pro"/>
              </a:rPr>
              <a:t>space-around</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 все блоки равномерно распределены вдоль главной оси, разделяя все свободное пространство поровну.</a:t>
            </a:r>
          </a:p>
        </p:txBody>
      </p:sp>
      <p:cxnSp>
        <p:nvCxnSpPr>
          <p:cNvPr id="9" name="Прямая соединительная линия 8">
            <a:extLst>
              <a:ext uri="{FF2B5EF4-FFF2-40B4-BE49-F238E27FC236}">
                <a16:creationId xmlns:a16="http://schemas.microsoft.com/office/drawing/2014/main" id="{1F886F24-91CC-460F-BE7D-F72871EAE08A}"/>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pic>
        <p:nvPicPr>
          <p:cNvPr id="7" name="Google Shape;102;p20"/>
          <p:cNvPicPr preferRelativeResize="0"/>
          <p:nvPr/>
        </p:nvPicPr>
        <p:blipFill rotWithShape="1">
          <a:blip r:embed="rId3">
            <a:alphaModFix/>
          </a:blip>
          <a:srcRect/>
          <a:stretch/>
        </p:blipFill>
        <p:spPr>
          <a:xfrm>
            <a:off x="6800720" y="2993995"/>
            <a:ext cx="10782559" cy="7728010"/>
          </a:xfrm>
          <a:prstGeom prst="rect">
            <a:avLst/>
          </a:prstGeom>
          <a:noFill/>
          <a:ln>
            <a:noFill/>
          </a:ln>
        </p:spPr>
      </p:pic>
    </p:spTree>
    <p:extLst>
      <p:ext uri="{BB962C8B-B14F-4D97-AF65-F5344CB8AC3E}">
        <p14:creationId xmlns:p14="http://schemas.microsoft.com/office/powerpoint/2010/main" val="23004636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09;p21"/>
          <p:cNvSpPr txBox="1">
            <a:spLocks/>
          </p:cNvSpPr>
          <p:nvPr/>
        </p:nvSpPr>
        <p:spPr>
          <a:xfrm>
            <a:off x="2637098" y="1083348"/>
            <a:ext cx="19109804" cy="255659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ALIGN-ITEMS – ВЫРАВНИВАНИЕ ПО ПОПЕРЕЧНОЙ ОСИ</a:t>
            </a:r>
          </a:p>
        </p:txBody>
      </p:sp>
      <p:sp>
        <p:nvSpPr>
          <p:cNvPr id="14" name="Google Shape;110;p21"/>
          <p:cNvSpPr txBox="1">
            <a:spLocks/>
          </p:cNvSpPr>
          <p:nvPr/>
        </p:nvSpPr>
        <p:spPr>
          <a:xfrm>
            <a:off x="2637098" y="3651594"/>
            <a:ext cx="19434626" cy="850789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203200" algn="l" defTabSz="914400" rtl="0" eaLnBrk="1" fontAlgn="auto" latinLnBrk="0" hangingPunct="1">
              <a:lnSpc>
                <a:spcPct val="100000"/>
              </a:lnSpc>
              <a:spcBef>
                <a:spcPts val="0"/>
              </a:spcBef>
              <a:spcAft>
                <a:spcPts val="0"/>
              </a:spcAft>
              <a:buClr>
                <a:srgbClr val="7F7F7F"/>
              </a:buClr>
              <a:buSzPts val="14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Css</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свойство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align-items</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определяет то, как будут выровнены элементы вдоль поперечной оси.</a:t>
            </a:r>
          </a:p>
          <a:p>
            <a:pPr marL="177800" marR="0" lvl="0" indent="-114300" algn="l" defTabSz="914400" rtl="0" eaLnBrk="1" fontAlgn="auto" latinLnBrk="0" hangingPunct="1">
              <a:lnSpc>
                <a:spcPct val="100000"/>
              </a:lnSpc>
              <a:spcBef>
                <a:spcPts val="800"/>
              </a:spcBef>
              <a:spcAft>
                <a:spcPts val="0"/>
              </a:spcAft>
              <a:buClr>
                <a:srgbClr val="7F7F7F"/>
              </a:buClr>
              <a:buSzPts val="11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203200" algn="l" defTabSz="914400" rtl="0" eaLnBrk="1" fontAlgn="auto" latinLnBrk="0" hangingPunct="1">
              <a:lnSpc>
                <a:spcPct val="100000"/>
              </a:lnSpc>
              <a:spcBef>
                <a:spcPts val="800"/>
              </a:spcBef>
              <a:spcAft>
                <a:spcPts val="0"/>
              </a:spcAft>
              <a:buClr>
                <a:srgbClr val="7F7F7F"/>
              </a:buClr>
              <a:buSzPts val="14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Доступные значения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align-items</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a:t>
            </a:r>
          </a:p>
          <a:p>
            <a:pPr marL="177800" marR="0" lvl="0" indent="-203200" algn="l" defTabSz="914400" rtl="0" eaLnBrk="1" fontAlgn="auto" latinLnBrk="0" hangingPunct="1">
              <a:lnSpc>
                <a:spcPct val="100000"/>
              </a:lnSpc>
              <a:spcBef>
                <a:spcPts val="800"/>
              </a:spcBef>
              <a:spcAft>
                <a:spcPts val="0"/>
              </a:spcAft>
              <a:buClr>
                <a:srgbClr val="7F7F7F"/>
              </a:buClr>
              <a:buSzPts val="14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flex-start</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блоки прижаты к началу поперечной оси</a:t>
            </a:r>
          </a:p>
          <a:p>
            <a:pPr marL="177800" marR="0" lvl="0" indent="-203200" algn="l" defTabSz="914400" rtl="0" eaLnBrk="1" fontAlgn="auto" latinLnBrk="0" hangingPunct="1">
              <a:lnSpc>
                <a:spcPct val="100000"/>
              </a:lnSpc>
              <a:spcBef>
                <a:spcPts val="800"/>
              </a:spcBef>
              <a:spcAft>
                <a:spcPts val="0"/>
              </a:spcAft>
              <a:buClr>
                <a:srgbClr val="7F7F7F"/>
              </a:buClr>
              <a:buSzPts val="14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flex-end</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блоки прижаты к концу поперечной оси</a:t>
            </a:r>
          </a:p>
          <a:p>
            <a:pPr marL="177800" marR="0" lvl="0" indent="-203200" algn="l" defTabSz="914400" rtl="0" eaLnBrk="1" fontAlgn="auto" latinLnBrk="0" hangingPunct="1">
              <a:lnSpc>
                <a:spcPct val="100000"/>
              </a:lnSpc>
              <a:spcBef>
                <a:spcPts val="800"/>
              </a:spcBef>
              <a:spcAft>
                <a:spcPts val="0"/>
              </a:spcAft>
              <a:buClr>
                <a:srgbClr val="7F7F7F"/>
              </a:buClr>
              <a:buSzPts val="14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center</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блоки располагаются в центре поперечной оси</a:t>
            </a:r>
          </a:p>
          <a:p>
            <a:pPr marL="177800" marR="0" lvl="0" indent="-203200" algn="l" defTabSz="914400" rtl="0" eaLnBrk="1" fontAlgn="auto" latinLnBrk="0" hangingPunct="1">
              <a:lnSpc>
                <a:spcPct val="100000"/>
              </a:lnSpc>
              <a:spcBef>
                <a:spcPts val="800"/>
              </a:spcBef>
              <a:spcAft>
                <a:spcPts val="0"/>
              </a:spcAft>
              <a:buClr>
                <a:srgbClr val="7F7F7F"/>
              </a:buClr>
              <a:buSzPts val="14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baseline</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блоки выровнены по их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baseline</a:t>
            </a: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203200" algn="l" defTabSz="914400" rtl="0" eaLnBrk="1" fontAlgn="auto" latinLnBrk="0" hangingPunct="1">
              <a:lnSpc>
                <a:spcPct val="100000"/>
              </a:lnSpc>
              <a:spcBef>
                <a:spcPts val="800"/>
              </a:spcBef>
              <a:spcAft>
                <a:spcPts val="1600"/>
              </a:spcAft>
              <a:buClr>
                <a:srgbClr val="7F7F7F"/>
              </a:buClr>
              <a:buSzPts val="14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stretch</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(значение по умолчанию) : блоки растянуты, занимая все доступное место по поперечной оси, при этом все же учитываются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min-width</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max-width</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если таковые заданы.</a:t>
            </a:r>
          </a:p>
        </p:txBody>
      </p:sp>
      <p:cxnSp>
        <p:nvCxnSpPr>
          <p:cNvPr id="9" name="Прямая соединительная линия 8">
            <a:extLst>
              <a:ext uri="{FF2B5EF4-FFF2-40B4-BE49-F238E27FC236}">
                <a16:creationId xmlns:a16="http://schemas.microsoft.com/office/drawing/2014/main" id="{10B81E73-428B-4F35-A4C0-90A89C2417D9}"/>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pic>
        <p:nvPicPr>
          <p:cNvPr id="10" name="Google Shape;115;p22"/>
          <p:cNvPicPr preferRelativeResize="0"/>
          <p:nvPr/>
        </p:nvPicPr>
        <p:blipFill rotWithShape="1">
          <a:blip r:embed="rId3">
            <a:alphaModFix/>
          </a:blip>
          <a:srcRect/>
          <a:stretch/>
        </p:blipFill>
        <p:spPr>
          <a:xfrm>
            <a:off x="6986006" y="1529151"/>
            <a:ext cx="10411988" cy="10657698"/>
          </a:xfrm>
          <a:prstGeom prst="rect">
            <a:avLst/>
          </a:prstGeom>
          <a:noFill/>
          <a:ln>
            <a:noFill/>
          </a:ln>
        </p:spPr>
      </p:pic>
    </p:spTree>
    <p:extLst>
      <p:ext uri="{BB962C8B-B14F-4D97-AF65-F5344CB8AC3E}">
        <p14:creationId xmlns:p14="http://schemas.microsoft.com/office/powerpoint/2010/main" val="293531545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2043</TotalTime>
  <Words>966</Words>
  <Application>Microsoft Office PowerPoint</Application>
  <PresentationFormat>Произвольный</PresentationFormat>
  <Paragraphs>88</Paragraphs>
  <Slides>22</Slides>
  <Notes>3</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22</vt:i4>
      </vt:variant>
    </vt:vector>
  </HeadingPairs>
  <TitlesOfParts>
    <vt:vector size="33" baseType="lpstr">
      <vt:lpstr>Arial</vt:lpstr>
      <vt:lpstr>Gill Sans</vt:lpstr>
      <vt:lpstr>Helvetica Light</vt:lpstr>
      <vt:lpstr>Helvetica Neue</vt:lpstr>
      <vt:lpstr>Montserrat</vt:lpstr>
      <vt:lpstr>Montserrat Medium</vt:lpstr>
      <vt:lpstr>Open Sans</vt:lpstr>
      <vt:lpstr>Open Sans Semibold</vt:lpstr>
      <vt:lpstr>Raleway</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196</cp:revision>
  <dcterms:modified xsi:type="dcterms:W3CDTF">2022-01-20T14:26:15Z</dcterms:modified>
</cp:coreProperties>
</file>