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B3F-DDFC-1C4F-947C-E61710C8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998F-8BFA-684C-A741-A015C9A28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3000-9EBB-3943-A80E-3E358A52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DC51-D2FC-ED4C-8B36-637D7B7A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4A6D-D591-9447-9510-A612062D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063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5D49-A696-F14A-B1C0-2886E3FA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FA76-AD0F-704F-A8DB-B04CA1E9E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49BB-8F6C-0B47-8421-CA7DE1EC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78A4-D490-5C4A-8456-26CC151C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EC38-A37C-9341-B519-3D8F416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044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A9FE-CA56-0045-B0E3-DF4F5284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AE5FF-C6C4-474F-BC2F-90F2DA05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6A65-D588-3742-A5C9-F4D80C6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D4E5-1C43-C84A-BFD2-3BBA5D31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8556-8A31-3344-A297-3D04FA2E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08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5A8-66A1-234A-9E4A-A7FE4DAE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4321-5731-F344-AA4B-7AA9FDAE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82A4-2CAB-0644-B3C1-AF4EFAA9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95F4-4F80-934A-A55F-636B1F54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EB1B-6C29-BA4A-8EAD-902E1454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1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038-F0F9-394C-9028-8D6014B1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3F79-A9B4-F044-85A6-A1A17084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C272-C6B4-E549-AE77-D046558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C054-E06C-2448-9E42-742DD03A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774A-BFF5-B941-BE64-B7EFE38F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7514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E5C2-3790-B544-83A9-25E0617E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CFBD-FEC9-1643-B2E4-BE73F5C52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30D2-CB7A-164D-B108-5A357094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EA78-ADA1-FE44-A9F5-7E2FA8F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0CB1-BB23-0642-A998-AEE0935B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926-9629-7F46-966A-6650BE2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267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839D-D490-964A-9EED-7412C6CB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600-8F12-0D4D-BAAA-071EA6AF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0F71-DEC4-674B-BB44-5C1561EE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935C7-F026-AD4E-8EC2-67F8FC576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2D113-4EB2-854E-8004-C5CA65879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5D5E-DD6E-214B-9A78-8C899D4B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AC843-5BC7-A34D-AC4A-7FAF00A0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0A37F-457F-744B-8287-D914D3ED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98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5A09-F028-B146-9DD6-D080996C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6A8F1-FF1D-D94B-B257-AD20A9BC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4ABD3-C750-414B-9D13-B225375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A18F-0E30-0448-B16B-617CD5F4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815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A5D49-DC64-0C4F-8B08-65A2F05C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042B5-1744-044E-B659-BC960B7C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DF869-8426-144A-B4EB-54D600F5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647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963-B391-D245-8962-1C3115A1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3B01-9E7C-5449-B822-D574CEED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0F8B3-FD4D-504A-B3A0-A5EC1E61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CAA9-4E7D-B84D-A942-A7FC1AAE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50A1-B3CC-6445-B287-50EDD82B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052A6-3586-AA43-9236-00C4A6A9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246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3CF0-BC9C-FE4F-93B2-58C4D43A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DC03E-E650-6B42-980B-B3F10802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F4904-34FC-354D-ACF4-18E178F6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A32DE-8C57-0948-A734-6009C250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8401-3E4C-FB40-AE5B-3B30A7E6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9BF3-6566-E84E-9108-0CE91021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02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EE80-9823-0247-954F-C90B033D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1600-1F2B-B748-8001-58FA26D4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2FB1-838E-F14C-BDB1-ABFD3CE14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21A5-BEAC-A74A-B2F3-44549AE1617F}" type="datetimeFigureOut">
              <a:rPr lang="en-FR" smtClean="0"/>
              <a:t>03/11/2021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766A-FA76-184F-9F1C-A7D2054E7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3B1E-1481-7E47-83B2-4E9D79282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ACA-3DDA-A140-96D5-6333608D2C2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915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019A24-89FF-6949-A9E1-9AA7EBA9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03987"/>
              </p:ext>
            </p:extLst>
          </p:nvPr>
        </p:nvGraphicFramePr>
        <p:xfrm>
          <a:off x="534671" y="222842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Duschmol/A:0992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INITIATED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D57CD84-C107-B942-821F-8991C6B244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897750" y="1315578"/>
            <a:ext cx="608471" cy="1252809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335C31-952C-5449-97BD-03D0D67E4718}"/>
              </a:ext>
            </a:extLst>
          </p:cNvPr>
          <p:cNvSpPr txBox="1"/>
          <p:nvPr/>
        </p:nvSpPr>
        <p:spPr>
          <a:xfrm>
            <a:off x="1506220" y="1177079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9A66-7AAA-EF48-83E9-8B598A3FD636}"/>
              </a:ext>
            </a:extLst>
          </p:cNvPr>
          <p:cNvSpPr txBox="1"/>
          <p:nvPr/>
        </p:nvSpPr>
        <p:spPr>
          <a:xfrm>
            <a:off x="1755289" y="1642108"/>
            <a:ext cx="8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Location ID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FD3E0BE-6B3A-E34E-864F-8C82B96CAA17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365885" y="1780607"/>
            <a:ext cx="389405" cy="713821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910755-1496-6544-A1E1-21CB3961F38E}"/>
              </a:ext>
            </a:extLst>
          </p:cNvPr>
          <p:cNvSpPr txBox="1"/>
          <p:nvPr/>
        </p:nvSpPr>
        <p:spPr>
          <a:xfrm>
            <a:off x="2122842" y="1833678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timestamp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383B210-138F-1940-80DC-9882E362ADB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1851660" y="1972178"/>
            <a:ext cx="271182" cy="522250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80606E-106F-9341-92ED-023ACF8E01FF}"/>
              </a:ext>
            </a:extLst>
          </p:cNvPr>
          <p:cNvSpPr txBox="1"/>
          <p:nvPr/>
        </p:nvSpPr>
        <p:spPr>
          <a:xfrm>
            <a:off x="2755918" y="200562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Hash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00426FC-BB53-BC49-BCC1-3407C598D01C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2551614" y="2144123"/>
            <a:ext cx="204305" cy="403375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D28CAA-9AA5-EA4E-8EF3-D57F08EB12F8}"/>
              </a:ext>
            </a:extLst>
          </p:cNvPr>
          <p:cNvSpPr txBox="1"/>
          <p:nvPr/>
        </p:nvSpPr>
        <p:spPr>
          <a:xfrm>
            <a:off x="1201985" y="863067"/>
            <a:ext cx="10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b="1" dirty="0"/>
              <a:t>Transaction ID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A74BBDE-3597-FB48-AAF1-6971614A544B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648681" y="1001567"/>
            <a:ext cx="553305" cy="1226858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6244E6F-5AD2-0949-B49B-B8146ECBAEDB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5318238" y="1417065"/>
            <a:ext cx="656227" cy="1077364"/>
          </a:xfrm>
          <a:prstGeom prst="curvedConnector2">
            <a:avLst/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E88FB3-7DDE-F84B-B71F-7FF1E7876F24}"/>
              </a:ext>
            </a:extLst>
          </p:cNvPr>
          <p:cNvSpPr txBox="1"/>
          <p:nvPr/>
        </p:nvSpPr>
        <p:spPr>
          <a:xfrm>
            <a:off x="5974464" y="1140066"/>
            <a:ext cx="1766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dirty="0"/>
              <a:t>Type of transfer.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OUT</a:t>
            </a:r>
            <a:r>
              <a:rPr lang="en-FR" sz="1000" dirty="0"/>
              <a:t>: outcoming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IN</a:t>
            </a:r>
            <a:r>
              <a:rPr lang="en-FR" sz="1000" dirty="0"/>
              <a:t>: incoming transfer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F980141-CF03-AC4B-BEF8-BC63D57FE8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57759" y="3123618"/>
            <a:ext cx="1586717" cy="55330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46305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D565DC-8128-A54C-A3BA-F3CFBBFF2971}"/>
              </a:ext>
            </a:extLst>
          </p:cNvPr>
          <p:cNvSpPr txBox="1"/>
          <p:nvPr/>
        </p:nvSpPr>
        <p:spPr>
          <a:xfrm>
            <a:off x="6586003" y="3429000"/>
            <a:ext cx="4828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000" dirty="0"/>
              <a:t>Status CAN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NONE</a:t>
            </a:r>
            <a:r>
              <a:rPr lang="en-FR" sz="1000" dirty="0"/>
              <a:t>: the line is not yet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INITIATED</a:t>
            </a:r>
            <a:r>
              <a:rPr lang="en-FR" sz="1000" dirty="0"/>
              <a:t>: (valid for INITIATOR only) the transaction has been: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u="sng" dirty="0"/>
              <a:t>VALIDATED</a:t>
            </a:r>
            <a:r>
              <a:rPr lang="en-FR" sz="1000" dirty="0"/>
              <a:t> from the INITIATOR point of view (for instance does not violate enforced rules on allowed transfer on a weekly basis)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u="sng" dirty="0"/>
              <a:t>RECORDED</a:t>
            </a:r>
            <a:r>
              <a:rPr lang="en-FR" sz="1000" dirty="0"/>
              <a:t> in INITIATOR book, but no information as to whether it has been recorded and/or validated in the COUNTERPART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APPROVED</a:t>
            </a:r>
            <a:r>
              <a:rPr lang="en-FR" sz="1000" dirty="0"/>
              <a:t>: (valid for COUNTERPART only) the transaction has been: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dirty="0"/>
              <a:t>Successfully </a:t>
            </a:r>
            <a:r>
              <a:rPr lang="en-FR" sz="1000" u="sng" dirty="0"/>
              <a:t>VALIDATED</a:t>
            </a:r>
            <a:r>
              <a:rPr lang="en-FR" sz="1000" dirty="0"/>
              <a:t> from the counterpart point of view (for instance comply with rule stating that deposit amount cannot exceed 15000P)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u="sng" dirty="0"/>
              <a:t>WRITTEN</a:t>
            </a:r>
            <a:r>
              <a:rPr lang="en-FR" sz="1000" dirty="0"/>
              <a:t> to the COUNTERPART book. Note that this necessarily implies that INITIATOR had previously written this record in its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REJECTED</a:t>
            </a:r>
            <a:r>
              <a:rPr lang="en-FR" sz="1000" dirty="0"/>
              <a:t>: (valid for both COUNTERPART and INITIATOR) One of the endpoint has failed to validate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SETTLED</a:t>
            </a:r>
            <a:r>
              <a:rPr lang="en-FR" sz="1000" dirty="0"/>
              <a:t>: (“no return point”) this means that transaction has been: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dirty="0"/>
              <a:t>Validated on both sides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dirty="0"/>
              <a:t>Written on both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000" b="1" dirty="0"/>
              <a:t>CANCELLED</a:t>
            </a:r>
            <a:r>
              <a:rPr lang="en-FR" sz="1000" dirty="0"/>
              <a:t>: (“no return point”) this means that transaction has been: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dirty="0"/>
              <a:t>Not Validated on one of the sides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sz="1000" dirty="0"/>
              <a:t>Reported so on both sides</a:t>
            </a:r>
          </a:p>
        </p:txBody>
      </p:sp>
    </p:spTree>
    <p:extLst>
      <p:ext uri="{BB962C8B-B14F-4D97-AF65-F5344CB8AC3E}">
        <p14:creationId xmlns:p14="http://schemas.microsoft.com/office/powerpoint/2010/main" val="10104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019A24-89FF-6949-A9E1-9AA7EBA9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8614"/>
              </p:ext>
            </p:extLst>
          </p:nvPr>
        </p:nvGraphicFramePr>
        <p:xfrm>
          <a:off x="406083" y="131402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Milpie/A:0992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INITIATED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067745-14E7-ED4D-A35A-9026B2715315}"/>
              </a:ext>
            </a:extLst>
          </p:cNvPr>
          <p:cNvSpPr txBox="1"/>
          <p:nvPr/>
        </p:nvSpPr>
        <p:spPr>
          <a:xfrm>
            <a:off x="406083" y="300038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STEP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8C28A-D842-6D47-88B1-392A95EC3FF5}"/>
              </a:ext>
            </a:extLst>
          </p:cNvPr>
          <p:cNvSpPr txBox="1"/>
          <p:nvPr/>
        </p:nvSpPr>
        <p:spPr>
          <a:xfrm>
            <a:off x="406083" y="956839"/>
            <a:ext cx="3557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INITIATOR</a:t>
            </a:r>
            <a:r>
              <a:rPr lang="en-FR" sz="1600" dirty="0"/>
              <a:t> (M. Duschmol)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280CB3B-C2A2-BF47-B458-53507F28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4205"/>
              </p:ext>
            </p:extLst>
          </p:nvPr>
        </p:nvGraphicFramePr>
        <p:xfrm>
          <a:off x="406083" y="272235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D13A18-B975-E64A-B8C8-ACEC842B89B8}"/>
              </a:ext>
            </a:extLst>
          </p:cNvPr>
          <p:cNvSpPr txBox="1"/>
          <p:nvPr/>
        </p:nvSpPr>
        <p:spPr>
          <a:xfrm>
            <a:off x="406083" y="2365169"/>
            <a:ext cx="3770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COUNTERPART</a:t>
            </a:r>
            <a:r>
              <a:rPr lang="en-FR" sz="1600" dirty="0"/>
              <a:t> (M. Mildpie)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4B32-8FE4-EB4A-91CB-ECD71C2B283D}"/>
              </a:ext>
            </a:extLst>
          </p:cNvPr>
          <p:cNvSpPr txBox="1"/>
          <p:nvPr/>
        </p:nvSpPr>
        <p:spPr>
          <a:xfrm>
            <a:off x="406083" y="4130686"/>
            <a:ext cx="889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Atomically do { Record the transaction in the INITIATOR book, allocate a UID to the transaction and set its status to INITIATED },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FR" dirty="0"/>
              <a:t>he proceed to step1.</a:t>
            </a:r>
          </a:p>
          <a:p>
            <a:r>
              <a:rPr lang="en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1054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019A24-89FF-6949-A9E1-9AA7EBA9F14A}"/>
              </a:ext>
            </a:extLst>
          </p:cNvPr>
          <p:cNvGraphicFramePr>
            <a:graphicFrameLocks noGrp="1"/>
          </p:cNvGraphicFramePr>
          <p:nvPr/>
        </p:nvGraphicFramePr>
        <p:xfrm>
          <a:off x="406083" y="131402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Milpie/A:0992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INITIATED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067745-14E7-ED4D-A35A-9026B2715315}"/>
              </a:ext>
            </a:extLst>
          </p:cNvPr>
          <p:cNvSpPr txBox="1"/>
          <p:nvPr/>
        </p:nvSpPr>
        <p:spPr>
          <a:xfrm>
            <a:off x="406083" y="300038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8C28A-D842-6D47-88B1-392A95EC3FF5}"/>
              </a:ext>
            </a:extLst>
          </p:cNvPr>
          <p:cNvSpPr txBox="1"/>
          <p:nvPr/>
        </p:nvSpPr>
        <p:spPr>
          <a:xfrm>
            <a:off x="406083" y="956839"/>
            <a:ext cx="3557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INITIATOR</a:t>
            </a:r>
            <a:r>
              <a:rPr lang="en-FR" sz="1600" dirty="0"/>
              <a:t> (M. Duschmol)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280CB3B-C2A2-BF47-B458-53507F28C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83077"/>
              </p:ext>
            </p:extLst>
          </p:nvPr>
        </p:nvGraphicFramePr>
        <p:xfrm>
          <a:off x="406083" y="272235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Duschmol/B:09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D13A18-B975-E64A-B8C8-ACEC842B89B8}"/>
              </a:ext>
            </a:extLst>
          </p:cNvPr>
          <p:cNvSpPr txBox="1"/>
          <p:nvPr/>
        </p:nvSpPr>
        <p:spPr>
          <a:xfrm>
            <a:off x="406083" y="2365169"/>
            <a:ext cx="3770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COUNTERPART</a:t>
            </a:r>
            <a:r>
              <a:rPr lang="en-FR" sz="1600" dirty="0"/>
              <a:t> (M. Mildpie)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4B32-8FE4-EB4A-91CB-ECD71C2B283D}"/>
              </a:ext>
            </a:extLst>
          </p:cNvPr>
          <p:cNvSpPr txBox="1"/>
          <p:nvPr/>
        </p:nvSpPr>
        <p:spPr>
          <a:xfrm>
            <a:off x="406083" y="4130686"/>
            <a:ext cx="8895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Atomically do { Record the mirror transaction in the COUNTERPART book, with the same UID and validate it}. UPON validation, the transaction is definitely registered in the books at this point. Following steps are just acknoledging.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 END OF TRANSACTION, ACKNOWLEDGMENT IN PROGRESS</a:t>
            </a:r>
            <a:endParaRPr lang="en-FR" dirty="0"/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FR" dirty="0"/>
              <a:t>he proceed to step2.</a:t>
            </a:r>
          </a:p>
          <a:p>
            <a:r>
              <a:rPr lang="en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089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019A24-89FF-6949-A9E1-9AA7EBA9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002"/>
              </p:ext>
            </p:extLst>
          </p:nvPr>
        </p:nvGraphicFramePr>
        <p:xfrm>
          <a:off x="406083" y="131402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Milpie/A:0992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SETTLED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067745-14E7-ED4D-A35A-9026B2715315}"/>
              </a:ext>
            </a:extLst>
          </p:cNvPr>
          <p:cNvSpPr txBox="1"/>
          <p:nvPr/>
        </p:nvSpPr>
        <p:spPr>
          <a:xfrm>
            <a:off x="406083" y="300038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STEP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8C28A-D842-6D47-88B1-392A95EC3FF5}"/>
              </a:ext>
            </a:extLst>
          </p:cNvPr>
          <p:cNvSpPr txBox="1"/>
          <p:nvPr/>
        </p:nvSpPr>
        <p:spPr>
          <a:xfrm>
            <a:off x="406083" y="956839"/>
            <a:ext cx="3557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INITIATOR</a:t>
            </a:r>
            <a:r>
              <a:rPr lang="en-FR" sz="1600" dirty="0"/>
              <a:t> (M. Duschmol)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280CB3B-C2A2-BF47-B458-53507F28C66C}"/>
              </a:ext>
            </a:extLst>
          </p:cNvPr>
          <p:cNvGraphicFramePr>
            <a:graphicFrameLocks noGrp="1"/>
          </p:cNvGraphicFramePr>
          <p:nvPr/>
        </p:nvGraphicFramePr>
        <p:xfrm>
          <a:off x="406083" y="272235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Duschmol/B:09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D13A18-B975-E64A-B8C8-ACEC842B89B8}"/>
              </a:ext>
            </a:extLst>
          </p:cNvPr>
          <p:cNvSpPr txBox="1"/>
          <p:nvPr/>
        </p:nvSpPr>
        <p:spPr>
          <a:xfrm>
            <a:off x="406083" y="2365169"/>
            <a:ext cx="3770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COUNTERPART</a:t>
            </a:r>
            <a:r>
              <a:rPr lang="en-FR" sz="1600" dirty="0"/>
              <a:t> (M. Mildpie)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4B32-8FE4-EB4A-91CB-ECD71C2B283D}"/>
              </a:ext>
            </a:extLst>
          </p:cNvPr>
          <p:cNvSpPr txBox="1"/>
          <p:nvPr/>
        </p:nvSpPr>
        <p:spPr>
          <a:xfrm>
            <a:off x="406083" y="4130686"/>
            <a:ext cx="889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r>
              <a:rPr lang="en-FR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A1F19-344C-2A4D-AFD5-69A6050FBA6A}"/>
              </a:ext>
            </a:extLst>
          </p:cNvPr>
          <p:cNvSpPr txBox="1"/>
          <p:nvPr/>
        </p:nvSpPr>
        <p:spPr>
          <a:xfrm>
            <a:off x="406083" y="4130686"/>
            <a:ext cx="889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approval</a:t>
            </a:r>
            <a:r>
              <a:rPr lang="fr-FR" dirty="0"/>
              <a:t> to INITIATOR </a:t>
            </a:r>
            <a:r>
              <a:rPr lang="fr-FR" dirty="0" err="1"/>
              <a:t>that</a:t>
            </a:r>
            <a:r>
              <a:rPr lang="fr-FR" dirty="0"/>
              <a:t> switch </a:t>
            </a:r>
            <a:r>
              <a:rPr lang="fr-FR" dirty="0" err="1"/>
              <a:t>status</a:t>
            </a:r>
            <a:r>
              <a:rPr lang="fr-FR" dirty="0"/>
              <a:t> to SETTLED.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Proceed</a:t>
            </a:r>
            <a:r>
              <a:rPr lang="fr-FR" dirty="0"/>
              <a:t> to </a:t>
            </a:r>
            <a:r>
              <a:rPr lang="fr-FR" dirty="0" err="1"/>
              <a:t>step</a:t>
            </a:r>
            <a:r>
              <a:rPr lang="fr-FR" dirty="0"/>
              <a:t> 3</a:t>
            </a:r>
            <a:endParaRPr lang="en-FR" dirty="0"/>
          </a:p>
          <a:p>
            <a:r>
              <a:rPr lang="en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0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019A24-89FF-6949-A9E1-9AA7EBA9F14A}"/>
              </a:ext>
            </a:extLst>
          </p:cNvPr>
          <p:cNvGraphicFramePr>
            <a:graphicFrameLocks noGrp="1"/>
          </p:cNvGraphicFramePr>
          <p:nvPr/>
        </p:nvGraphicFramePr>
        <p:xfrm>
          <a:off x="406083" y="131402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Milpie/A:0992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SETTLED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067745-14E7-ED4D-A35A-9026B2715315}"/>
              </a:ext>
            </a:extLst>
          </p:cNvPr>
          <p:cNvSpPr txBox="1"/>
          <p:nvPr/>
        </p:nvSpPr>
        <p:spPr>
          <a:xfrm>
            <a:off x="406083" y="300038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/>
              <a:t>STEP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8C28A-D842-6D47-88B1-392A95EC3FF5}"/>
              </a:ext>
            </a:extLst>
          </p:cNvPr>
          <p:cNvSpPr txBox="1"/>
          <p:nvPr/>
        </p:nvSpPr>
        <p:spPr>
          <a:xfrm>
            <a:off x="406083" y="956839"/>
            <a:ext cx="3557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INITIATOR</a:t>
            </a:r>
            <a:r>
              <a:rPr lang="en-FR" sz="1600" dirty="0"/>
              <a:t> (M. Duschmol)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280CB3B-C2A2-BF47-B458-53507F28C66C}"/>
              </a:ext>
            </a:extLst>
          </p:cNvPr>
          <p:cNvGraphicFramePr>
            <a:graphicFrameLocks noGrp="1"/>
          </p:cNvGraphicFramePr>
          <p:nvPr/>
        </p:nvGraphicFramePr>
        <p:xfrm>
          <a:off x="406083" y="2722356"/>
          <a:ext cx="847216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5">
                  <a:extLst>
                    <a:ext uri="{9D8B030D-6E8A-4147-A177-3AD203B41FA5}">
                      <a16:colId xmlns:a16="http://schemas.microsoft.com/office/drawing/2014/main" val="2262061525"/>
                    </a:ext>
                  </a:extLst>
                </a:gridCol>
                <a:gridCol w="1583956">
                  <a:extLst>
                    <a:ext uri="{9D8B030D-6E8A-4147-A177-3AD203B41FA5}">
                      <a16:colId xmlns:a16="http://schemas.microsoft.com/office/drawing/2014/main" val="3687316581"/>
                    </a:ext>
                  </a:extLst>
                </a:gridCol>
                <a:gridCol w="652377">
                  <a:extLst>
                    <a:ext uri="{9D8B030D-6E8A-4147-A177-3AD203B41FA5}">
                      <a16:colId xmlns:a16="http://schemas.microsoft.com/office/drawing/2014/main" val="1588480586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2714406930"/>
                    </a:ext>
                  </a:extLst>
                </a:gridCol>
                <a:gridCol w="1452250">
                  <a:extLst>
                    <a:ext uri="{9D8B030D-6E8A-4147-A177-3AD203B41FA5}">
                      <a16:colId xmlns:a16="http://schemas.microsoft.com/office/drawing/2014/main" val="1565611647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en-FR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Counterpart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Amount (in pulluts)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855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U/029808-L/AXfD23-T/000098098-H/00923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Duschmol/B:09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000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000" dirty="0"/>
                        <a:t>109 209.72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7354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51732"/>
                  </a:ext>
                </a:extLst>
              </a:tr>
              <a:tr h="208704">
                <a:tc>
                  <a:txBody>
                    <a:bodyPr/>
                    <a:lstStyle/>
                    <a:p>
                      <a:endParaRPr lang="en-F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7659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6D13A18-B975-E64A-B8C8-ACEC842B89B8}"/>
              </a:ext>
            </a:extLst>
          </p:cNvPr>
          <p:cNvSpPr txBox="1"/>
          <p:nvPr/>
        </p:nvSpPr>
        <p:spPr>
          <a:xfrm>
            <a:off x="406083" y="2365169"/>
            <a:ext cx="3770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Account of the </a:t>
            </a:r>
            <a:r>
              <a:rPr lang="en-FR" sz="1600" u="sng" dirty="0"/>
              <a:t>COUNTERPART</a:t>
            </a:r>
            <a:r>
              <a:rPr lang="en-FR" sz="1600" dirty="0"/>
              <a:t> (M. Mildpie)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4B32-8FE4-EB4A-91CB-ECD71C2B283D}"/>
              </a:ext>
            </a:extLst>
          </p:cNvPr>
          <p:cNvSpPr txBox="1"/>
          <p:nvPr/>
        </p:nvSpPr>
        <p:spPr>
          <a:xfrm>
            <a:off x="406083" y="4130686"/>
            <a:ext cx="889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FR" dirty="0"/>
          </a:p>
          <a:p>
            <a:r>
              <a:rPr lang="en-FR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A1F19-344C-2A4D-AFD5-69A6050FBA6A}"/>
              </a:ext>
            </a:extLst>
          </p:cNvPr>
          <p:cNvSpPr txBox="1"/>
          <p:nvPr/>
        </p:nvSpPr>
        <p:spPr>
          <a:xfrm>
            <a:off x="406083" y="4130686"/>
            <a:ext cx="8895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INITIATOR </a:t>
            </a:r>
            <a:r>
              <a:rPr lang="fr-FR" dirty="0" err="1"/>
              <a:t>send</a:t>
            </a:r>
            <a:r>
              <a:rPr lang="fr-FR" dirty="0"/>
              <a:t> back </a:t>
            </a:r>
            <a:r>
              <a:rPr lang="fr-FR" dirty="0" err="1"/>
              <a:t>acknowledgment</a:t>
            </a:r>
            <a:r>
              <a:rPr lang="fr-FR" dirty="0"/>
              <a:t> frame to COUNTERPART, </a:t>
            </a:r>
            <a:r>
              <a:rPr lang="fr-FR" dirty="0" err="1"/>
              <a:t>that</a:t>
            </a:r>
            <a:r>
              <a:rPr lang="fr-FR" dirty="0"/>
              <a:t> switch to SETTLED </a:t>
            </a:r>
            <a:r>
              <a:rPr lang="fr-FR" dirty="0" err="1"/>
              <a:t>status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>
                <a:sym typeface="Wingdings" pitchFamily="2" charset="2"/>
              </a:rPr>
              <a:t> END OF TRANSACTION, ACKNOWLEDGMENT FINISHED</a:t>
            </a:r>
            <a:endParaRPr lang="en-FR" dirty="0"/>
          </a:p>
          <a:p>
            <a:r>
              <a:rPr lang="en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663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55EE1-C47A-3043-93FF-CB7069D859DC}"/>
              </a:ext>
            </a:extLst>
          </p:cNvPr>
          <p:cNvSpPr txBox="1"/>
          <p:nvPr/>
        </p:nvSpPr>
        <p:spPr>
          <a:xfrm>
            <a:off x="406083" y="3000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400" b="1" dirty="0"/>
              <a:t>ACID-TEST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0CEE8-5004-DF41-A428-B2AB04FE3F03}"/>
              </a:ext>
            </a:extLst>
          </p:cNvPr>
          <p:cNvSpPr txBox="1"/>
          <p:nvPr/>
        </p:nvSpPr>
        <p:spPr>
          <a:xfrm>
            <a:off x="423862" y="1628775"/>
            <a:ext cx="11344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b="1" dirty="0"/>
              <a:t>ATOMIC</a:t>
            </a:r>
            <a:r>
              <a:rPr lang="en-FR" dirty="0"/>
              <a:t> (“No transaction half recorded”): Full transaction recording + UID generation allows to perfectly mimick “atomic” criterion since a transaction will ALWAYS eventually end (even after 4 server reboot).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b="1" dirty="0"/>
              <a:t>COHERENT</a:t>
            </a:r>
            <a:r>
              <a:rPr lang="en-FR" dirty="0"/>
              <a:t>: since transactions currently in a validation/acknoledgment process advertise their state, the base remains coherent through all the process. Nevertheless , coherence MUST be understood in a slighlty weaker way, one must admit since: full coherence can only be checked when status are settled (whether: SETTLED or CANCELLED). </a:t>
            </a:r>
            <a:r>
              <a:rPr lang="en-GB" dirty="0"/>
              <a:t>T</a:t>
            </a:r>
            <a:r>
              <a:rPr lang="en-FR" dirty="0"/>
              <a:t>ransient states transactions must be excluded from general balance check. Not a problem since: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FR" dirty="0"/>
              <a:t>ransient states typically mast less that 1 microsecond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 dirty="0"/>
              <a:t>Backtesting the past records becomes valid 1 microseconf after the targeted term. For instance: all transactions between all accounts are setted and coherently balanced on Juanary 1st 2024 00:00:00+1ms for the 2023 year.</a:t>
            </a:r>
          </a:p>
          <a:p>
            <a:r>
              <a:rPr lang="en-FR" dirty="0"/>
              <a:t>When leaving aside “absurd” coherence tests, this DB is fully coherent</a:t>
            </a:r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b="1" dirty="0"/>
              <a:t>ISOLATION</a:t>
            </a:r>
            <a:r>
              <a:rPr lang="en-FR" dirty="0"/>
              <a:t>: per transaction + UID </a:t>
            </a:r>
            <a:r>
              <a:rPr lang="en-FR" dirty="0">
                <a:sym typeface="Wingdings" pitchFamily="2" charset="2"/>
              </a:rPr>
              <a:t> piece of cake</a:t>
            </a:r>
          </a:p>
          <a:p>
            <a:endParaRPr lang="en-FR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b="1" dirty="0">
                <a:sym typeface="Wingdings" pitchFamily="2" charset="2"/>
              </a:rPr>
              <a:t>DURABILITY</a:t>
            </a:r>
            <a:r>
              <a:rPr lang="en-FR" dirty="0">
                <a:sym typeface="Wingdings" pitchFamily="2" charset="2"/>
              </a:rPr>
              <a:t>: every state change is hard recorded + the process can be restarted from ANY step and be ended, no matter at which point the server crashed.</a:t>
            </a:r>
            <a:endParaRPr lang="en-FR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276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862</Words>
  <Application>Microsoft Macintosh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Convert</dc:creator>
  <cp:lastModifiedBy>Pierre Convert</cp:lastModifiedBy>
  <cp:revision>5</cp:revision>
  <dcterms:created xsi:type="dcterms:W3CDTF">2021-09-26T10:52:48Z</dcterms:created>
  <dcterms:modified xsi:type="dcterms:W3CDTF">2021-11-03T07:59:59Z</dcterms:modified>
</cp:coreProperties>
</file>