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9" r:id="rId3"/>
    <p:sldId id="273" r:id="rId4"/>
    <p:sldId id="260" r:id="rId5"/>
    <p:sldId id="262" r:id="rId6"/>
    <p:sldId id="289" r:id="rId7"/>
    <p:sldId id="288" r:id="rId8"/>
    <p:sldId id="290" r:id="rId9"/>
    <p:sldId id="271" r:id="rId10"/>
    <p:sldId id="272" r:id="rId11"/>
    <p:sldId id="292" r:id="rId12"/>
    <p:sldId id="256" r:id="rId13"/>
    <p:sldId id="257" r:id="rId14"/>
    <p:sldId id="258" r:id="rId15"/>
    <p:sldId id="291" r:id="rId16"/>
    <p:sldId id="263" r:id="rId17"/>
    <p:sldId id="276" r:id="rId18"/>
    <p:sldId id="293" r:id="rId19"/>
    <p:sldId id="277" r:id="rId20"/>
    <p:sldId id="295" r:id="rId21"/>
    <p:sldId id="294" r:id="rId22"/>
    <p:sldId id="296" r:id="rId23"/>
    <p:sldId id="304" r:id="rId24"/>
    <p:sldId id="306" r:id="rId25"/>
    <p:sldId id="298" r:id="rId26"/>
    <p:sldId id="297" r:id="rId27"/>
    <p:sldId id="299" r:id="rId28"/>
    <p:sldId id="300" r:id="rId29"/>
    <p:sldId id="302" r:id="rId30"/>
    <p:sldId id="303" r:id="rId31"/>
    <p:sldId id="305" r:id="rId32"/>
    <p:sldId id="2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 (In-place LU)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 (Triangular Solve)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 (Mat-Mat </a:t>
          </a:r>
          <a:r>
            <a:rPr lang="en-US" altLang="zh-CN" sz="1400" dirty="0" err="1"/>
            <a:t>Mult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482"/>
          <a:ext cx="2036948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 (In-place LU)</a:t>
          </a:r>
          <a:endParaRPr lang="zh-CN" altLang="en-US" sz="1400" kern="1200" dirty="0"/>
        </a:p>
      </dsp:txBody>
      <dsp:txXfrm>
        <a:off x="54830" y="56312"/>
        <a:ext cx="1927288" cy="1013540"/>
      </dsp:txXfrm>
    </dsp:sp>
    <dsp:sp modelId="{48CDF890-8441-49FE-BC92-AE19623F3D78}">
      <dsp:nvSpPr>
        <dsp:cNvPr id="0" name=""/>
        <dsp:cNvSpPr/>
      </dsp:nvSpPr>
      <dsp:spPr>
        <a:xfrm>
          <a:off x="0" y="1297482"/>
          <a:ext cx="2036948" cy="112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 (Triangular Solve)</a:t>
          </a:r>
          <a:endParaRPr lang="zh-CN" altLang="en-US" sz="1400" kern="1200" dirty="0"/>
        </a:p>
      </dsp:txBody>
      <dsp:txXfrm>
        <a:off x="54830" y="1352312"/>
        <a:ext cx="1927288" cy="1013540"/>
      </dsp:txXfrm>
    </dsp:sp>
    <dsp:sp modelId="{FB9FDF42-4120-4B5E-BB62-009328C295AC}">
      <dsp:nvSpPr>
        <dsp:cNvPr id="0" name=""/>
        <dsp:cNvSpPr/>
      </dsp:nvSpPr>
      <dsp:spPr>
        <a:xfrm>
          <a:off x="0" y="2593482"/>
          <a:ext cx="2036948" cy="112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 (Mat-Mat </a:t>
          </a:r>
          <a:r>
            <a:rPr lang="en-US" altLang="zh-CN" sz="1400" kern="1200" dirty="0" err="1"/>
            <a:t>Mult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54830" y="2648312"/>
        <a:ext cx="1927288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321196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107378" y="114556"/>
          <a:ext cx="1503294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 D.GETRF</a:t>
          </a:r>
          <a:endParaRPr lang="zh-CN" altLang="en-US" sz="1400" kern="1200" dirty="0"/>
        </a:p>
      </dsp:txBody>
      <dsp:txXfrm>
        <a:off x="127553" y="134731"/>
        <a:ext cx="1462944" cy="372930"/>
      </dsp:txXfrm>
    </dsp:sp>
    <dsp:sp modelId="{257F9492-0095-469C-A2BC-3E4C5696AC94}">
      <dsp:nvSpPr>
        <dsp:cNvPr id="0" name=""/>
        <dsp:cNvSpPr/>
      </dsp:nvSpPr>
      <dsp:spPr>
        <a:xfrm>
          <a:off x="0" y="95623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107378" y="749596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D.TRSM</a:t>
          </a:r>
          <a:endParaRPr lang="zh-CN" altLang="en-US" sz="1400" kern="1200" dirty="0"/>
        </a:p>
      </dsp:txBody>
      <dsp:txXfrm>
        <a:off x="127553" y="769771"/>
        <a:ext cx="1462944" cy="372930"/>
      </dsp:txXfrm>
    </dsp:sp>
    <dsp:sp modelId="{BFE8046D-1D3B-4816-91C6-08C785003B1F}">
      <dsp:nvSpPr>
        <dsp:cNvPr id="0" name=""/>
        <dsp:cNvSpPr/>
      </dsp:nvSpPr>
      <dsp:spPr>
        <a:xfrm>
          <a:off x="0" y="159127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107378" y="138463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D.GEMM</a:t>
          </a:r>
          <a:endParaRPr lang="zh-CN" altLang="en-US" sz="1400" kern="1200" dirty="0"/>
        </a:p>
      </dsp:txBody>
      <dsp:txXfrm>
        <a:off x="127553" y="1404812"/>
        <a:ext cx="1462944" cy="372930"/>
      </dsp:txXfrm>
    </dsp:sp>
    <dsp:sp modelId="{612945CA-79A6-4DDD-9E74-FBAE804006B4}">
      <dsp:nvSpPr>
        <dsp:cNvPr id="0" name=""/>
        <dsp:cNvSpPr/>
      </dsp:nvSpPr>
      <dsp:spPr>
        <a:xfrm>
          <a:off x="0" y="222631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107378" y="2019677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 LR.TRSM</a:t>
          </a:r>
          <a:endParaRPr lang="zh-CN" altLang="en-US" sz="1400" kern="1200" dirty="0"/>
        </a:p>
      </dsp:txBody>
      <dsp:txXfrm>
        <a:off x="127553" y="2039852"/>
        <a:ext cx="1462944" cy="372930"/>
      </dsp:txXfrm>
    </dsp:sp>
    <dsp:sp modelId="{50485521-6F44-420B-8333-A8410DAB05BB}">
      <dsp:nvSpPr>
        <dsp:cNvPr id="0" name=""/>
        <dsp:cNvSpPr/>
      </dsp:nvSpPr>
      <dsp:spPr>
        <a:xfrm>
          <a:off x="0" y="286135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107378" y="265471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 LR.GEMM</a:t>
          </a:r>
          <a:endParaRPr lang="zh-CN" altLang="en-US" sz="1400" kern="1200" dirty="0"/>
        </a:p>
      </dsp:txBody>
      <dsp:txXfrm>
        <a:off x="127553" y="2674892"/>
        <a:ext cx="1462944" cy="372930"/>
      </dsp:txXfrm>
    </dsp:sp>
    <dsp:sp modelId="{CAB330C5-173D-467D-9E56-14A1FB51604B}">
      <dsp:nvSpPr>
        <dsp:cNvPr id="0" name=""/>
        <dsp:cNvSpPr/>
      </dsp:nvSpPr>
      <dsp:spPr>
        <a:xfrm>
          <a:off x="0" y="349639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107378" y="3289757"/>
          <a:ext cx="1503294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127553" y="3309932"/>
        <a:ext cx="146294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283A-7DBB-42C6-97FE-61C8D9039810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D750-2318-4F39-A8B0-01CA29DB45B3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E66C-E24F-422B-B6F8-E79E9724F460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8A1F-F23A-4AF4-96C0-230D70E43BB8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664C-8C93-4C8B-9C63-8B9D820A1EBC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BFD3-83A7-41D7-BD51-9B67C015195A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E3FB-F943-4F85-A45E-7036317859BA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DF69-4AA0-4B50-86A2-CD085F4055C6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DCF4-C39E-4DD8-9106-7DB27AC82453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6C2-4D06-4CEB-B723-85AE88E1318B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0FF-F0B1-4DF5-9041-31B4960941F7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304-5E1B-40F3-80C0-C8E31512A4B0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FA-8893-4216-BBAB-1A70BBA26CBB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A98-430D-4196-9CA0-2D558CEB5604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1496-F828-4AF6-85C6-AAF3DC2655D8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FB-3D9F-4A03-A565-043D17C9F0FC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EA52-0F88-45DF-816E-0774B7B185E7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FAA6-063F-4C2A-8996-EBB140E27325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7BB4-0DFA-475B-81C1-B1C7BBC49374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8-D95B-4618-9C82-A704E45C731B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FB40-CAFD-4E1B-AD82-A29130CD564A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092-6CE6-46DD-9C6E-1EAE0B30C45C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D37C7E-DDF6-4F4E-8674-57B4EA6811B2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3CFCA2-0D73-4322-9CAB-F545D02FEAE1}" type="datetime1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Runtime System for GPU-based LU factorization of Hierarchical Low-Rank Matrices</a:t>
            </a:r>
            <a:br>
              <a:rPr lang="en-US" altLang="zh-CN" sz="3600" dirty="0"/>
            </a:br>
            <a:r>
              <a:rPr lang="en-US" altLang="zh-CN" sz="3600" dirty="0"/>
              <a:t>&amp; Associated Shared-basis preprocessing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Qianxiang Ma</a:t>
            </a:r>
          </a:p>
          <a:p>
            <a:r>
              <a:rPr lang="en-US" altLang="zh-CN" sz="1600" dirty="0"/>
              <a:t>Rio Yokota Lab</a:t>
            </a:r>
          </a:p>
          <a:p>
            <a:r>
              <a:rPr lang="en-US" altLang="zh-CN" sz="1600" dirty="0"/>
              <a:t>School of Computing</a:t>
            </a:r>
          </a:p>
          <a:p>
            <a:r>
              <a:rPr lang="en-US" altLang="zh-CN" sz="1600" dirty="0"/>
              <a:t>Tokyo Institute of Technology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7F5AEE1-8A61-436F-AB3D-EE7D38D741F9}"/>
              </a:ext>
            </a:extLst>
          </p:cNvPr>
          <p:cNvGrpSpPr/>
          <p:nvPr/>
        </p:nvGrpSpPr>
        <p:grpSpPr>
          <a:xfrm>
            <a:off x="8050450" y="2683603"/>
            <a:ext cx="1417400" cy="424825"/>
            <a:chOff x="7971974" y="2666772"/>
            <a:chExt cx="1417400" cy="424825"/>
          </a:xfrm>
        </p:grpSpPr>
        <p:sp>
          <p:nvSpPr>
            <p:cNvPr id="139" name="直角三角形 138">
              <a:extLst>
                <a:ext uri="{FF2B5EF4-FFF2-40B4-BE49-F238E27FC236}">
                  <a16:creationId xmlns:a16="http://schemas.microsoft.com/office/drawing/2014/main" id="{F50017AF-69C0-4E04-BB13-766CD26EF29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B188830-F970-44F0-B817-4C366719DF00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乘号 140">
              <a:extLst>
                <a:ext uri="{FF2B5EF4-FFF2-40B4-BE49-F238E27FC236}">
                  <a16:creationId xmlns:a16="http://schemas.microsoft.com/office/drawing/2014/main" id="{F363BC5F-5C06-4DCD-93CF-FDE5E2D6E6A1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0EE026B9-A65C-4F75-9142-C8D903A46222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0C03F9-B004-4439-96E7-A42114ADE864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1754E5E-49E2-4BDB-AC72-A49874CA7C21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1BE684F-4EC1-4771-847B-DA180780644D}"/>
              </a:ext>
            </a:extLst>
          </p:cNvPr>
          <p:cNvSpPr txBox="1"/>
          <p:nvPr/>
        </p:nvSpPr>
        <p:spPr>
          <a:xfrm>
            <a:off x="9989127" y="4851532"/>
            <a:ext cx="183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Low-rank Accumulation</a:t>
            </a:r>
          </a:p>
          <a:p>
            <a:r>
              <a:rPr lang="en-US" altLang="zh-CN" dirty="0"/>
              <a:t>LR += 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5" name="图片 54" descr="地图的截图&#10;&#10;描述已自动生成">
            <a:extLst>
              <a:ext uri="{FF2B5EF4-FFF2-40B4-BE49-F238E27FC236}">
                <a16:creationId xmlns:a16="http://schemas.microsoft.com/office/drawing/2014/main" id="{5866FE12-D6B2-4A22-ADDC-D4D0517A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05201"/>
            <a:ext cx="10543592" cy="59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Dependency Checker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28800"/>
            <a:ext cx="5049646" cy="4351337"/>
          </a:xfrm>
        </p:spPr>
        <p:txBody>
          <a:bodyPr/>
          <a:lstStyle/>
          <a:p>
            <a:r>
              <a:rPr kumimoji="1" lang="en-US" altLang="ja-JP" dirty="0"/>
              <a:t>Traditional:</a:t>
            </a:r>
          </a:p>
          <a:p>
            <a:r>
              <a:rPr kumimoji="1" lang="en-US" altLang="ja-JP" dirty="0"/>
              <a:t>Check between every two instructions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Deeper hierarchy produces more instructions: </a:t>
            </a:r>
            <a:r>
              <a:rPr kumimoji="1" lang="en-US" altLang="ja-JP" dirty="0">
                <a:solidFill>
                  <a:srgbClr val="FF0000"/>
                </a:solidFill>
              </a:rPr>
              <a:t>O(Levels^3)</a:t>
            </a:r>
          </a:p>
          <a:p>
            <a:r>
              <a:rPr kumimoji="1" lang="en-US" altLang="ja-JP" dirty="0"/>
              <a:t>Checking between every two instructions complexity: </a:t>
            </a:r>
            <a:r>
              <a:rPr kumimoji="1" lang="en-US" altLang="ja-JP" dirty="0">
                <a:solidFill>
                  <a:srgbClr val="FF0000"/>
                </a:solidFill>
              </a:rPr>
              <a:t>O(Levels^6)!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EC54B-3C25-4A51-9EEC-38FC881E950B}"/>
              </a:ext>
            </a:extLst>
          </p:cNvPr>
          <p:cNvGrpSpPr/>
          <p:nvPr/>
        </p:nvGrpSpPr>
        <p:grpSpPr>
          <a:xfrm>
            <a:off x="6777456" y="1691322"/>
            <a:ext cx="3600540" cy="3963754"/>
            <a:chOff x="6428442" y="529339"/>
            <a:chExt cx="1253065" cy="1765300"/>
          </a:xfrm>
        </p:grpSpPr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1FA4F387-0F00-47A0-87DD-89EFE4134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9797049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52EC6CFA-4D6F-4C74-ABFD-ED4E825B587E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右弧形 9">
              <a:extLst>
                <a:ext uri="{FF2B5EF4-FFF2-40B4-BE49-F238E27FC236}">
                  <a16:creationId xmlns:a16="http://schemas.microsoft.com/office/drawing/2014/main" id="{5938322F-4854-40A1-AAF0-9FA69511F1B1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左弧形 10">
              <a:extLst>
                <a:ext uri="{FF2B5EF4-FFF2-40B4-BE49-F238E27FC236}">
                  <a16:creationId xmlns:a16="http://schemas.microsoft.com/office/drawing/2014/main" id="{2174578E-FD6C-4A27-BD0B-93250CE24B32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D93C4C4E-1182-4288-BF38-89ACDFD685AB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221C1017-F5CB-42BF-90C3-DED11BBFF1D2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22BEE341-687A-4638-A0F1-2ED016722D92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8F668-1F02-44F5-8978-0F6E01D62CB5}"/>
              </a:ext>
            </a:extLst>
          </p:cNvPr>
          <p:cNvSpPr txBox="1"/>
          <p:nvPr/>
        </p:nvSpPr>
        <p:spPr>
          <a:xfrm>
            <a:off x="10175707" y="320122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Dependency:</a:t>
            </a:r>
          </a:p>
          <a:p>
            <a:r>
              <a:rPr lang="en-US" altLang="zh-CN" dirty="0"/>
              <a:t>Read after write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88E363-0F99-44F2-B5B2-65868A508C04}"/>
              </a:ext>
            </a:extLst>
          </p:cNvPr>
          <p:cNvSpPr txBox="1"/>
          <p:nvPr/>
        </p:nvSpPr>
        <p:spPr>
          <a:xfrm>
            <a:off x="10047661" y="533191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Dependency:</a:t>
            </a:r>
          </a:p>
          <a:p>
            <a:r>
              <a:rPr lang="en-US" altLang="zh-CN" dirty="0"/>
              <a:t>Write after 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DA5C-5BEA-4708-ACB6-9BEB87BC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Optimized Dependency Checker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7AE0E-C57F-4FD1-A929-1F3C7839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828800"/>
            <a:ext cx="4286166" cy="4663440"/>
          </a:xfrm>
        </p:spPr>
        <p:txBody>
          <a:bodyPr>
            <a:normAutofit/>
          </a:bodyPr>
          <a:lstStyle/>
          <a:p>
            <a:r>
              <a:rPr lang="en-US" altLang="zh-CN" dirty="0"/>
              <a:t>Graph based</a:t>
            </a:r>
          </a:p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r>
              <a:rPr lang="en-US" altLang="zh-CN" dirty="0"/>
              <a:t>Update as progress</a:t>
            </a:r>
          </a:p>
          <a:p>
            <a:endParaRPr lang="en-US" altLang="zh-CN" dirty="0"/>
          </a:p>
          <a:p>
            <a:r>
              <a:rPr lang="en-US" altLang="zh-CN" dirty="0"/>
              <a:t>Results:</a:t>
            </a:r>
          </a:p>
          <a:p>
            <a:r>
              <a:rPr lang="en-US" altLang="zh-CN" dirty="0"/>
              <a:t>~40% less DAG density</a:t>
            </a:r>
          </a:p>
          <a:p>
            <a:r>
              <a:rPr lang="en-US" altLang="zh-CN" dirty="0"/>
              <a:t>~?% faster DAG generation </a:t>
            </a:r>
          </a:p>
          <a:p>
            <a:pPr marL="0" indent="0">
              <a:buNone/>
            </a:pPr>
            <a:r>
              <a:rPr lang="en-US" altLang="zh-CN" dirty="0"/>
              <a:t>   (still being worked 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71E5-03AF-425B-925F-19F4207B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31834-B7F0-4F54-AD7E-953897D802A8}"/>
              </a:ext>
            </a:extLst>
          </p:cNvPr>
          <p:cNvSpPr/>
          <p:nvPr/>
        </p:nvSpPr>
        <p:spPr>
          <a:xfrm>
            <a:off x="5515993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D3392B-1C0A-4E0A-AE7D-6AB5DB94578E}"/>
              </a:ext>
            </a:extLst>
          </p:cNvPr>
          <p:cNvSpPr/>
          <p:nvPr/>
        </p:nvSpPr>
        <p:spPr>
          <a:xfrm>
            <a:off x="6779041" y="3242632"/>
            <a:ext cx="1263048" cy="1263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EA447-ACC0-47B4-AD9F-E107036BEA0D}"/>
              </a:ext>
            </a:extLst>
          </p:cNvPr>
          <p:cNvSpPr/>
          <p:nvPr/>
        </p:nvSpPr>
        <p:spPr>
          <a:xfrm>
            <a:off x="5515993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22C85-0C22-4506-B272-11EB50AFF14B}"/>
              </a:ext>
            </a:extLst>
          </p:cNvPr>
          <p:cNvSpPr/>
          <p:nvPr/>
        </p:nvSpPr>
        <p:spPr>
          <a:xfrm>
            <a:off x="6779041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A4189F0-1C2A-49ED-A51F-58C48AED39DB}"/>
              </a:ext>
            </a:extLst>
          </p:cNvPr>
          <p:cNvSpPr/>
          <p:nvPr/>
        </p:nvSpPr>
        <p:spPr>
          <a:xfrm>
            <a:off x="8176473" y="3077244"/>
            <a:ext cx="994279" cy="329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56531-F7F1-4D68-841F-90796FFF24E5}"/>
              </a:ext>
            </a:extLst>
          </p:cNvPr>
          <p:cNvSpPr/>
          <p:nvPr/>
        </p:nvSpPr>
        <p:spPr>
          <a:xfrm>
            <a:off x="9305137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FD7AD-27C1-4FBA-A719-F3AC30D3BB5C}"/>
              </a:ext>
            </a:extLst>
          </p:cNvPr>
          <p:cNvSpPr/>
          <p:nvPr/>
        </p:nvSpPr>
        <p:spPr>
          <a:xfrm>
            <a:off x="10568185" y="3242632"/>
            <a:ext cx="1263048" cy="12630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9255E-05E1-41ED-B23A-E7928A9844D1}"/>
              </a:ext>
            </a:extLst>
          </p:cNvPr>
          <p:cNvSpPr/>
          <p:nvPr/>
        </p:nvSpPr>
        <p:spPr>
          <a:xfrm>
            <a:off x="9305137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D811FA-98F3-4476-BAF2-3C451D3B8AAC}"/>
              </a:ext>
            </a:extLst>
          </p:cNvPr>
          <p:cNvSpPr/>
          <p:nvPr/>
        </p:nvSpPr>
        <p:spPr>
          <a:xfrm>
            <a:off x="10568185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423D910-A5A9-4DEE-9C93-083BCB8FCDE6}"/>
              </a:ext>
            </a:extLst>
          </p:cNvPr>
          <p:cNvSpPr/>
          <p:nvPr/>
        </p:nvSpPr>
        <p:spPr>
          <a:xfrm>
            <a:off x="6543259" y="3824628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406094-414B-4A08-A9E7-EB41E59E7BBB}"/>
              </a:ext>
            </a:extLst>
          </p:cNvPr>
          <p:cNvSpPr/>
          <p:nvPr/>
        </p:nvSpPr>
        <p:spPr>
          <a:xfrm rot="5400000">
            <a:off x="7174782" y="3143517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7A457-93E0-4821-BE91-2D5CFC638C13}"/>
              </a:ext>
            </a:extLst>
          </p:cNvPr>
          <p:cNvSpPr txBox="1"/>
          <p:nvPr/>
        </p:nvSpPr>
        <p:spPr>
          <a:xfrm>
            <a:off x="5515993" y="4670166"/>
            <a:ext cx="638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List of dependencies for Instruction 6: D~ = D - B * 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Output dependencies: 5 (from overwriting D)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Flow dependencies: 3, 4 (from reading B, C)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Now instruction 6 is the last one updated region D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Later instructions that reads/writes D only depends on Inst 6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4C45BD8-C742-4B06-8DDE-62E0C6BB6DD9}"/>
              </a:ext>
            </a:extLst>
          </p:cNvPr>
          <p:cNvSpPr/>
          <p:nvPr/>
        </p:nvSpPr>
        <p:spPr>
          <a:xfrm rot="2549812">
            <a:off x="7940607" y="1452321"/>
            <a:ext cx="201708" cy="55472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1EC72-92EB-4B1A-8344-4A2CE4E91BE4}"/>
              </a:ext>
            </a:extLst>
          </p:cNvPr>
          <p:cNvSpPr txBox="1"/>
          <p:nvPr/>
        </p:nvSpPr>
        <p:spPr>
          <a:xfrm>
            <a:off x="8303196" y="1321990"/>
            <a:ext cx="38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Instruction 3 lastly updated this region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6179F6-BDFC-42CD-87A2-DAF1C362FFB6}"/>
              </a:ext>
            </a:extLst>
          </p:cNvPr>
          <p:cNvSpPr txBox="1"/>
          <p:nvPr/>
        </p:nvSpPr>
        <p:spPr>
          <a:xfrm>
            <a:off x="5814874" y="1615736"/>
            <a:ext cx="16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F3233A-2958-4C1C-865E-8EA715F5CD8D}"/>
              </a:ext>
            </a:extLst>
          </p:cNvPr>
          <p:cNvSpPr txBox="1"/>
          <p:nvPr/>
        </p:nvSpPr>
        <p:spPr>
          <a:xfrm>
            <a:off x="9642416" y="1615736"/>
            <a:ext cx="19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6" y="365760"/>
            <a:ext cx="10515601" cy="1325562"/>
          </a:xfrm>
        </p:spPr>
        <p:txBody>
          <a:bodyPr/>
          <a:lstStyle/>
          <a:p>
            <a:r>
              <a:rPr kumimoji="1" lang="en-US" altLang="ja-JP" dirty="0"/>
              <a:t>2. More Optimized Intermediate Result Management for GPU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370124" cy="46634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Pre-allocated low-rank accumulators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Dense and Hierarchical blocks</a:t>
            </a:r>
          </a:p>
          <a:p>
            <a:r>
              <a:rPr kumimoji="1" lang="en-US" altLang="ja-JP" dirty="0"/>
              <a:t>Streaming Multiprocessor (SM) dedicated space for temporary results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Advantages:</a:t>
            </a:r>
          </a:p>
          <a:p>
            <a:r>
              <a:rPr kumimoji="1" lang="en-US" altLang="ja-JP" dirty="0"/>
              <a:t>GPU focuses on calculation, no more dynamic allocation of memories</a:t>
            </a:r>
          </a:p>
          <a:p>
            <a:r>
              <a:rPr kumimoji="1" lang="en-US" altLang="ja-JP" dirty="0"/>
              <a:t>No temporary results passed between SMs, avoided 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50AC3-B3E2-4B76-BB63-A79DCBA2730F}"/>
              </a:ext>
            </a:extLst>
          </p:cNvPr>
          <p:cNvSpPr/>
          <p:nvPr/>
        </p:nvSpPr>
        <p:spPr>
          <a:xfrm>
            <a:off x="8468734" y="2687562"/>
            <a:ext cx="1167374" cy="1167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7F49-4676-4813-9C97-B6B3D4A2C47F}"/>
              </a:ext>
            </a:extLst>
          </p:cNvPr>
          <p:cNvSpPr/>
          <p:nvPr/>
        </p:nvSpPr>
        <p:spPr>
          <a:xfrm>
            <a:off x="9910171" y="2687562"/>
            <a:ext cx="231373" cy="1167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6F1EB9-D0A1-4C83-8584-EC729F413F03}"/>
              </a:ext>
            </a:extLst>
          </p:cNvPr>
          <p:cNvSpPr/>
          <p:nvPr/>
        </p:nvSpPr>
        <p:spPr>
          <a:xfrm rot="5400000">
            <a:off x="10674292" y="2260635"/>
            <a:ext cx="245655" cy="1099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B7F0C-B7FB-401B-89D7-951BE7A8C5C2}"/>
              </a:ext>
            </a:extLst>
          </p:cNvPr>
          <p:cNvSpPr txBox="1"/>
          <p:nvPr/>
        </p:nvSpPr>
        <p:spPr>
          <a:xfrm>
            <a:off x="10264154" y="2974615"/>
            <a:ext cx="128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Accumulator</a:t>
            </a:r>
          </a:p>
          <a:p>
            <a:r>
              <a:rPr lang="en-US" altLang="zh-CN" sz="1400" dirty="0"/>
              <a:t>Associated with Dense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F1BDE8-A1D8-4D03-95F3-5CC9D2FD1F9C}"/>
              </a:ext>
            </a:extLst>
          </p:cNvPr>
          <p:cNvSpPr/>
          <p:nvPr/>
        </p:nvSpPr>
        <p:spPr>
          <a:xfrm>
            <a:off x="7321072" y="4806487"/>
            <a:ext cx="1167374" cy="11673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Intermediate Dense Results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0CCDCAC-54F3-4704-8B55-7FDF98284D69}"/>
              </a:ext>
            </a:extLst>
          </p:cNvPr>
          <p:cNvSpPr/>
          <p:nvPr/>
        </p:nvSpPr>
        <p:spPr>
          <a:xfrm rot="18364510">
            <a:off x="8143706" y="4113553"/>
            <a:ext cx="80753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3EC51-A330-4E04-8EEA-169C06727BCB}"/>
              </a:ext>
            </a:extLst>
          </p:cNvPr>
          <p:cNvSpPr txBox="1"/>
          <p:nvPr/>
        </p:nvSpPr>
        <p:spPr>
          <a:xfrm>
            <a:off x="7181833" y="3986364"/>
            <a:ext cx="12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Dense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CF67DD-83EB-4A16-9F72-BDE118BC6881}"/>
              </a:ext>
            </a:extLst>
          </p:cNvPr>
          <p:cNvSpPr/>
          <p:nvPr/>
        </p:nvSpPr>
        <p:spPr>
          <a:xfrm>
            <a:off x="10111113" y="4817392"/>
            <a:ext cx="231373" cy="1167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A47BA-CEAF-4368-BA04-52F71FF36F12}"/>
              </a:ext>
            </a:extLst>
          </p:cNvPr>
          <p:cNvSpPr/>
          <p:nvPr/>
        </p:nvSpPr>
        <p:spPr>
          <a:xfrm rot="5400000">
            <a:off x="10875234" y="4390465"/>
            <a:ext cx="245655" cy="109950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266CFA-453F-43BE-BA2A-EFCA6119E136}"/>
              </a:ext>
            </a:extLst>
          </p:cNvPr>
          <p:cNvSpPr txBox="1"/>
          <p:nvPr/>
        </p:nvSpPr>
        <p:spPr>
          <a:xfrm>
            <a:off x="10342486" y="5145940"/>
            <a:ext cx="151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Intermediate Low-rank Results</a:t>
            </a:r>
            <a:endParaRPr lang="zh-CN" altLang="en-US" sz="1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E876F-0433-4BEA-B551-6AAB0318E4F7}"/>
              </a:ext>
            </a:extLst>
          </p:cNvPr>
          <p:cNvSpPr/>
          <p:nvPr/>
        </p:nvSpPr>
        <p:spPr>
          <a:xfrm rot="16200000">
            <a:off x="10272387" y="4132973"/>
            <a:ext cx="689395" cy="33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3BBB9C-92B6-4CC9-8BA2-69D8E8C2C1F2}"/>
              </a:ext>
            </a:extLst>
          </p:cNvPr>
          <p:cNvSpPr txBox="1"/>
          <p:nvPr/>
        </p:nvSpPr>
        <p:spPr>
          <a:xfrm>
            <a:off x="10756369" y="4075781"/>
            <a:ext cx="13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Accumulator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B8DD8D-36E3-4EEC-8C67-C11D73EA5E76}"/>
              </a:ext>
            </a:extLst>
          </p:cNvPr>
          <p:cNvSpPr/>
          <p:nvPr/>
        </p:nvSpPr>
        <p:spPr>
          <a:xfrm>
            <a:off x="6871317" y="2361460"/>
            <a:ext cx="2933033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5B6F18-026B-40B7-B582-345FB65D451C}"/>
              </a:ext>
            </a:extLst>
          </p:cNvPr>
          <p:cNvSpPr/>
          <p:nvPr/>
        </p:nvSpPr>
        <p:spPr>
          <a:xfrm>
            <a:off x="9793847" y="2360077"/>
            <a:ext cx="2320905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39153-3BF9-4275-90F5-87CB132E3974}"/>
              </a:ext>
            </a:extLst>
          </p:cNvPr>
          <p:cNvSpPr txBox="1"/>
          <p:nvPr/>
        </p:nvSpPr>
        <p:spPr>
          <a:xfrm>
            <a:off x="7996090" y="1861188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SM: 0                                          SM: 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1D3207-0115-428A-B1A0-CDE487AE7A4F}"/>
              </a:ext>
            </a:extLst>
          </p:cNvPr>
          <p:cNvCxnSpPr>
            <a:cxnSpLocks/>
          </p:cNvCxnSpPr>
          <p:nvPr/>
        </p:nvCxnSpPr>
        <p:spPr>
          <a:xfrm>
            <a:off x="9551632" y="3271249"/>
            <a:ext cx="505436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Plans for the Future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Review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LU factorization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Hierarchical Low-rank Matrices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Necessity of using a runtime system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Plans for the 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04D3-2CD4-44B2-ACAB-A0C43D3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Shared-basis low rank compressions, that introduces potential speed ups on low rank accumulations</a:t>
            </a:r>
          </a:p>
          <a:p>
            <a:endParaRPr lang="en-US" altLang="zh-CN" dirty="0"/>
          </a:p>
          <a:p>
            <a:r>
              <a:rPr lang="en-US" altLang="zh-CN" dirty="0"/>
              <a:t>2. Multi-GPU support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F066-9C52-4F1B-B552-7FB61F4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Proposed H2 Construction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21BD6-427A-4653-8318-DB1DCA2D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Cluster basis construction - directly from the entries, 4 steps</a:t>
            </a:r>
          </a:p>
          <a:p>
            <a:r>
              <a:rPr kumimoji="1" lang="en-US" altLang="ja-JP" dirty="0"/>
              <a:t>1.1 Accumulation (Top-down recursion on hierarchy)</a:t>
            </a:r>
          </a:p>
          <a:p>
            <a:r>
              <a:rPr kumimoji="1" lang="en-US" altLang="ja-JP" dirty="0"/>
              <a:t>1.2 Propagation (Top-down recursion on basis)</a:t>
            </a:r>
          </a:p>
          <a:p>
            <a:r>
              <a:rPr kumimoji="1" lang="en-US" altLang="ja-JP" dirty="0"/>
              <a:t>1.3 Orthogonalization (Top-down recursion on basis)</a:t>
            </a:r>
          </a:p>
          <a:p>
            <a:r>
              <a:rPr kumimoji="1" lang="en-US" altLang="ja-JP" dirty="0"/>
              <a:t>1.4 Translation (Top-down recursion on basis)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A0667-CCC2-47D9-997B-3E6FB1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5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DB5F-2AEE-4BD7-AFE2-9C4E3E5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H2-Matrix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4CCC6-C1AA-48F5-AE82-F101AD243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5639" y="1828800"/>
                <a:ext cx="4335087" cy="4351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Shared Basis: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Both U and V are from  shared entries outside the matrix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Nested Basis: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Connection between different layers in bases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4CCC6-C1AA-48F5-AE82-F101AD243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5639" y="1828800"/>
                <a:ext cx="4335087" cy="4351337"/>
              </a:xfrm>
              <a:blipFill>
                <a:blip r:embed="rId2"/>
                <a:stretch>
                  <a:fillRect l="-280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AFC88D6-9397-4F76-82FD-EA2343F4AC6E}"/>
              </a:ext>
            </a:extLst>
          </p:cNvPr>
          <p:cNvGrpSpPr/>
          <p:nvPr/>
        </p:nvGrpSpPr>
        <p:grpSpPr>
          <a:xfrm>
            <a:off x="2223845" y="144907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5D6269-1093-40C5-A823-E4676E79B37A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AC8792-CDBF-49CE-8C35-9CC321BB3616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871AAC-C5C5-4CA9-A92A-25A4178786A1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FE4F16-08B2-4CC5-B64E-94DC182C6D15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1CA1BA3-3877-4D19-9348-EB2B32E7A706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6B2DA25-D4B5-4CBB-A637-CF28DC6C4E75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0AE88E-304C-4156-8C64-F0A2C2AB912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FD76B9-E5F3-4DE8-B6CE-80FDDCE0E59E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9F91F88-60AF-4302-89DA-42060F97F96A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3F49F7-464C-44D2-BA61-638921F1E531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DC14B0-0AA6-4DCD-A94C-C648DA37986D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465F698-F9C6-4003-BFB3-757055367E02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CA0193-B9B0-4F9E-84B1-803A30D583CC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BA3BF8-4505-47C8-B07C-B42B645CA7E2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E2DCB5-95CF-4071-896A-AE6FA878755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37F85D2-91B2-42BC-9ED7-3E9A4981F9FE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3973796-DF84-428A-B8D7-FEE72E9F65BD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96C9C1-431F-4831-8821-E8CB385C9E02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0B46A3-045A-4F0A-ADAC-54222E84142D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D964627-E47D-4134-A2AB-1A20E513AFA1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022D80D-58E0-4BE1-A42B-0DA38AC90AC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128DFC3-D6E8-4C88-B1BF-C246D013283B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C21F308-684B-4C35-B3FB-9FDFAEF8527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7EBA6AE-60A0-4E76-A85D-F4565FF418D3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CF0697-EC06-48EE-8042-022FC8E0DE2F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4A40C72-5AF3-49E0-BC85-C1DE4BE8C6D9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B26E8EB-1961-4244-9F8F-62FAC2D91682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20D46F-C887-4A62-A73E-4812734170A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1F75CB-799A-4C76-854D-6A828705D27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9FA375B-BEF5-49EC-8FB3-1F029B55C369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4197D0C-7595-45EE-90BB-0DA6A4788312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4E8AB13-7DC0-45FF-9F10-3238148884E0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F398082-3684-44F0-BCD4-C05264EA50C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C0A1BF-F8EE-4C3D-A22B-CE88E6697F72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8A6A2F2-3CAB-4F5D-AD62-C4001694C7EB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FAAB18D-6474-48D6-B2EF-B344A4AA6629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21436D6-D07A-4C10-81F7-CAB12AD8451B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257598B-A1A0-47F6-B067-9AFE03665DDD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F15B0A6-B02E-40F2-8636-AD6C5DFEA0A5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42485DA-0A07-4B2D-9BE2-F8B350A91F68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249C693-13BE-4473-A217-3CD5DC84F21F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9EC36C7-A0C4-4AC4-8F9F-10D055602702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0B2955C-2F45-4099-8097-A94BFAEE0105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D0093F5-4D1F-4B72-9F9D-C0CFF229AD3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1702DB-15F6-4704-874B-028F5F0076E4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864A1AC-B7B0-468D-BAD5-903A7D6859E3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B6DE450-6B20-457A-9C9B-1A6CB1493D16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C5B2825-AA78-45B8-9557-B10672225774}"/>
              </a:ext>
            </a:extLst>
          </p:cNvPr>
          <p:cNvGrpSpPr/>
          <p:nvPr/>
        </p:nvGrpSpPr>
        <p:grpSpPr>
          <a:xfrm>
            <a:off x="1149284" y="1445965"/>
            <a:ext cx="764990" cy="3875758"/>
            <a:chOff x="489391" y="2482285"/>
            <a:chExt cx="1324721" cy="387575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4AAEFC-828D-4F7F-B373-0556829D1ED7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330C3EB-15BA-44BD-AE06-0006D2DE2032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849868F-6870-439A-9ED2-367BE001670B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8646F16-40CA-4C73-93F6-DF17CFC6BFBE}"/>
                </a:ext>
              </a:extLst>
            </p:cNvPr>
            <p:cNvSpPr/>
            <p:nvPr/>
          </p:nvSpPr>
          <p:spPr>
            <a:xfrm>
              <a:off x="1226634" y="2485388"/>
              <a:ext cx="171633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70480E9-FB0F-4E40-BF57-F3BEE1895CC7}"/>
                </a:ext>
              </a:extLst>
            </p:cNvPr>
            <p:cNvSpPr/>
            <p:nvPr/>
          </p:nvSpPr>
          <p:spPr>
            <a:xfrm>
              <a:off x="1227801" y="4421716"/>
              <a:ext cx="166482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D19BBB6-1651-4ED8-83A2-3D3039D94256}"/>
                </a:ext>
              </a:extLst>
            </p:cNvPr>
            <p:cNvSpPr/>
            <p:nvPr/>
          </p:nvSpPr>
          <p:spPr>
            <a:xfrm>
              <a:off x="1226703" y="3456746"/>
              <a:ext cx="16990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554E295-F241-4B94-AC13-6604D8BAC654}"/>
                </a:ext>
              </a:extLst>
            </p:cNvPr>
            <p:cNvSpPr/>
            <p:nvPr/>
          </p:nvSpPr>
          <p:spPr>
            <a:xfrm>
              <a:off x="1227801" y="5389879"/>
              <a:ext cx="16732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B49D41-7F22-4609-AA1A-8F95DABEC4D4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7835DA0-1AA8-43CF-9A80-DF562F65508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4E4CD13-5671-4091-BFF3-95A9921F91B6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45CA4E5-4692-4F7B-8884-93212DC5911E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48F6C73-B3B7-4F23-9AF3-25F2B784DE5E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848AD81-7096-47FA-A36D-AC2DD4ECB90D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44ECC1-E6A2-468C-96C9-1B89A542B06A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B909BD9-6C05-489A-8E47-367F6B6F718A}"/>
                </a:ext>
              </a:extLst>
            </p:cNvPr>
            <p:cNvSpPr/>
            <p:nvPr/>
          </p:nvSpPr>
          <p:spPr>
            <a:xfrm>
              <a:off x="1606316" y="2969465"/>
              <a:ext cx="206692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A5A10A5-91C6-4E12-A793-13FD3A02E914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8E7D87F-2F8E-41CF-8E36-D97873BE8751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0B2581E-69E6-47D6-8318-B5EE4C3B0759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3DABA3A-8447-415A-97F7-7C54C09481D1}"/>
                </a:ext>
              </a:extLst>
            </p:cNvPr>
            <p:cNvSpPr/>
            <p:nvPr/>
          </p:nvSpPr>
          <p:spPr>
            <a:xfrm>
              <a:off x="1606384" y="4905782"/>
              <a:ext cx="206693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451FD79-574A-45EC-8080-40B7949610A9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104E7E3-C614-497C-B949-C6D83735912D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DCA8AF-1BA5-4EA1-9625-606E24BE50A1}"/>
                </a:ext>
              </a:extLst>
            </p:cNvPr>
            <p:cNvSpPr/>
            <p:nvPr/>
          </p:nvSpPr>
          <p:spPr>
            <a:xfrm>
              <a:off x="1605479" y="538948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BDCE285-7189-4D49-8EE5-97C9F5152705}"/>
                </a:ext>
              </a:extLst>
            </p:cNvPr>
            <p:cNvSpPr/>
            <p:nvPr/>
          </p:nvSpPr>
          <p:spPr>
            <a:xfrm>
              <a:off x="1605479" y="5873562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F934AFC-8F81-47C5-A4E1-EC8F54D6B784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E2BCC8B-CDB6-4FA5-B593-C34170D7BA11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83F3A60-55AA-405F-9CFE-32FC651A920D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57A96FD-925D-4901-B4E3-C2361ED8FB4F}"/>
                </a:ext>
              </a:extLst>
            </p:cNvPr>
            <p:cNvSpPr/>
            <p:nvPr/>
          </p:nvSpPr>
          <p:spPr>
            <a:xfrm>
              <a:off x="1606385" y="3937623"/>
              <a:ext cx="205097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37100B-B619-475A-A1F6-268D39364B5A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5677AB4-DDCE-40E3-8E8D-0EDEF1349CC1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B7BDFA5-2E04-4E0A-8ED8-B215753502DB}"/>
                </a:ext>
              </a:extLst>
            </p:cNvPr>
            <p:cNvSpPr/>
            <p:nvPr/>
          </p:nvSpPr>
          <p:spPr>
            <a:xfrm>
              <a:off x="489391" y="2485377"/>
              <a:ext cx="167555" cy="24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29E43A-9F70-49EC-AB77-7F9C6F1139E9}"/>
                </a:ext>
              </a:extLst>
            </p:cNvPr>
            <p:cNvSpPr/>
            <p:nvPr/>
          </p:nvSpPr>
          <p:spPr>
            <a:xfrm>
              <a:off x="855212" y="2482285"/>
              <a:ext cx="175569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5E05589-66D9-410F-B4C3-49B87A82C339}"/>
                </a:ext>
              </a:extLst>
            </p:cNvPr>
            <p:cNvSpPr/>
            <p:nvPr/>
          </p:nvSpPr>
          <p:spPr>
            <a:xfrm>
              <a:off x="859006" y="4421734"/>
              <a:ext cx="163295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70ABCC-793C-4164-8A81-EE07FEA0FE53}"/>
                </a:ext>
              </a:extLst>
            </p:cNvPr>
            <p:cNvSpPr/>
            <p:nvPr/>
          </p:nvSpPr>
          <p:spPr>
            <a:xfrm>
              <a:off x="1226127" y="2488004"/>
              <a:ext cx="168811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9990B8-5184-453B-B8D2-20C2A0A02836}"/>
                </a:ext>
              </a:extLst>
            </p:cNvPr>
            <p:cNvSpPr/>
            <p:nvPr/>
          </p:nvSpPr>
          <p:spPr>
            <a:xfrm>
              <a:off x="1228834" y="3450949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90B5925-FF14-4D84-B195-FBE0C083A935}"/>
                </a:ext>
              </a:extLst>
            </p:cNvPr>
            <p:cNvSpPr/>
            <p:nvPr/>
          </p:nvSpPr>
          <p:spPr>
            <a:xfrm>
              <a:off x="1229809" y="5389874"/>
              <a:ext cx="168165" cy="2420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7DB04B9-4B24-44E0-B6BC-AD3FC50DAFF6}"/>
                </a:ext>
              </a:extLst>
            </p:cNvPr>
            <p:cNvSpPr/>
            <p:nvPr/>
          </p:nvSpPr>
          <p:spPr>
            <a:xfrm>
              <a:off x="1226117" y="4424987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17724117-6E41-4CD6-B0C6-BCCF4B64E35B}"/>
              </a:ext>
            </a:extLst>
          </p:cNvPr>
          <p:cNvSpPr/>
          <p:nvPr/>
        </p:nvSpPr>
        <p:spPr>
          <a:xfrm>
            <a:off x="2222541" y="2419990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A37322B-3AB9-4C57-8EAB-D4790D076183}"/>
              </a:ext>
            </a:extLst>
          </p:cNvPr>
          <p:cNvSpPr/>
          <p:nvPr/>
        </p:nvSpPr>
        <p:spPr>
          <a:xfrm>
            <a:off x="2229215" y="2902056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ABC1345-A2BC-484A-926E-8357BFF8F06F}"/>
              </a:ext>
            </a:extLst>
          </p:cNvPr>
          <p:cNvSpPr/>
          <p:nvPr/>
        </p:nvSpPr>
        <p:spPr>
          <a:xfrm>
            <a:off x="2713292" y="2900542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FEA6D76-1B70-498F-A180-FF9CAB797709}"/>
              </a:ext>
            </a:extLst>
          </p:cNvPr>
          <p:cNvSpPr/>
          <p:nvPr/>
        </p:nvSpPr>
        <p:spPr>
          <a:xfrm>
            <a:off x="2222540" y="3386137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AA6D189-130D-42D8-AFAC-C3B839282F32}"/>
              </a:ext>
            </a:extLst>
          </p:cNvPr>
          <p:cNvSpPr/>
          <p:nvPr/>
        </p:nvSpPr>
        <p:spPr>
          <a:xfrm>
            <a:off x="2230762" y="4352787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285F05-462A-4695-9469-78CFDD33433E}"/>
              </a:ext>
            </a:extLst>
          </p:cNvPr>
          <p:cNvSpPr/>
          <p:nvPr/>
        </p:nvSpPr>
        <p:spPr>
          <a:xfrm>
            <a:off x="3193849" y="3386447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B1DA061-F999-4C3D-80A9-6960ADF6274C}"/>
              </a:ext>
            </a:extLst>
          </p:cNvPr>
          <p:cNvSpPr/>
          <p:nvPr/>
        </p:nvSpPr>
        <p:spPr>
          <a:xfrm>
            <a:off x="3197909" y="3868272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9494AD4-84EA-4915-BAD3-F6C3AF3E6A2B}"/>
              </a:ext>
            </a:extLst>
          </p:cNvPr>
          <p:cNvSpPr/>
          <p:nvPr/>
        </p:nvSpPr>
        <p:spPr>
          <a:xfrm>
            <a:off x="3676090" y="3867816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7F845DD-B9C0-4501-A366-FCBBAF125CCE}"/>
              </a:ext>
            </a:extLst>
          </p:cNvPr>
          <p:cNvSpPr/>
          <p:nvPr/>
        </p:nvSpPr>
        <p:spPr>
          <a:xfrm>
            <a:off x="3188792" y="435136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2FF3FC-8D4C-43D2-97ED-9270FAFC1B07}"/>
              </a:ext>
            </a:extLst>
          </p:cNvPr>
          <p:cNvSpPr/>
          <p:nvPr/>
        </p:nvSpPr>
        <p:spPr>
          <a:xfrm>
            <a:off x="4160911" y="435136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3CFFC25-F1AB-4641-8765-1522169BBB8E}"/>
              </a:ext>
            </a:extLst>
          </p:cNvPr>
          <p:cNvSpPr/>
          <p:nvPr/>
        </p:nvSpPr>
        <p:spPr>
          <a:xfrm>
            <a:off x="4169393" y="4844809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D1EEE36-0889-4812-86C0-EA6E32462ECC}"/>
              </a:ext>
            </a:extLst>
          </p:cNvPr>
          <p:cNvSpPr/>
          <p:nvPr/>
        </p:nvSpPr>
        <p:spPr>
          <a:xfrm>
            <a:off x="4644250" y="4840936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7759FBD-19A4-42B8-813D-13DBDFB368E4}"/>
              </a:ext>
            </a:extLst>
          </p:cNvPr>
          <p:cNvSpPr/>
          <p:nvPr/>
        </p:nvSpPr>
        <p:spPr>
          <a:xfrm>
            <a:off x="4158671" y="1452067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559BDBF-7985-4792-BB83-7C67A0E9A510}"/>
              </a:ext>
            </a:extLst>
          </p:cNvPr>
          <p:cNvSpPr/>
          <p:nvPr/>
        </p:nvSpPr>
        <p:spPr>
          <a:xfrm>
            <a:off x="5124923" y="241729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A1F0F8E-1CE2-4E09-A127-FA0155CACDD0}"/>
              </a:ext>
            </a:extLst>
          </p:cNvPr>
          <p:cNvSpPr/>
          <p:nvPr/>
        </p:nvSpPr>
        <p:spPr>
          <a:xfrm>
            <a:off x="5124923" y="1452066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484E907-46AE-49FB-89C0-82D4FFF839C0}"/>
              </a:ext>
            </a:extLst>
          </p:cNvPr>
          <p:cNvSpPr/>
          <p:nvPr/>
        </p:nvSpPr>
        <p:spPr>
          <a:xfrm>
            <a:off x="3190304" y="1446681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62A8F3D-0CF5-48C7-8A5C-9E9109CAD841}"/>
              </a:ext>
            </a:extLst>
          </p:cNvPr>
          <p:cNvSpPr/>
          <p:nvPr/>
        </p:nvSpPr>
        <p:spPr>
          <a:xfrm>
            <a:off x="3676090" y="1446680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EBC69B-6091-40CD-96B8-B5A0E289C621}"/>
              </a:ext>
            </a:extLst>
          </p:cNvPr>
          <p:cNvSpPr/>
          <p:nvPr/>
        </p:nvSpPr>
        <p:spPr>
          <a:xfrm>
            <a:off x="3676090" y="1930761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6523770-3371-4255-9F3A-C61F6247B2DD}"/>
              </a:ext>
            </a:extLst>
          </p:cNvPr>
          <p:cNvSpPr/>
          <p:nvPr/>
        </p:nvSpPr>
        <p:spPr>
          <a:xfrm>
            <a:off x="4161794" y="2418704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5332EF4-4584-4029-9424-C009704A7572}"/>
              </a:ext>
            </a:extLst>
          </p:cNvPr>
          <p:cNvSpPr/>
          <p:nvPr/>
        </p:nvSpPr>
        <p:spPr>
          <a:xfrm>
            <a:off x="4647580" y="241870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0C0602A-55A7-463E-8A4D-99C0427B6D85}"/>
              </a:ext>
            </a:extLst>
          </p:cNvPr>
          <p:cNvSpPr/>
          <p:nvPr/>
        </p:nvSpPr>
        <p:spPr>
          <a:xfrm>
            <a:off x="4647580" y="2902784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90DED28-5624-43BB-AE7D-ED54AFA930DA}"/>
              </a:ext>
            </a:extLst>
          </p:cNvPr>
          <p:cNvSpPr/>
          <p:nvPr/>
        </p:nvSpPr>
        <p:spPr>
          <a:xfrm>
            <a:off x="5129682" y="338646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E733ADB-DD74-413E-B06F-D7C908B3D854}"/>
              </a:ext>
            </a:extLst>
          </p:cNvPr>
          <p:cNvSpPr/>
          <p:nvPr/>
        </p:nvSpPr>
        <p:spPr>
          <a:xfrm>
            <a:off x="5615468" y="3386462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9E089B9-3399-42F6-83F8-2C6040FBBE76}"/>
              </a:ext>
            </a:extLst>
          </p:cNvPr>
          <p:cNvSpPr/>
          <p:nvPr/>
        </p:nvSpPr>
        <p:spPr>
          <a:xfrm>
            <a:off x="5615468" y="3870543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C9B2366-7E50-4946-8FAD-DC8D4F89C2F4}"/>
              </a:ext>
            </a:extLst>
          </p:cNvPr>
          <p:cNvGrpSpPr/>
          <p:nvPr/>
        </p:nvGrpSpPr>
        <p:grpSpPr>
          <a:xfrm rot="16200000">
            <a:off x="3769775" y="4008172"/>
            <a:ext cx="764990" cy="3875758"/>
            <a:chOff x="489391" y="2482285"/>
            <a:chExt cx="1324721" cy="3875758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F966019-B334-41C3-B1C8-5B3BF3B1927A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8B00F8F-7DBB-40D5-8963-A0E480E819C5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83182A6-87A2-4E52-A959-9C076856B158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70FE387-945F-43C8-A042-75626AD2F78F}"/>
                </a:ext>
              </a:extLst>
            </p:cNvPr>
            <p:cNvSpPr/>
            <p:nvPr/>
          </p:nvSpPr>
          <p:spPr>
            <a:xfrm>
              <a:off x="1226634" y="2485388"/>
              <a:ext cx="171633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C6475BFC-C6D7-4E56-9D88-99A156A9CCD7}"/>
                </a:ext>
              </a:extLst>
            </p:cNvPr>
            <p:cNvSpPr/>
            <p:nvPr/>
          </p:nvSpPr>
          <p:spPr>
            <a:xfrm>
              <a:off x="1227801" y="4421716"/>
              <a:ext cx="166482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712307A-6F0E-4544-80D6-45F92FE550E1}"/>
                </a:ext>
              </a:extLst>
            </p:cNvPr>
            <p:cNvSpPr/>
            <p:nvPr/>
          </p:nvSpPr>
          <p:spPr>
            <a:xfrm>
              <a:off x="1226703" y="3456746"/>
              <a:ext cx="16990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8D92BDB-19CD-471E-A00F-20040884E61F}"/>
                </a:ext>
              </a:extLst>
            </p:cNvPr>
            <p:cNvSpPr/>
            <p:nvPr/>
          </p:nvSpPr>
          <p:spPr>
            <a:xfrm>
              <a:off x="1227801" y="5389879"/>
              <a:ext cx="16732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7D8FB647-C84C-41CA-9286-E4150A811658}"/>
                </a:ext>
              </a:extLst>
            </p:cNvPr>
            <p:cNvCxnSpPr>
              <a:endCxn id="166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7A32D5F2-FDEF-493B-A552-17B4F3BB1F24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6134F1B-627C-44C0-BD5C-BECFC7A85762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7DA0DF97-B340-4FEB-A756-A1B35CD6D3C5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9BB2CA0-BDE9-425B-87A4-75F383AB6093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F77B4A0E-5D8F-4A6D-8CD1-707F65E30E2B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2871BE-CAB7-4302-BA72-5D2AA4793812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D23B1CC-9456-4F03-B064-6708104F514A}"/>
                </a:ext>
              </a:extLst>
            </p:cNvPr>
            <p:cNvSpPr/>
            <p:nvPr/>
          </p:nvSpPr>
          <p:spPr>
            <a:xfrm>
              <a:off x="1606316" y="2969465"/>
              <a:ext cx="206692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8CB232F2-CA8D-44EC-86EE-0DB2D8E8BA3E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1C1F85FE-A02E-47CA-B70A-CBC3B584E0B5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09F59F6-5106-46E5-B52E-86C2F1F52FAA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FB82413-DC76-4758-A5AF-8FC27A1AE37F}"/>
                </a:ext>
              </a:extLst>
            </p:cNvPr>
            <p:cNvSpPr/>
            <p:nvPr/>
          </p:nvSpPr>
          <p:spPr>
            <a:xfrm>
              <a:off x="1606384" y="4905782"/>
              <a:ext cx="206693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FA27253-920E-4407-8664-6153A65CB9B3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8FCA0C94-61E0-4009-89AE-B6249752D9D7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1C20A370-A64D-46DE-9121-E3D0D232A47F}"/>
                </a:ext>
              </a:extLst>
            </p:cNvPr>
            <p:cNvSpPr/>
            <p:nvPr/>
          </p:nvSpPr>
          <p:spPr>
            <a:xfrm>
              <a:off x="1605479" y="538948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D8641B5-B5F1-40CE-8CE7-0F79E6DDD6C3}"/>
                </a:ext>
              </a:extLst>
            </p:cNvPr>
            <p:cNvSpPr/>
            <p:nvPr/>
          </p:nvSpPr>
          <p:spPr>
            <a:xfrm>
              <a:off x="1605479" y="5873562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671DD5A-1F07-4B5E-9E03-EB4DBB0099F1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AB5BDE48-817D-46E4-B0B9-FE88A4F418D8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2D42970-3FD2-4E80-812B-5F8C52D0489D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8D0BCCB-F25C-4D8E-B28F-AE5E5C9D93C6}"/>
                </a:ext>
              </a:extLst>
            </p:cNvPr>
            <p:cNvSpPr/>
            <p:nvPr/>
          </p:nvSpPr>
          <p:spPr>
            <a:xfrm>
              <a:off x="1606385" y="3937623"/>
              <a:ext cx="205097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E7591C6-8F1B-4692-838A-6E3F55A4CFB8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713CC94-DBB9-4849-AA8F-0A32589D1AD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69CDB2D-0A31-49D6-81DA-74101D52CF2F}"/>
                </a:ext>
              </a:extLst>
            </p:cNvPr>
            <p:cNvSpPr/>
            <p:nvPr/>
          </p:nvSpPr>
          <p:spPr>
            <a:xfrm>
              <a:off x="489391" y="2485377"/>
              <a:ext cx="167555" cy="24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1FCB467-D793-49DC-B717-32CD40EEA0F8}"/>
                </a:ext>
              </a:extLst>
            </p:cNvPr>
            <p:cNvSpPr/>
            <p:nvPr/>
          </p:nvSpPr>
          <p:spPr>
            <a:xfrm>
              <a:off x="855212" y="2482285"/>
              <a:ext cx="175569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D985544-0CCC-4CA3-85FB-B04011BFB160}"/>
                </a:ext>
              </a:extLst>
            </p:cNvPr>
            <p:cNvSpPr/>
            <p:nvPr/>
          </p:nvSpPr>
          <p:spPr>
            <a:xfrm>
              <a:off x="859006" y="4421734"/>
              <a:ext cx="163295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3E011A8-CEDD-4159-8ECD-3AC7F15FE3A6}"/>
                </a:ext>
              </a:extLst>
            </p:cNvPr>
            <p:cNvSpPr/>
            <p:nvPr/>
          </p:nvSpPr>
          <p:spPr>
            <a:xfrm>
              <a:off x="1226127" y="2488004"/>
              <a:ext cx="168811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53DA383-2B8C-440D-9411-2A0080A3BCC3}"/>
                </a:ext>
              </a:extLst>
            </p:cNvPr>
            <p:cNvSpPr/>
            <p:nvPr/>
          </p:nvSpPr>
          <p:spPr>
            <a:xfrm>
              <a:off x="1228834" y="3450949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6C61FD9A-9D74-47B8-B25C-A958454C18E3}"/>
                </a:ext>
              </a:extLst>
            </p:cNvPr>
            <p:cNvSpPr/>
            <p:nvPr/>
          </p:nvSpPr>
          <p:spPr>
            <a:xfrm>
              <a:off x="1229809" y="5389874"/>
              <a:ext cx="168165" cy="2420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5003590B-3A61-4D86-B47E-96A2CF6130C2}"/>
                </a:ext>
              </a:extLst>
            </p:cNvPr>
            <p:cNvSpPr/>
            <p:nvPr/>
          </p:nvSpPr>
          <p:spPr>
            <a:xfrm>
              <a:off x="1226117" y="4424987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2DE3051-8822-4CF9-8804-625CFF6545B0}"/>
              </a:ext>
            </a:extLst>
          </p:cNvPr>
          <p:cNvSpPr txBox="1"/>
          <p:nvPr/>
        </p:nvSpPr>
        <p:spPr>
          <a:xfrm>
            <a:off x="550153" y="2987658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U:</a:t>
            </a:r>
            <a:endParaRPr kumimoji="1" lang="ja-JP" altLang="en-US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94E3ECD-5C43-41C6-99B8-69A95A1E70DB}"/>
              </a:ext>
            </a:extLst>
          </p:cNvPr>
          <p:cNvSpPr txBox="1"/>
          <p:nvPr/>
        </p:nvSpPr>
        <p:spPr>
          <a:xfrm>
            <a:off x="3769767" y="6415320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V:</a:t>
            </a:r>
            <a:endParaRPr kumimoji="1" lang="ja-JP" altLang="en-US" dirty="0"/>
          </a:p>
        </p:txBody>
      </p:sp>
      <p:sp>
        <p:nvSpPr>
          <p:cNvPr id="203" name="灯片编号占位符 3">
            <a:extLst>
              <a:ext uri="{FF2B5EF4-FFF2-40B4-BE49-F238E27FC236}">
                <a16:creationId xmlns:a16="http://schemas.microsoft.com/office/drawing/2014/main" id="{A56B8A4B-75A7-41AE-B963-1A52C010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3DC3-21AD-4333-96C5-07E76B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Admissibility Condition</a:t>
            </a:r>
            <a:endParaRPr kumimoji="1" lang="ja-JP" altLang="en-US" dirty="0"/>
          </a:p>
        </p:txBody>
      </p:sp>
      <p:pic>
        <p:nvPicPr>
          <p:cNvPr id="14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669FF1B7-3FCC-4869-99AB-6157B49F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3049942"/>
            <a:ext cx="960120" cy="379058"/>
          </a:xfr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70F398-795C-4DED-BFBD-8AA3D39D4CAA}"/>
              </a:ext>
            </a:extLst>
          </p:cNvPr>
          <p:cNvCxnSpPr/>
          <p:nvPr/>
        </p:nvCxnSpPr>
        <p:spPr>
          <a:xfrm>
            <a:off x="739140" y="2644140"/>
            <a:ext cx="535686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6284D7-9F7C-4C58-9E5B-346028E609F4}"/>
              </a:ext>
            </a:extLst>
          </p:cNvPr>
          <p:cNvSpPr txBox="1"/>
          <p:nvPr/>
        </p:nvSpPr>
        <p:spPr>
          <a:xfrm>
            <a:off x="1188720" y="202692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0                                                                   1</a:t>
            </a:r>
            <a:endParaRPr kumimoji="1" lang="ja-JP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A53C55-1EEC-45C2-ABCA-0A9B13C93E2D}"/>
              </a:ext>
            </a:extLst>
          </p:cNvPr>
          <p:cNvCxnSpPr>
            <a:cxnSpLocks/>
          </p:cNvCxnSpPr>
          <p:nvPr/>
        </p:nvCxnSpPr>
        <p:spPr>
          <a:xfrm>
            <a:off x="1310640" y="2396252"/>
            <a:ext cx="0" cy="247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81C44B2-85B2-44C6-B161-189D0FF5A006}"/>
              </a:ext>
            </a:extLst>
          </p:cNvPr>
          <p:cNvCxnSpPr>
            <a:cxnSpLocks/>
          </p:cNvCxnSpPr>
          <p:nvPr/>
        </p:nvCxnSpPr>
        <p:spPr>
          <a:xfrm>
            <a:off x="4960620" y="2399824"/>
            <a:ext cx="0" cy="247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78E72-EBF5-47AA-A429-28E377AAFA3B}"/>
              </a:ext>
            </a:extLst>
          </p:cNvPr>
          <p:cNvSpPr txBox="1"/>
          <p:nvPr/>
        </p:nvSpPr>
        <p:spPr>
          <a:xfrm>
            <a:off x="617220" y="30632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Cluster {                  }</a:t>
            </a:r>
            <a:endParaRPr kumimoji="1" lang="ja-JP" altLang="en-US" dirty="0"/>
          </a:p>
        </p:txBody>
      </p:sp>
      <p:pic>
        <p:nvPicPr>
          <p:cNvPr id="15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6EE19B93-4EFA-4A1D-8DCC-2B7FBB2C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3049942"/>
            <a:ext cx="960120" cy="37905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24D215-69A8-4523-97C1-34BFCECDAA6B}"/>
              </a:ext>
            </a:extLst>
          </p:cNvPr>
          <p:cNvSpPr txBox="1"/>
          <p:nvPr/>
        </p:nvSpPr>
        <p:spPr>
          <a:xfrm>
            <a:off x="3261360" y="30632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 Cluster {                  }</a:t>
            </a:r>
            <a:endParaRPr kumimoji="1" lang="ja-JP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5F0345-520A-4BEB-B0F6-DD2DFA0A3602}"/>
              </a:ext>
            </a:extLst>
          </p:cNvPr>
          <p:cNvCxnSpPr>
            <a:cxnSpLocks/>
          </p:cNvCxnSpPr>
          <p:nvPr/>
        </p:nvCxnSpPr>
        <p:spPr>
          <a:xfrm>
            <a:off x="2125980" y="3596640"/>
            <a:ext cx="26746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0103BF8-F59C-44EB-8410-78EF132BA00C}"/>
              </a:ext>
            </a:extLst>
          </p:cNvPr>
          <p:cNvSpPr txBox="1"/>
          <p:nvPr/>
        </p:nvSpPr>
        <p:spPr>
          <a:xfrm>
            <a:off x="2392680" y="3663433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Well Separated Distance - Admissible</a:t>
            </a:r>
            <a:endParaRPr kumimoji="1" lang="ja-JP" altLang="en-US" dirty="0"/>
          </a:p>
        </p:txBody>
      </p:sp>
      <p:pic>
        <p:nvPicPr>
          <p:cNvPr id="21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D7E45B06-64F1-4489-B254-36B274AC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4535842"/>
            <a:ext cx="960120" cy="3790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1006101-5C5F-4BFD-B525-FF2D21D34601}"/>
              </a:ext>
            </a:extLst>
          </p:cNvPr>
          <p:cNvSpPr txBox="1"/>
          <p:nvPr/>
        </p:nvSpPr>
        <p:spPr>
          <a:xfrm>
            <a:off x="617220" y="45491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Cluster {                  }</a:t>
            </a:r>
            <a:endParaRPr kumimoji="1" lang="ja-JP" altLang="en-US" dirty="0"/>
          </a:p>
        </p:txBody>
      </p:sp>
      <p:pic>
        <p:nvPicPr>
          <p:cNvPr id="23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44CEEFC5-4496-4CC2-9F81-4C531FDF7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4862528"/>
            <a:ext cx="960120" cy="3790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3C3BAD7-05E3-43C4-A13D-A1B1CAFF1F40}"/>
              </a:ext>
            </a:extLst>
          </p:cNvPr>
          <p:cNvSpPr txBox="1"/>
          <p:nvPr/>
        </p:nvSpPr>
        <p:spPr>
          <a:xfrm>
            <a:off x="956310" y="4858956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 Cluster {                  }</a:t>
            </a:r>
            <a:endParaRPr kumimoji="1" lang="ja-JP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FEB6AD-B648-45A2-B842-B787AFDA2595}"/>
              </a:ext>
            </a:extLst>
          </p:cNvPr>
          <p:cNvCxnSpPr>
            <a:cxnSpLocks/>
          </p:cNvCxnSpPr>
          <p:nvPr/>
        </p:nvCxnSpPr>
        <p:spPr>
          <a:xfrm>
            <a:off x="2057400" y="4733806"/>
            <a:ext cx="400050" cy="318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B44F62-105B-4BFF-A50C-40A31C5DD33F}"/>
              </a:ext>
            </a:extLst>
          </p:cNvPr>
          <p:cNvSpPr txBox="1"/>
          <p:nvPr/>
        </p:nvSpPr>
        <p:spPr>
          <a:xfrm>
            <a:off x="2257425" y="5246609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 Entanglement - Not Admissible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9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Admissible blocks contribute to their corresponding row/col</a:t>
            </a:r>
          </a:p>
          <a:p>
            <a:r>
              <a:rPr kumimoji="1" lang="en-US" altLang="ja-JP" sz="1800" dirty="0"/>
              <a:t>Init basis with all 0s, fixed dim &amp; rank</a:t>
            </a:r>
          </a:p>
          <a:p>
            <a:r>
              <a:rPr kumimoji="1" lang="en-US" altLang="ja-JP" sz="1800" dirty="0"/>
              <a:t>Only accumulate admissible block on current recursion level</a:t>
            </a:r>
          </a:p>
          <a:p>
            <a:r>
              <a:rPr kumimoji="1" lang="en-US" altLang="ja-JP" sz="1800" dirty="0"/>
              <a:t>Basis += d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d.n</a:t>
            </a:r>
            <a:r>
              <a:rPr kumimoji="1" lang="en-US" altLang="ja-JP" sz="1800" dirty="0"/>
              <a:t>, rank);</a:t>
            </a:r>
          </a:p>
          <a:p>
            <a:r>
              <a:rPr kumimoji="1" lang="en-US" altLang="ja-JP" sz="1800" dirty="0"/>
              <a:t>Some might be accumulated more than once</a:t>
            </a:r>
          </a:p>
          <a:p>
            <a:r>
              <a:rPr kumimoji="1" lang="en-US" altLang="ja-JP" sz="1800" dirty="0"/>
              <a:t>And some others might never have been accumulated</a:t>
            </a:r>
          </a:p>
          <a:p>
            <a:endParaRPr kumimoji="1"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575027"/>
            <a:ext cx="1994478" cy="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D350C54-DA1C-43E8-A3AB-76E4B115D841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817064"/>
            <a:ext cx="2462229" cy="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Recursion:</a:t>
            </a:r>
          </a:p>
          <a:p>
            <a:r>
              <a:rPr kumimoji="1" lang="en-US" altLang="ja-JP" sz="1800" dirty="0"/>
              <a:t>If the node on basis tree has no children, generate empty basis for it (</a:t>
            </a:r>
            <a:r>
              <a:rPr kumimoji="1" lang="en-US" altLang="ja-JP" sz="1800" dirty="0">
                <a:solidFill>
                  <a:srgbClr val="FF0000"/>
                </a:solidFill>
              </a:rPr>
              <a:t>Red Arrow</a:t>
            </a:r>
            <a:r>
              <a:rPr kumimoji="1" lang="en-US" altLang="ja-JP" sz="1800" dirty="0"/>
              <a:t>)</a:t>
            </a:r>
          </a:p>
          <a:p>
            <a:r>
              <a:rPr kumimoji="1" lang="en-US" altLang="ja-JP" sz="1800" dirty="0"/>
              <a:t>Accumulation on lower level has no effect on the upper level and vice versa (</a:t>
            </a:r>
            <a:r>
              <a:rPr kumimoji="1" lang="en-US" altLang="ja-JP" sz="1800" dirty="0">
                <a:solidFill>
                  <a:schemeClr val="accent1">
                    <a:lumMod val="75000"/>
                  </a:schemeClr>
                </a:solidFill>
              </a:rPr>
              <a:t>Blue Arrow </a:t>
            </a:r>
            <a:r>
              <a:rPr kumimoji="1" lang="en-US" altLang="ja-JP" sz="1800" dirty="0"/>
              <a:t>and </a:t>
            </a:r>
            <a:r>
              <a:rPr kumimoji="1" lang="en-US" altLang="ja-JP" sz="1800" dirty="0">
                <a:solidFill>
                  <a:schemeClr val="accent3">
                    <a:lumMod val="75000"/>
                  </a:schemeClr>
                </a:solidFill>
              </a:rPr>
              <a:t>Gray Arrow</a:t>
            </a:r>
            <a:r>
              <a:rPr kumimoji="1" lang="en-US" altLang="ja-JP" sz="1800" dirty="0"/>
              <a:t>)</a:t>
            </a:r>
          </a:p>
          <a:p>
            <a:endParaRPr kumimoji="1" lang="ja-JP" altLang="en-US" sz="1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5555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5556" y="4421716"/>
            <a:ext cx="174376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3FC999-186E-4B1D-986B-FC1BF6076B98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560AB88-7730-4723-9725-38E5BD0C738B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D45864D-F0E2-42F7-AA45-A0F7AA5EDF61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D19DD275-8D88-4771-8C1F-15AEA0E5B53B}"/>
              </a:ext>
            </a:extLst>
          </p:cNvPr>
          <p:cNvSpPr/>
          <p:nvPr/>
        </p:nvSpPr>
        <p:spPr>
          <a:xfrm>
            <a:off x="1605479" y="2970214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446607-0B0D-4BA4-BC30-6F021C32A6BB}"/>
              </a:ext>
            </a:extLst>
          </p:cNvPr>
          <p:cNvCxnSpPr>
            <a:cxnSpLocks/>
          </p:cNvCxnSpPr>
          <p:nvPr/>
        </p:nvCxnSpPr>
        <p:spPr>
          <a:xfrm flipH="1">
            <a:off x="1367162" y="3082029"/>
            <a:ext cx="450097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/>
          <p:nvPr/>
        </p:nvCxnSpPr>
        <p:spPr>
          <a:xfrm flipH="1">
            <a:off x="1367162" y="2601157"/>
            <a:ext cx="344453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BEAD034-7423-4860-8335-786D5CE84B2B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A69CF1C-EE40-4C24-BA9C-03CD50D15D5B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967FE4-F3AC-429C-9DB9-9008717DD7BC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50CA0EA-71AF-46D3-8538-7948FA4BF3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CDAD18A-E0A7-4C46-9FC1-21C8742232ED}"/>
              </a:ext>
            </a:extLst>
          </p:cNvPr>
          <p:cNvCxnSpPr>
            <a:cxnSpLocks/>
          </p:cNvCxnSpPr>
          <p:nvPr/>
        </p:nvCxnSpPr>
        <p:spPr>
          <a:xfrm flipH="1">
            <a:off x="1376039" y="4007664"/>
            <a:ext cx="4500979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直角上 52">
            <a:extLst>
              <a:ext uri="{FF2B5EF4-FFF2-40B4-BE49-F238E27FC236}">
                <a16:creationId xmlns:a16="http://schemas.microsoft.com/office/drawing/2014/main" id="{506353E5-A769-4B75-B858-AC2EC6A6121E}"/>
              </a:ext>
            </a:extLst>
          </p:cNvPr>
          <p:cNvSpPr/>
          <p:nvPr/>
        </p:nvSpPr>
        <p:spPr>
          <a:xfrm>
            <a:off x="1038527" y="5054603"/>
            <a:ext cx="101244" cy="3365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箭头: 直角上 77">
            <a:extLst>
              <a:ext uri="{FF2B5EF4-FFF2-40B4-BE49-F238E27FC236}">
                <a16:creationId xmlns:a16="http://schemas.microsoft.com/office/drawing/2014/main" id="{D26F2D7F-2E42-4771-B245-721C96056D05}"/>
              </a:ext>
            </a:extLst>
          </p:cNvPr>
          <p:cNvSpPr/>
          <p:nvPr/>
        </p:nvSpPr>
        <p:spPr>
          <a:xfrm rot="10800000" flipH="1">
            <a:off x="1038960" y="5365224"/>
            <a:ext cx="101245" cy="3365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66B796-1E48-486D-BD19-12500E35985A}"/>
                  </a:ext>
                </a:extLst>
              </p:cNvPr>
              <p:cNvSpPr txBox="1"/>
              <p:nvPr/>
            </p:nvSpPr>
            <p:spPr>
              <a:xfrm>
                <a:off x="4419813" y="2125768"/>
                <a:ext cx="1440180" cy="37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𝑅𝑎𝑛𝑑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66B796-1E48-486D-BD19-12500E35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13" y="2125768"/>
                <a:ext cx="1440180" cy="370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灯片编号占位符 3">
            <a:extLst>
              <a:ext uri="{FF2B5EF4-FFF2-40B4-BE49-F238E27FC236}">
                <a16:creationId xmlns:a16="http://schemas.microsoft.com/office/drawing/2014/main" id="{FB2261C6-8A3E-440E-9764-62C93BC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7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 (finished)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02CCA28-7B19-4017-A516-66679EB27AB3}"/>
              </a:ext>
            </a:extLst>
          </p:cNvPr>
          <p:cNvSpPr/>
          <p:nvPr/>
        </p:nvSpPr>
        <p:spPr>
          <a:xfrm>
            <a:off x="1605547" y="4421705"/>
            <a:ext cx="208564" cy="4840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DEE04B-0961-4FD1-B5DC-90B70A5D3C84}"/>
              </a:ext>
            </a:extLst>
          </p:cNvPr>
          <p:cNvSpPr/>
          <p:nvPr/>
        </p:nvSpPr>
        <p:spPr>
          <a:xfrm>
            <a:off x="1606384" y="4905782"/>
            <a:ext cx="208564" cy="4840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08E02AC-AF99-4FD4-8BE5-7F297FAB4B5D}"/>
              </a:ext>
            </a:extLst>
          </p:cNvPr>
          <p:cNvCxnSpPr/>
          <p:nvPr/>
        </p:nvCxnSpPr>
        <p:spPr>
          <a:xfrm>
            <a:off x="1396671" y="466374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BC03D1C-E5A4-403D-A8DF-8EE018A805BE}"/>
              </a:ext>
            </a:extLst>
          </p:cNvPr>
          <p:cNvCxnSpPr/>
          <p:nvPr/>
        </p:nvCxnSpPr>
        <p:spPr>
          <a:xfrm>
            <a:off x="1405935" y="516864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2C626B1-D07F-4562-B21A-E89F131498B7}"/>
              </a:ext>
            </a:extLst>
          </p:cNvPr>
          <p:cNvSpPr/>
          <p:nvPr/>
        </p:nvSpPr>
        <p:spPr>
          <a:xfrm>
            <a:off x="1607452" y="5389864"/>
            <a:ext cx="208564" cy="484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B99BCC2-7EA9-484E-9630-B3BC46B7C87E}"/>
              </a:ext>
            </a:extLst>
          </p:cNvPr>
          <p:cNvSpPr/>
          <p:nvPr/>
        </p:nvSpPr>
        <p:spPr>
          <a:xfrm>
            <a:off x="1608289" y="5873941"/>
            <a:ext cx="208564" cy="484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01BCBF3-C62F-4947-8D20-715EA3B13657}"/>
              </a:ext>
            </a:extLst>
          </p:cNvPr>
          <p:cNvCxnSpPr/>
          <p:nvPr/>
        </p:nvCxnSpPr>
        <p:spPr>
          <a:xfrm>
            <a:off x="1398576" y="563190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7FA261A-18DA-42A2-9EBD-8FC453A7CBED}"/>
              </a:ext>
            </a:extLst>
          </p:cNvPr>
          <p:cNvCxnSpPr/>
          <p:nvPr/>
        </p:nvCxnSpPr>
        <p:spPr>
          <a:xfrm>
            <a:off x="1407840" y="613679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E026DA1-E655-4548-85EB-97B52619F5B6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F6F66B-F72C-4E9A-A857-FF3005602FD4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F26D71-BE95-4DAF-ADAE-2B3B48E5D09D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8E5D21-B5EA-4772-AE44-F0EFD37ED8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9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Propagation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A410888-B107-4503-942E-5900ACDE4AE3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 non-leaf node with n children:</a:t>
            </a:r>
          </a:p>
          <a:p>
            <a:r>
              <a:rPr kumimoji="1" lang="en-US" altLang="ja-JP" sz="1800" dirty="0"/>
              <a:t>Slice the basis into n parts b0 - bn-1, where the row dimension matches its corresponding children.</a:t>
            </a:r>
          </a:p>
          <a:p>
            <a:r>
              <a:rPr kumimoji="1" lang="en-US" altLang="ja-JP" sz="1800" dirty="0"/>
              <a:t>For children i:</a:t>
            </a:r>
          </a:p>
          <a:p>
            <a:r>
              <a:rPr kumimoji="1" lang="en-US" altLang="ja-JP" sz="1800" dirty="0"/>
              <a:t>Basis += bi;</a:t>
            </a:r>
          </a:p>
          <a:p>
            <a:r>
              <a:rPr kumimoji="1" lang="en-US" altLang="ja-JP" sz="1800" dirty="0"/>
              <a:t>Or</a:t>
            </a:r>
          </a:p>
          <a:p>
            <a:r>
              <a:rPr kumimoji="1" lang="en-US" altLang="ja-JP" sz="1800" dirty="0"/>
              <a:t>Basis += bi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(rank, rank);   // More randomization</a:t>
            </a:r>
            <a:endParaRPr kumimoji="1" lang="ja-JP" altLang="en-US" sz="1800" dirty="0"/>
          </a:p>
        </p:txBody>
      </p:sp>
      <p:sp>
        <p:nvSpPr>
          <p:cNvPr id="53" name="箭头: 手杖形 52">
            <a:extLst>
              <a:ext uri="{FF2B5EF4-FFF2-40B4-BE49-F238E27FC236}">
                <a16:creationId xmlns:a16="http://schemas.microsoft.com/office/drawing/2014/main" id="{750BD9CA-F97D-4A9D-A286-187C4FF90E04}"/>
              </a:ext>
            </a:extLst>
          </p:cNvPr>
          <p:cNvSpPr/>
          <p:nvPr/>
        </p:nvSpPr>
        <p:spPr>
          <a:xfrm>
            <a:off x="551688" y="2194506"/>
            <a:ext cx="391781" cy="220787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箭头: 手杖形 86">
            <a:extLst>
              <a:ext uri="{FF2B5EF4-FFF2-40B4-BE49-F238E27FC236}">
                <a16:creationId xmlns:a16="http://schemas.microsoft.com/office/drawing/2014/main" id="{B19BEFE3-575C-4009-9821-AB9B54751BA5}"/>
              </a:ext>
            </a:extLst>
          </p:cNvPr>
          <p:cNvSpPr/>
          <p:nvPr/>
        </p:nvSpPr>
        <p:spPr>
          <a:xfrm>
            <a:off x="943859" y="2195096"/>
            <a:ext cx="391781" cy="220787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箭头: 手杖形 87">
            <a:extLst>
              <a:ext uri="{FF2B5EF4-FFF2-40B4-BE49-F238E27FC236}">
                <a16:creationId xmlns:a16="http://schemas.microsoft.com/office/drawing/2014/main" id="{A5E57209-3800-4C22-82D8-D42944090B42}"/>
              </a:ext>
            </a:extLst>
          </p:cNvPr>
          <p:cNvSpPr/>
          <p:nvPr/>
        </p:nvSpPr>
        <p:spPr>
          <a:xfrm>
            <a:off x="1355990" y="2194506"/>
            <a:ext cx="39178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92D2484-DD3F-4FC4-9076-27B098DB91ED}"/>
              </a:ext>
            </a:extLst>
          </p:cNvPr>
          <p:cNvSpPr/>
          <p:nvPr/>
        </p:nvSpPr>
        <p:spPr>
          <a:xfrm>
            <a:off x="3286967" y="4745225"/>
            <a:ext cx="175569" cy="1002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EA44F3A-87B1-4F82-8A5C-CE97E66D120A}"/>
              </a:ext>
            </a:extLst>
          </p:cNvPr>
          <p:cNvSpPr/>
          <p:nvPr/>
        </p:nvSpPr>
        <p:spPr>
          <a:xfrm>
            <a:off x="4759087" y="4743136"/>
            <a:ext cx="208564" cy="50233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B3991D-9E4A-4547-930F-3B8F4C75CCE9}"/>
              </a:ext>
            </a:extLst>
          </p:cNvPr>
          <p:cNvSpPr/>
          <p:nvPr/>
        </p:nvSpPr>
        <p:spPr>
          <a:xfrm>
            <a:off x="4757865" y="5245474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44A7049-65C8-407C-8C02-2A6871728B45}"/>
              </a:ext>
            </a:extLst>
          </p:cNvPr>
          <p:cNvCxnSpPr>
            <a:cxnSpLocks/>
          </p:cNvCxnSpPr>
          <p:nvPr/>
        </p:nvCxnSpPr>
        <p:spPr>
          <a:xfrm>
            <a:off x="3575761" y="519650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9045DC7-B1A2-4F3E-9EA6-CA078826D8B7}"/>
              </a:ext>
            </a:extLst>
          </p:cNvPr>
          <p:cNvCxnSpPr>
            <a:cxnSpLocks/>
          </p:cNvCxnSpPr>
          <p:nvPr/>
        </p:nvCxnSpPr>
        <p:spPr>
          <a:xfrm>
            <a:off x="4330425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873C1E5-276C-44EE-917A-C51AA9C1330B}"/>
              </a:ext>
            </a:extLst>
          </p:cNvPr>
          <p:cNvSpPr/>
          <p:nvPr/>
        </p:nvSpPr>
        <p:spPr>
          <a:xfrm>
            <a:off x="3918286" y="4745225"/>
            <a:ext cx="195132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162ADC6-6F49-41CC-A4ED-B0E6F8843FAC}"/>
              </a:ext>
            </a:extLst>
          </p:cNvPr>
          <p:cNvSpPr/>
          <p:nvPr/>
        </p:nvSpPr>
        <p:spPr>
          <a:xfrm>
            <a:off x="3917949" y="5245474"/>
            <a:ext cx="199930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AA89002-AE33-4A44-B368-3A1C460C247B}"/>
              </a:ext>
            </a:extLst>
          </p:cNvPr>
          <p:cNvCxnSpPr>
            <a:cxnSpLocks/>
          </p:cNvCxnSpPr>
          <p:nvPr/>
        </p:nvCxnSpPr>
        <p:spPr>
          <a:xfrm>
            <a:off x="4324815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加号 69">
            <a:extLst>
              <a:ext uri="{FF2B5EF4-FFF2-40B4-BE49-F238E27FC236}">
                <a16:creationId xmlns:a16="http://schemas.microsoft.com/office/drawing/2014/main" id="{F6661410-66E9-4C8E-82FC-AE0A47F43893}"/>
              </a:ext>
            </a:extLst>
          </p:cNvPr>
          <p:cNvSpPr/>
          <p:nvPr/>
        </p:nvSpPr>
        <p:spPr>
          <a:xfrm>
            <a:off x="4311677" y="4652212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加号 99">
            <a:extLst>
              <a:ext uri="{FF2B5EF4-FFF2-40B4-BE49-F238E27FC236}">
                <a16:creationId xmlns:a16="http://schemas.microsoft.com/office/drawing/2014/main" id="{2572A657-2773-48EF-87F1-6B5438B56F18}"/>
              </a:ext>
            </a:extLst>
          </p:cNvPr>
          <p:cNvSpPr/>
          <p:nvPr/>
        </p:nvSpPr>
        <p:spPr>
          <a:xfrm>
            <a:off x="4311677" y="5203001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4F77E5A-6692-4F07-B6F0-D71FFE3E794B}"/>
              </a:ext>
            </a:extLst>
          </p:cNvPr>
          <p:cNvCxnSpPr>
            <a:cxnSpLocks/>
          </p:cNvCxnSpPr>
          <p:nvPr/>
        </p:nvCxnSpPr>
        <p:spPr>
          <a:xfrm>
            <a:off x="5193913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9539398-BB53-49D4-922B-8C9354A7D7B1}"/>
              </a:ext>
            </a:extLst>
          </p:cNvPr>
          <p:cNvCxnSpPr>
            <a:cxnSpLocks/>
          </p:cNvCxnSpPr>
          <p:nvPr/>
        </p:nvCxnSpPr>
        <p:spPr>
          <a:xfrm>
            <a:off x="5188303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等号 102">
            <a:extLst>
              <a:ext uri="{FF2B5EF4-FFF2-40B4-BE49-F238E27FC236}">
                <a16:creationId xmlns:a16="http://schemas.microsoft.com/office/drawing/2014/main" id="{EA324917-083B-48C3-9959-1BA1F13DB3EA}"/>
              </a:ext>
            </a:extLst>
          </p:cNvPr>
          <p:cNvSpPr/>
          <p:nvPr/>
        </p:nvSpPr>
        <p:spPr>
          <a:xfrm>
            <a:off x="5188303" y="4652212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等号 103">
            <a:extLst>
              <a:ext uri="{FF2B5EF4-FFF2-40B4-BE49-F238E27FC236}">
                <a16:creationId xmlns:a16="http://schemas.microsoft.com/office/drawing/2014/main" id="{5C044C7A-7BDD-4C93-A50E-93D243182262}"/>
              </a:ext>
            </a:extLst>
          </p:cNvPr>
          <p:cNvSpPr/>
          <p:nvPr/>
        </p:nvSpPr>
        <p:spPr>
          <a:xfrm>
            <a:off x="5188303" y="5191758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4AA51BA-BEDC-4156-873E-332D76A02CC1}"/>
              </a:ext>
            </a:extLst>
          </p:cNvPr>
          <p:cNvSpPr/>
          <p:nvPr/>
        </p:nvSpPr>
        <p:spPr>
          <a:xfrm>
            <a:off x="5687370" y="4743136"/>
            <a:ext cx="208564" cy="50233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16A0894-E142-4EA5-877A-18C6F2C84040}"/>
              </a:ext>
            </a:extLst>
          </p:cNvPr>
          <p:cNvSpPr/>
          <p:nvPr/>
        </p:nvSpPr>
        <p:spPr>
          <a:xfrm>
            <a:off x="5686148" y="5245474"/>
            <a:ext cx="208564" cy="4840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C65FA6-432F-4767-B4ED-27EC275A2130}"/>
              </a:ext>
            </a:extLst>
          </p:cNvPr>
          <p:cNvSpPr/>
          <p:nvPr/>
        </p:nvSpPr>
        <p:spPr>
          <a:xfrm>
            <a:off x="6208386" y="4676358"/>
            <a:ext cx="575343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that: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No e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mpty low-leve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 bases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Lower-level bases also takes higher-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admis blocks into calculation 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箭头: 手杖形 107">
            <a:extLst>
              <a:ext uri="{FF2B5EF4-FFF2-40B4-BE49-F238E27FC236}">
                <a16:creationId xmlns:a16="http://schemas.microsoft.com/office/drawing/2014/main" id="{17CD6D34-AA89-4ABC-8019-28F32BD7BC19}"/>
              </a:ext>
            </a:extLst>
          </p:cNvPr>
          <p:cNvSpPr/>
          <p:nvPr/>
        </p:nvSpPr>
        <p:spPr>
          <a:xfrm>
            <a:off x="4002147" y="4441498"/>
            <a:ext cx="88357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4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Orthogonalization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46F9DF-4DBB-4741-9558-5F47781B556F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Basis gets updated with its orthogonalized version:</a:t>
            </a:r>
          </a:p>
          <a:p>
            <a:r>
              <a:rPr kumimoji="1" lang="en-US" altLang="ja-JP" sz="1800" dirty="0"/>
              <a:t>Option 1: Interpolative decomposition (with randomization already completed)</a:t>
            </a:r>
          </a:p>
          <a:p>
            <a:r>
              <a:rPr kumimoji="1" lang="en-US" altLang="ja-JP" sz="1800" dirty="0"/>
              <a:t>Basis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Option 2: RSVD (with randomization already completed)</a:t>
            </a:r>
          </a:p>
          <a:p>
            <a:r>
              <a:rPr kumimoji="1" lang="en-US" altLang="ja-JP" sz="1800" dirty="0"/>
              <a:t>Y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U x S x VT = </a:t>
            </a:r>
            <a:r>
              <a:rPr kumimoji="1" lang="en-US" altLang="ja-JP" sz="1800" dirty="0" err="1"/>
              <a:t>svd</a:t>
            </a:r>
            <a:r>
              <a:rPr kumimoji="1" lang="en-US" altLang="ja-JP" sz="1800" dirty="0"/>
              <a:t>(YT x Basis);</a:t>
            </a:r>
          </a:p>
          <a:p>
            <a:r>
              <a:rPr kumimoji="1" lang="en-US" altLang="ja-JP" sz="1800" dirty="0"/>
              <a:t>Basis = Y x U;</a:t>
            </a:r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RSVD is more costly but sorts the basis according to their singular values</a:t>
            </a:r>
          </a:p>
          <a:p>
            <a:r>
              <a:rPr kumimoji="1" lang="en-US" altLang="ja-JP" sz="1800" dirty="0"/>
              <a:t>Might be better for adaptive-rank H2 construction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827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Translation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Use translation matrices at non-leaf levels for more efficient storage</a:t>
            </a:r>
          </a:p>
          <a:p>
            <a:r>
              <a:rPr kumimoji="1" lang="en-US" altLang="ja-JP" sz="1800" dirty="0"/>
              <a:t>basis = lower x Trans;</a:t>
            </a:r>
          </a:p>
          <a:p>
            <a:r>
              <a:rPr kumimoji="1" lang="en-US" altLang="ja-JP" sz="1800" dirty="0"/>
              <a:t>Which is also:</a:t>
            </a:r>
          </a:p>
          <a:p>
            <a:r>
              <a:rPr kumimoji="1" lang="en-US" altLang="ja-JP" sz="1800" dirty="0"/>
              <a:t>Trans = </a:t>
            </a:r>
            <a:r>
              <a:rPr kumimoji="1" lang="en-US" altLang="ja-JP" sz="1800" dirty="0" err="1"/>
              <a:t>lowerT</a:t>
            </a:r>
            <a:r>
              <a:rPr kumimoji="1" lang="en-US" altLang="ja-JP" sz="1800" dirty="0"/>
              <a:t> x basis;</a:t>
            </a:r>
          </a:p>
          <a:p>
            <a:r>
              <a:rPr kumimoji="1" lang="en-US" altLang="ja-JP" sz="1800" dirty="0"/>
              <a:t>Lower is aligning the children bases diagonally:</a:t>
            </a:r>
          </a:p>
          <a:p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H2 hierarchy assembly should happen before translation for more efficient calculation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15FCF3-9AD4-4AA8-BCD4-433799F16F15}"/>
              </a:ext>
            </a:extLst>
          </p:cNvPr>
          <p:cNvSpPr/>
          <p:nvPr/>
        </p:nvSpPr>
        <p:spPr>
          <a:xfrm>
            <a:off x="7919730" y="307594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0EF608F-3EF0-4787-A633-9B25FF1B61AE}"/>
              </a:ext>
            </a:extLst>
          </p:cNvPr>
          <p:cNvSpPr/>
          <p:nvPr/>
        </p:nvSpPr>
        <p:spPr>
          <a:xfrm>
            <a:off x="8126634" y="356002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540294-E6D9-436C-A19B-B79F0F39DFF2}"/>
              </a:ext>
            </a:extLst>
          </p:cNvPr>
          <p:cNvSpPr/>
          <p:nvPr/>
        </p:nvSpPr>
        <p:spPr>
          <a:xfrm>
            <a:off x="7919730" y="3075948"/>
            <a:ext cx="415468" cy="968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2CBA19-69EA-467E-90FB-3E2194A2B619}"/>
              </a:ext>
            </a:extLst>
          </p:cNvPr>
          <p:cNvGrpSpPr/>
          <p:nvPr/>
        </p:nvGrpSpPr>
        <p:grpSpPr>
          <a:xfrm>
            <a:off x="489391" y="2482285"/>
            <a:ext cx="1324721" cy="3875758"/>
            <a:chOff x="489391" y="2482285"/>
            <a:chExt cx="1324721" cy="387575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F3DEB6C-4029-42AB-9625-F8E891E8C113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92436E0D-A337-468F-A82D-E833FC1BCC37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CFDEA7D-3BBC-45D5-B6A4-7F7F804A3419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950E62B-A4E2-472C-92D3-36EF112E056E}"/>
                </a:ext>
              </a:extLst>
            </p:cNvPr>
            <p:cNvSpPr/>
            <p:nvPr/>
          </p:nvSpPr>
          <p:spPr>
            <a:xfrm>
              <a:off x="1226634" y="2485388"/>
              <a:ext cx="171633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8C53546-263D-40C4-A096-EDCC12FDC9E8}"/>
                </a:ext>
              </a:extLst>
            </p:cNvPr>
            <p:cNvSpPr/>
            <p:nvPr/>
          </p:nvSpPr>
          <p:spPr>
            <a:xfrm>
              <a:off x="1227801" y="4421716"/>
              <a:ext cx="166482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6A41D10-3140-40B2-9210-822583F638CC}"/>
                </a:ext>
              </a:extLst>
            </p:cNvPr>
            <p:cNvSpPr/>
            <p:nvPr/>
          </p:nvSpPr>
          <p:spPr>
            <a:xfrm>
              <a:off x="1226703" y="3456746"/>
              <a:ext cx="16990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D5D8D98-F814-403B-89D3-09EE443A8A72}"/>
                </a:ext>
              </a:extLst>
            </p:cNvPr>
            <p:cNvSpPr/>
            <p:nvPr/>
          </p:nvSpPr>
          <p:spPr>
            <a:xfrm>
              <a:off x="1227801" y="5389879"/>
              <a:ext cx="16732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8DAD250D-7B0E-4CD1-934A-4EE3AD2CD5FB}"/>
                </a:ext>
              </a:extLst>
            </p:cNvPr>
            <p:cNvCxnSpPr>
              <a:endCxn id="132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8CCD215-DFF9-4466-838B-485F90FAA9CB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578EDE4B-5B7F-4A04-BDC5-354AFB5FE22D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F7F9C4A-715C-4CE9-90B0-AD051E624EE7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9EB56FE-E979-4AB1-B91C-0660C4C74C40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AAFB3D5B-DDE1-40E4-A70C-87975C213F64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BD14378-42F0-4F79-AF93-10A0B682D221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FE4A52E-A405-42EF-873A-4B0498C314E1}"/>
                </a:ext>
              </a:extLst>
            </p:cNvPr>
            <p:cNvSpPr/>
            <p:nvPr/>
          </p:nvSpPr>
          <p:spPr>
            <a:xfrm>
              <a:off x="1606316" y="2969465"/>
              <a:ext cx="206692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D00373D0-7BBF-4C9C-906E-C3B6184F35BE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842F665-7315-4EF9-9444-65CFF1A48634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9602D3D-61F7-4162-8D22-59768DCAB0FD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A681F90-A5D2-4981-A130-548BCAF33969}"/>
                </a:ext>
              </a:extLst>
            </p:cNvPr>
            <p:cNvSpPr/>
            <p:nvPr/>
          </p:nvSpPr>
          <p:spPr>
            <a:xfrm>
              <a:off x="1606384" y="4905782"/>
              <a:ext cx="206693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3A57F0D-8389-452B-A572-E5B8CB168AA9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2F550D19-F539-4E1D-8845-B588182FF1CC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B6156ED-950E-48D9-829A-DA33DCE0138C}"/>
                </a:ext>
              </a:extLst>
            </p:cNvPr>
            <p:cNvSpPr/>
            <p:nvPr/>
          </p:nvSpPr>
          <p:spPr>
            <a:xfrm>
              <a:off x="1605479" y="538948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29510DF-CF86-42E5-9DD0-5D3BA01FAC8B}"/>
                </a:ext>
              </a:extLst>
            </p:cNvPr>
            <p:cNvSpPr/>
            <p:nvPr/>
          </p:nvSpPr>
          <p:spPr>
            <a:xfrm>
              <a:off x="1605479" y="5873562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5F35D13-2FC3-4A2D-B6B8-858446ED64E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44DF766-DE6E-4C42-AA41-06D564EEA1DE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F4A3B16-A2EC-47F8-B245-BA57123BA1C0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C37DD0F-4492-40A5-BE19-E6B373A56AF6}"/>
                </a:ext>
              </a:extLst>
            </p:cNvPr>
            <p:cNvSpPr/>
            <p:nvPr/>
          </p:nvSpPr>
          <p:spPr>
            <a:xfrm>
              <a:off x="1606385" y="3937623"/>
              <a:ext cx="205097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72200A65-1BD0-4A8A-90F6-F808D2B630E6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0E26A4DB-9FF5-4928-9571-C562EC258DD0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1" y="2485377"/>
              <a:ext cx="167555" cy="24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5212" y="2482285"/>
              <a:ext cx="175569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9006" y="4421734"/>
              <a:ext cx="163295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6127" y="2488004"/>
              <a:ext cx="168811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8834" y="3450949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9809" y="5389874"/>
              <a:ext cx="168165" cy="2420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F0CB5EF-8909-4C87-A69F-78806888A4A1}"/>
                </a:ext>
              </a:extLst>
            </p:cNvPr>
            <p:cNvSpPr/>
            <p:nvPr/>
          </p:nvSpPr>
          <p:spPr>
            <a:xfrm>
              <a:off x="1226117" y="4424987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13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Review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6FEEB92-310B-410F-B40B-621646B33827}"/>
              </a:ext>
            </a:extLst>
          </p:cNvPr>
          <p:cNvSpPr/>
          <p:nvPr/>
        </p:nvSpPr>
        <p:spPr>
          <a:xfrm>
            <a:off x="4234404" y="2891631"/>
            <a:ext cx="968163" cy="96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圆角右 25">
            <a:extLst>
              <a:ext uri="{FF2B5EF4-FFF2-40B4-BE49-F238E27FC236}">
                <a16:creationId xmlns:a16="http://schemas.microsoft.com/office/drawing/2014/main" id="{53734542-BBA2-437B-9D32-5D94B235BC2B}"/>
              </a:ext>
            </a:extLst>
          </p:cNvPr>
          <p:cNvSpPr/>
          <p:nvPr/>
        </p:nvSpPr>
        <p:spPr>
          <a:xfrm rot="2927129">
            <a:off x="2612906" y="1842824"/>
            <a:ext cx="1687667" cy="2313898"/>
          </a:xfrm>
          <a:prstGeom prst="bentArrow">
            <a:avLst>
              <a:gd name="adj1" fmla="val 8477"/>
              <a:gd name="adj2" fmla="val 16782"/>
              <a:gd name="adj3" fmla="val 19395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62668D-0333-4225-9F8B-C2DB7D1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Split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0444-E41E-438E-B254-1F5BC3DC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64" y="1828800"/>
            <a:ext cx="4051762" cy="43513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Slice the U and V portion to use in the hierarchical matrix</a:t>
            </a:r>
            <a:endParaRPr kumimoji="1"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576967-D5B1-4970-B6C2-5996D1C5647A}"/>
              </a:ext>
            </a:extLst>
          </p:cNvPr>
          <p:cNvSpPr/>
          <p:nvPr/>
        </p:nvSpPr>
        <p:spPr>
          <a:xfrm>
            <a:off x="1311951" y="2891631"/>
            <a:ext cx="211356" cy="19363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67398C-70C8-45B7-84EC-E9254CAE6DE2}"/>
              </a:ext>
            </a:extLst>
          </p:cNvPr>
          <p:cNvSpPr/>
          <p:nvPr/>
        </p:nvSpPr>
        <p:spPr>
          <a:xfrm rot="5400000">
            <a:off x="2415108" y="1923469"/>
            <a:ext cx="216282" cy="1936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5C85C3-0205-44E2-8742-4E3C20A6A97E}"/>
              </a:ext>
            </a:extLst>
          </p:cNvPr>
          <p:cNvCxnSpPr>
            <a:cxnSpLocks/>
          </p:cNvCxnSpPr>
          <p:nvPr/>
        </p:nvCxnSpPr>
        <p:spPr>
          <a:xfrm>
            <a:off x="3472707" y="3896274"/>
            <a:ext cx="45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43D7D0E-32E7-4CE6-A283-CF51E1B13FC3}"/>
              </a:ext>
            </a:extLst>
          </p:cNvPr>
          <p:cNvSpPr/>
          <p:nvPr/>
        </p:nvSpPr>
        <p:spPr>
          <a:xfrm>
            <a:off x="4234403" y="3859794"/>
            <a:ext cx="968163" cy="968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DD2AD1-4B77-4DBE-8398-48E41D542C20}"/>
              </a:ext>
            </a:extLst>
          </p:cNvPr>
          <p:cNvSpPr/>
          <p:nvPr/>
        </p:nvSpPr>
        <p:spPr>
          <a:xfrm>
            <a:off x="5202567" y="2891631"/>
            <a:ext cx="968163" cy="968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38431E-326C-4E60-A8F3-F3459C92182A}"/>
              </a:ext>
            </a:extLst>
          </p:cNvPr>
          <p:cNvSpPr/>
          <p:nvPr/>
        </p:nvSpPr>
        <p:spPr>
          <a:xfrm>
            <a:off x="5202566" y="3859794"/>
            <a:ext cx="968163" cy="968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A1F2CB-DABC-42E4-BB6B-DB8DDB27EBB8}"/>
              </a:ext>
            </a:extLst>
          </p:cNvPr>
          <p:cNvSpPr/>
          <p:nvPr/>
        </p:nvSpPr>
        <p:spPr>
          <a:xfrm>
            <a:off x="1313559" y="2891631"/>
            <a:ext cx="209748" cy="968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73F32D-A0BD-4C41-ABF1-F10DFDF027D7}"/>
              </a:ext>
            </a:extLst>
          </p:cNvPr>
          <p:cNvSpPr/>
          <p:nvPr/>
        </p:nvSpPr>
        <p:spPr>
          <a:xfrm rot="5400000">
            <a:off x="1931026" y="2407549"/>
            <a:ext cx="216283" cy="968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94714C-8D02-4B2F-9401-A27D527FD8AC}"/>
              </a:ext>
            </a:extLst>
          </p:cNvPr>
          <p:cNvSpPr txBox="1"/>
          <p:nvPr/>
        </p:nvSpPr>
        <p:spPr>
          <a:xfrm>
            <a:off x="630222" y="3469838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U:</a:t>
            </a:r>
            <a:endParaRPr kumimoji="1" lang="ja-JP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0C549C-A45D-452D-8FF5-07C605AE3133}"/>
              </a:ext>
            </a:extLst>
          </p:cNvPr>
          <p:cNvSpPr txBox="1"/>
          <p:nvPr/>
        </p:nvSpPr>
        <p:spPr>
          <a:xfrm>
            <a:off x="1719018" y="2395914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182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801B5-17BE-4F33-809D-2A37F09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 - LU factorizations</a:t>
            </a:r>
            <a:endParaRPr lang="zh-CN" altLang="en-US" dirty="0"/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E298C72A-7CF9-48E0-A015-7A239C8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10780" cy="4351337"/>
          </a:xfrm>
        </p:spPr>
        <p:txBody>
          <a:bodyPr/>
          <a:lstStyle/>
          <a:p>
            <a:r>
              <a:rPr lang="en-US" altLang="zh-CN" dirty="0"/>
              <a:t>Expressed as: Ax = b</a:t>
            </a:r>
          </a:p>
          <a:p>
            <a:r>
              <a:rPr lang="en-US" altLang="zh-CN" dirty="0"/>
              <a:t>A = LU: solve Ly = b then </a:t>
            </a:r>
            <a:r>
              <a:rPr lang="en-US" altLang="zh-CN" dirty="0" err="1"/>
              <a:t>Ux</a:t>
            </a:r>
            <a:r>
              <a:rPr lang="en-US" altLang="zh-CN" dirty="0"/>
              <a:t> = y</a:t>
            </a:r>
          </a:p>
          <a:p>
            <a:endParaRPr lang="en-US" altLang="zh-CN" dirty="0"/>
          </a:p>
          <a:p>
            <a:r>
              <a:rPr lang="en-US" altLang="zh-CN" dirty="0"/>
              <a:t>Exact / Dense solver</a:t>
            </a:r>
          </a:p>
          <a:p>
            <a:r>
              <a:rPr lang="en-US" altLang="zh-CN" dirty="0"/>
              <a:t>Compares to:</a:t>
            </a:r>
          </a:p>
          <a:p>
            <a:pPr lvl="1"/>
            <a:r>
              <a:rPr lang="en-US" altLang="zh-CN" dirty="0"/>
              <a:t>Inexact iterative solvers</a:t>
            </a:r>
          </a:p>
          <a:p>
            <a:pPr lvl="1"/>
            <a:r>
              <a:rPr lang="en-US" altLang="zh-CN" dirty="0"/>
              <a:t>Sparse solvers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8C7B0A0-BBD5-442F-B535-046175C00E49}"/>
              </a:ext>
            </a:extLst>
          </p:cNvPr>
          <p:cNvSpPr txBox="1"/>
          <p:nvPr/>
        </p:nvSpPr>
        <p:spPr>
          <a:xfrm>
            <a:off x="7306323" y="6238324"/>
            <a:ext cx="445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https://pt.slideshare.net/gilandio/lu-decomposition</a:t>
            </a:r>
            <a:endParaRPr lang="zh-CN" altLang="en-US" sz="1050" dirty="0"/>
          </a:p>
        </p:txBody>
      </p:sp>
      <p:pic>
        <p:nvPicPr>
          <p:cNvPr id="1026" name="Picture 2" descr="LU Decomposition in linear&#10;equations&#10; Given the next linear&#10;                                  25   5 1    x1     106.8&#10; eq...">
            <a:extLst>
              <a:ext uri="{FF2B5EF4-FFF2-40B4-BE49-F238E27FC236}">
                <a16:creationId xmlns:a16="http://schemas.microsoft.com/office/drawing/2014/main" id="{AA25DA1D-32EB-435F-AE16-0E78B58E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5467535" cy="41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5191E98-FE55-4E4E-A725-6689B23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C15A-66DE-45EF-B53B-D61DE3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Low Rank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75FC-F44F-43D2-ADA3-DFB98E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75551" cy="4351337"/>
          </a:xfrm>
        </p:spPr>
        <p:txBody>
          <a:bodyPr/>
          <a:lstStyle/>
          <a:p>
            <a:r>
              <a:rPr lang="en-US" altLang="zh-CN" dirty="0"/>
              <a:t>Low rank compression:</a:t>
            </a:r>
          </a:p>
          <a:p>
            <a:r>
              <a:rPr lang="en-US" altLang="zh-CN" dirty="0"/>
              <a:t>Represent blocks as products of matrices of smaller ranks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Kernel matrices:</a:t>
            </a:r>
          </a:p>
          <a:p>
            <a:r>
              <a:rPr lang="en-US" altLang="zh-CN" dirty="0"/>
              <a:t>Higher ranks closer to the diagonal</a:t>
            </a:r>
          </a:p>
          <a:p>
            <a:r>
              <a:rPr lang="en-US" altLang="zh-CN" dirty="0"/>
              <a:t>Blocks further away have lower ranks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0C62-984E-46E4-8701-CD663C6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26" name="Picture 2" descr="Figure 6: Conceptual image of an H -matrix with BLR.">
            <a:extLst>
              <a:ext uri="{FF2B5EF4-FFF2-40B4-BE49-F238E27FC236}">
                <a16:creationId xmlns:a16="http://schemas.microsoft.com/office/drawing/2014/main" id="{6B847A1F-F2D7-4467-B15E-EE1B9124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6" y="1828800"/>
            <a:ext cx="4313824" cy="38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5BDBC7-1EA5-4FC0-A43B-72CDEA77BB56}"/>
              </a:ext>
            </a:extLst>
          </p:cNvPr>
          <p:cNvSpPr txBox="1"/>
          <p:nvPr/>
        </p:nvSpPr>
        <p:spPr>
          <a:xfrm>
            <a:off x="7270811" y="6047216"/>
            <a:ext cx="3861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https://www.semanticscholar.org/paper/Parallel-Hierarchical-Matrices-with-Block-Low-rank-Ida-Nakashima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762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E5488D2-05C7-4061-9CAB-5C09A2B8A242}"/>
                  </a:ext>
                </a:extLst>
              </p:cNvPr>
              <p:cNvSpPr txBox="1"/>
              <p:nvPr/>
            </p:nvSpPr>
            <p:spPr>
              <a:xfrm>
                <a:off x="6762520" y="3652414"/>
                <a:ext cx="45989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2060"/>
                    </a:solidFill>
                  </a:rPr>
                  <a:t>Low-rank blocks in Hierarchical Matrix: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2060"/>
                    </a:solidFill>
                  </a:rPr>
                  <a:t>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E5488D2-05C7-4061-9CAB-5C09A2B8A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20" y="3652414"/>
                <a:ext cx="4598900" cy="2246769"/>
              </a:xfrm>
              <a:prstGeom prst="rect">
                <a:avLst/>
              </a:prstGeom>
              <a:blipFill>
                <a:blip r:embed="rId2"/>
                <a:stretch>
                  <a:fillRect l="-2649" t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灯片编号占位符 3">
            <a:extLst>
              <a:ext uri="{FF2B5EF4-FFF2-40B4-BE49-F238E27FC236}">
                <a16:creationId xmlns:a16="http://schemas.microsoft.com/office/drawing/2014/main" id="{1EE52C84-6A87-4C8C-80B7-4A499AA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Runtime System Necessity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5386429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22673-0016-4772-AF26-2DBD846A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4" y="611635"/>
            <a:ext cx="3864329" cy="41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C2C6666B-289A-4648-A977-166B35FF5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51112"/>
              </p:ext>
            </p:extLst>
          </p:nvPr>
        </p:nvGraphicFramePr>
        <p:xfrm>
          <a:off x="7755737" y="1033330"/>
          <a:ext cx="2036948" cy="37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51F2E-CBDC-45E1-8E6E-E28C7D679173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6E30C8-0D82-484C-BB6D-A2104221C95A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B89FF47-DA5D-47D4-8503-4B6A3B0C6709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CA17B35-A074-4815-AE2D-056EAA9AD4D2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A01F1147-B844-461F-9DCE-77805A44D0B1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6F1A2D-3BB5-4D83-946C-B533B07C7CBB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A21B7-8E98-4847-AF8C-B377A7D72BEF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>
              <a:extLst>
                <a:ext uri="{FF2B5EF4-FFF2-40B4-BE49-F238E27FC236}">
                  <a16:creationId xmlns:a16="http://schemas.microsoft.com/office/drawing/2014/main" id="{22817FD1-E411-4E10-A099-ABF95BF68805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94FD2E-8C98-4C44-9D74-14B3A52C9C68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2B81073-530C-47F8-915C-91FAFEAB7EEB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减号 40">
              <a:extLst>
                <a:ext uri="{FF2B5EF4-FFF2-40B4-BE49-F238E27FC236}">
                  <a16:creationId xmlns:a16="http://schemas.microsoft.com/office/drawing/2014/main" id="{A26C28E4-8D96-4114-948E-801A79FF8BE5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6E47B67B-A9C6-4F5C-89D4-A36F7D167A75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9ABBDA-B333-4AB8-A6FA-9B4F831BFD3A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127AC15-1584-4ED8-A00B-0CE67C0A6CCC}"/>
              </a:ext>
            </a:extLst>
          </p:cNvPr>
          <p:cNvSpPr txBox="1"/>
          <p:nvPr/>
        </p:nvSpPr>
        <p:spPr>
          <a:xfrm>
            <a:off x="9925235" y="14559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 * U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523FB6-82BB-4B79-9C65-365E5605A109}"/>
              </a:ext>
            </a:extLst>
          </p:cNvPr>
          <p:cNvGrpSpPr/>
          <p:nvPr/>
        </p:nvGrpSpPr>
        <p:grpSpPr>
          <a:xfrm>
            <a:off x="7971974" y="2666772"/>
            <a:ext cx="1417400" cy="424825"/>
            <a:chOff x="7971974" y="2666772"/>
            <a:chExt cx="1417400" cy="424825"/>
          </a:xfrm>
        </p:grpSpPr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A35817F1-2923-4D3B-A1B7-4355EF3CD2B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DC2AC6-C320-444E-AF37-0918EA44439E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CC2673AE-CCF4-4D4C-9881-6DD156037CAA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3CC105BA-917A-4603-AEE5-E83B59693550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5AB77C0-1C7A-4DC3-A2A9-2B621CCECEE3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442CAA-79A9-4D41-A0EA-5A574D6054E5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6B76203-65C9-4B62-A568-6A19075E145C}"/>
              </a:ext>
            </a:extLst>
          </p:cNvPr>
          <p:cNvSpPr txBox="1"/>
          <p:nvPr/>
        </p:nvSpPr>
        <p:spPr>
          <a:xfrm>
            <a:off x="9925234" y="275808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</a:t>
            </a:r>
            <a:r>
              <a:rPr lang="en-US" altLang="zh-CN" baseline="30000" dirty="0"/>
              <a:t>-1</a:t>
            </a:r>
            <a:r>
              <a:rPr lang="en-US" altLang="zh-CN" dirty="0"/>
              <a:t> * B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F0E01D3-0C93-406B-B5B1-3F8772348555}"/>
              </a:ext>
            </a:extLst>
          </p:cNvPr>
          <p:cNvSpPr txBox="1"/>
          <p:nvPr/>
        </p:nvSpPr>
        <p:spPr>
          <a:xfrm>
            <a:off x="9925233" y="400172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A~ = A + B * C</a:t>
            </a:r>
            <a:endParaRPr lang="zh-CN" altLang="en-US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C004D4F-35CD-46E9-A549-ABEE2CB1A83C}"/>
              </a:ext>
            </a:extLst>
          </p:cNvPr>
          <p:cNvSpPr/>
          <p:nvPr/>
        </p:nvSpPr>
        <p:spPr>
          <a:xfrm>
            <a:off x="3610800" y="2062754"/>
            <a:ext cx="1485900" cy="55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B7BC8C-7D71-4B32-8637-E9AD2DA8C1E5}"/>
              </a:ext>
            </a:extLst>
          </p:cNvPr>
          <p:cNvSpPr txBox="1"/>
          <p:nvPr/>
        </p:nvSpPr>
        <p:spPr>
          <a:xfrm>
            <a:off x="4881975" y="2035236"/>
            <a:ext cx="26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TRSM needs GETRF results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072F8C9F-296D-47BD-AFB3-1D396412CF9C}"/>
              </a:ext>
            </a:extLst>
          </p:cNvPr>
          <p:cNvSpPr/>
          <p:nvPr/>
        </p:nvSpPr>
        <p:spPr>
          <a:xfrm rot="5400000" flipV="1">
            <a:off x="2496022" y="3161309"/>
            <a:ext cx="1485900" cy="5264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971348A-B43A-4EAA-B5A1-3356786D0899}"/>
              </a:ext>
            </a:extLst>
          </p:cNvPr>
          <p:cNvSpPr/>
          <p:nvPr/>
        </p:nvSpPr>
        <p:spPr>
          <a:xfrm>
            <a:off x="4725797" y="286968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C506F1B-7F84-4210-A1EF-E858FDBD4614}"/>
              </a:ext>
            </a:extLst>
          </p:cNvPr>
          <p:cNvSpPr/>
          <p:nvPr/>
        </p:nvSpPr>
        <p:spPr>
          <a:xfrm rot="16200000">
            <a:off x="3879104" y="375694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1C653-13FF-4D66-A8AE-6DCEB82B15C4}"/>
              </a:ext>
            </a:extLst>
          </p:cNvPr>
          <p:cNvSpPr txBox="1"/>
          <p:nvPr/>
        </p:nvSpPr>
        <p:spPr>
          <a:xfrm>
            <a:off x="4881975" y="3016638"/>
            <a:ext cx="27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GEMM needs TRSM results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F09721-7949-4003-B0D0-5F03D54D67BA}"/>
              </a:ext>
            </a:extLst>
          </p:cNvPr>
          <p:cNvSpPr txBox="1"/>
          <p:nvPr/>
        </p:nvSpPr>
        <p:spPr>
          <a:xfrm>
            <a:off x="4832787" y="3958317"/>
            <a:ext cx="27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GETRF needs GEMM results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3B7172-72AD-4D3F-9A71-B8A06C8AC1B0}"/>
              </a:ext>
            </a:extLst>
          </p:cNvPr>
          <p:cNvSpPr txBox="1"/>
          <p:nvPr/>
        </p:nvSpPr>
        <p:spPr>
          <a:xfrm>
            <a:off x="1876471" y="4868782"/>
            <a:ext cx="4507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https://people.eecs.berkeley.edu/~demmel/cs267/lecture12/lecture12.html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DD88A3-6C4B-4549-90AD-804DCC130418}"/>
              </a:ext>
            </a:extLst>
          </p:cNvPr>
          <p:cNvSpPr txBox="1"/>
          <p:nvPr/>
        </p:nvSpPr>
        <p:spPr>
          <a:xfrm>
            <a:off x="6480699" y="5184057"/>
            <a:ext cx="4400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http://icl.utk.edu/projectsfiles/magma/tutorial/ecp2018-magma-tutorial.pdf</a:t>
            </a:r>
            <a:endParaRPr lang="zh-CN" altLang="en-US" sz="1050" dirty="0"/>
          </a:p>
        </p:txBody>
      </p:sp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8FA3D32E-51B4-4610-8070-4AF6B970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9313" y="-60052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673</TotalTime>
  <Words>1244</Words>
  <Application>Microsoft Office PowerPoint</Application>
  <PresentationFormat>宽屏</PresentationFormat>
  <Paragraphs>283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Calibri</vt:lpstr>
      <vt:lpstr>Calibri Light</vt:lpstr>
      <vt:lpstr>Cambria Math</vt:lpstr>
      <vt:lpstr>Wingdings 2</vt:lpstr>
      <vt:lpstr>HDOfficeLightV0</vt:lpstr>
      <vt:lpstr>1_HDOfficeLightV0</vt:lpstr>
      <vt:lpstr>Runtime System for GPU-based LU factorization of Hierarchical Low-Rank Matrices &amp; Associated Shared-basis preprocessing</vt:lpstr>
      <vt:lpstr>Presentation Outline</vt:lpstr>
      <vt:lpstr>Problem Review</vt:lpstr>
      <vt:lpstr>Solving Linear Systems - LU factorizations</vt:lpstr>
      <vt:lpstr>Block Low Rank Matrices</vt:lpstr>
      <vt:lpstr>PowerPoint 演示文稿</vt:lpstr>
      <vt:lpstr>Runtime System Necessity </vt:lpstr>
      <vt:lpstr>PowerPoint 演示文稿</vt:lpstr>
      <vt:lpstr>PowerPoint 演示文稿</vt:lpstr>
      <vt:lpstr>System Design &amp; GPU Execution</vt:lpstr>
      <vt:lpstr>PowerPoint 演示文稿</vt:lpstr>
      <vt:lpstr>PowerPoint 演示文稿</vt:lpstr>
      <vt:lpstr>PowerPoint 演示文稿</vt:lpstr>
      <vt:lpstr>PowerPoint 演示文稿</vt:lpstr>
      <vt:lpstr>Specific optimizations for Hierarchical LU</vt:lpstr>
      <vt:lpstr>1. Dependency Checker</vt:lpstr>
      <vt:lpstr>More Optimized Dependency Checker</vt:lpstr>
      <vt:lpstr>2. More Optimized Intermediate Result Management for GPU</vt:lpstr>
      <vt:lpstr>Plans for the Future</vt:lpstr>
      <vt:lpstr>Plans for the Future</vt:lpstr>
      <vt:lpstr>Proposed H2 Construction</vt:lpstr>
      <vt:lpstr>H2-Matrix</vt:lpstr>
      <vt:lpstr>Admissibility Condition</vt:lpstr>
      <vt:lpstr>Accumulation</vt:lpstr>
      <vt:lpstr>Accumulation</vt:lpstr>
      <vt:lpstr>Accumulation (finished)</vt:lpstr>
      <vt:lpstr>Propagation</vt:lpstr>
      <vt:lpstr>Orthogonalization</vt:lpstr>
      <vt:lpstr>Translation</vt:lpstr>
      <vt:lpstr>Split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177</cp:revision>
  <cp:lastPrinted>2020-07-20T10:10:01Z</cp:lastPrinted>
  <dcterms:created xsi:type="dcterms:W3CDTF">2019-07-26T07:14:55Z</dcterms:created>
  <dcterms:modified xsi:type="dcterms:W3CDTF">2020-07-20T10:13:48Z</dcterms:modified>
</cp:coreProperties>
</file>