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9" r:id="rId3"/>
    <p:sldId id="273" r:id="rId4"/>
    <p:sldId id="260" r:id="rId5"/>
    <p:sldId id="262" r:id="rId6"/>
    <p:sldId id="271" r:id="rId7"/>
    <p:sldId id="272" r:id="rId8"/>
    <p:sldId id="274" r:id="rId9"/>
    <p:sldId id="261" r:id="rId10"/>
    <p:sldId id="256" r:id="rId11"/>
    <p:sldId id="257" r:id="rId12"/>
    <p:sldId id="25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8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5730AE-4B4E-4B22-BE08-583CD5730F23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Runtime System for GPU-based LU factorization of Hierarchical Low-Rank Matrices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Qianxiang Ma</a:t>
            </a:r>
          </a:p>
          <a:p>
            <a:r>
              <a:rPr lang="en-US" altLang="zh-CN" dirty="0"/>
              <a:t>Rio Yokota Lab</a:t>
            </a:r>
          </a:p>
          <a:p>
            <a:r>
              <a:rPr lang="en-US" altLang="zh-CN" dirty="0"/>
              <a:t>School of Computing</a:t>
            </a:r>
          </a:p>
          <a:p>
            <a:r>
              <a:rPr lang="en-US" altLang="zh-CN" dirty="0"/>
              <a:t>Tokyo Institute of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8E7EAB8-416A-4C43-8BDF-FD763831F95A}"/>
              </a:ext>
            </a:extLst>
          </p:cNvPr>
          <p:cNvGrpSpPr/>
          <p:nvPr/>
        </p:nvGrpSpPr>
        <p:grpSpPr>
          <a:xfrm>
            <a:off x="8088578" y="2901951"/>
            <a:ext cx="1300796" cy="189648"/>
            <a:chOff x="9566125" y="2461458"/>
            <a:chExt cx="1300796" cy="189648"/>
          </a:xfrm>
        </p:grpSpPr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41CB1F2D-57C2-495D-A1F3-003297CAD821}"/>
                </a:ext>
              </a:extLst>
            </p:cNvPr>
            <p:cNvSpPr/>
            <p:nvPr/>
          </p:nvSpPr>
          <p:spPr>
            <a:xfrm>
              <a:off x="10235036" y="2463305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31251EB-D9E5-4867-BEF4-32AF78EAB775}"/>
                </a:ext>
              </a:extLst>
            </p:cNvPr>
            <p:cNvSpPr/>
            <p:nvPr/>
          </p:nvSpPr>
          <p:spPr>
            <a:xfrm>
              <a:off x="9566125" y="2461458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乘号 117">
              <a:extLst>
                <a:ext uri="{FF2B5EF4-FFF2-40B4-BE49-F238E27FC236}">
                  <a16:creationId xmlns:a16="http://schemas.microsoft.com/office/drawing/2014/main" id="{9C6E98AC-BD12-4A1E-8E85-73665CC1ECD0}"/>
                </a:ext>
              </a:extLst>
            </p:cNvPr>
            <p:cNvSpPr/>
            <p:nvPr/>
          </p:nvSpPr>
          <p:spPr>
            <a:xfrm>
              <a:off x="10482881" y="2557204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7239B9D4-CDDD-409B-9D73-3642DE09F4F1}"/>
                </a:ext>
              </a:extLst>
            </p:cNvPr>
            <p:cNvSpPr/>
            <p:nvPr/>
          </p:nvSpPr>
          <p:spPr>
            <a:xfrm>
              <a:off x="9874766" y="2497825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8CC44E3-8FD0-4D24-9D8C-6187D2CE3861}"/>
                </a:ext>
              </a:extLst>
            </p:cNvPr>
            <p:cNvSpPr/>
            <p:nvPr/>
          </p:nvSpPr>
          <p:spPr>
            <a:xfrm>
              <a:off x="10679120" y="246330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地图&#10;&#10;描述已自动生成">
            <a:extLst>
              <a:ext uri="{FF2B5EF4-FFF2-40B4-BE49-F238E27FC236}">
                <a16:creationId xmlns:a16="http://schemas.microsoft.com/office/drawing/2014/main" id="{CA712128-BA89-4C46-B283-9582A304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2" y="537074"/>
            <a:ext cx="10227075" cy="57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316220CC-A321-4A2B-8B31-FB2EB62D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" y="858863"/>
            <a:ext cx="10267742" cy="51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5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描述已自动生成">
            <a:extLst>
              <a:ext uri="{FF2B5EF4-FFF2-40B4-BE49-F238E27FC236}">
                <a16:creationId xmlns:a16="http://schemas.microsoft.com/office/drawing/2014/main" id="{0726D34A-FE2A-4510-A00D-5DFF9136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" y="951437"/>
            <a:ext cx="10955045" cy="49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CADC53-7E5A-4F94-A138-2E713898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FF66F-1CF1-45AA-A75C-2C09E8EB4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D4A282-3D68-4A95-9989-6952DE8C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Supporting Multiple GPUs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36FDDE-C221-4EAF-A8E8-FFAB74A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Update scheduler to support: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Distributed matrix data among multiple GPUs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Porting data / cache from one GPU to another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Even more precise latency estimation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Trying different scheduling heuristics to find a balanced schedule of: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GPU-wide communications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Local communications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55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B913-603B-4BC1-8BBD-E3239781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 on Existing Routines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E1E3-962A-4DBC-BDF7-515C5AB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Even better cache utilization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Resolving shared memory bank conflicts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Vectorized load-write words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More unrolled loops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* Tensor cores and low precision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16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68A9-9699-4093-B1C2-87CCE887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34813-D0B6-4FE2-9905-F4637CE4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Emmanuel </a:t>
            </a:r>
            <a:r>
              <a:rPr lang="en-US" altLang="zh-CN" sz="1800" dirty="0" err="1"/>
              <a:t>Agullo</a:t>
            </a:r>
            <a:r>
              <a:rPr lang="en-US" altLang="zh-CN" sz="1800" dirty="0"/>
              <a:t>, Cédric </a:t>
            </a:r>
            <a:r>
              <a:rPr lang="en-US" altLang="zh-CN" sz="1800" dirty="0" err="1"/>
              <a:t>Augonnet</a:t>
            </a:r>
            <a:r>
              <a:rPr lang="en-US" altLang="zh-CN" sz="1800" dirty="0"/>
              <a:t>, Jack </a:t>
            </a:r>
            <a:r>
              <a:rPr lang="en-US" altLang="zh-CN" sz="1800" dirty="0" err="1"/>
              <a:t>Dongarra</a:t>
            </a:r>
            <a:r>
              <a:rPr lang="en-US" altLang="zh-CN" sz="1800" dirty="0"/>
              <a:t>, Mathieu </a:t>
            </a:r>
            <a:r>
              <a:rPr lang="en-US" altLang="zh-CN" sz="1800" dirty="0" err="1"/>
              <a:t>Faverge</a:t>
            </a:r>
            <a:r>
              <a:rPr lang="en-US" altLang="zh-CN" sz="1800" dirty="0"/>
              <a:t>, Julien </a:t>
            </a:r>
            <a:r>
              <a:rPr lang="en-US" altLang="zh-CN" sz="1800" dirty="0" err="1"/>
              <a:t>Langou</a:t>
            </a:r>
            <a:r>
              <a:rPr lang="en-US" altLang="zh-CN" sz="1800" dirty="0"/>
              <a:t>, et al.. LU Factorization for Accelerator-based Systems. 9th ACS/IEEE International Conference on Computer</a:t>
            </a:r>
          </a:p>
          <a:p>
            <a:r>
              <a:rPr lang="en-US" altLang="zh-CN" sz="1800" dirty="0"/>
              <a:t>Systems and Applications (AICCSA 11), Jun 2011, Sharm El-Sheikh, Egypt. ffhal-00654193Jack </a:t>
            </a:r>
            <a:r>
              <a:rPr lang="en-US" altLang="zh-CN" sz="1800" dirty="0" err="1"/>
              <a:t>Dongarra</a:t>
            </a:r>
            <a:r>
              <a:rPr lang="en-US" altLang="zh-CN" sz="1800" dirty="0"/>
              <a:t>, Iain Duff, Mark Gates, Azzam Haidar, Sven </a:t>
            </a:r>
            <a:r>
              <a:rPr lang="en-US" altLang="zh-CN" sz="1800" dirty="0" err="1"/>
              <a:t>Hammarling</a:t>
            </a:r>
            <a:r>
              <a:rPr lang="en-US" altLang="zh-CN" sz="1800" dirty="0"/>
              <a:t>, Nicholas J. </a:t>
            </a:r>
            <a:r>
              <a:rPr lang="en-US" altLang="zh-CN" sz="1800" dirty="0" err="1"/>
              <a:t>Higham</a:t>
            </a:r>
            <a:r>
              <a:rPr lang="en-US" altLang="zh-CN" sz="1800" dirty="0"/>
              <a:t>, Jonathan Hogg, Pedro Valero Lara, Piotr </a:t>
            </a:r>
            <a:r>
              <a:rPr lang="en-US" altLang="zh-CN" sz="1800" dirty="0" err="1"/>
              <a:t>Luszczek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Mawussi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Zounon</a:t>
            </a:r>
            <a:r>
              <a:rPr lang="en-US" altLang="zh-CN" sz="1800" dirty="0"/>
              <a:t>, Samuel D. </a:t>
            </a:r>
            <a:r>
              <a:rPr lang="en-US" altLang="zh-CN" sz="1800" dirty="0" err="1"/>
              <a:t>Relton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Stanimire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Tomov</a:t>
            </a:r>
            <a:r>
              <a:rPr lang="en-US" altLang="zh-CN" sz="1800" dirty="0"/>
              <a:t>, Timothy Costa, and Sarah Knepper "Batched BLAS (Basic Linear Algebra Subprograms) 2018 Specification”, July 2018.</a:t>
            </a:r>
          </a:p>
          <a:p>
            <a:r>
              <a:rPr lang="en-US" altLang="zh-CN" sz="1800" dirty="0"/>
              <a:t>H. </a:t>
            </a:r>
            <a:r>
              <a:rPr lang="en-US" altLang="zh-CN" sz="1800" dirty="0" err="1"/>
              <a:t>Harbrecht</a:t>
            </a:r>
            <a:r>
              <a:rPr lang="en-US" altLang="zh-CN" sz="1800" dirty="0"/>
              <a:t> and P. </a:t>
            </a:r>
            <a:r>
              <a:rPr lang="en-US" altLang="zh-CN" sz="1800" dirty="0" err="1"/>
              <a:t>Zaspel</a:t>
            </a:r>
            <a:r>
              <a:rPr lang="en-US" altLang="zh-CN" sz="1800" dirty="0"/>
              <a:t>. A scalable H-matrix approach for the solution of boundary integral equations on multi-GPU clusters. Preprint 2018-11, </a:t>
            </a:r>
            <a:r>
              <a:rPr lang="en-US" altLang="zh-CN" sz="1800" dirty="0" err="1"/>
              <a:t>Fachbereich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Mathematik</a:t>
            </a:r>
            <a:r>
              <a:rPr lang="en-US" altLang="zh-CN" sz="1800" dirty="0"/>
              <a:t>, Universität Basel, Switzerland, 2018.</a:t>
            </a:r>
          </a:p>
          <a:p>
            <a:r>
              <a:rPr lang="en-US" altLang="zh-CN" sz="1800" dirty="0"/>
              <a:t>Ronald </a:t>
            </a:r>
            <a:r>
              <a:rPr lang="en-US" altLang="zh-CN" sz="1800" dirty="0" err="1"/>
              <a:t>Kriemann</a:t>
            </a:r>
            <a:r>
              <a:rPr lang="en-US" altLang="zh-CN" sz="1800" dirty="0"/>
              <a:t>. ℋ-LU Factorization on Many-Core Systems, Computing and Visualization in Science, 16, pp. 105-117, 2013.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33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Identification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Current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Identification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5488D2-05C7-4061-9CAB-5C09A2B8A242}"/>
              </a:ext>
            </a:extLst>
          </p:cNvPr>
          <p:cNvSpPr txBox="1"/>
          <p:nvPr/>
        </p:nvSpPr>
        <p:spPr>
          <a:xfrm>
            <a:off x="6762520" y="3652414"/>
            <a:ext cx="4598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Low-rank blocks in Hierarchical Matrix: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Represented as products of matrices of smaller ranks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82E99-EDFF-4540-B932-12EE4E4B3C6C}"/>
              </a:ext>
            </a:extLst>
          </p:cNvPr>
          <p:cNvGrpSpPr/>
          <p:nvPr/>
        </p:nvGrpSpPr>
        <p:grpSpPr>
          <a:xfrm>
            <a:off x="1221100" y="1233494"/>
            <a:ext cx="9749799" cy="2195506"/>
            <a:chOff x="1221100" y="1233494"/>
            <a:chExt cx="9749799" cy="21955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396C609-6CFC-416B-97FA-EA7E10B56488}"/>
                </a:ext>
              </a:extLst>
            </p:cNvPr>
            <p:cNvSpPr/>
            <p:nvPr/>
          </p:nvSpPr>
          <p:spPr>
            <a:xfrm>
              <a:off x="1221100" y="1256006"/>
              <a:ext cx="2172994" cy="2172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0C3940D-EF86-4A36-AB1E-2521492FF99B}"/>
                </a:ext>
              </a:extLst>
            </p:cNvPr>
            <p:cNvSpPr/>
            <p:nvPr/>
          </p:nvSpPr>
          <p:spPr>
            <a:xfrm>
              <a:off x="4885922" y="1733367"/>
              <a:ext cx="2779648" cy="137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CCDF5576-34E5-4684-A9B1-E2EE3125782C}"/>
                </a:ext>
              </a:extLst>
            </p:cNvPr>
            <p:cNvSpPr/>
            <p:nvPr/>
          </p:nvSpPr>
          <p:spPr>
            <a:xfrm>
              <a:off x="8797905" y="1234796"/>
              <a:ext cx="2172994" cy="2172994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5E2B15B-76AA-4221-9001-15BFE4E6B41E}"/>
                </a:ext>
              </a:extLst>
            </p:cNvPr>
            <p:cNvSpPr/>
            <p:nvPr/>
          </p:nvSpPr>
          <p:spPr>
            <a:xfrm rot="10800000">
              <a:off x="8797905" y="1234796"/>
              <a:ext cx="2172994" cy="2172994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4D1F30F-BEE9-420B-B43E-D0CEAB970EA5}"/>
                </a:ext>
              </a:extLst>
            </p:cNvPr>
            <p:cNvSpPr/>
            <p:nvPr/>
          </p:nvSpPr>
          <p:spPr>
            <a:xfrm>
              <a:off x="8797905" y="1233494"/>
              <a:ext cx="570057" cy="570057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7A36B7F-5F35-4314-86CB-E0DFE501B504}"/>
                </a:ext>
              </a:extLst>
            </p:cNvPr>
            <p:cNvSpPr/>
            <p:nvPr/>
          </p:nvSpPr>
          <p:spPr>
            <a:xfrm rot="10800000">
              <a:off x="8797903" y="1233494"/>
              <a:ext cx="570057" cy="570057"/>
            </a:xfrm>
            <a:prstGeom prst="rt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C03C78E-B521-4B0A-A258-7BB3CCD9C7A0}"/>
                </a:ext>
              </a:extLst>
            </p:cNvPr>
            <p:cNvSpPr/>
            <p:nvPr/>
          </p:nvSpPr>
          <p:spPr>
            <a:xfrm rot="5400000">
              <a:off x="8779254" y="2347260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B3D7BA5-F8EE-4415-8143-E1E4E7D77EA6}"/>
                </a:ext>
              </a:extLst>
            </p:cNvPr>
            <p:cNvSpPr/>
            <p:nvPr/>
          </p:nvSpPr>
          <p:spPr>
            <a:xfrm>
              <a:off x="9703438" y="1445361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4458532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C95D1953-65CD-46D0-B123-2C101B5A8037}"/>
              </a:ext>
            </a:extLst>
          </p:cNvPr>
          <p:cNvSpPr/>
          <p:nvPr/>
        </p:nvSpPr>
        <p:spPr>
          <a:xfrm>
            <a:off x="8974659" y="863633"/>
            <a:ext cx="214039" cy="31403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361474-892C-471B-AC8B-90998314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54" y="581129"/>
            <a:ext cx="6983582" cy="45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2733A34-E91C-4199-A29C-49458537FD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149945"/>
                  </p:ext>
                </p:extLst>
              </p:nvPr>
            </p:nvGraphicFramePr>
            <p:xfrm>
              <a:off x="438974" y="1691322"/>
              <a:ext cx="11327905" cy="480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581">
                      <a:extLst>
                        <a:ext uri="{9D8B030D-6E8A-4147-A177-3AD203B41FA5}">
                          <a16:colId xmlns:a16="http://schemas.microsoft.com/office/drawing/2014/main" val="3079755646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2247025876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569511932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2112155591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4289670194"/>
                        </a:ext>
                      </a:extLst>
                    </a:gridCol>
                  </a:tblGrid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Project Name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Summary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Publication Date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Supporting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Supporting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968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MAGMA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Dense Linear Algebra on GPUs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2009.12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Dense Formats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Hierarchical Formats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altLang="zh-CN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9254498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HLIB / </a:t>
                          </a:r>
                          <a:r>
                            <a:rPr lang="en-US" altLang="zh-CN" dirty="0" err="1"/>
                            <a:t>HLIBpro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Runtime-based Hierarchical methods on CPU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2011.7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 dependent operations (e.g. LU factorization) on CPU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Execution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171569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hmglib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Hierarchical methods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2017.12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Hierarchical matrix multiplications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 dependent operations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7937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2733A34-E91C-4199-A29C-49458537FD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149945"/>
                  </p:ext>
                </p:extLst>
              </p:nvPr>
            </p:nvGraphicFramePr>
            <p:xfrm>
              <a:off x="438974" y="1691322"/>
              <a:ext cx="11327905" cy="4802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581">
                      <a:extLst>
                        <a:ext uri="{9D8B030D-6E8A-4147-A177-3AD203B41FA5}">
                          <a16:colId xmlns:a16="http://schemas.microsoft.com/office/drawing/2014/main" val="3079755646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2247025876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569511932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2112155591"/>
                        </a:ext>
                      </a:extLst>
                    </a:gridCol>
                    <a:gridCol w="2265581">
                      <a:extLst>
                        <a:ext uri="{9D8B030D-6E8A-4147-A177-3AD203B41FA5}">
                          <a16:colId xmlns:a16="http://schemas.microsoft.com/office/drawing/2014/main" val="4289670194"/>
                        </a:ext>
                      </a:extLst>
                    </a:gridCol>
                  </a:tblGrid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Project Name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Summary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Publication Date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Supporting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Supporting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968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MAGMA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Dense Linear Algebra on GPUs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2009.12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69" t="-100000" r="-10107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69" t="-100000" r="-10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254498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HLIB / </a:t>
                          </a:r>
                          <a:r>
                            <a:rPr lang="en-US" altLang="zh-CN" dirty="0" err="1"/>
                            <a:t>HLIBpro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Runtime-based Hierarchical methods on CPU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2011.7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 dependent operations (e.g. LU factorization) on CPU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Execution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171569"/>
                      </a:ext>
                    </a:extLst>
                  </a:tr>
                  <a:tr h="120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hmglib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Hierarchical methods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2017.12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Hierarchical matrix multiplications on GPU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 dependent operations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7937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07FA286-9F4A-45AA-8A65-DA63747C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0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ECE23B-EB6E-4D77-8362-2760AEF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0F0D7B8-6893-4BB7-A7FC-24FFE6777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207</TotalTime>
  <Words>564</Words>
  <Application>Microsoft Office PowerPoint</Application>
  <PresentationFormat>宽屏</PresentationFormat>
  <Paragraphs>123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Calibri</vt:lpstr>
      <vt:lpstr>Calibri Light</vt:lpstr>
      <vt:lpstr>Cambria Math</vt:lpstr>
      <vt:lpstr>Wingdings 2</vt:lpstr>
      <vt:lpstr>HDOfficeLightV0</vt:lpstr>
      <vt:lpstr>1_HDOfficeLightV0</vt:lpstr>
      <vt:lpstr>Runtime System for GPU-based LU factorization of Hierarchical Low-Rank Matrices</vt:lpstr>
      <vt:lpstr>Presentation Outline</vt:lpstr>
      <vt:lpstr>Problem Identification</vt:lpstr>
      <vt:lpstr>PowerPoint 演示文稿</vt:lpstr>
      <vt:lpstr>PowerPoint 演示文稿</vt:lpstr>
      <vt:lpstr>PowerPoint 演示文稿</vt:lpstr>
      <vt:lpstr>Related Projects</vt:lpstr>
      <vt:lpstr>Design</vt:lpstr>
      <vt:lpstr>PowerPoint 演示文稿</vt:lpstr>
      <vt:lpstr>PowerPoint 演示文稿</vt:lpstr>
      <vt:lpstr>PowerPoint 演示文稿</vt:lpstr>
      <vt:lpstr>Current Results</vt:lpstr>
      <vt:lpstr>PowerPoint 演示文稿</vt:lpstr>
      <vt:lpstr>PowerPoint 演示文稿</vt:lpstr>
      <vt:lpstr>PowerPoint 演示文稿</vt:lpstr>
      <vt:lpstr>Future Directions</vt:lpstr>
      <vt:lpstr>Supporting Multiple GPUs</vt:lpstr>
      <vt:lpstr>Optimizations on Existing Routines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31</cp:revision>
  <dcterms:created xsi:type="dcterms:W3CDTF">2019-07-26T07:14:55Z</dcterms:created>
  <dcterms:modified xsi:type="dcterms:W3CDTF">2019-09-12T01:21:02Z</dcterms:modified>
</cp:coreProperties>
</file>